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27"/>
  </p:handoutMasterIdLst>
  <p:sldIdLst>
    <p:sldId id="256" r:id="rId2"/>
    <p:sldId id="257" r:id="rId3"/>
    <p:sldId id="258" r:id="rId4"/>
    <p:sldId id="259" r:id="rId5"/>
    <p:sldId id="260" r:id="rId6"/>
    <p:sldId id="261" r:id="rId7"/>
    <p:sldId id="280" r:id="rId8"/>
    <p:sldId id="262" r:id="rId9"/>
    <p:sldId id="263" r:id="rId10"/>
    <p:sldId id="265" r:id="rId11"/>
    <p:sldId id="266" r:id="rId12"/>
    <p:sldId id="267" r:id="rId13"/>
    <p:sldId id="268" r:id="rId14"/>
    <p:sldId id="269" r:id="rId15"/>
    <p:sldId id="270" r:id="rId16"/>
    <p:sldId id="279" r:id="rId17"/>
    <p:sldId id="271" r:id="rId18"/>
    <p:sldId id="281" r:id="rId19"/>
    <p:sldId id="272" r:id="rId20"/>
    <p:sldId id="273" r:id="rId21"/>
    <p:sldId id="274" r:id="rId22"/>
    <p:sldId id="275" r:id="rId23"/>
    <p:sldId id="277" r:id="rId24"/>
    <p:sldId id="278" r:id="rId25"/>
    <p:sldId id="276" r:id="rId26"/>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0" autoAdjust="0"/>
    <p:restoredTop sz="94660"/>
  </p:normalViewPr>
  <p:slideViewPr>
    <p:cSldViewPr snapToGrid="0">
      <p:cViewPr varScale="1">
        <p:scale>
          <a:sx n="78" d="100"/>
          <a:sy n="78" d="100"/>
        </p:scale>
        <p:origin x="51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C7D86F0E-5E9A-47C5-8D61-AA922F675E47}" type="datetimeFigureOut">
              <a:rPr lang="en-GB" smtClean="0"/>
              <a:t>28/07/2018</a:t>
            </a:fld>
            <a:endParaRPr lang="en-GB"/>
          </a:p>
        </p:txBody>
      </p:sp>
      <p:sp>
        <p:nvSpPr>
          <p:cNvPr id="4" name="Footer Placeholder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FFDD94D-7252-4577-B2D7-A29D72464D42}" type="slidenum">
              <a:rPr lang="en-GB" smtClean="0"/>
              <a:t>‹#›</a:t>
            </a:fld>
            <a:endParaRPr lang="en-GB"/>
          </a:p>
        </p:txBody>
      </p:sp>
    </p:spTree>
    <p:extLst>
      <p:ext uri="{BB962C8B-B14F-4D97-AF65-F5344CB8AC3E}">
        <p14:creationId xmlns:p14="http://schemas.microsoft.com/office/powerpoint/2010/main" val="161257863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7/28/2018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6A8767-6C60-4CC2-BF07-E020C83DACCF}"/>
              </a:ext>
            </a:extLst>
          </p:cNvPr>
          <p:cNvSpPr>
            <a:spLocks noGrp="1"/>
          </p:cNvSpPr>
          <p:nvPr>
            <p:ph type="ctrTitle"/>
          </p:nvPr>
        </p:nvSpPr>
        <p:spPr>
          <a:xfrm>
            <a:off x="1507067" y="1710268"/>
            <a:ext cx="7766936" cy="2340568"/>
          </a:xfrm>
        </p:spPr>
        <p:txBody>
          <a:bodyPr/>
          <a:lstStyle/>
          <a:p>
            <a:r>
              <a:rPr lang="en-US" sz="4000" dirty="0"/>
              <a:t>GUIDE TO ADMINISTRATIVE PROCEDURES IN THE FEDERAL PUBLIC SERVICE</a:t>
            </a:r>
          </a:p>
        </p:txBody>
      </p:sp>
      <p:sp>
        <p:nvSpPr>
          <p:cNvPr id="3" name="Subtitle 2">
            <a:extLst>
              <a:ext uri="{FF2B5EF4-FFF2-40B4-BE49-F238E27FC236}">
                <a16:creationId xmlns="" xmlns:a16="http://schemas.microsoft.com/office/drawing/2014/main" id="{79777F70-5C81-456F-AB27-BC15A0737414}"/>
              </a:ext>
            </a:extLst>
          </p:cNvPr>
          <p:cNvSpPr>
            <a:spLocks noGrp="1"/>
          </p:cNvSpPr>
          <p:nvPr>
            <p:ph type="subTitle" idx="1"/>
          </p:nvPr>
        </p:nvSpPr>
        <p:spPr>
          <a:xfrm>
            <a:off x="1507067" y="4050833"/>
            <a:ext cx="7766936" cy="2158581"/>
          </a:xfrm>
        </p:spPr>
        <p:txBody>
          <a:bodyPr>
            <a:normAutofit fontScale="85000" lnSpcReduction="20000"/>
          </a:bodyPr>
          <a:lstStyle/>
          <a:p>
            <a:r>
              <a:rPr lang="en-US" sz="2400" b="1" dirty="0"/>
              <a:t>Goke Adegoroye,</a:t>
            </a:r>
            <a:r>
              <a:rPr lang="en-US" sz="2400" dirty="0"/>
              <a:t> PhD, OON</a:t>
            </a:r>
          </a:p>
          <a:p>
            <a:r>
              <a:rPr lang="en-US" sz="2400" dirty="0"/>
              <a:t> </a:t>
            </a:r>
          </a:p>
          <a:p>
            <a:r>
              <a:rPr lang="en-US" sz="2400" dirty="0"/>
              <a:t>presentation at the</a:t>
            </a:r>
          </a:p>
          <a:p>
            <a:r>
              <a:rPr lang="en-US" sz="2400" dirty="0"/>
              <a:t> </a:t>
            </a:r>
            <a:r>
              <a:rPr lang="en-US" sz="2400" b="1" dirty="0"/>
              <a:t>Induction </a:t>
            </a:r>
            <a:r>
              <a:rPr lang="en-US" sz="2400" b="1" dirty="0" err="1"/>
              <a:t>Programme</a:t>
            </a:r>
            <a:r>
              <a:rPr lang="en-US" sz="2400" b="1" dirty="0"/>
              <a:t> for Governing Board </a:t>
            </a:r>
            <a:r>
              <a:rPr lang="en-US" sz="2400" b="1" dirty="0">
                <a:latin typeface="Times New Roman" panose="02020603050405020304" pitchFamily="18" charset="0"/>
                <a:cs typeface="Times New Roman" panose="02020603050405020304" pitchFamily="18" charset="0"/>
              </a:rPr>
              <a:t>Members</a:t>
            </a:r>
            <a:r>
              <a:rPr lang="en-US" sz="2400" b="1" dirty="0"/>
              <a:t> of Federal Parastatals </a:t>
            </a:r>
          </a:p>
          <a:p>
            <a:r>
              <a:rPr lang="en-US" sz="2400" dirty="0"/>
              <a:t>26-28 July, 2018 </a:t>
            </a:r>
          </a:p>
        </p:txBody>
      </p:sp>
    </p:spTree>
    <p:extLst>
      <p:ext uri="{BB962C8B-B14F-4D97-AF65-F5344CB8AC3E}">
        <p14:creationId xmlns:p14="http://schemas.microsoft.com/office/powerpoint/2010/main" val="2850439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ED561061-B6F0-4EC8-BC0B-9F9FBC824979}"/>
              </a:ext>
            </a:extLst>
          </p:cNvPr>
          <p:cNvSpPr/>
          <p:nvPr/>
        </p:nvSpPr>
        <p:spPr>
          <a:xfrm>
            <a:off x="997011" y="485143"/>
            <a:ext cx="8639504" cy="5769336"/>
          </a:xfrm>
          <a:prstGeom prst="rect">
            <a:avLst/>
          </a:prstGeom>
        </p:spPr>
        <p:txBody>
          <a:bodyPr wrap="square">
            <a:spAutoFit/>
          </a:bodyPr>
          <a:lstStyle/>
          <a:p>
            <a:pPr algn="just">
              <a:spcBef>
                <a:spcPts val="200"/>
              </a:spcBef>
            </a:pPr>
            <a:r>
              <a:rPr lang="en-US" sz="2400" b="1" dirty="0">
                <a:solidFill>
                  <a:srgbClr val="1F3763"/>
                </a:solidFill>
                <a:latin typeface="Times New Roman" panose="02020603050405020304" pitchFamily="18" charset="0"/>
                <a:ea typeface="Times New Roman" panose="02020603050405020304" pitchFamily="18" charset="0"/>
                <a:cs typeface="Times New Roman" panose="02020603050405020304" pitchFamily="18" charset="0"/>
              </a:rPr>
              <a:t>Board &amp; Council Matters contd.</a:t>
            </a:r>
          </a:p>
          <a:p>
            <a:pPr algn="just">
              <a:spcBef>
                <a:spcPts val="200"/>
              </a:spcBef>
            </a:pPr>
            <a:endParaRPr lang="en-US" sz="2400" b="1" dirty="0">
              <a:solidFill>
                <a:srgbClr val="1F3763"/>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spcBef>
                <a:spcPts val="200"/>
              </a:spcBef>
              <a:buFont typeface="Arial" panose="020B0604020202020204" pitchFamily="34" charset="0"/>
              <a:buChar char="•"/>
            </a:pPr>
            <a:r>
              <a:rPr lang="en-US" sz="2400" b="1" dirty="0">
                <a:solidFill>
                  <a:srgbClr val="1F3763"/>
                </a:solidFill>
                <a:latin typeface="Times New Roman" panose="02020603050405020304" pitchFamily="18" charset="0"/>
                <a:ea typeface="Times New Roman" panose="02020603050405020304" pitchFamily="18" charset="0"/>
                <a:cs typeface="Times New Roman" panose="02020603050405020304" pitchFamily="18" charset="0"/>
              </a:rPr>
              <a:t>Procedure for convening meetings</a:t>
            </a:r>
            <a:endParaRPr lang="en-US" sz="24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ts val="54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99000"/>
              </a:lnSpc>
              <a:spcAft>
                <a:spcPts val="800"/>
              </a:spcAft>
              <a:buFont typeface="Arial" panose="020B0604020202020204" pitchFamily="34" charset="0"/>
              <a:buChar char="•"/>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Frequency of meetings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200"/>
              </a:spcBef>
              <a:buFont typeface="Arial" panose="020B0604020202020204" pitchFamily="34" charset="0"/>
              <a:buChar char="•"/>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Organizational Arrangement for Discharging Boards Responsibilities is often through Standing Committees</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spcBef>
                <a:spcPts val="200"/>
              </a:spcBef>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Typical Standing Committees</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520700" algn="l"/>
                <a:tab pos="7493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Human Resource, Administration, Legal &amp; Ethics</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ts val="1210"/>
              </a:lnSpc>
              <a:spcBef>
                <a:spcPts val="0"/>
              </a:spcBef>
              <a:spcAft>
                <a:spcPts val="0"/>
              </a:spcAft>
              <a:buFont typeface="Times New Roman" panose="02020603050405020304" pitchFamily="18" charset="0"/>
              <a:buChar char="-"/>
              <a:tabLst>
                <a:tab pos="9017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Audit, Risk and Internal Control Committee; and</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marR="12700" lvl="0" indent="-342900" algn="just">
              <a:lnSpc>
                <a:spcPct val="98000"/>
              </a:lnSpc>
              <a:spcBef>
                <a:spcPts val="0"/>
              </a:spcBef>
              <a:spcAft>
                <a:spcPts val="0"/>
              </a:spcAft>
              <a:buFont typeface="Times New Roman" panose="02020603050405020304" pitchFamily="18" charset="0"/>
              <a:buChar char="-"/>
              <a:tabLst>
                <a:tab pos="7493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Finance Management &amp; Investment Committee.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200"/>
              </a:spcBef>
              <a:buFont typeface="Arial" panose="020B0604020202020204" pitchFamily="34" charset="0"/>
              <a:buChar char="•"/>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Duration</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ts val="53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indent="-342900" algn="just">
              <a:lnSpc>
                <a:spcPct val="97000"/>
              </a:lnSpc>
              <a:spcAft>
                <a:spcPts val="800"/>
              </a:spcAft>
              <a:buFont typeface="Arial" panose="020B0604020202020204" pitchFamily="34" charset="0"/>
              <a:buChar char="•"/>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Agenda of Meetings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spcBef>
                <a:spcPts val="200"/>
              </a:spcBef>
              <a:buFont typeface="Arial" panose="020B0604020202020204" pitchFamily="34" charset="0"/>
              <a:buChar char="•"/>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Working Papers for Board/Council Meetings</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L="342900" indent="-342900" algn="just">
              <a:spcBef>
                <a:spcPts val="200"/>
              </a:spcBef>
              <a:buFont typeface="Arial" panose="020B0604020202020204" pitchFamily="34" charset="0"/>
              <a:buChar char="•"/>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Quorum</a:t>
            </a:r>
            <a:endParaRPr lang="en-US" sz="2400" dirty="0"/>
          </a:p>
        </p:txBody>
      </p:sp>
    </p:spTree>
    <p:extLst>
      <p:ext uri="{BB962C8B-B14F-4D97-AF65-F5344CB8AC3E}">
        <p14:creationId xmlns:p14="http://schemas.microsoft.com/office/powerpoint/2010/main" val="3756800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CE037C7C-B4E6-49DD-BE86-6A2612CB6C32}"/>
              </a:ext>
            </a:extLst>
          </p:cNvPr>
          <p:cNvSpPr/>
          <p:nvPr/>
        </p:nvSpPr>
        <p:spPr>
          <a:xfrm>
            <a:off x="685799" y="951174"/>
            <a:ext cx="9341069" cy="5560176"/>
          </a:xfrm>
          <a:prstGeom prst="rect">
            <a:avLst/>
          </a:prstGeom>
        </p:spPr>
        <p:txBody>
          <a:bodyPr wrap="square">
            <a:spAutoFit/>
          </a:bodyPr>
          <a:lstStyle/>
          <a:p>
            <a:pPr marR="12700" algn="just">
              <a:lnSpc>
                <a:spcPct val="98000"/>
              </a:lnSpc>
              <a:spcAft>
                <a:spcPts val="80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Effective Board Meetings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How effective a Board Meeting is or has been is determined by having: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appropriate agenda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for the meeting</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high attendance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by members beyond quorum;</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punctuality</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meetings;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receipt of Board/Council papers in good time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by members;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thorough preparation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therefore </a:t>
            </a: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thorough participation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by members;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effective control and conduct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of meeting by the chairperson;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open and frank discussions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by members;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decisions made</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not postponed;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proceedings/minutes duly recorded</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signed;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6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ts val="1625"/>
              </a:lnSpc>
              <a:spcBef>
                <a:spcPts val="0"/>
              </a:spcBef>
              <a:spcAft>
                <a:spcPts val="0"/>
              </a:spcAft>
              <a:buFont typeface="+mj-lt"/>
              <a:buAutoNum type="alphaLcParenBoth"/>
              <a:tabLst>
                <a:tab pos="9144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follow-up on action taken on decisions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to ensure that all decisions are implemented.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6702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EB42F060-1D87-4DE0-B938-F0323A77D085}"/>
              </a:ext>
            </a:extLst>
          </p:cNvPr>
          <p:cNvSpPr/>
          <p:nvPr/>
        </p:nvSpPr>
        <p:spPr>
          <a:xfrm>
            <a:off x="982778" y="618326"/>
            <a:ext cx="8395138" cy="5621347"/>
          </a:xfrm>
          <a:prstGeom prst="rect">
            <a:avLst/>
          </a:prstGeom>
        </p:spPr>
        <p:txBody>
          <a:bodyPr wrap="square">
            <a:spAutoFit/>
          </a:bodyPr>
          <a:lstStyle/>
          <a:p>
            <a:pPr marR="12700" algn="just">
              <a:lnSpc>
                <a:spcPct val="98000"/>
              </a:lnSpc>
              <a:spcAft>
                <a:spcPts val="80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The Role of the Chairperson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Times New Roman" panose="02020603050405020304" pitchFamily="18" charset="0"/>
              <a:buChar char="-"/>
              <a:tabLst>
                <a:tab pos="12573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ensure that the Secretary has sent out the notice, agenda and supporting documents in good time in accordance with Board/Council policy;</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marR="12700" lvl="0" indent="-342900" algn="just">
              <a:lnSpc>
                <a:spcPct val="97000"/>
              </a:lnSpc>
              <a:spcBef>
                <a:spcPts val="0"/>
              </a:spcBef>
              <a:spcAft>
                <a:spcPts val="0"/>
              </a:spcAft>
              <a:buFont typeface="Times New Roman" panose="02020603050405020304" pitchFamily="18" charset="0"/>
              <a:buChar char="-"/>
              <a:tabLst>
                <a:tab pos="12573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ensures that items on the agenda can be covered within the time set for the meeting;</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1320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signs minutes of previous meeting after approval;</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Times New Roman" panose="02020603050405020304" pitchFamily="18" charset="0"/>
              <a:buChar char="-"/>
              <a:tabLst>
                <a:tab pos="1320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acts as a facilitator ensuring that no member dominates discussion, that appropriate discussion takes place and that relevant decisions are made;</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5"/>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Times New Roman" panose="02020603050405020304" pitchFamily="18" charset="0"/>
              <a:buChar char="-"/>
              <a:tabLst>
                <a:tab pos="1320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offers members the opportunity to speak on each item and encourages them to participate fully in the meeting;</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1320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ensures that Board decisions are implemented.</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97000"/>
              </a:lnSpc>
              <a:spcAft>
                <a:spcPts val="800"/>
              </a:spcAft>
              <a:tabLst>
                <a:tab pos="1320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87657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BD6BC3C-A7AD-40EB-BEA4-60993EDF9DF8}"/>
              </a:ext>
            </a:extLst>
          </p:cNvPr>
          <p:cNvSpPr/>
          <p:nvPr/>
        </p:nvSpPr>
        <p:spPr>
          <a:xfrm>
            <a:off x="496614" y="228599"/>
            <a:ext cx="9624848" cy="6412718"/>
          </a:xfrm>
          <a:prstGeom prst="rect">
            <a:avLst/>
          </a:prstGeom>
        </p:spPr>
        <p:txBody>
          <a:bodyPr wrap="square">
            <a:spAutoFit/>
          </a:bodyPr>
          <a:lstStyle/>
          <a:p>
            <a:pPr algn="just">
              <a:spcBef>
                <a:spcPts val="200"/>
              </a:spcBef>
            </a:pPr>
            <a:r>
              <a:rPr lang="en-US" sz="20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The Role of the Secretary to the Board/Council</a:t>
            </a:r>
            <a:endParaRPr lang="en-US"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notifies members of the time, date and place of meeting; prepares the agenda and circulates it with associated papers; responsible for a number of house-keeping arrangements :</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ensures that the meeting venue is arranged;</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2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appropriate logistics have been secured for the meeting;</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5"/>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2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reminds management staff who are to make presentations appropriately;</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9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4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ensures that there are spare copies of all documents needed for the meeting;</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5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ensures that the meeting is properly convened (i.e. there is a quorum);</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85"/>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4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resists the temptation to speak on anything other than procedural matters or when requested to give an opinion;</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9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6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advises, without request or invitation from the chairman, if any action proposed to be taken by the Board/Council is unlawful or contrary to the governing document or any other legal enactments;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5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records proceedings at the meeting;</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2000"/>
              </a:lnSpc>
              <a:spcBef>
                <a:spcPts val="0"/>
              </a:spcBef>
              <a:spcAft>
                <a:spcPts val="0"/>
              </a:spcAft>
              <a:buFont typeface="Times New Roman" panose="02020603050405020304" pitchFamily="18" charset="0"/>
              <a:buChar char="-"/>
              <a:tabLst>
                <a:tab pos="14478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conveys and monitors decisions of the Board/Council; and</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5"/>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2000"/>
              </a:lnSpc>
              <a:spcBef>
                <a:spcPts val="0"/>
              </a:spcBef>
              <a:spcAft>
                <a:spcPts val="0"/>
              </a:spcAft>
              <a:buFont typeface="Times New Roman" panose="02020603050405020304" pitchFamily="18" charset="0"/>
              <a:buChar char="-"/>
              <a:tabLst>
                <a:tab pos="13716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keeps custody of official documents of the Board/Council.</a:t>
            </a:r>
            <a:endParaRPr lang="en-US" sz="2000" dirty="0">
              <a:latin typeface="Calibri" panose="020F0502020204030204" pitchFamily="34" charset="0"/>
              <a:ea typeface="Times New Roman" panose="02020603050405020304" pitchFamily="18" charset="0"/>
              <a:cs typeface="Times New Roman" panose="02020603050405020304" pitchFamily="18" charset="0"/>
            </a:endParaRPr>
          </a:p>
          <a:p>
            <a:pPr marL="457200" marR="0" algn="just">
              <a:lnSpc>
                <a:spcPct val="107000"/>
              </a:lnSpc>
              <a:spcBef>
                <a:spcPts val="0"/>
              </a:spcBef>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9671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890E526B-9AD3-403F-BD93-6880E294F180}"/>
              </a:ext>
            </a:extLst>
          </p:cNvPr>
          <p:cNvSpPr/>
          <p:nvPr/>
        </p:nvSpPr>
        <p:spPr>
          <a:xfrm>
            <a:off x="348343" y="464456"/>
            <a:ext cx="9586686" cy="6125225"/>
          </a:xfrm>
          <a:prstGeom prst="rect">
            <a:avLst/>
          </a:prstGeom>
        </p:spPr>
        <p:txBody>
          <a:bodyPr wrap="square">
            <a:spAutoFit/>
          </a:bodyPr>
          <a:lstStyle/>
          <a:p>
            <a:pPr algn="just">
              <a:lnSpc>
                <a:spcPct val="107000"/>
              </a:lnSpc>
              <a:tabLst>
                <a:tab pos="1600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Responsibilities of the Board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200"/>
              </a:spcBef>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Matters Reserved for Approval by Boards/Councils</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The Board/Council shall approve the following, subject to existing                                         regulation of the</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Public Service: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Appointment/Promotion of senior staff</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509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Conditions and Schemes of Service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Accounting Policies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Determine authorization limits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509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Financial Statements (both audited and unaudited)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Annual Budget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509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Strategic Plan</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Opening and Closure of Bank Accounts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509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Investments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Overseas business travels and training of the CEO</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ts val="1000"/>
              </a:lnSpc>
              <a:spcBef>
                <a:spcPts val="0"/>
              </a:spcBef>
              <a:spcAft>
                <a:spcPts val="0"/>
              </a:spcAft>
              <a:buFont typeface="+mj-lt"/>
              <a:buAutoNum type="alphaLcParenBoth"/>
              <a:tabLst>
                <a:tab pos="812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Annual report.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812800" marR="0" algn="just">
              <a:lnSpc>
                <a:spcPts val="1000"/>
              </a:lnSpc>
              <a:spcBef>
                <a:spcPts val="0"/>
              </a:spcBef>
              <a:spcAft>
                <a:spcPts val="0"/>
              </a:spcAft>
              <a:tabLst>
                <a:tab pos="812800" algn="l"/>
              </a:tabLs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612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90CD696A-4F62-405F-A56B-17BEF6BF99EC}"/>
              </a:ext>
            </a:extLst>
          </p:cNvPr>
          <p:cNvSpPr/>
          <p:nvPr/>
        </p:nvSpPr>
        <p:spPr>
          <a:xfrm>
            <a:off x="1109133" y="674729"/>
            <a:ext cx="8127857" cy="4815101"/>
          </a:xfrm>
          <a:prstGeom prst="rect">
            <a:avLst/>
          </a:prstGeom>
        </p:spPr>
        <p:txBody>
          <a:bodyPr wrap="square">
            <a:spAutoFit/>
          </a:bodyPr>
          <a:lstStyle/>
          <a:p>
            <a:pPr algn="just">
              <a:spcBef>
                <a:spcPts val="200"/>
              </a:spcBef>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Minutes/Records of proceedings</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ts val="53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9800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It is a legal requirement that minute of all meetings of the Board/Council and any Committees of the Board/Council are kept. Minutes are public documents that become part of the historical record of an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organisation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therefore, must be accurately captured.</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98000"/>
              </a:lnSpc>
              <a:spcAft>
                <a:spcPts val="800"/>
              </a:spcAft>
            </a:pPr>
            <a:r>
              <a:rPr lang="en-US" sz="2400" dirty="0">
                <a:latin typeface="Times New Roman" panose="02020603050405020304" pitchFamily="18" charset="0"/>
                <a:cs typeface="Times New Roman" panose="02020603050405020304" pitchFamily="18" charset="0"/>
              </a:rPr>
              <a:t>The minutes shall be signed by the chairman. The chairman shall initial all pages and sign the last page. The minutes shall be prima facie evidence of the proceedings of the Board/Council members. The Minutes shall be confirmed and approved by members who were present at the earlier meeting.</a:t>
            </a:r>
          </a:p>
          <a:p>
            <a:pPr algn="just">
              <a:lnSpc>
                <a:spcPct val="98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9897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EA587448-3CE1-4B85-8359-69D8C336D01A}"/>
              </a:ext>
            </a:extLst>
          </p:cNvPr>
          <p:cNvSpPr/>
          <p:nvPr/>
        </p:nvSpPr>
        <p:spPr>
          <a:xfrm>
            <a:off x="685800" y="257216"/>
            <a:ext cx="9889066" cy="6011839"/>
          </a:xfrm>
          <a:prstGeom prst="rect">
            <a:avLst/>
          </a:prstGeom>
        </p:spPr>
        <p:txBody>
          <a:bodyPr wrap="square">
            <a:spAutoFit/>
          </a:bodyPr>
          <a:lstStyle/>
          <a:p>
            <a:pPr algn="just">
              <a:spcBef>
                <a:spcPts val="200"/>
              </a:spcBef>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Collective Responsibility</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US" sz="1600" dirty="0">
                <a:latin typeface="Calibri" panose="020F0502020204030204" pitchFamily="34" charset="0"/>
                <a:ea typeface="Calibri" panose="020F0502020204030204" pitchFamily="34" charset="0"/>
                <a:cs typeface="Times New Roman" panose="02020603050405020304" pitchFamily="18" charset="0"/>
              </a:rPr>
              <a:t> </a:t>
            </a:r>
          </a:p>
          <a:p>
            <a:pPr marR="12700" algn="just">
              <a:lnSpc>
                <a:spcPct val="98000"/>
              </a:lnSpc>
              <a:spcAft>
                <a:spcPts val="800"/>
              </a:spcAf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Board/Council members are jointly and severally responsible for the decisions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of the Board/Council and the actions taken thereon by management of the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organisation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p>
          <a:p>
            <a:pPr marR="12700" algn="just">
              <a:lnSpc>
                <a:spcPct val="98000"/>
              </a:lnSpc>
              <a:spcAft>
                <a:spcPts val="80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However, </a:t>
            </a: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where a member is unable to agree with his/her colleagues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on the decisions made, </a:t>
            </a: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then he/she should consider taking any or all of the following options</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express in unequivocal terms, his dissent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and the reasons thereof;</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request for a second professional opinion on the subject;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60"/>
              </a:lnSpc>
              <a:spcAft>
                <a:spcPts val="80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mj-lt"/>
              <a:buAutoNum type="alphaLcParenBoth"/>
              <a:tabLst>
                <a:tab pos="920115"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request that the decision be postponed for further research, reflection and consultation;</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mj-lt"/>
              <a:buAutoNum type="alphaLcParenBoth"/>
              <a:tabLst>
                <a:tab pos="920115" algn="l"/>
              </a:tabLs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 document his/her dissent and request that his decisions be put in the minutes; and</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request for a special Board/Council meeting to consider the subject;</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000" b="1" dirty="0">
                <a:latin typeface="Times New Roman" panose="02020603050405020304" pitchFamily="18" charset="0"/>
                <a:ea typeface="Calibri" panose="020F0502020204030204" pitchFamily="34" charset="0"/>
                <a:cs typeface="Times New Roman" panose="02020603050405020304" pitchFamily="18" charset="0"/>
              </a:rPr>
              <a:t>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457200" marR="0" indent="-456565" algn="just">
              <a:lnSpc>
                <a:spcPct val="97000"/>
              </a:lnSpc>
              <a:spcBef>
                <a:spcPts val="0"/>
              </a:spcBef>
              <a:spcAft>
                <a:spcPts val="800"/>
              </a:spcAft>
              <a:tabLst>
                <a:tab pos="444500" algn="l"/>
              </a:tabLs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Where a member is still dissatisfied after exploring the options above, he/she may </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pursue the following options:</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1625600" algn="l"/>
              </a:tabLs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inform the appointing authority about the developments; or</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1600200" algn="l"/>
              </a:tabLs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resign as a member of the Board/Council</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tabLst>
                <a:tab pos="16002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1643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2282B71F-1F8C-4218-9BC1-D231F24002C8}"/>
              </a:ext>
            </a:extLst>
          </p:cNvPr>
          <p:cNvSpPr/>
          <p:nvPr/>
        </p:nvSpPr>
        <p:spPr>
          <a:xfrm>
            <a:off x="653142" y="691116"/>
            <a:ext cx="8894895" cy="3336876"/>
          </a:xfrm>
          <a:prstGeom prst="rect">
            <a:avLst/>
          </a:prstGeom>
        </p:spPr>
        <p:txBody>
          <a:bodyPr wrap="square">
            <a:spAutoFit/>
          </a:bodyPr>
          <a:lstStyle/>
          <a:p>
            <a:pPr>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Ministerial Control of Agencies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Ministerial control of agencies is </a:t>
            </a:r>
            <a:r>
              <a:rPr lang="en-US" sz="2400" i="1" dirty="0">
                <a:latin typeface="Times New Roman" panose="02020603050405020304" pitchFamily="18" charset="0"/>
                <a:ea typeface="Calibri" panose="020F0502020204030204" pitchFamily="34" charset="0"/>
                <a:cs typeface="Times New Roman" panose="02020603050405020304" pitchFamily="18" charset="0"/>
              </a:rPr>
              <a:t>institutional</a:t>
            </a:r>
            <a:r>
              <a:rPr lang="en-US" sz="2400" dirty="0">
                <a:latin typeface="Times New Roman" panose="02020603050405020304" pitchFamily="18" charset="0"/>
                <a:ea typeface="Calibri" panose="020F0502020204030204" pitchFamily="34" charset="0"/>
                <a:cs typeface="Times New Roman" panose="02020603050405020304" pitchFamily="18" charset="0"/>
              </a:rPr>
              <a:t> rather than </a:t>
            </a:r>
            <a:r>
              <a:rPr lang="en-US" sz="2400" i="1" dirty="0">
                <a:latin typeface="Times New Roman" panose="02020603050405020304" pitchFamily="18" charset="0"/>
                <a:ea typeface="Calibri" panose="020F0502020204030204" pitchFamily="34" charset="0"/>
                <a:cs typeface="Times New Roman" panose="02020603050405020304" pitchFamily="18" charset="0"/>
              </a:rPr>
              <a:t>personal</a:t>
            </a:r>
            <a:r>
              <a:rPr lang="en-US" sz="2400" dirty="0">
                <a:latin typeface="Times New Roman" panose="02020603050405020304" pitchFamily="18" charset="0"/>
                <a:ea typeface="Calibri" panose="020F0502020204030204" pitchFamily="34" charset="0"/>
                <a:cs typeface="Times New Roman" panose="02020603050405020304" pitchFamily="18" charset="0"/>
              </a:rPr>
              <a:t> authority; accordingly, it is vested in the Ministry rather than the person of the Minister; hence the need to accord recognition to the office of the Permanent Secretary of the supervising Ministry. The inability to recognize the institutional nature of the ministerial control of agencies is what has been responsible for the overbearing posture of certain ministers on the agencies, their CEOs and the Boards.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7413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81DD34E7-ADF6-4A55-B013-2520C7228E07}"/>
              </a:ext>
            </a:extLst>
          </p:cNvPr>
          <p:cNvSpPr/>
          <p:nvPr/>
        </p:nvSpPr>
        <p:spPr>
          <a:xfrm>
            <a:off x="712381" y="593781"/>
            <a:ext cx="8431619" cy="5312736"/>
          </a:xfrm>
          <a:prstGeom prst="rect">
            <a:avLst/>
          </a:prstGeom>
        </p:spPr>
        <p:txBody>
          <a:bodyPr wrap="square">
            <a:spAutoFit/>
          </a:bodyPr>
          <a:lstStyle/>
          <a:p>
            <a:pPr>
              <a:lnSpc>
                <a:spcPct val="107000"/>
              </a:lnSpc>
              <a:spcAft>
                <a:spcPts val="800"/>
              </a:spcAft>
            </a:pPr>
            <a:r>
              <a:rPr lang="en-US" sz="2400" b="1" i="1" dirty="0">
                <a:latin typeface="Times New Roman" panose="02020603050405020304" pitchFamily="18" charset="0"/>
                <a:ea typeface="Calibri" panose="020F0502020204030204" pitchFamily="34" charset="0"/>
                <a:cs typeface="Times New Roman" panose="02020603050405020304" pitchFamily="18" charset="0"/>
              </a:rPr>
              <a:t>The Guidelines Regulating Relationship between Parastatals/Government Owned Companies and The Government</a:t>
            </a:r>
            <a:r>
              <a:rPr lang="en-US" sz="2400" dirty="0">
                <a:latin typeface="Times New Roman" panose="02020603050405020304" pitchFamily="18" charset="0"/>
                <a:ea typeface="Calibri" panose="020F0502020204030204" pitchFamily="34" charset="0"/>
                <a:cs typeface="Times New Roman" panose="02020603050405020304" pitchFamily="18" charset="0"/>
              </a:rPr>
              <a:t>  specifically prescribes: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“that the exercise of ministerial control shall be at the policy level and through the board of the parastatal;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That the chairman and members of the board should have direct access to the minister on matters pertaining to the affairs of the parastatal;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That the chief executive of the parastatal may have direct access to the minister and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But that in every case, the permanent secretary MUST be present whenever the minister discusses with the board members or the chief executive of the parastatal”.</a:t>
            </a: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0950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8433C356-139B-456D-9BB3-BF9A2CB52E77}"/>
              </a:ext>
            </a:extLst>
          </p:cNvPr>
          <p:cNvSpPr/>
          <p:nvPr/>
        </p:nvSpPr>
        <p:spPr>
          <a:xfrm>
            <a:off x="220133" y="118533"/>
            <a:ext cx="9795934" cy="6808850"/>
          </a:xfrm>
          <a:prstGeom prst="rect">
            <a:avLst/>
          </a:prstGeom>
        </p:spPr>
        <p:txBody>
          <a:bodyPr wrap="square">
            <a:spAutoFit/>
          </a:bodyPr>
          <a:lstStyle/>
          <a:p>
            <a:pPr algn="just">
              <a:spcBef>
                <a:spcPts val="200"/>
              </a:spcBef>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Ethical Standards </a:t>
            </a:r>
            <a:r>
              <a:rPr lang="en-US" sz="20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spcBef>
                <a:spcPts val="200"/>
              </a:spcBef>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The Board is not only held to account on a high level of ethical behavior but expected to bring same to bear on the agency and to ensure that all unethical practices by employees are sanctioned. Board/Council members are also expected to </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deal courteously with employees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respect the rights of employees irrespective of ethnicity, sex, religion, disability, experience and education.</a:t>
            </a:r>
            <a:endParaRPr lang="en-US" sz="2400" b="1" dirty="0">
              <a:latin typeface="Calibri Light" panose="020F0302020204030204" pitchFamily="34" charset="0"/>
              <a:ea typeface="Times New Roman" panose="02020603050405020304" pitchFamily="18" charset="0"/>
              <a:cs typeface="Times New Roman" panose="02020603050405020304" pitchFamily="18" charset="0"/>
            </a:endParaRPr>
          </a:p>
          <a:p>
            <a:pPr algn="just">
              <a:spcBef>
                <a:spcPts val="200"/>
              </a:spcBef>
            </a:pPr>
            <a:r>
              <a:rPr lang="en-US" sz="20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Abusive Conduct</a:t>
            </a:r>
            <a:endParaRPr lang="en-US" sz="20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ts val="545"/>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98000"/>
              </a:lnSpc>
              <a:spcAft>
                <a:spcPts val="800"/>
              </a:spcAf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Abusive conduct (physical, verbal and psychological) by a Board/Council member towards anyone: employee, fellow Board/Council member, service provider, etc. shall not be tolerated.</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200"/>
              </a:spcBef>
            </a:pPr>
            <a:r>
              <a:rPr lang="en-US" sz="20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Gifts</a:t>
            </a:r>
          </a:p>
          <a:p>
            <a:pPr algn="just">
              <a:spcBef>
                <a:spcPts val="200"/>
              </a:spcBef>
            </a:pPr>
            <a:r>
              <a:rPr lang="en-US" sz="2400" i="1" dirty="0">
                <a:latin typeface="Times New Roman" panose="02020603050405020304" pitchFamily="18" charset="0"/>
                <a:cs typeface="Times New Roman" panose="02020603050405020304" pitchFamily="18" charset="0"/>
              </a:rPr>
              <a:t>Board/Council members are not to solicit and/or accept gifts or hospitality, tangible or intangible, which might reasonably appear to compromise their personal judgement or integrity, directly or indirectly from persons with whom they come into contact in relation to official duties</a:t>
            </a:r>
            <a:endParaRPr lang="en-US" sz="2400" dirty="0">
              <a:latin typeface="Times New Roman" panose="02020603050405020304" pitchFamily="18" charset="0"/>
              <a:cs typeface="Times New Roman" panose="02020603050405020304" pitchFamily="18" charset="0"/>
            </a:endParaRPr>
          </a:p>
          <a:p>
            <a:pPr algn="just">
              <a:spcBef>
                <a:spcPts val="200"/>
              </a:spcBef>
            </a:pP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algn="just">
              <a:lnSpc>
                <a:spcPts val="540"/>
              </a:lnSpc>
              <a:spcAft>
                <a:spcPts val="80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86497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1C61B7D-C4D5-47B8-BE08-B41FEF5A7581}"/>
              </a:ext>
            </a:extLst>
          </p:cNvPr>
          <p:cNvSpPr>
            <a:spLocks noGrp="1"/>
          </p:cNvSpPr>
          <p:nvPr>
            <p:ph type="title"/>
          </p:nvPr>
        </p:nvSpPr>
        <p:spPr/>
        <p:txBody>
          <a:bodyPr/>
          <a:lstStyle/>
          <a:p>
            <a:r>
              <a:rPr lang="en-US" b="1" dirty="0"/>
              <a:t>Introduction</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6E687ACD-EAD8-4433-9A76-C4D88787C362}"/>
              </a:ext>
            </a:extLst>
          </p:cNvPr>
          <p:cNvSpPr>
            <a:spLocks noGrp="1"/>
          </p:cNvSpPr>
          <p:nvPr>
            <p:ph idx="1"/>
          </p:nvPr>
        </p:nvSpPr>
        <p:spPr>
          <a:xfrm>
            <a:off x="276045" y="1478165"/>
            <a:ext cx="9868619" cy="4908885"/>
          </a:xfrm>
        </p:spPr>
        <p:txBody>
          <a:bodyPr>
            <a:normAutofit lnSpcReduction="10000"/>
          </a:bodyPr>
          <a:lstStyle/>
          <a:p>
            <a:pPr marL="0" indent="0">
              <a:buNone/>
            </a:pPr>
            <a:r>
              <a:rPr lang="en-US" sz="2000" b="1" dirty="0"/>
              <a:t>There are a number of reasons why I think you have been assembled here</a:t>
            </a:r>
            <a:r>
              <a:rPr lang="en-US" sz="2000" dirty="0"/>
              <a:t>:</a:t>
            </a:r>
          </a:p>
          <a:p>
            <a:pPr lvl="0"/>
            <a:r>
              <a:rPr lang="en-US" sz="2000" dirty="0"/>
              <a:t>No formal training school for Political Appointees (Minister or Chairman/ Board Member);</a:t>
            </a:r>
          </a:p>
          <a:p>
            <a:pPr lvl="0"/>
            <a:r>
              <a:rPr lang="en-US" sz="2000" dirty="0"/>
              <a:t>There are pre-conceived notions/expectations about the weight of your appointment;</a:t>
            </a:r>
          </a:p>
          <a:p>
            <a:pPr lvl="0"/>
            <a:r>
              <a:rPr lang="en-US" sz="2000" dirty="0"/>
              <a:t>Operations and processes in the public service are guided by Rules, Regulations and Guidelines and other provisions issued from time to time in Government circulars;</a:t>
            </a:r>
          </a:p>
          <a:p>
            <a:pPr lvl="0"/>
            <a:r>
              <a:rPr lang="en-US" sz="2000" dirty="0"/>
              <a:t>Given the budgetary constraints under which CEOs operate, your personal expectations as well as those of your relations, friends and society at large, which are aggravated in an election year as this, there is bound to be some tension in executive-Board member relations;</a:t>
            </a:r>
          </a:p>
          <a:p>
            <a:pPr marL="0" lvl="0" indent="0">
              <a:buNone/>
            </a:pPr>
            <a:r>
              <a:rPr lang="en-US" sz="2000" b="1" dirty="0"/>
              <a:t>Accordingly, the need to clear the air about both the boundaries of authority and the limits of your expectations as Chairmen /members of Governing boards is an urgent imperative. </a:t>
            </a:r>
          </a:p>
          <a:p>
            <a:endParaRPr lang="en-US" dirty="0"/>
          </a:p>
        </p:txBody>
      </p:sp>
    </p:spTree>
    <p:extLst>
      <p:ext uri="{BB962C8B-B14F-4D97-AF65-F5344CB8AC3E}">
        <p14:creationId xmlns:p14="http://schemas.microsoft.com/office/powerpoint/2010/main" val="2801016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21BB892A-B8C9-4744-9889-E2F3C1C8A6A4}"/>
              </a:ext>
            </a:extLst>
          </p:cNvPr>
          <p:cNvSpPr/>
          <p:nvPr/>
        </p:nvSpPr>
        <p:spPr>
          <a:xfrm>
            <a:off x="612475" y="101454"/>
            <a:ext cx="9220174" cy="6655092"/>
          </a:xfrm>
          <a:prstGeom prst="rect">
            <a:avLst/>
          </a:prstGeom>
        </p:spPr>
        <p:txBody>
          <a:bodyPr wrap="square">
            <a:spAutoFit/>
          </a:bodyPr>
          <a:lstStyle/>
          <a:p>
            <a:pPr algn="just">
              <a:lnSpc>
                <a:spcPct val="97000"/>
              </a:lnSpc>
              <a:spcAft>
                <a:spcPts val="80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Conflict of Interest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9700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Conflict of interest may arise in several forms including:</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685800" algn="l"/>
              </a:tabLs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using for his/her own advantage any money or property of the organization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0"/>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7000"/>
              </a:lnSpc>
              <a:spcBef>
                <a:spcPts val="0"/>
              </a:spcBef>
              <a:spcAft>
                <a:spcPts val="0"/>
              </a:spcAft>
              <a:buFont typeface="Times New Roman" panose="02020603050405020304" pitchFamily="18" charset="0"/>
              <a:buChar char="-"/>
              <a:tabLst>
                <a:tab pos="685800" algn="l"/>
              </a:tabLs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using for his/her personal advantage, confidential information or special knowledge obtained by him/her in his/her capacity as a Board/Council member;</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5"/>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Times New Roman" panose="02020603050405020304" pitchFamily="18" charset="0"/>
              <a:buChar char="-"/>
              <a:tabLst>
                <a:tab pos="6858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being interested directly or indirectly in any business which competes with that of the organization; and</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5"/>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97000"/>
              </a:lnSpc>
              <a:spcBef>
                <a:spcPts val="0"/>
              </a:spcBef>
              <a:spcAft>
                <a:spcPts val="0"/>
              </a:spcAft>
              <a:buFont typeface="Times New Roman" panose="02020603050405020304" pitchFamily="18" charset="0"/>
              <a:buChar char="-"/>
              <a:tabLst>
                <a:tab pos="6858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being interested directly or indirectly in any contract or other transactions entered into or administered by the organization.</a:t>
            </a:r>
          </a:p>
          <a:p>
            <a:pPr marL="342900" marR="0" lvl="0" indent="-342900" algn="just">
              <a:lnSpc>
                <a:spcPct val="97000"/>
              </a:lnSpc>
              <a:spcBef>
                <a:spcPts val="0"/>
              </a:spcBef>
              <a:spcAft>
                <a:spcPts val="0"/>
              </a:spcAft>
              <a:buFont typeface="Times New Roman" panose="02020603050405020304" pitchFamily="18" charset="0"/>
              <a:buChar char="-"/>
              <a:tabLst>
                <a:tab pos="685800" algn="l"/>
              </a:tabLst>
            </a:pPr>
            <a:r>
              <a:rPr lang="en-US" sz="2400" b="1" i="1" dirty="0">
                <a:latin typeface="Times New Roman" panose="02020603050405020304" pitchFamily="18" charset="0"/>
                <a:ea typeface="Times New Roman" panose="02020603050405020304" pitchFamily="18" charset="0"/>
                <a:cs typeface="Times New Roman" panose="02020603050405020304" pitchFamily="18" charset="0"/>
              </a:rPr>
              <a:t>pushing for the early retirement of management level officers on post on the slightest excuse, in hope of getting your wards or cronies appointed into those positions.</a:t>
            </a:r>
          </a:p>
          <a:p>
            <a:pPr marL="342900" marR="0" lvl="0" indent="-342900" algn="just">
              <a:lnSpc>
                <a:spcPct val="97000"/>
              </a:lnSpc>
              <a:spcBef>
                <a:spcPts val="0"/>
              </a:spcBef>
              <a:spcAft>
                <a:spcPts val="0"/>
              </a:spcAft>
              <a:buFont typeface="Times New Roman" panose="02020603050405020304" pitchFamily="18" charset="0"/>
              <a:buChar char="-"/>
              <a:tabLst>
                <a:tab pos="685800" algn="l"/>
              </a:tabLst>
            </a:pP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1400"/>
              </a:lnSpc>
              <a:spcAft>
                <a:spcPts val="800"/>
              </a:spcAft>
            </a:pPr>
            <a:r>
              <a:rPr lang="en-US" sz="2400" b="1" i="1"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54208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B843BBCD-9CED-4A85-8F14-85F17FC47AF5}"/>
              </a:ext>
            </a:extLst>
          </p:cNvPr>
          <p:cNvSpPr/>
          <p:nvPr/>
        </p:nvSpPr>
        <p:spPr>
          <a:xfrm>
            <a:off x="907142" y="244549"/>
            <a:ext cx="8842913" cy="5373074"/>
          </a:xfrm>
          <a:prstGeom prst="rect">
            <a:avLst/>
          </a:prstGeom>
        </p:spPr>
        <p:txBody>
          <a:bodyPr wrap="square">
            <a:spAutoFit/>
          </a:bodyPr>
          <a:lstStyle/>
          <a:p>
            <a:pPr algn="just">
              <a:lnSpc>
                <a:spcPct val="107000"/>
              </a:lnSpc>
              <a:spcAft>
                <a:spcPts val="80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Addressing Conflict of Interest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8000"/>
              </a:lnSpc>
              <a:spcBef>
                <a:spcPts val="0"/>
              </a:spcBef>
              <a:spcAft>
                <a:spcPts val="0"/>
              </a:spcAft>
              <a:buFont typeface="Times New Roman" panose="02020603050405020304" pitchFamily="18" charset="0"/>
              <a:buChar char="-"/>
              <a:tabLst>
                <a:tab pos="914400" algn="l"/>
              </a:tabLs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 member who has an interest in a matter being dealt with by the Board/Council is expected to disclose in writing to the Board the nature of that interest;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5"/>
              </a:lnSpc>
              <a:spcAft>
                <a:spcPts val="800"/>
              </a:spcAf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7000"/>
              </a:lnSpc>
              <a:spcBef>
                <a:spcPts val="0"/>
              </a:spcBef>
              <a:spcAft>
                <a:spcPts val="0"/>
              </a:spcAft>
              <a:buFont typeface="Times New Roman" panose="02020603050405020304" pitchFamily="18" charset="0"/>
              <a:buChar char="-"/>
              <a:tabLst>
                <a:tab pos="914400" algn="l"/>
              </a:tabLs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the Board/Council member shall not participate in any discussion concerning the matter in which he has shown interest;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65"/>
              </a:lnSpc>
              <a:spcAft>
                <a:spcPts val="800"/>
              </a:spcAf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12700" lvl="0" indent="-342900" algn="just">
              <a:lnSpc>
                <a:spcPct val="98000"/>
              </a:lnSpc>
              <a:spcBef>
                <a:spcPts val="0"/>
              </a:spcBef>
              <a:spcAft>
                <a:spcPts val="0"/>
              </a:spcAft>
              <a:buFont typeface="Times New Roman" panose="02020603050405020304" pitchFamily="18"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where conflict of interest issues are delegated to a committee, the member-in-conflict shall refrain from influencing members of the committee, either through covert or overt means;</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ts val="5"/>
              </a:lnSpc>
              <a:spcAft>
                <a:spcPts val="80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conflict of interest issues shall be resolved by members who are not in conflict;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Times New Roman" panose="02020603050405020304" pitchFamily="18" charset="0"/>
              <a:buChar char="-"/>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members with persistent conflict of interest must resign from the Board/Council.</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52205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5F920678-A4ED-48D5-97F1-CFC7727705E3}"/>
              </a:ext>
            </a:extLst>
          </p:cNvPr>
          <p:cNvSpPr/>
          <p:nvPr/>
        </p:nvSpPr>
        <p:spPr>
          <a:xfrm>
            <a:off x="265813" y="111617"/>
            <a:ext cx="10834577" cy="6634765"/>
          </a:xfrm>
          <a:prstGeom prst="rect">
            <a:avLst/>
          </a:prstGeom>
        </p:spPr>
        <p:txBody>
          <a:bodyPr wrap="square">
            <a:spAutoFit/>
          </a:bodyPr>
          <a:lstStyle/>
          <a:p>
            <a:pPr>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Privileges of Board Members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This is where CEOs and Board members normally clash, as Board members see themselves in the mold of their colleagues occupying ministerial appointments and enjoying the privileges attached thereto. Unfortunately, Board membership is a part-time </a:t>
            </a:r>
            <a:r>
              <a:rPr lang="en-US" sz="2400" dirty="0" err="1">
                <a:latin typeface="Times New Roman" panose="02020603050405020304" pitchFamily="18" charset="0"/>
                <a:ea typeface="Calibri" panose="020F0502020204030204" pitchFamily="34" charset="0"/>
                <a:cs typeface="Times New Roman" panose="02020603050405020304" pitchFamily="18" charset="0"/>
              </a:rPr>
              <a:t>appointmentive</a:t>
            </a:r>
            <a:r>
              <a:rPr lang="en-US" sz="2400" dirty="0">
                <a:latin typeface="Times New Roman" panose="02020603050405020304" pitchFamily="18" charset="0"/>
                <a:ea typeface="Calibri" panose="020F0502020204030204" pitchFamily="34" charset="0"/>
                <a:cs typeface="Times New Roman" panose="02020603050405020304" pitchFamily="18" charset="0"/>
              </a:rPr>
              <a:t> position. Accordingly, there are no permanently allocated office accommodation, no residential accommodation, no official vehicle and no support staff.</a:t>
            </a:r>
          </a:p>
          <a:p>
            <a:pPr>
              <a:lnSpc>
                <a:spcPct val="107000"/>
              </a:lnSpc>
              <a:spcAft>
                <a:spcPts val="800"/>
              </a:spcAft>
            </a:pPr>
            <a:r>
              <a:rPr lang="en-US" sz="2400" dirty="0">
                <a:latin typeface="Times New Roman" panose="02020603050405020304" pitchFamily="18" charset="0"/>
                <a:cs typeface="Times New Roman" panose="02020603050405020304" pitchFamily="18" charset="0"/>
              </a:rPr>
              <a:t>Abuse of hotel privileges in the past led Government to adopt a standard rate payment in lieu of hotel to not just Board members but career public servants  as well. Whether those rates adequately cover the cost of hotel in the standard expected of the members is debatable. Same for transportation as there are no official vehicles.  Except for the Chairman to whom the CEO during Board meetings may choose to surrender his official car, in the face of the current shortage of official vehicles in an agency’s fleet, board members are expected to make their own arrangement and pay for it but to be reimbursed or paid some allowance in lieu .  </a:t>
            </a:r>
          </a:p>
          <a:p>
            <a:pPr>
              <a:lnSpc>
                <a:spcPct val="107000"/>
              </a:lnSpc>
              <a:spcAft>
                <a:spcPts val="80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400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530A1BF6-3BE3-4461-996E-88FE6D7BFE52}"/>
              </a:ext>
            </a:extLst>
          </p:cNvPr>
          <p:cNvSpPr/>
          <p:nvPr/>
        </p:nvSpPr>
        <p:spPr>
          <a:xfrm>
            <a:off x="202019" y="174389"/>
            <a:ext cx="10441172" cy="6410858"/>
          </a:xfrm>
          <a:prstGeom prst="rect">
            <a:avLst/>
          </a:prstGeom>
        </p:spPr>
        <p:txBody>
          <a:bodyPr wrap="square">
            <a:spAutoFit/>
          </a:bodyPr>
          <a:lstStyle/>
          <a:p>
            <a:pPr>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Remuneration of Part-Time members of Boards of Government Agencies </a:t>
            </a:r>
            <a:r>
              <a:rPr lang="en-US" sz="2400" dirty="0">
                <a:latin typeface="Times New Roman" panose="02020603050405020304" pitchFamily="18" charset="0"/>
                <a:ea typeface="Calibri" panose="020F0502020204030204" pitchFamily="34" charset="0"/>
                <a:cs typeface="Times New Roman" panose="02020603050405020304" pitchFamily="18" charset="0"/>
              </a:rPr>
              <a:t>are guided by the subsisting circulars issued by Government. Circular of the NSIWC issued on 8 April, 2016    states explicitly that the approved Sitting Allowances for Chairman/Member are as follows: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Special Category Agencies ---- N150,000/N120,000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Category A  -----------------------N100,000/N75,000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Category B   ----------------------N85,000/N65,000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Category C  -----------------------N75,000/N55,000</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Maximum number of sittings per year is pegged at four (4); </a:t>
            </a:r>
            <a:r>
              <a:rPr lang="en-US" sz="2400" dirty="0">
                <a:latin typeface="Times New Roman" panose="02020603050405020304" pitchFamily="18" charset="0"/>
                <a:ea typeface="Calibri" panose="020F0502020204030204" pitchFamily="34" charset="0"/>
                <a:cs typeface="Times New Roman" panose="02020603050405020304" pitchFamily="18" charset="0"/>
              </a:rPr>
              <a:t>and, of course, </a:t>
            </a: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a </a:t>
            </a:r>
            <a:r>
              <a:rPr lang="en-US" sz="2400" b="1" i="1" dirty="0">
                <a:latin typeface="Times New Roman" panose="02020603050405020304" pitchFamily="18" charset="0"/>
                <a:ea typeface="Calibri" panose="020F0502020204030204" pitchFamily="34" charset="0"/>
                <a:cs typeface="Times New Roman" panose="02020603050405020304" pitchFamily="18" charset="0"/>
              </a:rPr>
              <a:t>Sitting</a:t>
            </a:r>
            <a:r>
              <a:rPr lang="en-US" sz="2400" dirty="0">
                <a:latin typeface="Times New Roman" panose="02020603050405020304" pitchFamily="18" charset="0"/>
                <a:ea typeface="Calibri" panose="020F0502020204030204" pitchFamily="34" charset="0"/>
                <a:cs typeface="Times New Roman" panose="02020603050405020304" pitchFamily="18" charset="0"/>
              </a:rPr>
              <a:t> is not expected to be equated to a </a:t>
            </a:r>
            <a:r>
              <a:rPr lang="en-US" sz="2400" b="1" i="1" dirty="0">
                <a:latin typeface="Times New Roman" panose="02020603050405020304" pitchFamily="18" charset="0"/>
                <a:ea typeface="Calibri" panose="020F0502020204030204" pitchFamily="34" charset="0"/>
                <a:cs typeface="Times New Roman" panose="02020603050405020304" pitchFamily="18" charset="0"/>
              </a:rPr>
              <a:t>Meeting</a:t>
            </a:r>
            <a:r>
              <a:rPr lang="en-US" sz="2400" dirty="0">
                <a:latin typeface="Times New Roman" panose="02020603050405020304" pitchFamily="18" charset="0"/>
                <a:ea typeface="Calibri" panose="020F0502020204030204" pitchFamily="34" charset="0"/>
                <a:cs typeface="Times New Roman" panose="02020603050405020304" pitchFamily="18" charset="0"/>
              </a:rPr>
              <a:t> but should be seen as a </a:t>
            </a:r>
            <a:r>
              <a:rPr lang="en-US" sz="2400" i="1" dirty="0">
                <a:latin typeface="Times New Roman" panose="02020603050405020304" pitchFamily="18" charset="0"/>
                <a:ea typeface="Calibri" panose="020F0502020204030204" pitchFamily="34" charset="0"/>
                <a:cs typeface="Times New Roman" panose="02020603050405020304" pitchFamily="18" charset="0"/>
              </a:rPr>
              <a:t>meeting session</a:t>
            </a:r>
            <a:r>
              <a:rPr lang="en-US" sz="2400" dirty="0">
                <a:latin typeface="Times New Roman" panose="02020603050405020304" pitchFamily="18" charset="0"/>
                <a:ea typeface="Calibri" panose="020F0502020204030204" pitchFamily="34" charset="0"/>
                <a:cs typeface="Times New Roman" panose="02020603050405020304" pitchFamily="18" charset="0"/>
              </a:rPr>
              <a:t> that could span more than one, two, three or more meetings.</a:t>
            </a: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In other words, a part-time Chairman of the board of a federal agency can only  N600,000 in a year for the Special Category; N400,000 for Category A; N340,000 for Category B and N300,000 for Category C while the corresponding figures for the members are N480,000; N300,000; N260,000 and N220,000 respectively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147384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FD3FC653-9112-4AE0-9109-B17EF8A07F7E}"/>
              </a:ext>
            </a:extLst>
          </p:cNvPr>
          <p:cNvSpPr/>
          <p:nvPr/>
        </p:nvSpPr>
        <p:spPr>
          <a:xfrm>
            <a:off x="265814" y="217714"/>
            <a:ext cx="10061100" cy="6184129"/>
          </a:xfrm>
          <a:prstGeom prst="rect">
            <a:avLst/>
          </a:prstGeom>
        </p:spPr>
        <p:txBody>
          <a:bodyPr wrap="square">
            <a:spAutoFit/>
          </a:bodyPr>
          <a:lstStyle/>
          <a:p>
            <a:pPr>
              <a:lnSpc>
                <a:spcPct val="107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Privileges of Board Members (</a:t>
            </a:r>
            <a:r>
              <a:rPr lang="en-US" sz="2400" b="1" dirty="0">
                <a:latin typeface="Times New Roman" panose="02020603050405020304" pitchFamily="18" charset="0"/>
                <a:ea typeface="Calibri" panose="020F0502020204030204" pitchFamily="34" charset="0"/>
                <a:cs typeface="Times New Roman" panose="02020603050405020304" pitchFamily="18" charset="0"/>
              </a:rPr>
              <a:t>in Summary)                                                                                      </a:t>
            </a:r>
            <a:r>
              <a:rPr lang="en-US" sz="2400" dirty="0">
                <a:latin typeface="Times New Roman" panose="02020603050405020304" pitchFamily="18" charset="0"/>
                <a:ea typeface="Calibri" panose="020F0502020204030204" pitchFamily="34" charset="0"/>
                <a:cs typeface="Times New Roman" panose="02020603050405020304" pitchFamily="18" charset="0"/>
              </a:rPr>
              <a:t>The</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import of all that I have highlighted above is as follows:</a:t>
            </a: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As Board Members you must appreciate from the outset that </a:t>
            </a:r>
            <a:r>
              <a:rPr lang="en-US" sz="2400" b="1" dirty="0">
                <a:latin typeface="Times New Roman" panose="02020603050405020304" pitchFamily="18" charset="0"/>
                <a:ea typeface="Calibri" panose="020F0502020204030204" pitchFamily="34" charset="0"/>
                <a:cs typeface="Times New Roman" panose="02020603050405020304" pitchFamily="18" charset="0"/>
              </a:rPr>
              <a:t>there are no special privileges attached to your appointments. </a:t>
            </a:r>
          </a:p>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You are being called upon </a:t>
            </a:r>
            <a:r>
              <a:rPr lang="en-US" sz="2400" dirty="0">
                <a:latin typeface="Times New Roman" panose="02020603050405020304" pitchFamily="18" charset="0"/>
                <a:ea typeface="Calibri" panose="020F0502020204030204" pitchFamily="34" charset="0"/>
                <a:cs typeface="Times New Roman" panose="02020603050405020304" pitchFamily="18" charset="0"/>
              </a:rPr>
              <a:t>to spare time out of the time that you have devoting to your regular professions and vocations, </a:t>
            </a:r>
            <a:r>
              <a:rPr lang="en-US" sz="2400" b="1" dirty="0">
                <a:latin typeface="Times New Roman" panose="02020603050405020304" pitchFamily="18" charset="0"/>
                <a:ea typeface="Calibri" panose="020F0502020204030204" pitchFamily="34" charset="0"/>
                <a:cs typeface="Times New Roman" panose="02020603050405020304" pitchFamily="18" charset="0"/>
              </a:rPr>
              <a:t>to render service to your nation. </a:t>
            </a: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The expectation is that you will </a:t>
            </a:r>
            <a:r>
              <a:rPr lang="en-US" sz="2400" b="1" dirty="0">
                <a:latin typeface="Times New Roman" panose="02020603050405020304" pitchFamily="18" charset="0"/>
                <a:ea typeface="Calibri" panose="020F0502020204030204" pitchFamily="34" charset="0"/>
                <a:cs typeface="Times New Roman" panose="02020603050405020304" pitchFamily="18" charset="0"/>
              </a:rPr>
              <a:t>bring to bear on the Board to which you have been appointed those qualities that have distinguished you </a:t>
            </a:r>
            <a:r>
              <a:rPr lang="en-US" sz="2400" dirty="0">
                <a:latin typeface="Times New Roman" panose="02020603050405020304" pitchFamily="18" charset="0"/>
                <a:ea typeface="Calibri" panose="020F0502020204030204" pitchFamily="34" charset="0"/>
                <a:cs typeface="Times New Roman" panose="02020603050405020304" pitchFamily="18" charset="0"/>
              </a:rPr>
              <a:t>in your spheres of service life.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Accordingly, </a:t>
            </a:r>
            <a:r>
              <a:rPr lang="en-US" sz="2400" b="1" dirty="0">
                <a:latin typeface="Times New Roman" panose="02020603050405020304" pitchFamily="18" charset="0"/>
                <a:ea typeface="Calibri" panose="020F0502020204030204" pitchFamily="34" charset="0"/>
                <a:cs typeface="Times New Roman" panose="02020603050405020304" pitchFamily="18" charset="0"/>
              </a:rPr>
              <a:t>your service as Chairmen and Members of Boards of Government Agencies connotes sacrifice</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Your privileges </a:t>
            </a:r>
            <a:r>
              <a:rPr lang="en-US" sz="2400" dirty="0">
                <a:latin typeface="Times New Roman" panose="02020603050405020304" pitchFamily="18" charset="0"/>
                <a:ea typeface="Calibri" panose="020F0502020204030204" pitchFamily="34" charset="0"/>
                <a:cs typeface="Times New Roman" panose="02020603050405020304" pitchFamily="18" charset="0"/>
              </a:rPr>
              <a:t>are  intangible, and </a:t>
            </a:r>
            <a:r>
              <a:rPr lang="en-US" sz="2400" b="1" dirty="0">
                <a:latin typeface="Times New Roman" panose="02020603050405020304" pitchFamily="18" charset="0"/>
                <a:ea typeface="Calibri" panose="020F0502020204030204" pitchFamily="34" charset="0"/>
                <a:cs typeface="Times New Roman" panose="02020603050405020304" pitchFamily="18" charset="0"/>
              </a:rPr>
              <a:t>reside in the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honour</a:t>
            </a:r>
            <a:r>
              <a:rPr lang="en-US" sz="2400" b="1" dirty="0">
                <a:latin typeface="Times New Roman" panose="02020603050405020304" pitchFamily="18" charset="0"/>
                <a:ea typeface="Calibri" panose="020F0502020204030204" pitchFamily="34" charset="0"/>
                <a:cs typeface="Times New Roman" panose="02020603050405020304" pitchFamily="18" charset="0"/>
              </a:rPr>
              <a:t> that society would accord you for your personal integrity and the fact that you have truly made this sacrifice.  </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7871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0423DB6E-99CD-41F3-980C-8F3A160B66B5}"/>
              </a:ext>
            </a:extLst>
          </p:cNvPr>
          <p:cNvSpPr/>
          <p:nvPr/>
        </p:nvSpPr>
        <p:spPr>
          <a:xfrm>
            <a:off x="3048000" y="2413338"/>
            <a:ext cx="6096000" cy="1569660"/>
          </a:xfrm>
          <a:prstGeom prst="rect">
            <a:avLst/>
          </a:prstGeom>
        </p:spPr>
        <p:txBody>
          <a:bodyPr>
            <a:spAutoFit/>
          </a:bodyPr>
          <a:lstStyle/>
          <a:p>
            <a:r>
              <a:rPr lang="en-US" sz="4800" dirty="0">
                <a:latin typeface="Times New Roman" panose="02020603050405020304" pitchFamily="18" charset="0"/>
                <a:cs typeface="Times New Roman" panose="02020603050405020304" pitchFamily="18" charset="0"/>
              </a:rPr>
              <a:t>I thank You for Your Attention !</a:t>
            </a:r>
          </a:p>
        </p:txBody>
      </p:sp>
    </p:spTree>
    <p:extLst>
      <p:ext uri="{BB962C8B-B14F-4D97-AF65-F5344CB8AC3E}">
        <p14:creationId xmlns:p14="http://schemas.microsoft.com/office/powerpoint/2010/main" val="111769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4B6519E-1B29-4C40-A440-96BE8AB4F526}"/>
              </a:ext>
            </a:extLst>
          </p:cNvPr>
          <p:cNvSpPr/>
          <p:nvPr/>
        </p:nvSpPr>
        <p:spPr>
          <a:xfrm>
            <a:off x="1045029" y="1805735"/>
            <a:ext cx="8098971" cy="4229812"/>
          </a:xfrm>
          <a:prstGeom prst="rect">
            <a:avLst/>
          </a:prstGeom>
        </p:spPr>
        <p:txBody>
          <a:bodyPr wrap="square">
            <a:spAutoFit/>
          </a:bodyPr>
          <a:lstStyle/>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Some Terminologies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MDAs</a:t>
            </a:r>
            <a:r>
              <a:rPr lang="en-US" sz="2400" dirty="0">
                <a:latin typeface="Times New Roman" panose="02020603050405020304" pitchFamily="18" charset="0"/>
                <a:ea typeface="Calibri" panose="020F0502020204030204" pitchFamily="34" charset="0"/>
                <a:cs typeface="Times New Roman" panose="02020603050405020304" pitchFamily="18" charset="0"/>
              </a:rPr>
              <a:t>: In the Nigerian setting, the term MDAs is not intended to mean </a:t>
            </a:r>
            <a:r>
              <a:rPr lang="en-US" sz="2400" i="1" dirty="0">
                <a:latin typeface="Times New Roman" panose="02020603050405020304" pitchFamily="18" charset="0"/>
                <a:ea typeface="Calibri" panose="020F0502020204030204" pitchFamily="34" charset="0"/>
                <a:cs typeface="Times New Roman" panose="02020603050405020304" pitchFamily="18" charset="0"/>
              </a:rPr>
              <a:t>Ministries, Departments and Agencies</a:t>
            </a:r>
            <a:r>
              <a:rPr lang="en-US" sz="2400" dirty="0">
                <a:latin typeface="Times New Roman" panose="02020603050405020304" pitchFamily="18" charset="0"/>
                <a:ea typeface="Calibri" panose="020F0502020204030204" pitchFamily="34" charset="0"/>
                <a:cs typeface="Times New Roman" panose="02020603050405020304" pitchFamily="18" charset="0"/>
              </a:rPr>
              <a:t>, BUT </a:t>
            </a:r>
            <a:r>
              <a:rPr lang="en-US" sz="2400" b="1" i="1" dirty="0">
                <a:latin typeface="Times New Roman" panose="02020603050405020304" pitchFamily="18" charset="0"/>
                <a:ea typeface="Calibri" panose="020F0502020204030204" pitchFamily="34" charset="0"/>
                <a:cs typeface="Times New Roman" panose="02020603050405020304" pitchFamily="18" charset="0"/>
              </a:rPr>
              <a:t>Ministries, extra-Ministerial Departments and Agencies.</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This is because </a:t>
            </a:r>
            <a:r>
              <a:rPr lang="en-US" sz="2400" i="1" dirty="0">
                <a:latin typeface="Times New Roman" panose="02020603050405020304" pitchFamily="18" charset="0"/>
                <a:ea typeface="Calibri" panose="020F0502020204030204" pitchFamily="34" charset="0"/>
                <a:cs typeface="Times New Roman" panose="02020603050405020304" pitchFamily="18" charset="0"/>
              </a:rPr>
              <a:t>“MDAs”</a:t>
            </a:r>
            <a:r>
              <a:rPr lang="en-US" sz="2400" dirty="0">
                <a:latin typeface="Times New Roman" panose="02020603050405020304" pitchFamily="18" charset="0"/>
                <a:ea typeface="Calibri" panose="020F0502020204030204" pitchFamily="34" charset="0"/>
                <a:cs typeface="Times New Roman" panose="02020603050405020304" pitchFamily="18" charset="0"/>
              </a:rPr>
              <a:t> is an acronym for a group of principal/primary organs of government headed by high level (</a:t>
            </a:r>
            <a:r>
              <a:rPr lang="en-US" sz="2400" i="1" dirty="0">
                <a:latin typeface="Times New Roman" panose="02020603050405020304" pitchFamily="18" charset="0"/>
                <a:ea typeface="Calibri" panose="020F0502020204030204" pitchFamily="34" charset="0"/>
                <a:cs typeface="Times New Roman" panose="02020603050405020304" pitchFamily="18" charset="0"/>
              </a:rPr>
              <a:t>first tier</a:t>
            </a:r>
            <a:r>
              <a:rPr lang="en-US" sz="2400" dirty="0">
                <a:latin typeface="Times New Roman" panose="02020603050405020304" pitchFamily="18" charset="0"/>
                <a:ea typeface="Calibri" panose="020F0502020204030204" pitchFamily="34" charset="0"/>
                <a:cs typeface="Times New Roman" panose="02020603050405020304" pitchFamily="18" charset="0"/>
              </a:rPr>
              <a:t>) appointees. In the Nigerian setting, unlike the US or the UK, </a:t>
            </a:r>
            <a:r>
              <a:rPr lang="en-US" sz="2400" i="1" dirty="0">
                <a:latin typeface="Times New Roman" panose="02020603050405020304" pitchFamily="18" charset="0"/>
                <a:ea typeface="Calibri" panose="020F0502020204030204" pitchFamily="34" charset="0"/>
                <a:cs typeface="Times New Roman" panose="02020603050405020304" pitchFamily="18" charset="0"/>
              </a:rPr>
              <a:t>Departments</a:t>
            </a:r>
            <a:r>
              <a:rPr lang="en-US" sz="2400" dirty="0">
                <a:latin typeface="Times New Roman" panose="02020603050405020304" pitchFamily="18" charset="0"/>
                <a:ea typeface="Calibri" panose="020F0502020204030204" pitchFamily="34" charset="0"/>
                <a:cs typeface="Times New Roman" panose="02020603050405020304" pitchFamily="18" charset="0"/>
              </a:rPr>
              <a:t> are headed by Directors and operate under the direction of </a:t>
            </a:r>
            <a:r>
              <a:rPr lang="en-US" sz="2400" i="1" dirty="0">
                <a:latin typeface="Times New Roman" panose="02020603050405020304" pitchFamily="18" charset="0"/>
                <a:ea typeface="Calibri" panose="020F0502020204030204" pitchFamily="34" charset="0"/>
                <a:cs typeface="Times New Roman" panose="02020603050405020304" pitchFamily="18" charset="0"/>
              </a:rPr>
              <a:t>second tier appointees</a:t>
            </a:r>
            <a:r>
              <a:rPr lang="en-US" sz="2400" dirty="0">
                <a:latin typeface="Times New Roman" panose="02020603050405020304" pitchFamily="18" charset="0"/>
                <a:ea typeface="Calibri" panose="020F0502020204030204" pitchFamily="34" charset="0"/>
                <a:cs typeface="Times New Roman" panose="02020603050405020304" pitchFamily="18" charset="0"/>
              </a:rPr>
              <a:t>  such as Permanent Secretaries, Directors General.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68711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20908E4B-7433-4687-8F29-ED945551ACEF}"/>
              </a:ext>
            </a:extLst>
          </p:cNvPr>
          <p:cNvSpPr/>
          <p:nvPr/>
        </p:nvSpPr>
        <p:spPr>
          <a:xfrm>
            <a:off x="707155" y="600410"/>
            <a:ext cx="9295254" cy="5583773"/>
          </a:xfrm>
          <a:prstGeom prst="rect">
            <a:avLst/>
          </a:prstGeom>
        </p:spPr>
        <p:txBody>
          <a:bodyPr wrap="square">
            <a:spAutoFit/>
          </a:bodyPr>
          <a:lstStyle/>
          <a:p>
            <a:pPr algn="just">
              <a:lnSpc>
                <a:spcPct val="107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Public Service Ethics, Values &amp; Ethos</a:t>
            </a:r>
          </a:p>
          <a:p>
            <a:pPr algn="just">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Public service operate on the basis of certain ethics, values and ethos.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There are expectations of Government and the public for those who work in the Public Service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b="1" i="1" dirty="0">
                <a:latin typeface="Times New Roman" panose="02020603050405020304" pitchFamily="18" charset="0"/>
                <a:ea typeface="Calibri" panose="020F0502020204030204" pitchFamily="34" charset="0"/>
                <a:cs typeface="Times New Roman" panose="02020603050405020304" pitchFamily="18" charset="0"/>
              </a:rPr>
              <a:t>Democratic Values</a:t>
            </a:r>
            <a:r>
              <a:rPr lang="en-US" sz="2400" dirty="0">
                <a:latin typeface="Times New Roman" panose="02020603050405020304" pitchFamily="18" charset="0"/>
                <a:ea typeface="Calibri" panose="020F0502020204030204" pitchFamily="34" charset="0"/>
                <a:cs typeface="Times New Roman" panose="02020603050405020304" pitchFamily="18" charset="0"/>
              </a:rPr>
              <a:t> – helping the Ministers/Commissioners and political heads to, under the law, serve public interest;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a:latin typeface="Times New Roman" panose="02020603050405020304" pitchFamily="18" charset="0"/>
                <a:ea typeface="Calibri" panose="020F0502020204030204" pitchFamily="34" charset="0"/>
                <a:cs typeface="Times New Roman" panose="02020603050405020304" pitchFamily="18" charset="0"/>
              </a:rPr>
              <a:t>Professional Values</a:t>
            </a:r>
            <a:r>
              <a:rPr lang="en-US" sz="2400" dirty="0">
                <a:latin typeface="Times New Roman" panose="02020603050405020304" pitchFamily="18" charset="0"/>
                <a:ea typeface="Calibri" panose="020F0502020204030204" pitchFamily="34" charset="0"/>
                <a:cs typeface="Times New Roman" panose="02020603050405020304" pitchFamily="18" charset="0"/>
              </a:rPr>
              <a:t> – serve with competence, excellence, efficiency, objectivity and impartiality;</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b="1" i="1" dirty="0">
                <a:latin typeface="Times New Roman" panose="02020603050405020304" pitchFamily="18" charset="0"/>
                <a:ea typeface="Calibri" panose="020F0502020204030204" pitchFamily="34" charset="0"/>
                <a:cs typeface="Times New Roman" panose="02020603050405020304" pitchFamily="18" charset="0"/>
              </a:rPr>
              <a:t>Ethical Values –</a:t>
            </a:r>
            <a:r>
              <a:rPr lang="en-US" sz="2400" dirty="0">
                <a:latin typeface="Times New Roman" panose="02020603050405020304" pitchFamily="18" charset="0"/>
                <a:ea typeface="Calibri" panose="020F0502020204030204" pitchFamily="34" charset="0"/>
                <a:cs typeface="Times New Roman" panose="02020603050405020304" pitchFamily="18" charset="0"/>
              </a:rPr>
              <a:t> uphold, at all times, public trust and be responsive to the society; and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b="1" i="1" dirty="0">
                <a:latin typeface="Times New Roman" panose="02020603050405020304" pitchFamily="18" charset="0"/>
                <a:ea typeface="Calibri" panose="020F0502020204030204" pitchFamily="34" charset="0"/>
                <a:cs typeface="Times New Roman" panose="02020603050405020304" pitchFamily="18" charset="0"/>
              </a:rPr>
              <a:t>People Values –</a:t>
            </a:r>
            <a:r>
              <a:rPr lang="en-US" sz="2400" dirty="0">
                <a:latin typeface="Times New Roman" panose="02020603050405020304" pitchFamily="18" charset="0"/>
                <a:ea typeface="Calibri" panose="020F0502020204030204" pitchFamily="34" charset="0"/>
                <a:cs typeface="Times New Roman" panose="02020603050405020304" pitchFamily="18" charset="0"/>
              </a:rPr>
              <a:t> demonstrate respect, fairness and courtesy in dealing with the public and with fellow public servants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1040765" marR="0" algn="just">
              <a:lnSpc>
                <a:spcPct val="107000"/>
              </a:lnSpc>
              <a:spcBef>
                <a:spcPts val="0"/>
              </a:spcBef>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7506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034174F2-D217-4109-A1D6-C7B51C739CE5}"/>
              </a:ext>
            </a:extLst>
          </p:cNvPr>
          <p:cNvSpPr/>
          <p:nvPr/>
        </p:nvSpPr>
        <p:spPr>
          <a:xfrm>
            <a:off x="550015" y="916646"/>
            <a:ext cx="9192126" cy="5020157"/>
          </a:xfrm>
          <a:prstGeom prst="rect">
            <a:avLst/>
          </a:prstGeom>
        </p:spPr>
        <p:txBody>
          <a:bodyPr wrap="square">
            <a:spAutoFit/>
          </a:bodyPr>
          <a:lstStyle/>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By the same token, public servants also expect Government, their employer, to reciprocally observe a certain set of principles.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 Reciprocal Expectations of Public Servants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b="1" i="1" dirty="0">
                <a:latin typeface="Times New Roman" panose="02020603050405020304" pitchFamily="18" charset="0"/>
                <a:ea typeface="Calibri" panose="020F0502020204030204" pitchFamily="34" charset="0"/>
                <a:cs typeface="Times New Roman" panose="02020603050405020304" pitchFamily="18" charset="0"/>
              </a:rPr>
              <a:t>Working Environment</a:t>
            </a:r>
            <a:r>
              <a:rPr lang="en-US" sz="2400" dirty="0">
                <a:latin typeface="Times New Roman" panose="02020603050405020304" pitchFamily="18" charset="0"/>
                <a:ea typeface="Calibri" panose="020F0502020204030204" pitchFamily="34" charset="0"/>
                <a:cs typeface="Times New Roman" panose="02020603050405020304" pitchFamily="18" charset="0"/>
              </a:rPr>
              <a:t> – that engenders confidence and encourages public servants to put in their best promptly and cheerfully;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b="1" i="1" dirty="0">
                <a:latin typeface="Times New Roman" panose="02020603050405020304" pitchFamily="18" charset="0"/>
                <a:ea typeface="Calibri" panose="020F0502020204030204" pitchFamily="34" charset="0"/>
                <a:cs typeface="Times New Roman" panose="02020603050405020304" pitchFamily="18" charset="0"/>
              </a:rPr>
              <a:t>Job Deployment</a:t>
            </a:r>
            <a:r>
              <a:rPr lang="en-US" sz="2400" dirty="0">
                <a:latin typeface="Times New Roman" panose="02020603050405020304" pitchFamily="18" charset="0"/>
                <a:ea typeface="Calibri" panose="020F0502020204030204" pitchFamily="34" charset="0"/>
                <a:cs typeface="Times New Roman" panose="02020603050405020304" pitchFamily="18" charset="0"/>
              </a:rPr>
              <a:t> – that enables the system to get the best from officers in terms of general deployment of creativity and analysis, public policy initiation, </a:t>
            </a:r>
            <a:r>
              <a:rPr lang="en-US" sz="2400" dirty="0" err="1">
                <a:latin typeface="Times New Roman" panose="02020603050405020304" pitchFamily="18" charset="0"/>
                <a:ea typeface="Calibri" panose="020F0502020204030204" pitchFamily="34" charset="0"/>
                <a:cs typeface="Times New Roman" panose="02020603050405020304" pitchFamily="18" charset="0"/>
              </a:rPr>
              <a:t>programme</a:t>
            </a:r>
            <a:r>
              <a:rPr lang="en-US" sz="2400" dirty="0">
                <a:latin typeface="Times New Roman" panose="02020603050405020304" pitchFamily="18" charset="0"/>
                <a:ea typeface="Calibri" panose="020F0502020204030204" pitchFamily="34" charset="0"/>
                <a:cs typeface="Times New Roman" panose="02020603050405020304" pitchFamily="18" charset="0"/>
              </a:rPr>
              <a:t> planning and project execution;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2400" b="1" i="1" dirty="0">
                <a:latin typeface="Times New Roman" panose="02020603050405020304" pitchFamily="18" charset="0"/>
                <a:ea typeface="Calibri" panose="020F0502020204030204" pitchFamily="34" charset="0"/>
                <a:cs typeface="Times New Roman" panose="02020603050405020304" pitchFamily="18" charset="0"/>
              </a:rPr>
              <a:t>Career Development/Progression</a:t>
            </a:r>
            <a:r>
              <a:rPr lang="en-US" sz="2400" dirty="0">
                <a:latin typeface="Times New Roman" panose="02020603050405020304" pitchFamily="18" charset="0"/>
                <a:ea typeface="Calibri" panose="020F0502020204030204" pitchFamily="34" charset="0"/>
                <a:cs typeface="Times New Roman" panose="02020603050405020304" pitchFamily="18" charset="0"/>
              </a:rPr>
              <a:t> – that is motivating, inspiring, competitive and rejuvenating; and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Symbol" panose="05050102010706020507" pitchFamily="18" charset="2"/>
              <a:buChar char=""/>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b="1" i="1" dirty="0">
                <a:latin typeface="Times New Roman" panose="02020603050405020304" pitchFamily="18" charset="0"/>
                <a:ea typeface="Calibri" panose="020F0502020204030204" pitchFamily="34" charset="0"/>
                <a:cs typeface="Times New Roman" panose="02020603050405020304" pitchFamily="18" charset="0"/>
              </a:rPr>
              <a:t>Remuneration –</a:t>
            </a:r>
            <a:r>
              <a:rPr lang="en-US" sz="2400" dirty="0">
                <a:latin typeface="Times New Roman" panose="02020603050405020304" pitchFamily="18" charset="0"/>
                <a:ea typeface="Calibri" panose="020F0502020204030204" pitchFamily="34" charset="0"/>
                <a:cs typeface="Times New Roman" panose="02020603050405020304" pitchFamily="18" charset="0"/>
              </a:rPr>
              <a:t> that is adequate in terms of ensuring that public servants can live not below the level of </a:t>
            </a:r>
            <a:r>
              <a:rPr lang="en-US" sz="2400" i="1" dirty="0">
                <a:latin typeface="Times New Roman" panose="02020603050405020304" pitchFamily="18" charset="0"/>
                <a:ea typeface="Calibri" panose="020F0502020204030204" pitchFamily="34" charset="0"/>
                <a:cs typeface="Times New Roman" panose="02020603050405020304" pitchFamily="18" charset="0"/>
              </a:rPr>
              <a:t>cultural human dignity*.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4125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D578942E-C4B5-40CA-A907-06C486F3D905}"/>
              </a:ext>
            </a:extLst>
          </p:cNvPr>
          <p:cNvSpPr/>
          <p:nvPr/>
        </p:nvSpPr>
        <p:spPr>
          <a:xfrm>
            <a:off x="138023" y="241540"/>
            <a:ext cx="10394830" cy="6852773"/>
          </a:xfrm>
          <a:prstGeom prst="rect">
            <a:avLst/>
          </a:prstGeom>
        </p:spPr>
        <p:txBody>
          <a:bodyPr wrap="square">
            <a:spAutoFit/>
          </a:bodyPr>
          <a:lstStyle/>
          <a:p>
            <a:pPr algn="just">
              <a:lnSpc>
                <a:spcPct val="107000"/>
              </a:lnSpc>
              <a:spcAft>
                <a:spcPts val="800"/>
              </a:spcAft>
            </a:pPr>
            <a:r>
              <a:rPr lang="en-US" sz="2200" dirty="0">
                <a:latin typeface="Times New Roman" panose="02020603050405020304" pitchFamily="18" charset="0"/>
                <a:ea typeface="Calibri" panose="020F0502020204030204" pitchFamily="34" charset="0"/>
                <a:cs typeface="Times New Roman" panose="02020603050405020304" pitchFamily="18" charset="0"/>
              </a:rPr>
              <a:t>These twin sets of principles, constitute what is called the </a:t>
            </a:r>
            <a:r>
              <a:rPr lang="en-US" sz="2200" i="1" dirty="0">
                <a:latin typeface="Times New Roman" panose="02020603050405020304" pitchFamily="18" charset="0"/>
                <a:ea typeface="Calibri" panose="020F0502020204030204" pitchFamily="34" charset="0"/>
                <a:cs typeface="Times New Roman" panose="02020603050405020304" pitchFamily="18" charset="0"/>
              </a:rPr>
              <a:t>“globally cherished Public Service Values</a:t>
            </a:r>
            <a:r>
              <a:rPr lang="en-US" sz="2200" dirty="0">
                <a:latin typeface="Times New Roman" panose="02020603050405020304" pitchFamily="18" charset="0"/>
                <a:ea typeface="Calibri" panose="020F0502020204030204" pitchFamily="34" charset="0"/>
                <a:cs typeface="Times New Roman" panose="02020603050405020304" pitchFamily="18" charset="0"/>
              </a:rPr>
              <a:t>”. </a:t>
            </a:r>
            <a:endParaRPr lang="en-US" sz="22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US" sz="2200" dirty="0">
                <a:latin typeface="Times New Roman" panose="02020603050405020304" pitchFamily="18" charset="0"/>
                <a:ea typeface="Calibri" panose="020F0502020204030204" pitchFamily="34" charset="0"/>
                <a:cs typeface="Times New Roman" panose="02020603050405020304" pitchFamily="18" charset="0"/>
              </a:rPr>
              <a:t>Public service values, ethics and ethos have mostly been codified in various documents, namely as </a:t>
            </a:r>
            <a:r>
              <a:rPr lang="en-US" sz="2200" i="1" dirty="0">
                <a:latin typeface="Times New Roman" panose="02020603050405020304" pitchFamily="18" charset="0"/>
                <a:ea typeface="Calibri" panose="020F0502020204030204" pitchFamily="34" charset="0"/>
                <a:cs typeface="Times New Roman" panose="02020603050405020304" pitchFamily="18" charset="0"/>
              </a:rPr>
              <a:t>Public Service Rules, Financial Regulations</a:t>
            </a:r>
            <a:r>
              <a:rPr lang="en-US" sz="2200" dirty="0">
                <a:latin typeface="Times New Roman" panose="02020603050405020304" pitchFamily="18" charset="0"/>
                <a:ea typeface="Calibri" panose="020F0502020204030204" pitchFamily="34" charset="0"/>
                <a:cs typeface="Times New Roman" panose="02020603050405020304" pitchFamily="18" charset="0"/>
              </a:rPr>
              <a:t>, and specific process and operational </a:t>
            </a:r>
            <a:r>
              <a:rPr lang="en-US" sz="2200" i="1" dirty="0">
                <a:latin typeface="Times New Roman" panose="02020603050405020304" pitchFamily="18" charset="0"/>
                <a:ea typeface="Calibri" panose="020F0502020204030204" pitchFamily="34" charset="0"/>
                <a:cs typeface="Times New Roman" panose="02020603050405020304" pitchFamily="18" charset="0"/>
              </a:rPr>
              <a:t>Guidelines </a:t>
            </a:r>
            <a:r>
              <a:rPr lang="en-US" sz="2200" dirty="0">
                <a:latin typeface="Times New Roman" panose="02020603050405020304" pitchFamily="18" charset="0"/>
                <a:ea typeface="Calibri" panose="020F0502020204030204" pitchFamily="34" charset="0"/>
                <a:cs typeface="Times New Roman" panose="02020603050405020304" pitchFamily="18" charset="0"/>
              </a:rPr>
              <a:t>like those for Appointments, Promotion and Discipline.</a:t>
            </a:r>
          </a:p>
          <a:p>
            <a:pPr algn="just">
              <a:lnSpc>
                <a:spcPct val="107000"/>
              </a:lnSpc>
              <a:spcAft>
                <a:spcPts val="800"/>
              </a:spcAft>
            </a:pPr>
            <a:r>
              <a:rPr lang="en-US" sz="2200" b="1" i="1" dirty="0">
                <a:latin typeface="Times New Roman" panose="02020603050405020304" pitchFamily="18" charset="0"/>
                <a:cs typeface="Times New Roman" panose="02020603050405020304" pitchFamily="18" charset="0"/>
              </a:rPr>
              <a:t>Public Service Rules (PSR)</a:t>
            </a:r>
            <a:r>
              <a:rPr lang="en-US" sz="2200" dirty="0">
                <a:latin typeface="Times New Roman" panose="02020603050405020304" pitchFamily="18" charset="0"/>
                <a:cs typeface="Times New Roman" panose="02020603050405020304" pitchFamily="18" charset="0"/>
              </a:rPr>
              <a:t> issued by the Head of the Civil Service of the Federation, is the compendium of administrative rules guiding the entire public service of the federation. While it was a product of revision of the old Civil Service Rules there is a whole chapter detailing its application to Federal Government Parastatals</a:t>
            </a:r>
          </a:p>
          <a:p>
            <a:pPr algn="just">
              <a:lnSpc>
                <a:spcPct val="107000"/>
              </a:lnSpc>
              <a:spcAft>
                <a:spcPts val="800"/>
              </a:spcAft>
            </a:pPr>
            <a:r>
              <a:rPr lang="en-US" sz="2200" dirty="0">
                <a:latin typeface="Times New Roman" panose="02020603050405020304" pitchFamily="18" charset="0"/>
                <a:cs typeface="Times New Roman" panose="02020603050405020304" pitchFamily="18" charset="0"/>
              </a:rPr>
              <a:t> </a:t>
            </a:r>
            <a:r>
              <a:rPr lang="en-US" sz="2200" b="1" i="1" dirty="0">
                <a:latin typeface="Times New Roman" panose="02020603050405020304" pitchFamily="18" charset="0"/>
                <a:cs typeface="Times New Roman" panose="02020603050405020304" pitchFamily="18" charset="0"/>
              </a:rPr>
              <a:t>Financial Regulations</a:t>
            </a:r>
            <a:r>
              <a:rPr lang="en-US" sz="2200" dirty="0">
                <a:latin typeface="Times New Roman" panose="02020603050405020304" pitchFamily="18" charset="0"/>
                <a:cs typeface="Times New Roman" panose="02020603050405020304" pitchFamily="18" charset="0"/>
              </a:rPr>
              <a:t> is the second of twin documents (PSR &amp; FR) that jointly serve as the principal instrument of administrative and financial controls in the public service.</a:t>
            </a:r>
          </a:p>
          <a:p>
            <a:pPr algn="just">
              <a:lnSpc>
                <a:spcPct val="107000"/>
              </a:lnSpc>
              <a:spcAft>
                <a:spcPts val="800"/>
              </a:spcAft>
            </a:pPr>
            <a:r>
              <a:rPr lang="en-US" sz="2200" b="1" i="1" dirty="0">
                <a:latin typeface="Times New Roman" panose="02020603050405020304" pitchFamily="18" charset="0"/>
                <a:cs typeface="Times New Roman" panose="02020603050405020304" pitchFamily="18" charset="0"/>
              </a:rPr>
              <a:t>Guidelines for Appointments, Promotion and Discipline</a:t>
            </a:r>
            <a:r>
              <a:rPr lang="en-US" sz="2200" dirty="0">
                <a:latin typeface="Times New Roman" panose="02020603050405020304" pitchFamily="18" charset="0"/>
                <a:cs typeface="Times New Roman" panose="02020603050405020304" pitchFamily="18" charset="0"/>
              </a:rPr>
              <a:t> is a subject matter specific document that spell out the procedures for appointments, promotions and discipline including the rights of appeal and petitions.</a:t>
            </a:r>
          </a:p>
          <a:p>
            <a:pPr algn="just">
              <a:lnSpc>
                <a:spcPct val="107000"/>
              </a:lnSpc>
              <a:spcAft>
                <a:spcPts val="800"/>
              </a:spcAft>
            </a:pPr>
            <a:endParaRPr lang="en-US"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en-US" dirty="0"/>
          </a:p>
          <a:p>
            <a:pPr algn="just">
              <a:lnSpc>
                <a:spcPct val="107000"/>
              </a:lnSpc>
              <a:spcAft>
                <a:spcPts val="800"/>
              </a:spcAft>
            </a:pPr>
            <a:endParaRPr lang="en-US"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3821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B9B5270-0031-4CA1-AF1B-BEDACE8FD558}"/>
              </a:ext>
            </a:extLst>
          </p:cNvPr>
          <p:cNvSpPr/>
          <p:nvPr/>
        </p:nvSpPr>
        <p:spPr>
          <a:xfrm>
            <a:off x="510363" y="515546"/>
            <a:ext cx="9048307" cy="6000489"/>
          </a:xfrm>
          <a:prstGeom prst="rect">
            <a:avLst/>
          </a:prstGeom>
        </p:spPr>
        <p:txBody>
          <a:bodyPr wrap="square">
            <a:spAutoFit/>
          </a:bodyPr>
          <a:lstStyle/>
          <a:p>
            <a:pPr marL="342900" marR="0" lvl="0" indent="-342900" algn="just">
              <a:lnSpc>
                <a:spcPct val="107000"/>
              </a:lnSpc>
              <a:spcBef>
                <a:spcPts val="0"/>
              </a:spcBef>
              <a:spcAft>
                <a:spcPts val="0"/>
              </a:spcAft>
              <a:buFont typeface="Times New Roman" panose="02020603050405020304" pitchFamily="18" charset="0"/>
              <a:buChar char="-"/>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Helping to see to the effective discharge of the mandates of the respective MDAs,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while striving to meet the reciprocal expectations of Government and public servants; </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and ensuring that you yourselves operate within the bounds of those rules and regulations, are the reasons why you have been appointed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as Governing Council/Board chairmen and members.</a:t>
            </a:r>
          </a:p>
          <a:p>
            <a:pPr marL="342900" marR="0" lvl="0" indent="-342900" algn="just">
              <a:lnSpc>
                <a:spcPct val="107000"/>
              </a:lnSpc>
              <a:spcBef>
                <a:spcPts val="0"/>
              </a:spcBef>
              <a:spcAft>
                <a:spcPts val="0"/>
              </a:spcAft>
              <a:buFont typeface="Times New Roman" panose="02020603050405020304" pitchFamily="18" charset="0"/>
              <a:buChar char="-"/>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It is public knowledge that Board chairmen and members have been remanded in prison and/or convicted for procurement offences committed under their approval;</a:t>
            </a:r>
          </a:p>
          <a:p>
            <a:pPr marL="342900" marR="0" lvl="0" indent="-342900" algn="just">
              <a:lnSpc>
                <a:spcPct val="107000"/>
              </a:lnSpc>
              <a:spcBef>
                <a:spcPts val="0"/>
              </a:spcBef>
              <a:spcAft>
                <a:spcPts val="0"/>
              </a:spcAft>
              <a:buFont typeface="Times New Roman" panose="02020603050405020304" pitchFamily="18" charset="0"/>
              <a:buChar char="-"/>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Irregular appointments, promotion and termination of appointment  by a Governing Board has repercussions on the career and life of the public servants they superintend;</a:t>
            </a:r>
            <a:endParaRPr lang="en-US" sz="2400" b="1"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800"/>
              </a:spcAft>
              <a:buFont typeface="Times New Roman" panose="02020603050405020304" pitchFamily="18" charset="0"/>
              <a:buChar char="-"/>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The first step, however,  is to acquaint you with these rules, regulations and guidelines as they relate to your responsibilities as chairmen and members of Governing Boards and  Councils.</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9348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9E7A68B1-2D02-47D7-8450-5503C8596192}"/>
              </a:ext>
            </a:extLst>
          </p:cNvPr>
          <p:cNvSpPr/>
          <p:nvPr/>
        </p:nvSpPr>
        <p:spPr>
          <a:xfrm>
            <a:off x="955651" y="124442"/>
            <a:ext cx="8188349" cy="6205673"/>
          </a:xfrm>
          <a:prstGeom prst="rect">
            <a:avLst/>
          </a:prstGeom>
        </p:spPr>
        <p:txBody>
          <a:bodyPr wrap="square">
            <a:spAutoFit/>
          </a:bodyPr>
          <a:lstStyle/>
          <a:p>
            <a:pPr algn="just">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a:latin typeface="Times New Roman" panose="02020603050405020304" pitchFamily="18" charset="0"/>
                <a:ea typeface="Calibri" panose="020F0502020204030204" pitchFamily="34" charset="0"/>
                <a:cs typeface="Times New Roman" panose="02020603050405020304" pitchFamily="18" charset="0"/>
              </a:rPr>
              <a:t>This is the essence of  topic that has been assigned to me, viz. </a:t>
            </a:r>
            <a:r>
              <a:rPr lang="en-US" sz="2400" b="1" dirty="0">
                <a:latin typeface="Times New Roman" panose="02020603050405020304" pitchFamily="18" charset="0"/>
                <a:ea typeface="Calibri" panose="020F0502020204030204" pitchFamily="34" charset="0"/>
                <a:cs typeface="Times New Roman" panose="02020603050405020304" pitchFamily="18" charset="0"/>
              </a:rPr>
              <a:t>Guides to Administrative Procedures in the Federal Public Service.</a:t>
            </a:r>
          </a:p>
          <a:p>
            <a:pPr algn="just">
              <a:lnSpc>
                <a:spcPct val="107000"/>
              </a:lnSpc>
              <a:spcAft>
                <a:spcPts val="800"/>
              </a:spcAf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i="1" dirty="0">
                <a:latin typeface="Times New Roman" panose="02020603050405020304" pitchFamily="18" charset="0"/>
                <a:ea typeface="Calibri" panose="020F0502020204030204" pitchFamily="34" charset="0"/>
                <a:cs typeface="Times New Roman" panose="02020603050405020304" pitchFamily="18" charset="0"/>
              </a:rPr>
              <a:t>Guides to Administrative Procedures in the Federal Public Service </a:t>
            </a:r>
            <a:r>
              <a:rPr lang="en-US" sz="2400" dirty="0">
                <a:latin typeface="Times New Roman" panose="02020603050405020304" pitchFamily="18" charset="0"/>
                <a:ea typeface="Calibri" panose="020F0502020204030204" pitchFamily="34" charset="0"/>
                <a:cs typeface="Times New Roman" panose="02020603050405020304" pitchFamily="18" charset="0"/>
              </a:rPr>
              <a:t>is one of the main documents guiding operations in the public service. An updated version of the document as it relates to Federal Parastatals, Agencies and Commission has been produced by the Bureau of Public Service Reforms (BPSR) under the title </a:t>
            </a:r>
            <a:r>
              <a:rPr lang="en-US" sz="2400" b="1" dirty="0">
                <a:latin typeface="Times New Roman" panose="02020603050405020304" pitchFamily="18" charset="0"/>
                <a:ea typeface="Calibri" panose="020F0502020204030204" pitchFamily="34" charset="0"/>
                <a:cs typeface="Times New Roman" panose="02020603050405020304" pitchFamily="18" charset="0"/>
              </a:rPr>
              <a:t>Corporate Governance Manual</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i="1" dirty="0">
                <a:latin typeface="Times New Roman" panose="02020603050405020304" pitchFamily="18" charset="0"/>
                <a:ea typeface="Calibri" panose="020F0502020204030204" pitchFamily="34" charset="0"/>
                <a:cs typeface="Times New Roman" panose="02020603050405020304" pitchFamily="18" charset="0"/>
              </a:rPr>
              <a:t>for Governing Boards/Councils of Federal Parastatals, Agencies and Commissions,</a:t>
            </a:r>
            <a:r>
              <a:rPr lang="en-US" sz="2400" dirty="0">
                <a:latin typeface="Times New Roman" panose="02020603050405020304" pitchFamily="18" charset="0"/>
                <a:ea typeface="Calibri" panose="020F0502020204030204" pitchFamily="34" charset="0"/>
                <a:cs typeface="Times New Roman" panose="02020603050405020304" pitchFamily="18" charset="0"/>
              </a:rPr>
              <a:t> copies of which I understand have been distributed to all of you. This BPSR Document is largely from where I have drawn the materials that I am presenting hereunder as they relate to Board and Council matters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4812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2000120A-080C-447B-95D6-E0A6AD99BC3D}"/>
              </a:ext>
            </a:extLst>
          </p:cNvPr>
          <p:cNvSpPr/>
          <p:nvPr/>
        </p:nvSpPr>
        <p:spPr>
          <a:xfrm>
            <a:off x="736599" y="367040"/>
            <a:ext cx="9424277" cy="6273705"/>
          </a:xfrm>
          <a:prstGeom prst="rect">
            <a:avLst/>
          </a:prstGeom>
        </p:spPr>
        <p:txBody>
          <a:bodyPr wrap="square">
            <a:spAutoFit/>
          </a:bodyPr>
          <a:lstStyle/>
          <a:p>
            <a:pPr>
              <a:lnSpc>
                <a:spcPct val="107000"/>
              </a:lnSpc>
              <a:spcAft>
                <a:spcPts val="800"/>
              </a:spcAft>
            </a:pPr>
            <a:r>
              <a:rPr lang="en-US" sz="2800" b="1" dirty="0">
                <a:latin typeface="Times New Roman" panose="02020603050405020304" pitchFamily="18" charset="0"/>
                <a:ea typeface="Calibri" panose="020F0502020204030204" pitchFamily="34" charset="0"/>
                <a:cs typeface="Times New Roman" panose="02020603050405020304" pitchFamily="18" charset="0"/>
              </a:rPr>
              <a:t>Board and Council Matters </a:t>
            </a:r>
          </a:p>
          <a:p>
            <a:pPr>
              <a:lnSpc>
                <a:spcPct val="107000"/>
              </a:lnSpc>
              <a:spcAft>
                <a:spcPts val="800"/>
              </a:spcAft>
            </a:pPr>
            <a:r>
              <a:rPr lang="en-US" sz="2400" b="1" dirty="0">
                <a:latin typeface="Times New Roman" panose="02020603050405020304" pitchFamily="18" charset="0"/>
                <a:ea typeface="Calibri" panose="020F0502020204030204" pitchFamily="34" charset="0"/>
                <a:cs typeface="Times New Roman" panose="02020603050405020304" pitchFamily="18" charset="0"/>
              </a:rPr>
              <a:t>These are covered in chapter 5 of the Corporate Governance Manual.</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I am sure that most of you here are distinguished men and women with board experience especially in the private sector. The standard procedures are basically the same.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spcBef>
                <a:spcPts val="200"/>
              </a:spcBef>
            </a:pPr>
            <a:r>
              <a:rPr lang="en-US" sz="2400" b="1" dirty="0">
                <a:solidFill>
                  <a:srgbClr val="2F5496"/>
                </a:solidFill>
                <a:latin typeface="Times New Roman" panose="02020603050405020304" pitchFamily="18" charset="0"/>
                <a:ea typeface="Times New Roman" panose="02020603050405020304" pitchFamily="18" charset="0"/>
                <a:cs typeface="Times New Roman" panose="02020603050405020304" pitchFamily="18" charset="0"/>
              </a:rPr>
              <a:t>Modes of Meeting can be through: </a:t>
            </a:r>
            <a:endParaRPr lang="en-US" sz="2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physical presence of members</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video conference or similar electronic channel allowing simultaneous visual and audio participation;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mj-lt"/>
              <a:buAutoNum type="alphaLcParenBoth"/>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telephone conferencing; and</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ts val="1000"/>
              </a:lnSpc>
              <a:spcBef>
                <a:spcPts val="0"/>
              </a:spcBef>
              <a:spcAft>
                <a:spcPts val="0"/>
              </a:spcAft>
              <a:buFont typeface="+mj-lt"/>
              <a:buAutoNum type="alphaLcParenBoth"/>
              <a:tabLst>
                <a:tab pos="9144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written resolution signed by all Board/Council members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470"/>
              </a:lnSpc>
              <a:spcAft>
                <a:spcPts val="800"/>
              </a:spcAft>
            </a:pPr>
            <a:r>
              <a:rPr lang="en-US" sz="2400" dirty="0">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tabLst>
                <a:tab pos="4445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However, the traditional mode entailing physical presence of members remains the preferred standard for statutory meetings. Modes (b) –(d) would be to augment and reinforce considerations taken during physical presence.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15593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TotalTime>
  <Words>2048</Words>
  <Application>Microsoft Office PowerPoint</Application>
  <PresentationFormat>Widescreen</PresentationFormat>
  <Paragraphs>204</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Calibri Light</vt:lpstr>
      <vt:lpstr>Symbol</vt:lpstr>
      <vt:lpstr>Times New Roman</vt:lpstr>
      <vt:lpstr>Trebuchet MS</vt:lpstr>
      <vt:lpstr>Wingdings 3</vt:lpstr>
      <vt:lpstr>Facet</vt:lpstr>
      <vt:lpstr>GUIDE TO ADMINISTRATIVE PROCEDURES IN THE FEDERAL PUBLIC SERVICE</vt:lpstr>
      <vt:lpstr>Introduction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TO ADMINISTRATIVE PROCEDURES IN THE FEDERAL PUBLIC SERVICE</dc:title>
  <dc:creator>Goke Adegoroye</dc:creator>
  <cp:lastModifiedBy>ICT UNIT</cp:lastModifiedBy>
  <cp:revision>36</cp:revision>
  <cp:lastPrinted>2018-07-25T18:28:05Z</cp:lastPrinted>
  <dcterms:created xsi:type="dcterms:W3CDTF">2018-07-24T15:13:30Z</dcterms:created>
  <dcterms:modified xsi:type="dcterms:W3CDTF">2018-07-28T09:48:15Z</dcterms:modified>
</cp:coreProperties>
</file>