
<file path=[Content_Types].xml><?xml version="1.0" encoding="utf-8"?>
<Types xmlns="http://schemas.openxmlformats.org/package/2006/content-types">
  <Default Extension="xml" ContentType="application/xml"/>
  <Default Extension="jpg" ContentType="image/jp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embeddings/oleObject1.bin" ContentType="application/vnd.openxmlformats-officedocument.oleObject"/>
  <Override PartName="/ppt/tags/tag19.xml" ContentType="application/vnd.openxmlformats-officedocument.presentationml.tags+xml"/>
  <Override PartName="/ppt/embeddings/oleObject2.bin" ContentType="application/vnd.openxmlformats-officedocument.oleObject"/>
  <Override PartName="/ppt/tags/tag20.xml" ContentType="application/vnd.openxmlformats-officedocument.presentationml.tags+xml"/>
  <Override PartName="/ppt/embeddings/oleObject3.bin" ContentType="application/vnd.openxmlformats-officedocument.oleObject"/>
  <Override PartName="/ppt/tags/tag21.xml" ContentType="application/vnd.openxmlformats-officedocument.presentationml.tags+xml"/>
  <Override PartName="/ppt/embeddings/oleObject4.bin" ContentType="application/vnd.openxmlformats-officedocument.oleObject"/>
  <Override PartName="/ppt/tags/tag22.xml" ContentType="application/vnd.openxmlformats-officedocument.presentationml.tags+xml"/>
  <Override PartName="/ppt/embeddings/oleObject5.bin" ContentType="application/vnd.openxmlformats-officedocument.oleObject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embeddings/oleObject6.bin" ContentType="application/vnd.openxmlformats-officedocument.oleObject"/>
  <Override PartName="/ppt/tags/tag40.xml" ContentType="application/vnd.openxmlformats-officedocument.presentationml.tags+xml"/>
  <Override PartName="/ppt/embeddings/oleObject7.bin" ContentType="application/vnd.openxmlformats-officedocument.oleObject"/>
  <Override PartName="/ppt/tags/tag41.xml" ContentType="application/vnd.openxmlformats-officedocument.presentationml.tags+xml"/>
  <Override PartName="/ppt/embeddings/oleObject8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embeddings/oleObject9.bin" ContentType="application/vnd.openxmlformats-officedocument.oleObject"/>
  <Override PartName="/ppt/tags/tag59.xml" ContentType="application/vnd.openxmlformats-officedocument.presentationml.tags+xml"/>
  <Override PartName="/ppt/embeddings/oleObject10.bin" ContentType="application/vnd.openxmlformats-officedocument.oleObject"/>
  <Override PartName="/ppt/tags/tag60.xml" ContentType="application/vnd.openxmlformats-officedocument.presentationml.tags+xml"/>
  <Override PartName="/ppt/embeddings/oleObject11.bin" ContentType="application/vnd.openxmlformats-officedocument.oleObject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embeddings/oleObject12.bin" ContentType="application/vnd.openxmlformats-officedocument.oleObject"/>
  <Override PartName="/ppt/tags/tag78.xml" ContentType="application/vnd.openxmlformats-officedocument.presentationml.tags+xml"/>
  <Override PartName="/ppt/embeddings/oleObject13.bin" ContentType="application/vnd.openxmlformats-officedocument.oleObject"/>
  <Override PartName="/ppt/tags/tag79.xml" ContentType="application/vnd.openxmlformats-officedocument.presentationml.tags+xml"/>
  <Override PartName="/ppt/embeddings/oleObject14.bin" ContentType="application/vnd.openxmlformats-officedocument.oleObject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embeddings/oleObject15.bin" ContentType="application/vnd.openxmlformats-officedocument.oleObject"/>
  <Override PartName="/ppt/tags/tag97.xml" ContentType="application/vnd.openxmlformats-officedocument.presentationml.tags+xml"/>
  <Override PartName="/ppt/embeddings/oleObject16.bin" ContentType="application/vnd.openxmlformats-officedocument.oleObject"/>
  <Override PartName="/ppt/tags/tag98.xml" ContentType="application/vnd.openxmlformats-officedocument.presentationml.tags+xml"/>
  <Override PartName="/ppt/embeddings/oleObject17.bin" ContentType="application/vnd.openxmlformats-officedocument.oleObject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embeddings/oleObject18.bin" ContentType="application/vnd.openxmlformats-officedocument.oleObject"/>
  <Override PartName="/ppt/tags/tag115.xml" ContentType="application/vnd.openxmlformats-officedocument.presentationml.tags+xml"/>
  <Override PartName="/ppt/embeddings/oleObject19.bin" ContentType="application/vnd.openxmlformats-officedocument.oleObject"/>
  <Override PartName="/ppt/tags/tag116.xml" ContentType="application/vnd.openxmlformats-officedocument.presentationml.tags+xml"/>
  <Override PartName="/ppt/embeddings/oleObject20.bin" ContentType="application/vnd.openxmlformats-officedocument.oleObject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embeddings/oleObject21.bin" ContentType="application/vnd.openxmlformats-officedocument.oleObject"/>
  <Override PartName="/ppt/tags/tag133.xml" ContentType="application/vnd.openxmlformats-officedocument.presentationml.tags+xml"/>
  <Override PartName="/ppt/embeddings/oleObject22.bin" ContentType="application/vnd.openxmlformats-officedocument.oleObject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embeddings/oleObject23.bin" ContentType="application/vnd.openxmlformats-officedocument.oleObject"/>
  <Override PartName="/ppt/tags/tag150.xml" ContentType="application/vnd.openxmlformats-officedocument.presentationml.tags+xml"/>
  <Override PartName="/ppt/embeddings/oleObject24.bin" ContentType="application/vnd.openxmlformats-officedocument.oleObject"/>
  <Override PartName="/ppt/tags/tag151.xml" ContentType="application/vnd.openxmlformats-officedocument.presentationml.tags+xml"/>
  <Override PartName="/ppt/embeddings/oleObject25.bin" ContentType="application/vnd.openxmlformats-officedocument.oleObject"/>
  <Override PartName="/ppt/tags/tag152.xml" ContentType="application/vnd.openxmlformats-officedocument.presentationml.tags+xml"/>
  <Override PartName="/ppt/embeddings/oleObject26.bin" ContentType="application/vnd.openxmlformats-officedocument.oleObject"/>
  <Override PartName="/ppt/tags/tag153.xml" ContentType="application/vnd.openxmlformats-officedocument.presentationml.tags+xml"/>
  <Override PartName="/ppt/embeddings/oleObject27.bin" ContentType="application/vnd.openxmlformats-officedocument.oleObject"/>
  <Override PartName="/ppt/tags/tag154.xml" ContentType="application/vnd.openxmlformats-officedocument.presentationml.tags+xml"/>
  <Override PartName="/ppt/embeddings/oleObject28.bin" ContentType="application/vnd.openxmlformats-officedocument.oleObject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embeddings/oleObject29.bin" ContentType="application/vnd.openxmlformats-officedocument.oleObject"/>
  <Override PartName="/ppt/tags/tag171.xml" ContentType="application/vnd.openxmlformats-officedocument.presentationml.tags+xml"/>
  <Override PartName="/ppt/embeddings/oleObject30.bin" ContentType="application/vnd.openxmlformats-officedocument.oleObject"/>
  <Override PartName="/ppt/tags/tag172.xml" ContentType="application/vnd.openxmlformats-officedocument.presentationml.tags+xml"/>
  <Override PartName="/ppt/embeddings/oleObject31.bin" ContentType="application/vnd.openxmlformats-officedocument.oleObject"/>
  <Override PartName="/ppt/tags/tag173.xml" ContentType="application/vnd.openxmlformats-officedocument.presentationml.tags+xml"/>
  <Override PartName="/ppt/embeddings/oleObject32.bin" ContentType="application/vnd.openxmlformats-officedocument.oleObject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embeddings/oleObject33.bin" ContentType="application/vnd.openxmlformats-officedocument.oleObject"/>
  <Override PartName="/ppt/tags/tag191.xml" ContentType="application/vnd.openxmlformats-officedocument.presentationml.tags+xml"/>
  <Override PartName="/ppt/embeddings/oleObject34.bin" ContentType="application/vnd.openxmlformats-officedocument.oleObject"/>
  <Override PartName="/ppt/tags/tag192.xml" ContentType="application/vnd.openxmlformats-officedocument.presentationml.tags+xml"/>
  <Override PartName="/ppt/embeddings/oleObject35.bin" ContentType="application/vnd.openxmlformats-officedocument.oleObject"/>
  <Override PartName="/ppt/tags/tag193.xml" ContentType="application/vnd.openxmlformats-officedocument.presentationml.tags+xml"/>
  <Override PartName="/ppt/embeddings/oleObject36.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embeddings/oleObject37.bin" ContentType="application/vnd.openxmlformats-officedocument.oleObject"/>
  <Override PartName="/ppt/tags/tag211.xml" ContentType="application/vnd.openxmlformats-officedocument.presentationml.tags+xml"/>
  <Override PartName="/ppt/embeddings/oleObject38.bin" ContentType="application/vnd.openxmlformats-officedocument.oleObject"/>
  <Override PartName="/ppt/tags/tag212.xml" ContentType="application/vnd.openxmlformats-officedocument.presentationml.tags+xml"/>
  <Override PartName="/ppt/embeddings/oleObject39.bin" ContentType="application/vnd.openxmlformats-officedocument.oleObject"/>
  <Override PartName="/ppt/tags/tag213.xml" ContentType="application/vnd.openxmlformats-officedocument.presentationml.tags+xml"/>
  <Override PartName="/ppt/embeddings/oleObject40.bin" ContentType="application/vnd.openxmlformats-officedocument.oleObject"/>
  <Override PartName="/ppt/tags/tag214.xml" ContentType="application/vnd.openxmlformats-officedocument.presentationml.tags+xml"/>
  <Override PartName="/ppt/embeddings/oleObject41.bin" ContentType="application/vnd.openxmlformats-officedocument.oleObject"/>
  <Override PartName="/ppt/tags/tag215.xml" ContentType="application/vnd.openxmlformats-officedocument.presentationml.tags+xml"/>
  <Override PartName="/ppt/embeddings/oleObject42.bin" ContentType="application/vnd.openxmlformats-officedocument.oleObject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embeddings/oleObject43.bin" ContentType="application/vnd.openxmlformats-officedocument.oleObject"/>
  <Override PartName="/ppt/tags/tag233.xml" ContentType="application/vnd.openxmlformats-officedocument.presentationml.tags+xml"/>
  <Override PartName="/ppt/embeddings/oleObject44.bin" ContentType="application/vnd.openxmlformats-officedocument.oleObject"/>
  <Override PartName="/ppt/tags/tag234.xml" ContentType="application/vnd.openxmlformats-officedocument.presentationml.tags+xml"/>
  <Override PartName="/ppt/embeddings/oleObject45.bin" ContentType="application/vnd.openxmlformats-officedocument.oleObject"/>
  <Override PartName="/ppt/tags/tag235.xml" ContentType="application/vnd.openxmlformats-officedocument.presentationml.tags+xml"/>
  <Override PartName="/ppt/embeddings/oleObject46.bin" ContentType="application/vnd.openxmlformats-officedocument.oleObject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3.xml" ContentType="application/vnd.openxmlformats-officedocument.them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embeddings/oleObject47.bin" ContentType="application/vnd.openxmlformats-officedocument.oleObject"/>
  <Override PartName="/ppt/tags/tag253.xml" ContentType="application/vnd.openxmlformats-officedocument.presentationml.tags+xml"/>
  <Override PartName="/ppt/embeddings/oleObject48.bin" ContentType="application/vnd.openxmlformats-officedocument.oleObject"/>
  <Override PartName="/ppt/tags/tag254.xml" ContentType="application/vnd.openxmlformats-officedocument.presentationml.tags+xml"/>
  <Override PartName="/ppt/embeddings/oleObject49.bin" ContentType="application/vnd.openxmlformats-officedocument.oleObject"/>
  <Override PartName="/ppt/tags/tag255.xml" ContentType="application/vnd.openxmlformats-officedocument.presentationml.tags+xml"/>
  <Override PartName="/ppt/embeddings/oleObject50.bin" ContentType="application/vnd.openxmlformats-officedocument.oleObject"/>
  <Override PartName="/ppt/tags/tag256.xml" ContentType="application/vnd.openxmlformats-officedocument.presentationml.tags+xml"/>
  <Override PartName="/ppt/embeddings/oleObject51.bin" ContentType="application/vnd.openxmlformats-officedocument.oleObject"/>
  <Override PartName="/ppt/tags/tag257.xml" ContentType="application/vnd.openxmlformats-officedocument.presentationml.tags+xml"/>
  <Override PartName="/ppt/embeddings/oleObject52.bin" ContentType="application/vnd.openxmlformats-officedocument.oleObject"/>
  <Override PartName="/ppt/tags/tag258.xml" ContentType="application/vnd.openxmlformats-officedocument.presentationml.tags+xml"/>
  <Override PartName="/ppt/embeddings/oleObject53.bin" ContentType="application/vnd.openxmlformats-officedocument.oleObject"/>
  <Override PartName="/ppt/tags/tag259.xml" ContentType="application/vnd.openxmlformats-officedocument.presentationml.tags+xml"/>
  <Override PartName="/ppt/embeddings/oleObject54.bin" ContentType="application/vnd.openxmlformats-officedocument.oleObject"/>
  <Override PartName="/ppt/tags/tag260.xml" ContentType="application/vnd.openxmlformats-officedocument.presentationml.tags+xml"/>
  <Override PartName="/ppt/embeddings/oleObject55.bin" ContentType="application/vnd.openxmlformats-officedocument.oleObject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4.xml" ContentType="application/vnd.openxmlformats-officedocument.them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embeddings/oleObject56.bin" ContentType="application/vnd.openxmlformats-officedocument.oleObject"/>
  <Override PartName="/ppt/tags/tag277.xml" ContentType="application/vnd.openxmlformats-officedocument.presentationml.tags+xml"/>
  <Override PartName="/ppt/embeddings/oleObject57.bin" ContentType="application/vnd.openxmlformats-officedocument.oleObject"/>
  <Override PartName="/ppt/tags/tag278.xml" ContentType="application/vnd.openxmlformats-officedocument.presentationml.tags+xml"/>
  <Override PartName="/ppt/embeddings/oleObject58.bin" ContentType="application/vnd.openxmlformats-officedocument.oleObject"/>
  <Override PartName="/ppt/tags/tag279.xml" ContentType="application/vnd.openxmlformats-officedocument.presentationml.tags+xml"/>
  <Override PartName="/ppt/embeddings/oleObject59.bin" ContentType="application/vnd.openxmlformats-officedocument.oleObject"/>
  <Override PartName="/ppt/tags/tag280.xml" ContentType="application/vnd.openxmlformats-officedocument.presentationml.tags+xml"/>
  <Override PartName="/ppt/embeddings/oleObject60.bin" ContentType="application/vnd.openxmlformats-officedocument.oleObject"/>
  <Override PartName="/ppt/tags/tag281.xml" ContentType="application/vnd.openxmlformats-officedocument.presentationml.tags+xml"/>
  <Override PartName="/ppt/embeddings/oleObject61.bin" ContentType="application/vnd.openxmlformats-officedocument.oleObject"/>
  <Override PartName="/ppt/tags/tag282.xml" ContentType="application/vnd.openxmlformats-officedocument.presentationml.tags+xml"/>
  <Override PartName="/ppt/embeddings/oleObject62.bin" ContentType="application/vnd.openxmlformats-officedocument.oleObject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5.xml" ContentType="application/vnd.openxmlformats-officedocument.them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embeddings/oleObject63.bin" ContentType="application/vnd.openxmlformats-officedocument.oleObject"/>
  <Override PartName="/ppt/tags/tag299.xml" ContentType="application/vnd.openxmlformats-officedocument.presentationml.tags+xml"/>
  <Override PartName="/ppt/embeddings/oleObject64.bin" ContentType="application/vnd.openxmlformats-officedocument.oleObject"/>
  <Override PartName="/ppt/tags/tag300.xml" ContentType="application/vnd.openxmlformats-officedocument.presentationml.tags+xml"/>
  <Override PartName="/ppt/embeddings/oleObject65.bin" ContentType="application/vnd.openxmlformats-officedocument.oleObject"/>
  <Override PartName="/ppt/tags/tag301.xml" ContentType="application/vnd.openxmlformats-officedocument.presentationml.tags+xml"/>
  <Override PartName="/ppt/embeddings/oleObject66.bin" ContentType="application/vnd.openxmlformats-officedocument.oleObject"/>
  <Override PartName="/ppt/tags/tag302.xml" ContentType="application/vnd.openxmlformats-officedocument.presentationml.tags+xml"/>
  <Override PartName="/ppt/embeddings/oleObject67.bin" ContentType="application/vnd.openxmlformats-officedocument.oleObject"/>
  <Override PartName="/ppt/tags/tag303.xml" ContentType="application/vnd.openxmlformats-officedocument.presentationml.tags+xml"/>
  <Override PartName="/ppt/embeddings/oleObject68.bin" ContentType="application/vnd.openxmlformats-officedocument.oleObject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6.xml" ContentType="application/vnd.openxmlformats-officedocument.them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embeddings/oleObject69.bin" ContentType="application/vnd.openxmlformats-officedocument.oleObject"/>
  <Override PartName="/ppt/tags/tag320.xml" ContentType="application/vnd.openxmlformats-officedocument.presentationml.tags+xml"/>
  <Override PartName="/ppt/embeddings/oleObject70.bin" ContentType="application/vnd.openxmlformats-officedocument.oleObject"/>
  <Override PartName="/ppt/tags/tag321.xml" ContentType="application/vnd.openxmlformats-officedocument.presentationml.tags+xml"/>
  <Override PartName="/ppt/embeddings/oleObject71.bin" ContentType="application/vnd.openxmlformats-officedocument.oleObject"/>
  <Override PartName="/ppt/tags/tag322.xml" ContentType="application/vnd.openxmlformats-officedocument.presentationml.tags+xml"/>
  <Override PartName="/ppt/embeddings/oleObject72.bin" ContentType="application/vnd.openxmlformats-officedocument.oleObject"/>
  <Override PartName="/ppt/tags/tag323.xml" ContentType="application/vnd.openxmlformats-officedocument.presentationml.tags+xml"/>
  <Override PartName="/ppt/embeddings/oleObject73.bin" ContentType="application/vnd.openxmlformats-officedocument.oleObject"/>
  <Override PartName="/ppt/tags/tag324.xml" ContentType="application/vnd.openxmlformats-officedocument.presentationml.tags+xml"/>
  <Override PartName="/ppt/embeddings/oleObject74.bin" ContentType="application/vnd.openxmlformats-officedocument.oleObject"/>
  <Override PartName="/ppt/tags/tag325.xml" ContentType="application/vnd.openxmlformats-officedocument.presentationml.tags+xml"/>
  <Override PartName="/ppt/embeddings/oleObject75.bin" ContentType="application/vnd.openxmlformats-officedocument.oleObject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7.xml" ContentType="application/vnd.openxmlformats-officedocument.them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embeddings/oleObject76.bin" ContentType="application/vnd.openxmlformats-officedocument.oleObject"/>
  <Override PartName="/ppt/tags/tag343.xml" ContentType="application/vnd.openxmlformats-officedocument.presentationml.tags+xml"/>
  <Override PartName="/ppt/embeddings/oleObject77.bin" ContentType="application/vnd.openxmlformats-officedocument.oleObject"/>
  <Override PartName="/ppt/tags/tag344.xml" ContentType="application/vnd.openxmlformats-officedocument.presentationml.tags+xml"/>
  <Override PartName="/ppt/embeddings/oleObject78.bin" ContentType="application/vnd.openxmlformats-officedocument.oleObject"/>
  <Override PartName="/ppt/tags/tag345.xml" ContentType="application/vnd.openxmlformats-officedocument.presentationml.tags+xml"/>
  <Override PartName="/ppt/embeddings/oleObject79.bin" ContentType="application/vnd.openxmlformats-officedocument.oleObject"/>
  <Override PartName="/ppt/tags/tag346.xml" ContentType="application/vnd.openxmlformats-officedocument.presentationml.tags+xml"/>
  <Override PartName="/ppt/embeddings/oleObject80.bin" ContentType="application/vnd.openxmlformats-officedocument.oleObject"/>
  <Override PartName="/ppt/tags/tag347.xml" ContentType="application/vnd.openxmlformats-officedocument.presentationml.tags+xml"/>
  <Override PartName="/ppt/embeddings/oleObject81.bin" ContentType="application/vnd.openxmlformats-officedocument.oleObject"/>
  <Override PartName="/ppt/tags/tag348.xml" ContentType="application/vnd.openxmlformats-officedocument.presentationml.tags+xml"/>
  <Override PartName="/ppt/embeddings/oleObject82.bin" ContentType="application/vnd.openxmlformats-officedocument.oleObject"/>
  <Override PartName="/ppt/tags/tag349.xml" ContentType="application/vnd.openxmlformats-officedocument.presentationml.tags+xml"/>
  <Override PartName="/ppt/embeddings/oleObject83.bin" ContentType="application/vnd.openxmlformats-officedocument.oleObject"/>
  <Override PartName="/ppt/tags/tag350.xml" ContentType="application/vnd.openxmlformats-officedocument.presentationml.tags+xml"/>
  <Override PartName="/ppt/embeddings/oleObject84.bin" ContentType="application/vnd.openxmlformats-officedocument.oleObject"/>
  <Override PartName="/ppt/tags/tag351.xml" ContentType="application/vnd.openxmlformats-officedocument.presentationml.tags+xml"/>
  <Override PartName="/ppt/embeddings/oleObject85.bin" ContentType="application/vnd.openxmlformats-officedocument.oleObject"/>
  <Override PartName="/ppt/tags/tag352.xml" ContentType="application/vnd.openxmlformats-officedocument.presentationml.tags+xml"/>
  <Override PartName="/ppt/embeddings/oleObject86.bin" ContentType="application/vnd.openxmlformats-officedocument.oleObject"/>
  <Override PartName="/ppt/theme/theme18.xml" ContentType="application/vnd.openxmlformats-officedocument.theme+xml"/>
  <Override PartName="/ppt/theme/theme19.xml" ContentType="application/vnd.openxmlformats-officedocument.theme+xml"/>
  <Override PartName="/ppt/tags/tag353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87.bin" ContentType="application/vnd.openxmlformats-officedocument.oleObject"/>
  <Override PartName="/ppt/tags/tag354.xml" ContentType="application/vnd.openxmlformats-officedocument.presentationml.tags+xml"/>
  <Override PartName="/ppt/embeddings/oleObject88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89.bin" ContentType="application/vnd.openxmlformats-officedocument.oleObject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embeddings/oleObject90.bin" ContentType="application/vnd.openxmlformats-officedocument.oleObject"/>
  <Override PartName="/ppt/tags/tag361.xml" ContentType="application/vnd.openxmlformats-officedocument.presentationml.tags+xml"/>
  <Override PartName="/ppt/embeddings/oleObject91.bin" ContentType="application/vnd.openxmlformats-officedocument.oleObject"/>
  <Override PartName="/ppt/tags/tag362.xml" ContentType="application/vnd.openxmlformats-officedocument.presentationml.tags+xml"/>
  <Override PartName="/ppt/embeddings/oleObject92.bin" ContentType="application/vnd.openxmlformats-officedocument.oleObject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93.bin" ContentType="application/vnd.openxmlformats-officedocument.oleObject"/>
  <Override PartName="/ppt/tags/tag374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94.bin" ContentType="application/vnd.openxmlformats-officedocument.oleObject"/>
  <Override PartName="/ppt/tags/tag375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95.bin" ContentType="application/vnd.openxmlformats-officedocument.oleObject"/>
  <Override PartName="/ppt/tags/tag376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96.bin" ContentType="application/vnd.openxmlformats-officedocument.oleObject"/>
  <Override PartName="/ppt/tags/tag377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97.bin" ContentType="application/vnd.openxmlformats-officedocument.oleObject"/>
  <Override PartName="/ppt/tags/tag378.xml" ContentType="application/vnd.openxmlformats-officedocument.presentationml.tags+xml"/>
  <Override PartName="/ppt/notesSlides/notesSlide10.xml" ContentType="application/vnd.openxmlformats-officedocument.presentationml.notesSlide+xml"/>
  <Override PartName="/ppt/embeddings/oleObject98.bin" ContentType="application/vnd.openxmlformats-officedocument.oleObject"/>
  <Override PartName="/ppt/tags/tag379.xml" ContentType="application/vnd.openxmlformats-officedocument.presentationml.tags+xml"/>
  <Override PartName="/ppt/notesSlides/notesSlide11.xml" ContentType="application/vnd.openxmlformats-officedocument.presentationml.notesSlide+xml"/>
  <Override PartName="/ppt/embeddings/oleObject99.bin" ContentType="application/vnd.openxmlformats-officedocument.oleObject"/>
  <Override PartName="/ppt/tags/tag380.xml" ContentType="application/vnd.openxmlformats-officedocument.presentationml.tags+xml"/>
  <Override PartName="/ppt/notesSlides/notesSlide12.xml" ContentType="application/vnd.openxmlformats-officedocument.presentationml.notesSlide+xml"/>
  <Override PartName="/ppt/embeddings/oleObject100.bin" ContentType="application/vnd.openxmlformats-officedocument.oleObject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13.xml" ContentType="application/vnd.openxmlformats-officedocument.presentationml.notesSlide+xml"/>
  <Override PartName="/ppt/embeddings/oleObject101.bin" ContentType="application/vnd.openxmlformats-officedocument.oleObject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embeddings/oleObject102.bin" ContentType="application/vnd.openxmlformats-officedocument.oleObject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embeddings/oleObject103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95" r:id="rId1"/>
    <p:sldMasterId id="2147483698" r:id="rId2"/>
    <p:sldMasterId id="2147483701" r:id="rId3"/>
    <p:sldMasterId id="2147483704" r:id="rId4"/>
    <p:sldMasterId id="2147483707" r:id="rId5"/>
    <p:sldMasterId id="2147483711" r:id="rId6"/>
    <p:sldMasterId id="2147483714" r:id="rId7"/>
    <p:sldMasterId id="2147483718" r:id="rId8"/>
    <p:sldMasterId id="2147483722" r:id="rId9"/>
    <p:sldMasterId id="2147483725" r:id="rId10"/>
    <p:sldMasterId id="2147483731" r:id="rId11"/>
    <p:sldMasterId id="2147483739" r:id="rId12"/>
    <p:sldMasterId id="2147483750" r:id="rId13"/>
    <p:sldMasterId id="2147483759" r:id="rId14"/>
    <p:sldMasterId id="2147483766" r:id="rId15"/>
    <p:sldMasterId id="2147483773" r:id="rId16"/>
    <p:sldMasterId id="2147483780" r:id="rId17"/>
  </p:sldMasterIdLst>
  <p:notesMasterIdLst>
    <p:notesMasterId r:id="rId45"/>
  </p:notesMasterIdLst>
  <p:handoutMasterIdLst>
    <p:handoutMasterId r:id="rId46"/>
  </p:handoutMasterIdLst>
  <p:sldIdLst>
    <p:sldId id="406" r:id="rId18"/>
    <p:sldId id="401" r:id="rId19"/>
    <p:sldId id="402" r:id="rId20"/>
    <p:sldId id="407" r:id="rId21"/>
    <p:sldId id="371" r:id="rId22"/>
    <p:sldId id="372" r:id="rId23"/>
    <p:sldId id="370" r:id="rId24"/>
    <p:sldId id="335" r:id="rId25"/>
    <p:sldId id="390" r:id="rId26"/>
    <p:sldId id="395" r:id="rId27"/>
    <p:sldId id="388" r:id="rId28"/>
    <p:sldId id="394" r:id="rId29"/>
    <p:sldId id="377" r:id="rId30"/>
    <p:sldId id="378" r:id="rId31"/>
    <p:sldId id="383" r:id="rId32"/>
    <p:sldId id="384" r:id="rId33"/>
    <p:sldId id="385" r:id="rId34"/>
    <p:sldId id="396" r:id="rId35"/>
    <p:sldId id="397" r:id="rId36"/>
    <p:sldId id="398" r:id="rId37"/>
    <p:sldId id="405" r:id="rId38"/>
    <p:sldId id="391" r:id="rId39"/>
    <p:sldId id="400" r:id="rId40"/>
    <p:sldId id="392" r:id="rId41"/>
    <p:sldId id="393" r:id="rId42"/>
    <p:sldId id="366" r:id="rId43"/>
    <p:sldId id="367" r:id="rId44"/>
  </p:sldIdLst>
  <p:sldSz cx="9144000" cy="6858000" type="screen4x3"/>
  <p:notesSz cx="6742113" cy="9872663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6643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328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9929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6572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159" algn="l" defTabSz="93286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98590" algn="l" defTabSz="93286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65022" algn="l" defTabSz="93286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731453" algn="l" defTabSz="93286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771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5" orient="horz" pos="4224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1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  <p:cmAuthor id="6" name="Jumoke Oduwole" initials="" lastIdx="5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E14"/>
    <a:srgbClr val="BD1374"/>
    <a:srgbClr val="3B130B"/>
    <a:srgbClr val="FFFFFF"/>
    <a:srgbClr val="0066CC"/>
    <a:srgbClr val="E3EDD3"/>
    <a:srgbClr val="BAD392"/>
    <a:srgbClr val="81A743"/>
    <a:srgbClr val="66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187" autoAdjust="0"/>
    <p:restoredTop sz="98878" autoAdjust="0"/>
  </p:normalViewPr>
  <p:slideViewPr>
    <p:cSldViewPr snapToGrid="0">
      <p:cViewPr>
        <p:scale>
          <a:sx n="100" d="100"/>
          <a:sy n="100" d="100"/>
        </p:scale>
        <p:origin x="-1792" y="-192"/>
      </p:cViewPr>
      <p:guideLst>
        <p:guide orient="horz" pos="3751"/>
        <p:guide pos="4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828" y="102"/>
      </p:cViewPr>
      <p:guideLst>
        <p:guide orient="horz" pos="3111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slide" Target="slides/slide26.xml"/><Relationship Id="rId44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 smtClean="0"/>
              <a:t>NIGERIA:</a:t>
            </a:r>
          </a:p>
          <a:p>
            <a:pPr>
              <a:defRPr/>
            </a:pPr>
            <a:r>
              <a:rPr lang="en-US" dirty="0" smtClean="0"/>
              <a:t>World Bank Doing Business Rankings</a:t>
            </a:r>
          </a:p>
          <a:p>
            <a:pPr>
              <a:defRPr/>
            </a:pPr>
            <a:r>
              <a:rPr lang="en-US" dirty="0" smtClean="0"/>
              <a:t>(2006 </a:t>
            </a:r>
            <a:r>
              <a:rPr lang="mr-IN" dirty="0" smtClean="0"/>
              <a:t>–</a:t>
            </a:r>
            <a:r>
              <a:rPr lang="en-US" dirty="0" smtClean="0"/>
              <a:t> 2020f)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227035203520352"/>
          <c:y val="0.161269652305367"/>
          <c:w val="0.95459295929593"/>
          <c:h val="0.622664210128496"/>
        </c:manualLayout>
      </c:layout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Ranking </c:v>
                </c:pt>
              </c:strCache>
            </c:strRef>
          </c:tx>
          <c:spPr>
            <a:ln w="31750" cap="rnd">
              <a:solidFill>
                <a:srgbClr val="FF0000">
                  <a:alpha val="85000"/>
                </a:srgb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>
                    <a:alpha val="85000"/>
                  </a:srgbClr>
                </a:solidFill>
              </a:ln>
            </c:spPr>
          </c:marker>
          <c:dPt>
            <c:idx val="9"/>
            <c:marker>
              <c:spPr>
                <a:solidFill>
                  <a:srgbClr val="E0965F"/>
                </a:solidFill>
                <a:ln>
                  <a:solidFill>
                    <a:srgbClr val="A1561F">
                      <a:lumMod val="60000"/>
                      <a:lumOff val="40000"/>
                      <a:alpha val="85000"/>
                    </a:srgbClr>
                  </a:solidFill>
                </a:ln>
              </c:spPr>
            </c:marker>
            <c:bubble3D val="0"/>
          </c:dPt>
          <c:dPt>
            <c:idx val="10"/>
            <c:marker>
              <c:spPr>
                <a:solidFill>
                  <a:srgbClr val="A1561F">
                    <a:lumMod val="60000"/>
                    <a:lumOff val="40000"/>
                  </a:srgbClr>
                </a:solidFill>
                <a:ln>
                  <a:solidFill>
                    <a:srgbClr val="A1561F">
                      <a:lumMod val="60000"/>
                      <a:lumOff val="40000"/>
                      <a:alpha val="85000"/>
                    </a:srgbClr>
                  </a:solidFill>
                </a:ln>
              </c:spPr>
            </c:marker>
            <c:bubble3D val="0"/>
            <c:spPr>
              <a:ln w="31750" cap="rnd">
                <a:solidFill>
                  <a:srgbClr val="A1561F">
                    <a:lumMod val="60000"/>
                    <a:lumOff val="40000"/>
                    <a:alpha val="85000"/>
                  </a:srgbClr>
                </a:solidFill>
                <a:round/>
              </a:ln>
              <a:effectLst/>
            </c:spPr>
          </c:dPt>
          <c:dPt>
            <c:idx val="11"/>
            <c:marker>
              <c:spPr>
                <a:solidFill>
                  <a:srgbClr val="E0965F"/>
                </a:solidFill>
                <a:ln>
                  <a:solidFill>
                    <a:srgbClr val="E0965F">
                      <a:alpha val="85000"/>
                    </a:srgbClr>
                  </a:solidFill>
                </a:ln>
              </c:spPr>
            </c:marker>
            <c:bubble3D val="0"/>
            <c:spPr>
              <a:ln w="31750" cap="rnd">
                <a:solidFill>
                  <a:srgbClr val="E0965F">
                    <a:alpha val="85000"/>
                  </a:srgbClr>
                </a:solidFill>
                <a:round/>
              </a:ln>
              <a:effectLst/>
            </c:spPr>
          </c:dPt>
          <c:dPt>
            <c:idx val="12"/>
            <c:marker>
              <c:spPr>
                <a:solidFill>
                  <a:srgbClr val="008000"/>
                </a:solidFill>
                <a:ln>
                  <a:solidFill>
                    <a:srgbClr val="008000">
                      <a:alpha val="85000"/>
                    </a:srgbClr>
                  </a:solidFill>
                </a:ln>
              </c:spPr>
            </c:marker>
            <c:bubble3D val="0"/>
            <c:spPr>
              <a:ln w="31750" cap="rnd">
                <a:solidFill>
                  <a:srgbClr val="008000">
                    <a:alpha val="85000"/>
                  </a:srgbClr>
                </a:solidFill>
                <a:round/>
              </a:ln>
              <a:effectLst/>
            </c:spPr>
          </c:dPt>
          <c:dPt>
            <c:idx val="13"/>
            <c:marker>
              <c:spPr>
                <a:solidFill>
                  <a:srgbClr val="008000"/>
                </a:solidFill>
                <a:ln>
                  <a:noFill/>
                  <a:prstDash val="dash"/>
                </a:ln>
              </c:spPr>
            </c:marker>
            <c:bubble3D val="0"/>
            <c:spPr>
              <a:ln w="31750" cap="rnd">
                <a:solidFill>
                  <a:srgbClr val="008000">
                    <a:alpha val="85000"/>
                  </a:srgbClr>
                </a:solidFill>
                <a:prstDash val="dash"/>
                <a:round/>
              </a:ln>
              <a:effectLst/>
            </c:spPr>
          </c:dPt>
          <c:dPt>
            <c:idx val="14"/>
            <c:marker>
              <c:spPr>
                <a:noFill/>
                <a:ln>
                  <a:noFill/>
                  <a:prstDash val="dash"/>
                  <a:headEnd type="none"/>
                  <a:tailEnd type="triangle"/>
                </a:ln>
              </c:spPr>
            </c:marker>
            <c:bubble3D val="0"/>
            <c:spPr>
              <a:ln w="31750" cap="rnd">
                <a:solidFill>
                  <a:srgbClr val="008000">
                    <a:alpha val="85000"/>
                  </a:srgbClr>
                </a:solidFill>
                <a:prstDash val="dash"/>
                <a:round/>
                <a:headEnd type="none"/>
                <a:tailEnd type="triangle"/>
              </a:ln>
              <a:effectLst/>
            </c:spPr>
          </c:dPt>
          <c:dLbls>
            <c:dLbl>
              <c:idx val="13"/>
              <c:delete val="1"/>
            </c:dLbl>
            <c:dLbl>
              <c:idx val="14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Sheet1!$D$3:$R$3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2019f</c:v>
                </c:pt>
                <c:pt idx="14">
                  <c:v>2020f</c:v>
                </c:pt>
              </c:strCache>
            </c:strRef>
          </c:cat>
          <c:val>
            <c:numRef>
              <c:f>Sheet1!$D$4:$R$4</c:f>
              <c:numCache>
                <c:formatCode>General</c:formatCode>
                <c:ptCount val="15"/>
                <c:pt idx="0">
                  <c:v>106.0</c:v>
                </c:pt>
                <c:pt idx="1">
                  <c:v>106.0</c:v>
                </c:pt>
                <c:pt idx="2">
                  <c:v>114.0</c:v>
                </c:pt>
                <c:pt idx="3">
                  <c:v>121.0</c:v>
                </c:pt>
                <c:pt idx="4">
                  <c:v>125.0</c:v>
                </c:pt>
                <c:pt idx="5">
                  <c:v>137.0</c:v>
                </c:pt>
                <c:pt idx="6">
                  <c:v>133.0</c:v>
                </c:pt>
                <c:pt idx="7">
                  <c:v>131.0</c:v>
                </c:pt>
                <c:pt idx="8">
                  <c:v>147.0</c:v>
                </c:pt>
                <c:pt idx="9">
                  <c:v>170.0</c:v>
                </c:pt>
                <c:pt idx="10">
                  <c:v>169.0</c:v>
                </c:pt>
                <c:pt idx="11">
                  <c:v>169.0</c:v>
                </c:pt>
                <c:pt idx="12">
                  <c:v>145.0</c:v>
                </c:pt>
                <c:pt idx="13">
                  <c:v>120.0</c:v>
                </c:pt>
                <c:pt idx="14">
                  <c:v>95.0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657-4A5E-9EC7-AB4FB35127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9008136"/>
        <c:axId val="2128007336"/>
      </c:lineChart>
      <c:catAx>
        <c:axId val="212900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007336"/>
        <c:crosses val="max"/>
        <c:auto val="1"/>
        <c:lblAlgn val="ctr"/>
        <c:lblOffset val="100"/>
        <c:noMultiLvlLbl val="0"/>
      </c:catAx>
      <c:valAx>
        <c:axId val="21280073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29008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BAD392"/>
      </a:solidFill>
      <a:round/>
    </a:ln>
    <a:effectLst/>
  </c:spPr>
  <c:txPr>
    <a:bodyPr/>
    <a:lstStyle/>
    <a:p>
      <a:pPr>
        <a:defRPr sz="1000">
          <a:latin typeface="Calibri (Body)"/>
          <a:cs typeface="Calibri (Body)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4663" y="355600"/>
            <a:ext cx="5792787" cy="434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75460" y="4790970"/>
            <a:ext cx="5191193" cy="126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79101" y="9493395"/>
            <a:ext cx="1875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966588" y="109479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429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9847" indent="-118228" algn="l" defTabSz="913429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6096" indent="-184629" algn="l" defTabSz="913429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35661" indent="-127946" algn="l" defTabSz="913429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53887" indent="-116608" algn="l" defTabSz="913429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159" algn="l" defTabSz="932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590" algn="l" defTabSz="932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5022" algn="l" defTabSz="932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1453" algn="l" defTabSz="932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GB" smtClean="0">
                <a:solidFill>
                  <a:prstClr val="black"/>
                </a:solidFill>
              </a:rPr>
              <a:pPr/>
              <a:t>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Slide Image Placeholder 14"/>
          <p:cNvSpPr>
            <a:spLocks noGrp="1" noRot="1" noChangeAspect="1"/>
          </p:cNvSpPr>
          <p:nvPr>
            <p:ph type="sldImg"/>
          </p:nvPr>
        </p:nvSpPr>
        <p:spPr>
          <a:xfrm>
            <a:off x="839788" y="346075"/>
            <a:ext cx="5635625" cy="4225925"/>
          </a:xfrm>
        </p:spPr>
      </p:sp>
      <p:sp>
        <p:nvSpPr>
          <p:cNvPr id="16" name="Notes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520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75461" y="4790970"/>
            <a:ext cx="5191193" cy="24622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060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75461" y="4790970"/>
            <a:ext cx="5191193" cy="24622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060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75461" y="4790970"/>
            <a:ext cx="5191193" cy="24622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060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5460" y="4790970"/>
            <a:ext cx="5191193" cy="492443"/>
          </a:xfrm>
        </p:spPr>
        <p:txBody>
          <a:bodyPr/>
          <a:lstStyle/>
          <a:p>
            <a:r>
              <a:rPr lang="en-US" dirty="0"/>
              <a:t>Suggested operating model for states is similar to the </a:t>
            </a:r>
            <a:r>
              <a:rPr lang="en-US" dirty="0" err="1"/>
              <a:t>PEBEC</a:t>
            </a:r>
            <a:r>
              <a:rPr lang="en-US" dirty="0"/>
              <a:t> model to drive timely implementation of reforms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5482" y="9493395"/>
            <a:ext cx="171171" cy="184666"/>
          </a:xfrm>
        </p:spPr>
        <p:txBody>
          <a:bodyPr/>
          <a:lstStyle/>
          <a:p>
            <a:fld id="{07195AA4-4BEB-45B7-89E8-F1C756E28B1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29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663" y="355600"/>
            <a:ext cx="5792787" cy="4346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5461" y="4790970"/>
            <a:ext cx="5191193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1068" y="9493395"/>
            <a:ext cx="85585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3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663" y="355600"/>
            <a:ext cx="5792787" cy="4346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5461" y="4790970"/>
            <a:ext cx="5191193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1068" y="9493395"/>
            <a:ext cx="85585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3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663" y="355600"/>
            <a:ext cx="5792787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5460" y="4790970"/>
            <a:ext cx="5191193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1068" y="9493395"/>
            <a:ext cx="85585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663" y="355600"/>
            <a:ext cx="5792787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5460" y="4790970"/>
            <a:ext cx="5191193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1068" y="9493395"/>
            <a:ext cx="85585" cy="184666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7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663" y="355600"/>
            <a:ext cx="5792787" cy="434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5460" y="4790970"/>
            <a:ext cx="5191193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81068" y="9493395"/>
            <a:ext cx="85585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7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620713"/>
            <a:ext cx="5786437" cy="4341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978" y="6962784"/>
            <a:ext cx="4377446" cy="2462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94677" y="9493405"/>
            <a:ext cx="85585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16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8207" y="5304975"/>
            <a:ext cx="5812056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09091" y="9493399"/>
            <a:ext cx="171171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10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75461" y="4790970"/>
            <a:ext cx="5191193" cy="24622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06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75461" y="4790970"/>
            <a:ext cx="5191193" cy="24622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06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75461" y="4790970"/>
            <a:ext cx="5191193" cy="24622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06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13.vml"/><Relationship Id="rId2" Type="http://schemas.openxmlformats.org/officeDocument/2006/relationships/tags" Target="../tags/tag7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4.vml"/><Relationship Id="rId2" Type="http://schemas.openxmlformats.org/officeDocument/2006/relationships/tags" Target="../tags/tag7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16.vml"/><Relationship Id="rId2" Type="http://schemas.openxmlformats.org/officeDocument/2006/relationships/tags" Target="../tags/tag9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7.vml"/><Relationship Id="rId2" Type="http://schemas.openxmlformats.org/officeDocument/2006/relationships/tags" Target="../tags/tag9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9.vml"/><Relationship Id="rId2" Type="http://schemas.openxmlformats.org/officeDocument/2006/relationships/tags" Target="../tags/tag1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0.vml"/><Relationship Id="rId2" Type="http://schemas.openxmlformats.org/officeDocument/2006/relationships/tags" Target="../tags/tag1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.emf"/><Relationship Id="rId6" Type="http://schemas.openxmlformats.org/officeDocument/2006/relationships/image" Target="../media/image8.png"/><Relationship Id="rId1" Type="http://schemas.openxmlformats.org/officeDocument/2006/relationships/vmlDrawing" Target="../drawings/vmlDrawing22.vml"/><Relationship Id="rId2" Type="http://schemas.openxmlformats.org/officeDocument/2006/relationships/tags" Target="../tags/tag13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24.vml"/><Relationship Id="rId2" Type="http://schemas.openxmlformats.org/officeDocument/2006/relationships/tags" Target="../tags/tag15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5.vml"/><Relationship Id="rId2" Type="http://schemas.openxmlformats.org/officeDocument/2006/relationships/tags" Target="../tags/tag15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tags" Target="../tags/tag20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6.vml"/><Relationship Id="rId2" Type="http://schemas.openxmlformats.org/officeDocument/2006/relationships/tags" Target="../tags/tag1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27.vml"/><Relationship Id="rId2" Type="http://schemas.openxmlformats.org/officeDocument/2006/relationships/tags" Target="../tags/tag15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8.vml"/><Relationship Id="rId2" Type="http://schemas.openxmlformats.org/officeDocument/2006/relationships/tags" Target="../tags/tag15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30.vml"/><Relationship Id="rId2" Type="http://schemas.openxmlformats.org/officeDocument/2006/relationships/tags" Target="../tags/tag17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31.vml"/><Relationship Id="rId2" Type="http://schemas.openxmlformats.org/officeDocument/2006/relationships/tags" Target="../tags/tag17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2.vml"/><Relationship Id="rId2" Type="http://schemas.openxmlformats.org/officeDocument/2006/relationships/tags" Target="../tags/tag17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34.vml"/><Relationship Id="rId2" Type="http://schemas.openxmlformats.org/officeDocument/2006/relationships/tags" Target="../tags/tag19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35.vml"/><Relationship Id="rId2" Type="http://schemas.openxmlformats.org/officeDocument/2006/relationships/tags" Target="../tags/tag19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6.vml"/><Relationship Id="rId2" Type="http://schemas.openxmlformats.org/officeDocument/2006/relationships/tags" Target="../tags/tag19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3.emf"/><Relationship Id="rId6" Type="http://schemas.openxmlformats.org/officeDocument/2006/relationships/image" Target="../media/image11.png"/><Relationship Id="rId1" Type="http://schemas.openxmlformats.org/officeDocument/2006/relationships/vmlDrawing" Target="../drawings/vmlDrawing38.vml"/><Relationship Id="rId2" Type="http://schemas.openxmlformats.org/officeDocument/2006/relationships/tags" Target="../tags/tag2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4.vml"/><Relationship Id="rId2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39.vml"/><Relationship Id="rId2" Type="http://schemas.openxmlformats.org/officeDocument/2006/relationships/tags" Target="../tags/tag21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40.vml"/><Relationship Id="rId2" Type="http://schemas.openxmlformats.org/officeDocument/2006/relationships/tags" Target="../tags/tag21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41.vml"/><Relationship Id="rId2" Type="http://schemas.openxmlformats.org/officeDocument/2006/relationships/tags" Target="../tags/tag21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42.vml"/><Relationship Id="rId2" Type="http://schemas.openxmlformats.org/officeDocument/2006/relationships/tags" Target="../tags/tag21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3.emf"/><Relationship Id="rId6" Type="http://schemas.openxmlformats.org/officeDocument/2006/relationships/image" Target="../media/image11.png"/><Relationship Id="rId1" Type="http://schemas.openxmlformats.org/officeDocument/2006/relationships/vmlDrawing" Target="../drawings/vmlDrawing44.vml"/><Relationship Id="rId2" Type="http://schemas.openxmlformats.org/officeDocument/2006/relationships/tags" Target="../tags/tag23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45.vml"/><Relationship Id="rId2" Type="http://schemas.openxmlformats.org/officeDocument/2006/relationships/tags" Target="../tags/tag23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46.vml"/><Relationship Id="rId2" Type="http://schemas.openxmlformats.org/officeDocument/2006/relationships/tags" Target="../tags/tag23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3.emf"/><Relationship Id="rId6" Type="http://schemas.openxmlformats.org/officeDocument/2006/relationships/image" Target="../media/image11.png"/><Relationship Id="rId1" Type="http://schemas.openxmlformats.org/officeDocument/2006/relationships/vmlDrawing" Target="../drawings/vmlDrawing48.vml"/><Relationship Id="rId2" Type="http://schemas.openxmlformats.org/officeDocument/2006/relationships/tags" Target="../tags/tag25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49.vml"/><Relationship Id="rId2" Type="http://schemas.openxmlformats.org/officeDocument/2006/relationships/tags" Target="../tags/tag25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50.vml"/><Relationship Id="rId2" Type="http://schemas.openxmlformats.org/officeDocument/2006/relationships/tags" Target="../tags/tag25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51.vml"/><Relationship Id="rId2" Type="http://schemas.openxmlformats.org/officeDocument/2006/relationships/tags" Target="../tags/tag25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52.vml"/><Relationship Id="rId2" Type="http://schemas.openxmlformats.org/officeDocument/2006/relationships/tags" Target="../tags/tag25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53.vml"/><Relationship Id="rId2" Type="http://schemas.openxmlformats.org/officeDocument/2006/relationships/tags" Target="../tags/tag25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54.vml"/><Relationship Id="rId2" Type="http://schemas.openxmlformats.org/officeDocument/2006/relationships/tags" Target="../tags/tag25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55.vml"/><Relationship Id="rId2" Type="http://schemas.openxmlformats.org/officeDocument/2006/relationships/tags" Target="../tags/tag26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3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57.vml"/><Relationship Id="rId2" Type="http://schemas.openxmlformats.org/officeDocument/2006/relationships/tags" Target="../tags/tag27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58.vml"/><Relationship Id="rId2" Type="http://schemas.openxmlformats.org/officeDocument/2006/relationships/tags" Target="../tags/tag27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59.vml"/><Relationship Id="rId2" Type="http://schemas.openxmlformats.org/officeDocument/2006/relationships/tags" Target="../tags/tag27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4" Type="http://schemas.openxmlformats.org/officeDocument/2006/relationships/oleObject" Target="../embeddings/oleObject60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60.vml"/><Relationship Id="rId2" Type="http://schemas.openxmlformats.org/officeDocument/2006/relationships/tags" Target="../tags/tag28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61.vml"/><Relationship Id="rId2" Type="http://schemas.openxmlformats.org/officeDocument/2006/relationships/tags" Target="../tags/tag28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tags" Target="../tags/tag2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62.vml"/><Relationship Id="rId2" Type="http://schemas.openxmlformats.org/officeDocument/2006/relationships/tags" Target="../tags/tag28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3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64.vml"/><Relationship Id="rId2" Type="http://schemas.openxmlformats.org/officeDocument/2006/relationships/tags" Target="../tags/tag29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65.vml"/><Relationship Id="rId2" Type="http://schemas.openxmlformats.org/officeDocument/2006/relationships/tags" Target="../tags/tag30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66.vml"/><Relationship Id="rId2" Type="http://schemas.openxmlformats.org/officeDocument/2006/relationships/tags" Target="../tags/tag30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67.vml"/><Relationship Id="rId2" Type="http://schemas.openxmlformats.org/officeDocument/2006/relationships/tags" Target="../tags/tag30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oleObject" Target="../embeddings/oleObject68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68.vml"/><Relationship Id="rId2" Type="http://schemas.openxmlformats.org/officeDocument/2006/relationships/tags" Target="../tags/tag30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4" Type="http://schemas.openxmlformats.org/officeDocument/2006/relationships/oleObject" Target="../embeddings/oleObject70.bin"/><Relationship Id="rId5" Type="http://schemas.openxmlformats.org/officeDocument/2006/relationships/image" Target="../media/image3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70.vml"/><Relationship Id="rId2" Type="http://schemas.openxmlformats.org/officeDocument/2006/relationships/tags" Target="../tags/tag32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4" Type="http://schemas.openxmlformats.org/officeDocument/2006/relationships/oleObject" Target="../embeddings/oleObject7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71.vml"/><Relationship Id="rId2" Type="http://schemas.openxmlformats.org/officeDocument/2006/relationships/tags" Target="../tags/tag32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4" Type="http://schemas.openxmlformats.org/officeDocument/2006/relationships/oleObject" Target="../embeddings/oleObject7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72.vml"/><Relationship Id="rId2" Type="http://schemas.openxmlformats.org/officeDocument/2006/relationships/tags" Target="../tags/tag32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73.vml"/><Relationship Id="rId2" Type="http://schemas.openxmlformats.org/officeDocument/2006/relationships/tags" Target="../tags/tag32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7.vml"/><Relationship Id="rId2" Type="http://schemas.openxmlformats.org/officeDocument/2006/relationships/tags" Target="../tags/tag40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74.vml"/><Relationship Id="rId2" Type="http://schemas.openxmlformats.org/officeDocument/2006/relationships/tags" Target="../tags/tag32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4" Type="http://schemas.openxmlformats.org/officeDocument/2006/relationships/oleObject" Target="../embeddings/oleObject7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75.vml"/><Relationship Id="rId2" Type="http://schemas.openxmlformats.org/officeDocument/2006/relationships/tags" Target="../tags/tag32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4" Type="http://schemas.openxmlformats.org/officeDocument/2006/relationships/oleObject" Target="../embeddings/oleObject77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77.vml"/><Relationship Id="rId2" Type="http://schemas.openxmlformats.org/officeDocument/2006/relationships/tags" Target="../tags/tag34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4" Type="http://schemas.openxmlformats.org/officeDocument/2006/relationships/oleObject" Target="../embeddings/oleObject78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78.vml"/><Relationship Id="rId2" Type="http://schemas.openxmlformats.org/officeDocument/2006/relationships/tags" Target="../tags/tag34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4" Type="http://schemas.openxmlformats.org/officeDocument/2006/relationships/oleObject" Target="../embeddings/oleObject79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79.vml"/><Relationship Id="rId2" Type="http://schemas.openxmlformats.org/officeDocument/2006/relationships/tags" Target="../tags/tag34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4" Type="http://schemas.openxmlformats.org/officeDocument/2006/relationships/oleObject" Target="../embeddings/oleObject80.bin"/><Relationship Id="rId5" Type="http://schemas.openxmlformats.org/officeDocument/2006/relationships/image" Target="../media/image3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80.vml"/><Relationship Id="rId2" Type="http://schemas.openxmlformats.org/officeDocument/2006/relationships/tags" Target="../tags/tag34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4" Type="http://schemas.openxmlformats.org/officeDocument/2006/relationships/oleObject" Target="../embeddings/oleObject8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81.vml"/><Relationship Id="rId2" Type="http://schemas.openxmlformats.org/officeDocument/2006/relationships/tags" Target="../tags/tag34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4" Type="http://schemas.openxmlformats.org/officeDocument/2006/relationships/oleObject" Target="../embeddings/oleObject82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82.vml"/><Relationship Id="rId2" Type="http://schemas.openxmlformats.org/officeDocument/2006/relationships/tags" Target="../tags/tag34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4" Type="http://schemas.openxmlformats.org/officeDocument/2006/relationships/oleObject" Target="../embeddings/oleObject8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83.vml"/><Relationship Id="rId2" Type="http://schemas.openxmlformats.org/officeDocument/2006/relationships/tags" Target="../tags/tag34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8.vml"/><Relationship Id="rId2" Type="http://schemas.openxmlformats.org/officeDocument/2006/relationships/tags" Target="../tags/tag4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4" Type="http://schemas.openxmlformats.org/officeDocument/2006/relationships/oleObject" Target="../embeddings/oleObject84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84.vml"/><Relationship Id="rId2" Type="http://schemas.openxmlformats.org/officeDocument/2006/relationships/tags" Target="../tags/tag35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4" Type="http://schemas.openxmlformats.org/officeDocument/2006/relationships/oleObject" Target="../embeddings/oleObject85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85.vml"/><Relationship Id="rId2" Type="http://schemas.openxmlformats.org/officeDocument/2006/relationships/tags" Target="../tags/tag35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4" Type="http://schemas.openxmlformats.org/officeDocument/2006/relationships/oleObject" Target="../embeddings/oleObject86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86.vml"/><Relationship Id="rId2" Type="http://schemas.openxmlformats.org/officeDocument/2006/relationships/tags" Target="../tags/tag35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10.vml"/><Relationship Id="rId2" Type="http://schemas.openxmlformats.org/officeDocument/2006/relationships/tags" Target="../tags/tag5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1.vml"/><Relationship Id="rId2" Type="http://schemas.openxmlformats.org/officeDocument/2006/relationships/tags" Target="../tags/tag6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99518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31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35894" y="3125277"/>
            <a:ext cx="8346156" cy="32652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1" y="349865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0"/>
            <a:ext cx="30344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2017/10/30 14:32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1" y="668957"/>
            <a:ext cx="230992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Printed 10/21/2017 3:28 AM India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ltGray">
          <a:xfrm>
            <a:off x="6990592" y="1020432"/>
            <a:ext cx="1791458" cy="1475981"/>
            <a:chOff x="6267" y="3130"/>
            <a:chExt cx="954" cy="78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ltGray">
            <a:xfrm>
              <a:off x="6267" y="3130"/>
              <a:ext cx="95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281" y="3130"/>
              <a:ext cx="9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 userDrawn="1"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ltGray"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+mn-lt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595914" y="1493040"/>
            <a:ext cx="6117306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5914" y="2646630"/>
            <a:ext cx="6117306" cy="219820"/>
          </a:xfr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881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64782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2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35894" y="3125277"/>
            <a:ext cx="8346156" cy="32652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1" y="349865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0"/>
            <a:ext cx="30344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2017/10/30 14:32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1" y="668957"/>
            <a:ext cx="230992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Printed 10/21/2017 3:28 AM India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ltGray">
          <a:xfrm>
            <a:off x="6990592" y="1020432"/>
            <a:ext cx="1791458" cy="1475981"/>
            <a:chOff x="6267" y="3130"/>
            <a:chExt cx="954" cy="78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ltGray">
            <a:xfrm>
              <a:off x="6267" y="3130"/>
              <a:ext cx="95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281" y="3130"/>
              <a:ext cx="9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 userDrawn="1"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ltGray"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595914" y="1493040"/>
            <a:ext cx="6117306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5914" y="2646630"/>
            <a:ext cx="6117306" cy="219820"/>
          </a:xfr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169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07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47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48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9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35894" y="3125277"/>
            <a:ext cx="8346156" cy="32652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1" y="349865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0"/>
            <a:ext cx="30344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2017/10/30 14:32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1" y="668957"/>
            <a:ext cx="230992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Printed 10/21/2017 3:28 AM India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ltGray">
          <a:xfrm>
            <a:off x="6990592" y="1020432"/>
            <a:ext cx="1791458" cy="1475981"/>
            <a:chOff x="6267" y="3130"/>
            <a:chExt cx="954" cy="78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ltGray">
            <a:xfrm>
              <a:off x="6267" y="3130"/>
              <a:ext cx="95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281" y="3130"/>
              <a:ext cx="9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 userDrawn="1"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ltGray"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595914" y="1493040"/>
            <a:ext cx="6117306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5914" y="2646630"/>
            <a:ext cx="6117306" cy="219820"/>
          </a:xfr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6028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19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45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6468977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3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6" y="349869"/>
            <a:ext cx="569795" cy="9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3" y="508604"/>
            <a:ext cx="2066416" cy="9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2017/10/05 13:45 W. Central Africa Standard Time</a:t>
            </a:r>
            <a:endParaRPr lang="en-GB" sz="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4" y="668961"/>
            <a:ext cx="1977523" cy="9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Printed 2017-10-05 12:36 PM W. Central Africa Standard Time</a:t>
            </a:r>
            <a:endParaRPr lang="en-GB" sz="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5" y="3776843"/>
            <a:ext cx="6117307" cy="14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414210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0021680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55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518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74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35894" y="3125277"/>
            <a:ext cx="8346156" cy="32652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1" y="349865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0"/>
            <a:ext cx="31034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3/27/2017 9:59 PM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1" y="668957"/>
            <a:ext cx="293028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Printed 3/16/2017 12:32 PM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595914" y="1493040"/>
            <a:ext cx="6117306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5914" y="2646630"/>
            <a:ext cx="6117306" cy="219820"/>
          </a:xfr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ltGray">
          <a:xfrm>
            <a:off x="6990592" y="1020432"/>
            <a:ext cx="1791458" cy="1475981"/>
            <a:chOff x="6267" y="3130"/>
            <a:chExt cx="954" cy="78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ltGray">
            <a:xfrm>
              <a:off x="6267" y="3130"/>
              <a:ext cx="95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281" y="3130"/>
              <a:ext cx="9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 userDrawn="1"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6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603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9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35894" y="3125277"/>
            <a:ext cx="8346156" cy="32652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1" y="349865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0"/>
            <a:ext cx="316112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2017/09/26 2:10 PM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1" y="668957"/>
            <a:ext cx="27379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Printed 2017/09/25 20:50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595914" y="1493040"/>
            <a:ext cx="6117306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5914" y="2646630"/>
            <a:ext cx="6117306" cy="219820"/>
          </a:xfr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ltGray">
          <a:xfrm>
            <a:off x="6990592" y="1020432"/>
            <a:ext cx="1791458" cy="1475981"/>
            <a:chOff x="6267" y="3130"/>
            <a:chExt cx="954" cy="78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ltGray">
            <a:xfrm>
              <a:off x="6267" y="3130"/>
              <a:ext cx="95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281" y="3130"/>
              <a:ext cx="9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 userDrawn="1"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9015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78644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81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90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75077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20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146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50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555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004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4474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60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17666" y="6594224"/>
            <a:ext cx="1366713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  <a:tabLst>
                <a:tab pos="1334123" algn="l"/>
              </a:tabLst>
            </a:pPr>
            <a:r>
              <a:rPr lang="en-US" spc="13"/>
              <a:t>Email</a:t>
            </a:r>
            <a:r>
              <a:rPr lang="en-US" spc="-17"/>
              <a:t>:</a:t>
            </a:r>
            <a:r>
              <a:rPr lang="en-US" spc="51"/>
              <a:t> </a:t>
            </a:r>
            <a:r>
              <a:rPr lang="en-US" spc="43"/>
              <a:t>info@ebes.gov.n</a:t>
            </a:r>
            <a:r>
              <a:rPr lang="en-US"/>
              <a:t>g	</a:t>
            </a:r>
            <a:r>
              <a:rPr lang="en-US" spc="-239"/>
              <a:t>|</a:t>
            </a:r>
            <a:endParaRPr lang="en-US" spc="-23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141689" y="6594224"/>
            <a:ext cx="2204008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</a:pPr>
            <a:r>
              <a:rPr lang="en-US" spc="43"/>
              <a:t>Facebook:</a:t>
            </a:r>
            <a:r>
              <a:rPr lang="en-US" spc="-17"/>
              <a:t> </a:t>
            </a:r>
            <a:r>
              <a:rPr lang="en-US" spc="51"/>
              <a:t>www.facebook.com/EBESnigeria</a:t>
            </a:r>
            <a:endParaRPr lang="en-US" spc="51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5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50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651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004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04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35894" y="3125277"/>
            <a:ext cx="8346156" cy="32652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1" y="349865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0"/>
            <a:ext cx="30344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2017/11/06 16:51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1" y="668957"/>
            <a:ext cx="27379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Printed 2017/11/06 15:44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595914" y="1493040"/>
            <a:ext cx="6117306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5914" y="2646630"/>
            <a:ext cx="6117306" cy="219820"/>
          </a:xfr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ltGray">
          <a:xfrm>
            <a:off x="6990592" y="1020432"/>
            <a:ext cx="1791458" cy="1475981"/>
            <a:chOff x="6267" y="3130"/>
            <a:chExt cx="954" cy="78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ltGray">
            <a:xfrm>
              <a:off x="6267" y="3130"/>
              <a:ext cx="95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281" y="3130"/>
              <a:ext cx="9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 userDrawn="1"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90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36417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073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6506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15615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71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121489" y="234863"/>
            <a:ext cx="8794113" cy="2983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9285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190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1" y="349865"/>
            <a:ext cx="835165" cy="1384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 panose="020F0502020204030204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0"/>
            <a:ext cx="3199594" cy="1384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 panose="020F0502020204030204"/>
              </a:rPr>
              <a:t>Last Modified 2017-10-17 12:17 PM W. Central Africa Standard Time</a:t>
            </a:r>
            <a:endParaRPr lang="en-GB" sz="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1" y="668957"/>
            <a:ext cx="344646" cy="1384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Printed</a:t>
            </a:r>
            <a:endParaRPr lang="en-GB" sz="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946458" y="2752880"/>
            <a:ext cx="6117306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0" y="49377"/>
            <a:ext cx="8988214" cy="11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24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214" name="think-cell Slide" r:id="rId4" imgW="6985" imgH="6985" progId="TCLayout.ActiveDocument.1">
                  <p:embed/>
                </p:oleObj>
              </mc:Choice>
              <mc:Fallback>
                <p:oleObj name="think-cell Slide" r:id="rId4" imgW="6985" imgH="69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400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238" name="think-cell Slide" r:id="rId4" imgW="4445" imgH="4445" progId="TCLayout.ActiveDocument.1">
                  <p:embed/>
                </p:oleObj>
              </mc:Choice>
              <mc:Fallback>
                <p:oleObj name="think-cell Slide" r:id="rId4" imgW="4445" imgH="44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4011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63756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68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1" y="349865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0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11/7/2017 9:25 AM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1" y="668957"/>
            <a:ext cx="34464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</a:rPr>
              <a:t>Printed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946458" y="2752880"/>
            <a:ext cx="6117306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0" y="49377"/>
            <a:ext cx="8988214" cy="11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5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1" y="349865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0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11/7/2017 9:25 AM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1" y="668957"/>
            <a:ext cx="34464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</a:rPr>
              <a:t>Printed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+mn-lt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946458" y="2752880"/>
            <a:ext cx="6117306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27229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84718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708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106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30363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3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59233" y="255340"/>
            <a:ext cx="817204" cy="327641"/>
          </a:xfrm>
          <a:prstGeom prst="rect">
            <a:avLst/>
          </a:prstGeom>
        </p:spPr>
        <p:txBody>
          <a:bodyPr lIns="0" tIns="0" rIns="0" bIns="0"/>
          <a:lstStyle>
            <a:lvl1pPr>
              <a:defRPr sz="1881" b="0" i="0">
                <a:solidFill>
                  <a:srgbClr val="DC2D39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17666" y="6594224"/>
            <a:ext cx="1366713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  <a:tabLst>
                <a:tab pos="1334123" algn="l"/>
              </a:tabLst>
            </a:pPr>
            <a:r>
              <a:rPr lang="en-US" spc="13"/>
              <a:t>Email</a:t>
            </a:r>
            <a:r>
              <a:rPr lang="en-US" spc="-17"/>
              <a:t>:</a:t>
            </a:r>
            <a:r>
              <a:rPr lang="en-US" spc="51"/>
              <a:t> </a:t>
            </a:r>
            <a:r>
              <a:rPr lang="en-US" spc="43"/>
              <a:t>info@ebes.gov.n</a:t>
            </a:r>
            <a:r>
              <a:rPr lang="en-US"/>
              <a:t>g	</a:t>
            </a:r>
            <a:r>
              <a:rPr lang="en-US" spc="-239"/>
              <a:t>|</a:t>
            </a:r>
            <a:endParaRPr lang="en-US" spc="-239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141689" y="6594224"/>
            <a:ext cx="2204008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</a:pPr>
            <a:r>
              <a:rPr lang="en-US" spc="43"/>
              <a:t>Facebook:</a:t>
            </a:r>
            <a:r>
              <a:rPr lang="en-US" spc="-17"/>
              <a:t> </a:t>
            </a:r>
            <a:r>
              <a:rPr lang="en-US" spc="51"/>
              <a:t>www.facebook.com/EBESnigeria</a:t>
            </a:r>
            <a:endParaRPr lang="en-US" spc="51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17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94492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5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17666" y="6594224"/>
            <a:ext cx="1366713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  <a:tabLst>
                <a:tab pos="1334123" algn="l"/>
              </a:tabLst>
            </a:pPr>
            <a:r>
              <a:rPr lang="en-US" spc="13"/>
              <a:t>Email</a:t>
            </a:r>
            <a:r>
              <a:rPr lang="en-US" spc="-17"/>
              <a:t>:</a:t>
            </a:r>
            <a:r>
              <a:rPr lang="en-US" spc="51"/>
              <a:t> </a:t>
            </a:r>
            <a:r>
              <a:rPr lang="en-US" spc="43"/>
              <a:t>info@ebes.gov.n</a:t>
            </a:r>
            <a:r>
              <a:rPr lang="en-US"/>
              <a:t>g	</a:t>
            </a:r>
            <a:r>
              <a:rPr lang="en-US" spc="-239"/>
              <a:t>|</a:t>
            </a:r>
            <a:endParaRPr lang="en-US" spc="-23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141689" y="6594224"/>
            <a:ext cx="2204008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</a:pPr>
            <a:r>
              <a:rPr lang="en-US" spc="43"/>
              <a:t>Facebook:</a:t>
            </a:r>
            <a:r>
              <a:rPr lang="en-US" spc="-17"/>
              <a:t> </a:t>
            </a:r>
            <a:r>
              <a:rPr lang="en-US" spc="51"/>
              <a:t>www.facebook.com/EBESnigeria</a:t>
            </a:r>
            <a:endParaRPr lang="en-US" spc="51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48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804"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3711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54111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5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1" y="349865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0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11/7/2017 9:25 AM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1" y="668957"/>
            <a:ext cx="34464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</a:rPr>
              <a:t>Printed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946458" y="2752880"/>
            <a:ext cx="6117306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0" y="49377"/>
            <a:ext cx="8988214" cy="11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09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06884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282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945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30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348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41158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43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1" y="349865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0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11/7/2017 9:25 AM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1" y="668957"/>
            <a:ext cx="34464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</a:rPr>
              <a:t>Printed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946458" y="2752880"/>
            <a:ext cx="6117306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0" y="49377"/>
            <a:ext cx="8988214" cy="11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50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73773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458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638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71493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48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59233" y="255340"/>
            <a:ext cx="817204" cy="327641"/>
          </a:xfrm>
          <a:prstGeom prst="rect">
            <a:avLst/>
          </a:prstGeom>
        </p:spPr>
        <p:txBody>
          <a:bodyPr lIns="0" tIns="0" rIns="0" bIns="0"/>
          <a:lstStyle>
            <a:lvl1pPr>
              <a:defRPr sz="1881" b="0" i="0">
                <a:solidFill>
                  <a:srgbClr val="DC2D39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17666" y="6594224"/>
            <a:ext cx="1366713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  <a:tabLst>
                <a:tab pos="1334123" algn="l"/>
              </a:tabLst>
            </a:pPr>
            <a:r>
              <a:rPr lang="en-US" spc="13"/>
              <a:t>Email</a:t>
            </a:r>
            <a:r>
              <a:rPr lang="en-US" spc="-17"/>
              <a:t>:</a:t>
            </a:r>
            <a:r>
              <a:rPr lang="en-US" spc="51"/>
              <a:t> </a:t>
            </a:r>
            <a:r>
              <a:rPr lang="en-US" spc="43"/>
              <a:t>info@ebes.gov.n</a:t>
            </a:r>
            <a:r>
              <a:rPr lang="en-US"/>
              <a:t>g	</a:t>
            </a:r>
            <a:r>
              <a:rPr lang="en-US" spc="-239"/>
              <a:t>|</a:t>
            </a:r>
            <a:endParaRPr lang="en-US" spc="-239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141689" y="6594224"/>
            <a:ext cx="2204008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</a:pPr>
            <a:r>
              <a:rPr lang="en-US" spc="43"/>
              <a:t>Facebook:</a:t>
            </a:r>
            <a:r>
              <a:rPr lang="en-US" spc="-17"/>
              <a:t> </a:t>
            </a:r>
            <a:r>
              <a:rPr lang="en-US" spc="51"/>
              <a:t>www.facebook.com/EBESnigeria</a:t>
            </a:r>
            <a:endParaRPr lang="en-US" spc="51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665" y="1059280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5" y="1460500"/>
            <a:ext cx="8637585" cy="46656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698" y="6561667"/>
            <a:ext cx="6124902" cy="24049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Federal Ministry of Industry, Trade and Investment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810" y="6519406"/>
            <a:ext cx="630621" cy="3597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77A33"/>
                </a:solidFill>
              </a:defRPr>
            </a:lvl1pPr>
          </a:lstStyle>
          <a:p>
            <a:fld id="{96AA7956-7E85-804F-87D0-E7876386BC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54001" y="6519335"/>
            <a:ext cx="86322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139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60151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50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17666" y="6594224"/>
            <a:ext cx="1366713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  <a:tabLst>
                <a:tab pos="1334123" algn="l"/>
              </a:tabLst>
            </a:pPr>
            <a:r>
              <a:rPr lang="en-US" spc="13"/>
              <a:t>Email</a:t>
            </a:r>
            <a:r>
              <a:rPr lang="en-US" spc="-17"/>
              <a:t>:</a:t>
            </a:r>
            <a:r>
              <a:rPr lang="en-US" spc="51"/>
              <a:t> </a:t>
            </a:r>
            <a:r>
              <a:rPr lang="en-US" spc="43"/>
              <a:t>info@ebes.gov.n</a:t>
            </a:r>
            <a:r>
              <a:rPr lang="en-US"/>
              <a:t>g	</a:t>
            </a:r>
            <a:r>
              <a:rPr lang="en-US" spc="-239"/>
              <a:t>|</a:t>
            </a:r>
            <a:endParaRPr lang="en-US" spc="-23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141689" y="6594224"/>
            <a:ext cx="2204008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</a:pPr>
            <a:r>
              <a:rPr lang="en-US" spc="43"/>
              <a:t>Facebook:</a:t>
            </a:r>
            <a:r>
              <a:rPr lang="en-US" spc="-17"/>
              <a:t> </a:t>
            </a:r>
            <a:r>
              <a:rPr lang="en-US" spc="51"/>
              <a:t>www.facebook.com/EBESnigeria</a:t>
            </a:r>
            <a:endParaRPr lang="en-US" spc="51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63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53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59233" y="255340"/>
            <a:ext cx="817204" cy="327641"/>
          </a:xfrm>
          <a:prstGeom prst="rect">
            <a:avLst/>
          </a:prstGeom>
        </p:spPr>
        <p:txBody>
          <a:bodyPr lIns="0" tIns="0" rIns="0" bIns="0"/>
          <a:lstStyle>
            <a:lvl1pPr>
              <a:defRPr sz="1881" b="0" i="0">
                <a:solidFill>
                  <a:srgbClr val="DC2D39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246221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7666" y="6594224"/>
            <a:ext cx="1366713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  <a:tabLst>
                <a:tab pos="1334123" algn="l"/>
              </a:tabLst>
            </a:pPr>
            <a:r>
              <a:rPr lang="en-US" spc="13"/>
              <a:t>Email</a:t>
            </a:r>
            <a:r>
              <a:rPr lang="en-US" spc="-17"/>
              <a:t>:</a:t>
            </a:r>
            <a:r>
              <a:rPr lang="en-US" spc="51"/>
              <a:t> </a:t>
            </a:r>
            <a:r>
              <a:rPr lang="en-US" spc="43"/>
              <a:t>info@ebes.gov.n</a:t>
            </a:r>
            <a:r>
              <a:rPr lang="en-US"/>
              <a:t>g	</a:t>
            </a:r>
            <a:r>
              <a:rPr lang="en-US" spc="-239"/>
              <a:t>|</a:t>
            </a:r>
            <a:endParaRPr lang="en-US" spc="-23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1689" y="6594224"/>
            <a:ext cx="2204008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</a:pPr>
            <a:r>
              <a:rPr lang="en-US" spc="43"/>
              <a:t>Facebook:</a:t>
            </a:r>
            <a:r>
              <a:rPr lang="en-US" spc="-17"/>
              <a:t> </a:t>
            </a:r>
            <a:r>
              <a:rPr lang="en-US" spc="51"/>
              <a:t>www.facebook.com/EBESnigeria</a:t>
            </a:r>
            <a:endParaRPr lang="en-US" spc="51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41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554"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980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3309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57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121489" y="234863"/>
            <a:ext cx="8794113" cy="2983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116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8257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54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6222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9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2" y="349867"/>
            <a:ext cx="84638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2"/>
            <a:ext cx="317236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2017/09/26 2:10 PM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2" y="668959"/>
            <a:ext cx="275003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Printed 2017/09/25 20:50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1" y="49379"/>
            <a:ext cx="8988214" cy="11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74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7988500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014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564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458174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38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739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5085970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6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17666" y="6594224"/>
            <a:ext cx="1366713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  <a:tabLst>
                <a:tab pos="1334123" algn="l"/>
              </a:tabLst>
            </a:pPr>
            <a:r>
              <a:rPr lang="en-US" spc="13"/>
              <a:t>Email</a:t>
            </a:r>
            <a:r>
              <a:rPr lang="en-US" spc="-17"/>
              <a:t>:</a:t>
            </a:r>
            <a:r>
              <a:rPr lang="en-US" spc="51"/>
              <a:t> </a:t>
            </a:r>
            <a:r>
              <a:rPr lang="en-US" spc="43"/>
              <a:t>info@ebes.gov.n</a:t>
            </a:r>
            <a:r>
              <a:rPr lang="en-US"/>
              <a:t>g	</a:t>
            </a:r>
            <a:r>
              <a:rPr lang="en-US" spc="-239"/>
              <a:t>|</a:t>
            </a:r>
            <a:endParaRPr lang="en-US" spc="-23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141690" y="6594224"/>
            <a:ext cx="2204008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</a:pPr>
            <a:r>
              <a:rPr lang="en-US" spc="43"/>
              <a:t>Facebook:</a:t>
            </a:r>
            <a:r>
              <a:rPr lang="en-US" spc="-17"/>
              <a:t> </a:t>
            </a:r>
            <a:r>
              <a:rPr lang="en-US" spc="51"/>
              <a:t>www.facebook.com/EBESnigeria</a:t>
            </a:r>
            <a:endParaRPr lang="en-US" spc="51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33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7640473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8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55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72478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09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121489" y="234863"/>
            <a:ext cx="8794113" cy="2983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2499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10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137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0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2" y="349867"/>
            <a:ext cx="84638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2"/>
            <a:ext cx="317236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2017/09/26 2:10 PM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2" y="668959"/>
            <a:ext cx="275003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Printed 2017/09/25 20:50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1" y="49379"/>
            <a:ext cx="8988214" cy="11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238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458283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30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8097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708053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54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298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3109092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7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17666" y="6594224"/>
            <a:ext cx="1366713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  <a:tabLst>
                <a:tab pos="1334123" algn="l"/>
              </a:tabLst>
            </a:pPr>
            <a:r>
              <a:rPr lang="en-US" spc="13"/>
              <a:t>Email</a:t>
            </a:r>
            <a:r>
              <a:rPr lang="en-US" spc="-17"/>
              <a:t>:</a:t>
            </a:r>
            <a:r>
              <a:rPr lang="en-US" spc="51"/>
              <a:t> </a:t>
            </a:r>
            <a:r>
              <a:rPr lang="en-US" spc="43"/>
              <a:t>info@ebes.gov.n</a:t>
            </a:r>
            <a:r>
              <a:rPr lang="en-US"/>
              <a:t>g	</a:t>
            </a:r>
            <a:r>
              <a:rPr lang="en-US" spc="-239"/>
              <a:t>|</a:t>
            </a:r>
            <a:endParaRPr lang="en-US" spc="-23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141690" y="6594224"/>
            <a:ext cx="2204008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</a:pPr>
            <a:r>
              <a:rPr lang="en-US" spc="43"/>
              <a:t>Facebook:</a:t>
            </a:r>
            <a:r>
              <a:rPr lang="en-US" spc="-17"/>
              <a:t> </a:t>
            </a:r>
            <a:r>
              <a:rPr lang="en-US" spc="51"/>
              <a:t>www.facebook.com/EBESnigeria</a:t>
            </a:r>
            <a:endParaRPr lang="en-US" spc="51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4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2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27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3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2" y="349867"/>
            <a:ext cx="84638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2"/>
            <a:ext cx="317236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2017/09/26 2:10 PM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2" y="668959"/>
            <a:ext cx="275003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Printed 2017/09/25 20:50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1" y="49379"/>
            <a:ext cx="8988214" cy="11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38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6564054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422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102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1328896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4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888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655706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7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17666" y="6594224"/>
            <a:ext cx="1366713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  <a:tabLst>
                <a:tab pos="1334123" algn="l"/>
              </a:tabLst>
            </a:pPr>
            <a:r>
              <a:rPr lang="en-US" spc="13"/>
              <a:t>Email</a:t>
            </a:r>
            <a:r>
              <a:rPr lang="en-US" spc="-17"/>
              <a:t>:</a:t>
            </a:r>
            <a:r>
              <a:rPr lang="en-US" spc="51"/>
              <a:t> </a:t>
            </a:r>
            <a:r>
              <a:rPr lang="en-US" spc="43"/>
              <a:t>info@ebes.gov.n</a:t>
            </a:r>
            <a:r>
              <a:rPr lang="en-US"/>
              <a:t>g	</a:t>
            </a:r>
            <a:r>
              <a:rPr lang="en-US" spc="-239"/>
              <a:t>|</a:t>
            </a:r>
            <a:endParaRPr lang="en-US" spc="-23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141690" y="6594224"/>
            <a:ext cx="2204008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</a:pPr>
            <a:r>
              <a:rPr lang="en-US" spc="43"/>
              <a:t>Facebook:</a:t>
            </a:r>
            <a:r>
              <a:rPr lang="en-US" spc="-17"/>
              <a:t> </a:t>
            </a:r>
            <a:r>
              <a:rPr lang="en-US" spc="51"/>
              <a:t>www.facebook.com/EBESnigeria</a:t>
            </a:r>
            <a:endParaRPr lang="en-US" spc="51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4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18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35894" y="3125277"/>
            <a:ext cx="8346156" cy="32652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1" y="349865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0"/>
            <a:ext cx="30344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2017/10/25 17:10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1" y="668957"/>
            <a:ext cx="230992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Printed 10/21/2017 3:28 AM India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ltGray">
          <a:xfrm>
            <a:off x="6990592" y="1020432"/>
            <a:ext cx="1791458" cy="1475981"/>
            <a:chOff x="6267" y="3130"/>
            <a:chExt cx="954" cy="78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ltGray">
            <a:xfrm>
              <a:off x="6267" y="3130"/>
              <a:ext cx="95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281" y="3130"/>
              <a:ext cx="9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 userDrawn="1"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ltGray"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+mn-lt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595914" y="1493040"/>
            <a:ext cx="6117306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5914" y="2646630"/>
            <a:ext cx="6117306" cy="219820"/>
          </a:xfr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8210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3767914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94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866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18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267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080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2" y="349867"/>
            <a:ext cx="846386" cy="1384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 panose="020F0502020204030204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2"/>
            <a:ext cx="3212380" cy="1384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 panose="020F0502020204030204"/>
              </a:rPr>
              <a:t>Last Modified 2017-10-17 12:17 PM W. Central Africa Standard Time</a:t>
            </a:r>
            <a:endParaRPr lang="en-GB" sz="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2" y="668959"/>
            <a:ext cx="343713" cy="1384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Printed</a:t>
            </a:r>
            <a:endParaRPr lang="en-GB" sz="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946458" y="2660548"/>
            <a:ext cx="6117306" cy="120032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58969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104" name="think-cell Slide" r:id="rId4" imgW="6985" imgH="6985" progId="TCLayout.ActiveDocument.1">
                  <p:embed/>
                </p:oleObj>
              </mc:Choice>
              <mc:Fallback>
                <p:oleObj name="think-cell Slide" r:id="rId4" imgW="6985" imgH="69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3992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128" name="think-cell Slide" r:id="rId4" imgW="4445" imgH="4445" progId="TCLayout.ActiveDocument.1">
                  <p:embed/>
                </p:oleObj>
              </mc:Choice>
              <mc:Fallback>
                <p:oleObj name="think-cell Slide" r:id="rId4" imgW="4445" imgH="44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6264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15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2" y="349867"/>
            <a:ext cx="84638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2"/>
            <a:ext cx="312102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11/7/2017 9:25 AM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2" y="668959"/>
            <a:ext cx="34371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</a:rPr>
              <a:t>Printed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1" y="62747"/>
            <a:ext cx="8988214" cy="11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356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7331693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17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2171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3817205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20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17666" y="6594224"/>
            <a:ext cx="1366713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  <a:tabLst>
                <a:tab pos="1334123" algn="l"/>
              </a:tabLst>
            </a:pPr>
            <a:r>
              <a:rPr lang="en-US" spc="13"/>
              <a:t>Email</a:t>
            </a:r>
            <a:r>
              <a:rPr lang="en-US" spc="-17"/>
              <a:t>:</a:t>
            </a:r>
            <a:r>
              <a:rPr lang="en-US" spc="51"/>
              <a:t> </a:t>
            </a:r>
            <a:r>
              <a:rPr lang="en-US" spc="43"/>
              <a:t>info@ebes.gov.n</a:t>
            </a:r>
            <a:r>
              <a:rPr lang="en-US"/>
              <a:t>g	</a:t>
            </a:r>
            <a:r>
              <a:rPr lang="en-US" spc="-239"/>
              <a:t>|</a:t>
            </a:r>
            <a:endParaRPr lang="en-US" spc="-23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141690" y="6594224"/>
            <a:ext cx="2204008" cy="145106"/>
          </a:xfrm>
          <a:prstGeom prst="rect">
            <a:avLst/>
          </a:prstGeom>
        </p:spPr>
        <p:txBody>
          <a:bodyPr lIns="0" tIns="0" rIns="0" bIns="0"/>
          <a:lstStyle>
            <a:lvl1pPr>
              <a:defRPr sz="770" b="0" i="0">
                <a:solidFill>
                  <a:srgbClr val="0E1526"/>
                </a:solidFill>
                <a:latin typeface="Trebuchet MS"/>
                <a:cs typeface="Trebuchet MS"/>
              </a:defRPr>
            </a:lvl1pPr>
          </a:lstStyle>
          <a:p>
            <a:pPr marL="10860">
              <a:spcBef>
                <a:spcPts val="38"/>
              </a:spcBef>
            </a:pPr>
            <a:r>
              <a:rPr lang="en-US" spc="43"/>
              <a:t>Facebook:</a:t>
            </a:r>
            <a:r>
              <a:rPr lang="en-US" spc="-17"/>
              <a:t> </a:t>
            </a:r>
            <a:r>
              <a:rPr lang="en-US" spc="51"/>
              <a:t>www.facebook.com/EBESnigeria</a:t>
            </a:r>
            <a:endParaRPr lang="en-US" spc="51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3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24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121490" y="1211216"/>
            <a:ext cx="879411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3758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698" y="6561667"/>
            <a:ext cx="6124902" cy="24049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Federal Ministry of Industry, Trade and Investment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811" y="6519406"/>
            <a:ext cx="630621" cy="3597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77A33"/>
                </a:solidFill>
              </a:defRPr>
            </a:lvl1pPr>
          </a:lstStyle>
          <a:p>
            <a:fld id="{96AA7956-7E85-804F-87D0-E7876386BC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54002" y="6519335"/>
            <a:ext cx="86322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0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20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009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4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4439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31765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27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3173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3616265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9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65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46561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2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435894" y="3125277"/>
            <a:ext cx="8346156" cy="32652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34901" y="349865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34901" y="508600"/>
            <a:ext cx="30344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Last Modified 2017/10/30 14:32 W. Central Africa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34901" y="668957"/>
            <a:ext cx="230992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Calibri"/>
              </a:rPr>
              <a:t>Printed 10/21/2017 3:28 AM India Standard Time</a:t>
            </a:r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ltGray">
          <a:xfrm>
            <a:off x="6990592" y="1020432"/>
            <a:ext cx="1791458" cy="1475981"/>
            <a:chOff x="6267" y="3130"/>
            <a:chExt cx="954" cy="78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ltGray">
            <a:xfrm>
              <a:off x="6267" y="3130"/>
              <a:ext cx="95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281" y="3130"/>
              <a:ext cx="9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 userDrawn="1"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23" name="Rectangle 22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ltGray"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doc id"/>
          <p:cNvSpPr>
            <a:spLocks noChangeArrowheads="1"/>
          </p:cNvSpPr>
          <p:nvPr userDrawn="1"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595913" y="3699127"/>
            <a:ext cx="6117306" cy="2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cap="all" dirty="0">
                <a:solidFill>
                  <a:srgbClr val="FFFFFF"/>
                </a:solidFill>
                <a:latin typeface="Calibri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595914" y="1493040"/>
            <a:ext cx="6117306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600" b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5914" y="2646630"/>
            <a:ext cx="6117306" cy="219820"/>
          </a:xfr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385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48721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275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76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20" Type="http://schemas.openxmlformats.org/officeDocument/2006/relationships/tags" Target="../tags/tag14.xml"/><Relationship Id="rId21" Type="http://schemas.openxmlformats.org/officeDocument/2006/relationships/tags" Target="../tags/tag15.xml"/><Relationship Id="rId22" Type="http://schemas.openxmlformats.org/officeDocument/2006/relationships/tags" Target="../tags/tag16.xml"/><Relationship Id="rId23" Type="http://schemas.openxmlformats.org/officeDocument/2006/relationships/tags" Target="../tags/tag17.xml"/><Relationship Id="rId24" Type="http://schemas.openxmlformats.org/officeDocument/2006/relationships/tags" Target="../tags/tag18.xml"/><Relationship Id="rId25" Type="http://schemas.openxmlformats.org/officeDocument/2006/relationships/oleObject" Target="../embeddings/oleObject1.bin"/><Relationship Id="rId26" Type="http://schemas.openxmlformats.org/officeDocument/2006/relationships/image" Target="../media/image1.emf"/><Relationship Id="rId27" Type="http://schemas.openxmlformats.org/officeDocument/2006/relationships/image" Target="../media/image2.png"/><Relationship Id="rId10" Type="http://schemas.openxmlformats.org/officeDocument/2006/relationships/tags" Target="../tags/tag4.xml"/><Relationship Id="rId11" Type="http://schemas.openxmlformats.org/officeDocument/2006/relationships/tags" Target="../tags/tag5.xml"/><Relationship Id="rId12" Type="http://schemas.openxmlformats.org/officeDocument/2006/relationships/tags" Target="../tags/tag6.xml"/><Relationship Id="rId13" Type="http://schemas.openxmlformats.org/officeDocument/2006/relationships/tags" Target="../tags/tag7.xml"/><Relationship Id="rId14" Type="http://schemas.openxmlformats.org/officeDocument/2006/relationships/tags" Target="../tags/tag8.xml"/><Relationship Id="rId15" Type="http://schemas.openxmlformats.org/officeDocument/2006/relationships/tags" Target="../tags/tag9.xml"/><Relationship Id="rId16" Type="http://schemas.openxmlformats.org/officeDocument/2006/relationships/tags" Target="../tags/tag10.xml"/><Relationship Id="rId17" Type="http://schemas.openxmlformats.org/officeDocument/2006/relationships/tags" Target="../tags/tag11.xml"/><Relationship Id="rId18" Type="http://schemas.openxmlformats.org/officeDocument/2006/relationships/tags" Target="../tags/tag12.xml"/><Relationship Id="rId19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vmlDrawing" Target="../drawings/vmlDrawing1.vml"/><Relationship Id="rId8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20" Type="http://schemas.openxmlformats.org/officeDocument/2006/relationships/tags" Target="../tags/tag188.xml"/><Relationship Id="rId21" Type="http://schemas.openxmlformats.org/officeDocument/2006/relationships/tags" Target="../tags/tag189.xml"/><Relationship Id="rId22" Type="http://schemas.openxmlformats.org/officeDocument/2006/relationships/tags" Target="../tags/tag190.xml"/><Relationship Id="rId23" Type="http://schemas.openxmlformats.org/officeDocument/2006/relationships/oleObject" Target="../embeddings/oleObject33.bin"/><Relationship Id="rId24" Type="http://schemas.openxmlformats.org/officeDocument/2006/relationships/image" Target="../media/image1.emf"/><Relationship Id="rId25" Type="http://schemas.openxmlformats.org/officeDocument/2006/relationships/image" Target="../media/image10.png"/><Relationship Id="rId10" Type="http://schemas.openxmlformats.org/officeDocument/2006/relationships/tags" Target="../tags/tag178.xml"/><Relationship Id="rId11" Type="http://schemas.openxmlformats.org/officeDocument/2006/relationships/tags" Target="../tags/tag179.xml"/><Relationship Id="rId12" Type="http://schemas.openxmlformats.org/officeDocument/2006/relationships/tags" Target="../tags/tag180.xml"/><Relationship Id="rId13" Type="http://schemas.openxmlformats.org/officeDocument/2006/relationships/tags" Target="../tags/tag181.xml"/><Relationship Id="rId14" Type="http://schemas.openxmlformats.org/officeDocument/2006/relationships/tags" Target="../tags/tag182.xml"/><Relationship Id="rId15" Type="http://schemas.openxmlformats.org/officeDocument/2006/relationships/tags" Target="../tags/tag183.xml"/><Relationship Id="rId16" Type="http://schemas.openxmlformats.org/officeDocument/2006/relationships/tags" Target="../tags/tag184.xml"/><Relationship Id="rId17" Type="http://schemas.openxmlformats.org/officeDocument/2006/relationships/tags" Target="../tags/tag185.xml"/><Relationship Id="rId18" Type="http://schemas.openxmlformats.org/officeDocument/2006/relationships/tags" Target="../tags/tag186.xml"/><Relationship Id="rId19" Type="http://schemas.openxmlformats.org/officeDocument/2006/relationships/tags" Target="../tags/tag18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theme" Target="../theme/theme10.xml"/><Relationship Id="rId5" Type="http://schemas.openxmlformats.org/officeDocument/2006/relationships/vmlDrawing" Target="../drawings/vmlDrawing33.vml"/><Relationship Id="rId6" Type="http://schemas.openxmlformats.org/officeDocument/2006/relationships/tags" Target="../tags/tag174.xml"/><Relationship Id="rId7" Type="http://schemas.openxmlformats.org/officeDocument/2006/relationships/tags" Target="../tags/tag175.xml"/><Relationship Id="rId8" Type="http://schemas.openxmlformats.org/officeDocument/2006/relationships/tags" Target="../tags/tag176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20" Type="http://schemas.openxmlformats.org/officeDocument/2006/relationships/tags" Target="../tags/tag206.xml"/><Relationship Id="rId21" Type="http://schemas.openxmlformats.org/officeDocument/2006/relationships/tags" Target="../tags/tag207.xml"/><Relationship Id="rId22" Type="http://schemas.openxmlformats.org/officeDocument/2006/relationships/tags" Target="../tags/tag208.xml"/><Relationship Id="rId23" Type="http://schemas.openxmlformats.org/officeDocument/2006/relationships/tags" Target="../tags/tag209.xml"/><Relationship Id="rId24" Type="http://schemas.openxmlformats.org/officeDocument/2006/relationships/tags" Target="../tags/tag210.xml"/><Relationship Id="rId25" Type="http://schemas.openxmlformats.org/officeDocument/2006/relationships/oleObject" Target="../embeddings/oleObject37.bin"/><Relationship Id="rId26" Type="http://schemas.openxmlformats.org/officeDocument/2006/relationships/image" Target="../media/image1.emf"/><Relationship Id="rId27" Type="http://schemas.openxmlformats.org/officeDocument/2006/relationships/image" Target="../media/image11.png"/><Relationship Id="rId10" Type="http://schemas.openxmlformats.org/officeDocument/2006/relationships/tags" Target="../tags/tag196.xml"/><Relationship Id="rId11" Type="http://schemas.openxmlformats.org/officeDocument/2006/relationships/tags" Target="../tags/tag197.xml"/><Relationship Id="rId12" Type="http://schemas.openxmlformats.org/officeDocument/2006/relationships/tags" Target="../tags/tag198.xml"/><Relationship Id="rId13" Type="http://schemas.openxmlformats.org/officeDocument/2006/relationships/tags" Target="../tags/tag199.xml"/><Relationship Id="rId14" Type="http://schemas.openxmlformats.org/officeDocument/2006/relationships/tags" Target="../tags/tag200.xml"/><Relationship Id="rId15" Type="http://schemas.openxmlformats.org/officeDocument/2006/relationships/tags" Target="../tags/tag201.xml"/><Relationship Id="rId16" Type="http://schemas.openxmlformats.org/officeDocument/2006/relationships/tags" Target="../tags/tag202.xml"/><Relationship Id="rId17" Type="http://schemas.openxmlformats.org/officeDocument/2006/relationships/tags" Target="../tags/tag203.xml"/><Relationship Id="rId18" Type="http://schemas.openxmlformats.org/officeDocument/2006/relationships/tags" Target="../tags/tag204.xml"/><Relationship Id="rId19" Type="http://schemas.openxmlformats.org/officeDocument/2006/relationships/tags" Target="../tags/tag20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theme" Target="../theme/theme11.xml"/><Relationship Id="rId7" Type="http://schemas.openxmlformats.org/officeDocument/2006/relationships/vmlDrawing" Target="../drawings/vmlDrawing37.vml"/><Relationship Id="rId8" Type="http://schemas.openxmlformats.org/officeDocument/2006/relationships/tags" Target="../tags/tag194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20" Type="http://schemas.openxmlformats.org/officeDocument/2006/relationships/tags" Target="../tags/tag230.xml"/><Relationship Id="rId21" Type="http://schemas.openxmlformats.org/officeDocument/2006/relationships/tags" Target="../tags/tag231.xml"/><Relationship Id="rId22" Type="http://schemas.openxmlformats.org/officeDocument/2006/relationships/tags" Target="../tags/tag232.xml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1.emf"/><Relationship Id="rId25" Type="http://schemas.openxmlformats.org/officeDocument/2006/relationships/image" Target="../media/image11.png"/><Relationship Id="rId10" Type="http://schemas.openxmlformats.org/officeDocument/2006/relationships/tags" Target="../tags/tag220.xml"/><Relationship Id="rId11" Type="http://schemas.openxmlformats.org/officeDocument/2006/relationships/tags" Target="../tags/tag221.xml"/><Relationship Id="rId12" Type="http://schemas.openxmlformats.org/officeDocument/2006/relationships/tags" Target="../tags/tag222.xml"/><Relationship Id="rId13" Type="http://schemas.openxmlformats.org/officeDocument/2006/relationships/tags" Target="../tags/tag223.xml"/><Relationship Id="rId14" Type="http://schemas.openxmlformats.org/officeDocument/2006/relationships/tags" Target="../tags/tag224.xml"/><Relationship Id="rId15" Type="http://schemas.openxmlformats.org/officeDocument/2006/relationships/tags" Target="../tags/tag225.xml"/><Relationship Id="rId16" Type="http://schemas.openxmlformats.org/officeDocument/2006/relationships/tags" Target="../tags/tag226.xml"/><Relationship Id="rId17" Type="http://schemas.openxmlformats.org/officeDocument/2006/relationships/tags" Target="../tags/tag227.xml"/><Relationship Id="rId18" Type="http://schemas.openxmlformats.org/officeDocument/2006/relationships/tags" Target="../tags/tag228.xml"/><Relationship Id="rId19" Type="http://schemas.openxmlformats.org/officeDocument/2006/relationships/tags" Target="../tags/tag229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theme" Target="../theme/theme12.xml"/><Relationship Id="rId5" Type="http://schemas.openxmlformats.org/officeDocument/2006/relationships/vmlDrawing" Target="../drawings/vmlDrawing43.vml"/><Relationship Id="rId6" Type="http://schemas.openxmlformats.org/officeDocument/2006/relationships/tags" Target="../tags/tag216.xml"/><Relationship Id="rId7" Type="http://schemas.openxmlformats.org/officeDocument/2006/relationships/tags" Target="../tags/tag217.xml"/><Relationship Id="rId8" Type="http://schemas.openxmlformats.org/officeDocument/2006/relationships/tags" Target="../tags/tag218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theme" Target="../theme/theme13.xml"/><Relationship Id="rId20" Type="http://schemas.openxmlformats.org/officeDocument/2006/relationships/tags" Target="../tags/tag245.xml"/><Relationship Id="rId21" Type="http://schemas.openxmlformats.org/officeDocument/2006/relationships/tags" Target="../tags/tag246.xml"/><Relationship Id="rId22" Type="http://schemas.openxmlformats.org/officeDocument/2006/relationships/tags" Target="../tags/tag247.xml"/><Relationship Id="rId23" Type="http://schemas.openxmlformats.org/officeDocument/2006/relationships/tags" Target="../tags/tag248.xml"/><Relationship Id="rId24" Type="http://schemas.openxmlformats.org/officeDocument/2006/relationships/tags" Target="../tags/tag249.xml"/><Relationship Id="rId25" Type="http://schemas.openxmlformats.org/officeDocument/2006/relationships/tags" Target="../tags/tag250.xml"/><Relationship Id="rId26" Type="http://schemas.openxmlformats.org/officeDocument/2006/relationships/tags" Target="../tags/tag251.xml"/><Relationship Id="rId27" Type="http://schemas.openxmlformats.org/officeDocument/2006/relationships/tags" Target="../tags/tag252.xml"/><Relationship Id="rId28" Type="http://schemas.openxmlformats.org/officeDocument/2006/relationships/oleObject" Target="../embeddings/oleObject47.bin"/><Relationship Id="rId29" Type="http://schemas.openxmlformats.org/officeDocument/2006/relationships/image" Target="../media/image1.emf"/><Relationship Id="rId30" Type="http://schemas.openxmlformats.org/officeDocument/2006/relationships/image" Target="../media/image11.png"/><Relationship Id="rId10" Type="http://schemas.openxmlformats.org/officeDocument/2006/relationships/vmlDrawing" Target="../drawings/vmlDrawing47.vml"/><Relationship Id="rId11" Type="http://schemas.openxmlformats.org/officeDocument/2006/relationships/tags" Target="../tags/tag236.xml"/><Relationship Id="rId12" Type="http://schemas.openxmlformats.org/officeDocument/2006/relationships/tags" Target="../tags/tag237.xml"/><Relationship Id="rId13" Type="http://schemas.openxmlformats.org/officeDocument/2006/relationships/tags" Target="../tags/tag238.xml"/><Relationship Id="rId14" Type="http://schemas.openxmlformats.org/officeDocument/2006/relationships/tags" Target="../tags/tag239.xml"/><Relationship Id="rId15" Type="http://schemas.openxmlformats.org/officeDocument/2006/relationships/tags" Target="../tags/tag240.xml"/><Relationship Id="rId16" Type="http://schemas.openxmlformats.org/officeDocument/2006/relationships/tags" Target="../tags/tag241.xml"/><Relationship Id="rId17" Type="http://schemas.openxmlformats.org/officeDocument/2006/relationships/tags" Target="../tags/tag242.xml"/><Relationship Id="rId18" Type="http://schemas.openxmlformats.org/officeDocument/2006/relationships/tags" Target="../tags/tag243.xml"/><Relationship Id="rId19" Type="http://schemas.openxmlformats.org/officeDocument/2006/relationships/tags" Target="../tags/tag24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20" Type="http://schemas.openxmlformats.org/officeDocument/2006/relationships/tags" Target="../tags/tag272.xml"/><Relationship Id="rId21" Type="http://schemas.openxmlformats.org/officeDocument/2006/relationships/tags" Target="../tags/tag273.xml"/><Relationship Id="rId22" Type="http://schemas.openxmlformats.org/officeDocument/2006/relationships/tags" Target="../tags/tag274.xml"/><Relationship Id="rId23" Type="http://schemas.openxmlformats.org/officeDocument/2006/relationships/tags" Target="../tags/tag275.xml"/><Relationship Id="rId24" Type="http://schemas.openxmlformats.org/officeDocument/2006/relationships/tags" Target="../tags/tag276.xml"/><Relationship Id="rId25" Type="http://schemas.openxmlformats.org/officeDocument/2006/relationships/oleObject" Target="../embeddings/oleObject56.bin"/><Relationship Id="rId26" Type="http://schemas.openxmlformats.org/officeDocument/2006/relationships/image" Target="../media/image1.emf"/><Relationship Id="rId27" Type="http://schemas.openxmlformats.org/officeDocument/2006/relationships/image" Target="../media/image10.png"/><Relationship Id="rId10" Type="http://schemas.openxmlformats.org/officeDocument/2006/relationships/tags" Target="../tags/tag262.xml"/><Relationship Id="rId11" Type="http://schemas.openxmlformats.org/officeDocument/2006/relationships/tags" Target="../tags/tag263.xml"/><Relationship Id="rId12" Type="http://schemas.openxmlformats.org/officeDocument/2006/relationships/tags" Target="../tags/tag264.xml"/><Relationship Id="rId13" Type="http://schemas.openxmlformats.org/officeDocument/2006/relationships/tags" Target="../tags/tag265.xml"/><Relationship Id="rId14" Type="http://schemas.openxmlformats.org/officeDocument/2006/relationships/tags" Target="../tags/tag266.xml"/><Relationship Id="rId15" Type="http://schemas.openxmlformats.org/officeDocument/2006/relationships/tags" Target="../tags/tag267.xml"/><Relationship Id="rId16" Type="http://schemas.openxmlformats.org/officeDocument/2006/relationships/tags" Target="../tags/tag268.xml"/><Relationship Id="rId17" Type="http://schemas.openxmlformats.org/officeDocument/2006/relationships/tags" Target="../tags/tag269.xml"/><Relationship Id="rId18" Type="http://schemas.openxmlformats.org/officeDocument/2006/relationships/tags" Target="../tags/tag270.xml"/><Relationship Id="rId19" Type="http://schemas.openxmlformats.org/officeDocument/2006/relationships/tags" Target="../tags/tag271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theme" Target="../theme/theme14.xml"/><Relationship Id="rId8" Type="http://schemas.openxmlformats.org/officeDocument/2006/relationships/vmlDrawing" Target="../drawings/vmlDrawing56.v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20" Type="http://schemas.openxmlformats.org/officeDocument/2006/relationships/tags" Target="../tags/tag295.xml"/><Relationship Id="rId21" Type="http://schemas.openxmlformats.org/officeDocument/2006/relationships/tags" Target="../tags/tag296.xml"/><Relationship Id="rId22" Type="http://schemas.openxmlformats.org/officeDocument/2006/relationships/tags" Target="../tags/tag297.xml"/><Relationship Id="rId23" Type="http://schemas.openxmlformats.org/officeDocument/2006/relationships/tags" Target="../tags/tag298.xml"/><Relationship Id="rId24" Type="http://schemas.openxmlformats.org/officeDocument/2006/relationships/oleObject" Target="../embeddings/oleObject63.bin"/><Relationship Id="rId25" Type="http://schemas.openxmlformats.org/officeDocument/2006/relationships/image" Target="../media/image1.emf"/><Relationship Id="rId26" Type="http://schemas.openxmlformats.org/officeDocument/2006/relationships/image" Target="../media/image10.png"/><Relationship Id="rId10" Type="http://schemas.openxmlformats.org/officeDocument/2006/relationships/tags" Target="../tags/tag285.xml"/><Relationship Id="rId11" Type="http://schemas.openxmlformats.org/officeDocument/2006/relationships/tags" Target="../tags/tag286.xml"/><Relationship Id="rId12" Type="http://schemas.openxmlformats.org/officeDocument/2006/relationships/tags" Target="../tags/tag287.xml"/><Relationship Id="rId13" Type="http://schemas.openxmlformats.org/officeDocument/2006/relationships/tags" Target="../tags/tag288.xml"/><Relationship Id="rId14" Type="http://schemas.openxmlformats.org/officeDocument/2006/relationships/tags" Target="../tags/tag289.xml"/><Relationship Id="rId15" Type="http://schemas.openxmlformats.org/officeDocument/2006/relationships/tags" Target="../tags/tag290.xml"/><Relationship Id="rId16" Type="http://schemas.openxmlformats.org/officeDocument/2006/relationships/tags" Target="../tags/tag291.xml"/><Relationship Id="rId17" Type="http://schemas.openxmlformats.org/officeDocument/2006/relationships/tags" Target="../tags/tag292.xml"/><Relationship Id="rId18" Type="http://schemas.openxmlformats.org/officeDocument/2006/relationships/tags" Target="../tags/tag293.xml"/><Relationship Id="rId19" Type="http://schemas.openxmlformats.org/officeDocument/2006/relationships/tags" Target="../tags/tag294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theme" Target="../theme/theme15.xml"/><Relationship Id="rId7" Type="http://schemas.openxmlformats.org/officeDocument/2006/relationships/vmlDrawing" Target="../drawings/vmlDrawing63.vml"/><Relationship Id="rId8" Type="http://schemas.openxmlformats.org/officeDocument/2006/relationships/tags" Target="../tags/tag283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tags" Target="../tags/tag304.xml"/><Relationship Id="rId20" Type="http://schemas.openxmlformats.org/officeDocument/2006/relationships/tags" Target="../tags/tag315.xml"/><Relationship Id="rId21" Type="http://schemas.openxmlformats.org/officeDocument/2006/relationships/tags" Target="../tags/tag316.xml"/><Relationship Id="rId22" Type="http://schemas.openxmlformats.org/officeDocument/2006/relationships/tags" Target="../tags/tag317.xml"/><Relationship Id="rId23" Type="http://schemas.openxmlformats.org/officeDocument/2006/relationships/tags" Target="../tags/tag318.xml"/><Relationship Id="rId24" Type="http://schemas.openxmlformats.org/officeDocument/2006/relationships/tags" Target="../tags/tag319.xml"/><Relationship Id="rId25" Type="http://schemas.openxmlformats.org/officeDocument/2006/relationships/oleObject" Target="../embeddings/oleObject69.bin"/><Relationship Id="rId26" Type="http://schemas.openxmlformats.org/officeDocument/2006/relationships/image" Target="../media/image1.emf"/><Relationship Id="rId27" Type="http://schemas.openxmlformats.org/officeDocument/2006/relationships/image" Target="../media/image10.png"/><Relationship Id="rId10" Type="http://schemas.openxmlformats.org/officeDocument/2006/relationships/tags" Target="../tags/tag305.xml"/><Relationship Id="rId11" Type="http://schemas.openxmlformats.org/officeDocument/2006/relationships/tags" Target="../tags/tag306.xml"/><Relationship Id="rId12" Type="http://schemas.openxmlformats.org/officeDocument/2006/relationships/tags" Target="../tags/tag307.xml"/><Relationship Id="rId13" Type="http://schemas.openxmlformats.org/officeDocument/2006/relationships/tags" Target="../tags/tag308.xml"/><Relationship Id="rId14" Type="http://schemas.openxmlformats.org/officeDocument/2006/relationships/tags" Target="../tags/tag309.xml"/><Relationship Id="rId15" Type="http://schemas.openxmlformats.org/officeDocument/2006/relationships/tags" Target="../tags/tag310.xml"/><Relationship Id="rId16" Type="http://schemas.openxmlformats.org/officeDocument/2006/relationships/tags" Target="../tags/tag311.xml"/><Relationship Id="rId17" Type="http://schemas.openxmlformats.org/officeDocument/2006/relationships/tags" Target="../tags/tag312.xml"/><Relationship Id="rId18" Type="http://schemas.openxmlformats.org/officeDocument/2006/relationships/tags" Target="../tags/tag313.xml"/><Relationship Id="rId19" Type="http://schemas.openxmlformats.org/officeDocument/2006/relationships/tags" Target="../tags/tag314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theme" Target="../theme/theme16.xml"/><Relationship Id="rId8" Type="http://schemas.openxmlformats.org/officeDocument/2006/relationships/vmlDrawing" Target="../drawings/vmlDrawing69.vml"/></Relationships>
</file>

<file path=ppt/slideMasters/_rels/slideMaster17.xml.rels><?xml version="1.0" encoding="UTF-8" standalone="yes"?>
<Relationships xmlns="http://schemas.openxmlformats.org/package/2006/relationships"><Relationship Id="rId20" Type="http://schemas.openxmlformats.org/officeDocument/2006/relationships/tags" Target="../tags/tag332.xml"/><Relationship Id="rId21" Type="http://schemas.openxmlformats.org/officeDocument/2006/relationships/tags" Target="../tags/tag333.xml"/><Relationship Id="rId22" Type="http://schemas.openxmlformats.org/officeDocument/2006/relationships/tags" Target="../tags/tag334.xml"/><Relationship Id="rId23" Type="http://schemas.openxmlformats.org/officeDocument/2006/relationships/tags" Target="../tags/tag335.xml"/><Relationship Id="rId24" Type="http://schemas.openxmlformats.org/officeDocument/2006/relationships/tags" Target="../tags/tag336.xml"/><Relationship Id="rId25" Type="http://schemas.openxmlformats.org/officeDocument/2006/relationships/tags" Target="../tags/tag337.xml"/><Relationship Id="rId26" Type="http://schemas.openxmlformats.org/officeDocument/2006/relationships/tags" Target="../tags/tag338.xml"/><Relationship Id="rId27" Type="http://schemas.openxmlformats.org/officeDocument/2006/relationships/tags" Target="../tags/tag339.xml"/><Relationship Id="rId28" Type="http://schemas.openxmlformats.org/officeDocument/2006/relationships/tags" Target="../tags/tag340.xml"/><Relationship Id="rId29" Type="http://schemas.openxmlformats.org/officeDocument/2006/relationships/tags" Target="../tags/tag341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30" Type="http://schemas.openxmlformats.org/officeDocument/2006/relationships/tags" Target="../tags/tag342.xml"/><Relationship Id="rId31" Type="http://schemas.openxmlformats.org/officeDocument/2006/relationships/oleObject" Target="../embeddings/oleObject76.bin"/><Relationship Id="rId32" Type="http://schemas.openxmlformats.org/officeDocument/2006/relationships/image" Target="../media/image1.emf"/><Relationship Id="rId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33" Type="http://schemas.openxmlformats.org/officeDocument/2006/relationships/image" Target="../media/image10.png"/><Relationship Id="rId10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2.xml"/><Relationship Id="rId12" Type="http://schemas.openxmlformats.org/officeDocument/2006/relationships/theme" Target="../theme/theme17.xml"/><Relationship Id="rId13" Type="http://schemas.openxmlformats.org/officeDocument/2006/relationships/vmlDrawing" Target="../drawings/vmlDrawing76.vml"/><Relationship Id="rId14" Type="http://schemas.openxmlformats.org/officeDocument/2006/relationships/tags" Target="../tags/tag326.xml"/><Relationship Id="rId15" Type="http://schemas.openxmlformats.org/officeDocument/2006/relationships/tags" Target="../tags/tag327.xml"/><Relationship Id="rId16" Type="http://schemas.openxmlformats.org/officeDocument/2006/relationships/tags" Target="../tags/tag328.xml"/><Relationship Id="rId17" Type="http://schemas.openxmlformats.org/officeDocument/2006/relationships/tags" Target="../tags/tag329.xml"/><Relationship Id="rId18" Type="http://schemas.openxmlformats.org/officeDocument/2006/relationships/tags" Target="../tags/tag330.xml"/><Relationship Id="rId19" Type="http://schemas.openxmlformats.org/officeDocument/2006/relationships/tags" Target="../tags/tag33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20" Type="http://schemas.openxmlformats.org/officeDocument/2006/relationships/tags" Target="../tags/tag38.xml"/><Relationship Id="rId21" Type="http://schemas.openxmlformats.org/officeDocument/2006/relationships/tags" Target="../tags/tag39.xml"/><Relationship Id="rId22" Type="http://schemas.openxmlformats.org/officeDocument/2006/relationships/oleObject" Target="../embeddings/oleObject6.bin"/><Relationship Id="rId23" Type="http://schemas.openxmlformats.org/officeDocument/2006/relationships/image" Target="../media/image1.emf"/><Relationship Id="rId24" Type="http://schemas.openxmlformats.org/officeDocument/2006/relationships/image" Target="../media/image2.png"/><Relationship Id="rId10" Type="http://schemas.openxmlformats.org/officeDocument/2006/relationships/tags" Target="../tags/tag28.xml"/><Relationship Id="rId11" Type="http://schemas.openxmlformats.org/officeDocument/2006/relationships/tags" Target="../tags/tag29.xml"/><Relationship Id="rId12" Type="http://schemas.openxmlformats.org/officeDocument/2006/relationships/tags" Target="../tags/tag30.xml"/><Relationship Id="rId13" Type="http://schemas.openxmlformats.org/officeDocument/2006/relationships/tags" Target="../tags/tag31.xml"/><Relationship Id="rId14" Type="http://schemas.openxmlformats.org/officeDocument/2006/relationships/tags" Target="../tags/tag32.xml"/><Relationship Id="rId15" Type="http://schemas.openxmlformats.org/officeDocument/2006/relationships/tags" Target="../tags/tag33.xml"/><Relationship Id="rId16" Type="http://schemas.openxmlformats.org/officeDocument/2006/relationships/tags" Target="../tags/tag34.xml"/><Relationship Id="rId17" Type="http://schemas.openxmlformats.org/officeDocument/2006/relationships/tags" Target="../tags/tag35.xml"/><Relationship Id="rId18" Type="http://schemas.openxmlformats.org/officeDocument/2006/relationships/tags" Target="../tags/tag36.xml"/><Relationship Id="rId19" Type="http://schemas.openxmlformats.org/officeDocument/2006/relationships/tags" Target="../tags/tag37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2.xml"/><Relationship Id="rId4" Type="http://schemas.openxmlformats.org/officeDocument/2006/relationships/vmlDrawing" Target="../drawings/vmlDrawing6.v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tags" Target="../tags/tag25.xml"/><Relationship Id="rId8" Type="http://schemas.openxmlformats.org/officeDocument/2006/relationships/tags" Target="../tags/tag2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20" Type="http://schemas.openxmlformats.org/officeDocument/2006/relationships/tags" Target="../tags/tag57.xml"/><Relationship Id="rId21" Type="http://schemas.openxmlformats.org/officeDocument/2006/relationships/tags" Target="../tags/tag58.xml"/><Relationship Id="rId22" Type="http://schemas.openxmlformats.org/officeDocument/2006/relationships/oleObject" Target="../embeddings/oleObject9.bin"/><Relationship Id="rId23" Type="http://schemas.openxmlformats.org/officeDocument/2006/relationships/image" Target="../media/image1.emf"/><Relationship Id="rId24" Type="http://schemas.openxmlformats.org/officeDocument/2006/relationships/image" Target="../media/image2.png"/><Relationship Id="rId10" Type="http://schemas.openxmlformats.org/officeDocument/2006/relationships/tags" Target="../tags/tag47.xml"/><Relationship Id="rId11" Type="http://schemas.openxmlformats.org/officeDocument/2006/relationships/tags" Target="../tags/tag48.xml"/><Relationship Id="rId12" Type="http://schemas.openxmlformats.org/officeDocument/2006/relationships/tags" Target="../tags/tag49.xml"/><Relationship Id="rId13" Type="http://schemas.openxmlformats.org/officeDocument/2006/relationships/tags" Target="../tags/tag50.xml"/><Relationship Id="rId14" Type="http://schemas.openxmlformats.org/officeDocument/2006/relationships/tags" Target="../tags/tag51.xml"/><Relationship Id="rId15" Type="http://schemas.openxmlformats.org/officeDocument/2006/relationships/tags" Target="../tags/tag52.xml"/><Relationship Id="rId16" Type="http://schemas.openxmlformats.org/officeDocument/2006/relationships/tags" Target="../tags/tag53.xml"/><Relationship Id="rId17" Type="http://schemas.openxmlformats.org/officeDocument/2006/relationships/tags" Target="../tags/tag54.xml"/><Relationship Id="rId18" Type="http://schemas.openxmlformats.org/officeDocument/2006/relationships/tags" Target="../tags/tag55.xml"/><Relationship Id="rId19" Type="http://schemas.openxmlformats.org/officeDocument/2006/relationships/tags" Target="../tags/tag56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3.xml"/><Relationship Id="rId4" Type="http://schemas.openxmlformats.org/officeDocument/2006/relationships/vmlDrawing" Target="../drawings/vmlDrawing9.vml"/><Relationship Id="rId5" Type="http://schemas.openxmlformats.org/officeDocument/2006/relationships/tags" Target="../tags/tag42.xml"/><Relationship Id="rId6" Type="http://schemas.openxmlformats.org/officeDocument/2006/relationships/tags" Target="../tags/tag43.xml"/><Relationship Id="rId7" Type="http://schemas.openxmlformats.org/officeDocument/2006/relationships/tags" Target="../tags/tag44.xml"/><Relationship Id="rId8" Type="http://schemas.openxmlformats.org/officeDocument/2006/relationships/tags" Target="../tags/tag4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20" Type="http://schemas.openxmlformats.org/officeDocument/2006/relationships/tags" Target="../tags/tag76.xml"/><Relationship Id="rId21" Type="http://schemas.openxmlformats.org/officeDocument/2006/relationships/tags" Target="../tags/tag77.xml"/><Relationship Id="rId22" Type="http://schemas.openxmlformats.org/officeDocument/2006/relationships/oleObject" Target="../embeddings/oleObject12.bin"/><Relationship Id="rId23" Type="http://schemas.openxmlformats.org/officeDocument/2006/relationships/image" Target="../media/image1.emf"/><Relationship Id="rId24" Type="http://schemas.openxmlformats.org/officeDocument/2006/relationships/image" Target="../media/image2.png"/><Relationship Id="rId10" Type="http://schemas.openxmlformats.org/officeDocument/2006/relationships/tags" Target="../tags/tag66.xml"/><Relationship Id="rId11" Type="http://schemas.openxmlformats.org/officeDocument/2006/relationships/tags" Target="../tags/tag67.xml"/><Relationship Id="rId12" Type="http://schemas.openxmlformats.org/officeDocument/2006/relationships/tags" Target="../tags/tag68.xml"/><Relationship Id="rId13" Type="http://schemas.openxmlformats.org/officeDocument/2006/relationships/tags" Target="../tags/tag69.xml"/><Relationship Id="rId14" Type="http://schemas.openxmlformats.org/officeDocument/2006/relationships/tags" Target="../tags/tag70.xml"/><Relationship Id="rId15" Type="http://schemas.openxmlformats.org/officeDocument/2006/relationships/tags" Target="../tags/tag71.xml"/><Relationship Id="rId16" Type="http://schemas.openxmlformats.org/officeDocument/2006/relationships/tags" Target="../tags/tag72.xml"/><Relationship Id="rId17" Type="http://schemas.openxmlformats.org/officeDocument/2006/relationships/tags" Target="../tags/tag73.xml"/><Relationship Id="rId18" Type="http://schemas.openxmlformats.org/officeDocument/2006/relationships/tags" Target="../tags/tag74.xml"/><Relationship Id="rId19" Type="http://schemas.openxmlformats.org/officeDocument/2006/relationships/tags" Target="../tags/tag75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4.xml"/><Relationship Id="rId4" Type="http://schemas.openxmlformats.org/officeDocument/2006/relationships/vmlDrawing" Target="../drawings/vmlDrawing12.vml"/><Relationship Id="rId5" Type="http://schemas.openxmlformats.org/officeDocument/2006/relationships/tags" Target="../tags/tag61.xml"/><Relationship Id="rId6" Type="http://schemas.openxmlformats.org/officeDocument/2006/relationships/tags" Target="../tags/tag62.xml"/><Relationship Id="rId7" Type="http://schemas.openxmlformats.org/officeDocument/2006/relationships/tags" Target="../tags/tag63.xml"/><Relationship Id="rId8" Type="http://schemas.openxmlformats.org/officeDocument/2006/relationships/tags" Target="../tags/tag6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20" Type="http://schemas.openxmlformats.org/officeDocument/2006/relationships/tags" Target="../tags/tag95.xml"/><Relationship Id="rId21" Type="http://schemas.openxmlformats.org/officeDocument/2006/relationships/tags" Target="../tags/tag96.xml"/><Relationship Id="rId22" Type="http://schemas.openxmlformats.org/officeDocument/2006/relationships/oleObject" Target="../embeddings/oleObject15.bin"/><Relationship Id="rId23" Type="http://schemas.openxmlformats.org/officeDocument/2006/relationships/image" Target="../media/image1.emf"/><Relationship Id="rId24" Type="http://schemas.openxmlformats.org/officeDocument/2006/relationships/image" Target="../media/image2.png"/><Relationship Id="rId10" Type="http://schemas.openxmlformats.org/officeDocument/2006/relationships/tags" Target="../tags/tag85.xml"/><Relationship Id="rId11" Type="http://schemas.openxmlformats.org/officeDocument/2006/relationships/tags" Target="../tags/tag86.xml"/><Relationship Id="rId12" Type="http://schemas.openxmlformats.org/officeDocument/2006/relationships/tags" Target="../tags/tag87.xml"/><Relationship Id="rId13" Type="http://schemas.openxmlformats.org/officeDocument/2006/relationships/tags" Target="../tags/tag88.xml"/><Relationship Id="rId14" Type="http://schemas.openxmlformats.org/officeDocument/2006/relationships/tags" Target="../tags/tag89.xml"/><Relationship Id="rId15" Type="http://schemas.openxmlformats.org/officeDocument/2006/relationships/tags" Target="../tags/tag90.xml"/><Relationship Id="rId16" Type="http://schemas.openxmlformats.org/officeDocument/2006/relationships/tags" Target="../tags/tag91.xml"/><Relationship Id="rId17" Type="http://schemas.openxmlformats.org/officeDocument/2006/relationships/tags" Target="../tags/tag92.xml"/><Relationship Id="rId18" Type="http://schemas.openxmlformats.org/officeDocument/2006/relationships/tags" Target="../tags/tag93.xml"/><Relationship Id="rId19" Type="http://schemas.openxmlformats.org/officeDocument/2006/relationships/tags" Target="../tags/tag9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5.xml"/><Relationship Id="rId4" Type="http://schemas.openxmlformats.org/officeDocument/2006/relationships/vmlDrawing" Target="../drawings/vmlDrawing15.vml"/><Relationship Id="rId5" Type="http://schemas.openxmlformats.org/officeDocument/2006/relationships/tags" Target="../tags/tag80.xml"/><Relationship Id="rId6" Type="http://schemas.openxmlformats.org/officeDocument/2006/relationships/tags" Target="../tags/tag81.xml"/><Relationship Id="rId7" Type="http://schemas.openxmlformats.org/officeDocument/2006/relationships/tags" Target="../tags/tag82.xml"/><Relationship Id="rId8" Type="http://schemas.openxmlformats.org/officeDocument/2006/relationships/tags" Target="../tags/tag8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20" Type="http://schemas.openxmlformats.org/officeDocument/2006/relationships/tags" Target="../tags/tag114.xml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1.emf"/><Relationship Id="rId10" Type="http://schemas.openxmlformats.org/officeDocument/2006/relationships/tags" Target="../tags/tag104.xml"/><Relationship Id="rId11" Type="http://schemas.openxmlformats.org/officeDocument/2006/relationships/tags" Target="../tags/tag105.xml"/><Relationship Id="rId12" Type="http://schemas.openxmlformats.org/officeDocument/2006/relationships/tags" Target="../tags/tag106.xml"/><Relationship Id="rId13" Type="http://schemas.openxmlformats.org/officeDocument/2006/relationships/tags" Target="../tags/tag107.xml"/><Relationship Id="rId14" Type="http://schemas.openxmlformats.org/officeDocument/2006/relationships/tags" Target="../tags/tag108.xml"/><Relationship Id="rId15" Type="http://schemas.openxmlformats.org/officeDocument/2006/relationships/tags" Target="../tags/tag109.xml"/><Relationship Id="rId16" Type="http://schemas.openxmlformats.org/officeDocument/2006/relationships/tags" Target="../tags/tag110.xml"/><Relationship Id="rId17" Type="http://schemas.openxmlformats.org/officeDocument/2006/relationships/tags" Target="../tags/tag111.xml"/><Relationship Id="rId18" Type="http://schemas.openxmlformats.org/officeDocument/2006/relationships/tags" Target="../tags/tag112.xml"/><Relationship Id="rId19" Type="http://schemas.openxmlformats.org/officeDocument/2006/relationships/tags" Target="../tags/tag11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6.xml"/><Relationship Id="rId4" Type="http://schemas.openxmlformats.org/officeDocument/2006/relationships/vmlDrawing" Target="../drawings/vmlDrawing18.vml"/><Relationship Id="rId5" Type="http://schemas.openxmlformats.org/officeDocument/2006/relationships/tags" Target="../tags/tag99.xml"/><Relationship Id="rId6" Type="http://schemas.openxmlformats.org/officeDocument/2006/relationships/tags" Target="../tags/tag100.xml"/><Relationship Id="rId7" Type="http://schemas.openxmlformats.org/officeDocument/2006/relationships/tags" Target="../tags/tag101.xml"/><Relationship Id="rId8" Type="http://schemas.openxmlformats.org/officeDocument/2006/relationships/tags" Target="../tags/tag102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20" Type="http://schemas.openxmlformats.org/officeDocument/2006/relationships/tags" Target="../tags/tag132.xml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1.emf"/><Relationship Id="rId23" Type="http://schemas.openxmlformats.org/officeDocument/2006/relationships/image" Target="../media/image7.png"/><Relationship Id="rId10" Type="http://schemas.openxmlformats.org/officeDocument/2006/relationships/tags" Target="../tags/tag122.xml"/><Relationship Id="rId11" Type="http://schemas.openxmlformats.org/officeDocument/2006/relationships/tags" Target="../tags/tag123.xml"/><Relationship Id="rId12" Type="http://schemas.openxmlformats.org/officeDocument/2006/relationships/tags" Target="../tags/tag124.xml"/><Relationship Id="rId13" Type="http://schemas.openxmlformats.org/officeDocument/2006/relationships/tags" Target="../tags/tag125.xml"/><Relationship Id="rId14" Type="http://schemas.openxmlformats.org/officeDocument/2006/relationships/tags" Target="../tags/tag126.xml"/><Relationship Id="rId15" Type="http://schemas.openxmlformats.org/officeDocument/2006/relationships/tags" Target="../tags/tag127.xml"/><Relationship Id="rId16" Type="http://schemas.openxmlformats.org/officeDocument/2006/relationships/tags" Target="../tags/tag128.xml"/><Relationship Id="rId17" Type="http://schemas.openxmlformats.org/officeDocument/2006/relationships/tags" Target="../tags/tag129.xml"/><Relationship Id="rId18" Type="http://schemas.openxmlformats.org/officeDocument/2006/relationships/tags" Target="../tags/tag130.xml"/><Relationship Id="rId19" Type="http://schemas.openxmlformats.org/officeDocument/2006/relationships/tags" Target="../tags/tag131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7.xml"/><Relationship Id="rId4" Type="http://schemas.openxmlformats.org/officeDocument/2006/relationships/vmlDrawing" Target="../drawings/vmlDrawing21.vml"/><Relationship Id="rId5" Type="http://schemas.openxmlformats.org/officeDocument/2006/relationships/tags" Target="../tags/tag117.xml"/><Relationship Id="rId6" Type="http://schemas.openxmlformats.org/officeDocument/2006/relationships/tags" Target="../tags/tag118.xml"/><Relationship Id="rId7" Type="http://schemas.openxmlformats.org/officeDocument/2006/relationships/tags" Target="../tags/tag119.xml"/><Relationship Id="rId8" Type="http://schemas.openxmlformats.org/officeDocument/2006/relationships/tags" Target="../tags/tag12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20" Type="http://schemas.openxmlformats.org/officeDocument/2006/relationships/tags" Target="../tags/tag146.xml"/><Relationship Id="rId21" Type="http://schemas.openxmlformats.org/officeDocument/2006/relationships/tags" Target="../tags/tag147.xml"/><Relationship Id="rId22" Type="http://schemas.openxmlformats.org/officeDocument/2006/relationships/tags" Target="../tags/tag148.xml"/><Relationship Id="rId23" Type="http://schemas.openxmlformats.org/officeDocument/2006/relationships/tags" Target="../tags/tag149.xml"/><Relationship Id="rId24" Type="http://schemas.openxmlformats.org/officeDocument/2006/relationships/oleObject" Target="../embeddings/oleObject23.bin"/><Relationship Id="rId25" Type="http://schemas.openxmlformats.org/officeDocument/2006/relationships/image" Target="../media/image1.emf"/><Relationship Id="rId26" Type="http://schemas.openxmlformats.org/officeDocument/2006/relationships/image" Target="../media/image2.png"/><Relationship Id="rId10" Type="http://schemas.openxmlformats.org/officeDocument/2006/relationships/tags" Target="../tags/tag136.xml"/><Relationship Id="rId11" Type="http://schemas.openxmlformats.org/officeDocument/2006/relationships/tags" Target="../tags/tag137.xml"/><Relationship Id="rId12" Type="http://schemas.openxmlformats.org/officeDocument/2006/relationships/tags" Target="../tags/tag138.xml"/><Relationship Id="rId13" Type="http://schemas.openxmlformats.org/officeDocument/2006/relationships/tags" Target="../tags/tag139.xml"/><Relationship Id="rId14" Type="http://schemas.openxmlformats.org/officeDocument/2006/relationships/tags" Target="../tags/tag140.xml"/><Relationship Id="rId15" Type="http://schemas.openxmlformats.org/officeDocument/2006/relationships/tags" Target="../tags/tag141.xml"/><Relationship Id="rId16" Type="http://schemas.openxmlformats.org/officeDocument/2006/relationships/tags" Target="../tags/tag142.xml"/><Relationship Id="rId17" Type="http://schemas.openxmlformats.org/officeDocument/2006/relationships/tags" Target="../tags/tag143.xml"/><Relationship Id="rId18" Type="http://schemas.openxmlformats.org/officeDocument/2006/relationships/tags" Target="../tags/tag144.xml"/><Relationship Id="rId19" Type="http://schemas.openxmlformats.org/officeDocument/2006/relationships/tags" Target="../tags/tag145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theme" Target="../theme/theme8.xml"/><Relationship Id="rId7" Type="http://schemas.openxmlformats.org/officeDocument/2006/relationships/vmlDrawing" Target="../drawings/vmlDrawing23.vml"/><Relationship Id="rId8" Type="http://schemas.openxmlformats.org/officeDocument/2006/relationships/tags" Target="../tags/tag13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20" Type="http://schemas.openxmlformats.org/officeDocument/2006/relationships/tags" Target="../tags/tag169.xml"/><Relationship Id="rId21" Type="http://schemas.openxmlformats.org/officeDocument/2006/relationships/tags" Target="../tags/tag170.xml"/><Relationship Id="rId22" Type="http://schemas.openxmlformats.org/officeDocument/2006/relationships/oleObject" Target="../embeddings/oleObject29.bin"/><Relationship Id="rId23" Type="http://schemas.openxmlformats.org/officeDocument/2006/relationships/image" Target="../media/image1.emf"/><Relationship Id="rId24" Type="http://schemas.openxmlformats.org/officeDocument/2006/relationships/image" Target="../media/image2.png"/><Relationship Id="rId10" Type="http://schemas.openxmlformats.org/officeDocument/2006/relationships/tags" Target="../tags/tag159.xml"/><Relationship Id="rId11" Type="http://schemas.openxmlformats.org/officeDocument/2006/relationships/tags" Target="../tags/tag160.xml"/><Relationship Id="rId12" Type="http://schemas.openxmlformats.org/officeDocument/2006/relationships/tags" Target="../tags/tag161.xml"/><Relationship Id="rId13" Type="http://schemas.openxmlformats.org/officeDocument/2006/relationships/tags" Target="../tags/tag162.xml"/><Relationship Id="rId14" Type="http://schemas.openxmlformats.org/officeDocument/2006/relationships/tags" Target="../tags/tag163.xml"/><Relationship Id="rId15" Type="http://schemas.openxmlformats.org/officeDocument/2006/relationships/tags" Target="../tags/tag164.xml"/><Relationship Id="rId16" Type="http://schemas.openxmlformats.org/officeDocument/2006/relationships/tags" Target="../tags/tag165.xml"/><Relationship Id="rId17" Type="http://schemas.openxmlformats.org/officeDocument/2006/relationships/tags" Target="../tags/tag166.xml"/><Relationship Id="rId18" Type="http://schemas.openxmlformats.org/officeDocument/2006/relationships/tags" Target="../tags/tag167.xml"/><Relationship Id="rId19" Type="http://schemas.openxmlformats.org/officeDocument/2006/relationships/tags" Target="../tags/tag168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theme" Target="../theme/theme9.xml"/><Relationship Id="rId5" Type="http://schemas.openxmlformats.org/officeDocument/2006/relationships/vmlDrawing" Target="../drawings/vmlDrawing29.vml"/><Relationship Id="rId6" Type="http://schemas.openxmlformats.org/officeDocument/2006/relationships/tags" Target="../tags/tag155.xml"/><Relationship Id="rId7" Type="http://schemas.openxmlformats.org/officeDocument/2006/relationships/tags" Target="../tags/tag156.xml"/><Relationship Id="rId8" Type="http://schemas.openxmlformats.org/officeDocument/2006/relationships/tags" Target="../tags/tag1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074903052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840"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Slide Number"/>
          <p:cNvSpPr txBox="1">
            <a:spLocks/>
          </p:cNvSpPr>
          <p:nvPr/>
        </p:nvSpPr>
        <p:spPr>
          <a:xfrm>
            <a:off x="8677566" y="6648247"/>
            <a:ext cx="13465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900" smtClean="0">
                <a:solidFill>
                  <a:srgbClr val="000000"/>
                </a:solidFill>
              </a:rPr>
              <a:pPr algn="r"/>
              <a:t>‹#›</a:t>
            </a:fld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>
            <a:spLocks/>
          </p:cNvSpPr>
          <p:nvPr/>
        </p:nvSpPr>
        <p:spPr bwMode="ltGray">
          <a:xfrm>
            <a:off x="330214" y="332467"/>
            <a:ext cx="8482004" cy="7182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5" name="Picture 104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363556" y="376648"/>
            <a:ext cx="741344" cy="6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 bwMode="ltGray"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107" name="Rectangle 106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58829" y="2351073"/>
            <a:ext cx="20277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2017/10/30 14:32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2485" y="4569053"/>
            <a:ext cx="154048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Printed 10/21/2017 3:28 AM India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6516" y="3138231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42060" y="537698"/>
            <a:ext cx="74451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0"/>
            <a:ext cx="5679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35697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440521"/>
            <a:ext cx="8478886" cy="338524"/>
            <a:chOff x="75" y="3941"/>
            <a:chExt cx="689" cy="20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41"/>
              <a:ext cx="68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/>
              </a:pPr>
              <a:r>
                <a:rPr lang="en-GB" sz="900" dirty="0">
                  <a:solidFill>
                    <a:srgbClr val="000000"/>
                  </a:solidFill>
                  <a:latin typeface="+mn-lt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64"/>
              <a:ext cx="63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38150" indent="-438150" defTabSz="913429">
                <a:tabLst>
                  <a:tab pos="447675" algn="l"/>
                </a:tabLst>
              </a:pPr>
              <a:r>
                <a:rPr lang="en-GB" sz="900" dirty="0">
                  <a:solidFill>
                    <a:srgbClr val="000000"/>
                  </a:solidFill>
                  <a:latin typeface="+mn-lt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3896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+mn-lt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+mn-lt"/>
                </a:rPr>
                <a:t>Unit of measure</a:t>
              </a:r>
            </a:p>
          </p:txBody>
        </p:sp>
      </p:grpSp>
      <p:grpSp>
        <p:nvGrpSpPr>
          <p:cNvPr id="110" name="LegendBoxes" hidden="1"/>
          <p:cNvGrpSpPr>
            <a:grpSpLocks/>
          </p:cNvGrpSpPr>
          <p:nvPr/>
        </p:nvGrpSpPr>
        <p:grpSpPr bwMode="auto">
          <a:xfrm>
            <a:off x="8108955" y="1125558"/>
            <a:ext cx="703263" cy="996951"/>
            <a:chOff x="4936" y="176"/>
            <a:chExt cx="443" cy="628"/>
          </a:xfrm>
        </p:grpSpPr>
        <p:sp>
          <p:nvSpPr>
            <p:cNvPr id="14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4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4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4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5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11" name="LegendLines" hidden="1"/>
          <p:cNvGrpSpPr>
            <a:grpSpLocks/>
          </p:cNvGrpSpPr>
          <p:nvPr/>
        </p:nvGrpSpPr>
        <p:grpSpPr bwMode="auto">
          <a:xfrm>
            <a:off x="7800980" y="1125558"/>
            <a:ext cx="1011238" cy="730251"/>
            <a:chOff x="4750" y="176"/>
            <a:chExt cx="637" cy="460"/>
          </a:xfrm>
        </p:grpSpPr>
        <p:sp>
          <p:nvSpPr>
            <p:cNvPr id="1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8042381" y="1125558"/>
            <a:ext cx="769837" cy="1306516"/>
            <a:chOff x="7875175" y="286625"/>
            <a:chExt cx="769837" cy="1306516"/>
          </a:xfrm>
        </p:grpSpPr>
        <p:grpSp>
          <p:nvGrpSpPr>
            <p:cNvPr id="117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135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36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18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133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34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19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131" name="Oval 50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32" name="Oval 5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20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1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2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3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24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125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129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30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6" name="MoonLegend1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127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8" name="Arc 42" hidden="1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13" name="McKSticker" hidden="1"/>
          <p:cNvGrpSpPr/>
          <p:nvPr/>
        </p:nvGrpSpPr>
        <p:grpSpPr bwMode="auto">
          <a:xfrm>
            <a:off x="7927553" y="1125558"/>
            <a:ext cx="884665" cy="212366"/>
            <a:chOff x="7856110" y="285750"/>
            <a:chExt cx="884665" cy="212366"/>
          </a:xfrm>
        </p:grpSpPr>
        <p:sp>
          <p:nvSpPr>
            <p:cNvPr id="114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15" name="AutoShape 31"/>
            <p:cNvCxnSpPr>
              <a:cxnSpLocks noChangeShapeType="1"/>
              <a:stCxn id="114" idx="2"/>
              <a:endCxn id="114" idx="4"/>
            </p:cNvCxnSpPr>
            <p:nvPr/>
          </p:nvCxnSpPr>
          <p:spPr bwMode="auto">
            <a:xfrm>
              <a:off x="785611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32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7856110" y="498116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" name="Moon" hidden="1"/>
          <p:cNvGrpSpPr/>
          <p:nvPr>
            <p:custDataLst>
              <p:tags r:id="rId9"/>
            </p:custDataLst>
          </p:nvPr>
        </p:nvGrpSpPr>
        <p:grpSpPr>
          <a:xfrm>
            <a:off x="762000" y="1270000"/>
            <a:ext cx="254000" cy="254000"/>
            <a:chOff x="762000" y="1270000"/>
            <a:chExt cx="254000" cy="254000"/>
          </a:xfrm>
        </p:grpSpPr>
        <p:sp>
          <p:nvSpPr>
            <p:cNvPr id="152" name="Oval 151"/>
            <p:cNvSpPr/>
            <p:nvPr/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3" name="Arc 152"/>
            <p:cNvSpPr/>
            <p:nvPr/>
          </p:nvSpPr>
          <p:spPr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1774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30" r:id="rId3"/>
    <p:sldLayoutId id="2147483743" r:id="rId4"/>
    <p:sldLayoutId id="2147483748" r:id="rId5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166" name="think-cell Slide" r:id="rId23" imgW="12700" imgH="12700" progId="TCLayout.ActiveDocument.1">
                  <p:embed/>
                </p:oleObj>
              </mc:Choice>
              <mc:Fallback>
                <p:oleObj name="think-cell Slide" r:id="rId23" imgW="12700" imgH="127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Slide Number"/>
          <p:cNvSpPr txBox="1"/>
          <p:nvPr/>
        </p:nvSpPr>
        <p:spPr>
          <a:xfrm>
            <a:off x="8677566" y="6648247"/>
            <a:ext cx="13465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900" smtClean="0">
                <a:solidFill>
                  <a:srgbClr val="000000"/>
                </a:solidFill>
              </a:rPr>
              <a:pPr algn="r"/>
              <a:t>‹#›</a:t>
            </a:fld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3526" y="2351073"/>
            <a:ext cx="2138406" cy="9233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 panose="020F0502020204030204"/>
              </a:rPr>
              <a:t>Last Modified 2017-10-17 12:17 PM W. Central Africa Standard Time</a:t>
            </a:r>
            <a:endParaRPr lang="en-GB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58113" y="4569053"/>
            <a:ext cx="229230" cy="9233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  <a:latin typeface="Calibri" panose="020F0502020204030204"/>
              </a:rPr>
              <a:t>Printed</a:t>
            </a:r>
            <a:endParaRPr lang="en-GB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0"/>
            <a:ext cx="567912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356970" cy="2512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/>
          <p:nvPr/>
        </p:nvGrpSpPr>
        <p:grpSpPr bwMode="auto">
          <a:xfrm>
            <a:off x="330214" y="6440521"/>
            <a:ext cx="8478886" cy="338524"/>
            <a:chOff x="75" y="3941"/>
            <a:chExt cx="689" cy="20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41"/>
              <a:ext cx="689" cy="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17930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0525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9260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498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070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642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214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85725" indent="-85725">
                <a:defRPr/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64"/>
              <a:ext cx="639" cy="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438150" indent="-438150" defTabSz="913130">
                <a:tabLst>
                  <a:tab pos="447675" algn="l"/>
                </a:tabLst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/>
          <p:nvPr/>
        </p:nvGrpSpPr>
        <p:grpSpPr bwMode="auto">
          <a:xfrm>
            <a:off x="2076516" y="253896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ffectLst/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110" name="LegendBoxes" hidden="1"/>
          <p:cNvGrpSpPr/>
          <p:nvPr userDrawn="1"/>
        </p:nvGrpSpPr>
        <p:grpSpPr bwMode="auto">
          <a:xfrm>
            <a:off x="8108955" y="1125558"/>
            <a:ext cx="703263" cy="996951"/>
            <a:chOff x="4936" y="176"/>
            <a:chExt cx="443" cy="628"/>
          </a:xfrm>
        </p:grpSpPr>
        <p:sp>
          <p:nvSpPr>
            <p:cNvPr id="14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5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11" name="LegendLines" hidden="1"/>
          <p:cNvGrpSpPr/>
          <p:nvPr userDrawn="1"/>
        </p:nvGrpSpPr>
        <p:grpSpPr bwMode="auto">
          <a:xfrm>
            <a:off x="7800980" y="1125558"/>
            <a:ext cx="1011238" cy="730251"/>
            <a:chOff x="4750" y="176"/>
            <a:chExt cx="637" cy="460"/>
          </a:xfrm>
        </p:grpSpPr>
        <p:sp>
          <p:nvSpPr>
            <p:cNvPr id="1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042381" y="1125558"/>
            <a:ext cx="769837" cy="1306516"/>
            <a:chOff x="7875175" y="286625"/>
            <a:chExt cx="769837" cy="1306516"/>
          </a:xfrm>
        </p:grpSpPr>
        <p:grpSp>
          <p:nvGrpSpPr>
            <p:cNvPr id="117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135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6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8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133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4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9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131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2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20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1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2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3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4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125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129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0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6" name="MoonLegend1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127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8" name="Arc 42" hidden="1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113" name="McKSticker" hidden="1"/>
          <p:cNvGrpSpPr/>
          <p:nvPr userDrawn="1"/>
        </p:nvGrpSpPr>
        <p:grpSpPr bwMode="auto">
          <a:xfrm>
            <a:off x="7927553" y="1125558"/>
            <a:ext cx="884665" cy="212366"/>
            <a:chOff x="7856110" y="285750"/>
            <a:chExt cx="884665" cy="212366"/>
          </a:xfrm>
        </p:grpSpPr>
        <p:sp>
          <p:nvSpPr>
            <p:cNvPr id="114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115" name="AutoShape 31"/>
            <p:cNvCxnSpPr>
              <a:cxnSpLocks noChangeShapeType="1"/>
              <a:stCxn id="114" idx="2"/>
              <a:endCxn id="114" idx="4"/>
            </p:cNvCxnSpPr>
            <p:nvPr/>
          </p:nvCxnSpPr>
          <p:spPr bwMode="auto">
            <a:xfrm>
              <a:off x="785611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32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7856110" y="498116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" name="Moon" hidden="1"/>
          <p:cNvGrpSpPr/>
          <p:nvPr userDrawn="1">
            <p:custDataLst>
              <p:tags r:id="rId7"/>
            </p:custDataLst>
          </p:nvPr>
        </p:nvGrpSpPr>
        <p:grpSpPr>
          <a:xfrm>
            <a:off x="762000" y="1270000"/>
            <a:ext cx="254000" cy="254000"/>
            <a:chOff x="762000" y="1270000"/>
            <a:chExt cx="254000" cy="254000"/>
          </a:xfrm>
        </p:grpSpPr>
        <p:sp>
          <p:nvSpPr>
            <p:cNvPr id="152" name="Oval 151"/>
            <p:cNvSpPr/>
            <p:nvPr/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rgbClr val="000000"/>
                </a:solidFill>
              </a:endParaRPr>
            </a:p>
          </p:txBody>
        </p:sp>
        <p:sp>
          <p:nvSpPr>
            <p:cNvPr id="153" name="Arc 152"/>
            <p:cNvSpPr/>
            <p:nvPr/>
          </p:nvSpPr>
          <p:spPr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0" y="-25126"/>
            <a:ext cx="8988214" cy="115486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132343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0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hf hdr="0" ftr="0" dt="0"/>
  <p:txStyles>
    <p:titleStyle>
      <a:lvl1pPr algn="l" defTabSz="913130" rtl="0" eaLnBrk="1" fontAlgn="base" hangingPunct="1">
        <a:spcBef>
          <a:spcPct val="0"/>
        </a:spcBef>
        <a:spcAft>
          <a:spcPct val="0"/>
        </a:spcAft>
        <a:tabLst>
          <a:tab pos="274955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2pPr>
      <a:lvl3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3pPr>
      <a:lvl4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4pPr>
      <a:lvl5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5pPr>
      <a:lvl6pPr marL="46672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6pPr>
      <a:lvl7pPr marL="93281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7pPr>
      <a:lvl8pPr marL="139954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8pPr>
      <a:lvl9pPr marL="186563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0" indent="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485" indent="-1962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 baseline="0">
          <a:solidFill>
            <a:schemeClr val="tx1"/>
          </a:solidFill>
          <a:latin typeface="+mn-lt"/>
        </a:defRPr>
      </a:lvl2pPr>
      <a:lvl3pPr marL="466725" indent="-26733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45" indent="-15875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 baseline="0">
          <a:solidFill>
            <a:schemeClr val="tx1"/>
          </a:solidFill>
          <a:latin typeface="+mn-lt"/>
        </a:defRPr>
      </a:lvl4pPr>
      <a:lvl5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 baseline="0">
          <a:solidFill>
            <a:schemeClr val="tx1"/>
          </a:solidFill>
          <a:latin typeface="+mn-lt"/>
        </a:defRPr>
      </a:lvl6pPr>
      <a:lvl7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 baseline="0">
          <a:solidFill>
            <a:schemeClr val="tx1"/>
          </a:solidFill>
          <a:latin typeface="+mn-lt"/>
        </a:defRPr>
      </a:lvl7pPr>
      <a:lvl8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 baseline="0">
          <a:solidFill>
            <a:schemeClr val="tx1"/>
          </a:solidFill>
          <a:latin typeface="+mn-lt"/>
        </a:defRPr>
      </a:lvl8pPr>
      <a:lvl9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44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26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96948347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660"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Slide Number"/>
          <p:cNvSpPr txBox="1">
            <a:spLocks/>
          </p:cNvSpPr>
          <p:nvPr/>
        </p:nvSpPr>
        <p:spPr>
          <a:xfrm>
            <a:off x="8677566" y="6648247"/>
            <a:ext cx="13465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900" smtClean="0">
                <a:solidFill>
                  <a:srgbClr val="000000"/>
                </a:solidFill>
                <a:latin typeface="Calibri"/>
              </a:rPr>
              <a:pPr algn="r"/>
              <a:t>‹#›</a:t>
            </a:fld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3526" y="2351073"/>
            <a:ext cx="213840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11/7/2017 9:25 AM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58113" y="4569053"/>
            <a:ext cx="22923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  <a:latin typeface="Calibri"/>
              </a:rPr>
              <a:t>Printed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0"/>
            <a:ext cx="5679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35697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440521"/>
            <a:ext cx="8478886" cy="338524"/>
            <a:chOff x="75" y="3941"/>
            <a:chExt cx="689" cy="20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41"/>
              <a:ext cx="68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/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64"/>
              <a:ext cx="63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38150" indent="-438150" defTabSz="913429">
                <a:tabLst>
                  <a:tab pos="447675" algn="l"/>
                </a:tabLst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3896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110" name="LegendBoxes" hidden="1"/>
          <p:cNvGrpSpPr>
            <a:grpSpLocks/>
          </p:cNvGrpSpPr>
          <p:nvPr userDrawn="1"/>
        </p:nvGrpSpPr>
        <p:grpSpPr bwMode="auto">
          <a:xfrm>
            <a:off x="8108955" y="1125558"/>
            <a:ext cx="703263" cy="996951"/>
            <a:chOff x="4936" y="176"/>
            <a:chExt cx="443" cy="628"/>
          </a:xfrm>
        </p:grpSpPr>
        <p:sp>
          <p:nvSpPr>
            <p:cNvPr id="14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5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11" name="LegendLines" hidden="1"/>
          <p:cNvGrpSpPr>
            <a:grpSpLocks/>
          </p:cNvGrpSpPr>
          <p:nvPr userDrawn="1"/>
        </p:nvGrpSpPr>
        <p:grpSpPr bwMode="auto">
          <a:xfrm>
            <a:off x="7800980" y="1125558"/>
            <a:ext cx="1011238" cy="730251"/>
            <a:chOff x="4750" y="176"/>
            <a:chExt cx="637" cy="460"/>
          </a:xfrm>
        </p:grpSpPr>
        <p:sp>
          <p:nvSpPr>
            <p:cNvPr id="1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042381" y="1125558"/>
            <a:ext cx="769837" cy="1306516"/>
            <a:chOff x="7875175" y="286625"/>
            <a:chExt cx="769837" cy="1306516"/>
          </a:xfrm>
        </p:grpSpPr>
        <p:grpSp>
          <p:nvGrpSpPr>
            <p:cNvPr id="117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135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6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8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133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4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9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131" name="Oval 50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2" name="Oval 5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20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1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2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3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4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125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129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0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6" name="MoonLegend1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127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8" name="Arc 42" hidden="1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113" name="McKSticker" hidden="1"/>
          <p:cNvGrpSpPr/>
          <p:nvPr userDrawn="1"/>
        </p:nvGrpSpPr>
        <p:grpSpPr bwMode="auto">
          <a:xfrm>
            <a:off x="7927553" y="1125558"/>
            <a:ext cx="884665" cy="212366"/>
            <a:chOff x="7856110" y="285750"/>
            <a:chExt cx="884665" cy="212366"/>
          </a:xfrm>
        </p:grpSpPr>
        <p:sp>
          <p:nvSpPr>
            <p:cNvPr id="114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115" name="AutoShape 31"/>
            <p:cNvCxnSpPr>
              <a:cxnSpLocks noChangeShapeType="1"/>
              <a:stCxn id="114" idx="2"/>
              <a:endCxn id="114" idx="4"/>
            </p:cNvCxnSpPr>
            <p:nvPr/>
          </p:nvCxnSpPr>
          <p:spPr bwMode="auto">
            <a:xfrm>
              <a:off x="785611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32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7856110" y="498116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" name="Moon" hidden="1"/>
          <p:cNvGrpSpPr/>
          <p:nvPr userDrawn="1">
            <p:custDataLst>
              <p:tags r:id="rId9"/>
            </p:custDataLst>
          </p:nvPr>
        </p:nvGrpSpPr>
        <p:grpSpPr>
          <a:xfrm>
            <a:off x="762000" y="1270000"/>
            <a:ext cx="254000" cy="254000"/>
            <a:chOff x="762000" y="1270000"/>
            <a:chExt cx="254000" cy="254000"/>
          </a:xfrm>
        </p:grpSpPr>
        <p:sp>
          <p:nvSpPr>
            <p:cNvPr id="152" name="Oval 151"/>
            <p:cNvSpPr/>
            <p:nvPr/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" name="Arc 152"/>
            <p:cNvSpPr/>
            <p:nvPr/>
          </p:nvSpPr>
          <p:spPr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0" y="-25126"/>
            <a:ext cx="8988214" cy="115486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132343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28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7" r:id="rId5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34245568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234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Slide Number"/>
          <p:cNvSpPr txBox="1">
            <a:spLocks/>
          </p:cNvSpPr>
          <p:nvPr/>
        </p:nvSpPr>
        <p:spPr>
          <a:xfrm>
            <a:off x="8677566" y="6648247"/>
            <a:ext cx="13465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900" smtClean="0">
                <a:solidFill>
                  <a:srgbClr val="000000"/>
                </a:solidFill>
                <a:latin typeface="Calibri"/>
              </a:rPr>
              <a:pPr algn="r"/>
              <a:t>‹#›</a:t>
            </a:fld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3526" y="2351073"/>
            <a:ext cx="213840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11/7/2017 9:25 AM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58113" y="4569053"/>
            <a:ext cx="22923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  <a:latin typeface="Calibri"/>
              </a:rPr>
              <a:t>Printed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0"/>
            <a:ext cx="5679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35697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440521"/>
            <a:ext cx="8478886" cy="338524"/>
            <a:chOff x="75" y="3941"/>
            <a:chExt cx="689" cy="20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41"/>
              <a:ext cx="68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/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64"/>
              <a:ext cx="63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38150" indent="-438150" defTabSz="913429">
                <a:tabLst>
                  <a:tab pos="447675" algn="l"/>
                </a:tabLst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3896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110" name="LegendBoxes" hidden="1"/>
          <p:cNvGrpSpPr>
            <a:grpSpLocks/>
          </p:cNvGrpSpPr>
          <p:nvPr userDrawn="1"/>
        </p:nvGrpSpPr>
        <p:grpSpPr bwMode="auto">
          <a:xfrm>
            <a:off x="8108955" y="1125558"/>
            <a:ext cx="703263" cy="996951"/>
            <a:chOff x="4936" y="176"/>
            <a:chExt cx="443" cy="628"/>
          </a:xfrm>
        </p:grpSpPr>
        <p:sp>
          <p:nvSpPr>
            <p:cNvPr id="14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5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11" name="LegendLines" hidden="1"/>
          <p:cNvGrpSpPr>
            <a:grpSpLocks/>
          </p:cNvGrpSpPr>
          <p:nvPr userDrawn="1"/>
        </p:nvGrpSpPr>
        <p:grpSpPr bwMode="auto">
          <a:xfrm>
            <a:off x="7800980" y="1125558"/>
            <a:ext cx="1011238" cy="730251"/>
            <a:chOff x="4750" y="176"/>
            <a:chExt cx="637" cy="460"/>
          </a:xfrm>
        </p:grpSpPr>
        <p:sp>
          <p:nvSpPr>
            <p:cNvPr id="1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042381" y="1125558"/>
            <a:ext cx="769837" cy="1306516"/>
            <a:chOff x="7875175" y="286625"/>
            <a:chExt cx="769837" cy="1306516"/>
          </a:xfrm>
        </p:grpSpPr>
        <p:grpSp>
          <p:nvGrpSpPr>
            <p:cNvPr id="117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135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6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8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133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4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9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131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2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20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1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2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3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4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125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129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0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6" name="MoonLegend1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127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8" name="Arc 42" hidden="1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113" name="McKSticker" hidden="1"/>
          <p:cNvGrpSpPr/>
          <p:nvPr userDrawn="1"/>
        </p:nvGrpSpPr>
        <p:grpSpPr bwMode="auto">
          <a:xfrm>
            <a:off x="7927553" y="1125558"/>
            <a:ext cx="884665" cy="212366"/>
            <a:chOff x="7856110" y="285750"/>
            <a:chExt cx="884665" cy="212366"/>
          </a:xfrm>
        </p:grpSpPr>
        <p:sp>
          <p:nvSpPr>
            <p:cNvPr id="114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115" name="AutoShape 31"/>
            <p:cNvCxnSpPr>
              <a:cxnSpLocks noChangeShapeType="1"/>
              <a:stCxn id="114" idx="2"/>
              <a:endCxn id="114" idx="4"/>
            </p:cNvCxnSpPr>
            <p:nvPr/>
          </p:nvCxnSpPr>
          <p:spPr bwMode="auto">
            <a:xfrm>
              <a:off x="785611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32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7856110" y="498116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" name="Moon" hidden="1"/>
          <p:cNvGrpSpPr/>
          <p:nvPr userDrawn="1">
            <p:custDataLst>
              <p:tags r:id="rId7"/>
            </p:custDataLst>
          </p:nvPr>
        </p:nvGrpSpPr>
        <p:grpSpPr>
          <a:xfrm>
            <a:off x="762000" y="1270000"/>
            <a:ext cx="254000" cy="254000"/>
            <a:chOff x="762000" y="1270000"/>
            <a:chExt cx="254000" cy="254000"/>
          </a:xfrm>
        </p:grpSpPr>
        <p:sp>
          <p:nvSpPr>
            <p:cNvPr id="152" name="Oval 151"/>
            <p:cNvSpPr/>
            <p:nvPr/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" name="Arc 152"/>
            <p:cNvSpPr/>
            <p:nvPr/>
          </p:nvSpPr>
          <p:spPr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0" y="-25126"/>
            <a:ext cx="8988214" cy="115486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132343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06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1837330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410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Slide Number"/>
          <p:cNvSpPr txBox="1">
            <a:spLocks/>
          </p:cNvSpPr>
          <p:nvPr/>
        </p:nvSpPr>
        <p:spPr>
          <a:xfrm>
            <a:off x="8677566" y="6648247"/>
            <a:ext cx="13465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900" smtClean="0">
                <a:solidFill>
                  <a:srgbClr val="000000"/>
                </a:solidFill>
                <a:latin typeface="Calibri"/>
              </a:rPr>
              <a:pPr algn="r"/>
              <a:t>‹#›</a:t>
            </a:fld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3526" y="2351073"/>
            <a:ext cx="213840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11/7/2017 9:25 AM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58113" y="4569053"/>
            <a:ext cx="22923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  <a:latin typeface="Calibri"/>
              </a:rPr>
              <a:t>Printed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0"/>
            <a:ext cx="5679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35697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440521"/>
            <a:ext cx="8478886" cy="338524"/>
            <a:chOff x="75" y="3941"/>
            <a:chExt cx="689" cy="20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41"/>
              <a:ext cx="68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/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64"/>
              <a:ext cx="63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38150" indent="-438150" defTabSz="913429">
                <a:tabLst>
                  <a:tab pos="447675" algn="l"/>
                </a:tabLst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3896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110" name="LegendBoxes" hidden="1"/>
          <p:cNvGrpSpPr>
            <a:grpSpLocks/>
          </p:cNvGrpSpPr>
          <p:nvPr userDrawn="1"/>
        </p:nvGrpSpPr>
        <p:grpSpPr bwMode="auto">
          <a:xfrm>
            <a:off x="8108955" y="1125558"/>
            <a:ext cx="703263" cy="996951"/>
            <a:chOff x="4936" y="176"/>
            <a:chExt cx="443" cy="628"/>
          </a:xfrm>
        </p:grpSpPr>
        <p:sp>
          <p:nvSpPr>
            <p:cNvPr id="14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5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11" name="LegendLines" hidden="1"/>
          <p:cNvGrpSpPr>
            <a:grpSpLocks/>
          </p:cNvGrpSpPr>
          <p:nvPr userDrawn="1"/>
        </p:nvGrpSpPr>
        <p:grpSpPr bwMode="auto">
          <a:xfrm>
            <a:off x="7800980" y="1125558"/>
            <a:ext cx="1011238" cy="730251"/>
            <a:chOff x="4750" y="176"/>
            <a:chExt cx="637" cy="460"/>
          </a:xfrm>
        </p:grpSpPr>
        <p:sp>
          <p:nvSpPr>
            <p:cNvPr id="1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042381" y="1125558"/>
            <a:ext cx="769837" cy="1306516"/>
            <a:chOff x="7875175" y="286625"/>
            <a:chExt cx="769837" cy="1306516"/>
          </a:xfrm>
        </p:grpSpPr>
        <p:grpSp>
          <p:nvGrpSpPr>
            <p:cNvPr id="117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135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6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8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133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4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9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131" name="Oval 5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2" name="Oval 5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20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1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2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3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4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125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129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0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6" name="MoonLegend1"/>
            <p:cNvGrpSpPr>
              <a:grpSpLocks noChangeAspect="1"/>
            </p:cNvGrpSpPr>
            <p:nvPr userDrawn="1">
              <p:custDataLst>
                <p:tags r:id="rId17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127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8" name="Arc 42" hidden="1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113" name="McKSticker" hidden="1"/>
          <p:cNvGrpSpPr/>
          <p:nvPr userDrawn="1"/>
        </p:nvGrpSpPr>
        <p:grpSpPr bwMode="auto">
          <a:xfrm>
            <a:off x="7927553" y="1125558"/>
            <a:ext cx="884665" cy="212366"/>
            <a:chOff x="7856110" y="285750"/>
            <a:chExt cx="884665" cy="212366"/>
          </a:xfrm>
        </p:grpSpPr>
        <p:sp>
          <p:nvSpPr>
            <p:cNvPr id="114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115" name="AutoShape 31"/>
            <p:cNvCxnSpPr>
              <a:cxnSpLocks noChangeShapeType="1"/>
              <a:stCxn id="114" idx="2"/>
              <a:endCxn id="114" idx="4"/>
            </p:cNvCxnSpPr>
            <p:nvPr/>
          </p:nvCxnSpPr>
          <p:spPr bwMode="auto">
            <a:xfrm>
              <a:off x="785611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32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7856110" y="498116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" name="Moon" hidden="1"/>
          <p:cNvGrpSpPr/>
          <p:nvPr userDrawn="1">
            <p:custDataLst>
              <p:tags r:id="rId12"/>
            </p:custDataLst>
          </p:nvPr>
        </p:nvGrpSpPr>
        <p:grpSpPr>
          <a:xfrm>
            <a:off x="762000" y="1270000"/>
            <a:ext cx="254000" cy="254000"/>
            <a:chOff x="762000" y="1270000"/>
            <a:chExt cx="254000" cy="254000"/>
          </a:xfrm>
        </p:grpSpPr>
        <p:sp>
          <p:nvSpPr>
            <p:cNvPr id="152" name="Oval 151"/>
            <p:cNvSpPr/>
            <p:nvPr/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" name="Arc 152"/>
            <p:cNvSpPr/>
            <p:nvPr/>
          </p:nvSpPr>
          <p:spPr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0" y="-25126"/>
            <a:ext cx="8988214" cy="115486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132343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91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445099390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966"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14747" y="1980949"/>
            <a:ext cx="211596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2017/09/26 2:10 PM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5812" y="4198929"/>
            <a:ext cx="18338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Printed 2017/09/25 20:50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6516" y="3138231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27538"/>
            <a:ext cx="37886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8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48200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399577"/>
            <a:ext cx="8482004" cy="322327"/>
            <a:chOff x="75" y="3951"/>
            <a:chExt cx="689" cy="19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51"/>
              <a:ext cx="689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4613" indent="-74613">
                <a:defRPr/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74"/>
              <a:ext cx="639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81000" indent="-381000" defTabSz="913429">
                <a:tabLst>
                  <a:tab pos="625148" algn="l"/>
                </a:tabLst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77061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33072" y="1125559"/>
            <a:ext cx="711111" cy="1013962"/>
            <a:chOff x="4936" y="176"/>
            <a:chExt cx="439" cy="626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823" y="1125561"/>
            <a:ext cx="1025360" cy="741845"/>
            <a:chOff x="4750" y="176"/>
            <a:chExt cx="633" cy="458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8207437" y="1125561"/>
            <a:ext cx="604781" cy="150811"/>
            <a:chOff x="8148069" y="285750"/>
            <a:chExt cx="592706" cy="147808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8148069" y="285750"/>
              <a:ext cx="592706" cy="1478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3D3D3D"/>
                </a:buClr>
              </a:pPr>
              <a:r>
                <a:rPr lang="en-GB" sz="8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8148069" y="285750"/>
              <a:ext cx="0" cy="1478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8148069" y="433558"/>
              <a:ext cx="5927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64870" y="1125558"/>
            <a:ext cx="779180" cy="1333054"/>
            <a:chOff x="6655594" y="273840"/>
            <a:chExt cx="763624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/>
        </p:nvSpPr>
        <p:spPr>
          <a:xfrm>
            <a:off x="8683978" y="6598793"/>
            <a:ext cx="12824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800" smtClean="0">
                <a:solidFill>
                  <a:srgbClr val="000000"/>
                </a:solidFill>
                <a:latin typeface="Calibri"/>
              </a:rPr>
              <a:pPr algn="r"/>
              <a:t>‹#›</a:t>
            </a:fld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Picture 108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1" y="76115"/>
            <a:ext cx="8988214" cy="11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3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2123824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82"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14747" y="1980949"/>
            <a:ext cx="211596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2017/09/26 2:10 PM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5812" y="4198929"/>
            <a:ext cx="18338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Printed 2017/09/25 20:50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6516" y="3138231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27538"/>
            <a:ext cx="37886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8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48200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399577"/>
            <a:ext cx="8482004" cy="322327"/>
            <a:chOff x="75" y="3951"/>
            <a:chExt cx="689" cy="19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51"/>
              <a:ext cx="689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4613" indent="-74613">
                <a:defRPr/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74"/>
              <a:ext cx="639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81000" indent="-381000" defTabSz="913429">
                <a:tabLst>
                  <a:tab pos="625148" algn="l"/>
                </a:tabLst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77061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33072" y="1125559"/>
            <a:ext cx="711111" cy="1013962"/>
            <a:chOff x="4936" y="176"/>
            <a:chExt cx="439" cy="626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823" y="1125561"/>
            <a:ext cx="1025360" cy="741845"/>
            <a:chOff x="4750" y="176"/>
            <a:chExt cx="633" cy="458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8207437" y="1125561"/>
            <a:ext cx="604781" cy="150811"/>
            <a:chOff x="8148069" y="285750"/>
            <a:chExt cx="592706" cy="147808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8148069" y="285750"/>
              <a:ext cx="592706" cy="1478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3D3D3D"/>
                </a:buClr>
              </a:pPr>
              <a:r>
                <a:rPr lang="en-GB" sz="8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8148069" y="285750"/>
              <a:ext cx="0" cy="1478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8148069" y="433558"/>
              <a:ext cx="5927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64870" y="1125558"/>
            <a:ext cx="779180" cy="1333054"/>
            <a:chOff x="6655594" y="273840"/>
            <a:chExt cx="763624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/>
        </p:nvSpPr>
        <p:spPr>
          <a:xfrm>
            <a:off x="8683978" y="6598793"/>
            <a:ext cx="12824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800" smtClean="0">
                <a:solidFill>
                  <a:srgbClr val="000000"/>
                </a:solidFill>
                <a:latin typeface="Calibri"/>
              </a:rPr>
              <a:pPr algn="r"/>
              <a:t>‹#›</a:t>
            </a:fld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Picture 108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1" y="76115"/>
            <a:ext cx="8988214" cy="11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2" r:id="rId5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229961060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374"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14747" y="1980949"/>
            <a:ext cx="211596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2017/09/26 2:10 PM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5812" y="4198929"/>
            <a:ext cx="18338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Printed 2017/09/25 20:50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6516" y="3138231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27538"/>
            <a:ext cx="37886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8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48200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399577"/>
            <a:ext cx="8482004" cy="322327"/>
            <a:chOff x="75" y="3951"/>
            <a:chExt cx="689" cy="19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51"/>
              <a:ext cx="689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4613" indent="-74613">
                <a:defRPr/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74"/>
              <a:ext cx="639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81000" indent="-381000" defTabSz="913429">
                <a:tabLst>
                  <a:tab pos="625148" algn="l"/>
                </a:tabLst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77061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33072" y="1125559"/>
            <a:ext cx="711111" cy="1013962"/>
            <a:chOff x="4936" y="176"/>
            <a:chExt cx="439" cy="626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823" y="1125561"/>
            <a:ext cx="1025360" cy="741845"/>
            <a:chOff x="4750" y="176"/>
            <a:chExt cx="633" cy="458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7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8207437" y="1125561"/>
            <a:ext cx="604781" cy="150811"/>
            <a:chOff x="8148069" y="285750"/>
            <a:chExt cx="592706" cy="147808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8148069" y="285750"/>
              <a:ext cx="592706" cy="1478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3D3D3D"/>
                </a:buClr>
              </a:pPr>
              <a:r>
                <a:rPr lang="en-GB" sz="8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8148069" y="285750"/>
              <a:ext cx="0" cy="1478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8148069" y="433558"/>
              <a:ext cx="5927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64870" y="1125558"/>
            <a:ext cx="779180" cy="1333054"/>
            <a:chOff x="6655594" y="273840"/>
            <a:chExt cx="763624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4294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/>
        </p:nvSpPr>
        <p:spPr>
          <a:xfrm>
            <a:off x="8683978" y="6598793"/>
            <a:ext cx="12824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800" smtClean="0">
                <a:solidFill>
                  <a:srgbClr val="000000"/>
                </a:solidFill>
                <a:latin typeface="Calibri"/>
              </a:rPr>
              <a:pPr algn="r"/>
              <a:t>‹#›</a:t>
            </a:fld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Picture 108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1" y="76115"/>
            <a:ext cx="8988214" cy="11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3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056" name="think-cell Slide" r:id="rId31" imgW="12700" imgH="12700" progId="TCLayout.ActiveDocument.1">
                  <p:embed/>
                </p:oleObj>
              </mc:Choice>
              <mc:Fallback>
                <p:oleObj name="think-cell Slide" r:id="rId31" imgW="12700" imgH="127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Slide Number"/>
          <p:cNvSpPr txBox="1"/>
          <p:nvPr/>
        </p:nvSpPr>
        <p:spPr>
          <a:xfrm>
            <a:off x="8671154" y="6648249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900" smtClean="0">
                <a:solidFill>
                  <a:srgbClr val="000000"/>
                </a:solidFill>
                <a:latin typeface="Calibri"/>
              </a:rPr>
              <a:pPr algn="r"/>
              <a:t>‹#›</a:t>
            </a:fld>
            <a:endParaRPr lang="en-GB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1923" y="2351075"/>
            <a:ext cx="2141612" cy="9233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 panose="020F0502020204030204"/>
              </a:rPr>
              <a:t>Last Modified 2017-10-17 12:17 PM W. Central Africa Standard Time</a:t>
            </a:r>
            <a:endParaRPr lang="en-GB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57312" y="4569055"/>
            <a:ext cx="230832" cy="9233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  <a:latin typeface="Calibri" panose="020F0502020204030204"/>
              </a:rPr>
              <a:t>Printed</a:t>
            </a:r>
            <a:endParaRPr lang="en-GB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2" y="0"/>
            <a:ext cx="577081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356970" cy="2512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/>
          <p:nvPr/>
        </p:nvGrpSpPr>
        <p:grpSpPr bwMode="auto">
          <a:xfrm>
            <a:off x="330215" y="6440521"/>
            <a:ext cx="8478886" cy="338524"/>
            <a:chOff x="75" y="3941"/>
            <a:chExt cx="689" cy="20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41"/>
              <a:ext cx="689" cy="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17930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0525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9260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498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070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642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214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85725" indent="-85725">
                <a:defRPr/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64"/>
              <a:ext cx="639" cy="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438150" indent="-438150" defTabSz="913130">
                <a:tabLst>
                  <a:tab pos="447675" algn="l"/>
                </a:tabLst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/>
          <p:nvPr/>
        </p:nvGrpSpPr>
        <p:grpSpPr bwMode="auto">
          <a:xfrm>
            <a:off x="2076516" y="253896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ffectLst/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110" name="LegendBoxes" hidden="1"/>
          <p:cNvGrpSpPr/>
          <p:nvPr userDrawn="1"/>
        </p:nvGrpSpPr>
        <p:grpSpPr bwMode="auto">
          <a:xfrm>
            <a:off x="8108959" y="1125560"/>
            <a:ext cx="706439" cy="996951"/>
            <a:chOff x="4936" y="176"/>
            <a:chExt cx="445" cy="628"/>
          </a:xfrm>
        </p:grpSpPr>
        <p:sp>
          <p:nvSpPr>
            <p:cNvPr id="14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5" cy="11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5" cy="11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5" cy="11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5" cy="11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5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11" name="LegendLines" hidden="1"/>
          <p:cNvGrpSpPr/>
          <p:nvPr userDrawn="1"/>
        </p:nvGrpSpPr>
        <p:grpSpPr bwMode="auto">
          <a:xfrm>
            <a:off x="7800985" y="1125560"/>
            <a:ext cx="1014413" cy="730251"/>
            <a:chOff x="4750" y="176"/>
            <a:chExt cx="639" cy="460"/>
          </a:xfrm>
        </p:grpSpPr>
        <p:sp>
          <p:nvSpPr>
            <p:cNvPr id="1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042378" y="1125558"/>
            <a:ext cx="772647" cy="1306516"/>
            <a:chOff x="7875175" y="286625"/>
            <a:chExt cx="772647" cy="1306516"/>
          </a:xfrm>
        </p:grpSpPr>
        <p:grpSp>
          <p:nvGrpSpPr>
            <p:cNvPr id="117" name="MoonLegend2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135" name="Oval 4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6" name="Arc 42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8" name="MoonLegend4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133" name="Oval 4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4" name="Arc 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9" name="MoonLegend5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131" name="Oval 50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2" name="Oval 5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20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451972" cy="1846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1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451972" cy="1846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2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451972" cy="1846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3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451972" cy="1846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4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451972" cy="1846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125" name="MoonLegend3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129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0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6" name="MoonLegend1"/>
            <p:cNvGrpSpPr>
              <a:grpSpLocks noChangeAspect="1"/>
            </p:cNvGrpSpPr>
            <p:nvPr userDrawn="1">
              <p:custDataLst>
                <p:tags r:id="rId20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127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8" name="Arc 42" hidden="1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113" name="McKSticker" hidden="1"/>
          <p:cNvGrpSpPr/>
          <p:nvPr userDrawn="1"/>
        </p:nvGrpSpPr>
        <p:grpSpPr bwMode="auto">
          <a:xfrm>
            <a:off x="7925310" y="1125558"/>
            <a:ext cx="886909" cy="212366"/>
            <a:chOff x="7853866" y="285750"/>
            <a:chExt cx="886909" cy="212366"/>
          </a:xfrm>
        </p:grpSpPr>
        <p:sp>
          <p:nvSpPr>
            <p:cNvPr id="114" name="StickerRectangle"/>
            <p:cNvSpPr>
              <a:spLocks noChangeArrowheads="1"/>
            </p:cNvSpPr>
            <p:nvPr/>
          </p:nvSpPr>
          <p:spPr bwMode="auto">
            <a:xfrm>
              <a:off x="7853866" y="285750"/>
              <a:ext cx="886909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115" name="AutoShape 31"/>
            <p:cNvCxnSpPr>
              <a:cxnSpLocks noChangeShapeType="1"/>
              <a:stCxn id="114" idx="2"/>
              <a:endCxn id="114" idx="4"/>
            </p:cNvCxnSpPr>
            <p:nvPr/>
          </p:nvCxnSpPr>
          <p:spPr bwMode="auto">
            <a:xfrm>
              <a:off x="785386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32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7853866" y="498116"/>
              <a:ext cx="88690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" name="Moon" hidden="1"/>
          <p:cNvGrpSpPr/>
          <p:nvPr userDrawn="1">
            <p:custDataLst>
              <p:tags r:id="rId15"/>
            </p:custDataLst>
          </p:nvPr>
        </p:nvGrpSpPr>
        <p:grpSpPr>
          <a:xfrm>
            <a:off x="762001" y="1270000"/>
            <a:ext cx="254000" cy="254000"/>
            <a:chOff x="762000" y="1270000"/>
            <a:chExt cx="254000" cy="254000"/>
          </a:xfrm>
        </p:grpSpPr>
        <p:sp>
          <p:nvSpPr>
            <p:cNvPr id="152" name="Oval 151"/>
            <p:cNvSpPr/>
            <p:nvPr/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" name="Arc 152"/>
            <p:cNvSpPr/>
            <p:nvPr/>
          </p:nvSpPr>
          <p:spPr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1" y="1610"/>
            <a:ext cx="8988214" cy="115486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7"/>
            <a:ext cx="7886700" cy="132343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6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3130" rtl="0" eaLnBrk="1" fontAlgn="base" hangingPunct="1">
        <a:spcBef>
          <a:spcPct val="0"/>
        </a:spcBef>
        <a:spcAft>
          <a:spcPct val="0"/>
        </a:spcAft>
        <a:tabLst>
          <a:tab pos="274955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2pPr>
      <a:lvl3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3pPr>
      <a:lvl4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4pPr>
      <a:lvl5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5pPr>
      <a:lvl6pPr marL="46672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6pPr>
      <a:lvl7pPr marL="93281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7pPr>
      <a:lvl8pPr marL="139954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8pPr>
      <a:lvl9pPr marL="186563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0" indent="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485" indent="-1962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 baseline="0">
          <a:solidFill>
            <a:schemeClr val="tx1"/>
          </a:solidFill>
          <a:latin typeface="+mn-lt"/>
        </a:defRPr>
      </a:lvl2pPr>
      <a:lvl3pPr marL="466725" indent="-26733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45" indent="-15875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 baseline="0">
          <a:solidFill>
            <a:schemeClr val="tx1"/>
          </a:solidFill>
          <a:latin typeface="+mn-lt"/>
        </a:defRPr>
      </a:lvl4pPr>
      <a:lvl5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 baseline="0">
          <a:solidFill>
            <a:schemeClr val="tx1"/>
          </a:solidFill>
          <a:latin typeface="+mn-lt"/>
        </a:defRPr>
      </a:lvl6pPr>
      <a:lvl7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 baseline="0">
          <a:solidFill>
            <a:schemeClr val="tx1"/>
          </a:solidFill>
          <a:latin typeface="+mn-lt"/>
        </a:defRPr>
      </a:lvl7pPr>
      <a:lvl8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 baseline="0">
          <a:solidFill>
            <a:schemeClr val="tx1"/>
          </a:solidFill>
          <a:latin typeface="+mn-lt"/>
        </a:defRPr>
      </a:lvl8pPr>
      <a:lvl9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44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26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158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Slide Number"/>
          <p:cNvSpPr txBox="1">
            <a:spLocks/>
          </p:cNvSpPr>
          <p:nvPr/>
        </p:nvSpPr>
        <p:spPr>
          <a:xfrm>
            <a:off x="8677566" y="6648247"/>
            <a:ext cx="13465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900" smtClean="0">
                <a:solidFill>
                  <a:srgbClr val="000000"/>
                </a:solidFill>
              </a:rPr>
              <a:pPr algn="r"/>
              <a:t>‹#›</a:t>
            </a:fld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>
            <a:spLocks/>
          </p:cNvSpPr>
          <p:nvPr/>
        </p:nvSpPr>
        <p:spPr bwMode="ltGray">
          <a:xfrm>
            <a:off x="330214" y="332467"/>
            <a:ext cx="8482004" cy="7182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5" name="Picture 104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363556" y="376648"/>
            <a:ext cx="741344" cy="6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 bwMode="ltGray"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107" name="Rectangle 106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58829" y="2351073"/>
            <a:ext cx="20277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2017/10/25 17:10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2485" y="4569053"/>
            <a:ext cx="154048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Printed 10/21/2017 3:28 AM India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6516" y="3138231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42060" y="537698"/>
            <a:ext cx="74451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0"/>
            <a:ext cx="5679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35697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440521"/>
            <a:ext cx="8478886" cy="338524"/>
            <a:chOff x="75" y="3941"/>
            <a:chExt cx="689" cy="20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41"/>
              <a:ext cx="68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/>
              </a:pPr>
              <a:r>
                <a:rPr lang="en-GB" sz="900" dirty="0">
                  <a:solidFill>
                    <a:srgbClr val="000000"/>
                  </a:solidFill>
                  <a:latin typeface="+mn-lt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64"/>
              <a:ext cx="63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38150" indent="-438150" defTabSz="913429">
                <a:tabLst>
                  <a:tab pos="447675" algn="l"/>
                </a:tabLst>
              </a:pPr>
              <a:r>
                <a:rPr lang="en-GB" sz="900" dirty="0">
                  <a:solidFill>
                    <a:srgbClr val="000000"/>
                  </a:solidFill>
                  <a:latin typeface="+mn-lt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3896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+mn-lt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+mn-lt"/>
                </a:rPr>
                <a:t>Unit of measure</a:t>
              </a:r>
            </a:p>
          </p:txBody>
        </p:sp>
      </p:grpSp>
      <p:grpSp>
        <p:nvGrpSpPr>
          <p:cNvPr id="110" name="LegendBoxes" hidden="1"/>
          <p:cNvGrpSpPr>
            <a:grpSpLocks/>
          </p:cNvGrpSpPr>
          <p:nvPr/>
        </p:nvGrpSpPr>
        <p:grpSpPr bwMode="auto">
          <a:xfrm>
            <a:off x="8108955" y="1125558"/>
            <a:ext cx="703263" cy="996951"/>
            <a:chOff x="4936" y="176"/>
            <a:chExt cx="443" cy="628"/>
          </a:xfrm>
        </p:grpSpPr>
        <p:sp>
          <p:nvSpPr>
            <p:cNvPr id="14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4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4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4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5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11" name="LegendLines" hidden="1"/>
          <p:cNvGrpSpPr>
            <a:grpSpLocks/>
          </p:cNvGrpSpPr>
          <p:nvPr/>
        </p:nvGrpSpPr>
        <p:grpSpPr bwMode="auto">
          <a:xfrm>
            <a:off x="7800980" y="1125558"/>
            <a:ext cx="1011238" cy="730251"/>
            <a:chOff x="4750" y="176"/>
            <a:chExt cx="637" cy="460"/>
          </a:xfrm>
        </p:grpSpPr>
        <p:sp>
          <p:nvSpPr>
            <p:cNvPr id="1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8042381" y="1125558"/>
            <a:ext cx="769837" cy="1306516"/>
            <a:chOff x="7875175" y="286625"/>
            <a:chExt cx="769837" cy="1306516"/>
          </a:xfrm>
        </p:grpSpPr>
        <p:grpSp>
          <p:nvGrpSpPr>
            <p:cNvPr id="117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135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36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18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133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34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19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131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32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20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1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2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3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24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125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12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3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26" name="MoonLegend1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127" name="Oval 4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8" name="Arc 42" hidden="1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13" name="McKSticker" hidden="1"/>
          <p:cNvGrpSpPr/>
          <p:nvPr/>
        </p:nvGrpSpPr>
        <p:grpSpPr bwMode="auto">
          <a:xfrm>
            <a:off x="7927553" y="1125558"/>
            <a:ext cx="884665" cy="212366"/>
            <a:chOff x="7856110" y="285750"/>
            <a:chExt cx="884665" cy="212366"/>
          </a:xfrm>
        </p:grpSpPr>
        <p:sp>
          <p:nvSpPr>
            <p:cNvPr id="114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15" name="AutoShape 31"/>
            <p:cNvCxnSpPr>
              <a:cxnSpLocks noChangeShapeType="1"/>
              <a:stCxn id="114" idx="2"/>
              <a:endCxn id="114" idx="4"/>
            </p:cNvCxnSpPr>
            <p:nvPr/>
          </p:nvCxnSpPr>
          <p:spPr bwMode="auto">
            <a:xfrm>
              <a:off x="785611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32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7856110" y="498116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" name="Moon" hidden="1"/>
          <p:cNvGrpSpPr/>
          <p:nvPr>
            <p:custDataLst>
              <p:tags r:id="rId6"/>
            </p:custDataLst>
          </p:nvPr>
        </p:nvGrpSpPr>
        <p:grpSpPr>
          <a:xfrm>
            <a:off x="762000" y="1270000"/>
            <a:ext cx="254000" cy="254000"/>
            <a:chOff x="762000" y="1270000"/>
            <a:chExt cx="254000" cy="254000"/>
          </a:xfrm>
        </p:grpSpPr>
        <p:sp>
          <p:nvSpPr>
            <p:cNvPr id="152" name="Oval 151"/>
            <p:cNvSpPr/>
            <p:nvPr/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3" name="Arc 152"/>
            <p:cNvSpPr/>
            <p:nvPr/>
          </p:nvSpPr>
          <p:spPr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3403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14938598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227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Slide Number"/>
          <p:cNvSpPr txBox="1">
            <a:spLocks/>
          </p:cNvSpPr>
          <p:nvPr/>
        </p:nvSpPr>
        <p:spPr>
          <a:xfrm>
            <a:off x="8677566" y="6648247"/>
            <a:ext cx="13465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900" smtClean="0">
                <a:solidFill>
                  <a:srgbClr val="000000"/>
                </a:solidFill>
              </a:rPr>
              <a:pPr algn="r"/>
              <a:t>‹#›</a:t>
            </a:fld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>
            <a:spLocks/>
          </p:cNvSpPr>
          <p:nvPr/>
        </p:nvSpPr>
        <p:spPr bwMode="ltGray">
          <a:xfrm>
            <a:off x="330214" y="332467"/>
            <a:ext cx="8482004" cy="7182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5" name="Picture 104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363556" y="376648"/>
            <a:ext cx="741344" cy="6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 bwMode="ltGray"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107" name="Rectangle 106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58829" y="2351073"/>
            <a:ext cx="20277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2017/10/30 14:32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2485" y="4569053"/>
            <a:ext cx="154048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Printed 10/21/2017 3:28 AM India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6516" y="3138231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42060" y="537698"/>
            <a:ext cx="74451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0"/>
            <a:ext cx="5679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35697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440521"/>
            <a:ext cx="8478886" cy="338524"/>
            <a:chOff x="75" y="3941"/>
            <a:chExt cx="689" cy="20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41"/>
              <a:ext cx="68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/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64"/>
              <a:ext cx="63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38150" indent="-438150" defTabSz="913429">
                <a:tabLst>
                  <a:tab pos="447675" algn="l"/>
                </a:tabLst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3896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110" name="LegendBoxes" hidden="1"/>
          <p:cNvGrpSpPr>
            <a:grpSpLocks/>
          </p:cNvGrpSpPr>
          <p:nvPr/>
        </p:nvGrpSpPr>
        <p:grpSpPr bwMode="auto">
          <a:xfrm>
            <a:off x="8108955" y="1125558"/>
            <a:ext cx="703263" cy="996951"/>
            <a:chOff x="4936" y="176"/>
            <a:chExt cx="443" cy="628"/>
          </a:xfrm>
        </p:grpSpPr>
        <p:sp>
          <p:nvSpPr>
            <p:cNvPr id="14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5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11" name="LegendLines" hidden="1"/>
          <p:cNvGrpSpPr>
            <a:grpSpLocks/>
          </p:cNvGrpSpPr>
          <p:nvPr/>
        </p:nvGrpSpPr>
        <p:grpSpPr bwMode="auto">
          <a:xfrm>
            <a:off x="7800980" y="1125558"/>
            <a:ext cx="1011238" cy="730251"/>
            <a:chOff x="4750" y="176"/>
            <a:chExt cx="637" cy="460"/>
          </a:xfrm>
        </p:grpSpPr>
        <p:sp>
          <p:nvSpPr>
            <p:cNvPr id="1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8042381" y="1125558"/>
            <a:ext cx="769837" cy="1306516"/>
            <a:chOff x="7875175" y="286625"/>
            <a:chExt cx="769837" cy="1306516"/>
          </a:xfrm>
        </p:grpSpPr>
        <p:grpSp>
          <p:nvGrpSpPr>
            <p:cNvPr id="117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135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6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8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133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4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9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131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2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20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1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2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3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4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125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12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6" name="MoonLegend1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127" name="Oval 4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8" name="Arc 42" hidden="1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113" name="McKSticker" hidden="1"/>
          <p:cNvGrpSpPr/>
          <p:nvPr/>
        </p:nvGrpSpPr>
        <p:grpSpPr bwMode="auto">
          <a:xfrm>
            <a:off x="7927553" y="1125558"/>
            <a:ext cx="884665" cy="212366"/>
            <a:chOff x="7856110" y="285750"/>
            <a:chExt cx="884665" cy="212366"/>
          </a:xfrm>
        </p:grpSpPr>
        <p:sp>
          <p:nvSpPr>
            <p:cNvPr id="114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115" name="AutoShape 31"/>
            <p:cNvCxnSpPr>
              <a:cxnSpLocks noChangeShapeType="1"/>
              <a:stCxn id="114" idx="2"/>
              <a:endCxn id="114" idx="4"/>
            </p:cNvCxnSpPr>
            <p:nvPr/>
          </p:nvCxnSpPr>
          <p:spPr bwMode="auto">
            <a:xfrm>
              <a:off x="785611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32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7856110" y="498116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" name="Moon" hidden="1"/>
          <p:cNvGrpSpPr/>
          <p:nvPr>
            <p:custDataLst>
              <p:tags r:id="rId6"/>
            </p:custDataLst>
          </p:nvPr>
        </p:nvGrpSpPr>
        <p:grpSpPr>
          <a:xfrm>
            <a:off x="762000" y="1270000"/>
            <a:ext cx="254000" cy="254000"/>
            <a:chOff x="762000" y="1270000"/>
            <a:chExt cx="254000" cy="254000"/>
          </a:xfrm>
        </p:grpSpPr>
        <p:sp>
          <p:nvSpPr>
            <p:cNvPr id="152" name="Oval 151"/>
            <p:cNvSpPr/>
            <p:nvPr/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rgbClr val="000000"/>
                </a:solidFill>
              </a:endParaRPr>
            </a:p>
          </p:txBody>
        </p:sp>
        <p:sp>
          <p:nvSpPr>
            <p:cNvPr id="153" name="Arc 152"/>
            <p:cNvSpPr/>
            <p:nvPr/>
          </p:nvSpPr>
          <p:spPr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6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3044530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299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Slide Number"/>
          <p:cNvSpPr txBox="1">
            <a:spLocks/>
          </p:cNvSpPr>
          <p:nvPr/>
        </p:nvSpPr>
        <p:spPr>
          <a:xfrm>
            <a:off x="8677566" y="6648247"/>
            <a:ext cx="13465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900" smtClean="0">
                <a:solidFill>
                  <a:srgbClr val="000000"/>
                </a:solidFill>
              </a:rPr>
              <a:pPr algn="r"/>
              <a:t>‹#›</a:t>
            </a:fld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>
            <a:spLocks/>
          </p:cNvSpPr>
          <p:nvPr/>
        </p:nvSpPr>
        <p:spPr bwMode="ltGray">
          <a:xfrm>
            <a:off x="330214" y="332467"/>
            <a:ext cx="8482004" cy="7182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5" name="Picture 104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363556" y="376648"/>
            <a:ext cx="741344" cy="6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 bwMode="ltGray"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107" name="Rectangle 106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58829" y="2351073"/>
            <a:ext cx="20277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2017/10/30 14:32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2485" y="4569053"/>
            <a:ext cx="154048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Printed 10/21/2017 3:28 AM India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6516" y="3138231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42060" y="537698"/>
            <a:ext cx="74451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0"/>
            <a:ext cx="5679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35697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440521"/>
            <a:ext cx="8478886" cy="338524"/>
            <a:chOff x="75" y="3941"/>
            <a:chExt cx="689" cy="20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41"/>
              <a:ext cx="68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/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64"/>
              <a:ext cx="63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38150" indent="-438150" defTabSz="913429">
                <a:tabLst>
                  <a:tab pos="447675" algn="l"/>
                </a:tabLst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3896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110" name="LegendBoxes" hidden="1"/>
          <p:cNvGrpSpPr>
            <a:grpSpLocks/>
          </p:cNvGrpSpPr>
          <p:nvPr/>
        </p:nvGrpSpPr>
        <p:grpSpPr bwMode="auto">
          <a:xfrm>
            <a:off x="8108955" y="1125558"/>
            <a:ext cx="703263" cy="996951"/>
            <a:chOff x="4936" y="176"/>
            <a:chExt cx="443" cy="628"/>
          </a:xfrm>
        </p:grpSpPr>
        <p:sp>
          <p:nvSpPr>
            <p:cNvPr id="14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5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11" name="LegendLines" hidden="1"/>
          <p:cNvGrpSpPr>
            <a:grpSpLocks/>
          </p:cNvGrpSpPr>
          <p:nvPr/>
        </p:nvGrpSpPr>
        <p:grpSpPr bwMode="auto">
          <a:xfrm>
            <a:off x="7800980" y="1125558"/>
            <a:ext cx="1011238" cy="730251"/>
            <a:chOff x="4750" y="176"/>
            <a:chExt cx="637" cy="460"/>
          </a:xfrm>
        </p:grpSpPr>
        <p:sp>
          <p:nvSpPr>
            <p:cNvPr id="1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8042381" y="1125558"/>
            <a:ext cx="769837" cy="1306516"/>
            <a:chOff x="7875175" y="286625"/>
            <a:chExt cx="769837" cy="1306516"/>
          </a:xfrm>
        </p:grpSpPr>
        <p:grpSp>
          <p:nvGrpSpPr>
            <p:cNvPr id="117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135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6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8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133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4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9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131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2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20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1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2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3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4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125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12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6" name="MoonLegend1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127" name="Oval 4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8" name="Arc 42" hidden="1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113" name="McKSticker" hidden="1"/>
          <p:cNvGrpSpPr/>
          <p:nvPr/>
        </p:nvGrpSpPr>
        <p:grpSpPr bwMode="auto">
          <a:xfrm>
            <a:off x="7927553" y="1125558"/>
            <a:ext cx="884665" cy="212366"/>
            <a:chOff x="7856110" y="285750"/>
            <a:chExt cx="884665" cy="212366"/>
          </a:xfrm>
        </p:grpSpPr>
        <p:sp>
          <p:nvSpPr>
            <p:cNvPr id="114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115" name="AutoShape 31"/>
            <p:cNvCxnSpPr>
              <a:cxnSpLocks noChangeShapeType="1"/>
              <a:stCxn id="114" idx="2"/>
              <a:endCxn id="114" idx="4"/>
            </p:cNvCxnSpPr>
            <p:nvPr/>
          </p:nvCxnSpPr>
          <p:spPr bwMode="auto">
            <a:xfrm>
              <a:off x="785611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32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7856110" y="498116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" name="Moon" hidden="1"/>
          <p:cNvGrpSpPr/>
          <p:nvPr>
            <p:custDataLst>
              <p:tags r:id="rId6"/>
            </p:custDataLst>
          </p:nvPr>
        </p:nvGrpSpPr>
        <p:grpSpPr>
          <a:xfrm>
            <a:off x="762000" y="1270000"/>
            <a:ext cx="254000" cy="254000"/>
            <a:chOff x="762000" y="1270000"/>
            <a:chExt cx="254000" cy="254000"/>
          </a:xfrm>
        </p:grpSpPr>
        <p:sp>
          <p:nvSpPr>
            <p:cNvPr id="152" name="Oval 151"/>
            <p:cNvSpPr/>
            <p:nvPr/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rgbClr val="000000"/>
                </a:solidFill>
              </a:endParaRPr>
            </a:p>
          </p:txBody>
        </p:sp>
        <p:sp>
          <p:nvSpPr>
            <p:cNvPr id="153" name="Arc 152"/>
            <p:cNvSpPr/>
            <p:nvPr/>
          </p:nvSpPr>
          <p:spPr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46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71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Slide Number"/>
          <p:cNvSpPr txBox="1">
            <a:spLocks/>
          </p:cNvSpPr>
          <p:nvPr/>
        </p:nvSpPr>
        <p:spPr>
          <a:xfrm>
            <a:off x="8677566" y="6648247"/>
            <a:ext cx="13465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900" smtClean="0">
                <a:solidFill>
                  <a:srgbClr val="000000"/>
                </a:solidFill>
              </a:rPr>
              <a:pPr algn="r"/>
              <a:t>‹#›</a:t>
            </a:fld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>
            <a:spLocks/>
          </p:cNvSpPr>
          <p:nvPr/>
        </p:nvSpPr>
        <p:spPr bwMode="ltGray">
          <a:xfrm>
            <a:off x="330214" y="332467"/>
            <a:ext cx="8482004" cy="7182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5" name="Picture 104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363556" y="376648"/>
            <a:ext cx="741344" cy="6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 bwMode="ltGray"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107" name="Rectangle 106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58829" y="2351073"/>
            <a:ext cx="20277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2017/10/30 14:32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2485" y="4569053"/>
            <a:ext cx="154048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Printed 10/21/2017 3:28 AM India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6516" y="3138231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42060" y="537698"/>
            <a:ext cx="74451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0"/>
            <a:ext cx="5679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35697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440521"/>
            <a:ext cx="8478886" cy="338524"/>
            <a:chOff x="75" y="3941"/>
            <a:chExt cx="689" cy="20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41"/>
              <a:ext cx="68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/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64"/>
              <a:ext cx="63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38150" indent="-438150" defTabSz="913429">
                <a:tabLst>
                  <a:tab pos="447675" algn="l"/>
                </a:tabLst>
              </a:pPr>
              <a:r>
                <a:rPr lang="en-GB" sz="9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3896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110" name="LegendBoxes" hidden="1"/>
          <p:cNvGrpSpPr>
            <a:grpSpLocks/>
          </p:cNvGrpSpPr>
          <p:nvPr/>
        </p:nvGrpSpPr>
        <p:grpSpPr bwMode="auto">
          <a:xfrm>
            <a:off x="8108955" y="1125558"/>
            <a:ext cx="703263" cy="996951"/>
            <a:chOff x="4936" y="176"/>
            <a:chExt cx="443" cy="628"/>
          </a:xfrm>
        </p:grpSpPr>
        <p:sp>
          <p:nvSpPr>
            <p:cNvPr id="14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5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11" name="LegendLines" hidden="1"/>
          <p:cNvGrpSpPr>
            <a:grpSpLocks/>
          </p:cNvGrpSpPr>
          <p:nvPr/>
        </p:nvGrpSpPr>
        <p:grpSpPr bwMode="auto">
          <a:xfrm>
            <a:off x="7800980" y="1125558"/>
            <a:ext cx="1011238" cy="730251"/>
            <a:chOff x="4750" y="176"/>
            <a:chExt cx="637" cy="460"/>
          </a:xfrm>
        </p:grpSpPr>
        <p:sp>
          <p:nvSpPr>
            <p:cNvPr id="1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8042381" y="1125558"/>
            <a:ext cx="769837" cy="1306516"/>
            <a:chOff x="7875175" y="286625"/>
            <a:chExt cx="769837" cy="1306516"/>
          </a:xfrm>
        </p:grpSpPr>
        <p:grpSp>
          <p:nvGrpSpPr>
            <p:cNvPr id="117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135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6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8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133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4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19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131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2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20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1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2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3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4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4491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125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12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6" name="MoonLegend1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127" name="Oval 4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8" name="Arc 42" hidden="1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113" name="McKSticker" hidden="1"/>
          <p:cNvGrpSpPr/>
          <p:nvPr/>
        </p:nvGrpSpPr>
        <p:grpSpPr bwMode="auto">
          <a:xfrm>
            <a:off x="7927553" y="1125558"/>
            <a:ext cx="884665" cy="212366"/>
            <a:chOff x="7856110" y="285750"/>
            <a:chExt cx="884665" cy="212366"/>
          </a:xfrm>
        </p:grpSpPr>
        <p:sp>
          <p:nvSpPr>
            <p:cNvPr id="114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3D3D3D"/>
                </a:buClr>
              </a:pPr>
              <a:r>
                <a:rPr lang="en-US" sz="12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115" name="AutoShape 31"/>
            <p:cNvCxnSpPr>
              <a:cxnSpLocks noChangeShapeType="1"/>
              <a:stCxn id="114" idx="2"/>
              <a:endCxn id="114" idx="4"/>
            </p:cNvCxnSpPr>
            <p:nvPr/>
          </p:nvCxnSpPr>
          <p:spPr bwMode="auto">
            <a:xfrm>
              <a:off x="785611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32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7856110" y="498116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" name="Moon" hidden="1"/>
          <p:cNvGrpSpPr/>
          <p:nvPr>
            <p:custDataLst>
              <p:tags r:id="rId6"/>
            </p:custDataLst>
          </p:nvPr>
        </p:nvGrpSpPr>
        <p:grpSpPr>
          <a:xfrm>
            <a:off x="762000" y="1270000"/>
            <a:ext cx="254000" cy="254000"/>
            <a:chOff x="762000" y="1270000"/>
            <a:chExt cx="254000" cy="254000"/>
          </a:xfrm>
        </p:grpSpPr>
        <p:sp>
          <p:nvSpPr>
            <p:cNvPr id="152" name="Oval 151"/>
            <p:cNvSpPr/>
            <p:nvPr/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rgbClr val="000000"/>
                </a:solidFill>
              </a:endParaRPr>
            </a:p>
          </p:txBody>
        </p:sp>
        <p:sp>
          <p:nvSpPr>
            <p:cNvPr id="153" name="Arc 152"/>
            <p:cNvSpPr/>
            <p:nvPr/>
          </p:nvSpPr>
          <p:spPr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8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0279223"/>
              </p:ext>
            </p:extLst>
          </p:nvPr>
        </p:nvGraphicFramePr>
        <p:xfrm>
          <a:off x="0" y="2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07"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41604" y="37256"/>
            <a:ext cx="670615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14753"/>
            <a:endParaRPr lang="en-GB" sz="5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403003" y="1995636"/>
            <a:ext cx="1339451" cy="6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">
                <a:solidFill>
                  <a:srgbClr val="000000"/>
                </a:solidFill>
                <a:latin typeface="Calibri"/>
              </a:rPr>
              <a:t>Last Modified 2017/10/05 13:45 W. Central Africa Standard Time</a:t>
            </a:r>
            <a:endParaRPr lang="en-GB" sz="1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30586" y="4213615"/>
            <a:ext cx="1284289" cy="6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">
                <a:solidFill>
                  <a:srgbClr val="000000"/>
                </a:solidFill>
                <a:latin typeface="Calibri"/>
              </a:rPr>
              <a:t>Printed 2017-10-05 12:36 PM W. Central Africa Standard Time</a:t>
            </a:r>
            <a:endParaRPr lang="en-GB" sz="1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27539"/>
            <a:ext cx="237244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5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5" y="1083557"/>
            <a:ext cx="8482004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1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5" y="6444960"/>
            <a:ext cx="8482004" cy="276975"/>
            <a:chOff x="75" y="3979"/>
            <a:chExt cx="689" cy="171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79"/>
              <a:ext cx="689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50216" indent="-50216">
                <a:defRPr/>
              </a:pPr>
              <a:r>
                <a:rPr lang="en-GB" sz="5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102"/>
              <a:ext cx="639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256419" indent="-256419" defTabSz="614753">
                <a:tabLst>
                  <a:tab pos="420735" algn="l"/>
                </a:tabLst>
              </a:pPr>
              <a:r>
                <a:rPr lang="en-GB" sz="5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7" y="2739036"/>
            <a:ext cx="4350892" cy="356344"/>
            <a:chOff x="915" y="810"/>
            <a:chExt cx="2686" cy="2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810"/>
              <a:ext cx="2686" cy="2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100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sz="1100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33093" y="1125562"/>
            <a:ext cx="562086" cy="1004244"/>
            <a:chOff x="4936" y="176"/>
            <a:chExt cx="347" cy="620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187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4820">
                <a:buClr>
                  <a:srgbClr val="3D3D3D"/>
                </a:buClr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187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4820">
                <a:buClr>
                  <a:srgbClr val="3D3D3D"/>
                </a:buClr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187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4820">
                <a:buClr>
                  <a:srgbClr val="3D3D3D"/>
                </a:buClr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187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4820">
                <a:buClr>
                  <a:srgbClr val="3D3D3D"/>
                </a:buClr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825" y="1125559"/>
            <a:ext cx="876335" cy="680294"/>
            <a:chOff x="4750" y="176"/>
            <a:chExt cx="541" cy="42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187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4820">
                <a:buClr>
                  <a:srgbClr val="3D3D3D"/>
                </a:buClr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187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4820">
                <a:buClr>
                  <a:srgbClr val="3D3D3D"/>
                </a:buClr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187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4820">
                <a:buClr>
                  <a:srgbClr val="3D3D3D"/>
                </a:buClr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8425448" y="1125561"/>
            <a:ext cx="386773" cy="104644"/>
            <a:chOff x="8361725" y="285750"/>
            <a:chExt cx="379050" cy="102560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8361725" y="285750"/>
              <a:ext cx="379050" cy="10256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4820">
                <a:buClr>
                  <a:srgbClr val="3D3D3D"/>
                </a:buClr>
              </a:pPr>
              <a:r>
                <a:rPr lang="en-GB" sz="5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8361725" y="285750"/>
              <a:ext cx="0" cy="10256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8361725" y="388310"/>
              <a:ext cx="37905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64860" y="1125559"/>
            <a:ext cx="636150" cy="1333054"/>
            <a:chOff x="6655594" y="273840"/>
            <a:chExt cx="62345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02775" cy="119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4820">
                <a:buClr>
                  <a:srgbClr val="3D3D3D"/>
                </a:buClr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8" y="561178"/>
              <a:ext cx="302775" cy="119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4820">
                <a:buClr>
                  <a:srgbClr val="3D3D3D"/>
                </a:buClr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8" y="835817"/>
              <a:ext cx="302775" cy="119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4820">
                <a:buClr>
                  <a:srgbClr val="3D3D3D"/>
                </a:buClr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8" y="1107280"/>
              <a:ext cx="302775" cy="119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4820">
                <a:buClr>
                  <a:srgbClr val="3D3D3D"/>
                </a:buClr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8" y="1383505"/>
              <a:ext cx="302775" cy="119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4820">
                <a:buClr>
                  <a:srgbClr val="3D3D3D"/>
                </a:buClr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398" y="1825988"/>
            <a:ext cx="7885205" cy="929245"/>
          </a:xfrm>
          <a:prstGeom prst="rect">
            <a:avLst/>
          </a:prstGeom>
        </p:spPr>
        <p:txBody>
          <a:bodyPr vert="horz" lIns="82058" tIns="41029" rIns="82058" bIns="41029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57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ftr="0" dt="0"/>
  <p:txStyles>
    <p:titleStyle>
      <a:lvl1pPr algn="l" defTabSz="614753" rtl="0" eaLnBrk="1" fontAlgn="base" hangingPunct="1">
        <a:spcBef>
          <a:spcPct val="0"/>
        </a:spcBef>
        <a:spcAft>
          <a:spcPct val="0"/>
        </a:spcAft>
        <a:tabLst>
          <a:tab pos="185298" algn="l"/>
        </a:tabLst>
        <a:defRPr sz="13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614753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2pPr>
      <a:lvl3pPr algn="l" defTabSz="614753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3pPr>
      <a:lvl4pPr algn="l" defTabSz="614753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4pPr>
      <a:lvl5pPr algn="l" defTabSz="614753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5pPr>
      <a:lvl6pPr marL="313916" algn="l" defTabSz="614753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6pPr>
      <a:lvl7pPr marL="627832" algn="l" defTabSz="614753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7pPr>
      <a:lvl8pPr marL="941749" algn="l" defTabSz="614753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8pPr>
      <a:lvl9pPr marL="1255667" algn="l" defTabSz="614753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1475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979" indent="-131889" algn="l" defTabSz="61475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100" baseline="0">
          <a:solidFill>
            <a:schemeClr val="tx1"/>
          </a:solidFill>
          <a:latin typeface="+mn-lt"/>
        </a:defRPr>
      </a:lvl2pPr>
      <a:lvl3pPr marL="313916" indent="-179849" algn="l" defTabSz="61475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100" baseline="0">
          <a:solidFill>
            <a:schemeClr val="tx1"/>
          </a:solidFill>
          <a:latin typeface="+mn-lt"/>
        </a:defRPr>
      </a:lvl3pPr>
      <a:lvl4pPr marL="421826" indent="-106818" algn="l" defTabSz="61475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100" baseline="0">
          <a:solidFill>
            <a:schemeClr val="tx1"/>
          </a:solidFill>
          <a:latin typeface="+mn-lt"/>
        </a:defRPr>
      </a:lvl4pPr>
      <a:lvl5pPr marL="514822" indent="-89379" algn="l" defTabSz="61475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5pPr>
      <a:lvl6pPr marL="514822" indent="-89379" algn="l" defTabSz="61475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6pPr>
      <a:lvl7pPr marL="514822" indent="-89379" algn="l" defTabSz="61475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7pPr>
      <a:lvl8pPr marL="514822" indent="-89379" algn="l" defTabSz="61475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8pPr>
      <a:lvl9pPr marL="514822" indent="-89379" algn="l" defTabSz="61475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2783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916" algn="l" defTabSz="62783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832" algn="l" defTabSz="62783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1749" algn="l" defTabSz="62783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667" algn="l" defTabSz="62783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9582" algn="l" defTabSz="62783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3499" algn="l" defTabSz="62783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7416" algn="l" defTabSz="62783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11331" algn="l" defTabSz="62783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2318209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720"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>
            <a:spLocks/>
          </p:cNvSpPr>
          <p:nvPr/>
        </p:nvSpPr>
        <p:spPr bwMode="ltGray">
          <a:xfrm>
            <a:off x="330214" y="332467"/>
            <a:ext cx="8482004" cy="7182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5" name="Picture 104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363556" y="376648"/>
            <a:ext cx="741344" cy="6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35586" y="1980947"/>
            <a:ext cx="207428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3/27/2017 9:59 PM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93293" y="4198927"/>
            <a:ext cx="195887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Printed 3/16/2017 12:32 PM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6516" y="3138231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42060" y="537698"/>
            <a:ext cx="74451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27536"/>
            <a:ext cx="3783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8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48200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399575"/>
            <a:ext cx="8482004" cy="322327"/>
            <a:chOff x="75" y="3951"/>
            <a:chExt cx="689" cy="19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51"/>
              <a:ext cx="689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4613" indent="-74613">
                <a:defRPr/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74"/>
              <a:ext cx="639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81000" indent="-381000" defTabSz="913429">
                <a:tabLst>
                  <a:tab pos="625148" algn="l"/>
                </a:tabLst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77061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33075" y="1125559"/>
            <a:ext cx="707871" cy="1013962"/>
            <a:chOff x="4936" y="176"/>
            <a:chExt cx="437" cy="626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825" y="1125559"/>
            <a:ext cx="1022120" cy="741845"/>
            <a:chOff x="4750" y="176"/>
            <a:chExt cx="631" cy="458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8212247" y="1125559"/>
            <a:ext cx="599971" cy="150811"/>
            <a:chOff x="8152783" y="285750"/>
            <a:chExt cx="587992" cy="147808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8152783" y="285750"/>
              <a:ext cx="587992" cy="1478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3D3D3D"/>
                </a:buClr>
              </a:pPr>
              <a:r>
                <a:rPr lang="en-GB" sz="8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8152783" y="285750"/>
              <a:ext cx="0" cy="1478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8152783" y="433558"/>
              <a:ext cx="58799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64871" y="1125558"/>
            <a:ext cx="776370" cy="1333054"/>
            <a:chOff x="6655594" y="273840"/>
            <a:chExt cx="76087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/>
        </p:nvSpPr>
        <p:spPr>
          <a:xfrm>
            <a:off x="8687184" y="659879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800" smtClean="0">
                <a:solidFill>
                  <a:srgbClr val="000000"/>
                </a:solidFill>
              </a:rPr>
              <a:pPr algn="r"/>
              <a:t>‹#›</a:t>
            </a:fld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107" name="Rectangle 106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2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6965789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768"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>
            <a:spLocks/>
          </p:cNvSpPr>
          <p:nvPr/>
        </p:nvSpPr>
        <p:spPr bwMode="ltGray">
          <a:xfrm>
            <a:off x="330214" y="332467"/>
            <a:ext cx="8482004" cy="7182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5" name="Picture 104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363556" y="376648"/>
            <a:ext cx="741344" cy="6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16350" y="1980947"/>
            <a:ext cx="211275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2017/09/26 2:10 PM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7414" y="4198927"/>
            <a:ext cx="18306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Printed 2017/09/25 20:50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6516" y="3138231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42060" y="537698"/>
            <a:ext cx="74451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27536"/>
            <a:ext cx="3783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8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48200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399575"/>
            <a:ext cx="8482004" cy="322327"/>
            <a:chOff x="75" y="3951"/>
            <a:chExt cx="689" cy="19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51"/>
              <a:ext cx="689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4613" indent="-74613">
                <a:defRPr/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74"/>
              <a:ext cx="639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81000" indent="-381000" defTabSz="913429">
                <a:tabLst>
                  <a:tab pos="625148" algn="l"/>
                </a:tabLst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77061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33075" y="1125559"/>
            <a:ext cx="707871" cy="1013962"/>
            <a:chOff x="4936" y="176"/>
            <a:chExt cx="437" cy="626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825" y="1125559"/>
            <a:ext cx="1022120" cy="741845"/>
            <a:chOff x="4750" y="176"/>
            <a:chExt cx="631" cy="458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8212247" y="1125559"/>
            <a:ext cx="599971" cy="150811"/>
            <a:chOff x="8152783" y="285750"/>
            <a:chExt cx="587992" cy="147808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8152783" y="285750"/>
              <a:ext cx="587992" cy="1478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3D3D3D"/>
                </a:buClr>
              </a:pPr>
              <a:r>
                <a:rPr lang="en-GB" sz="8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8152783" y="285750"/>
              <a:ext cx="0" cy="1478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8152783" y="433558"/>
              <a:ext cx="58799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64871" y="1125558"/>
            <a:ext cx="776370" cy="1333054"/>
            <a:chOff x="6655594" y="273840"/>
            <a:chExt cx="76087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/>
        </p:nvSpPr>
        <p:spPr>
          <a:xfrm>
            <a:off x="8687184" y="659879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800" smtClean="0">
                <a:solidFill>
                  <a:srgbClr val="000000"/>
                </a:solidFill>
              </a:rPr>
              <a:pPr algn="r"/>
              <a:t>‹#›</a:t>
            </a:fld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107" name="Rectangle 106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74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44" r:id="rId3"/>
    <p:sldLayoutId id="2147483745" r:id="rId4"/>
    <p:sldLayoutId id="2147483746" r:id="rId5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673562337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25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>
            <a:spLocks/>
          </p:cNvSpPr>
          <p:nvPr/>
        </p:nvSpPr>
        <p:spPr bwMode="ltGray">
          <a:xfrm>
            <a:off x="330214" y="332467"/>
            <a:ext cx="8482004" cy="7182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5" name="Picture 104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363556" y="376648"/>
            <a:ext cx="741344" cy="6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4160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58829" y="1980947"/>
            <a:ext cx="20277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Last Modified 2017/11/06 16:51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7414" y="4198927"/>
            <a:ext cx="18306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latin typeface="Calibri"/>
              </a:rPr>
              <a:t>Printed 2017/11/06 15:44 W. Central Africa Standard Time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6516" y="3138231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42060" y="537698"/>
            <a:ext cx="74451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34901" y="27536"/>
            <a:ext cx="3783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800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330214" y="1083557"/>
            <a:ext cx="848200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330214" y="6399575"/>
            <a:ext cx="8482004" cy="322327"/>
            <a:chOff x="75" y="3951"/>
            <a:chExt cx="689" cy="19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51"/>
              <a:ext cx="689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4613" indent="-74613">
                <a:defRPr/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74"/>
              <a:ext cx="639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81000" indent="-381000" defTabSz="913429">
                <a:tabLst>
                  <a:tab pos="625148" algn="l"/>
                </a:tabLst>
              </a:pPr>
              <a:r>
                <a:rPr lang="en-GB" sz="800" dirty="0">
                  <a:solidFill>
                    <a:srgbClr val="000000"/>
                  </a:solidFill>
                  <a:latin typeface="Calibri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076516" y="2577061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33075" y="1125559"/>
            <a:ext cx="707871" cy="1013962"/>
            <a:chOff x="4936" y="176"/>
            <a:chExt cx="437" cy="626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825" y="1125559"/>
            <a:ext cx="1022120" cy="741845"/>
            <a:chOff x="4750" y="176"/>
            <a:chExt cx="631" cy="458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8212247" y="1125559"/>
            <a:ext cx="599971" cy="150811"/>
            <a:chOff x="8152783" y="285750"/>
            <a:chExt cx="587992" cy="147808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8152783" y="285750"/>
              <a:ext cx="587992" cy="1478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3D3D3D"/>
                </a:buClr>
              </a:pPr>
              <a:r>
                <a:rPr lang="en-GB" sz="800" dirty="0">
                  <a:solidFill>
                    <a:srgbClr val="808080"/>
                  </a:solidFill>
                  <a:latin typeface="Calibri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8152783" y="285750"/>
              <a:ext cx="0" cy="1478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8152783" y="433558"/>
              <a:ext cx="58799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64871" y="1125558"/>
            <a:ext cx="776370" cy="1333054"/>
            <a:chOff x="6655594" y="273840"/>
            <a:chExt cx="76087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4019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3D3D3D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/>
        </p:nvSpPr>
        <p:spPr>
          <a:xfrm>
            <a:off x="8687184" y="659879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800" smtClean="0">
                <a:solidFill>
                  <a:srgbClr val="000000"/>
                </a:solidFill>
              </a:rPr>
              <a:pPr algn="r"/>
              <a:t>‹#›</a:t>
            </a:fld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181373" y="183874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 bwMode="ltGray">
          <a:xfrm>
            <a:off x="334901" y="180317"/>
            <a:ext cx="8474199" cy="98554"/>
            <a:chOff x="334901" y="142217"/>
            <a:chExt cx="8474199" cy="98554"/>
          </a:xfrm>
        </p:grpSpPr>
        <p:sp>
          <p:nvSpPr>
            <p:cNvPr id="107" name="Rectangle 106"/>
            <p:cNvSpPr/>
            <p:nvPr userDrawn="1"/>
          </p:nvSpPr>
          <p:spPr bwMode="ltGray">
            <a:xfrm>
              <a:off x="334901" y="145774"/>
              <a:ext cx="2777490" cy="949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 bwMode="ltGray">
            <a:xfrm>
              <a:off x="6031610" y="142217"/>
              <a:ext cx="2777490" cy="9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1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49" r:id="rId3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20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87.bin"/><Relationship Id="rId6" Type="http://schemas.openxmlformats.org/officeDocument/2006/relationships/image" Target="../media/image6.emf"/><Relationship Id="rId7" Type="http://schemas.openxmlformats.org/officeDocument/2006/relationships/image" Target="../media/image12.jpg"/><Relationship Id="rId8" Type="http://schemas.openxmlformats.org/officeDocument/2006/relationships/image" Target="../media/image11.png"/><Relationship Id="rId1" Type="http://schemas.openxmlformats.org/officeDocument/2006/relationships/vmlDrawing" Target="../drawings/vmlDrawing87.vml"/><Relationship Id="rId2" Type="http://schemas.openxmlformats.org/officeDocument/2006/relationships/tags" Target="../tags/tag3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4" Type="http://schemas.openxmlformats.org/officeDocument/2006/relationships/tags" Target="../tags/tag366.xml"/><Relationship Id="rId5" Type="http://schemas.openxmlformats.org/officeDocument/2006/relationships/tags" Target="../tags/tag367.xml"/><Relationship Id="rId6" Type="http://schemas.openxmlformats.org/officeDocument/2006/relationships/tags" Target="../tags/tag368.xml"/><Relationship Id="rId7" Type="http://schemas.openxmlformats.org/officeDocument/2006/relationships/tags" Target="../tags/tag369.xml"/><Relationship Id="rId8" Type="http://schemas.openxmlformats.org/officeDocument/2006/relationships/tags" Target="../tags/tag370.xml"/><Relationship Id="rId9" Type="http://schemas.openxmlformats.org/officeDocument/2006/relationships/tags" Target="../tags/tag371.xml"/><Relationship Id="rId10" Type="http://schemas.openxmlformats.org/officeDocument/2006/relationships/tags" Target="../tags/tag372.xml"/><Relationship Id="rId11" Type="http://schemas.openxmlformats.org/officeDocument/2006/relationships/slideLayout" Target="../slideLayouts/slideLayout30.xml"/><Relationship Id="rId1" Type="http://schemas.openxmlformats.org/officeDocument/2006/relationships/tags" Target="../tags/tag363.xml"/><Relationship Id="rId2" Type="http://schemas.openxmlformats.org/officeDocument/2006/relationships/tags" Target="../tags/tag3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notesSlide" Target="../notesSlides/notesSlide5.xml"/><Relationship Id="rId5" Type="http://schemas.openxmlformats.org/officeDocument/2006/relationships/oleObject" Target="../embeddings/oleObject93.bin"/><Relationship Id="rId6" Type="http://schemas.openxmlformats.org/officeDocument/2006/relationships/image" Target="../media/image33.emf"/><Relationship Id="rId7" Type="http://schemas.openxmlformats.org/officeDocument/2006/relationships/image" Target="../media/image34.png"/><Relationship Id="rId1" Type="http://schemas.openxmlformats.org/officeDocument/2006/relationships/vmlDrawing" Target="../drawings/vmlDrawing93.vml"/><Relationship Id="rId2" Type="http://schemas.openxmlformats.org/officeDocument/2006/relationships/tags" Target="../tags/tag3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notesSlide" Target="../notesSlides/notesSlide6.xml"/><Relationship Id="rId5" Type="http://schemas.openxmlformats.org/officeDocument/2006/relationships/oleObject" Target="../embeddings/oleObject94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94.vml"/><Relationship Id="rId2" Type="http://schemas.openxmlformats.org/officeDocument/2006/relationships/tags" Target="../tags/tag3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notesSlide" Target="../notesSlides/notesSlide7.xml"/><Relationship Id="rId5" Type="http://schemas.openxmlformats.org/officeDocument/2006/relationships/oleObject" Target="../embeddings/oleObject95.bin"/><Relationship Id="rId6" Type="http://schemas.openxmlformats.org/officeDocument/2006/relationships/image" Target="../media/image35.emf"/><Relationship Id="rId7" Type="http://schemas.openxmlformats.org/officeDocument/2006/relationships/image" Target="../media/image36.png"/><Relationship Id="rId1" Type="http://schemas.openxmlformats.org/officeDocument/2006/relationships/vmlDrawing" Target="../drawings/vmlDrawing95.vml"/><Relationship Id="rId2" Type="http://schemas.openxmlformats.org/officeDocument/2006/relationships/tags" Target="../tags/tag3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notesSlide" Target="../notesSlides/notesSlide8.xml"/><Relationship Id="rId5" Type="http://schemas.openxmlformats.org/officeDocument/2006/relationships/oleObject" Target="../embeddings/oleObject96.bin"/><Relationship Id="rId6" Type="http://schemas.openxmlformats.org/officeDocument/2006/relationships/image" Target="../media/image35.emf"/><Relationship Id="rId7" Type="http://schemas.openxmlformats.org/officeDocument/2006/relationships/image" Target="../media/image37.png"/><Relationship Id="rId1" Type="http://schemas.openxmlformats.org/officeDocument/2006/relationships/vmlDrawing" Target="../drawings/vmlDrawing96.vml"/><Relationship Id="rId2" Type="http://schemas.openxmlformats.org/officeDocument/2006/relationships/tags" Target="../tags/tag3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notesSlide" Target="../notesSlides/notesSlide9.xml"/><Relationship Id="rId5" Type="http://schemas.openxmlformats.org/officeDocument/2006/relationships/oleObject" Target="../embeddings/oleObject97.bin"/><Relationship Id="rId6" Type="http://schemas.openxmlformats.org/officeDocument/2006/relationships/image" Target="../media/image35.emf"/><Relationship Id="rId7" Type="http://schemas.openxmlformats.org/officeDocument/2006/relationships/image" Target="../media/image38.png"/><Relationship Id="rId1" Type="http://schemas.openxmlformats.org/officeDocument/2006/relationships/vmlDrawing" Target="../drawings/vmlDrawing97.vml"/><Relationship Id="rId2" Type="http://schemas.openxmlformats.org/officeDocument/2006/relationships/tags" Target="../tags/tag3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9.png"/><Relationship Id="rId6" Type="http://schemas.openxmlformats.org/officeDocument/2006/relationships/oleObject" Target="../embeddings/oleObject98.bin"/><Relationship Id="rId7" Type="http://schemas.openxmlformats.org/officeDocument/2006/relationships/image" Target="../media/image35.emf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" Type="http://schemas.openxmlformats.org/officeDocument/2006/relationships/vmlDrawing" Target="../drawings/vmlDrawing98.vml"/><Relationship Id="rId2" Type="http://schemas.openxmlformats.org/officeDocument/2006/relationships/tags" Target="../tags/tag3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42.png"/><Relationship Id="rId6" Type="http://schemas.openxmlformats.org/officeDocument/2006/relationships/oleObject" Target="../embeddings/oleObject99.bin"/><Relationship Id="rId7" Type="http://schemas.openxmlformats.org/officeDocument/2006/relationships/image" Target="../media/image35.emf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vmlDrawing" Target="../drawings/vmlDrawing99.vml"/><Relationship Id="rId2" Type="http://schemas.openxmlformats.org/officeDocument/2006/relationships/tags" Target="../tags/tag3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notesSlide" Target="../notesSlides/notesSlide12.xml"/><Relationship Id="rId5" Type="http://schemas.openxmlformats.org/officeDocument/2006/relationships/oleObject" Target="../embeddings/oleObject100.bin"/><Relationship Id="rId6" Type="http://schemas.openxmlformats.org/officeDocument/2006/relationships/image" Target="../media/image35.emf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1" Type="http://schemas.openxmlformats.org/officeDocument/2006/relationships/vmlDrawing" Target="../drawings/vmlDrawing100.vml"/><Relationship Id="rId2" Type="http://schemas.openxmlformats.org/officeDocument/2006/relationships/tags" Target="../tags/tag3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4" Type="http://schemas.openxmlformats.org/officeDocument/2006/relationships/tags" Target="../tags/tag383.xml"/><Relationship Id="rId5" Type="http://schemas.openxmlformats.org/officeDocument/2006/relationships/tags" Target="../tags/tag384.xml"/><Relationship Id="rId6" Type="http://schemas.openxmlformats.org/officeDocument/2006/relationships/tags" Target="../tags/tag385.xml"/><Relationship Id="rId7" Type="http://schemas.openxmlformats.org/officeDocument/2006/relationships/tags" Target="../tags/tag386.xml"/><Relationship Id="rId8" Type="http://schemas.openxmlformats.org/officeDocument/2006/relationships/slideLayout" Target="../slideLayouts/slideLayout30.xml"/><Relationship Id="rId9" Type="http://schemas.openxmlformats.org/officeDocument/2006/relationships/notesSlide" Target="../notesSlides/notesSlide13.xml"/><Relationship Id="rId10" Type="http://schemas.openxmlformats.org/officeDocument/2006/relationships/oleObject" Target="../embeddings/oleObject101.bin"/><Relationship Id="rId11" Type="http://schemas.openxmlformats.org/officeDocument/2006/relationships/image" Target="../media/image19.emf"/><Relationship Id="rId1" Type="http://schemas.openxmlformats.org/officeDocument/2006/relationships/vmlDrawing" Target="../drawings/vmlDrawing101.vml"/><Relationship Id="rId2" Type="http://schemas.openxmlformats.org/officeDocument/2006/relationships/tags" Target="../tags/tag3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4" Type="http://schemas.openxmlformats.org/officeDocument/2006/relationships/oleObject" Target="../embeddings/oleObject88.bin"/><Relationship Id="rId5" Type="http://schemas.openxmlformats.org/officeDocument/2006/relationships/image" Target="../media/image9.emf"/><Relationship Id="rId6" Type="http://schemas.openxmlformats.org/officeDocument/2006/relationships/image" Target="../media/image13.png"/><Relationship Id="rId1" Type="http://schemas.openxmlformats.org/officeDocument/2006/relationships/vmlDrawing" Target="../drawings/vmlDrawing88.vml"/><Relationship Id="rId2" Type="http://schemas.openxmlformats.org/officeDocument/2006/relationships/tags" Target="../tags/tag35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387.xml"/><Relationship Id="rId2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oleObject" Target="../embeddings/oleObject102.bin"/><Relationship Id="rId5" Type="http://schemas.openxmlformats.org/officeDocument/2006/relationships/image" Target="../media/image47.emf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vmlDrawing" Target="../drawings/vmlDrawing102.vml"/><Relationship Id="rId2" Type="http://schemas.openxmlformats.org/officeDocument/2006/relationships/tags" Target="../tags/tag38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96.xml"/><Relationship Id="rId20" Type="http://schemas.openxmlformats.org/officeDocument/2006/relationships/image" Target="../media/image55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Relationship Id="rId25" Type="http://schemas.openxmlformats.org/officeDocument/2006/relationships/image" Target="../media/image60.png"/><Relationship Id="rId10" Type="http://schemas.openxmlformats.org/officeDocument/2006/relationships/tags" Target="../tags/tag397.xml"/><Relationship Id="rId11" Type="http://schemas.openxmlformats.org/officeDocument/2006/relationships/tags" Target="../tags/tag398.xml"/><Relationship Id="rId12" Type="http://schemas.openxmlformats.org/officeDocument/2006/relationships/tags" Target="../tags/tag399.xml"/><Relationship Id="rId13" Type="http://schemas.openxmlformats.org/officeDocument/2006/relationships/slideLayout" Target="../slideLayouts/slideLayout30.xml"/><Relationship Id="rId14" Type="http://schemas.openxmlformats.org/officeDocument/2006/relationships/oleObject" Target="../embeddings/oleObject103.bin"/><Relationship Id="rId15" Type="http://schemas.openxmlformats.org/officeDocument/2006/relationships/image" Target="../media/image6.emf"/><Relationship Id="rId16" Type="http://schemas.openxmlformats.org/officeDocument/2006/relationships/image" Target="../media/image53.png"/><Relationship Id="rId17" Type="http://schemas.microsoft.com/office/2007/relationships/hdphoto" Target="../media/hdphoto1.wdp"/><Relationship Id="rId18" Type="http://schemas.openxmlformats.org/officeDocument/2006/relationships/image" Target="../media/image54.png"/><Relationship Id="rId19" Type="http://schemas.microsoft.com/office/2007/relationships/hdphoto" Target="../media/hdphoto2.wdp"/><Relationship Id="rId1" Type="http://schemas.openxmlformats.org/officeDocument/2006/relationships/vmlDrawing" Target="../drawings/vmlDrawing103.vml"/><Relationship Id="rId2" Type="http://schemas.openxmlformats.org/officeDocument/2006/relationships/tags" Target="../tags/tag389.xml"/><Relationship Id="rId3" Type="http://schemas.openxmlformats.org/officeDocument/2006/relationships/tags" Target="../tags/tag390.xml"/><Relationship Id="rId4" Type="http://schemas.openxmlformats.org/officeDocument/2006/relationships/tags" Target="../tags/tag391.xml"/><Relationship Id="rId5" Type="http://schemas.openxmlformats.org/officeDocument/2006/relationships/tags" Target="../tags/tag392.xml"/><Relationship Id="rId6" Type="http://schemas.openxmlformats.org/officeDocument/2006/relationships/tags" Target="../tags/tag393.xml"/><Relationship Id="rId7" Type="http://schemas.openxmlformats.org/officeDocument/2006/relationships/tags" Target="../tags/tag394.xml"/><Relationship Id="rId8" Type="http://schemas.openxmlformats.org/officeDocument/2006/relationships/tags" Target="../tags/tag3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bes.gov.ng" TargetMode="External"/><Relationship Id="rId4" Type="http://schemas.openxmlformats.org/officeDocument/2006/relationships/hyperlink" Target="http://www.pebec.gov.ng/" TargetMode="External"/><Relationship Id="rId5" Type="http://schemas.openxmlformats.org/officeDocument/2006/relationships/hyperlink" Target="http://www.facebook.com/EBESnigeria" TargetMode="External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vmlDrawing" Target="../drawings/vmlDrawing89.vml"/><Relationship Id="rId2" Type="http://schemas.openxmlformats.org/officeDocument/2006/relationships/tags" Target="../tags/tag355.xml"/><Relationship Id="rId3" Type="http://schemas.openxmlformats.org/officeDocument/2006/relationships/tags" Target="../tags/tag356.xml"/><Relationship Id="rId4" Type="http://schemas.openxmlformats.org/officeDocument/2006/relationships/slideLayout" Target="../slideLayouts/slideLayout30.xml"/><Relationship Id="rId5" Type="http://schemas.openxmlformats.org/officeDocument/2006/relationships/notesSlide" Target="../notesSlides/notesSlide4.xml"/><Relationship Id="rId6" Type="http://schemas.openxmlformats.org/officeDocument/2006/relationships/oleObject" Target="../embeddings/oleObject89.bin"/><Relationship Id="rId7" Type="http://schemas.openxmlformats.org/officeDocument/2006/relationships/image" Target="../media/image9.emf"/><Relationship Id="rId8" Type="http://schemas.openxmlformats.org/officeDocument/2006/relationships/hyperlink" Target="mailto:info@ebes.gov.ng" TargetMode="External"/><Relationship Id="rId9" Type="http://schemas.openxmlformats.org/officeDocument/2006/relationships/hyperlink" Target="http://www.pebec.gov.ng/" TargetMode="External"/><Relationship Id="rId1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4" Type="http://schemas.openxmlformats.org/officeDocument/2006/relationships/tags" Target="../tags/tag359.xml"/><Relationship Id="rId5" Type="http://schemas.openxmlformats.org/officeDocument/2006/relationships/tags" Target="../tags/tag360.xml"/><Relationship Id="rId6" Type="http://schemas.openxmlformats.org/officeDocument/2006/relationships/slideLayout" Target="../slideLayouts/slideLayout30.xml"/><Relationship Id="rId7" Type="http://schemas.openxmlformats.org/officeDocument/2006/relationships/oleObject" Target="../embeddings/oleObject90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90.vml"/><Relationship Id="rId2" Type="http://schemas.openxmlformats.org/officeDocument/2006/relationships/tags" Target="../tags/tag357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" Type="http://schemas.openxmlformats.org/officeDocument/2006/relationships/vmlDrawing" Target="../drawings/vmlDrawing91.vml"/><Relationship Id="rId2" Type="http://schemas.openxmlformats.org/officeDocument/2006/relationships/tags" Target="../tags/tag361.xml"/><Relationship Id="rId3" Type="http://schemas.openxmlformats.org/officeDocument/2006/relationships/slideLayout" Target="../slideLayouts/slideLayout30.xml"/><Relationship Id="rId4" Type="http://schemas.openxmlformats.org/officeDocument/2006/relationships/oleObject" Target="../embeddings/oleObject91.bin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oleObject" Target="../embeddings/oleObject92.bin"/><Relationship Id="rId5" Type="http://schemas.openxmlformats.org/officeDocument/2006/relationships/image" Target="../media/image6.emf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jpeg"/><Relationship Id="rId10" Type="http://schemas.openxmlformats.org/officeDocument/2006/relationships/image" Target="../media/image32.png"/><Relationship Id="rId1" Type="http://schemas.openxmlformats.org/officeDocument/2006/relationships/vmlDrawing" Target="../drawings/vmlDrawing92.vml"/><Relationship Id="rId2" Type="http://schemas.openxmlformats.org/officeDocument/2006/relationships/tags" Target="../tags/tag3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320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1214788"/>
            <a:ext cx="9144000" cy="5630512"/>
            <a:chOff x="0" y="1227488"/>
            <a:chExt cx="9144000" cy="5630512"/>
          </a:xfrm>
        </p:grpSpPr>
        <p:sp>
          <p:nvSpPr>
            <p:cNvPr id="12" name="object 2"/>
            <p:cNvSpPr>
              <a:spLocks/>
            </p:cNvSpPr>
            <p:nvPr/>
          </p:nvSpPr>
          <p:spPr>
            <a:xfrm>
              <a:off x="0" y="1227488"/>
              <a:ext cx="9144000" cy="56305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68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>
              <a:spLocks/>
            </p:cNvSpPr>
            <p:nvPr/>
          </p:nvSpPr>
          <p:spPr>
            <a:xfrm>
              <a:off x="0" y="1227488"/>
              <a:ext cx="9144000" cy="5630512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3" name="object 3"/>
          <p:cNvSpPr/>
          <p:nvPr/>
        </p:nvSpPr>
        <p:spPr>
          <a:xfrm>
            <a:off x="4171950" y="4176997"/>
            <a:ext cx="4972050" cy="1623730"/>
          </a:xfrm>
          <a:custGeom>
            <a:avLst/>
            <a:gdLst/>
            <a:ahLst/>
            <a:cxnLst/>
            <a:rect l="l" t="t" r="r" b="b"/>
            <a:pathLst>
              <a:path w="6567805" h="3094354">
                <a:moveTo>
                  <a:pt x="6567551" y="3094355"/>
                </a:moveTo>
                <a:lnTo>
                  <a:pt x="0" y="3094355"/>
                </a:lnTo>
                <a:lnTo>
                  <a:pt x="0" y="0"/>
                </a:lnTo>
                <a:lnTo>
                  <a:pt x="6567551" y="0"/>
                </a:lnTo>
                <a:lnTo>
                  <a:pt x="6567551" y="309435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</p:spPr>
        <p:txBody>
          <a:bodyPr wrap="square" lIns="0" tIns="0" rIns="0" bIns="0" rtlCol="0"/>
          <a:lstStyle/>
          <a:p>
            <a:endParaRPr sz="1368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277671" y="4253345"/>
            <a:ext cx="4316412" cy="739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12699" marR="5079">
              <a:lnSpc>
                <a:spcPct val="84500"/>
              </a:lnSpc>
              <a:spcBef>
                <a:spcPts val="1105"/>
              </a:spcBef>
            </a:pPr>
            <a:r>
              <a:rPr lang="en-US" sz="2800" spc="126" dirty="0" smtClean="0">
                <a:solidFill>
                  <a:srgbClr val="0E1526"/>
                </a:solidFill>
                <a:cs typeface="Trebuchet MS"/>
              </a:rPr>
              <a:t>Building an Enabling  Business Environment</a:t>
            </a:r>
            <a:endParaRPr lang="en-US" sz="2800" spc="126" dirty="0">
              <a:solidFill>
                <a:srgbClr val="0E1526"/>
              </a:solidFill>
              <a:cs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8680" y="5030044"/>
            <a:ext cx="4575320" cy="964356"/>
          </a:xfrm>
          <a:prstGeom prst="rect">
            <a:avLst/>
          </a:prstGeom>
          <a:solidFill>
            <a:srgbClr val="0E8F4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Taking</a:t>
            </a:r>
            <a:r>
              <a:rPr lang="pt-BR" sz="18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pt-BR" sz="18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Ease</a:t>
            </a:r>
            <a:r>
              <a:rPr lang="pt-BR" sz="18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pt-BR" sz="18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lang="pt-BR" sz="18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pt-BR" sz="18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Doing</a:t>
            </a:r>
            <a:r>
              <a:rPr lang="pt-BR" sz="18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Business </a:t>
            </a:r>
            <a:r>
              <a:rPr lang="pt-BR" sz="18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lang="pt-BR" sz="18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pt-BR" sz="18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all</a:t>
            </a:r>
            <a:r>
              <a:rPr lang="pt-BR" sz="18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pt-BR" sz="18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Nigerians</a:t>
            </a:r>
            <a:r>
              <a:rPr lang="pt-BR" sz="18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</a:p>
          <a:p>
            <a:r>
              <a:rPr lang="pt-BR" sz="18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July 2018</a:t>
            </a:r>
            <a:endParaRPr lang="pt-BR" sz="18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1" y="49379"/>
            <a:ext cx="8988214" cy="11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idx="4294967295"/>
          </p:nvPr>
        </p:nvSpPr>
        <p:spPr>
          <a:xfrm>
            <a:off x="495300" y="917575"/>
            <a:ext cx="8178801" cy="530225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From July 2017, 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PEBEC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accelerated and expanded the initiative by 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focusing on three key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areas…..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150533" y="2753678"/>
            <a:ext cx="2842936" cy="3234936"/>
            <a:chOff x="3150533" y="3191903"/>
            <a:chExt cx="2842936" cy="2402645"/>
          </a:xfrm>
        </p:grpSpPr>
        <p:cxnSp>
          <p:nvCxnSpPr>
            <p:cNvPr id="12" name="Straight Connector 11"/>
            <p:cNvCxnSpPr>
              <a:cxnSpLocks/>
            </p:cNvCxnSpPr>
            <p:nvPr>
              <p:custDataLst>
                <p:tags r:id="rId9"/>
              </p:custDataLst>
            </p:nvPr>
          </p:nvCxnSpPr>
          <p:spPr bwMode="auto">
            <a:xfrm>
              <a:off x="3150533" y="3191903"/>
              <a:ext cx="0" cy="2402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>
              <p:custDataLst>
                <p:tags r:id="rId10"/>
              </p:custDataLst>
            </p:nvPr>
          </p:nvCxnSpPr>
          <p:spPr bwMode="auto">
            <a:xfrm>
              <a:off x="5993469" y="3191903"/>
              <a:ext cx="0" cy="2402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92349" y="2685596"/>
            <a:ext cx="2473431" cy="31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285750" indent="-285750" defTabSz="895520" fontAlgn="base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Description: </a:t>
            </a:r>
            <a:r>
              <a:rPr lang="en-US" sz="1400" dirty="0" smtClean="0">
                <a:solidFill>
                  <a:srgbClr val="000000"/>
                </a:solidFill>
              </a:rPr>
              <a:t>Complete pending initiatives and ensure implementation of completed reforms, including communication and consequence management</a:t>
            </a:r>
          </a:p>
          <a:p>
            <a:pPr marL="285750" indent="-285750" defTabSz="895520" fontAlgn="base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300" b="1" i="1" dirty="0" smtClean="0">
                <a:solidFill>
                  <a:srgbClr val="000000"/>
                </a:solidFill>
              </a:rPr>
              <a:t>Objectives</a:t>
            </a:r>
            <a:r>
              <a:rPr lang="en-US" sz="1300" b="1" dirty="0" smtClean="0">
                <a:solidFill>
                  <a:srgbClr val="000000"/>
                </a:solidFill>
              </a:rPr>
              <a:t>:</a:t>
            </a:r>
            <a:r>
              <a:rPr lang="en-US" sz="1300" dirty="0" smtClean="0">
                <a:solidFill>
                  <a:srgbClr val="000000"/>
                </a:solidFill>
              </a:rPr>
              <a:t> Ensure Nigerians feel impact of the reforms and the private sector can validate reforms to World Bank ahead of the May 31</a:t>
            </a:r>
            <a:r>
              <a:rPr lang="en-US" sz="1300" baseline="30000" dirty="0" smtClean="0">
                <a:solidFill>
                  <a:srgbClr val="000000"/>
                </a:solidFill>
              </a:rPr>
              <a:t>st</a:t>
            </a:r>
            <a:r>
              <a:rPr lang="en-US" sz="1300" dirty="0" smtClean="0">
                <a:solidFill>
                  <a:srgbClr val="000000"/>
                </a:solidFill>
              </a:rPr>
              <a:t> deadline to </a:t>
            </a:r>
            <a:r>
              <a:rPr lang="en-US" sz="1300" dirty="0" err="1" smtClean="0">
                <a:solidFill>
                  <a:srgbClr val="000000"/>
                </a:solidFill>
              </a:rPr>
              <a:t>maximise</a:t>
            </a:r>
            <a:r>
              <a:rPr lang="en-US" sz="1300" dirty="0" smtClean="0">
                <a:solidFill>
                  <a:srgbClr val="000000"/>
                </a:solidFill>
              </a:rPr>
              <a:t> gains for 2018 DB Report release in October 2017.</a:t>
            </a:r>
          </a:p>
        </p:txBody>
      </p:sp>
      <p:sp>
        <p:nvSpPr>
          <p:cNvPr id="22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92349" y="2327548"/>
            <a:ext cx="2473431" cy="283083"/>
          </a:xfrm>
          <a:prstGeom prst="rect">
            <a:avLst/>
          </a:prstGeom>
          <a:solidFill>
            <a:schemeClr val="accent2"/>
          </a:solidFill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185" fontAlgn="base">
              <a:spcBef>
                <a:spcPct val="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b="1" dirty="0" smtClean="0">
                <a:solidFill>
                  <a:srgbClr val="FFFFFF"/>
                </a:solidFill>
              </a:rPr>
              <a:t>Deepen Existing Reforms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335285" y="2327548"/>
            <a:ext cx="2473431" cy="283083"/>
          </a:xfrm>
          <a:prstGeom prst="rect">
            <a:avLst/>
          </a:prstGeom>
          <a:solidFill>
            <a:schemeClr val="accent5"/>
          </a:solidFill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185" fontAlgn="base">
              <a:spcBef>
                <a:spcPct val="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b="1" dirty="0" smtClean="0">
                <a:solidFill>
                  <a:srgbClr val="FFFFFF"/>
                </a:solidFill>
              </a:rPr>
              <a:t>Sub-national Reforms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178221" y="2327548"/>
            <a:ext cx="2473431" cy="283083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185" fontAlgn="base">
              <a:spcBef>
                <a:spcPct val="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b="1" dirty="0" smtClean="0">
                <a:solidFill>
                  <a:srgbClr val="FFFFFF"/>
                </a:solidFill>
              </a:rPr>
              <a:t>Additional Reforms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92349" y="1535460"/>
            <a:ext cx="8159303" cy="609974"/>
          </a:xfrm>
          <a:prstGeom prst="rect">
            <a:avLst/>
          </a:prstGeom>
          <a:gradFill>
            <a:gsLst>
              <a:gs pos="100000">
                <a:schemeClr val="accent4">
                  <a:lumMod val="10000"/>
                  <a:lumOff val="90000"/>
                </a:schemeClr>
              </a:gs>
              <a:gs pos="0">
                <a:schemeClr val="accent1">
                  <a:shade val="94000"/>
                  <a:satMod val="135000"/>
                </a:schemeClr>
              </a:gs>
            </a:gsLst>
          </a:gradFill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185">
              <a:buClr>
                <a:schemeClr val="tx2"/>
              </a:buClr>
              <a:defRPr sz="1400" b="1">
                <a:solidFill>
                  <a:schemeClr val="accent3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752181" lvl="1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3E5020"/>
                </a:solidFill>
              </a:rPr>
              <a:t>People</a:t>
            </a:r>
            <a:r>
              <a:rPr lang="en-US" sz="1600" dirty="0" smtClean="0">
                <a:solidFill>
                  <a:srgbClr val="3E5020"/>
                </a:solidFill>
              </a:rPr>
              <a:t>: Ensure excellent customer service and mind-set changes </a:t>
            </a:r>
          </a:p>
          <a:p>
            <a:pPr marL="752181" lvl="1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3E5020"/>
                </a:solidFill>
              </a:rPr>
              <a:t>Transparency</a:t>
            </a:r>
            <a:r>
              <a:rPr lang="en-US" sz="1600" dirty="0" smtClean="0">
                <a:solidFill>
                  <a:srgbClr val="3E5020"/>
                </a:solidFill>
              </a:rPr>
              <a:t>: Ensure easier access to information, processes, and documentation</a:t>
            </a:r>
            <a:endParaRPr lang="en-US" sz="1600" dirty="0">
              <a:solidFill>
                <a:srgbClr val="3E5020"/>
              </a:solidFill>
            </a:endParaRPr>
          </a:p>
        </p:txBody>
      </p:sp>
      <p:sp>
        <p:nvSpPr>
          <p:cNvPr id="10" name="Rectangl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92349" y="6062072"/>
            <a:ext cx="8159303" cy="58957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185">
              <a:buClr>
                <a:schemeClr val="tx2"/>
              </a:buClr>
              <a:defRPr sz="1400" b="1">
                <a:solidFill>
                  <a:schemeClr val="accent3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The 3 main pillars are supported by a robust operating model 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600" dirty="0">
                <a:solidFill>
                  <a:srgbClr val="000000"/>
                </a:solidFill>
              </a:rPr>
              <a:t>a</a:t>
            </a:r>
            <a:r>
              <a:rPr lang="en-US" sz="1600" dirty="0" smtClean="0">
                <a:solidFill>
                  <a:srgbClr val="000000"/>
                </a:solidFill>
              </a:rPr>
              <a:t>ccelerate change and build capacity within MDAs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Rectangle 30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335285" y="2685596"/>
            <a:ext cx="2473431" cy="338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285750" indent="-285750" defTabSz="895520" fontAlgn="base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Description: </a:t>
            </a:r>
            <a:r>
              <a:rPr lang="en-US" sz="1400" dirty="0" smtClean="0">
                <a:solidFill>
                  <a:srgbClr val="000000"/>
                </a:solidFill>
              </a:rPr>
              <a:t>Engage with State Governments to push state-level reforms ahead of WB subnational appraising of all 36 states and FCT in 2018</a:t>
            </a:r>
          </a:p>
          <a:p>
            <a:pPr marL="285750" indent="-285750" defTabSz="895520" fontAlgn="base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300" b="1" i="1" dirty="0" smtClean="0">
                <a:solidFill>
                  <a:srgbClr val="000000"/>
                </a:solidFill>
              </a:rPr>
              <a:t>Objectives</a:t>
            </a:r>
            <a:r>
              <a:rPr lang="en-US" sz="1300" b="1" dirty="0" smtClean="0">
                <a:solidFill>
                  <a:srgbClr val="000000"/>
                </a:solidFill>
              </a:rPr>
              <a:t>: </a:t>
            </a:r>
            <a:r>
              <a:rPr lang="en-US" sz="1300" dirty="0" smtClean="0">
                <a:solidFill>
                  <a:srgbClr val="000000"/>
                </a:solidFill>
              </a:rPr>
              <a:t>Collaborate with States to drive reforms at the sub-national level by providing assistance with reform scoping, implementation management, and operational </a:t>
            </a:r>
            <a:r>
              <a:rPr lang="en-US" sz="1300" dirty="0" err="1" smtClean="0">
                <a:solidFill>
                  <a:srgbClr val="000000"/>
                </a:solidFill>
              </a:rPr>
              <a:t>standardisation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6" name="Rectangle 30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178220" y="2685596"/>
            <a:ext cx="2473431" cy="294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285750" indent="-285750" defTabSz="895520" fontAlgn="base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Description: </a:t>
            </a:r>
            <a:r>
              <a:rPr lang="en-US" sz="1400" dirty="0" smtClean="0">
                <a:solidFill>
                  <a:srgbClr val="000000"/>
                </a:solidFill>
              </a:rPr>
              <a:t>Kick-off of reforms aimed at improving Trading within Nigeria and start preparation for World Bank indicator reforms for 2018, including Omnibus Bill.</a:t>
            </a:r>
          </a:p>
          <a:p>
            <a:pPr marL="285750" indent="-285750" defTabSz="895520" fontAlgn="base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300" b="1" i="1" dirty="0" smtClean="0">
                <a:solidFill>
                  <a:srgbClr val="000000"/>
                </a:solidFill>
              </a:rPr>
              <a:t>Objectives</a:t>
            </a:r>
            <a:r>
              <a:rPr lang="en-US" sz="1300" b="1" dirty="0" smtClean="0">
                <a:solidFill>
                  <a:srgbClr val="000000"/>
                </a:solidFill>
              </a:rPr>
              <a:t>: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smtClean="0">
                <a:solidFill>
                  <a:srgbClr val="000000"/>
                </a:solidFill>
              </a:rPr>
              <a:t>Broaden reforms to include a focus on Trade within Nigeria and ensure planned reforms for 2018 rankings are included in MDA budgets for next year.</a:t>
            </a:r>
            <a:endParaRPr lang="en-US" sz="1300" b="1" dirty="0" smtClean="0">
              <a:solidFill>
                <a:srgbClr val="000000"/>
              </a:solidFill>
            </a:endParaRPr>
          </a:p>
        </p:txBody>
      </p:sp>
      <p:sp>
        <p:nvSpPr>
          <p:cNvPr id="28" name="Tracker circle"/>
          <p:cNvSpPr/>
          <p:nvPr/>
        </p:nvSpPr>
        <p:spPr>
          <a:xfrm>
            <a:off x="528856" y="2348858"/>
            <a:ext cx="213734" cy="248214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9" name="Tracker circle"/>
          <p:cNvSpPr/>
          <p:nvPr/>
        </p:nvSpPr>
        <p:spPr>
          <a:xfrm>
            <a:off x="3496217" y="2348858"/>
            <a:ext cx="213734" cy="248214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" name="Tracker circle"/>
          <p:cNvSpPr/>
          <p:nvPr/>
        </p:nvSpPr>
        <p:spPr>
          <a:xfrm>
            <a:off x="6291981" y="2348858"/>
            <a:ext cx="213734" cy="248214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FFFFFF"/>
                </a:solidFill>
              </a:rPr>
              <a:t>3</a:t>
            </a:r>
            <a:endParaRPr lang="en-US" sz="13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0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0509503"/>
              </p:ext>
            </p:extLst>
          </p:nvPr>
        </p:nvGraphicFramePr>
        <p:xfrm>
          <a:off x="189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6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6800" y="1051684"/>
            <a:ext cx="8410575" cy="615950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NAP 2.0: 11 </a:t>
            </a:r>
            <a:r>
              <a:rPr lang="en-US" sz="1800" dirty="0">
                <a:solidFill>
                  <a:srgbClr val="000000"/>
                </a:solidFill>
              </a:rPr>
              <a:t>reform areas were considered under </a:t>
            </a:r>
            <a:r>
              <a:rPr lang="en-US" sz="1800" dirty="0" smtClean="0">
                <a:solidFill>
                  <a:srgbClr val="000000"/>
                </a:solidFill>
              </a:rPr>
              <a:t>the second 60-day action plan (52% scorecard)</a:t>
            </a:r>
            <a:endParaRPr lang="en-GB" sz="18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5995" y="1672045"/>
            <a:ext cx="1633305" cy="4865842"/>
            <a:chOff x="385995" y="1672045"/>
            <a:chExt cx="1633305" cy="486584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F6F420E6-4EBA-4E83-A4FF-DB8A153B40E6}"/>
                </a:ext>
              </a:extLst>
            </p:cNvPr>
            <p:cNvSpPr txBox="1">
              <a:spLocks/>
            </p:cNvSpPr>
            <p:nvPr/>
          </p:nvSpPr>
          <p:spPr>
            <a:xfrm>
              <a:off x="385995" y="3351648"/>
              <a:ext cx="1633305" cy="31862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620" lvl="1" indent="0">
                <a:spcBef>
                  <a:spcPct val="20000"/>
                </a:spcBef>
                <a:buNone/>
              </a:pPr>
              <a:r>
                <a:rPr lang="en-US" sz="1300" b="1" dirty="0" smtClean="0">
                  <a:solidFill>
                    <a:srgbClr val="3E5020"/>
                  </a:solidFill>
                </a:rPr>
                <a:t>National Action Plan 2 (NAP 2.0)</a:t>
              </a:r>
              <a:endParaRPr lang="en-US" sz="1300" b="1" dirty="0">
                <a:solidFill>
                  <a:srgbClr val="3E5020"/>
                </a:solidFill>
              </a:endParaRPr>
            </a:p>
            <a:p>
              <a:pPr lvl="1">
                <a:spcBef>
                  <a:spcPct val="20000"/>
                </a:spcBef>
              </a:pPr>
              <a:r>
                <a:rPr lang="en-US" sz="1300" dirty="0">
                  <a:solidFill>
                    <a:srgbClr val="3E5020"/>
                  </a:solidFill>
                </a:rPr>
                <a:t>On October 3, 2017, PEBEC launched the </a:t>
              </a:r>
              <a:r>
                <a:rPr lang="en-US" sz="1300" dirty="0" smtClean="0">
                  <a:solidFill>
                    <a:srgbClr val="3E5020"/>
                  </a:solidFill>
                </a:rPr>
                <a:t>second National </a:t>
              </a:r>
              <a:r>
                <a:rPr lang="en-US" sz="1300" dirty="0">
                  <a:solidFill>
                    <a:srgbClr val="3E5020"/>
                  </a:solidFill>
                </a:rPr>
                <a:t>Action Plan which focused on deepening and enforcing some of the initiatives in the </a:t>
              </a:r>
              <a:r>
                <a:rPr lang="en-US" sz="1300" dirty="0" smtClean="0">
                  <a:solidFill>
                    <a:srgbClr val="3E5020"/>
                  </a:solidFill>
                </a:rPr>
                <a:t>first National </a:t>
              </a:r>
              <a:r>
                <a:rPr lang="en-US" sz="1300" dirty="0">
                  <a:solidFill>
                    <a:srgbClr val="3E5020"/>
                  </a:solidFill>
                </a:rPr>
                <a:t>Action Plan as well as implementing new </a:t>
              </a:r>
              <a:r>
                <a:rPr lang="en-US" sz="1300" dirty="0" smtClean="0">
                  <a:solidFill>
                    <a:srgbClr val="3E5020"/>
                  </a:solidFill>
                </a:rPr>
                <a:t>reforms.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7CEBE087-A20B-44BA-AEF0-452C1E7C9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911" y="1672045"/>
              <a:ext cx="1527590" cy="164611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453154" y="1781770"/>
            <a:ext cx="6347946" cy="4646393"/>
            <a:chOff x="2453154" y="1856008"/>
            <a:chExt cx="6347946" cy="464639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C002235B-535B-4E68-A297-68AF09A9A21F}"/>
                </a:ext>
              </a:extLst>
            </p:cNvPr>
            <p:cNvGrpSpPr/>
            <p:nvPr/>
          </p:nvGrpSpPr>
          <p:grpSpPr>
            <a:xfrm>
              <a:off x="2453154" y="1876169"/>
              <a:ext cx="1319833" cy="411480"/>
              <a:chOff x="962891" y="1076069"/>
              <a:chExt cx="1393923" cy="411480"/>
            </a:xfrm>
          </p:grpSpPr>
          <p:sp>
            <p:nvSpPr>
              <p:cNvPr id="71" name="Rectangle 2"/>
              <p:cNvSpPr>
                <a:spLocks noChangeArrowheads="1"/>
              </p:cNvSpPr>
              <p:nvPr/>
            </p:nvSpPr>
            <p:spPr bwMode="gray">
              <a:xfrm>
                <a:off x="962891" y="1076069"/>
                <a:ext cx="1393923" cy="4114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63500" dist="127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extLst/>
            </p:spPr>
            <p:txBody>
              <a:bodyPr wrap="none" anchor="ctr">
                <a:noAutofit/>
              </a:bodyPr>
              <a:lstStyle/>
              <a:p>
                <a:endParaRPr lang="en-GB" sz="1100" dirty="0">
                  <a:latin typeface="+mj-lt"/>
                </a:endParaRPr>
              </a:p>
            </p:txBody>
          </p:sp>
          <p:sp>
            <p:nvSpPr>
              <p:cNvPr id="127" name="Rectangle 6"/>
              <p:cNvSpPr txBox="1">
                <a:spLocks/>
              </p:cNvSpPr>
              <p:nvPr/>
            </p:nvSpPr>
            <p:spPr>
              <a:xfrm>
                <a:off x="1036981" y="1109134"/>
                <a:ext cx="12801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marL="1587" lvl="1" indent="0">
                  <a:buNone/>
                </a:pPr>
                <a:r>
                  <a:rPr lang="en-US" sz="1100" b="1" dirty="0">
                    <a:solidFill>
                      <a:schemeClr val="accent3"/>
                    </a:solidFill>
                    <a:latin typeface="+mj-lt"/>
                  </a:rPr>
                  <a:t>Starting a </a:t>
                </a:r>
              </a:p>
              <a:p>
                <a:pPr marL="1587" lvl="1" indent="0">
                  <a:buNone/>
                </a:pPr>
                <a:r>
                  <a:rPr lang="en-US" sz="1100" b="1" dirty="0">
                    <a:solidFill>
                      <a:schemeClr val="accent3"/>
                    </a:solidFill>
                    <a:latin typeface="+mj-lt"/>
                  </a:rPr>
                  <a:t>business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82239A26-1A62-4E6F-B55A-2F3E4BBC3C28}"/>
                </a:ext>
              </a:extLst>
            </p:cNvPr>
            <p:cNvGrpSpPr/>
            <p:nvPr/>
          </p:nvGrpSpPr>
          <p:grpSpPr>
            <a:xfrm>
              <a:off x="2453154" y="2309009"/>
              <a:ext cx="1319833" cy="411480"/>
              <a:chOff x="962891" y="1585109"/>
              <a:chExt cx="1393923" cy="411480"/>
            </a:xfrm>
          </p:grpSpPr>
          <p:sp>
            <p:nvSpPr>
              <p:cNvPr id="72" name="Rectangle 2"/>
              <p:cNvSpPr>
                <a:spLocks noChangeArrowheads="1"/>
              </p:cNvSpPr>
              <p:nvPr/>
            </p:nvSpPr>
            <p:spPr bwMode="gray">
              <a:xfrm>
                <a:off x="962891" y="1585109"/>
                <a:ext cx="1393923" cy="4114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63500" dist="127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extLst/>
            </p:spPr>
            <p:txBody>
              <a:bodyPr wrap="none" anchor="ctr">
                <a:noAutofit/>
              </a:bodyPr>
              <a:lstStyle/>
              <a:p>
                <a:endParaRPr lang="en-GB" sz="1100" dirty="0">
                  <a:latin typeface="+mj-lt"/>
                </a:endParaRPr>
              </a:p>
            </p:txBody>
          </p:sp>
          <p:sp>
            <p:nvSpPr>
              <p:cNvPr id="130" name="Rectangle 6"/>
              <p:cNvSpPr txBox="1">
                <a:spLocks/>
              </p:cNvSpPr>
              <p:nvPr/>
            </p:nvSpPr>
            <p:spPr>
              <a:xfrm>
                <a:off x="1036981" y="1618174"/>
                <a:ext cx="1280160" cy="345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marL="1587" lvl="1" indent="0">
                  <a:buNone/>
                </a:pPr>
                <a:r>
                  <a:rPr lang="en-US" sz="1100" b="1" dirty="0">
                    <a:solidFill>
                      <a:schemeClr val="accent3"/>
                    </a:solidFill>
                    <a:latin typeface="+mj-lt"/>
                  </a:rPr>
                  <a:t>Dealing with construction permits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D4F86647-4E11-4830-A7D9-E8F44BE1CC17}"/>
                </a:ext>
              </a:extLst>
            </p:cNvPr>
            <p:cNvGrpSpPr/>
            <p:nvPr/>
          </p:nvGrpSpPr>
          <p:grpSpPr>
            <a:xfrm>
              <a:off x="2453154" y="2741849"/>
              <a:ext cx="1319833" cy="411480"/>
              <a:chOff x="962891" y="2094149"/>
              <a:chExt cx="1393923" cy="411480"/>
            </a:xfrm>
          </p:grpSpPr>
          <p:sp>
            <p:nvSpPr>
              <p:cNvPr id="79" name="TextBox 2"/>
              <p:cNvSpPr txBox="1">
                <a:spLocks noChangeArrowheads="1"/>
              </p:cNvSpPr>
              <p:nvPr/>
            </p:nvSpPr>
            <p:spPr bwMode="gray">
              <a:xfrm>
                <a:off x="962891" y="2094149"/>
                <a:ext cx="1393923" cy="4114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63500" dist="127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extLst/>
            </p:spPr>
            <p:txBody>
              <a:bodyPr wrap="none" anchor="ctr">
                <a:noAutofit/>
              </a:bodyPr>
              <a:lstStyle>
                <a:defPPr>
                  <a:defRPr lang="en-US"/>
                </a:defPPr>
              </a:lstStyle>
              <a:p>
                <a:endParaRPr lang="en-GB" sz="1100" dirty="0">
                  <a:latin typeface="+mj-lt"/>
                </a:endParaRPr>
              </a:p>
            </p:txBody>
          </p:sp>
          <p:sp>
            <p:nvSpPr>
              <p:cNvPr id="80" name="Rectangle 6"/>
              <p:cNvSpPr txBox="1">
                <a:spLocks/>
              </p:cNvSpPr>
              <p:nvPr/>
            </p:nvSpPr>
            <p:spPr>
              <a:xfrm>
                <a:off x="1036981" y="2127213"/>
                <a:ext cx="1280160" cy="345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en-GB" sz="1100" b="1" dirty="0">
                    <a:solidFill>
                      <a:schemeClr val="accent3"/>
                    </a:solidFill>
                    <a:latin typeface="+mj-lt"/>
                  </a:rPr>
                  <a:t>Registering </a:t>
                </a:r>
              </a:p>
              <a:p>
                <a:r>
                  <a:rPr lang="en-GB" sz="1100" b="1" dirty="0">
                    <a:solidFill>
                      <a:schemeClr val="accent3"/>
                    </a:solidFill>
                    <a:latin typeface="+mj-lt"/>
                  </a:rPr>
                  <a:t>property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74900D61-1CE1-4BF8-B7E3-A3DA7E7F67D5}"/>
                </a:ext>
              </a:extLst>
            </p:cNvPr>
            <p:cNvGrpSpPr/>
            <p:nvPr/>
          </p:nvGrpSpPr>
          <p:grpSpPr>
            <a:xfrm>
              <a:off x="2453154" y="3161989"/>
              <a:ext cx="1319833" cy="411480"/>
              <a:chOff x="962891" y="2603189"/>
              <a:chExt cx="1393923" cy="411480"/>
            </a:xfrm>
          </p:grpSpPr>
          <p:sp>
            <p:nvSpPr>
              <p:cNvPr id="134" name="Rectangle 2"/>
              <p:cNvSpPr>
                <a:spLocks noChangeArrowheads="1"/>
              </p:cNvSpPr>
              <p:nvPr/>
            </p:nvSpPr>
            <p:spPr bwMode="gray">
              <a:xfrm>
                <a:off x="962891" y="2603189"/>
                <a:ext cx="1393923" cy="4114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63500" dist="127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extLst/>
            </p:spPr>
            <p:txBody>
              <a:bodyPr wrap="none" anchor="ctr">
                <a:noAutofit/>
              </a:bodyPr>
              <a:lstStyle/>
              <a:p>
                <a:endParaRPr lang="en-GB" sz="1100" dirty="0">
                  <a:latin typeface="+mj-lt"/>
                </a:endParaRPr>
              </a:p>
            </p:txBody>
          </p:sp>
          <p:sp>
            <p:nvSpPr>
              <p:cNvPr id="136" name="Rectangle 6"/>
              <p:cNvSpPr txBox="1">
                <a:spLocks/>
              </p:cNvSpPr>
              <p:nvPr/>
            </p:nvSpPr>
            <p:spPr>
              <a:xfrm>
                <a:off x="1036981" y="2636253"/>
                <a:ext cx="1280160" cy="345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en-GB" sz="1100" b="1" dirty="0">
                    <a:solidFill>
                      <a:schemeClr val="accent3"/>
                    </a:solidFill>
                    <a:latin typeface="+mj-lt"/>
                  </a:rPr>
                  <a:t>Getting </a:t>
                </a:r>
                <a:r>
                  <a:rPr lang="en-GB" sz="1100" b="1" dirty="0" smtClean="0">
                    <a:solidFill>
                      <a:schemeClr val="accent3"/>
                    </a:solidFill>
                    <a:latin typeface="+mj-lt"/>
                  </a:rPr>
                  <a:t> electricity</a:t>
                </a:r>
                <a:endParaRPr lang="en-GB" sz="1100" b="1" dirty="0">
                  <a:solidFill>
                    <a:schemeClr val="accent3"/>
                  </a:solidFill>
                  <a:latin typeface="+mj-lt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3BC8B1A8-359D-4A29-93E5-F4B4A7C2B964}"/>
                </a:ext>
              </a:extLst>
            </p:cNvPr>
            <p:cNvGrpSpPr/>
            <p:nvPr/>
          </p:nvGrpSpPr>
          <p:grpSpPr>
            <a:xfrm>
              <a:off x="2453154" y="3582129"/>
              <a:ext cx="1319833" cy="411480"/>
              <a:chOff x="962891" y="3112229"/>
              <a:chExt cx="1393923" cy="411480"/>
            </a:xfrm>
          </p:grpSpPr>
          <p:sp>
            <p:nvSpPr>
              <p:cNvPr id="139" name="Rectangle 2"/>
              <p:cNvSpPr>
                <a:spLocks noChangeArrowheads="1"/>
              </p:cNvSpPr>
              <p:nvPr/>
            </p:nvSpPr>
            <p:spPr bwMode="gray">
              <a:xfrm>
                <a:off x="962891" y="3112229"/>
                <a:ext cx="1393923" cy="4114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63500" dist="127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extLst/>
            </p:spPr>
            <p:txBody>
              <a:bodyPr wrap="none" anchor="ctr">
                <a:noAutofit/>
              </a:bodyPr>
              <a:lstStyle/>
              <a:p>
                <a:endParaRPr lang="en-GB" sz="1100" dirty="0">
                  <a:latin typeface="+mj-lt"/>
                </a:endParaRPr>
              </a:p>
            </p:txBody>
          </p:sp>
          <p:sp>
            <p:nvSpPr>
              <p:cNvPr id="141" name="Rectangle 6"/>
              <p:cNvSpPr txBox="1">
                <a:spLocks/>
              </p:cNvSpPr>
              <p:nvPr/>
            </p:nvSpPr>
            <p:spPr>
              <a:xfrm>
                <a:off x="1036981" y="3145293"/>
                <a:ext cx="1280160" cy="345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en-GB" sz="1100" b="1" dirty="0">
                    <a:solidFill>
                      <a:schemeClr val="accent3"/>
                    </a:solidFill>
                    <a:latin typeface="+mj-lt"/>
                  </a:rPr>
                  <a:t>Getting </a:t>
                </a:r>
                <a:r>
                  <a:rPr lang="en-GB" sz="1100" b="1" dirty="0" smtClean="0">
                    <a:solidFill>
                      <a:schemeClr val="accent3"/>
                    </a:solidFill>
                    <a:latin typeface="+mj-lt"/>
                  </a:rPr>
                  <a:t> credit</a:t>
                </a:r>
                <a:endParaRPr lang="en-GB" sz="1100" b="1" dirty="0">
                  <a:solidFill>
                    <a:schemeClr val="accent3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4E1AD83-5F4A-4CAB-8E21-9DAD62645717}"/>
                </a:ext>
              </a:extLst>
            </p:cNvPr>
            <p:cNvGrpSpPr/>
            <p:nvPr/>
          </p:nvGrpSpPr>
          <p:grpSpPr>
            <a:xfrm>
              <a:off x="2453154" y="4002269"/>
              <a:ext cx="1319833" cy="378416"/>
              <a:chOff x="962891" y="3621269"/>
              <a:chExt cx="1393923" cy="378416"/>
            </a:xfrm>
          </p:grpSpPr>
          <p:sp>
            <p:nvSpPr>
              <p:cNvPr id="144" name="Rectangle 2"/>
              <p:cNvSpPr>
                <a:spLocks noChangeArrowheads="1"/>
              </p:cNvSpPr>
              <p:nvPr/>
            </p:nvSpPr>
            <p:spPr bwMode="gray">
              <a:xfrm>
                <a:off x="962891" y="3621269"/>
                <a:ext cx="1393923" cy="32843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63500" dist="127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extLst/>
            </p:spPr>
            <p:txBody>
              <a:bodyPr wrap="none" anchor="ctr">
                <a:noAutofit/>
              </a:bodyPr>
              <a:lstStyle/>
              <a:p>
                <a:endParaRPr lang="en-GB" sz="1100" dirty="0">
                  <a:latin typeface="+mj-lt"/>
                </a:endParaRPr>
              </a:p>
            </p:txBody>
          </p:sp>
          <p:sp>
            <p:nvSpPr>
              <p:cNvPr id="146" name="Rectangle 6"/>
              <p:cNvSpPr txBox="1">
                <a:spLocks/>
              </p:cNvSpPr>
              <p:nvPr/>
            </p:nvSpPr>
            <p:spPr>
              <a:xfrm>
                <a:off x="1036981" y="3654334"/>
                <a:ext cx="1280160" cy="345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lnSpc>
                    <a:spcPct val="92000"/>
                  </a:lnSpc>
                </a:pPr>
                <a:r>
                  <a:rPr lang="en-GB" sz="1100" b="1" dirty="0">
                    <a:solidFill>
                      <a:schemeClr val="accent3"/>
                    </a:solidFill>
                    <a:latin typeface="+mj-lt"/>
                  </a:rPr>
                  <a:t>Paying </a:t>
                </a:r>
                <a:r>
                  <a:rPr lang="en-GB" sz="1100" b="1" dirty="0" smtClean="0">
                    <a:solidFill>
                      <a:schemeClr val="accent3"/>
                    </a:solidFill>
                    <a:latin typeface="+mj-lt"/>
                  </a:rPr>
                  <a:t> taxes</a:t>
                </a:r>
                <a:endParaRPr lang="en-GB" sz="1100" b="1" dirty="0">
                  <a:solidFill>
                    <a:schemeClr val="accent3"/>
                  </a:solidFill>
                  <a:latin typeface="+mj-lt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D3A30D03-43C9-4D2F-B91C-E3F5242A896D}"/>
                </a:ext>
              </a:extLst>
            </p:cNvPr>
            <p:cNvGrpSpPr/>
            <p:nvPr/>
          </p:nvGrpSpPr>
          <p:grpSpPr>
            <a:xfrm>
              <a:off x="2453154" y="4333509"/>
              <a:ext cx="1319833" cy="411480"/>
              <a:chOff x="962891" y="4130309"/>
              <a:chExt cx="1393923" cy="411480"/>
            </a:xfrm>
          </p:grpSpPr>
          <p:sp>
            <p:nvSpPr>
              <p:cNvPr id="149" name="Rectangle 2"/>
              <p:cNvSpPr>
                <a:spLocks noChangeArrowheads="1"/>
              </p:cNvSpPr>
              <p:nvPr/>
            </p:nvSpPr>
            <p:spPr bwMode="gray">
              <a:xfrm>
                <a:off x="962891" y="4130309"/>
                <a:ext cx="1393923" cy="4114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63500" dist="127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extLst/>
            </p:spPr>
            <p:txBody>
              <a:bodyPr wrap="none" anchor="ctr">
                <a:noAutofit/>
              </a:bodyPr>
              <a:lstStyle/>
              <a:p>
                <a:endParaRPr lang="en-GB" sz="1100" dirty="0">
                  <a:latin typeface="+mj-lt"/>
                </a:endParaRPr>
              </a:p>
            </p:txBody>
          </p:sp>
          <p:sp>
            <p:nvSpPr>
              <p:cNvPr id="151" name="Rectangle 6"/>
              <p:cNvSpPr txBox="1">
                <a:spLocks/>
              </p:cNvSpPr>
              <p:nvPr/>
            </p:nvSpPr>
            <p:spPr>
              <a:xfrm>
                <a:off x="1036981" y="4163374"/>
                <a:ext cx="1280160" cy="345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en-GB" sz="1100" b="1" dirty="0">
                    <a:solidFill>
                      <a:schemeClr val="accent3"/>
                    </a:solidFill>
                    <a:latin typeface="+mj-lt"/>
                  </a:rPr>
                  <a:t>Trading across </a:t>
                </a:r>
              </a:p>
              <a:p>
                <a:r>
                  <a:rPr lang="en-GB" sz="1100" b="1" dirty="0">
                    <a:solidFill>
                      <a:schemeClr val="accent3"/>
                    </a:solidFill>
                    <a:latin typeface="+mj-lt"/>
                  </a:rPr>
                  <a:t>borders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51D3821B-433F-4670-8418-3817DCEE3C89}"/>
                </a:ext>
              </a:extLst>
            </p:cNvPr>
            <p:cNvGrpSpPr/>
            <p:nvPr/>
          </p:nvGrpSpPr>
          <p:grpSpPr>
            <a:xfrm>
              <a:off x="2453154" y="4753649"/>
              <a:ext cx="1319833" cy="378416"/>
              <a:chOff x="962891" y="4639349"/>
              <a:chExt cx="1393923" cy="378416"/>
            </a:xfrm>
          </p:grpSpPr>
          <p:sp>
            <p:nvSpPr>
              <p:cNvPr id="154" name="Rectangle 2"/>
              <p:cNvSpPr>
                <a:spLocks noChangeArrowheads="1"/>
              </p:cNvSpPr>
              <p:nvPr/>
            </p:nvSpPr>
            <p:spPr bwMode="gray">
              <a:xfrm>
                <a:off x="962891" y="4639349"/>
                <a:ext cx="1393923" cy="36445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63500" dist="127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extLst/>
            </p:spPr>
            <p:txBody>
              <a:bodyPr wrap="none" anchor="ctr">
                <a:noAutofit/>
              </a:bodyPr>
              <a:lstStyle/>
              <a:p>
                <a:endParaRPr lang="en-GB" sz="1100" dirty="0">
                  <a:latin typeface="+mj-lt"/>
                </a:endParaRPr>
              </a:p>
            </p:txBody>
          </p:sp>
          <p:sp>
            <p:nvSpPr>
              <p:cNvPr id="156" name="Rectangle 6"/>
              <p:cNvSpPr txBox="1">
                <a:spLocks/>
              </p:cNvSpPr>
              <p:nvPr/>
            </p:nvSpPr>
            <p:spPr>
              <a:xfrm>
                <a:off x="1036981" y="4672414"/>
                <a:ext cx="1280160" cy="345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lvl="0" indent="0" defTabSz="895350" eaLnBrk="1" hangingPunct="1">
                  <a:buClr>
                    <a:schemeClr val="tx2"/>
                  </a:buClr>
                  <a:defRPr sz="1100" b="1" baseline="0">
                    <a:solidFill>
                      <a:schemeClr val="accent3"/>
                    </a:solidFill>
                    <a:latin typeface="+mj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en-GB" dirty="0"/>
                  <a:t>Enforcing  contracts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6EB10273-302D-4760-8891-BAADE6370554}"/>
                </a:ext>
              </a:extLst>
            </p:cNvPr>
            <p:cNvGrpSpPr/>
            <p:nvPr/>
          </p:nvGrpSpPr>
          <p:grpSpPr>
            <a:xfrm>
              <a:off x="2453154" y="5122989"/>
              <a:ext cx="1319833" cy="411480"/>
              <a:chOff x="962891" y="5148389"/>
              <a:chExt cx="1393923" cy="411480"/>
            </a:xfrm>
          </p:grpSpPr>
          <p:sp>
            <p:nvSpPr>
              <p:cNvPr id="159" name="Rectangle 2"/>
              <p:cNvSpPr>
                <a:spLocks noChangeArrowheads="1"/>
              </p:cNvSpPr>
              <p:nvPr/>
            </p:nvSpPr>
            <p:spPr bwMode="gray">
              <a:xfrm>
                <a:off x="962891" y="5148389"/>
                <a:ext cx="1393923" cy="4114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63500" dist="127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extLst/>
            </p:spPr>
            <p:txBody>
              <a:bodyPr wrap="none" anchor="ctr">
                <a:noAutofit/>
              </a:bodyPr>
              <a:lstStyle/>
              <a:p>
                <a:endParaRPr lang="en-GB" sz="1100" dirty="0">
                  <a:latin typeface="+mj-lt"/>
                </a:endParaRPr>
              </a:p>
            </p:txBody>
          </p:sp>
          <p:sp>
            <p:nvSpPr>
              <p:cNvPr id="161" name="Rectangle 6"/>
              <p:cNvSpPr txBox="1">
                <a:spLocks/>
              </p:cNvSpPr>
              <p:nvPr/>
            </p:nvSpPr>
            <p:spPr>
              <a:xfrm>
                <a:off x="1036981" y="5181453"/>
                <a:ext cx="1280160" cy="345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lvl="0" indent="0" defTabSz="895350" eaLnBrk="1" hangingPunct="1">
                  <a:buClr>
                    <a:schemeClr val="tx2"/>
                  </a:buClr>
                  <a:defRPr sz="1100" b="1" baseline="0">
                    <a:solidFill>
                      <a:schemeClr val="accent3"/>
                    </a:solidFill>
                    <a:latin typeface="+mj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en-GB" dirty="0"/>
                  <a:t>Selling to the government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C575CE0-0A3D-4059-9A95-FE8FDEDB9A14}"/>
                </a:ext>
              </a:extLst>
            </p:cNvPr>
            <p:cNvGrpSpPr/>
            <p:nvPr/>
          </p:nvGrpSpPr>
          <p:grpSpPr>
            <a:xfrm>
              <a:off x="2453154" y="5543129"/>
              <a:ext cx="1319833" cy="411480"/>
              <a:chOff x="962891" y="5657429"/>
              <a:chExt cx="1393923" cy="411480"/>
            </a:xfrm>
          </p:grpSpPr>
          <p:sp>
            <p:nvSpPr>
              <p:cNvPr id="164" name="Rectangle 2"/>
              <p:cNvSpPr>
                <a:spLocks noChangeArrowheads="1"/>
              </p:cNvSpPr>
              <p:nvPr/>
            </p:nvSpPr>
            <p:spPr bwMode="gray">
              <a:xfrm>
                <a:off x="962891" y="5657429"/>
                <a:ext cx="1393923" cy="4114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63500" dist="127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extLst/>
            </p:spPr>
            <p:txBody>
              <a:bodyPr wrap="none" anchor="ctr">
                <a:noAutofit/>
              </a:bodyPr>
              <a:lstStyle/>
              <a:p>
                <a:endParaRPr lang="en-GB" sz="1100" dirty="0">
                  <a:latin typeface="+mj-lt"/>
                </a:endParaRPr>
              </a:p>
            </p:txBody>
          </p:sp>
          <p:sp>
            <p:nvSpPr>
              <p:cNvPr id="166" name="Rectangle 6"/>
              <p:cNvSpPr txBox="1">
                <a:spLocks/>
              </p:cNvSpPr>
              <p:nvPr/>
            </p:nvSpPr>
            <p:spPr>
              <a:xfrm>
                <a:off x="1036981" y="5690494"/>
                <a:ext cx="1280160" cy="345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en-US" sz="1100" b="1" dirty="0">
                    <a:solidFill>
                      <a:schemeClr val="accent3"/>
                    </a:solidFill>
                    <a:latin typeface="+mj-lt"/>
                  </a:rPr>
                  <a:t>Entry and exit of people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D1112F88-0057-4047-8D23-22F3376FE48E}"/>
                </a:ext>
              </a:extLst>
            </p:cNvPr>
            <p:cNvGrpSpPr/>
            <p:nvPr/>
          </p:nvGrpSpPr>
          <p:grpSpPr>
            <a:xfrm>
              <a:off x="2453154" y="5963272"/>
              <a:ext cx="1319833" cy="539129"/>
              <a:chOff x="962891" y="6166472"/>
              <a:chExt cx="1393923" cy="411480"/>
            </a:xfrm>
          </p:grpSpPr>
          <p:sp>
            <p:nvSpPr>
              <p:cNvPr id="119" name="Rectangle 2">
                <a:extLst>
                  <a:ext uri="{FF2B5EF4-FFF2-40B4-BE49-F238E27FC236}">
                    <a16:creationId xmlns:a16="http://schemas.microsoft.com/office/drawing/2014/main" xmlns="" id="{160FF299-CBA4-4F2D-990D-910B6F72C4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2891" y="6166472"/>
                <a:ext cx="1393923" cy="4114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63500" dist="127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extLst/>
            </p:spPr>
            <p:txBody>
              <a:bodyPr wrap="none" anchor="ctr">
                <a:noAutofit/>
              </a:bodyPr>
              <a:lstStyle/>
              <a:p>
                <a:endParaRPr lang="en-GB" sz="1100" dirty="0">
                  <a:latin typeface="+mj-lt"/>
                </a:endParaRPr>
              </a:p>
            </p:txBody>
          </p:sp>
          <p:sp>
            <p:nvSpPr>
              <p:cNvPr id="120" name="Rectangle 6">
                <a:extLst>
                  <a:ext uri="{FF2B5EF4-FFF2-40B4-BE49-F238E27FC236}">
                    <a16:creationId xmlns:a16="http://schemas.microsoft.com/office/drawing/2014/main" xmlns="" id="{04E1C93F-8647-4D5C-AC22-3845EC88A9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6981" y="6199537"/>
                <a:ext cx="1280160" cy="345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lvl="0" indent="0" defTabSz="895350" eaLnBrk="1" hangingPunct="1">
                  <a:buClr>
                    <a:schemeClr val="tx2"/>
                  </a:buClr>
                  <a:defRPr sz="1100" b="1" baseline="0">
                    <a:solidFill>
                      <a:schemeClr val="accent3"/>
                    </a:solidFill>
                    <a:latin typeface="+mj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en-US" dirty="0"/>
                  <a:t>Trading within Nigeria</a:t>
                </a:r>
              </a:p>
            </p:txBody>
          </p:sp>
        </p:grpSp>
        <p:sp>
          <p:nvSpPr>
            <p:cNvPr id="107" name="Line 52"/>
            <p:cNvSpPr>
              <a:spLocks noChangeShapeType="1"/>
            </p:cNvSpPr>
            <p:nvPr/>
          </p:nvSpPr>
          <p:spPr bwMode="gray">
            <a:xfrm>
              <a:off x="3816625" y="3151309"/>
              <a:ext cx="498447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100" dirty="0">
                <a:latin typeface="+mj-lt"/>
              </a:endParaRPr>
            </a:p>
          </p:txBody>
        </p:sp>
        <p:sp>
          <p:nvSpPr>
            <p:cNvPr id="108" name="Line 52"/>
            <p:cNvSpPr>
              <a:spLocks noChangeShapeType="1"/>
            </p:cNvSpPr>
            <p:nvPr/>
          </p:nvSpPr>
          <p:spPr bwMode="gray">
            <a:xfrm>
              <a:off x="3816625" y="2298329"/>
              <a:ext cx="498447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100" dirty="0">
                <a:latin typeface="+mj-lt"/>
              </a:endParaRPr>
            </a:p>
          </p:txBody>
        </p:sp>
        <p:sp>
          <p:nvSpPr>
            <p:cNvPr id="109" name="Line 52"/>
            <p:cNvSpPr>
              <a:spLocks noChangeShapeType="1"/>
            </p:cNvSpPr>
            <p:nvPr/>
          </p:nvSpPr>
          <p:spPr bwMode="gray">
            <a:xfrm>
              <a:off x="3816625" y="2731169"/>
              <a:ext cx="498447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100" dirty="0">
                <a:latin typeface="+mj-lt"/>
              </a:endParaRPr>
            </a:p>
          </p:txBody>
        </p:sp>
        <p:sp>
          <p:nvSpPr>
            <p:cNvPr id="110" name="Line 52"/>
            <p:cNvSpPr>
              <a:spLocks noChangeShapeType="1"/>
            </p:cNvSpPr>
            <p:nvPr/>
          </p:nvSpPr>
          <p:spPr bwMode="gray">
            <a:xfrm>
              <a:off x="3816625" y="3571449"/>
              <a:ext cx="498447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100" dirty="0">
                <a:latin typeface="+mj-lt"/>
              </a:endParaRPr>
            </a:p>
          </p:txBody>
        </p:sp>
        <p:sp>
          <p:nvSpPr>
            <p:cNvPr id="111" name="Line 52"/>
            <p:cNvSpPr>
              <a:spLocks noChangeShapeType="1"/>
            </p:cNvSpPr>
            <p:nvPr/>
          </p:nvSpPr>
          <p:spPr bwMode="gray">
            <a:xfrm>
              <a:off x="3816625" y="3991589"/>
              <a:ext cx="498447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100" dirty="0">
                <a:latin typeface="+mj-lt"/>
              </a:endParaRPr>
            </a:p>
          </p:txBody>
        </p:sp>
        <p:sp>
          <p:nvSpPr>
            <p:cNvPr id="112" name="Line 52"/>
            <p:cNvSpPr>
              <a:spLocks noChangeShapeType="1"/>
            </p:cNvSpPr>
            <p:nvPr/>
          </p:nvSpPr>
          <p:spPr bwMode="gray">
            <a:xfrm>
              <a:off x="3816625" y="4335529"/>
              <a:ext cx="498447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100" dirty="0">
                <a:latin typeface="+mj-lt"/>
              </a:endParaRPr>
            </a:p>
          </p:txBody>
        </p:sp>
        <p:sp>
          <p:nvSpPr>
            <p:cNvPr id="113" name="Line 52"/>
            <p:cNvSpPr>
              <a:spLocks noChangeShapeType="1"/>
            </p:cNvSpPr>
            <p:nvPr/>
          </p:nvSpPr>
          <p:spPr bwMode="gray">
            <a:xfrm>
              <a:off x="3816625" y="4742969"/>
              <a:ext cx="498447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100" dirty="0">
                <a:latin typeface="+mj-lt"/>
              </a:endParaRPr>
            </a:p>
          </p:txBody>
        </p:sp>
        <p:sp>
          <p:nvSpPr>
            <p:cNvPr id="114" name="Line 52"/>
            <p:cNvSpPr>
              <a:spLocks noChangeShapeType="1"/>
            </p:cNvSpPr>
            <p:nvPr/>
          </p:nvSpPr>
          <p:spPr bwMode="gray">
            <a:xfrm>
              <a:off x="3816625" y="5125009"/>
              <a:ext cx="498447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100" dirty="0">
                <a:latin typeface="+mj-lt"/>
              </a:endParaRPr>
            </a:p>
          </p:txBody>
        </p:sp>
        <p:sp>
          <p:nvSpPr>
            <p:cNvPr id="115" name="Line 52"/>
            <p:cNvSpPr>
              <a:spLocks noChangeShapeType="1"/>
            </p:cNvSpPr>
            <p:nvPr/>
          </p:nvSpPr>
          <p:spPr bwMode="gray">
            <a:xfrm>
              <a:off x="3816625" y="5545149"/>
              <a:ext cx="498447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100" dirty="0">
                <a:latin typeface="+mj-lt"/>
              </a:endParaRPr>
            </a:p>
          </p:txBody>
        </p:sp>
        <p:sp>
          <p:nvSpPr>
            <p:cNvPr id="20" name="Rectangle 23"/>
            <p:cNvSpPr txBox="1">
              <a:spLocks/>
            </p:cNvSpPr>
            <p:nvPr/>
          </p:nvSpPr>
          <p:spPr>
            <a:xfrm>
              <a:off x="3816625" y="1856008"/>
              <a:ext cx="49844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100" dirty="0">
                  <a:latin typeface="+mj-lt"/>
                </a:rPr>
                <a:t>Eliminate inspection for business premises registration</a:t>
              </a:r>
            </a:p>
            <a:p>
              <a:pPr lvl="1"/>
              <a:r>
                <a:rPr lang="en-US" sz="1100" dirty="0">
                  <a:latin typeface="+mj-lt"/>
                </a:rPr>
                <a:t>Drive adoption of e-registration for company registration</a:t>
              </a:r>
            </a:p>
          </p:txBody>
        </p:sp>
        <p:sp>
          <p:nvSpPr>
            <p:cNvPr id="36" name="Rectangle 39"/>
            <p:cNvSpPr txBox="1">
              <a:spLocks/>
            </p:cNvSpPr>
            <p:nvPr/>
          </p:nvSpPr>
          <p:spPr>
            <a:xfrm>
              <a:off x="3816625" y="2309009"/>
              <a:ext cx="49844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100" dirty="0">
                  <a:latin typeface="+mj-lt"/>
                </a:rPr>
                <a:t>Drive usage of the e-planning platform</a:t>
              </a:r>
            </a:p>
            <a:p>
              <a:pPr lvl="1"/>
              <a:r>
                <a:rPr lang="en-US" sz="1100" dirty="0">
                  <a:latin typeface="+mj-lt"/>
                </a:rPr>
                <a:t>Reduce cost and time to obtain development permits</a:t>
              </a:r>
            </a:p>
          </p:txBody>
        </p:sp>
        <p:sp>
          <p:nvSpPr>
            <p:cNvPr id="47" name="Rectangle 54"/>
            <p:cNvSpPr txBox="1">
              <a:spLocks/>
            </p:cNvSpPr>
            <p:nvPr/>
          </p:nvSpPr>
          <p:spPr>
            <a:xfrm>
              <a:off x="3816625" y="3161989"/>
              <a:ext cx="49844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100" dirty="0">
                  <a:latin typeface="+mj-lt"/>
                </a:rPr>
                <a:t>Reduce time to get connected to the grid by deploying online systems</a:t>
              </a:r>
            </a:p>
            <a:p>
              <a:pPr lvl="1"/>
              <a:r>
                <a:rPr lang="en-US" sz="1100" dirty="0">
                  <a:latin typeface="+mj-lt"/>
                </a:rPr>
                <a:t>Ensure compliance to revised procedures and timelines for getting grid connected</a:t>
              </a:r>
            </a:p>
          </p:txBody>
        </p:sp>
        <p:sp>
          <p:nvSpPr>
            <p:cNvPr id="345095" name="Rectangle 345095"/>
            <p:cNvSpPr txBox="1">
              <a:spLocks/>
            </p:cNvSpPr>
            <p:nvPr/>
          </p:nvSpPr>
          <p:spPr>
            <a:xfrm>
              <a:off x="3816625" y="4333510"/>
              <a:ext cx="498447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100" dirty="0">
                  <a:latin typeface="+mj-lt"/>
                </a:rPr>
                <a:t>Enable quicker and easier movement of goods across borders</a:t>
              </a:r>
            </a:p>
          </p:txBody>
        </p:sp>
        <p:sp>
          <p:nvSpPr>
            <p:cNvPr id="90" name="Rectangle 90"/>
            <p:cNvSpPr txBox="1">
              <a:spLocks/>
            </p:cNvSpPr>
            <p:nvPr/>
          </p:nvSpPr>
          <p:spPr>
            <a:xfrm>
              <a:off x="3816625" y="4753649"/>
              <a:ext cx="498447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100" dirty="0">
                  <a:latin typeface="+mj-lt"/>
                </a:rPr>
                <a:t>Reduce the time it takes to resolve cases related to commercial contracts</a:t>
              </a:r>
            </a:p>
          </p:txBody>
        </p:sp>
        <p:sp>
          <p:nvSpPr>
            <p:cNvPr id="94" name="Rectangle 94"/>
            <p:cNvSpPr txBox="1">
              <a:spLocks/>
            </p:cNvSpPr>
            <p:nvPr/>
          </p:nvSpPr>
          <p:spPr>
            <a:xfrm>
              <a:off x="3816625" y="5122990"/>
              <a:ext cx="498447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100" dirty="0">
                  <a:latin typeface="+mj-lt"/>
                </a:rPr>
                <a:t>Simplify the government procurement process for SMEs</a:t>
              </a:r>
            </a:p>
          </p:txBody>
        </p:sp>
        <p:sp>
          <p:nvSpPr>
            <p:cNvPr id="345090" name="Rectangle 345091"/>
            <p:cNvSpPr txBox="1">
              <a:spLocks/>
            </p:cNvSpPr>
            <p:nvPr/>
          </p:nvSpPr>
          <p:spPr>
            <a:xfrm>
              <a:off x="3816625" y="5543129"/>
              <a:ext cx="49844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100" dirty="0">
                  <a:latin typeface="+mj-lt"/>
                </a:rPr>
                <a:t>Improve the experience of travelers entering and leaving Nigeria</a:t>
              </a:r>
            </a:p>
            <a:p>
              <a:pPr lvl="1"/>
              <a:r>
                <a:rPr lang="en-US" sz="1100" dirty="0">
                  <a:latin typeface="+mj-lt"/>
                </a:rPr>
                <a:t>Decrease time spent at airports, and streamline processes for entering the country</a:t>
              </a:r>
            </a:p>
          </p:txBody>
        </p:sp>
        <p:sp>
          <p:nvSpPr>
            <p:cNvPr id="117" name="Rectangle 345091">
              <a:extLst>
                <a:ext uri="{FF2B5EF4-FFF2-40B4-BE49-F238E27FC236}">
                  <a16:creationId xmlns:a16="http://schemas.microsoft.com/office/drawing/2014/main" xmlns="" id="{49DDDD2F-0CAD-42F0-9CC6-B3E7BFEDB61A}"/>
                </a:ext>
              </a:extLst>
            </p:cNvPr>
            <p:cNvSpPr txBox="1">
              <a:spLocks/>
            </p:cNvSpPr>
            <p:nvPr/>
          </p:nvSpPr>
          <p:spPr>
            <a:xfrm>
              <a:off x="3816625" y="5963273"/>
              <a:ext cx="4984475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100" dirty="0">
                  <a:latin typeface="+mj-lt"/>
                </a:rPr>
                <a:t>Simplify the process of registering food and drugs at NAFDAC</a:t>
              </a:r>
            </a:p>
            <a:p>
              <a:pPr lvl="1"/>
              <a:r>
                <a:rPr lang="en-US" sz="1100" dirty="0">
                  <a:latin typeface="+mj-lt"/>
                </a:rPr>
                <a:t>Enforce removal of illegal roadblocks</a:t>
              </a:r>
            </a:p>
            <a:p>
              <a:pPr lvl="1"/>
              <a:r>
                <a:rPr lang="en-US" sz="1100" dirty="0">
                  <a:latin typeface="+mj-lt"/>
                </a:rPr>
                <a:t>Trademark registry to clear backlog of outstanding marks</a:t>
              </a:r>
            </a:p>
          </p:txBody>
        </p:sp>
        <p:sp>
          <p:nvSpPr>
            <p:cNvPr id="122" name="Line 52">
              <a:extLst>
                <a:ext uri="{FF2B5EF4-FFF2-40B4-BE49-F238E27FC236}">
                  <a16:creationId xmlns:a16="http://schemas.microsoft.com/office/drawing/2014/main" xmlns="" id="{3A12EF6A-9EA8-4069-A58A-5B62EFCAEF9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816625" y="5965289"/>
              <a:ext cx="498447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100" dirty="0">
                <a:latin typeface="+mj-lt"/>
              </a:endParaRPr>
            </a:p>
          </p:txBody>
        </p:sp>
        <p:sp>
          <p:nvSpPr>
            <p:cNvPr id="61" name="Rectangle 10"/>
            <p:cNvSpPr txBox="1">
              <a:spLocks/>
            </p:cNvSpPr>
            <p:nvPr/>
          </p:nvSpPr>
          <p:spPr>
            <a:xfrm>
              <a:off x="3816625" y="2741850"/>
              <a:ext cx="49844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100" dirty="0">
                  <a:latin typeface="+mj-lt"/>
                </a:rPr>
                <a:t>Ensure availability of land information online</a:t>
              </a:r>
            </a:p>
            <a:p>
              <a:pPr lvl="1"/>
              <a:r>
                <a:rPr lang="en-US" sz="1100" dirty="0">
                  <a:latin typeface="+mj-lt"/>
                </a:rPr>
                <a:t>Simplify and optimize the process of obtaining the Governor’s Consent</a:t>
              </a:r>
            </a:p>
          </p:txBody>
        </p:sp>
        <p:sp>
          <p:nvSpPr>
            <p:cNvPr id="62" name="Rectangle 82"/>
            <p:cNvSpPr txBox="1">
              <a:spLocks/>
            </p:cNvSpPr>
            <p:nvPr/>
          </p:nvSpPr>
          <p:spPr>
            <a:xfrm>
              <a:off x="3816625" y="3582129"/>
              <a:ext cx="49844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100" dirty="0">
                  <a:latin typeface="+mj-lt"/>
                </a:rPr>
                <a:t>Improve access to credit by driving usage of the National Collateral Registry</a:t>
              </a:r>
            </a:p>
            <a:p>
              <a:pPr lvl="1"/>
              <a:r>
                <a:rPr lang="en-US" sz="1100" dirty="0">
                  <a:latin typeface="+mj-lt"/>
                </a:rPr>
                <a:t>Facilitate usage of credit bureaus for the provision of credit data and credit scoring </a:t>
              </a:r>
            </a:p>
          </p:txBody>
        </p:sp>
        <p:sp>
          <p:nvSpPr>
            <p:cNvPr id="63" name="Rectangle 86"/>
            <p:cNvSpPr txBox="1">
              <a:spLocks/>
            </p:cNvSpPr>
            <p:nvPr/>
          </p:nvSpPr>
          <p:spPr>
            <a:xfrm>
              <a:off x="3816625" y="4002270"/>
              <a:ext cx="498447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100" dirty="0">
                  <a:latin typeface="+mj-lt"/>
                </a:rPr>
                <a:t>Simplify the process and reduce the time for paying taxes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479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Object 9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55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6800" y="918000"/>
            <a:ext cx="9144000" cy="615950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Implementation </a:t>
            </a:r>
            <a:r>
              <a:rPr lang="en-US" altLang="ja-JP" sz="1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altLang="ja-JP" sz="18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NAP </a:t>
            </a:r>
            <a:r>
              <a:rPr lang="en-US" altLang="ja-JP" sz="1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altLang="ja-JP" sz="18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.0 aimed to deliver </a:t>
            </a:r>
            <a:r>
              <a:rPr lang="en-US" altLang="ja-JP" sz="1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significant benefits, especially for SMEs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5. Source"/>
          <p:cNvSpPr>
            <a:spLocks noChangeArrowheads="1"/>
          </p:cNvSpPr>
          <p:nvPr/>
        </p:nvSpPr>
        <p:spPr bwMode="auto">
          <a:xfrm>
            <a:off x="330214" y="6598802"/>
            <a:ext cx="7866474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381000" indent="-381000" defTabSz="913429">
              <a:tabLst>
                <a:tab pos="625148" algn="l"/>
              </a:tabLst>
            </a:pPr>
            <a:r>
              <a:rPr lang="en-GB" sz="800" dirty="0" smtClean="0">
                <a:solidFill>
                  <a:srgbClr val="000000"/>
                </a:solidFill>
                <a:latin typeface="Calibri"/>
              </a:rPr>
              <a:t>SOURCE: Team analysis</a:t>
            </a:r>
          </a:p>
        </p:txBody>
      </p:sp>
      <p:sp>
        <p:nvSpPr>
          <p:cNvPr id="4" name="Oval 3"/>
          <p:cNvSpPr/>
          <p:nvPr/>
        </p:nvSpPr>
        <p:spPr>
          <a:xfrm>
            <a:off x="4562966" y="1308416"/>
            <a:ext cx="2848328" cy="28483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46476" y="1321116"/>
            <a:ext cx="2848328" cy="28483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154721" y="3796317"/>
            <a:ext cx="2848328" cy="28483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38231" y="3796317"/>
            <a:ext cx="2848328" cy="28483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971213" y="3796317"/>
            <a:ext cx="2848328" cy="28483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94" name="Freeform 19"/>
          <p:cNvSpPr>
            <a:spLocks noEditPoints="1"/>
          </p:cNvSpPr>
          <p:nvPr/>
        </p:nvSpPr>
        <p:spPr bwMode="auto">
          <a:xfrm>
            <a:off x="2622045" y="1476340"/>
            <a:ext cx="1006985" cy="1006985"/>
          </a:xfrm>
          <a:custGeom>
            <a:avLst/>
            <a:gdLst>
              <a:gd name="T0" fmla="*/ 748 w 5644"/>
              <a:gd name="T1" fmla="*/ 3140 h 5652"/>
              <a:gd name="T2" fmla="*/ 1460 w 5644"/>
              <a:gd name="T3" fmla="*/ 5172 h 5652"/>
              <a:gd name="T4" fmla="*/ 473 w 5644"/>
              <a:gd name="T5" fmla="*/ 5652 h 5652"/>
              <a:gd name="T6" fmla="*/ 621 w 5644"/>
              <a:gd name="T7" fmla="*/ 4551 h 5652"/>
              <a:gd name="T8" fmla="*/ 310 w 5644"/>
              <a:gd name="T9" fmla="*/ 4326 h 5652"/>
              <a:gd name="T10" fmla="*/ 466 w 5644"/>
              <a:gd name="T11" fmla="*/ 4777 h 5652"/>
              <a:gd name="T12" fmla="*/ 1185 w 5644"/>
              <a:gd name="T13" fmla="*/ 4551 h 5652"/>
              <a:gd name="T14" fmla="*/ 875 w 5644"/>
              <a:gd name="T15" fmla="*/ 4326 h 5652"/>
              <a:gd name="T16" fmla="*/ 1030 w 5644"/>
              <a:gd name="T17" fmla="*/ 4777 h 5652"/>
              <a:gd name="T18" fmla="*/ 621 w 5644"/>
              <a:gd name="T19" fmla="*/ 3775 h 5652"/>
              <a:gd name="T20" fmla="*/ 310 w 5644"/>
              <a:gd name="T21" fmla="*/ 3535 h 5652"/>
              <a:gd name="T22" fmla="*/ 466 w 5644"/>
              <a:gd name="T23" fmla="*/ 4015 h 5652"/>
              <a:gd name="T24" fmla="*/ 1179 w 5644"/>
              <a:gd name="T25" fmla="*/ 3768 h 5652"/>
              <a:gd name="T26" fmla="*/ 875 w 5644"/>
              <a:gd name="T27" fmla="*/ 3535 h 5652"/>
              <a:gd name="T28" fmla="*/ 1023 w 5644"/>
              <a:gd name="T29" fmla="*/ 4010 h 5652"/>
              <a:gd name="T30" fmla="*/ 1326 w 5644"/>
              <a:gd name="T31" fmla="*/ 5497 h 5652"/>
              <a:gd name="T32" fmla="*/ 4165 w 5644"/>
              <a:gd name="T33" fmla="*/ 5342 h 5652"/>
              <a:gd name="T34" fmla="*/ 2822 w 5644"/>
              <a:gd name="T35" fmla="*/ 5652 h 5652"/>
              <a:gd name="T36" fmla="*/ 4459 w 5644"/>
              <a:gd name="T37" fmla="*/ 5412 h 5652"/>
              <a:gd name="T38" fmla="*/ 4149 w 5644"/>
              <a:gd name="T39" fmla="*/ 3140 h 5652"/>
              <a:gd name="T40" fmla="*/ 5644 w 5644"/>
              <a:gd name="T41" fmla="*/ 4396 h 5652"/>
              <a:gd name="T42" fmla="*/ 4698 w 5644"/>
              <a:gd name="T43" fmla="*/ 5652 h 5652"/>
              <a:gd name="T44" fmla="*/ 4770 w 5644"/>
              <a:gd name="T45" fmla="*/ 4326 h 5652"/>
              <a:gd name="T46" fmla="*/ 4459 w 5644"/>
              <a:gd name="T47" fmla="*/ 4551 h 5652"/>
              <a:gd name="T48" fmla="*/ 4770 w 5644"/>
              <a:gd name="T49" fmla="*/ 4777 h 5652"/>
              <a:gd name="T50" fmla="*/ 5334 w 5644"/>
              <a:gd name="T51" fmla="*/ 4326 h 5652"/>
              <a:gd name="T52" fmla="*/ 5024 w 5644"/>
              <a:gd name="T53" fmla="*/ 4551 h 5652"/>
              <a:gd name="T54" fmla="*/ 5334 w 5644"/>
              <a:gd name="T55" fmla="*/ 4777 h 5652"/>
              <a:gd name="T56" fmla="*/ 4770 w 5644"/>
              <a:gd name="T57" fmla="*/ 3535 h 5652"/>
              <a:gd name="T58" fmla="*/ 4459 w 5644"/>
              <a:gd name="T59" fmla="*/ 3756 h 5652"/>
              <a:gd name="T60" fmla="*/ 4770 w 5644"/>
              <a:gd name="T61" fmla="*/ 4015 h 5652"/>
              <a:gd name="T62" fmla="*/ 5334 w 5644"/>
              <a:gd name="T63" fmla="*/ 3535 h 5652"/>
              <a:gd name="T64" fmla="*/ 5024 w 5644"/>
              <a:gd name="T65" fmla="*/ 3775 h 5652"/>
              <a:gd name="T66" fmla="*/ 5334 w 5644"/>
              <a:gd name="T67" fmla="*/ 4015 h 5652"/>
              <a:gd name="T68" fmla="*/ 1651 w 5644"/>
              <a:gd name="T69" fmla="*/ 2986 h 5652"/>
              <a:gd name="T70" fmla="*/ 3443 w 5644"/>
              <a:gd name="T71" fmla="*/ 2838 h 5652"/>
              <a:gd name="T72" fmla="*/ 4008 w 5644"/>
              <a:gd name="T73" fmla="*/ 5172 h 5652"/>
              <a:gd name="T74" fmla="*/ 3528 w 5644"/>
              <a:gd name="T75" fmla="*/ 4268 h 5652"/>
              <a:gd name="T76" fmla="*/ 3062 w 5644"/>
              <a:gd name="T77" fmla="*/ 3380 h 5652"/>
              <a:gd name="T78" fmla="*/ 2822 w 5644"/>
              <a:gd name="T79" fmla="*/ 5172 h 5652"/>
              <a:gd name="T80" fmla="*/ 2582 w 5644"/>
              <a:gd name="T81" fmla="*/ 3380 h 5652"/>
              <a:gd name="T82" fmla="*/ 2117 w 5644"/>
              <a:gd name="T83" fmla="*/ 4268 h 5652"/>
              <a:gd name="T84" fmla="*/ 1636 w 5644"/>
              <a:gd name="T85" fmla="*/ 5172 h 5652"/>
              <a:gd name="T86" fmla="*/ 1185 w 5644"/>
              <a:gd name="T87" fmla="*/ 2350 h 5652"/>
              <a:gd name="T88" fmla="*/ 4459 w 5644"/>
              <a:gd name="T89" fmla="*/ 2676 h 5652"/>
              <a:gd name="T90" fmla="*/ 4154 w 5644"/>
              <a:gd name="T91" fmla="*/ 2924 h 5652"/>
              <a:gd name="T92" fmla="*/ 2822 w 5644"/>
              <a:gd name="T93" fmla="*/ 2511 h 5652"/>
              <a:gd name="T94" fmla="*/ 1490 w 5644"/>
              <a:gd name="T95" fmla="*/ 2924 h 5652"/>
              <a:gd name="T96" fmla="*/ 1185 w 5644"/>
              <a:gd name="T97" fmla="*/ 2676 h 5652"/>
              <a:gd name="T98" fmla="*/ 2604 w 5644"/>
              <a:gd name="T99" fmla="*/ 1137 h 5652"/>
              <a:gd name="T100" fmla="*/ 2738 w 5644"/>
              <a:gd name="T101" fmla="*/ 474 h 5652"/>
              <a:gd name="T102" fmla="*/ 3363 w 5644"/>
              <a:gd name="T103" fmla="*/ 136 h 5652"/>
              <a:gd name="T104" fmla="*/ 3754 w 5644"/>
              <a:gd name="T105" fmla="*/ 431 h 5652"/>
              <a:gd name="T106" fmla="*/ 3325 w 5644"/>
              <a:gd name="T107" fmla="*/ 683 h 5652"/>
              <a:gd name="T108" fmla="*/ 2949 w 5644"/>
              <a:gd name="T109" fmla="*/ 893 h 5652"/>
              <a:gd name="T110" fmla="*/ 3458 w 5644"/>
              <a:gd name="T111" fmla="*/ 1366 h 5652"/>
              <a:gd name="T112" fmla="*/ 2822 w 5644"/>
              <a:gd name="T113" fmla="*/ 2209 h 5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644" h="5652">
                <a:moveTo>
                  <a:pt x="0" y="4396"/>
                </a:moveTo>
                <a:lnTo>
                  <a:pt x="0" y="3140"/>
                </a:lnTo>
                <a:lnTo>
                  <a:pt x="748" y="3140"/>
                </a:lnTo>
                <a:lnTo>
                  <a:pt x="1496" y="3140"/>
                </a:lnTo>
                <a:lnTo>
                  <a:pt x="1496" y="4156"/>
                </a:lnTo>
                <a:cubicBezTo>
                  <a:pt x="1496" y="4960"/>
                  <a:pt x="1488" y="5172"/>
                  <a:pt x="1460" y="5172"/>
                </a:cubicBezTo>
                <a:cubicBezTo>
                  <a:pt x="1440" y="5172"/>
                  <a:pt x="1317" y="5280"/>
                  <a:pt x="1185" y="5412"/>
                </a:cubicBezTo>
                <a:lnTo>
                  <a:pt x="947" y="5652"/>
                </a:lnTo>
                <a:lnTo>
                  <a:pt x="473" y="5652"/>
                </a:lnTo>
                <a:lnTo>
                  <a:pt x="0" y="5652"/>
                </a:lnTo>
                <a:lnTo>
                  <a:pt x="0" y="4396"/>
                </a:lnTo>
                <a:close/>
                <a:moveTo>
                  <a:pt x="621" y="4551"/>
                </a:moveTo>
                <a:lnTo>
                  <a:pt x="621" y="4326"/>
                </a:lnTo>
                <a:lnTo>
                  <a:pt x="466" y="4326"/>
                </a:lnTo>
                <a:lnTo>
                  <a:pt x="310" y="4326"/>
                </a:lnTo>
                <a:lnTo>
                  <a:pt x="310" y="4551"/>
                </a:lnTo>
                <a:lnTo>
                  <a:pt x="310" y="4777"/>
                </a:lnTo>
                <a:lnTo>
                  <a:pt x="466" y="4777"/>
                </a:lnTo>
                <a:lnTo>
                  <a:pt x="621" y="4777"/>
                </a:lnTo>
                <a:lnTo>
                  <a:pt x="621" y="4551"/>
                </a:lnTo>
                <a:close/>
                <a:moveTo>
                  <a:pt x="1185" y="4551"/>
                </a:moveTo>
                <a:lnTo>
                  <a:pt x="1185" y="4326"/>
                </a:lnTo>
                <a:lnTo>
                  <a:pt x="1030" y="4326"/>
                </a:lnTo>
                <a:lnTo>
                  <a:pt x="875" y="4326"/>
                </a:lnTo>
                <a:lnTo>
                  <a:pt x="875" y="4551"/>
                </a:lnTo>
                <a:lnTo>
                  <a:pt x="875" y="4777"/>
                </a:lnTo>
                <a:lnTo>
                  <a:pt x="1030" y="4777"/>
                </a:lnTo>
                <a:lnTo>
                  <a:pt x="1185" y="4777"/>
                </a:lnTo>
                <a:lnTo>
                  <a:pt x="1185" y="4551"/>
                </a:lnTo>
                <a:close/>
                <a:moveTo>
                  <a:pt x="621" y="3775"/>
                </a:moveTo>
                <a:lnTo>
                  <a:pt x="621" y="3535"/>
                </a:lnTo>
                <a:lnTo>
                  <a:pt x="466" y="3535"/>
                </a:lnTo>
                <a:lnTo>
                  <a:pt x="310" y="3535"/>
                </a:lnTo>
                <a:lnTo>
                  <a:pt x="310" y="3775"/>
                </a:lnTo>
                <a:lnTo>
                  <a:pt x="310" y="4015"/>
                </a:lnTo>
                <a:lnTo>
                  <a:pt x="466" y="4015"/>
                </a:lnTo>
                <a:lnTo>
                  <a:pt x="621" y="4015"/>
                </a:lnTo>
                <a:lnTo>
                  <a:pt x="621" y="3775"/>
                </a:lnTo>
                <a:close/>
                <a:moveTo>
                  <a:pt x="1179" y="3768"/>
                </a:moveTo>
                <a:lnTo>
                  <a:pt x="1188" y="3535"/>
                </a:lnTo>
                <a:lnTo>
                  <a:pt x="1031" y="3535"/>
                </a:lnTo>
                <a:lnTo>
                  <a:pt x="875" y="3535"/>
                </a:lnTo>
                <a:lnTo>
                  <a:pt x="875" y="3777"/>
                </a:lnTo>
                <a:lnTo>
                  <a:pt x="875" y="4018"/>
                </a:lnTo>
                <a:lnTo>
                  <a:pt x="1023" y="4010"/>
                </a:lnTo>
                <a:lnTo>
                  <a:pt x="1171" y="4001"/>
                </a:lnTo>
                <a:lnTo>
                  <a:pt x="1179" y="3768"/>
                </a:lnTo>
                <a:close/>
                <a:moveTo>
                  <a:pt x="1326" y="5497"/>
                </a:moveTo>
                <a:lnTo>
                  <a:pt x="1480" y="5342"/>
                </a:lnTo>
                <a:lnTo>
                  <a:pt x="2822" y="5342"/>
                </a:lnTo>
                <a:lnTo>
                  <a:pt x="4165" y="5342"/>
                </a:lnTo>
                <a:lnTo>
                  <a:pt x="4318" y="5497"/>
                </a:lnTo>
                <a:lnTo>
                  <a:pt x="4471" y="5652"/>
                </a:lnTo>
                <a:lnTo>
                  <a:pt x="2822" y="5652"/>
                </a:lnTo>
                <a:lnTo>
                  <a:pt x="1173" y="5652"/>
                </a:lnTo>
                <a:lnTo>
                  <a:pt x="1326" y="5497"/>
                </a:lnTo>
                <a:close/>
                <a:moveTo>
                  <a:pt x="4459" y="5412"/>
                </a:moveTo>
                <a:cubicBezTo>
                  <a:pt x="4328" y="5280"/>
                  <a:pt x="4204" y="5172"/>
                  <a:pt x="4185" y="5172"/>
                </a:cubicBezTo>
                <a:cubicBezTo>
                  <a:pt x="4156" y="5172"/>
                  <a:pt x="4149" y="4960"/>
                  <a:pt x="4149" y="4156"/>
                </a:cubicBezTo>
                <a:lnTo>
                  <a:pt x="4149" y="3140"/>
                </a:lnTo>
                <a:lnTo>
                  <a:pt x="4897" y="3140"/>
                </a:lnTo>
                <a:lnTo>
                  <a:pt x="5644" y="3140"/>
                </a:lnTo>
                <a:lnTo>
                  <a:pt x="5644" y="4396"/>
                </a:lnTo>
                <a:lnTo>
                  <a:pt x="5644" y="5652"/>
                </a:lnTo>
                <a:lnTo>
                  <a:pt x="5171" y="5652"/>
                </a:lnTo>
                <a:lnTo>
                  <a:pt x="4698" y="5652"/>
                </a:lnTo>
                <a:lnTo>
                  <a:pt x="4459" y="5412"/>
                </a:lnTo>
                <a:close/>
                <a:moveTo>
                  <a:pt x="4770" y="4551"/>
                </a:moveTo>
                <a:lnTo>
                  <a:pt x="4770" y="4326"/>
                </a:lnTo>
                <a:lnTo>
                  <a:pt x="4614" y="4326"/>
                </a:lnTo>
                <a:lnTo>
                  <a:pt x="4459" y="4326"/>
                </a:lnTo>
                <a:lnTo>
                  <a:pt x="4459" y="4551"/>
                </a:lnTo>
                <a:lnTo>
                  <a:pt x="4459" y="4777"/>
                </a:lnTo>
                <a:lnTo>
                  <a:pt x="4614" y="4777"/>
                </a:lnTo>
                <a:lnTo>
                  <a:pt x="4770" y="4777"/>
                </a:lnTo>
                <a:lnTo>
                  <a:pt x="4770" y="4551"/>
                </a:lnTo>
                <a:close/>
                <a:moveTo>
                  <a:pt x="5334" y="4551"/>
                </a:moveTo>
                <a:lnTo>
                  <a:pt x="5334" y="4326"/>
                </a:lnTo>
                <a:lnTo>
                  <a:pt x="5179" y="4326"/>
                </a:lnTo>
                <a:lnTo>
                  <a:pt x="5024" y="4326"/>
                </a:lnTo>
                <a:lnTo>
                  <a:pt x="5024" y="4551"/>
                </a:lnTo>
                <a:lnTo>
                  <a:pt x="5024" y="4777"/>
                </a:lnTo>
                <a:lnTo>
                  <a:pt x="5179" y="4777"/>
                </a:lnTo>
                <a:lnTo>
                  <a:pt x="5334" y="4777"/>
                </a:lnTo>
                <a:lnTo>
                  <a:pt x="5334" y="4551"/>
                </a:lnTo>
                <a:close/>
                <a:moveTo>
                  <a:pt x="4770" y="3775"/>
                </a:moveTo>
                <a:lnTo>
                  <a:pt x="4770" y="3535"/>
                </a:lnTo>
                <a:lnTo>
                  <a:pt x="4614" y="3535"/>
                </a:lnTo>
                <a:lnTo>
                  <a:pt x="4459" y="3535"/>
                </a:lnTo>
                <a:lnTo>
                  <a:pt x="4459" y="3756"/>
                </a:lnTo>
                <a:cubicBezTo>
                  <a:pt x="4459" y="3878"/>
                  <a:pt x="4468" y="3986"/>
                  <a:pt x="4478" y="3996"/>
                </a:cubicBezTo>
                <a:cubicBezTo>
                  <a:pt x="4488" y="4007"/>
                  <a:pt x="4558" y="4015"/>
                  <a:pt x="4633" y="4015"/>
                </a:cubicBezTo>
                <a:lnTo>
                  <a:pt x="4770" y="4015"/>
                </a:lnTo>
                <a:lnTo>
                  <a:pt x="4770" y="3775"/>
                </a:lnTo>
                <a:close/>
                <a:moveTo>
                  <a:pt x="5334" y="3775"/>
                </a:moveTo>
                <a:lnTo>
                  <a:pt x="5334" y="3535"/>
                </a:lnTo>
                <a:lnTo>
                  <a:pt x="5179" y="3535"/>
                </a:lnTo>
                <a:lnTo>
                  <a:pt x="5024" y="3535"/>
                </a:lnTo>
                <a:lnTo>
                  <a:pt x="5024" y="3775"/>
                </a:lnTo>
                <a:lnTo>
                  <a:pt x="5024" y="4015"/>
                </a:lnTo>
                <a:lnTo>
                  <a:pt x="5179" y="4015"/>
                </a:lnTo>
                <a:lnTo>
                  <a:pt x="5334" y="4015"/>
                </a:lnTo>
                <a:lnTo>
                  <a:pt x="5334" y="3775"/>
                </a:lnTo>
                <a:close/>
                <a:moveTo>
                  <a:pt x="1644" y="4079"/>
                </a:moveTo>
                <a:lnTo>
                  <a:pt x="1651" y="2986"/>
                </a:lnTo>
                <a:lnTo>
                  <a:pt x="2201" y="2838"/>
                </a:lnTo>
                <a:cubicBezTo>
                  <a:pt x="2504" y="2757"/>
                  <a:pt x="2783" y="2690"/>
                  <a:pt x="2822" y="2690"/>
                </a:cubicBezTo>
                <a:cubicBezTo>
                  <a:pt x="2861" y="2690"/>
                  <a:pt x="3140" y="2757"/>
                  <a:pt x="3443" y="2838"/>
                </a:cubicBezTo>
                <a:lnTo>
                  <a:pt x="3993" y="2986"/>
                </a:lnTo>
                <a:lnTo>
                  <a:pt x="4001" y="4079"/>
                </a:lnTo>
                <a:lnTo>
                  <a:pt x="4008" y="5172"/>
                </a:lnTo>
                <a:lnTo>
                  <a:pt x="3768" y="5172"/>
                </a:lnTo>
                <a:lnTo>
                  <a:pt x="3528" y="5172"/>
                </a:lnTo>
                <a:lnTo>
                  <a:pt x="3528" y="4268"/>
                </a:lnTo>
                <a:lnTo>
                  <a:pt x="3528" y="3364"/>
                </a:lnTo>
                <a:lnTo>
                  <a:pt x="3295" y="3372"/>
                </a:lnTo>
                <a:lnTo>
                  <a:pt x="3062" y="3380"/>
                </a:lnTo>
                <a:lnTo>
                  <a:pt x="3055" y="4276"/>
                </a:lnTo>
                <a:lnTo>
                  <a:pt x="3047" y="5172"/>
                </a:lnTo>
                <a:lnTo>
                  <a:pt x="2822" y="5172"/>
                </a:lnTo>
                <a:lnTo>
                  <a:pt x="2597" y="5172"/>
                </a:lnTo>
                <a:lnTo>
                  <a:pt x="2590" y="4276"/>
                </a:lnTo>
                <a:lnTo>
                  <a:pt x="2582" y="3380"/>
                </a:lnTo>
                <a:lnTo>
                  <a:pt x="2350" y="3372"/>
                </a:lnTo>
                <a:lnTo>
                  <a:pt x="2117" y="3364"/>
                </a:lnTo>
                <a:lnTo>
                  <a:pt x="2117" y="4268"/>
                </a:lnTo>
                <a:lnTo>
                  <a:pt x="2117" y="5172"/>
                </a:lnTo>
                <a:lnTo>
                  <a:pt x="1876" y="5172"/>
                </a:lnTo>
                <a:lnTo>
                  <a:pt x="1636" y="5172"/>
                </a:lnTo>
                <a:lnTo>
                  <a:pt x="1644" y="4079"/>
                </a:lnTo>
                <a:close/>
                <a:moveTo>
                  <a:pt x="1185" y="2676"/>
                </a:moveTo>
                <a:lnTo>
                  <a:pt x="1185" y="2350"/>
                </a:lnTo>
                <a:lnTo>
                  <a:pt x="2822" y="2350"/>
                </a:lnTo>
                <a:lnTo>
                  <a:pt x="4459" y="2350"/>
                </a:lnTo>
                <a:lnTo>
                  <a:pt x="4459" y="2676"/>
                </a:lnTo>
                <a:lnTo>
                  <a:pt x="4459" y="3002"/>
                </a:lnTo>
                <a:lnTo>
                  <a:pt x="4311" y="2994"/>
                </a:lnTo>
                <a:cubicBezTo>
                  <a:pt x="4184" y="2986"/>
                  <a:pt x="4162" y="2976"/>
                  <a:pt x="4154" y="2924"/>
                </a:cubicBezTo>
                <a:cubicBezTo>
                  <a:pt x="4149" y="2891"/>
                  <a:pt x="4124" y="2858"/>
                  <a:pt x="4098" y="2851"/>
                </a:cubicBezTo>
                <a:cubicBezTo>
                  <a:pt x="4071" y="2843"/>
                  <a:pt x="3774" y="2764"/>
                  <a:pt x="3436" y="2674"/>
                </a:cubicBezTo>
                <a:lnTo>
                  <a:pt x="2822" y="2511"/>
                </a:lnTo>
                <a:lnTo>
                  <a:pt x="2208" y="2674"/>
                </a:lnTo>
                <a:cubicBezTo>
                  <a:pt x="1871" y="2764"/>
                  <a:pt x="1573" y="2843"/>
                  <a:pt x="1547" y="2851"/>
                </a:cubicBezTo>
                <a:cubicBezTo>
                  <a:pt x="1520" y="2858"/>
                  <a:pt x="1495" y="2891"/>
                  <a:pt x="1490" y="2924"/>
                </a:cubicBezTo>
                <a:cubicBezTo>
                  <a:pt x="1483" y="2976"/>
                  <a:pt x="1460" y="2986"/>
                  <a:pt x="1334" y="2994"/>
                </a:cubicBezTo>
                <a:lnTo>
                  <a:pt x="1185" y="3002"/>
                </a:lnTo>
                <a:lnTo>
                  <a:pt x="1185" y="2676"/>
                </a:lnTo>
                <a:close/>
                <a:moveTo>
                  <a:pt x="1897" y="1990"/>
                </a:moveTo>
                <a:cubicBezTo>
                  <a:pt x="1913" y="1722"/>
                  <a:pt x="1997" y="1540"/>
                  <a:pt x="2186" y="1366"/>
                </a:cubicBezTo>
                <a:cubicBezTo>
                  <a:pt x="2318" y="1244"/>
                  <a:pt x="2512" y="1138"/>
                  <a:pt x="2604" y="1137"/>
                </a:cubicBezTo>
                <a:cubicBezTo>
                  <a:pt x="2642" y="1137"/>
                  <a:pt x="2653" y="1112"/>
                  <a:pt x="2653" y="1023"/>
                </a:cubicBezTo>
                <a:cubicBezTo>
                  <a:pt x="2653" y="948"/>
                  <a:pt x="2667" y="903"/>
                  <a:pt x="2695" y="893"/>
                </a:cubicBezTo>
                <a:cubicBezTo>
                  <a:pt x="2730" y="879"/>
                  <a:pt x="2738" y="806"/>
                  <a:pt x="2738" y="474"/>
                </a:cubicBezTo>
                <a:cubicBezTo>
                  <a:pt x="2738" y="137"/>
                  <a:pt x="2745" y="65"/>
                  <a:pt x="2783" y="33"/>
                </a:cubicBezTo>
                <a:cubicBezTo>
                  <a:pt x="2823" y="0"/>
                  <a:pt x="2838" y="6"/>
                  <a:pt x="2892" y="74"/>
                </a:cubicBezTo>
                <a:cubicBezTo>
                  <a:pt x="2964" y="164"/>
                  <a:pt x="3047" y="175"/>
                  <a:pt x="3363" y="136"/>
                </a:cubicBezTo>
                <a:cubicBezTo>
                  <a:pt x="3466" y="124"/>
                  <a:pt x="3596" y="122"/>
                  <a:pt x="3652" y="132"/>
                </a:cubicBezTo>
                <a:lnTo>
                  <a:pt x="3754" y="151"/>
                </a:lnTo>
                <a:lnTo>
                  <a:pt x="3754" y="431"/>
                </a:lnTo>
                <a:lnTo>
                  <a:pt x="3754" y="710"/>
                </a:lnTo>
                <a:lnTo>
                  <a:pt x="3664" y="679"/>
                </a:lnTo>
                <a:cubicBezTo>
                  <a:pt x="3596" y="655"/>
                  <a:pt x="3510" y="656"/>
                  <a:pt x="3325" y="683"/>
                </a:cubicBezTo>
                <a:cubicBezTo>
                  <a:pt x="3188" y="702"/>
                  <a:pt x="3038" y="709"/>
                  <a:pt x="2992" y="699"/>
                </a:cubicBezTo>
                <a:cubicBezTo>
                  <a:pt x="2910" y="681"/>
                  <a:pt x="2907" y="684"/>
                  <a:pt x="2907" y="778"/>
                </a:cubicBezTo>
                <a:cubicBezTo>
                  <a:pt x="2907" y="839"/>
                  <a:pt x="2923" y="883"/>
                  <a:pt x="2949" y="893"/>
                </a:cubicBezTo>
                <a:cubicBezTo>
                  <a:pt x="2977" y="903"/>
                  <a:pt x="2992" y="948"/>
                  <a:pt x="2992" y="1023"/>
                </a:cubicBezTo>
                <a:cubicBezTo>
                  <a:pt x="2992" y="1112"/>
                  <a:pt x="3002" y="1137"/>
                  <a:pt x="3041" y="1137"/>
                </a:cubicBezTo>
                <a:cubicBezTo>
                  <a:pt x="3133" y="1138"/>
                  <a:pt x="3326" y="1244"/>
                  <a:pt x="3458" y="1366"/>
                </a:cubicBezTo>
                <a:cubicBezTo>
                  <a:pt x="3647" y="1540"/>
                  <a:pt x="3732" y="1722"/>
                  <a:pt x="3748" y="1990"/>
                </a:cubicBezTo>
                <a:lnTo>
                  <a:pt x="3761" y="2209"/>
                </a:lnTo>
                <a:lnTo>
                  <a:pt x="2822" y="2209"/>
                </a:lnTo>
                <a:lnTo>
                  <a:pt x="1884" y="2209"/>
                </a:lnTo>
                <a:lnTo>
                  <a:pt x="1897" y="199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 bwMode="gray">
          <a:xfrm>
            <a:off x="5221901" y="1476340"/>
            <a:ext cx="1530458" cy="941803"/>
            <a:chOff x="3593962" y="1495609"/>
            <a:chExt cx="2255302" cy="1444873"/>
          </a:xfrm>
          <a:solidFill>
            <a:schemeClr val="accent4"/>
          </a:solidFill>
        </p:grpSpPr>
        <p:sp>
          <p:nvSpPr>
            <p:cNvPr id="57" name="Freeform 7"/>
            <p:cNvSpPr>
              <a:spLocks/>
            </p:cNvSpPr>
            <p:nvPr/>
          </p:nvSpPr>
          <p:spPr bwMode="gray">
            <a:xfrm>
              <a:off x="5120050" y="1495609"/>
              <a:ext cx="729214" cy="316069"/>
            </a:xfrm>
            <a:custGeom>
              <a:avLst/>
              <a:gdLst>
                <a:gd name="T0" fmla="*/ 297 w 572"/>
                <a:gd name="T1" fmla="*/ 269 h 269"/>
                <a:gd name="T2" fmla="*/ 366 w 572"/>
                <a:gd name="T3" fmla="*/ 214 h 269"/>
                <a:gd name="T4" fmla="*/ 369 w 572"/>
                <a:gd name="T5" fmla="*/ 211 h 269"/>
                <a:gd name="T6" fmla="*/ 558 w 572"/>
                <a:gd name="T7" fmla="*/ 45 h 269"/>
                <a:gd name="T8" fmla="*/ 572 w 572"/>
                <a:gd name="T9" fmla="*/ 25 h 269"/>
                <a:gd name="T10" fmla="*/ 550 w 572"/>
                <a:gd name="T11" fmla="*/ 12 h 269"/>
                <a:gd name="T12" fmla="*/ 392 w 572"/>
                <a:gd name="T13" fmla="*/ 31 h 269"/>
                <a:gd name="T14" fmla="*/ 209 w 572"/>
                <a:gd name="T15" fmla="*/ 124 h 269"/>
                <a:gd name="T16" fmla="*/ 151 w 572"/>
                <a:gd name="T17" fmla="*/ 155 h 269"/>
                <a:gd name="T18" fmla="*/ 0 w 572"/>
                <a:gd name="T19" fmla="*/ 255 h 269"/>
                <a:gd name="T20" fmla="*/ 297 w 572"/>
                <a:gd name="T2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2" h="269">
                  <a:moveTo>
                    <a:pt x="297" y="269"/>
                  </a:moveTo>
                  <a:cubicBezTo>
                    <a:pt x="366" y="214"/>
                    <a:pt x="366" y="214"/>
                    <a:pt x="366" y="214"/>
                  </a:cubicBezTo>
                  <a:cubicBezTo>
                    <a:pt x="367" y="213"/>
                    <a:pt x="368" y="212"/>
                    <a:pt x="369" y="211"/>
                  </a:cubicBezTo>
                  <a:cubicBezTo>
                    <a:pt x="432" y="155"/>
                    <a:pt x="496" y="100"/>
                    <a:pt x="558" y="45"/>
                  </a:cubicBezTo>
                  <a:cubicBezTo>
                    <a:pt x="564" y="40"/>
                    <a:pt x="567" y="32"/>
                    <a:pt x="572" y="25"/>
                  </a:cubicBezTo>
                  <a:cubicBezTo>
                    <a:pt x="564" y="20"/>
                    <a:pt x="558" y="14"/>
                    <a:pt x="550" y="12"/>
                  </a:cubicBezTo>
                  <a:cubicBezTo>
                    <a:pt x="495" y="0"/>
                    <a:pt x="441" y="9"/>
                    <a:pt x="392" y="31"/>
                  </a:cubicBezTo>
                  <a:cubicBezTo>
                    <a:pt x="329" y="59"/>
                    <a:pt x="270" y="93"/>
                    <a:pt x="209" y="124"/>
                  </a:cubicBezTo>
                  <a:cubicBezTo>
                    <a:pt x="190" y="134"/>
                    <a:pt x="171" y="145"/>
                    <a:pt x="151" y="1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23" y="222"/>
                    <a:pt x="297" y="269"/>
                    <a:pt x="297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gray">
            <a:xfrm>
              <a:off x="4108926" y="1797781"/>
              <a:ext cx="319503" cy="191028"/>
            </a:xfrm>
            <a:custGeom>
              <a:avLst/>
              <a:gdLst>
                <a:gd name="T0" fmla="*/ 162 w 249"/>
                <a:gd name="T1" fmla="*/ 125 h 162"/>
                <a:gd name="T2" fmla="*/ 217 w 249"/>
                <a:gd name="T3" fmla="*/ 67 h 162"/>
                <a:gd name="T4" fmla="*/ 217 w 249"/>
                <a:gd name="T5" fmla="*/ 67 h 162"/>
                <a:gd name="T6" fmla="*/ 249 w 249"/>
                <a:gd name="T7" fmla="*/ 13 h 162"/>
                <a:gd name="T8" fmla="*/ 244 w 249"/>
                <a:gd name="T9" fmla="*/ 5 h 162"/>
                <a:gd name="T10" fmla="*/ 201 w 249"/>
                <a:gd name="T11" fmla="*/ 6 h 162"/>
                <a:gd name="T12" fmla="*/ 86 w 249"/>
                <a:gd name="T13" fmla="*/ 84 h 162"/>
                <a:gd name="T14" fmla="*/ 86 w 249"/>
                <a:gd name="T15" fmla="*/ 85 h 162"/>
                <a:gd name="T16" fmla="*/ 0 w 249"/>
                <a:gd name="T17" fmla="*/ 159 h 162"/>
                <a:gd name="T18" fmla="*/ 9 w 249"/>
                <a:gd name="T19" fmla="*/ 162 h 162"/>
                <a:gd name="T20" fmla="*/ 162 w 249"/>
                <a:gd name="T21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62">
                  <a:moveTo>
                    <a:pt x="162" y="125"/>
                  </a:moveTo>
                  <a:cubicBezTo>
                    <a:pt x="217" y="67"/>
                    <a:pt x="217" y="67"/>
                    <a:pt x="217" y="67"/>
                  </a:cubicBezTo>
                  <a:cubicBezTo>
                    <a:pt x="217" y="67"/>
                    <a:pt x="217" y="67"/>
                    <a:pt x="217" y="67"/>
                  </a:cubicBezTo>
                  <a:cubicBezTo>
                    <a:pt x="231" y="53"/>
                    <a:pt x="249" y="23"/>
                    <a:pt x="249" y="13"/>
                  </a:cubicBezTo>
                  <a:cubicBezTo>
                    <a:pt x="248" y="10"/>
                    <a:pt x="246" y="5"/>
                    <a:pt x="244" y="5"/>
                  </a:cubicBezTo>
                  <a:cubicBezTo>
                    <a:pt x="229" y="5"/>
                    <a:pt x="212" y="0"/>
                    <a:pt x="201" y="6"/>
                  </a:cubicBezTo>
                  <a:cubicBezTo>
                    <a:pt x="161" y="30"/>
                    <a:pt x="124" y="58"/>
                    <a:pt x="86" y="84"/>
                  </a:cubicBezTo>
                  <a:cubicBezTo>
                    <a:pt x="86" y="84"/>
                    <a:pt x="86" y="85"/>
                    <a:pt x="86" y="8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9" y="162"/>
                    <a:pt x="9" y="162"/>
                    <a:pt x="9" y="162"/>
                  </a:cubicBezTo>
                  <a:lnTo>
                    <a:pt x="162" y="1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" name="Freeform 9"/>
            <p:cNvSpPr>
              <a:spLocks noEditPoints="1"/>
            </p:cNvSpPr>
            <p:nvPr/>
          </p:nvSpPr>
          <p:spPr bwMode="gray">
            <a:xfrm>
              <a:off x="3593962" y="1690112"/>
              <a:ext cx="2247782" cy="1250370"/>
            </a:xfrm>
            <a:custGeom>
              <a:avLst/>
              <a:gdLst>
                <a:gd name="T0" fmla="*/ 1738 w 1759"/>
                <a:gd name="T1" fmla="*/ 396 h 1057"/>
                <a:gd name="T2" fmla="*/ 1702 w 1759"/>
                <a:gd name="T3" fmla="*/ 344 h 1057"/>
                <a:gd name="T4" fmla="*/ 1629 w 1759"/>
                <a:gd name="T5" fmla="*/ 280 h 1057"/>
                <a:gd name="T6" fmla="*/ 1472 w 1759"/>
                <a:gd name="T7" fmla="*/ 374 h 1057"/>
                <a:gd name="T8" fmla="*/ 1380 w 1759"/>
                <a:gd name="T9" fmla="*/ 374 h 1057"/>
                <a:gd name="T10" fmla="*/ 1346 w 1759"/>
                <a:gd name="T11" fmla="*/ 331 h 1057"/>
                <a:gd name="T12" fmla="*/ 1378 w 1759"/>
                <a:gd name="T13" fmla="*/ 293 h 1057"/>
                <a:gd name="T14" fmla="*/ 1490 w 1759"/>
                <a:gd name="T15" fmla="*/ 250 h 1057"/>
                <a:gd name="T16" fmla="*/ 1528 w 1759"/>
                <a:gd name="T17" fmla="*/ 213 h 1057"/>
                <a:gd name="T18" fmla="*/ 1525 w 1759"/>
                <a:gd name="T19" fmla="*/ 186 h 1057"/>
                <a:gd name="T20" fmla="*/ 1350 w 1759"/>
                <a:gd name="T21" fmla="*/ 128 h 1057"/>
                <a:gd name="T22" fmla="*/ 1028 w 1759"/>
                <a:gd name="T23" fmla="*/ 162 h 1057"/>
                <a:gd name="T24" fmla="*/ 537 w 1759"/>
                <a:gd name="T25" fmla="*/ 265 h 1057"/>
                <a:gd name="T26" fmla="*/ 403 w 1759"/>
                <a:gd name="T27" fmla="*/ 284 h 1057"/>
                <a:gd name="T28" fmla="*/ 357 w 1759"/>
                <a:gd name="T29" fmla="*/ 266 h 1057"/>
                <a:gd name="T30" fmla="*/ 182 w 1759"/>
                <a:gd name="T31" fmla="*/ 72 h 1057"/>
                <a:gd name="T32" fmla="*/ 87 w 1759"/>
                <a:gd name="T33" fmla="*/ 4 h 1057"/>
                <a:gd name="T34" fmla="*/ 54 w 1759"/>
                <a:gd name="T35" fmla="*/ 5 h 1057"/>
                <a:gd name="T36" fmla="*/ 51 w 1759"/>
                <a:gd name="T37" fmla="*/ 37 h 1057"/>
                <a:gd name="T38" fmla="*/ 120 w 1759"/>
                <a:gd name="T39" fmla="*/ 215 h 1057"/>
                <a:gd name="T40" fmla="*/ 194 w 1759"/>
                <a:gd name="T41" fmla="*/ 387 h 1057"/>
                <a:gd name="T42" fmla="*/ 189 w 1759"/>
                <a:gd name="T43" fmla="*/ 414 h 1057"/>
                <a:gd name="T44" fmla="*/ 14 w 1759"/>
                <a:gd name="T45" fmla="*/ 597 h 1057"/>
                <a:gd name="T46" fmla="*/ 0 w 1759"/>
                <a:gd name="T47" fmla="*/ 615 h 1057"/>
                <a:gd name="T48" fmla="*/ 63 w 1759"/>
                <a:gd name="T49" fmla="*/ 608 h 1057"/>
                <a:gd name="T50" fmla="*/ 239 w 1759"/>
                <a:gd name="T51" fmla="*/ 519 h 1057"/>
                <a:gd name="T52" fmla="*/ 373 w 1759"/>
                <a:gd name="T53" fmla="*/ 502 h 1057"/>
                <a:gd name="T54" fmla="*/ 593 w 1759"/>
                <a:gd name="T55" fmla="*/ 552 h 1057"/>
                <a:gd name="T56" fmla="*/ 609 w 1759"/>
                <a:gd name="T57" fmla="*/ 558 h 1057"/>
                <a:gd name="T58" fmla="*/ 107 w 1759"/>
                <a:gd name="T59" fmla="*/ 1057 h 1057"/>
                <a:gd name="T60" fmla="*/ 127 w 1759"/>
                <a:gd name="T61" fmla="*/ 1053 h 1057"/>
                <a:gd name="T62" fmla="*/ 240 w 1759"/>
                <a:gd name="T63" fmla="*/ 1027 h 1057"/>
                <a:gd name="T64" fmla="*/ 401 w 1759"/>
                <a:gd name="T65" fmla="*/ 963 h 1057"/>
                <a:gd name="T66" fmla="*/ 639 w 1759"/>
                <a:gd name="T67" fmla="*/ 829 h 1057"/>
                <a:gd name="T68" fmla="*/ 696 w 1759"/>
                <a:gd name="T69" fmla="*/ 823 h 1057"/>
                <a:gd name="T70" fmla="*/ 847 w 1759"/>
                <a:gd name="T71" fmla="*/ 824 h 1057"/>
                <a:gd name="T72" fmla="*/ 929 w 1759"/>
                <a:gd name="T73" fmla="*/ 761 h 1057"/>
                <a:gd name="T74" fmla="*/ 902 w 1759"/>
                <a:gd name="T75" fmla="*/ 689 h 1057"/>
                <a:gd name="T76" fmla="*/ 903 w 1759"/>
                <a:gd name="T77" fmla="*/ 661 h 1057"/>
                <a:gd name="T78" fmla="*/ 984 w 1759"/>
                <a:gd name="T79" fmla="*/ 606 h 1057"/>
                <a:gd name="T80" fmla="*/ 1010 w 1759"/>
                <a:gd name="T81" fmla="*/ 600 h 1057"/>
                <a:gd name="T82" fmla="*/ 1346 w 1759"/>
                <a:gd name="T83" fmla="*/ 622 h 1057"/>
                <a:gd name="T84" fmla="*/ 1572 w 1759"/>
                <a:gd name="T85" fmla="*/ 594 h 1057"/>
                <a:gd name="T86" fmla="*/ 1713 w 1759"/>
                <a:gd name="T87" fmla="*/ 510 h 1057"/>
                <a:gd name="T88" fmla="*/ 1725 w 1759"/>
                <a:gd name="T89" fmla="*/ 497 h 1057"/>
                <a:gd name="T90" fmla="*/ 1738 w 1759"/>
                <a:gd name="T91" fmla="*/ 396 h 1057"/>
                <a:gd name="T92" fmla="*/ 1144 w 1759"/>
                <a:gd name="T93" fmla="*/ 409 h 1057"/>
                <a:gd name="T94" fmla="*/ 1140 w 1759"/>
                <a:gd name="T95" fmla="*/ 409 h 1057"/>
                <a:gd name="T96" fmla="*/ 461 w 1759"/>
                <a:gd name="T97" fmla="*/ 432 h 1057"/>
                <a:gd name="T98" fmla="*/ 440 w 1759"/>
                <a:gd name="T99" fmla="*/ 407 h 1057"/>
                <a:gd name="T100" fmla="*/ 467 w 1759"/>
                <a:gd name="T101" fmla="*/ 386 h 1057"/>
                <a:gd name="T102" fmla="*/ 1136 w 1759"/>
                <a:gd name="T103" fmla="*/ 363 h 1057"/>
                <a:gd name="T104" fmla="*/ 1163 w 1759"/>
                <a:gd name="T105" fmla="*/ 384 h 1057"/>
                <a:gd name="T106" fmla="*/ 1144 w 1759"/>
                <a:gd name="T107" fmla="*/ 409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59" h="1057">
                  <a:moveTo>
                    <a:pt x="1738" y="396"/>
                  </a:moveTo>
                  <a:cubicBezTo>
                    <a:pt x="1728" y="377"/>
                    <a:pt x="1717" y="359"/>
                    <a:pt x="1702" y="344"/>
                  </a:cubicBezTo>
                  <a:cubicBezTo>
                    <a:pt x="1680" y="321"/>
                    <a:pt x="1654" y="301"/>
                    <a:pt x="1629" y="280"/>
                  </a:cubicBezTo>
                  <a:cubicBezTo>
                    <a:pt x="1591" y="339"/>
                    <a:pt x="1535" y="363"/>
                    <a:pt x="1472" y="374"/>
                  </a:cubicBezTo>
                  <a:cubicBezTo>
                    <a:pt x="1442" y="379"/>
                    <a:pt x="1411" y="376"/>
                    <a:pt x="1380" y="374"/>
                  </a:cubicBezTo>
                  <a:cubicBezTo>
                    <a:pt x="1359" y="372"/>
                    <a:pt x="1346" y="354"/>
                    <a:pt x="1346" y="331"/>
                  </a:cubicBezTo>
                  <a:cubicBezTo>
                    <a:pt x="1346" y="309"/>
                    <a:pt x="1355" y="298"/>
                    <a:pt x="1378" y="293"/>
                  </a:cubicBezTo>
                  <a:cubicBezTo>
                    <a:pt x="1417" y="283"/>
                    <a:pt x="1457" y="273"/>
                    <a:pt x="1490" y="250"/>
                  </a:cubicBezTo>
                  <a:cubicBezTo>
                    <a:pt x="1504" y="240"/>
                    <a:pt x="1516" y="226"/>
                    <a:pt x="1528" y="213"/>
                  </a:cubicBezTo>
                  <a:cubicBezTo>
                    <a:pt x="1537" y="203"/>
                    <a:pt x="1535" y="196"/>
                    <a:pt x="1525" y="186"/>
                  </a:cubicBezTo>
                  <a:cubicBezTo>
                    <a:pt x="1475" y="140"/>
                    <a:pt x="1415" y="128"/>
                    <a:pt x="1350" y="128"/>
                  </a:cubicBezTo>
                  <a:cubicBezTo>
                    <a:pt x="1241" y="129"/>
                    <a:pt x="1134" y="141"/>
                    <a:pt x="1028" y="162"/>
                  </a:cubicBezTo>
                  <a:cubicBezTo>
                    <a:pt x="864" y="194"/>
                    <a:pt x="701" y="231"/>
                    <a:pt x="537" y="265"/>
                  </a:cubicBezTo>
                  <a:cubicBezTo>
                    <a:pt x="493" y="274"/>
                    <a:pt x="448" y="278"/>
                    <a:pt x="403" y="284"/>
                  </a:cubicBezTo>
                  <a:cubicBezTo>
                    <a:pt x="385" y="286"/>
                    <a:pt x="370" y="280"/>
                    <a:pt x="357" y="266"/>
                  </a:cubicBezTo>
                  <a:cubicBezTo>
                    <a:pt x="299" y="201"/>
                    <a:pt x="240" y="137"/>
                    <a:pt x="182" y="72"/>
                  </a:cubicBezTo>
                  <a:cubicBezTo>
                    <a:pt x="155" y="42"/>
                    <a:pt x="124" y="18"/>
                    <a:pt x="87" y="4"/>
                  </a:cubicBezTo>
                  <a:cubicBezTo>
                    <a:pt x="77" y="1"/>
                    <a:pt x="60" y="0"/>
                    <a:pt x="54" y="5"/>
                  </a:cubicBezTo>
                  <a:cubicBezTo>
                    <a:pt x="48" y="11"/>
                    <a:pt x="48" y="28"/>
                    <a:pt x="51" y="37"/>
                  </a:cubicBezTo>
                  <a:cubicBezTo>
                    <a:pt x="73" y="97"/>
                    <a:pt x="96" y="156"/>
                    <a:pt x="120" y="215"/>
                  </a:cubicBezTo>
                  <a:cubicBezTo>
                    <a:pt x="144" y="273"/>
                    <a:pt x="169" y="330"/>
                    <a:pt x="194" y="387"/>
                  </a:cubicBezTo>
                  <a:cubicBezTo>
                    <a:pt x="198" y="398"/>
                    <a:pt x="198" y="405"/>
                    <a:pt x="189" y="414"/>
                  </a:cubicBezTo>
                  <a:cubicBezTo>
                    <a:pt x="131" y="475"/>
                    <a:pt x="73" y="536"/>
                    <a:pt x="14" y="597"/>
                  </a:cubicBezTo>
                  <a:cubicBezTo>
                    <a:pt x="10" y="602"/>
                    <a:pt x="6" y="608"/>
                    <a:pt x="0" y="615"/>
                  </a:cubicBezTo>
                  <a:cubicBezTo>
                    <a:pt x="24" y="624"/>
                    <a:pt x="44" y="617"/>
                    <a:pt x="63" y="608"/>
                  </a:cubicBezTo>
                  <a:cubicBezTo>
                    <a:pt x="122" y="579"/>
                    <a:pt x="181" y="549"/>
                    <a:pt x="239" y="519"/>
                  </a:cubicBezTo>
                  <a:cubicBezTo>
                    <a:pt x="304" y="486"/>
                    <a:pt x="304" y="486"/>
                    <a:pt x="373" y="502"/>
                  </a:cubicBezTo>
                  <a:cubicBezTo>
                    <a:pt x="446" y="519"/>
                    <a:pt x="520" y="535"/>
                    <a:pt x="593" y="552"/>
                  </a:cubicBezTo>
                  <a:cubicBezTo>
                    <a:pt x="596" y="553"/>
                    <a:pt x="600" y="554"/>
                    <a:pt x="609" y="558"/>
                  </a:cubicBezTo>
                  <a:cubicBezTo>
                    <a:pt x="441" y="725"/>
                    <a:pt x="276" y="889"/>
                    <a:pt x="107" y="1057"/>
                  </a:cubicBezTo>
                  <a:cubicBezTo>
                    <a:pt x="118" y="1055"/>
                    <a:pt x="122" y="1055"/>
                    <a:pt x="127" y="1053"/>
                  </a:cubicBezTo>
                  <a:cubicBezTo>
                    <a:pt x="165" y="1044"/>
                    <a:pt x="202" y="1033"/>
                    <a:pt x="240" y="1027"/>
                  </a:cubicBezTo>
                  <a:cubicBezTo>
                    <a:pt x="299" y="1016"/>
                    <a:pt x="350" y="992"/>
                    <a:pt x="401" y="963"/>
                  </a:cubicBezTo>
                  <a:cubicBezTo>
                    <a:pt x="480" y="917"/>
                    <a:pt x="559" y="872"/>
                    <a:pt x="639" y="829"/>
                  </a:cubicBezTo>
                  <a:cubicBezTo>
                    <a:pt x="655" y="821"/>
                    <a:pt x="677" y="823"/>
                    <a:pt x="696" y="823"/>
                  </a:cubicBezTo>
                  <a:cubicBezTo>
                    <a:pt x="746" y="822"/>
                    <a:pt x="797" y="825"/>
                    <a:pt x="847" y="824"/>
                  </a:cubicBezTo>
                  <a:cubicBezTo>
                    <a:pt x="892" y="824"/>
                    <a:pt x="920" y="801"/>
                    <a:pt x="929" y="761"/>
                  </a:cubicBezTo>
                  <a:cubicBezTo>
                    <a:pt x="935" y="732"/>
                    <a:pt x="928" y="707"/>
                    <a:pt x="902" y="689"/>
                  </a:cubicBezTo>
                  <a:cubicBezTo>
                    <a:pt x="886" y="677"/>
                    <a:pt x="886" y="672"/>
                    <a:pt x="903" y="661"/>
                  </a:cubicBezTo>
                  <a:cubicBezTo>
                    <a:pt x="930" y="642"/>
                    <a:pt x="957" y="623"/>
                    <a:pt x="984" y="606"/>
                  </a:cubicBezTo>
                  <a:cubicBezTo>
                    <a:pt x="991" y="601"/>
                    <a:pt x="1002" y="599"/>
                    <a:pt x="1010" y="600"/>
                  </a:cubicBezTo>
                  <a:cubicBezTo>
                    <a:pt x="1122" y="612"/>
                    <a:pt x="1234" y="623"/>
                    <a:pt x="1346" y="622"/>
                  </a:cubicBezTo>
                  <a:cubicBezTo>
                    <a:pt x="1422" y="621"/>
                    <a:pt x="1499" y="621"/>
                    <a:pt x="1572" y="594"/>
                  </a:cubicBezTo>
                  <a:cubicBezTo>
                    <a:pt x="1624" y="575"/>
                    <a:pt x="1673" y="549"/>
                    <a:pt x="1713" y="510"/>
                  </a:cubicBezTo>
                  <a:cubicBezTo>
                    <a:pt x="1717" y="506"/>
                    <a:pt x="1721" y="502"/>
                    <a:pt x="1725" y="497"/>
                  </a:cubicBezTo>
                  <a:cubicBezTo>
                    <a:pt x="1755" y="463"/>
                    <a:pt x="1759" y="436"/>
                    <a:pt x="1738" y="396"/>
                  </a:cubicBezTo>
                  <a:close/>
                  <a:moveTo>
                    <a:pt x="1144" y="409"/>
                  </a:moveTo>
                  <a:cubicBezTo>
                    <a:pt x="1143" y="409"/>
                    <a:pt x="1141" y="409"/>
                    <a:pt x="1140" y="409"/>
                  </a:cubicBezTo>
                  <a:cubicBezTo>
                    <a:pt x="1122" y="411"/>
                    <a:pt x="688" y="455"/>
                    <a:pt x="461" y="432"/>
                  </a:cubicBezTo>
                  <a:cubicBezTo>
                    <a:pt x="447" y="431"/>
                    <a:pt x="438" y="419"/>
                    <a:pt x="440" y="407"/>
                  </a:cubicBezTo>
                  <a:cubicBezTo>
                    <a:pt x="442" y="394"/>
                    <a:pt x="454" y="385"/>
                    <a:pt x="467" y="386"/>
                  </a:cubicBezTo>
                  <a:cubicBezTo>
                    <a:pt x="689" y="409"/>
                    <a:pt x="1132" y="364"/>
                    <a:pt x="1136" y="363"/>
                  </a:cubicBezTo>
                  <a:cubicBezTo>
                    <a:pt x="1150" y="362"/>
                    <a:pt x="1162" y="371"/>
                    <a:pt x="1163" y="384"/>
                  </a:cubicBezTo>
                  <a:cubicBezTo>
                    <a:pt x="1164" y="395"/>
                    <a:pt x="1155" y="406"/>
                    <a:pt x="1144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7" name="Freeform 27"/>
          <p:cNvSpPr>
            <a:spLocks noEditPoints="1"/>
          </p:cNvSpPr>
          <p:nvPr/>
        </p:nvSpPr>
        <p:spPr bwMode="gray">
          <a:xfrm>
            <a:off x="1273534" y="3906715"/>
            <a:ext cx="951890" cy="1097189"/>
          </a:xfrm>
          <a:custGeom>
            <a:avLst/>
            <a:gdLst>
              <a:gd name="T0" fmla="*/ 318 w 542"/>
              <a:gd name="T1" fmla="*/ 158 h 650"/>
              <a:gd name="T2" fmla="*/ 318 w 542"/>
              <a:gd name="T3" fmla="*/ 136 h 650"/>
              <a:gd name="T4" fmla="*/ 333 w 542"/>
              <a:gd name="T5" fmla="*/ 125 h 650"/>
              <a:gd name="T6" fmla="*/ 333 w 542"/>
              <a:gd name="T7" fmla="*/ 22 h 650"/>
              <a:gd name="T8" fmla="*/ 281 w 542"/>
              <a:gd name="T9" fmla="*/ 0 h 650"/>
              <a:gd name="T10" fmla="*/ 230 w 542"/>
              <a:gd name="T11" fmla="*/ 22 h 650"/>
              <a:gd name="T12" fmla="*/ 230 w 542"/>
              <a:gd name="T13" fmla="*/ 125 h 650"/>
              <a:gd name="T14" fmla="*/ 244 w 542"/>
              <a:gd name="T15" fmla="*/ 136 h 650"/>
              <a:gd name="T16" fmla="*/ 244 w 542"/>
              <a:gd name="T17" fmla="*/ 158 h 650"/>
              <a:gd name="T18" fmla="*/ 184 w 542"/>
              <a:gd name="T19" fmla="*/ 175 h 650"/>
              <a:gd name="T20" fmla="*/ 54 w 542"/>
              <a:gd name="T21" fmla="*/ 500 h 650"/>
              <a:gd name="T22" fmla="*/ 281 w 542"/>
              <a:gd name="T23" fmla="*/ 650 h 650"/>
              <a:gd name="T24" fmla="*/ 379 w 542"/>
              <a:gd name="T25" fmla="*/ 630 h 650"/>
              <a:gd name="T26" fmla="*/ 511 w 542"/>
              <a:gd name="T27" fmla="*/ 495 h 650"/>
              <a:gd name="T28" fmla="*/ 509 w 542"/>
              <a:gd name="T29" fmla="*/ 305 h 650"/>
              <a:gd name="T30" fmla="*/ 318 w 542"/>
              <a:gd name="T31" fmla="*/ 158 h 650"/>
              <a:gd name="T32" fmla="*/ 247 w 542"/>
              <a:gd name="T33" fmla="*/ 39 h 650"/>
              <a:gd name="T34" fmla="*/ 281 w 542"/>
              <a:gd name="T35" fmla="*/ 24 h 650"/>
              <a:gd name="T36" fmla="*/ 316 w 542"/>
              <a:gd name="T37" fmla="*/ 39 h 650"/>
              <a:gd name="T38" fmla="*/ 317 w 542"/>
              <a:gd name="T39" fmla="*/ 107 h 650"/>
              <a:gd name="T40" fmla="*/ 245 w 542"/>
              <a:gd name="T41" fmla="*/ 107 h 650"/>
              <a:gd name="T42" fmla="*/ 247 w 542"/>
              <a:gd name="T43" fmla="*/ 39 h 650"/>
              <a:gd name="T44" fmla="*/ 358 w 542"/>
              <a:gd name="T45" fmla="*/ 582 h 650"/>
              <a:gd name="T46" fmla="*/ 281 w 542"/>
              <a:gd name="T47" fmla="*/ 598 h 650"/>
              <a:gd name="T48" fmla="*/ 102 w 542"/>
              <a:gd name="T49" fmla="*/ 480 h 650"/>
              <a:gd name="T50" fmla="*/ 204 w 542"/>
              <a:gd name="T51" fmla="*/ 223 h 650"/>
              <a:gd name="T52" fmla="*/ 281 w 542"/>
              <a:gd name="T53" fmla="*/ 207 h 650"/>
              <a:gd name="T54" fmla="*/ 461 w 542"/>
              <a:gd name="T55" fmla="*/ 326 h 650"/>
              <a:gd name="T56" fmla="*/ 358 w 542"/>
              <a:gd name="T57" fmla="*/ 582 h 650"/>
              <a:gd name="T58" fmla="*/ 428 w 542"/>
              <a:gd name="T59" fmla="*/ 326 h 650"/>
              <a:gd name="T60" fmla="*/ 324 w 542"/>
              <a:gd name="T61" fmla="*/ 359 h 650"/>
              <a:gd name="T62" fmla="*/ 257 w 542"/>
              <a:gd name="T63" fmla="*/ 347 h 650"/>
              <a:gd name="T64" fmla="*/ 226 w 542"/>
              <a:gd name="T65" fmla="*/ 426 h 650"/>
              <a:gd name="T66" fmla="*/ 305 w 542"/>
              <a:gd name="T67" fmla="*/ 458 h 650"/>
              <a:gd name="T68" fmla="*/ 342 w 542"/>
              <a:gd name="T69" fmla="*/ 402 h 650"/>
              <a:gd name="T70" fmla="*/ 438 w 542"/>
              <a:gd name="T71" fmla="*/ 349 h 650"/>
              <a:gd name="T72" fmla="*/ 444 w 542"/>
              <a:gd name="T73" fmla="*/ 333 h 650"/>
              <a:gd name="T74" fmla="*/ 428 w 542"/>
              <a:gd name="T75" fmla="*/ 326 h 650"/>
              <a:gd name="T76" fmla="*/ 73 w 542"/>
              <a:gd name="T77" fmla="*/ 232 h 650"/>
              <a:gd name="T78" fmla="*/ 107 w 542"/>
              <a:gd name="T79" fmla="*/ 198 h 650"/>
              <a:gd name="T80" fmla="*/ 120 w 542"/>
              <a:gd name="T81" fmla="*/ 185 h 650"/>
              <a:gd name="T82" fmla="*/ 81 w 542"/>
              <a:gd name="T83" fmla="*/ 146 h 650"/>
              <a:gd name="T84" fmla="*/ 20 w 542"/>
              <a:gd name="T85" fmla="*/ 206 h 650"/>
              <a:gd name="T86" fmla="*/ 60 w 542"/>
              <a:gd name="T87" fmla="*/ 245 h 650"/>
              <a:gd name="T88" fmla="*/ 73 w 542"/>
              <a:gd name="T89" fmla="*/ 232 h 650"/>
              <a:gd name="T90" fmla="*/ 490 w 542"/>
              <a:gd name="T91" fmla="*/ 232 h 650"/>
              <a:gd name="T92" fmla="*/ 503 w 542"/>
              <a:gd name="T93" fmla="*/ 245 h 650"/>
              <a:gd name="T94" fmla="*/ 542 w 542"/>
              <a:gd name="T95" fmla="*/ 206 h 650"/>
              <a:gd name="T96" fmla="*/ 482 w 542"/>
              <a:gd name="T97" fmla="*/ 146 h 650"/>
              <a:gd name="T98" fmla="*/ 442 w 542"/>
              <a:gd name="T99" fmla="*/ 185 h 650"/>
              <a:gd name="T100" fmla="*/ 456 w 542"/>
              <a:gd name="T101" fmla="*/ 198 h 650"/>
              <a:gd name="T102" fmla="*/ 490 w 542"/>
              <a:gd name="T103" fmla="*/ 232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2" h="650">
                <a:moveTo>
                  <a:pt x="318" y="158"/>
                </a:moveTo>
                <a:cubicBezTo>
                  <a:pt x="318" y="136"/>
                  <a:pt x="318" y="136"/>
                  <a:pt x="318" y="136"/>
                </a:cubicBezTo>
                <a:cubicBezTo>
                  <a:pt x="323" y="133"/>
                  <a:pt x="328" y="129"/>
                  <a:pt x="333" y="125"/>
                </a:cubicBezTo>
                <a:cubicBezTo>
                  <a:pt x="361" y="97"/>
                  <a:pt x="361" y="50"/>
                  <a:pt x="333" y="22"/>
                </a:cubicBezTo>
                <a:cubicBezTo>
                  <a:pt x="319" y="8"/>
                  <a:pt x="301" y="0"/>
                  <a:pt x="281" y="0"/>
                </a:cubicBezTo>
                <a:cubicBezTo>
                  <a:pt x="262" y="0"/>
                  <a:pt x="244" y="8"/>
                  <a:pt x="230" y="22"/>
                </a:cubicBezTo>
                <a:cubicBezTo>
                  <a:pt x="201" y="50"/>
                  <a:pt x="201" y="97"/>
                  <a:pt x="230" y="125"/>
                </a:cubicBezTo>
                <a:cubicBezTo>
                  <a:pt x="234" y="129"/>
                  <a:pt x="239" y="133"/>
                  <a:pt x="244" y="136"/>
                </a:cubicBezTo>
                <a:cubicBezTo>
                  <a:pt x="244" y="158"/>
                  <a:pt x="244" y="158"/>
                  <a:pt x="244" y="158"/>
                </a:cubicBezTo>
                <a:cubicBezTo>
                  <a:pt x="224" y="161"/>
                  <a:pt x="203" y="167"/>
                  <a:pt x="184" y="175"/>
                </a:cubicBezTo>
                <a:cubicBezTo>
                  <a:pt x="58" y="229"/>
                  <a:pt x="0" y="375"/>
                  <a:pt x="54" y="500"/>
                </a:cubicBezTo>
                <a:cubicBezTo>
                  <a:pt x="93" y="591"/>
                  <a:pt x="182" y="650"/>
                  <a:pt x="281" y="650"/>
                </a:cubicBezTo>
                <a:cubicBezTo>
                  <a:pt x="315" y="650"/>
                  <a:pt x="348" y="644"/>
                  <a:pt x="379" y="630"/>
                </a:cubicBezTo>
                <a:cubicBezTo>
                  <a:pt x="440" y="604"/>
                  <a:pt x="487" y="556"/>
                  <a:pt x="511" y="495"/>
                </a:cubicBezTo>
                <a:cubicBezTo>
                  <a:pt x="536" y="433"/>
                  <a:pt x="535" y="366"/>
                  <a:pt x="509" y="305"/>
                </a:cubicBezTo>
                <a:cubicBezTo>
                  <a:pt x="475" y="225"/>
                  <a:pt x="402" y="170"/>
                  <a:pt x="318" y="158"/>
                </a:cubicBezTo>
                <a:close/>
                <a:moveTo>
                  <a:pt x="247" y="39"/>
                </a:moveTo>
                <a:cubicBezTo>
                  <a:pt x="256" y="29"/>
                  <a:pt x="269" y="24"/>
                  <a:pt x="281" y="24"/>
                </a:cubicBezTo>
                <a:cubicBezTo>
                  <a:pt x="294" y="24"/>
                  <a:pt x="306" y="29"/>
                  <a:pt x="316" y="39"/>
                </a:cubicBezTo>
                <a:cubicBezTo>
                  <a:pt x="335" y="57"/>
                  <a:pt x="335" y="87"/>
                  <a:pt x="317" y="107"/>
                </a:cubicBezTo>
                <a:cubicBezTo>
                  <a:pt x="245" y="107"/>
                  <a:pt x="245" y="107"/>
                  <a:pt x="245" y="107"/>
                </a:cubicBezTo>
                <a:cubicBezTo>
                  <a:pt x="227" y="87"/>
                  <a:pt x="228" y="57"/>
                  <a:pt x="247" y="39"/>
                </a:cubicBezTo>
                <a:close/>
                <a:moveTo>
                  <a:pt x="358" y="582"/>
                </a:moveTo>
                <a:cubicBezTo>
                  <a:pt x="333" y="593"/>
                  <a:pt x="307" y="598"/>
                  <a:pt x="281" y="598"/>
                </a:cubicBezTo>
                <a:cubicBezTo>
                  <a:pt x="206" y="598"/>
                  <a:pt x="134" y="554"/>
                  <a:pt x="102" y="480"/>
                </a:cubicBezTo>
                <a:cubicBezTo>
                  <a:pt x="59" y="380"/>
                  <a:pt x="105" y="266"/>
                  <a:pt x="204" y="223"/>
                </a:cubicBezTo>
                <a:cubicBezTo>
                  <a:pt x="229" y="212"/>
                  <a:pt x="256" y="207"/>
                  <a:pt x="281" y="207"/>
                </a:cubicBezTo>
                <a:cubicBezTo>
                  <a:pt x="357" y="207"/>
                  <a:pt x="429" y="252"/>
                  <a:pt x="461" y="326"/>
                </a:cubicBezTo>
                <a:cubicBezTo>
                  <a:pt x="503" y="425"/>
                  <a:pt x="457" y="540"/>
                  <a:pt x="358" y="582"/>
                </a:cubicBezTo>
                <a:close/>
                <a:moveTo>
                  <a:pt x="428" y="326"/>
                </a:moveTo>
                <a:cubicBezTo>
                  <a:pt x="324" y="359"/>
                  <a:pt x="324" y="359"/>
                  <a:pt x="324" y="359"/>
                </a:cubicBezTo>
                <a:cubicBezTo>
                  <a:pt x="307" y="343"/>
                  <a:pt x="281" y="337"/>
                  <a:pt x="257" y="347"/>
                </a:cubicBezTo>
                <a:cubicBezTo>
                  <a:pt x="227" y="360"/>
                  <a:pt x="213" y="396"/>
                  <a:pt x="226" y="426"/>
                </a:cubicBezTo>
                <a:cubicBezTo>
                  <a:pt x="239" y="457"/>
                  <a:pt x="274" y="471"/>
                  <a:pt x="305" y="458"/>
                </a:cubicBezTo>
                <a:cubicBezTo>
                  <a:pt x="328" y="448"/>
                  <a:pt x="342" y="426"/>
                  <a:pt x="342" y="402"/>
                </a:cubicBezTo>
                <a:cubicBezTo>
                  <a:pt x="438" y="349"/>
                  <a:pt x="438" y="349"/>
                  <a:pt x="438" y="349"/>
                </a:cubicBezTo>
                <a:cubicBezTo>
                  <a:pt x="443" y="346"/>
                  <a:pt x="446" y="339"/>
                  <a:pt x="444" y="333"/>
                </a:cubicBezTo>
                <a:cubicBezTo>
                  <a:pt x="441" y="327"/>
                  <a:pt x="434" y="324"/>
                  <a:pt x="428" y="326"/>
                </a:cubicBezTo>
                <a:close/>
                <a:moveTo>
                  <a:pt x="73" y="232"/>
                </a:moveTo>
                <a:cubicBezTo>
                  <a:pt x="107" y="198"/>
                  <a:pt x="107" y="198"/>
                  <a:pt x="107" y="198"/>
                </a:cubicBezTo>
                <a:cubicBezTo>
                  <a:pt x="120" y="185"/>
                  <a:pt x="120" y="185"/>
                  <a:pt x="120" y="185"/>
                </a:cubicBezTo>
                <a:cubicBezTo>
                  <a:pt x="81" y="146"/>
                  <a:pt x="81" y="146"/>
                  <a:pt x="81" y="146"/>
                </a:cubicBezTo>
                <a:cubicBezTo>
                  <a:pt x="20" y="206"/>
                  <a:pt x="20" y="206"/>
                  <a:pt x="20" y="206"/>
                </a:cubicBezTo>
                <a:cubicBezTo>
                  <a:pt x="60" y="245"/>
                  <a:pt x="60" y="245"/>
                  <a:pt x="60" y="245"/>
                </a:cubicBezTo>
                <a:lnTo>
                  <a:pt x="73" y="232"/>
                </a:lnTo>
                <a:close/>
                <a:moveTo>
                  <a:pt x="490" y="232"/>
                </a:moveTo>
                <a:cubicBezTo>
                  <a:pt x="503" y="245"/>
                  <a:pt x="503" y="245"/>
                  <a:pt x="503" y="245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482" y="146"/>
                  <a:pt x="482" y="146"/>
                  <a:pt x="482" y="146"/>
                </a:cubicBezTo>
                <a:cubicBezTo>
                  <a:pt x="442" y="185"/>
                  <a:pt x="442" y="185"/>
                  <a:pt x="442" y="185"/>
                </a:cubicBezTo>
                <a:cubicBezTo>
                  <a:pt x="456" y="198"/>
                  <a:pt x="456" y="198"/>
                  <a:pt x="456" y="198"/>
                </a:cubicBezTo>
                <a:lnTo>
                  <a:pt x="490" y="2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2" name="Freeform 8"/>
          <p:cNvSpPr>
            <a:spLocks noEditPoints="1"/>
          </p:cNvSpPr>
          <p:nvPr/>
        </p:nvSpPr>
        <p:spPr bwMode="auto">
          <a:xfrm>
            <a:off x="4175931" y="3928491"/>
            <a:ext cx="767639" cy="1023520"/>
          </a:xfrm>
          <a:custGeom>
            <a:avLst/>
            <a:gdLst>
              <a:gd name="T0" fmla="*/ 1867 w 4759"/>
              <a:gd name="T1" fmla="*/ 6092 h 6360"/>
              <a:gd name="T2" fmla="*/ 1867 w 4759"/>
              <a:gd name="T3" fmla="*/ 5824 h 6360"/>
              <a:gd name="T4" fmla="*/ 1602 w 4759"/>
              <a:gd name="T5" fmla="*/ 5824 h 6360"/>
              <a:gd name="T6" fmla="*/ 1337 w 4759"/>
              <a:gd name="T7" fmla="*/ 5824 h 6360"/>
              <a:gd name="T8" fmla="*/ 1323 w 4759"/>
              <a:gd name="T9" fmla="*/ 5422 h 6360"/>
              <a:gd name="T10" fmla="*/ 1237 w 4759"/>
              <a:gd name="T11" fmla="*/ 4814 h 6360"/>
              <a:gd name="T12" fmla="*/ 705 w 4759"/>
              <a:gd name="T13" fmla="*/ 3846 h 6360"/>
              <a:gd name="T14" fmla="*/ 122 w 4759"/>
              <a:gd name="T15" fmla="*/ 2950 h 6360"/>
              <a:gd name="T16" fmla="*/ 8 w 4759"/>
              <a:gd name="T17" fmla="*/ 2322 h 6360"/>
              <a:gd name="T18" fmla="*/ 44 w 4759"/>
              <a:gd name="T19" fmla="*/ 1821 h 6360"/>
              <a:gd name="T20" fmla="*/ 90 w 4759"/>
              <a:gd name="T21" fmla="*/ 1732 h 6360"/>
              <a:gd name="T22" fmla="*/ 456 w 4759"/>
              <a:gd name="T23" fmla="*/ 1732 h 6360"/>
              <a:gd name="T24" fmla="*/ 822 w 4759"/>
              <a:gd name="T25" fmla="*/ 1732 h 6360"/>
              <a:gd name="T26" fmla="*/ 822 w 4759"/>
              <a:gd name="T27" fmla="*/ 944 h 6360"/>
              <a:gd name="T28" fmla="*/ 822 w 4759"/>
              <a:gd name="T29" fmla="*/ 156 h 6360"/>
              <a:gd name="T30" fmla="*/ 913 w 4759"/>
              <a:gd name="T31" fmla="*/ 80 h 6360"/>
              <a:gd name="T32" fmla="*/ 1103 w 4759"/>
              <a:gd name="T33" fmla="*/ 20 h 6360"/>
              <a:gd name="T34" fmla="*/ 1267 w 4759"/>
              <a:gd name="T35" fmla="*/ 109 h 6360"/>
              <a:gd name="T36" fmla="*/ 1330 w 4759"/>
              <a:gd name="T37" fmla="*/ 957 h 6360"/>
              <a:gd name="T38" fmla="*/ 1330 w 4759"/>
              <a:gd name="T39" fmla="*/ 1732 h 6360"/>
              <a:gd name="T40" fmla="*/ 2389 w 4759"/>
              <a:gd name="T41" fmla="*/ 1732 h 6360"/>
              <a:gd name="T42" fmla="*/ 3447 w 4759"/>
              <a:gd name="T43" fmla="*/ 1732 h 6360"/>
              <a:gd name="T44" fmla="*/ 3447 w 4759"/>
              <a:gd name="T45" fmla="*/ 1002 h 6360"/>
              <a:gd name="T46" fmla="*/ 3590 w 4759"/>
              <a:gd name="T47" fmla="*/ 51 h 6360"/>
              <a:gd name="T48" fmla="*/ 3829 w 4759"/>
              <a:gd name="T49" fmla="*/ 44 h 6360"/>
              <a:gd name="T50" fmla="*/ 3983 w 4759"/>
              <a:gd name="T51" fmla="*/ 982 h 6360"/>
              <a:gd name="T52" fmla="*/ 3983 w 4759"/>
              <a:gd name="T53" fmla="*/ 1732 h 6360"/>
              <a:gd name="T54" fmla="*/ 4333 w 4759"/>
              <a:gd name="T55" fmla="*/ 1732 h 6360"/>
              <a:gd name="T56" fmla="*/ 4721 w 4759"/>
              <a:gd name="T57" fmla="*/ 1778 h 6360"/>
              <a:gd name="T58" fmla="*/ 4759 w 4759"/>
              <a:gd name="T59" fmla="*/ 2279 h 6360"/>
              <a:gd name="T60" fmla="*/ 4759 w 4759"/>
              <a:gd name="T61" fmla="*/ 2733 h 6360"/>
              <a:gd name="T62" fmla="*/ 4654 w 4759"/>
              <a:gd name="T63" fmla="*/ 2953 h 6360"/>
              <a:gd name="T64" fmla="*/ 4036 w 4759"/>
              <a:gd name="T65" fmla="*/ 3908 h 6360"/>
              <a:gd name="T66" fmla="*/ 3544 w 4759"/>
              <a:gd name="T67" fmla="*/ 4851 h 6360"/>
              <a:gd name="T68" fmla="*/ 3453 w 4759"/>
              <a:gd name="T69" fmla="*/ 5450 h 6360"/>
              <a:gd name="T70" fmla="*/ 3440 w 4759"/>
              <a:gd name="T71" fmla="*/ 5824 h 6360"/>
              <a:gd name="T72" fmla="*/ 3175 w 4759"/>
              <a:gd name="T73" fmla="*/ 5824 h 6360"/>
              <a:gd name="T74" fmla="*/ 2911 w 4759"/>
              <a:gd name="T75" fmla="*/ 5824 h 6360"/>
              <a:gd name="T76" fmla="*/ 2911 w 4759"/>
              <a:gd name="T77" fmla="*/ 6092 h 6360"/>
              <a:gd name="T78" fmla="*/ 2911 w 4759"/>
              <a:gd name="T79" fmla="*/ 6360 h 6360"/>
              <a:gd name="T80" fmla="*/ 2389 w 4759"/>
              <a:gd name="T81" fmla="*/ 6360 h 6360"/>
              <a:gd name="T82" fmla="*/ 1867 w 4759"/>
              <a:gd name="T83" fmla="*/ 6360 h 6360"/>
              <a:gd name="T84" fmla="*/ 1867 w 4759"/>
              <a:gd name="T85" fmla="*/ 6092 h 6360"/>
              <a:gd name="T86" fmla="*/ 2584 w 4759"/>
              <a:gd name="T87" fmla="*/ 4189 h 6360"/>
              <a:gd name="T88" fmla="*/ 3115 w 4759"/>
              <a:gd name="T89" fmla="*/ 3477 h 6360"/>
              <a:gd name="T90" fmla="*/ 2838 w 4759"/>
              <a:gd name="T91" fmla="*/ 3425 h 6360"/>
              <a:gd name="T92" fmla="*/ 2554 w 4759"/>
              <a:gd name="T93" fmla="*/ 3411 h 6360"/>
              <a:gd name="T94" fmla="*/ 2672 w 4759"/>
              <a:gd name="T95" fmla="*/ 2924 h 6360"/>
              <a:gd name="T96" fmla="*/ 2770 w 4759"/>
              <a:gd name="T97" fmla="*/ 2437 h 6360"/>
              <a:gd name="T98" fmla="*/ 1679 w 4759"/>
              <a:gd name="T99" fmla="*/ 3806 h 6360"/>
              <a:gd name="T100" fmla="*/ 1944 w 4759"/>
              <a:gd name="T101" fmla="*/ 3848 h 6360"/>
              <a:gd name="T102" fmla="*/ 2240 w 4759"/>
              <a:gd name="T103" fmla="*/ 3864 h 6360"/>
              <a:gd name="T104" fmla="*/ 2132 w 4759"/>
              <a:gd name="T105" fmla="*/ 4361 h 6360"/>
              <a:gd name="T106" fmla="*/ 2035 w 4759"/>
              <a:gd name="T107" fmla="*/ 4879 h 6360"/>
              <a:gd name="T108" fmla="*/ 2584 w 4759"/>
              <a:gd name="T109" fmla="*/ 4189 h 6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9" h="6360">
                <a:moveTo>
                  <a:pt x="1867" y="6092"/>
                </a:moveTo>
                <a:lnTo>
                  <a:pt x="1867" y="5824"/>
                </a:lnTo>
                <a:lnTo>
                  <a:pt x="1602" y="5824"/>
                </a:lnTo>
                <a:lnTo>
                  <a:pt x="1337" y="5824"/>
                </a:lnTo>
                <a:lnTo>
                  <a:pt x="1323" y="5422"/>
                </a:lnTo>
                <a:cubicBezTo>
                  <a:pt x="1312" y="5082"/>
                  <a:pt x="1299" y="4987"/>
                  <a:pt x="1237" y="4814"/>
                </a:cubicBezTo>
                <a:cubicBezTo>
                  <a:pt x="1130" y="4513"/>
                  <a:pt x="930" y="4150"/>
                  <a:pt x="705" y="3846"/>
                </a:cubicBezTo>
                <a:cubicBezTo>
                  <a:pt x="382" y="3411"/>
                  <a:pt x="230" y="3178"/>
                  <a:pt x="122" y="2950"/>
                </a:cubicBezTo>
                <a:cubicBezTo>
                  <a:pt x="20" y="2736"/>
                  <a:pt x="18" y="2728"/>
                  <a:pt x="8" y="2322"/>
                </a:cubicBezTo>
                <a:cubicBezTo>
                  <a:pt x="0" y="1982"/>
                  <a:pt x="6" y="1894"/>
                  <a:pt x="44" y="1821"/>
                </a:cubicBezTo>
                <a:lnTo>
                  <a:pt x="90" y="1732"/>
                </a:lnTo>
                <a:lnTo>
                  <a:pt x="456" y="1732"/>
                </a:lnTo>
                <a:lnTo>
                  <a:pt x="822" y="1732"/>
                </a:lnTo>
                <a:lnTo>
                  <a:pt x="822" y="944"/>
                </a:lnTo>
                <a:lnTo>
                  <a:pt x="822" y="156"/>
                </a:lnTo>
                <a:lnTo>
                  <a:pt x="913" y="80"/>
                </a:lnTo>
                <a:cubicBezTo>
                  <a:pt x="986" y="19"/>
                  <a:pt x="1022" y="7"/>
                  <a:pt x="1103" y="20"/>
                </a:cubicBezTo>
                <a:cubicBezTo>
                  <a:pt x="1161" y="30"/>
                  <a:pt x="1230" y="67"/>
                  <a:pt x="1267" y="109"/>
                </a:cubicBezTo>
                <a:cubicBezTo>
                  <a:pt x="1329" y="181"/>
                  <a:pt x="1330" y="194"/>
                  <a:pt x="1330" y="957"/>
                </a:cubicBezTo>
                <a:lnTo>
                  <a:pt x="1330" y="1732"/>
                </a:lnTo>
                <a:lnTo>
                  <a:pt x="2389" y="1732"/>
                </a:lnTo>
                <a:lnTo>
                  <a:pt x="3447" y="1732"/>
                </a:lnTo>
                <a:lnTo>
                  <a:pt x="3447" y="1002"/>
                </a:lnTo>
                <a:cubicBezTo>
                  <a:pt x="3447" y="208"/>
                  <a:pt x="3461" y="118"/>
                  <a:pt x="3590" y="51"/>
                </a:cubicBezTo>
                <a:cubicBezTo>
                  <a:pt x="3687" y="1"/>
                  <a:pt x="3732" y="0"/>
                  <a:pt x="3829" y="44"/>
                </a:cubicBezTo>
                <a:cubicBezTo>
                  <a:pt x="3974" y="110"/>
                  <a:pt x="3983" y="169"/>
                  <a:pt x="3983" y="982"/>
                </a:cubicBezTo>
                <a:lnTo>
                  <a:pt x="3983" y="1732"/>
                </a:lnTo>
                <a:lnTo>
                  <a:pt x="4333" y="1732"/>
                </a:lnTo>
                <a:cubicBezTo>
                  <a:pt x="4623" y="1732"/>
                  <a:pt x="4688" y="1739"/>
                  <a:pt x="4721" y="1778"/>
                </a:cubicBezTo>
                <a:cubicBezTo>
                  <a:pt x="4750" y="1814"/>
                  <a:pt x="4759" y="1936"/>
                  <a:pt x="4759" y="2279"/>
                </a:cubicBezTo>
                <a:lnTo>
                  <a:pt x="4759" y="2733"/>
                </a:lnTo>
                <a:lnTo>
                  <a:pt x="4654" y="2953"/>
                </a:lnTo>
                <a:cubicBezTo>
                  <a:pt x="4554" y="3163"/>
                  <a:pt x="4375" y="3440"/>
                  <a:pt x="4036" y="3908"/>
                </a:cubicBezTo>
                <a:cubicBezTo>
                  <a:pt x="3843" y="4174"/>
                  <a:pt x="3645" y="4554"/>
                  <a:pt x="3544" y="4851"/>
                </a:cubicBezTo>
                <a:cubicBezTo>
                  <a:pt x="3480" y="5037"/>
                  <a:pt x="3465" y="5141"/>
                  <a:pt x="3453" y="5450"/>
                </a:cubicBezTo>
                <a:lnTo>
                  <a:pt x="3440" y="5824"/>
                </a:lnTo>
                <a:lnTo>
                  <a:pt x="3175" y="5824"/>
                </a:lnTo>
                <a:lnTo>
                  <a:pt x="2911" y="5824"/>
                </a:lnTo>
                <a:lnTo>
                  <a:pt x="2911" y="6092"/>
                </a:lnTo>
                <a:lnTo>
                  <a:pt x="2911" y="6360"/>
                </a:lnTo>
                <a:lnTo>
                  <a:pt x="2389" y="6360"/>
                </a:lnTo>
                <a:lnTo>
                  <a:pt x="1867" y="6360"/>
                </a:lnTo>
                <a:lnTo>
                  <a:pt x="1867" y="6092"/>
                </a:lnTo>
                <a:close/>
                <a:moveTo>
                  <a:pt x="2584" y="4189"/>
                </a:moveTo>
                <a:cubicBezTo>
                  <a:pt x="2872" y="3818"/>
                  <a:pt x="3110" y="3498"/>
                  <a:pt x="3115" y="3477"/>
                </a:cubicBezTo>
                <a:cubicBezTo>
                  <a:pt x="3121" y="3448"/>
                  <a:pt x="3057" y="3436"/>
                  <a:pt x="2838" y="3425"/>
                </a:cubicBezTo>
                <a:lnTo>
                  <a:pt x="2554" y="3411"/>
                </a:lnTo>
                <a:lnTo>
                  <a:pt x="2672" y="2924"/>
                </a:lnTo>
                <a:cubicBezTo>
                  <a:pt x="2736" y="2656"/>
                  <a:pt x="2780" y="2437"/>
                  <a:pt x="2770" y="2437"/>
                </a:cubicBezTo>
                <a:cubicBezTo>
                  <a:pt x="2746" y="2437"/>
                  <a:pt x="1701" y="3749"/>
                  <a:pt x="1679" y="3806"/>
                </a:cubicBezTo>
                <a:cubicBezTo>
                  <a:pt x="1666" y="3842"/>
                  <a:pt x="1707" y="3848"/>
                  <a:pt x="1944" y="3848"/>
                </a:cubicBezTo>
                <a:cubicBezTo>
                  <a:pt x="2098" y="3848"/>
                  <a:pt x="2231" y="3855"/>
                  <a:pt x="2240" y="3864"/>
                </a:cubicBezTo>
                <a:cubicBezTo>
                  <a:pt x="2249" y="3873"/>
                  <a:pt x="2200" y="4096"/>
                  <a:pt x="2132" y="4361"/>
                </a:cubicBezTo>
                <a:cubicBezTo>
                  <a:pt x="1999" y="4875"/>
                  <a:pt x="1993" y="4905"/>
                  <a:pt x="2035" y="4879"/>
                </a:cubicBezTo>
                <a:cubicBezTo>
                  <a:pt x="2050" y="4870"/>
                  <a:pt x="2297" y="4559"/>
                  <a:pt x="2584" y="4189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888522" y="3979286"/>
            <a:ext cx="1013710" cy="812191"/>
            <a:chOff x="496520" y="3437684"/>
            <a:chExt cx="1573548" cy="1312531"/>
          </a:xfrm>
          <a:solidFill>
            <a:schemeClr val="accent4"/>
          </a:solidFill>
        </p:grpSpPr>
        <p:grpSp>
          <p:nvGrpSpPr>
            <p:cNvPr id="30" name="Group 29"/>
            <p:cNvGrpSpPr/>
            <p:nvPr/>
          </p:nvGrpSpPr>
          <p:grpSpPr bwMode="gray">
            <a:xfrm>
              <a:off x="496520" y="3437684"/>
              <a:ext cx="1261789" cy="1312531"/>
              <a:chOff x="-6243638" y="3126940"/>
              <a:chExt cx="3996001" cy="4156698"/>
            </a:xfrm>
            <a:grpFill/>
          </p:grpSpPr>
          <p:sp>
            <p:nvSpPr>
              <p:cNvPr id="32" name="Rounded Rectangle 66"/>
              <p:cNvSpPr/>
              <p:nvPr/>
            </p:nvSpPr>
            <p:spPr bwMode="gray">
              <a:xfrm>
                <a:off x="-6243638" y="3647637"/>
                <a:ext cx="3996001" cy="3636001"/>
              </a:xfrm>
              <a:custGeom>
                <a:avLst/>
                <a:gdLst/>
                <a:ahLst/>
                <a:cxnLst/>
                <a:rect l="l" t="t" r="r" b="b"/>
                <a:pathLst>
                  <a:path w="3996000" h="3636000">
                    <a:moveTo>
                      <a:pt x="2298889" y="2909888"/>
                    </a:moveTo>
                    <a:lnTo>
                      <a:pt x="2298889" y="3280688"/>
                    </a:lnTo>
                    <a:lnTo>
                      <a:pt x="2669689" y="3280688"/>
                    </a:lnTo>
                    <a:lnTo>
                      <a:pt x="2669689" y="2909888"/>
                    </a:lnTo>
                    <a:close/>
                    <a:moveTo>
                      <a:pt x="1810520" y="2909888"/>
                    </a:moveTo>
                    <a:lnTo>
                      <a:pt x="1810520" y="3280688"/>
                    </a:lnTo>
                    <a:lnTo>
                      <a:pt x="2181320" y="3280688"/>
                    </a:lnTo>
                    <a:lnTo>
                      <a:pt x="2181320" y="2909888"/>
                    </a:lnTo>
                    <a:close/>
                    <a:moveTo>
                      <a:pt x="1322151" y="2909888"/>
                    </a:moveTo>
                    <a:lnTo>
                      <a:pt x="1322151" y="3280688"/>
                    </a:lnTo>
                    <a:lnTo>
                      <a:pt x="1692951" y="3280688"/>
                    </a:lnTo>
                    <a:lnTo>
                      <a:pt x="1692951" y="2909888"/>
                    </a:lnTo>
                    <a:close/>
                    <a:moveTo>
                      <a:pt x="833782" y="2909888"/>
                    </a:moveTo>
                    <a:lnTo>
                      <a:pt x="833782" y="3280688"/>
                    </a:lnTo>
                    <a:lnTo>
                      <a:pt x="1204582" y="3280688"/>
                    </a:lnTo>
                    <a:lnTo>
                      <a:pt x="1204582" y="2909888"/>
                    </a:lnTo>
                    <a:close/>
                    <a:moveTo>
                      <a:pt x="345413" y="2909888"/>
                    </a:moveTo>
                    <a:lnTo>
                      <a:pt x="345413" y="3280688"/>
                    </a:lnTo>
                    <a:lnTo>
                      <a:pt x="716213" y="3280688"/>
                    </a:lnTo>
                    <a:lnTo>
                      <a:pt x="716213" y="2909888"/>
                    </a:lnTo>
                    <a:close/>
                    <a:moveTo>
                      <a:pt x="3275626" y="2424113"/>
                    </a:moveTo>
                    <a:lnTo>
                      <a:pt x="3275626" y="2794913"/>
                    </a:lnTo>
                    <a:lnTo>
                      <a:pt x="3646426" y="2794913"/>
                    </a:lnTo>
                    <a:lnTo>
                      <a:pt x="3646426" y="2424113"/>
                    </a:lnTo>
                    <a:close/>
                    <a:moveTo>
                      <a:pt x="2787258" y="2424113"/>
                    </a:moveTo>
                    <a:lnTo>
                      <a:pt x="2787258" y="2794913"/>
                    </a:lnTo>
                    <a:lnTo>
                      <a:pt x="3158058" y="2794913"/>
                    </a:lnTo>
                    <a:lnTo>
                      <a:pt x="3158058" y="2424113"/>
                    </a:lnTo>
                    <a:close/>
                    <a:moveTo>
                      <a:pt x="2298889" y="2424113"/>
                    </a:moveTo>
                    <a:lnTo>
                      <a:pt x="2298889" y="2794913"/>
                    </a:lnTo>
                    <a:lnTo>
                      <a:pt x="2669689" y="2794913"/>
                    </a:lnTo>
                    <a:lnTo>
                      <a:pt x="2669689" y="2424113"/>
                    </a:lnTo>
                    <a:close/>
                    <a:moveTo>
                      <a:pt x="1810520" y="2424113"/>
                    </a:moveTo>
                    <a:lnTo>
                      <a:pt x="1810520" y="2794913"/>
                    </a:lnTo>
                    <a:lnTo>
                      <a:pt x="2181320" y="2794913"/>
                    </a:lnTo>
                    <a:lnTo>
                      <a:pt x="2181320" y="2424113"/>
                    </a:lnTo>
                    <a:close/>
                    <a:moveTo>
                      <a:pt x="1322151" y="2424113"/>
                    </a:moveTo>
                    <a:lnTo>
                      <a:pt x="1322151" y="2794913"/>
                    </a:lnTo>
                    <a:lnTo>
                      <a:pt x="1692951" y="2794913"/>
                    </a:lnTo>
                    <a:lnTo>
                      <a:pt x="1692951" y="2424113"/>
                    </a:lnTo>
                    <a:close/>
                    <a:moveTo>
                      <a:pt x="833782" y="2424113"/>
                    </a:moveTo>
                    <a:lnTo>
                      <a:pt x="833782" y="2794913"/>
                    </a:lnTo>
                    <a:lnTo>
                      <a:pt x="1204582" y="2794913"/>
                    </a:lnTo>
                    <a:lnTo>
                      <a:pt x="1204582" y="2424113"/>
                    </a:lnTo>
                    <a:close/>
                    <a:moveTo>
                      <a:pt x="345413" y="2424113"/>
                    </a:moveTo>
                    <a:lnTo>
                      <a:pt x="345413" y="2794913"/>
                    </a:lnTo>
                    <a:lnTo>
                      <a:pt x="716213" y="2794913"/>
                    </a:lnTo>
                    <a:lnTo>
                      <a:pt x="716213" y="2424113"/>
                    </a:lnTo>
                    <a:close/>
                    <a:moveTo>
                      <a:pt x="3275626" y="1933576"/>
                    </a:moveTo>
                    <a:lnTo>
                      <a:pt x="3275626" y="2304376"/>
                    </a:lnTo>
                    <a:lnTo>
                      <a:pt x="3646426" y="2304376"/>
                    </a:lnTo>
                    <a:lnTo>
                      <a:pt x="3646426" y="1933576"/>
                    </a:lnTo>
                    <a:close/>
                    <a:moveTo>
                      <a:pt x="2787258" y="1933576"/>
                    </a:moveTo>
                    <a:lnTo>
                      <a:pt x="2787258" y="2304376"/>
                    </a:lnTo>
                    <a:lnTo>
                      <a:pt x="3158058" y="2304376"/>
                    </a:lnTo>
                    <a:lnTo>
                      <a:pt x="3158058" y="1933576"/>
                    </a:lnTo>
                    <a:close/>
                    <a:moveTo>
                      <a:pt x="2298889" y="1933576"/>
                    </a:moveTo>
                    <a:lnTo>
                      <a:pt x="2298889" y="2304376"/>
                    </a:lnTo>
                    <a:lnTo>
                      <a:pt x="2669689" y="2304376"/>
                    </a:lnTo>
                    <a:lnTo>
                      <a:pt x="2669689" y="1933576"/>
                    </a:lnTo>
                    <a:close/>
                    <a:moveTo>
                      <a:pt x="1810520" y="1933576"/>
                    </a:moveTo>
                    <a:lnTo>
                      <a:pt x="1810520" y="2304376"/>
                    </a:lnTo>
                    <a:lnTo>
                      <a:pt x="2181320" y="2304376"/>
                    </a:lnTo>
                    <a:lnTo>
                      <a:pt x="2181320" y="1933576"/>
                    </a:lnTo>
                    <a:close/>
                    <a:moveTo>
                      <a:pt x="1322151" y="1933576"/>
                    </a:moveTo>
                    <a:lnTo>
                      <a:pt x="1322151" y="2304376"/>
                    </a:lnTo>
                    <a:lnTo>
                      <a:pt x="1692951" y="2304376"/>
                    </a:lnTo>
                    <a:lnTo>
                      <a:pt x="1692951" y="1933576"/>
                    </a:lnTo>
                    <a:close/>
                    <a:moveTo>
                      <a:pt x="833782" y="1933576"/>
                    </a:moveTo>
                    <a:lnTo>
                      <a:pt x="833782" y="2304376"/>
                    </a:lnTo>
                    <a:lnTo>
                      <a:pt x="1204582" y="2304376"/>
                    </a:lnTo>
                    <a:lnTo>
                      <a:pt x="1204582" y="1933576"/>
                    </a:lnTo>
                    <a:close/>
                    <a:moveTo>
                      <a:pt x="345413" y="1933576"/>
                    </a:moveTo>
                    <a:lnTo>
                      <a:pt x="345413" y="2304376"/>
                    </a:lnTo>
                    <a:lnTo>
                      <a:pt x="716213" y="2304376"/>
                    </a:lnTo>
                    <a:lnTo>
                      <a:pt x="716213" y="1933576"/>
                    </a:lnTo>
                    <a:close/>
                    <a:moveTo>
                      <a:pt x="3275626" y="1443038"/>
                    </a:moveTo>
                    <a:lnTo>
                      <a:pt x="3275626" y="1813838"/>
                    </a:lnTo>
                    <a:lnTo>
                      <a:pt x="3646426" y="1813838"/>
                    </a:lnTo>
                    <a:lnTo>
                      <a:pt x="3646426" y="1443038"/>
                    </a:lnTo>
                    <a:close/>
                    <a:moveTo>
                      <a:pt x="2787258" y="1443038"/>
                    </a:moveTo>
                    <a:lnTo>
                      <a:pt x="2787258" y="1813838"/>
                    </a:lnTo>
                    <a:lnTo>
                      <a:pt x="3158058" y="1813838"/>
                    </a:lnTo>
                    <a:lnTo>
                      <a:pt x="3158058" y="1443038"/>
                    </a:lnTo>
                    <a:close/>
                    <a:moveTo>
                      <a:pt x="2298889" y="1443038"/>
                    </a:moveTo>
                    <a:lnTo>
                      <a:pt x="2298889" y="1813838"/>
                    </a:lnTo>
                    <a:lnTo>
                      <a:pt x="2669689" y="1813838"/>
                    </a:lnTo>
                    <a:lnTo>
                      <a:pt x="2669689" y="1443038"/>
                    </a:lnTo>
                    <a:close/>
                    <a:moveTo>
                      <a:pt x="1810520" y="1443038"/>
                    </a:moveTo>
                    <a:lnTo>
                      <a:pt x="1810520" y="1813838"/>
                    </a:lnTo>
                    <a:lnTo>
                      <a:pt x="2181320" y="1813838"/>
                    </a:lnTo>
                    <a:lnTo>
                      <a:pt x="2181320" y="1443038"/>
                    </a:lnTo>
                    <a:close/>
                    <a:moveTo>
                      <a:pt x="1322151" y="1443038"/>
                    </a:moveTo>
                    <a:lnTo>
                      <a:pt x="1322151" y="1813838"/>
                    </a:lnTo>
                    <a:lnTo>
                      <a:pt x="1692951" y="1813838"/>
                    </a:lnTo>
                    <a:lnTo>
                      <a:pt x="1692951" y="1443038"/>
                    </a:lnTo>
                    <a:close/>
                    <a:moveTo>
                      <a:pt x="345413" y="709614"/>
                    </a:moveTo>
                    <a:lnTo>
                      <a:pt x="345413" y="1081089"/>
                    </a:lnTo>
                    <a:lnTo>
                      <a:pt x="3650588" y="1081089"/>
                    </a:lnTo>
                    <a:lnTo>
                      <a:pt x="3650588" y="709614"/>
                    </a:lnTo>
                    <a:close/>
                    <a:moveTo>
                      <a:pt x="167947" y="0"/>
                    </a:moveTo>
                    <a:lnTo>
                      <a:pt x="1023151" y="0"/>
                    </a:lnTo>
                    <a:cubicBezTo>
                      <a:pt x="1006783" y="41050"/>
                      <a:pt x="998668" y="85855"/>
                      <a:pt x="998668" y="132556"/>
                    </a:cubicBezTo>
                    <a:cubicBezTo>
                      <a:pt x="998668" y="350430"/>
                      <a:pt x="1175289" y="527051"/>
                      <a:pt x="1393163" y="527051"/>
                    </a:cubicBezTo>
                    <a:cubicBezTo>
                      <a:pt x="1611037" y="527051"/>
                      <a:pt x="1787658" y="350430"/>
                      <a:pt x="1787658" y="132556"/>
                    </a:cubicBezTo>
                    <a:cubicBezTo>
                      <a:pt x="1787658" y="85855"/>
                      <a:pt x="1779543" y="41050"/>
                      <a:pt x="1763175" y="0"/>
                    </a:cubicBezTo>
                    <a:lnTo>
                      <a:pt x="2232826" y="0"/>
                    </a:lnTo>
                    <a:cubicBezTo>
                      <a:pt x="2216458" y="41050"/>
                      <a:pt x="2208343" y="85855"/>
                      <a:pt x="2208343" y="132556"/>
                    </a:cubicBezTo>
                    <a:cubicBezTo>
                      <a:pt x="2208343" y="350430"/>
                      <a:pt x="2384964" y="527051"/>
                      <a:pt x="2602838" y="527051"/>
                    </a:cubicBezTo>
                    <a:cubicBezTo>
                      <a:pt x="2820712" y="527051"/>
                      <a:pt x="2997333" y="350430"/>
                      <a:pt x="2997333" y="132556"/>
                    </a:cubicBezTo>
                    <a:cubicBezTo>
                      <a:pt x="2997333" y="85855"/>
                      <a:pt x="2989218" y="41050"/>
                      <a:pt x="2972851" y="0"/>
                    </a:cubicBezTo>
                    <a:lnTo>
                      <a:pt x="3828053" y="0"/>
                    </a:lnTo>
                    <a:cubicBezTo>
                      <a:pt x="3920808" y="0"/>
                      <a:pt x="3996000" y="75192"/>
                      <a:pt x="3996000" y="167947"/>
                    </a:cubicBezTo>
                    <a:lnTo>
                      <a:pt x="3996000" y="3468053"/>
                    </a:lnTo>
                    <a:cubicBezTo>
                      <a:pt x="3996000" y="3560808"/>
                      <a:pt x="3920808" y="3636000"/>
                      <a:pt x="3828053" y="3636000"/>
                    </a:cubicBezTo>
                    <a:lnTo>
                      <a:pt x="167947" y="3636000"/>
                    </a:lnTo>
                    <a:cubicBezTo>
                      <a:pt x="75192" y="3636000"/>
                      <a:pt x="0" y="3560808"/>
                      <a:pt x="0" y="3468053"/>
                    </a:cubicBezTo>
                    <a:lnTo>
                      <a:pt x="0" y="167947"/>
                    </a:lnTo>
                    <a:cubicBezTo>
                      <a:pt x="0" y="75192"/>
                      <a:pt x="75192" y="0"/>
                      <a:pt x="167947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 bwMode="gray">
              <a:xfrm>
                <a:off x="-5029864" y="3126953"/>
                <a:ext cx="349251" cy="856349"/>
              </a:xfrm>
              <a:prstGeom prst="round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 bwMode="gray">
              <a:xfrm>
                <a:off x="-3810664" y="3126940"/>
                <a:ext cx="349251" cy="856346"/>
              </a:xfrm>
              <a:prstGeom prst="round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Down Arrow 30"/>
            <p:cNvSpPr/>
            <p:nvPr/>
          </p:nvSpPr>
          <p:spPr>
            <a:xfrm>
              <a:off x="1822418" y="3885762"/>
              <a:ext cx="247650" cy="827632"/>
            </a:xfrm>
            <a:prstGeom prst="downArrow">
              <a:avLst>
                <a:gd name="adj1" fmla="val 52564"/>
                <a:gd name="adj2" fmla="val 111538"/>
              </a:avLst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TextBox 42"/>
          <p:cNvSpPr txBox="1">
            <a:spLocks/>
          </p:cNvSpPr>
          <p:nvPr/>
        </p:nvSpPr>
        <p:spPr bwMode="gray">
          <a:xfrm>
            <a:off x="1754959" y="2487466"/>
            <a:ext cx="2741157" cy="6154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ctr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D3D3D"/>
              </a:buClr>
              <a:buSzPct val="100000"/>
              <a:buFontTx/>
              <a:buNone/>
              <a:tabLst/>
              <a:defRPr/>
            </a:pPr>
            <a:r>
              <a:rPr kumimoji="0" lang="en-US" sz="3999" b="0" i="0" u="none" strike="noStrike" kern="0" cap="none" spc="0" normalizeH="0" baseline="0" noProof="0" dirty="0" smtClean="0">
                <a:ln>
                  <a:noFill/>
                </a:ln>
                <a:solidFill>
                  <a:srgbClr val="3E5020"/>
                </a:solidFill>
                <a:effectLst/>
                <a:uLnTx/>
                <a:uFillTx/>
                <a:latin typeface="Century Gothic" panose="020B0502020202020204" pitchFamily="34" charset="0"/>
              </a:rPr>
              <a:t>1.3 </a:t>
            </a:r>
            <a:r>
              <a:rPr lang="en-US" sz="3999" kern="0" dirty="0" err="1">
                <a:solidFill>
                  <a:srgbClr val="3E5020"/>
                </a:solidFill>
                <a:latin typeface="Century Gothic" panose="020B0502020202020204" pitchFamily="34" charset="0"/>
              </a:rPr>
              <a:t>m</a:t>
            </a:r>
            <a:r>
              <a:rPr kumimoji="0" lang="en-US" sz="3999" b="0" i="0" u="none" strike="noStrike" kern="0" cap="none" spc="0" normalizeH="0" baseline="0" noProof="0" dirty="0" smtClean="0">
                <a:ln>
                  <a:noFill/>
                </a:ln>
                <a:solidFill>
                  <a:srgbClr val="3E5020"/>
                </a:solidFill>
                <a:effectLst/>
                <a:uLnTx/>
                <a:uFillTx/>
                <a:latin typeface="Century Gothic" panose="020B0502020202020204" pitchFamily="34" charset="0"/>
              </a:rPr>
              <a:t>n</a:t>
            </a:r>
            <a:endParaRPr kumimoji="0" lang="en-US" sz="3999" b="0" i="0" u="none" strike="noStrike" kern="0" cap="none" spc="0" normalizeH="0" baseline="0" noProof="0" dirty="0">
              <a:ln>
                <a:noFill/>
              </a:ln>
              <a:solidFill>
                <a:srgbClr val="3E502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4" name="TextBox 43"/>
          <p:cNvSpPr txBox="1">
            <a:spLocks/>
          </p:cNvSpPr>
          <p:nvPr/>
        </p:nvSpPr>
        <p:spPr bwMode="gray">
          <a:xfrm>
            <a:off x="1998046" y="3075152"/>
            <a:ext cx="2254982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lvl="0" algn="ctr">
              <a:buClr>
                <a:srgbClr val="3D3D3D"/>
              </a:buClr>
              <a:defRPr/>
            </a:pPr>
            <a:r>
              <a:rPr lang="en-US" sz="1800" kern="0" dirty="0" smtClean="0">
                <a:solidFill>
                  <a:srgbClr val="3E5020"/>
                </a:solidFill>
              </a:rPr>
              <a:t>MSMEs </a:t>
            </a:r>
            <a:r>
              <a:rPr lang="en-US" sz="1800" kern="0" dirty="0">
                <a:solidFill>
                  <a:srgbClr val="3E5020"/>
                </a:solidFill>
              </a:rPr>
              <a:t>become eligible to do business with the government</a:t>
            </a:r>
          </a:p>
        </p:txBody>
      </p:sp>
      <p:sp>
        <p:nvSpPr>
          <p:cNvPr id="45" name="TextBox 44"/>
          <p:cNvSpPr txBox="1">
            <a:spLocks/>
          </p:cNvSpPr>
          <p:nvPr/>
        </p:nvSpPr>
        <p:spPr bwMode="gray">
          <a:xfrm>
            <a:off x="5193074" y="2487466"/>
            <a:ext cx="1588112" cy="6154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algn="ctr">
              <a:buClr>
                <a:srgbClr val="3D3D3D"/>
              </a:buClr>
              <a:defRPr/>
            </a:pPr>
            <a:r>
              <a:rPr lang="en-US" sz="3999" kern="0" dirty="0">
                <a:solidFill>
                  <a:srgbClr val="3E5020"/>
                </a:solidFill>
                <a:latin typeface="Century Gothic" panose="020B0502020202020204" pitchFamily="34" charset="0"/>
              </a:rPr>
              <a:t>75%</a:t>
            </a:r>
          </a:p>
        </p:txBody>
      </p:sp>
      <p:sp>
        <p:nvSpPr>
          <p:cNvPr id="46" name="TextBox 45"/>
          <p:cNvSpPr txBox="1">
            <a:spLocks/>
          </p:cNvSpPr>
          <p:nvPr/>
        </p:nvSpPr>
        <p:spPr bwMode="gray">
          <a:xfrm>
            <a:off x="4930242" y="3075152"/>
            <a:ext cx="2113777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algn="ctr">
              <a:buClr>
                <a:srgbClr val="3D3D3D"/>
              </a:buClr>
              <a:defRPr/>
            </a:pPr>
            <a:r>
              <a:rPr lang="en-US" sz="1800" kern="0" dirty="0">
                <a:solidFill>
                  <a:srgbClr val="3E5020"/>
                </a:solidFill>
              </a:rPr>
              <a:t>Reduction in average clearance time for foreign travelers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88672" y="4987184"/>
            <a:ext cx="1921615" cy="1669032"/>
            <a:chOff x="6117382" y="1965131"/>
            <a:chExt cx="1921615" cy="1669032"/>
          </a:xfrm>
        </p:grpSpPr>
        <p:sp>
          <p:nvSpPr>
            <p:cNvPr id="48" name="TextBox 47"/>
            <p:cNvSpPr txBox="1">
              <a:spLocks/>
            </p:cNvSpPr>
            <p:nvPr/>
          </p:nvSpPr>
          <p:spPr bwMode="gray">
            <a:xfrm>
              <a:off x="6284133" y="1965131"/>
              <a:ext cx="1588112" cy="615425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x-none"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9pPr>
            </a:lstStyle>
            <a:p>
              <a:pPr algn="ctr">
                <a:buClr>
                  <a:srgbClr val="3D3D3D"/>
                </a:buClr>
                <a:defRPr/>
              </a:pPr>
              <a:r>
                <a:rPr lang="en-US" sz="3999" kern="0" dirty="0">
                  <a:solidFill>
                    <a:srgbClr val="3E5020"/>
                  </a:solidFill>
                  <a:latin typeface="Century Gothic" panose="020B0502020202020204" pitchFamily="34" charset="0"/>
                </a:rPr>
                <a:t>75%</a:t>
              </a:r>
            </a:p>
          </p:txBody>
        </p:sp>
        <p:sp>
          <p:nvSpPr>
            <p:cNvPr id="49" name="TextBox 48"/>
            <p:cNvSpPr txBox="1">
              <a:spLocks/>
            </p:cNvSpPr>
            <p:nvPr/>
          </p:nvSpPr>
          <p:spPr bwMode="gray">
            <a:xfrm>
              <a:off x="6117382" y="2526167"/>
              <a:ext cx="1921615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x-none"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9pPr>
            </a:lstStyle>
            <a:p>
              <a:pPr algn="ctr">
                <a:buClr>
                  <a:srgbClr val="3D3D3D"/>
                </a:buClr>
                <a:defRPr/>
              </a:pPr>
              <a:r>
                <a:rPr lang="en-US" sz="1800" kern="0" dirty="0">
                  <a:solidFill>
                    <a:srgbClr val="3E5020"/>
                  </a:solidFill>
                </a:rPr>
                <a:t>Reduction in time to register business premises in Kano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98943" y="4987184"/>
            <a:ext cx="1921615" cy="1115034"/>
            <a:chOff x="6117382" y="1965131"/>
            <a:chExt cx="1921615" cy="1115034"/>
          </a:xfrm>
        </p:grpSpPr>
        <p:sp>
          <p:nvSpPr>
            <p:cNvPr id="51" name="TextBox 50"/>
            <p:cNvSpPr txBox="1">
              <a:spLocks/>
            </p:cNvSpPr>
            <p:nvPr/>
          </p:nvSpPr>
          <p:spPr bwMode="gray">
            <a:xfrm>
              <a:off x="6284133" y="1965131"/>
              <a:ext cx="1588112" cy="615425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x-none"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9pPr>
            </a:lstStyle>
            <a:p>
              <a:pPr algn="ctr">
                <a:buClr>
                  <a:srgbClr val="3D3D3D"/>
                </a:buClr>
                <a:defRPr/>
              </a:pPr>
              <a:r>
                <a:rPr lang="en-US" sz="3999" kern="0" dirty="0">
                  <a:solidFill>
                    <a:srgbClr val="3E5020"/>
                  </a:solidFill>
                  <a:latin typeface="Century Gothic" panose="020B0502020202020204" pitchFamily="34" charset="0"/>
                </a:rPr>
                <a:t>60%</a:t>
              </a:r>
            </a:p>
          </p:txBody>
        </p:sp>
        <p:sp>
          <p:nvSpPr>
            <p:cNvPr id="52" name="TextBox 51"/>
            <p:cNvSpPr txBox="1">
              <a:spLocks/>
            </p:cNvSpPr>
            <p:nvPr/>
          </p:nvSpPr>
          <p:spPr bwMode="gray">
            <a:xfrm>
              <a:off x="6117382" y="2526167"/>
              <a:ext cx="1921615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x-none"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9pPr>
            </a:lstStyle>
            <a:p>
              <a:pPr algn="ctr">
                <a:buClr>
                  <a:srgbClr val="3D3D3D"/>
                </a:buClr>
                <a:defRPr/>
              </a:pPr>
              <a:r>
                <a:rPr lang="en-US" sz="1800" kern="0" dirty="0">
                  <a:solidFill>
                    <a:srgbClr val="3E5020"/>
                  </a:solidFill>
                </a:rPr>
                <a:t>Reduction in time to get electricity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32800" y="4987184"/>
            <a:ext cx="2325155" cy="1392033"/>
            <a:chOff x="6029912" y="1965131"/>
            <a:chExt cx="2325155" cy="1392033"/>
          </a:xfrm>
        </p:grpSpPr>
        <p:sp>
          <p:nvSpPr>
            <p:cNvPr id="54" name="TextBox 53"/>
            <p:cNvSpPr txBox="1">
              <a:spLocks/>
            </p:cNvSpPr>
            <p:nvPr/>
          </p:nvSpPr>
          <p:spPr bwMode="gray">
            <a:xfrm>
              <a:off x="6284133" y="1965131"/>
              <a:ext cx="1588112" cy="615425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x-none"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9pPr>
            </a:lstStyle>
            <a:p>
              <a:pPr algn="ctr">
                <a:buClr>
                  <a:srgbClr val="3D3D3D"/>
                </a:buClr>
                <a:defRPr/>
              </a:pPr>
              <a:r>
                <a:rPr lang="en-US" sz="3999" kern="0" dirty="0">
                  <a:solidFill>
                    <a:srgbClr val="3E5020"/>
                  </a:solidFill>
                  <a:latin typeface="Century Gothic" panose="020B0502020202020204" pitchFamily="34" charset="0"/>
                </a:rPr>
                <a:t>50%</a:t>
              </a:r>
            </a:p>
          </p:txBody>
        </p:sp>
        <p:sp>
          <p:nvSpPr>
            <p:cNvPr id="55" name="TextBox 54"/>
            <p:cNvSpPr txBox="1">
              <a:spLocks/>
            </p:cNvSpPr>
            <p:nvPr/>
          </p:nvSpPr>
          <p:spPr bwMode="gray">
            <a:xfrm>
              <a:off x="6029912" y="2526167"/>
              <a:ext cx="2325155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x-none"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9pPr>
            </a:lstStyle>
            <a:p>
              <a:pPr algn="ctr">
                <a:buClr>
                  <a:srgbClr val="3D3D3D"/>
                </a:buClr>
                <a:defRPr/>
              </a:pPr>
              <a:r>
                <a:rPr lang="en-US" sz="1800" kern="0" dirty="0">
                  <a:solidFill>
                    <a:srgbClr val="3E5020"/>
                  </a:solidFill>
                </a:rPr>
                <a:t>Reduction in time for filing Corporate Income Taxes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72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70" y="2"/>
          <a:ext cx="161975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19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" y="2"/>
                        <a:ext cx="161975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Shot 2018-02-07 at 8.27.08 AM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50977"/>
            <a:ext cx="8961300" cy="50802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751195"/>
            <a:ext cx="2336168" cy="7385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7" name="object 132"/>
          <p:cNvSpPr txBox="1"/>
          <p:nvPr/>
        </p:nvSpPr>
        <p:spPr>
          <a:xfrm>
            <a:off x="6385491" y="4397856"/>
            <a:ext cx="1852295" cy="4295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200" spc="-30" dirty="0">
                <a:solidFill>
                  <a:srgbClr val="0D1427"/>
                </a:solidFill>
                <a:latin typeface="DejaVu Sans"/>
                <a:cs typeface="DejaVu Sans"/>
              </a:rPr>
              <a:t>Completion </a:t>
            </a:r>
            <a:r>
              <a:rPr sz="1200" spc="-25" dirty="0">
                <a:solidFill>
                  <a:srgbClr val="0D1427"/>
                </a:solidFill>
                <a:latin typeface="DejaVu Sans"/>
                <a:cs typeface="DejaVu Sans"/>
              </a:rPr>
              <a:t>of </a:t>
            </a:r>
            <a:r>
              <a:rPr sz="1200" spc="30" dirty="0">
                <a:solidFill>
                  <a:srgbClr val="0D1427"/>
                </a:solidFill>
                <a:latin typeface="DejaVu Sans"/>
                <a:cs typeface="DejaVu Sans"/>
              </a:rPr>
              <a:t>NAP</a:t>
            </a:r>
            <a:r>
              <a:rPr sz="1200" spc="-85" dirty="0">
                <a:solidFill>
                  <a:srgbClr val="0D1427"/>
                </a:solidFill>
                <a:latin typeface="DejaVu Sans"/>
                <a:cs typeface="DejaVu Sans"/>
              </a:rPr>
              <a:t> </a:t>
            </a:r>
            <a:r>
              <a:rPr sz="1200" spc="-100" dirty="0" smtClean="0">
                <a:solidFill>
                  <a:srgbClr val="0D1427"/>
                </a:solidFill>
                <a:latin typeface="DejaVu Sans"/>
                <a:cs typeface="DejaVu Sans"/>
              </a:rPr>
              <a:t>2.0,</a:t>
            </a:r>
            <a:endParaRPr lang="en-US" sz="1200" spc="-100" dirty="0" smtClean="0">
              <a:solidFill>
                <a:srgbClr val="0D1427"/>
              </a:solidFill>
              <a:latin typeface="DejaVu Sans"/>
              <a:cs typeface="DejaVu Sans"/>
            </a:endParaRPr>
          </a:p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200" spc="-190" dirty="0" smtClean="0">
                <a:solidFill>
                  <a:srgbClr val="0D1427"/>
                </a:solidFill>
                <a:latin typeface="DejaVu Sans"/>
                <a:cs typeface="DejaVu Sans"/>
              </a:rPr>
              <a:t>5</a:t>
            </a:r>
            <a:r>
              <a:rPr lang="en-US" sz="1200" spc="-190" dirty="0" smtClean="0">
                <a:solidFill>
                  <a:srgbClr val="0D1427"/>
                </a:solidFill>
                <a:latin typeface="DejaVu Sans"/>
                <a:cs typeface="DejaVu Sans"/>
              </a:rPr>
              <a:t>  </a:t>
            </a:r>
            <a:r>
              <a:rPr sz="1200" spc="-190" dirty="0" smtClean="0">
                <a:solidFill>
                  <a:srgbClr val="0D1427"/>
                </a:solidFill>
                <a:latin typeface="DejaVu Sans"/>
                <a:cs typeface="DejaVu Sans"/>
              </a:rPr>
              <a:t>2</a:t>
            </a:r>
            <a:r>
              <a:rPr lang="en-US" sz="1200" spc="-190" dirty="0" smtClean="0">
                <a:solidFill>
                  <a:srgbClr val="0D1427"/>
                </a:solidFill>
                <a:latin typeface="DejaVu Sans"/>
                <a:cs typeface="DejaVu Sans"/>
              </a:rPr>
              <a:t> </a:t>
            </a:r>
            <a:r>
              <a:rPr sz="1200" spc="-190" dirty="0" smtClean="0">
                <a:solidFill>
                  <a:srgbClr val="0D1427"/>
                </a:solidFill>
                <a:latin typeface="DejaVu Sans"/>
                <a:cs typeface="DejaVu Sans"/>
              </a:rPr>
              <a:t>% </a:t>
            </a:r>
            <a:r>
              <a:rPr lang="en-US" sz="1200" spc="-190" dirty="0" smtClean="0">
                <a:solidFill>
                  <a:srgbClr val="0D1427"/>
                </a:solidFill>
                <a:latin typeface="DejaVu Sans"/>
                <a:cs typeface="DejaVu Sans"/>
              </a:rPr>
              <a:t>  </a:t>
            </a:r>
            <a:r>
              <a:rPr sz="1200" spc="-30" dirty="0" smtClean="0">
                <a:solidFill>
                  <a:srgbClr val="0D1427"/>
                </a:solidFill>
                <a:latin typeface="DejaVu Sans"/>
                <a:cs typeface="DejaVu Sans"/>
              </a:rPr>
              <a:t>completion</a:t>
            </a:r>
            <a:r>
              <a:rPr sz="1200" spc="-110" dirty="0" smtClean="0">
                <a:solidFill>
                  <a:srgbClr val="0D1427"/>
                </a:solidFill>
                <a:latin typeface="DejaVu Sans"/>
                <a:cs typeface="DejaVu Sans"/>
              </a:rPr>
              <a:t> </a:t>
            </a:r>
            <a:r>
              <a:rPr sz="1200" spc="-60" dirty="0">
                <a:solidFill>
                  <a:srgbClr val="0D1427"/>
                </a:solidFill>
                <a:latin typeface="DejaVu Sans"/>
                <a:cs typeface="DejaVu Sans"/>
              </a:rPr>
              <a:t>rate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8" name="object 133"/>
          <p:cNvSpPr txBox="1"/>
          <p:nvPr/>
        </p:nvSpPr>
        <p:spPr>
          <a:xfrm>
            <a:off x="6376635" y="5109840"/>
            <a:ext cx="1911350" cy="416688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200" spc="-30" dirty="0">
                <a:solidFill>
                  <a:srgbClr val="0D1427"/>
                </a:solidFill>
                <a:latin typeface="DejaVu Sans"/>
                <a:cs typeface="DejaVu Sans"/>
              </a:rPr>
              <a:t>Release </a:t>
            </a:r>
            <a:r>
              <a:rPr sz="1200" spc="-25" dirty="0">
                <a:solidFill>
                  <a:srgbClr val="0D1427"/>
                </a:solidFill>
                <a:latin typeface="DejaVu Sans"/>
                <a:cs typeface="DejaVu Sans"/>
              </a:rPr>
              <a:t>of </a:t>
            </a:r>
            <a:r>
              <a:rPr sz="1200" spc="-105" dirty="0">
                <a:solidFill>
                  <a:srgbClr val="0D1427"/>
                </a:solidFill>
                <a:latin typeface="DejaVu Sans"/>
                <a:cs typeface="DejaVu Sans"/>
              </a:rPr>
              <a:t>E01 </a:t>
            </a:r>
            <a:r>
              <a:rPr sz="1200" spc="-20" dirty="0">
                <a:solidFill>
                  <a:srgbClr val="0D1427"/>
                </a:solidFill>
                <a:latin typeface="DejaVu Sans"/>
                <a:cs typeface="DejaVu Sans"/>
              </a:rPr>
              <a:t>6-month  </a:t>
            </a:r>
            <a:r>
              <a:rPr sz="1200" spc="-40" dirty="0">
                <a:solidFill>
                  <a:srgbClr val="0D1427"/>
                </a:solidFill>
                <a:latin typeface="DejaVu Sans"/>
                <a:cs typeface="DejaVu Sans"/>
              </a:rPr>
              <a:t>report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9" name="object 103"/>
          <p:cNvSpPr txBox="1"/>
          <p:nvPr/>
        </p:nvSpPr>
        <p:spPr>
          <a:xfrm>
            <a:off x="3065092" y="2332534"/>
            <a:ext cx="2795270" cy="4295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200" spc="-25" dirty="0">
                <a:solidFill>
                  <a:srgbClr val="0D1427"/>
                </a:solidFill>
                <a:latin typeface="DejaVu Sans"/>
                <a:cs typeface="DejaVu Sans"/>
              </a:rPr>
              <a:t>Project </a:t>
            </a:r>
            <a:r>
              <a:rPr sz="1200" spc="-40" dirty="0">
                <a:solidFill>
                  <a:srgbClr val="0D1427"/>
                </a:solidFill>
                <a:latin typeface="DejaVu Sans"/>
                <a:cs typeface="DejaVu Sans"/>
              </a:rPr>
              <a:t>expanded </a:t>
            </a:r>
            <a:r>
              <a:rPr sz="1200" spc="-50" dirty="0">
                <a:solidFill>
                  <a:srgbClr val="0D1427"/>
                </a:solidFill>
                <a:latin typeface="DejaVu Sans"/>
                <a:cs typeface="DejaVu Sans"/>
              </a:rPr>
              <a:t>to </a:t>
            </a:r>
            <a:r>
              <a:rPr sz="1200" spc="-30" dirty="0">
                <a:solidFill>
                  <a:srgbClr val="0D1427"/>
                </a:solidFill>
                <a:latin typeface="DejaVu Sans"/>
                <a:cs typeface="DejaVu Sans"/>
              </a:rPr>
              <a:t>include </a:t>
            </a:r>
            <a:r>
              <a:rPr sz="1200" spc="-50" dirty="0">
                <a:solidFill>
                  <a:srgbClr val="0D1427"/>
                </a:solidFill>
                <a:latin typeface="DejaVu Sans"/>
                <a:cs typeface="DejaVu Sans"/>
              </a:rPr>
              <a:t>the </a:t>
            </a:r>
            <a:endParaRPr lang="en-US" sz="1200" spc="-50" dirty="0" smtClean="0">
              <a:solidFill>
                <a:srgbClr val="0D1427"/>
              </a:solidFill>
              <a:latin typeface="DejaVu Sans"/>
              <a:cs typeface="DejaVu Sans"/>
            </a:endParaRPr>
          </a:p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200" spc="-40" dirty="0" smtClean="0">
                <a:solidFill>
                  <a:srgbClr val="0D1427"/>
                </a:solidFill>
                <a:latin typeface="DejaVu Sans"/>
                <a:cs typeface="DejaVu Sans"/>
              </a:rPr>
              <a:t>Trading </a:t>
            </a:r>
            <a:r>
              <a:rPr sz="1200" spc="-40" dirty="0">
                <a:solidFill>
                  <a:srgbClr val="0D1427"/>
                </a:solidFill>
                <a:latin typeface="DejaVu Sans"/>
                <a:cs typeface="DejaVu Sans"/>
              </a:rPr>
              <a:t>Within Nigeria</a:t>
            </a:r>
            <a:r>
              <a:rPr sz="1200" spc="-25" dirty="0">
                <a:solidFill>
                  <a:srgbClr val="0D1427"/>
                </a:solidFill>
                <a:latin typeface="DejaVu Sans"/>
                <a:cs typeface="DejaVu Sans"/>
              </a:rPr>
              <a:t> </a:t>
            </a:r>
            <a:r>
              <a:rPr sz="1200" spc="-45" dirty="0">
                <a:solidFill>
                  <a:srgbClr val="0D1427"/>
                </a:solidFill>
                <a:latin typeface="DejaVu Sans"/>
                <a:cs typeface="DejaVu Sans"/>
              </a:rPr>
              <a:t>indicator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10" name="object 104"/>
          <p:cNvSpPr txBox="1"/>
          <p:nvPr/>
        </p:nvSpPr>
        <p:spPr>
          <a:xfrm>
            <a:off x="2995435" y="2845731"/>
            <a:ext cx="2795270" cy="4283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200" spc="-45" dirty="0">
                <a:solidFill>
                  <a:srgbClr val="0D1427"/>
                </a:solidFill>
                <a:latin typeface="DejaVu Sans"/>
                <a:cs typeface="DejaVu Serif"/>
              </a:rPr>
              <a:t>Sub-national </a:t>
            </a:r>
            <a:r>
              <a:rPr sz="1200" spc="-80" dirty="0">
                <a:solidFill>
                  <a:srgbClr val="0D1427"/>
                </a:solidFill>
                <a:latin typeface="DejaVu Sans"/>
                <a:cs typeface="DejaVu Serif"/>
              </a:rPr>
              <a:t>EoDB </a:t>
            </a:r>
            <a:r>
              <a:rPr sz="1200" spc="-50" dirty="0">
                <a:solidFill>
                  <a:srgbClr val="0D1427"/>
                </a:solidFill>
                <a:latin typeface="DejaVu Sans"/>
                <a:cs typeface="DejaVu Serif"/>
              </a:rPr>
              <a:t>project </a:t>
            </a:r>
            <a:r>
              <a:rPr sz="1200" spc="-70" dirty="0">
                <a:solidFill>
                  <a:srgbClr val="0D1427"/>
                </a:solidFill>
                <a:latin typeface="DejaVu Sans"/>
                <a:cs typeface="DejaVu Serif"/>
              </a:rPr>
              <a:t>kicks</a:t>
            </a:r>
            <a:r>
              <a:rPr sz="1200" spc="85" dirty="0">
                <a:solidFill>
                  <a:srgbClr val="0D1427"/>
                </a:solidFill>
                <a:latin typeface="DejaVu Sans"/>
                <a:cs typeface="DejaVu Serif"/>
              </a:rPr>
              <a:t> </a:t>
            </a:r>
            <a:r>
              <a:rPr sz="1200" spc="-80" dirty="0">
                <a:solidFill>
                  <a:srgbClr val="0D1427"/>
                </a:solidFill>
                <a:latin typeface="DejaVu Sans"/>
                <a:cs typeface="DejaVu Serif"/>
              </a:rPr>
              <a:t>oﬀ</a:t>
            </a:r>
            <a:endParaRPr sz="1200" dirty="0">
              <a:latin typeface="DejaVu Sans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spc="-55" dirty="0">
                <a:solidFill>
                  <a:srgbClr val="0D1427"/>
                </a:solidFill>
                <a:latin typeface="DejaVu Sans"/>
                <a:cs typeface="DejaVu Sans"/>
              </a:rPr>
              <a:t>with </a:t>
            </a:r>
            <a:r>
              <a:rPr sz="1200" spc="-35" dirty="0">
                <a:solidFill>
                  <a:srgbClr val="0D1427"/>
                </a:solidFill>
                <a:latin typeface="DejaVu Sans"/>
                <a:cs typeface="DejaVu Sans"/>
              </a:rPr>
              <a:t>all </a:t>
            </a:r>
            <a:r>
              <a:rPr sz="1200" spc="-55" dirty="0">
                <a:solidFill>
                  <a:srgbClr val="0D1427"/>
                </a:solidFill>
                <a:latin typeface="DejaVu Sans"/>
                <a:cs typeface="DejaVu Sans"/>
              </a:rPr>
              <a:t>states </a:t>
            </a:r>
            <a:r>
              <a:rPr sz="1200" spc="-50" dirty="0">
                <a:solidFill>
                  <a:srgbClr val="0D1427"/>
                </a:solidFill>
                <a:latin typeface="DejaVu Sans"/>
                <a:cs typeface="DejaVu Sans"/>
              </a:rPr>
              <a:t>and</a:t>
            </a:r>
            <a:r>
              <a:rPr sz="1200" spc="15" dirty="0">
                <a:solidFill>
                  <a:srgbClr val="0D1427"/>
                </a:solidFill>
                <a:latin typeface="DejaVu Sans"/>
                <a:cs typeface="DejaVu Sans"/>
              </a:rPr>
              <a:t> </a:t>
            </a:r>
            <a:r>
              <a:rPr sz="1200" spc="-5" dirty="0">
                <a:solidFill>
                  <a:srgbClr val="0D1427"/>
                </a:solidFill>
                <a:latin typeface="DejaVu Sans"/>
                <a:cs typeface="DejaVu Sans"/>
              </a:rPr>
              <a:t>FCT'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800" y="1024947"/>
            <a:ext cx="864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Highlights of </a:t>
            </a:r>
            <a:r>
              <a:rPr lang="en-US" sz="2000" b="1" dirty="0" err="1">
                <a:solidFill>
                  <a:srgbClr val="000000"/>
                </a:solidFill>
                <a:latin typeface="Calibri"/>
                <a:cs typeface="Calibri"/>
              </a:rPr>
              <a:t>EoDB</a:t>
            </a: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 Initiative over last 12 months</a:t>
            </a:r>
          </a:p>
        </p:txBody>
      </p:sp>
    </p:spTree>
    <p:extLst>
      <p:ext uri="{BB962C8B-B14F-4D97-AF65-F5344CB8AC3E}">
        <p14:creationId xmlns:p14="http://schemas.microsoft.com/office/powerpoint/2010/main" val="380556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70" y="2"/>
          <a:ext cx="161975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" y="2"/>
                        <a:ext cx="161975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"/>
            <a:ext cx="9144000" cy="64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8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70" y="2"/>
          <a:ext cx="161975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" y="2"/>
                        <a:ext cx="161975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5751195"/>
            <a:ext cx="2336168" cy="7385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37" b="5313"/>
          <a:stretch/>
        </p:blipFill>
        <p:spPr>
          <a:xfrm>
            <a:off x="0" y="1437805"/>
            <a:ext cx="9144000" cy="50802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5206" y="5873298"/>
            <a:ext cx="6605397" cy="73088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48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23" b="5684"/>
          <a:stretch/>
        </p:blipFill>
        <p:spPr>
          <a:xfrm>
            <a:off x="0" y="1569597"/>
            <a:ext cx="9144000" cy="4720772"/>
          </a:xfrm>
          <a:prstGeom prst="rect">
            <a:avLst/>
          </a:prstGeom>
        </p:spPr>
      </p:pic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70" y="2"/>
          <a:ext cx="161975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5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" y="2"/>
                        <a:ext cx="161975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28228" y="5859029"/>
            <a:ext cx="6848000" cy="73088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D2AB40-F532-4B45-85C8-785A84E32E1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12" y="3142501"/>
            <a:ext cx="1080000" cy="942127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565FA7-5B8A-4BE1-9B42-C29DAE034BB1}"/>
              </a:ext>
            </a:extLst>
          </p:cNvPr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12" y="4756587"/>
            <a:ext cx="1080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68" b="5684"/>
          <a:stretch/>
        </p:blipFill>
        <p:spPr>
          <a:xfrm>
            <a:off x="0" y="1533652"/>
            <a:ext cx="9144000" cy="4756717"/>
          </a:xfrm>
          <a:prstGeom prst="rect">
            <a:avLst/>
          </a:prstGeom>
        </p:spPr>
      </p:pic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70" y="2"/>
          <a:ext cx="161975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67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" y="2"/>
                        <a:ext cx="161975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28123" y="5859029"/>
            <a:ext cx="6648210" cy="73088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2E76D4-EE4C-403F-9FF7-AD7D0D7216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973" y="1564079"/>
            <a:ext cx="972000" cy="97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25193" y="3045260"/>
            <a:ext cx="1676837" cy="134386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6FC231-3289-4C99-BDFA-A84C77ECD7F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972" y="3135577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4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70" y="2"/>
          <a:ext cx="161975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6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" y="2"/>
                        <a:ext cx="161975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28228" y="6130267"/>
            <a:ext cx="6848000" cy="73088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449" y="1084138"/>
            <a:ext cx="836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altLang="ja-JP" sz="1800" b="1" kern="0" dirty="0" smtClean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Since July 2017, Business climate reforms are also being supported at sub-national level across all 36 States and the FCT</a:t>
            </a:r>
            <a:endParaRPr lang="en-US" sz="1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218" y="1894898"/>
            <a:ext cx="1724516" cy="1308276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88" y="2102564"/>
            <a:ext cx="4391731" cy="377471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107544" y="2102564"/>
            <a:ext cx="4036455" cy="3608184"/>
            <a:chOff x="5107544" y="1835864"/>
            <a:chExt cx="4036455" cy="36081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7545" y="1835864"/>
              <a:ext cx="2982355" cy="70484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07544" y="2720225"/>
              <a:ext cx="4036455" cy="272382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latin typeface="Calibri"/>
                  <a:cs typeface="Calibri"/>
                </a:rPr>
                <a:t>There are compelling  imperatives for sub-national  reforms at the  state level.</a:t>
              </a:r>
            </a:p>
            <a:p>
              <a:pPr marL="144000" indent="-144000">
                <a:buFont typeface="Wingdings" charset="2"/>
                <a:buChar char="§"/>
              </a:pPr>
              <a:endParaRPr lang="en-GB" sz="900" i="1" dirty="0" smtClean="0">
                <a:latin typeface="Calibri"/>
                <a:cs typeface="Calibri"/>
              </a:endParaRPr>
            </a:p>
            <a:p>
              <a:pPr marL="144000" indent="-144000">
                <a:buFont typeface="Wingdings" charset="2"/>
                <a:buChar char="§"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Economic growth and development aspirations</a:t>
              </a:r>
            </a:p>
            <a:p>
              <a:pPr marL="144000" indent="-144000">
                <a:buFont typeface="Wingdings" charset="2"/>
                <a:buChar char="§"/>
              </a:pPr>
              <a:endParaRPr lang="en-US" sz="9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marL="144000" indent="-144000">
                <a:buFont typeface="Wingdings" charset="2"/>
                <a:buChar char="§"/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Quick Tangible  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Impact for Citizens</a:t>
              </a:r>
              <a:endParaRPr 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marL="144000" indent="-144000">
                <a:buFont typeface="Wingdings" charset="2"/>
                <a:buChar char="§"/>
              </a:pPr>
              <a:endParaRPr lang="en-US" sz="9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marL="144000" indent="-144000">
                <a:buFont typeface="Wingdings" charset="2"/>
                <a:buChar char="§"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Significant Job Creation as MSMEs flourish</a:t>
              </a:r>
              <a:endParaRPr 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marL="144000" indent="-144000">
                <a:buFont typeface="Wingdings" charset="2"/>
                <a:buChar char="§"/>
              </a:pPr>
              <a:endParaRPr lang="en-US" sz="9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marL="144000" indent="-144000">
                <a:buFont typeface="Wingdings" charset="2"/>
                <a:buChar char="§"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Healthy competition among states and regions</a:t>
              </a:r>
              <a:endParaRPr 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marL="144000" indent="-144000">
                <a:buFont typeface="Wingdings" charset="2"/>
                <a:buChar char="§"/>
              </a:pPr>
              <a:endParaRPr lang="en-US" sz="9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marL="144000" indent="-144000">
                <a:buFont typeface="Wingdings" charset="2"/>
                <a:buChar char="§"/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Eﬀective 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change management through efficiency; transparency; performance management; and key performance 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i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ndicators 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(KPIs</a:t>
              </a:r>
              <a:r>
                <a:rPr lang="en-US" sz="1400" dirty="0" smtClean="0">
                  <a:latin typeface="Calibri"/>
                  <a:cs typeface="Calibri"/>
                </a:rPr>
                <a:t>).</a:t>
              </a:r>
              <a:endParaRPr lang="en-GB" sz="1400" i="1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23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Up-Down 4">
            <a:extLst>
              <a:ext uri="{FF2B5EF4-FFF2-40B4-BE49-F238E27FC236}">
                <a16:creationId xmlns:a16="http://schemas.microsoft.com/office/drawing/2014/main" xmlns="" id="{0E839CC8-B1A3-4AC3-AE1E-C453D9B5B3ED}"/>
              </a:ext>
            </a:extLst>
          </p:cNvPr>
          <p:cNvSpPr/>
          <p:nvPr/>
        </p:nvSpPr>
        <p:spPr>
          <a:xfrm>
            <a:off x="2509602" y="2717549"/>
            <a:ext cx="1224000" cy="3376944"/>
          </a:xfrm>
          <a:prstGeom prst="upDown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88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60587" y="1142874"/>
            <a:ext cx="8394250" cy="54034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1" name="Rectangle 150"/>
          <p:cNvSpPr/>
          <p:nvPr/>
        </p:nvSpPr>
        <p:spPr>
          <a:xfrm>
            <a:off x="6033437" y="2235238"/>
            <a:ext cx="2574976" cy="4147468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15518" y="2535068"/>
            <a:ext cx="2356192" cy="3564409"/>
            <a:chOff x="6142818" y="2925211"/>
            <a:chExt cx="2356192" cy="2944089"/>
          </a:xfrm>
        </p:grpSpPr>
        <p:sp>
          <p:nvSpPr>
            <p:cNvPr id="152" name="RoundedRectangle 2"/>
            <p:cNvSpPr txBox="1"/>
            <p:nvPr>
              <p:custDataLst>
                <p:tags r:id="rId5"/>
              </p:custDataLst>
            </p:nvPr>
          </p:nvSpPr>
          <p:spPr>
            <a:xfrm>
              <a:off x="6213759" y="2925211"/>
              <a:ext cx="2214332" cy="444828"/>
            </a:xfrm>
            <a:prstGeom prst="roundRect">
              <a:avLst/>
            </a:prstGeom>
            <a:solidFill>
              <a:srgbClr val="BAD392"/>
            </a:solidFill>
            <a:ln>
              <a:noFill/>
            </a:ln>
          </p:spPr>
          <p:txBody>
            <a:bodyPr vert="horz" lIns="76200" tIns="76200" rIns="76200" bIns="76200" rtlCol="0" anchor="ctr" anchorCtr="0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9966"/>
                </a:buClr>
                <a:buSzTx/>
                <a:buFontTx/>
                <a:buNone/>
                <a:tabLst/>
                <a:defRPr/>
              </a:pPr>
              <a:r>
                <a:rPr lang="en-GB" sz="1400" b="1" kern="0" dirty="0">
                  <a:ea typeface="Verdana" panose="020B0604030504040204" pitchFamily="34" charset="0"/>
                  <a:cs typeface="Verdana" panose="020B0604030504040204" pitchFamily="34" charset="0"/>
                </a:rPr>
                <a:t>State </a:t>
              </a:r>
              <a:r>
                <a:rPr lang="en-GB" sz="1400" b="1" kern="0" dirty="0" err="1">
                  <a:ea typeface="Verdana" panose="020B0604030504040204" pitchFamily="34" charset="0"/>
                  <a:cs typeface="Verdana" panose="020B0604030504040204" pitchFamily="34" charset="0"/>
                </a:rPr>
                <a:t>ExCo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3" name="RoundedRectangle 2"/>
            <p:cNvSpPr txBox="1"/>
            <p:nvPr>
              <p:custDataLst>
                <p:tags r:id="rId6"/>
              </p:custDataLst>
            </p:nvPr>
          </p:nvSpPr>
          <p:spPr>
            <a:xfrm>
              <a:off x="6213759" y="4135038"/>
              <a:ext cx="2214332" cy="444828"/>
            </a:xfrm>
            <a:prstGeom prst="roundRect">
              <a:avLst/>
            </a:prstGeom>
            <a:solidFill>
              <a:srgbClr val="BAD392"/>
            </a:solidFill>
            <a:ln>
              <a:noFill/>
            </a:ln>
          </p:spPr>
          <p:txBody>
            <a:bodyPr vert="horz" lIns="76200" tIns="76200" rIns="76200" bIns="76200" rtlCol="0" anchor="ctr" anchorCtr="0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9966"/>
                </a:buClr>
                <a:buSzTx/>
                <a:buFontTx/>
                <a:buNone/>
                <a:tabLst/>
                <a:defRPr/>
              </a:pPr>
              <a:r>
                <a:rPr lang="en-GB" sz="1400" b="1" kern="0" noProof="0" dirty="0" err="1">
                  <a:ea typeface="Verdana" panose="020B0604030504040204" pitchFamily="34" charset="0"/>
                  <a:cs typeface="Verdana" panose="020B0604030504040204" pitchFamily="34" charset="0"/>
                </a:rPr>
                <a:t>EoDB</a:t>
              </a:r>
              <a:r>
                <a:rPr lang="en-GB" sz="1400" b="1" kern="0" noProof="0" dirty="0"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Council</a:t>
              </a:r>
            </a:p>
          </p:txBody>
        </p:sp>
        <p:sp>
          <p:nvSpPr>
            <p:cNvPr id="154" name="RoundedRectangle 2"/>
            <p:cNvSpPr txBox="1"/>
            <p:nvPr>
              <p:custDataLst>
                <p:tags r:id="rId7"/>
              </p:custDataLst>
            </p:nvPr>
          </p:nvSpPr>
          <p:spPr>
            <a:xfrm>
              <a:off x="6213759" y="5344865"/>
              <a:ext cx="2214332" cy="444828"/>
            </a:xfrm>
            <a:prstGeom prst="roundRect">
              <a:avLst/>
            </a:prstGeom>
            <a:solidFill>
              <a:srgbClr val="BAD392"/>
            </a:solidFill>
            <a:ln>
              <a:noFill/>
            </a:ln>
          </p:spPr>
          <p:txBody>
            <a:bodyPr vert="horz" lIns="76200" tIns="76200" rIns="76200" bIns="76200" rtlCol="0" anchor="ctr" anchorCtr="0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9966"/>
                </a:buClr>
                <a:buSzTx/>
                <a:buFontTx/>
                <a:buNone/>
                <a:tabLst/>
                <a:defRPr/>
              </a:pPr>
              <a:r>
                <a:rPr lang="en-GB" sz="1400" b="1" kern="0" dirty="0">
                  <a:ea typeface="Verdana" panose="020B0604030504040204" pitchFamily="34" charset="0"/>
                  <a:cs typeface="Verdana" panose="020B0604030504040204" pitchFamily="34" charset="0"/>
                </a:rPr>
                <a:t>Co-ordinating Officer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59" name="Straight Arrow Connector 158"/>
            <p:cNvCxnSpPr>
              <a:stCxn id="154" idx="0"/>
              <a:endCxn id="153" idx="2"/>
            </p:cNvCxnSpPr>
            <p:nvPr/>
          </p:nvCxnSpPr>
          <p:spPr>
            <a:xfrm flipV="1">
              <a:off x="7320925" y="4579866"/>
              <a:ext cx="0" cy="764999"/>
            </a:xfrm>
            <a:prstGeom prst="straightConnector1">
              <a:avLst/>
            </a:prstGeom>
            <a:noFill/>
            <a:ln w="28575" cap="flat" cmpd="sng" algn="ctr">
              <a:solidFill>
                <a:srgbClr val="808080"/>
              </a:solidFill>
              <a:prstDash val="solid"/>
              <a:tailEnd type="triangle"/>
            </a:ln>
            <a:effectLst/>
          </p:spPr>
        </p:cxnSp>
        <p:cxnSp>
          <p:nvCxnSpPr>
            <p:cNvPr id="160" name="Straight Arrow Connector 159"/>
            <p:cNvCxnSpPr>
              <a:stCxn id="153" idx="0"/>
              <a:endCxn id="152" idx="2"/>
            </p:cNvCxnSpPr>
            <p:nvPr/>
          </p:nvCxnSpPr>
          <p:spPr>
            <a:xfrm flipV="1">
              <a:off x="7320925" y="3370039"/>
              <a:ext cx="0" cy="764999"/>
            </a:xfrm>
            <a:prstGeom prst="straightConnector1">
              <a:avLst/>
            </a:prstGeom>
            <a:noFill/>
            <a:ln w="28575" cap="flat" cmpd="sng" algn="ctr">
              <a:solidFill>
                <a:srgbClr val="808080"/>
              </a:solidFill>
              <a:prstDash val="solid"/>
              <a:tailEnd type="triangle"/>
            </a:ln>
            <a:effectLst/>
          </p:spPr>
        </p:cxnSp>
        <p:sp>
          <p:nvSpPr>
            <p:cNvPr id="161" name="TextBox 160"/>
            <p:cNvSpPr txBox="1"/>
            <p:nvPr/>
          </p:nvSpPr>
          <p:spPr>
            <a:xfrm>
              <a:off x="6809891" y="3574940"/>
              <a:ext cx="1022068" cy="4308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9966"/>
                </a:buClr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Quarterly reporting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142818" y="5298470"/>
              <a:ext cx="2356192" cy="570830"/>
            </a:xfrm>
            <a:prstGeom prst="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623456" y="4872564"/>
              <a:ext cx="1394917" cy="21544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9966"/>
                </a:buClr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Monthly reporting</a:t>
              </a:r>
            </a:p>
          </p:txBody>
        </p:sp>
      </p:grpSp>
      <p:sp>
        <p:nvSpPr>
          <p:cNvPr id="28" name="RoundedRectangle 2">
            <a:extLst>
              <a:ext uri="{FF2B5EF4-FFF2-40B4-BE49-F238E27FC236}">
                <a16:creationId xmlns:a16="http://schemas.microsoft.com/office/drawing/2014/main" xmlns="" id="{ACDDC9EB-232A-4368-9764-88B552364A2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22282" y="1224801"/>
            <a:ext cx="8076727" cy="477909"/>
          </a:xfrm>
          <a:prstGeom prst="roundRect">
            <a:avLst/>
          </a:prstGeom>
          <a:solidFill>
            <a:srgbClr val="BAD392"/>
          </a:solidFill>
          <a:ln>
            <a:noFill/>
          </a:ln>
        </p:spPr>
        <p:txBody>
          <a:bodyPr vert="horz" lIns="76200" tIns="76200" rIns="76200" bIns="7620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algn="ctr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9966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SUB-NATIONAL EASE OF DOING BUSINESS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FRAMEWORK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1E7C7CA-04FE-4E06-8EC7-035EDF2CEFFF}"/>
              </a:ext>
            </a:extLst>
          </p:cNvPr>
          <p:cNvCxnSpPr/>
          <p:nvPr/>
        </p:nvCxnSpPr>
        <p:spPr>
          <a:xfrm>
            <a:off x="5868930" y="2215508"/>
            <a:ext cx="0" cy="416719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RoundedRectangle 2">
            <a:extLst>
              <a:ext uri="{FF2B5EF4-FFF2-40B4-BE49-F238E27FC236}">
                <a16:creationId xmlns:a16="http://schemas.microsoft.com/office/drawing/2014/main" xmlns="" id="{C70AF6E1-469E-45EC-86C7-7F14652825C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014992" y="1856178"/>
            <a:ext cx="2642533" cy="37906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vert="horz" lIns="76200" tIns="76200" rIns="76200" bIns="7620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algn="ctr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9966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EoDB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INITIATIVE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321299"/>
              </p:ext>
            </p:extLst>
          </p:nvPr>
        </p:nvGraphicFramePr>
        <p:xfrm>
          <a:off x="434551" y="1857161"/>
          <a:ext cx="5255131" cy="448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239"/>
                <a:gridCol w="1867946"/>
                <a:gridCol w="1867946"/>
              </a:tblGrid>
              <a:tr h="33576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FFFF"/>
                          </a:solidFill>
                        </a:rPr>
                        <a:t>SUB-NATIONAL TECHNICAL WORKING GROUP</a:t>
                      </a:r>
                      <a:endParaRPr lang="en-GB" sz="1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0802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3E5020"/>
                          </a:solidFill>
                        </a:rPr>
                        <a:t>Chair</a:t>
                      </a:r>
                    </a:p>
                    <a:p>
                      <a:endParaRPr lang="en-GB" sz="1400" b="1" dirty="0">
                        <a:solidFill>
                          <a:srgbClr val="3E502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144000" marR="0" indent="-144000" algn="just" defTabSz="932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b="0" dirty="0" smtClean="0"/>
                        <a:t>PEBEC</a:t>
                      </a:r>
                      <a:r>
                        <a:rPr lang="en-US" sz="1400" b="0" baseline="0" dirty="0" smtClean="0"/>
                        <a:t> Secretary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0523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3E5020"/>
                          </a:solidFill>
                        </a:rPr>
                        <a:t>Regional Representatives</a:t>
                      </a:r>
                      <a:endParaRPr lang="en-GB" sz="1400" b="1" dirty="0">
                        <a:solidFill>
                          <a:srgbClr val="3E502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indent="-144000" algn="l">
                        <a:buFont typeface="Wingdings" charset="2"/>
                        <a:buChar char="§"/>
                      </a:pPr>
                      <a:r>
                        <a:rPr lang="en-US" sz="1400" b="0" dirty="0" err="1" smtClean="0"/>
                        <a:t>Gombe</a:t>
                      </a:r>
                      <a:r>
                        <a:rPr lang="en-US" sz="1400" b="0" dirty="0" smtClean="0"/>
                        <a:t> (N.E.)</a:t>
                      </a:r>
                    </a:p>
                    <a:p>
                      <a:pPr marL="144000" indent="-144000" algn="l"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Kaduna</a:t>
                      </a:r>
                      <a:r>
                        <a:rPr lang="en-US" sz="1400" b="0" baseline="30000" dirty="0" smtClean="0"/>
                        <a:t> </a:t>
                      </a:r>
                      <a:r>
                        <a:rPr lang="en-US" sz="1400" b="0" baseline="0" dirty="0" smtClean="0"/>
                        <a:t>(N.W.)</a:t>
                      </a:r>
                    </a:p>
                    <a:p>
                      <a:pPr marL="144000" marR="0" indent="-144000" algn="l" defTabSz="932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b="0" dirty="0" smtClean="0"/>
                        <a:t>Niger </a:t>
                      </a:r>
                      <a:r>
                        <a:rPr lang="en-US" sz="1400" b="0" baseline="0" dirty="0" smtClean="0"/>
                        <a:t>(N.C.)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indent="-144000" algn="l"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Anambra</a:t>
                      </a:r>
                      <a:r>
                        <a:rPr lang="en-US" sz="1400" b="0" baseline="30000" dirty="0" smtClean="0"/>
                        <a:t> </a:t>
                      </a:r>
                      <a:r>
                        <a:rPr lang="en-US" sz="1400" b="0" baseline="0" dirty="0" smtClean="0"/>
                        <a:t>(S.E.)</a:t>
                      </a:r>
                    </a:p>
                    <a:p>
                      <a:pPr marL="144000" indent="-144000" algn="l"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Edo (S.S.)</a:t>
                      </a:r>
                    </a:p>
                    <a:p>
                      <a:pPr marL="144000" marR="0" indent="-144000" algn="l" defTabSz="932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b="0" dirty="0" err="1" smtClean="0"/>
                        <a:t>Ogun</a:t>
                      </a:r>
                      <a:r>
                        <a:rPr lang="en-US" sz="1400" b="0" baseline="30000" dirty="0" smtClean="0"/>
                        <a:t> </a:t>
                      </a:r>
                      <a:r>
                        <a:rPr lang="en-US" sz="1400" b="0" baseline="0" dirty="0" smtClean="0"/>
                        <a:t>(S.W.)</a:t>
                      </a:r>
                      <a:endParaRPr lang="en-US" sz="1400" b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6983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3E5020"/>
                          </a:solidFill>
                        </a:rPr>
                        <a:t>Organise</a:t>
                      </a:r>
                      <a:r>
                        <a:rPr lang="en-GB" sz="1400" b="1" baseline="0" dirty="0" smtClean="0">
                          <a:solidFill>
                            <a:srgbClr val="3E5020"/>
                          </a:solidFill>
                        </a:rPr>
                        <a:t>d Private Sector/Private Sector Representatives</a:t>
                      </a:r>
                      <a:endParaRPr lang="en-GB" sz="1400" b="1" dirty="0">
                        <a:solidFill>
                          <a:srgbClr val="3E502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144000" indent="-144000" algn="just"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Nigerian Economic Summit Group (NESG)</a:t>
                      </a:r>
                    </a:p>
                    <a:p>
                      <a:pPr marL="144000" indent="-144000" algn="just"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National Competitiveness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dirty="0" smtClean="0"/>
                        <a:t>Council of Nigeria (NCCN)</a:t>
                      </a:r>
                    </a:p>
                    <a:p>
                      <a:pPr marL="144000" marR="0" indent="-144000" algn="just" defTabSz="932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b="0" dirty="0" smtClean="0"/>
                        <a:t>OLAM Nigeria</a:t>
                      </a:r>
                    </a:p>
                    <a:p>
                      <a:pPr marL="0" indent="0" algn="just">
                        <a:buFont typeface="Wingdings" charset="2"/>
                        <a:buNone/>
                      </a:pPr>
                      <a:endParaRPr lang="en-US" sz="1400" b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10948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3E5020"/>
                          </a:solidFill>
                        </a:rPr>
                        <a:t>Public Sector Representatives</a:t>
                      </a:r>
                      <a:endParaRPr lang="en-GB" sz="1400" b="1" dirty="0">
                        <a:solidFill>
                          <a:srgbClr val="3E502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144000" marR="0" indent="-144000" algn="just" defTabSz="932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b="0" dirty="0" smtClean="0"/>
                        <a:t>NEC Secretariat</a:t>
                      </a:r>
                    </a:p>
                    <a:p>
                      <a:pPr marL="144000" indent="-144000" algn="just"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Governors’ Forum</a:t>
                      </a:r>
                    </a:p>
                    <a:p>
                      <a:pPr marL="144000" indent="-144000" algn="just"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National</a:t>
                      </a:r>
                      <a:r>
                        <a:rPr lang="en-US" sz="1400" b="0" baseline="0" dirty="0" smtClean="0"/>
                        <a:t> Bureau of Statistics (NBS)</a:t>
                      </a:r>
                    </a:p>
                    <a:p>
                      <a:pPr marL="144000" indent="-144000" algn="just">
                        <a:buFont typeface="Wingdings" charset="2"/>
                        <a:buChar char="§"/>
                      </a:pPr>
                      <a:r>
                        <a:rPr lang="en-US" sz="1400" b="0" baseline="0" dirty="0" smtClean="0"/>
                        <a:t>Nigerian Investment Promotion Commission (NIPC)</a:t>
                      </a:r>
                    </a:p>
                    <a:p>
                      <a:pPr marL="144000" indent="-144000" algn="just">
                        <a:buFont typeface="Wingdings" charset="2"/>
                        <a:buChar char="§"/>
                      </a:pPr>
                      <a:r>
                        <a:rPr lang="en-US" sz="1400" b="0" baseline="0" dirty="0" smtClean="0"/>
                        <a:t>EBES (Sub-national TWG Secretariat)</a:t>
                      </a:r>
                      <a:endParaRPr lang="en-US" sz="1400" b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98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061029"/>
              </p:ext>
            </p:extLst>
          </p:nvPr>
        </p:nvGraphicFramePr>
        <p:xfrm>
          <a:off x="1892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5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2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0340" y="1163159"/>
            <a:ext cx="7417139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There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is a strong correlation between a country’s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“ease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of doing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business ranking”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its economic prosperity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947828" y="1780788"/>
            <a:ext cx="7248346" cy="46475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3" t="733" r="14641" b="1242"/>
          <a:stretch/>
        </p:blipFill>
        <p:spPr>
          <a:xfrm>
            <a:off x="1090649" y="1924823"/>
            <a:ext cx="7105525" cy="4406184"/>
          </a:xfrm>
          <a:prstGeom prst="rect">
            <a:avLst/>
          </a:prstGeom>
        </p:spPr>
      </p:pic>
      <p:sp>
        <p:nvSpPr>
          <p:cNvPr id="9" name="5. Source"/>
          <p:cNvSpPr>
            <a:spLocks noChangeArrowheads="1"/>
          </p:cNvSpPr>
          <p:nvPr/>
        </p:nvSpPr>
        <p:spPr bwMode="auto">
          <a:xfrm>
            <a:off x="330213" y="6596357"/>
            <a:ext cx="7866474" cy="1255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 anchor="b">
            <a:spAutoFit/>
          </a:bodyPr>
          <a:lstStyle/>
          <a:p>
            <a:pPr marL="381000" indent="-381000" defTabSz="913429">
              <a:tabLst>
                <a:tab pos="625148" algn="l"/>
              </a:tabLst>
            </a:pPr>
            <a:r>
              <a:rPr lang="en-US" sz="800" dirty="0">
                <a:solidFill>
                  <a:srgbClr val="000000"/>
                </a:solidFill>
                <a:latin typeface="Calibri"/>
              </a:rPr>
              <a:t>SOURCE: World Bank – ‘Doing Business’ report; Lit. 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C981A0-4995-4D39-AF5E-1C45A5DD1340}"/>
              </a:ext>
            </a:extLst>
          </p:cNvPr>
          <p:cNvSpPr txBox="1"/>
          <p:nvPr/>
        </p:nvSpPr>
        <p:spPr>
          <a:xfrm>
            <a:off x="2186609" y="3763421"/>
            <a:ext cx="7255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6F7C0E-7029-4CA8-99D8-9C576AE9C132}"/>
              </a:ext>
            </a:extLst>
          </p:cNvPr>
          <p:cNvSpPr txBox="1"/>
          <p:nvPr/>
        </p:nvSpPr>
        <p:spPr>
          <a:xfrm>
            <a:off x="3831537" y="5178914"/>
            <a:ext cx="1013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E601"/>
                </a:solidFill>
              </a:rPr>
              <a:t>Nigeria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4A96CE0-4A6E-4379-8A6F-C00D3633FDC5}"/>
              </a:ext>
            </a:extLst>
          </p:cNvPr>
          <p:cNvCxnSpPr>
            <a:cxnSpLocks/>
          </p:cNvCxnSpPr>
          <p:nvPr/>
        </p:nvCxnSpPr>
        <p:spPr>
          <a:xfrm flipH="1" flipV="1">
            <a:off x="3627783" y="4828102"/>
            <a:ext cx="407506" cy="39897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29896" y="6143597"/>
            <a:ext cx="659467" cy="170954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33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5">
            <a:extLst>
              <a:ext uri="{FF2B5EF4-FFF2-40B4-BE49-F238E27FC236}">
                <a16:creationId xmlns:a16="http://schemas.microsoft.com/office/drawing/2014/main" xmlns="" id="{B0C11D1C-198C-4273-827B-AB85A8D824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1184" y="1863366"/>
            <a:ext cx="3996000" cy="464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/>
            <a:endParaRPr lang="en-US" sz="15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4A126E-1F81-468A-BCAF-BF0BB67D2DEE}"/>
              </a:ext>
            </a:extLst>
          </p:cNvPr>
          <p:cNvSpPr>
            <a:spLocks/>
          </p:cNvSpPr>
          <p:nvPr/>
        </p:nvSpPr>
        <p:spPr>
          <a:xfrm>
            <a:off x="4691184" y="1863367"/>
            <a:ext cx="3996000" cy="33457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CEE7BACE-B1DD-48F4-AC33-43DCD43DA5F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26088" y="1921316"/>
            <a:ext cx="380575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Clr>
                <a:schemeClr val="bg1"/>
              </a:buClr>
            </a:pPr>
            <a:r>
              <a:rPr lang="en-GB" sz="1400" b="1" dirty="0">
                <a:solidFill>
                  <a:schemeClr val="bg1"/>
                </a:solidFill>
                <a:latin typeface="+mn-lt"/>
              </a:rPr>
              <a:t>Potential Home grown Subnational </a:t>
            </a:r>
            <a:r>
              <a:rPr lang="en-GB" sz="1400" b="1" dirty="0" smtClean="0">
                <a:solidFill>
                  <a:schemeClr val="bg1"/>
                </a:solidFill>
                <a:latin typeface="+mn-lt"/>
              </a:rPr>
              <a:t>indicators</a:t>
            </a:r>
            <a:endParaRPr lang="en-GB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xmlns="" id="{5BB222F0-245D-4C24-9C9B-05222D5700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1184" y="1748712"/>
            <a:ext cx="3996000" cy="5332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96717" y="2688071"/>
            <a:ext cx="3584963" cy="2990812"/>
            <a:chOff x="4929805" y="2348199"/>
            <a:chExt cx="3584963" cy="2990812"/>
          </a:xfrm>
        </p:grpSpPr>
        <p:sp>
          <p:nvSpPr>
            <p:cNvPr id="24" name="Rectangle 23"/>
            <p:cNvSpPr>
              <a:spLocks/>
            </p:cNvSpPr>
            <p:nvPr/>
          </p:nvSpPr>
          <p:spPr>
            <a:xfrm>
              <a:off x="4938918" y="2348199"/>
              <a:ext cx="1647777" cy="14028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5" name="Tracker circle"/>
            <p:cNvSpPr/>
            <p:nvPr/>
          </p:nvSpPr>
          <p:spPr>
            <a:xfrm>
              <a:off x="5043402" y="2398160"/>
              <a:ext cx="252636" cy="238297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6" name="TextBox 25"/>
            <p:cNvSpPr txBox="1">
              <a:spLocks/>
            </p:cNvSpPr>
            <p:nvPr/>
          </p:nvSpPr>
          <p:spPr>
            <a:xfrm>
              <a:off x="5132124" y="3297011"/>
              <a:ext cx="1222461" cy="362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chemeClr val="accent4"/>
                  </a:solidFill>
                </a:rPr>
                <a:t>INFRASTRUCTURE</a:t>
              </a:r>
            </a:p>
            <a:p>
              <a:pPr algn="ctr"/>
              <a:r>
                <a:rPr lang="en-US" sz="1100" b="1" dirty="0" smtClean="0">
                  <a:solidFill>
                    <a:schemeClr val="accent4"/>
                  </a:solidFill>
                </a:rPr>
                <a:t>&amp; SECURITY</a:t>
              </a:r>
              <a:endParaRPr lang="en-US" sz="1100" b="1" dirty="0">
                <a:solidFill>
                  <a:schemeClr val="accent4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444341" y="2708316"/>
              <a:ext cx="697806" cy="494499"/>
              <a:chOff x="1630241" y="2320902"/>
              <a:chExt cx="1225458" cy="920736"/>
            </a:xfrm>
            <a:solidFill>
              <a:schemeClr val="accent4"/>
            </a:solidFill>
          </p:grpSpPr>
          <p:sp>
            <p:nvSpPr>
              <p:cNvPr id="119" name="Freeform 118"/>
              <p:cNvSpPr>
                <a:spLocks noEditPoints="1"/>
              </p:cNvSpPr>
              <p:nvPr/>
            </p:nvSpPr>
            <p:spPr bwMode="auto">
              <a:xfrm>
                <a:off x="1630241" y="2397097"/>
                <a:ext cx="1225458" cy="844541"/>
              </a:xfrm>
              <a:custGeom>
                <a:avLst/>
                <a:gdLst>
                  <a:gd name="T0" fmla="*/ 418 w 772"/>
                  <a:gd name="T1" fmla="*/ 0 h 532"/>
                  <a:gd name="T2" fmla="*/ 420 w 772"/>
                  <a:gd name="T3" fmla="*/ 240 h 532"/>
                  <a:gd name="T4" fmla="*/ 452 w 772"/>
                  <a:gd name="T5" fmla="*/ 506 h 532"/>
                  <a:gd name="T6" fmla="*/ 460 w 772"/>
                  <a:gd name="T7" fmla="*/ 388 h 532"/>
                  <a:gd name="T8" fmla="*/ 532 w 772"/>
                  <a:gd name="T9" fmla="*/ 388 h 532"/>
                  <a:gd name="T10" fmla="*/ 542 w 772"/>
                  <a:gd name="T11" fmla="*/ 398 h 532"/>
                  <a:gd name="T12" fmla="*/ 550 w 772"/>
                  <a:gd name="T13" fmla="*/ 408 h 532"/>
                  <a:gd name="T14" fmla="*/ 550 w 772"/>
                  <a:gd name="T15" fmla="*/ 506 h 532"/>
                  <a:gd name="T16" fmla="*/ 574 w 772"/>
                  <a:gd name="T17" fmla="*/ 288 h 532"/>
                  <a:gd name="T18" fmla="*/ 606 w 772"/>
                  <a:gd name="T19" fmla="*/ 246 h 532"/>
                  <a:gd name="T20" fmla="*/ 616 w 772"/>
                  <a:gd name="T21" fmla="*/ 246 h 532"/>
                  <a:gd name="T22" fmla="*/ 648 w 772"/>
                  <a:gd name="T23" fmla="*/ 288 h 532"/>
                  <a:gd name="T24" fmla="*/ 648 w 772"/>
                  <a:gd name="T25" fmla="*/ 506 h 532"/>
                  <a:gd name="T26" fmla="*/ 676 w 772"/>
                  <a:gd name="T27" fmla="*/ 322 h 532"/>
                  <a:gd name="T28" fmla="*/ 694 w 772"/>
                  <a:gd name="T29" fmla="*/ 320 h 532"/>
                  <a:gd name="T30" fmla="*/ 718 w 772"/>
                  <a:gd name="T31" fmla="*/ 320 h 532"/>
                  <a:gd name="T32" fmla="*/ 726 w 772"/>
                  <a:gd name="T33" fmla="*/ 506 h 532"/>
                  <a:gd name="T34" fmla="*/ 0 w 772"/>
                  <a:gd name="T35" fmla="*/ 532 h 532"/>
                  <a:gd name="T36" fmla="*/ 46 w 772"/>
                  <a:gd name="T37" fmla="*/ 506 h 532"/>
                  <a:gd name="T38" fmla="*/ 56 w 772"/>
                  <a:gd name="T39" fmla="*/ 316 h 532"/>
                  <a:gd name="T40" fmla="*/ 56 w 772"/>
                  <a:gd name="T41" fmla="*/ 506 h 532"/>
                  <a:gd name="T42" fmla="*/ 62 w 772"/>
                  <a:gd name="T43" fmla="*/ 500 h 532"/>
                  <a:gd name="T44" fmla="*/ 58 w 772"/>
                  <a:gd name="T45" fmla="*/ 310 h 532"/>
                  <a:gd name="T46" fmla="*/ 46 w 772"/>
                  <a:gd name="T47" fmla="*/ 286 h 532"/>
                  <a:gd name="T48" fmla="*/ 60 w 772"/>
                  <a:gd name="T49" fmla="*/ 282 h 532"/>
                  <a:gd name="T50" fmla="*/ 90 w 772"/>
                  <a:gd name="T51" fmla="*/ 282 h 532"/>
                  <a:gd name="T52" fmla="*/ 122 w 772"/>
                  <a:gd name="T53" fmla="*/ 282 h 532"/>
                  <a:gd name="T54" fmla="*/ 134 w 772"/>
                  <a:gd name="T55" fmla="*/ 284 h 532"/>
                  <a:gd name="T56" fmla="*/ 148 w 772"/>
                  <a:gd name="T57" fmla="*/ 286 h 532"/>
                  <a:gd name="T58" fmla="*/ 134 w 772"/>
                  <a:gd name="T59" fmla="*/ 312 h 532"/>
                  <a:gd name="T60" fmla="*/ 132 w 772"/>
                  <a:gd name="T61" fmla="*/ 506 h 532"/>
                  <a:gd name="T62" fmla="*/ 138 w 772"/>
                  <a:gd name="T63" fmla="*/ 500 h 532"/>
                  <a:gd name="T64" fmla="*/ 140 w 772"/>
                  <a:gd name="T65" fmla="*/ 314 h 532"/>
                  <a:gd name="T66" fmla="*/ 148 w 772"/>
                  <a:gd name="T67" fmla="*/ 506 h 532"/>
                  <a:gd name="T68" fmla="*/ 184 w 772"/>
                  <a:gd name="T69" fmla="*/ 310 h 532"/>
                  <a:gd name="T70" fmla="*/ 236 w 772"/>
                  <a:gd name="T71" fmla="*/ 344 h 532"/>
                  <a:gd name="T72" fmla="*/ 234 w 772"/>
                  <a:gd name="T73" fmla="*/ 504 h 532"/>
                  <a:gd name="T74" fmla="*/ 244 w 772"/>
                  <a:gd name="T75" fmla="*/ 338 h 532"/>
                  <a:gd name="T76" fmla="*/ 172 w 772"/>
                  <a:gd name="T77" fmla="*/ 294 h 532"/>
                  <a:gd name="T78" fmla="*/ 170 w 772"/>
                  <a:gd name="T79" fmla="*/ 150 h 532"/>
                  <a:gd name="T80" fmla="*/ 260 w 772"/>
                  <a:gd name="T81" fmla="*/ 102 h 532"/>
                  <a:gd name="T82" fmla="*/ 286 w 772"/>
                  <a:gd name="T83" fmla="*/ 92 h 532"/>
                  <a:gd name="T84" fmla="*/ 282 w 772"/>
                  <a:gd name="T85" fmla="*/ 326 h 532"/>
                  <a:gd name="T86" fmla="*/ 282 w 772"/>
                  <a:gd name="T87" fmla="*/ 506 h 532"/>
                  <a:gd name="T88" fmla="*/ 302 w 772"/>
                  <a:gd name="T89" fmla="*/ 240 h 532"/>
                  <a:gd name="T90" fmla="*/ 308 w 772"/>
                  <a:gd name="T91" fmla="*/ 0 h 532"/>
                  <a:gd name="T92" fmla="*/ 592 w 772"/>
                  <a:gd name="T93" fmla="*/ 504 h 532"/>
                  <a:gd name="T94" fmla="*/ 596 w 772"/>
                  <a:gd name="T95" fmla="*/ 422 h 532"/>
                  <a:gd name="T96" fmla="*/ 594 w 772"/>
                  <a:gd name="T97" fmla="*/ 290 h 532"/>
                  <a:gd name="T98" fmla="*/ 608 w 772"/>
                  <a:gd name="T99" fmla="*/ 292 h 532"/>
                  <a:gd name="T100" fmla="*/ 608 w 772"/>
                  <a:gd name="T101" fmla="*/ 500 h 532"/>
                  <a:gd name="T102" fmla="*/ 614 w 772"/>
                  <a:gd name="T103" fmla="*/ 290 h 532"/>
                  <a:gd name="T104" fmla="*/ 626 w 772"/>
                  <a:gd name="T105" fmla="*/ 504 h 532"/>
                  <a:gd name="T106" fmla="*/ 630 w 772"/>
                  <a:gd name="T107" fmla="*/ 470 h 532"/>
                  <a:gd name="T108" fmla="*/ 630 w 772"/>
                  <a:gd name="T109" fmla="*/ 29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72" h="532">
                    <a:moveTo>
                      <a:pt x="324" y="402"/>
                    </a:moveTo>
                    <a:lnTo>
                      <a:pt x="324" y="402"/>
                    </a:lnTo>
                    <a:lnTo>
                      <a:pt x="402" y="402"/>
                    </a:lnTo>
                    <a:lnTo>
                      <a:pt x="402" y="402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0" y="240"/>
                    </a:lnTo>
                    <a:lnTo>
                      <a:pt x="420" y="240"/>
                    </a:lnTo>
                    <a:lnTo>
                      <a:pt x="426" y="242"/>
                    </a:lnTo>
                    <a:lnTo>
                      <a:pt x="426" y="242"/>
                    </a:lnTo>
                    <a:lnTo>
                      <a:pt x="420" y="506"/>
                    </a:lnTo>
                    <a:lnTo>
                      <a:pt x="420" y="506"/>
                    </a:lnTo>
                    <a:lnTo>
                      <a:pt x="452" y="506"/>
                    </a:lnTo>
                    <a:lnTo>
                      <a:pt x="452" y="506"/>
                    </a:lnTo>
                    <a:lnTo>
                      <a:pt x="452" y="388"/>
                    </a:lnTo>
                    <a:lnTo>
                      <a:pt x="452" y="388"/>
                    </a:lnTo>
                    <a:lnTo>
                      <a:pt x="460" y="388"/>
                    </a:lnTo>
                    <a:lnTo>
                      <a:pt x="460" y="388"/>
                    </a:lnTo>
                    <a:lnTo>
                      <a:pt x="460" y="380"/>
                    </a:lnTo>
                    <a:lnTo>
                      <a:pt x="460" y="380"/>
                    </a:lnTo>
                    <a:lnTo>
                      <a:pt x="464" y="380"/>
                    </a:lnTo>
                    <a:lnTo>
                      <a:pt x="464" y="380"/>
                    </a:lnTo>
                    <a:lnTo>
                      <a:pt x="532" y="388"/>
                    </a:lnTo>
                    <a:lnTo>
                      <a:pt x="532" y="388"/>
                    </a:lnTo>
                    <a:lnTo>
                      <a:pt x="538" y="390"/>
                    </a:lnTo>
                    <a:lnTo>
                      <a:pt x="540" y="390"/>
                    </a:lnTo>
                    <a:lnTo>
                      <a:pt x="540" y="394"/>
                    </a:lnTo>
                    <a:lnTo>
                      <a:pt x="542" y="398"/>
                    </a:lnTo>
                    <a:lnTo>
                      <a:pt x="542" y="398"/>
                    </a:lnTo>
                    <a:lnTo>
                      <a:pt x="542" y="400"/>
                    </a:lnTo>
                    <a:lnTo>
                      <a:pt x="542" y="400"/>
                    </a:lnTo>
                    <a:lnTo>
                      <a:pt x="548" y="402"/>
                    </a:lnTo>
                    <a:lnTo>
                      <a:pt x="550" y="408"/>
                    </a:lnTo>
                    <a:lnTo>
                      <a:pt x="550" y="408"/>
                    </a:lnTo>
                    <a:lnTo>
                      <a:pt x="550" y="500"/>
                    </a:lnTo>
                    <a:lnTo>
                      <a:pt x="550" y="500"/>
                    </a:lnTo>
                    <a:lnTo>
                      <a:pt x="550" y="506"/>
                    </a:lnTo>
                    <a:lnTo>
                      <a:pt x="550" y="506"/>
                    </a:lnTo>
                    <a:lnTo>
                      <a:pt x="574" y="506"/>
                    </a:lnTo>
                    <a:lnTo>
                      <a:pt x="574" y="506"/>
                    </a:lnTo>
                    <a:lnTo>
                      <a:pt x="574" y="500"/>
                    </a:lnTo>
                    <a:lnTo>
                      <a:pt x="574" y="500"/>
                    </a:lnTo>
                    <a:lnTo>
                      <a:pt x="574" y="288"/>
                    </a:lnTo>
                    <a:lnTo>
                      <a:pt x="574" y="288"/>
                    </a:lnTo>
                    <a:lnTo>
                      <a:pt x="574" y="282"/>
                    </a:lnTo>
                    <a:lnTo>
                      <a:pt x="578" y="278"/>
                    </a:lnTo>
                    <a:lnTo>
                      <a:pt x="578" y="278"/>
                    </a:lnTo>
                    <a:lnTo>
                      <a:pt x="606" y="246"/>
                    </a:lnTo>
                    <a:lnTo>
                      <a:pt x="606" y="246"/>
                    </a:lnTo>
                    <a:lnTo>
                      <a:pt x="608" y="242"/>
                    </a:lnTo>
                    <a:lnTo>
                      <a:pt x="612" y="242"/>
                    </a:lnTo>
                    <a:lnTo>
                      <a:pt x="614" y="242"/>
                    </a:lnTo>
                    <a:lnTo>
                      <a:pt x="616" y="246"/>
                    </a:lnTo>
                    <a:lnTo>
                      <a:pt x="616" y="246"/>
                    </a:lnTo>
                    <a:lnTo>
                      <a:pt x="646" y="278"/>
                    </a:lnTo>
                    <a:lnTo>
                      <a:pt x="646" y="278"/>
                    </a:lnTo>
                    <a:lnTo>
                      <a:pt x="648" y="282"/>
                    </a:lnTo>
                    <a:lnTo>
                      <a:pt x="648" y="288"/>
                    </a:lnTo>
                    <a:lnTo>
                      <a:pt x="648" y="288"/>
                    </a:lnTo>
                    <a:lnTo>
                      <a:pt x="648" y="498"/>
                    </a:lnTo>
                    <a:lnTo>
                      <a:pt x="648" y="498"/>
                    </a:lnTo>
                    <a:lnTo>
                      <a:pt x="648" y="506"/>
                    </a:lnTo>
                    <a:lnTo>
                      <a:pt x="648" y="506"/>
                    </a:lnTo>
                    <a:lnTo>
                      <a:pt x="670" y="506"/>
                    </a:lnTo>
                    <a:lnTo>
                      <a:pt x="670" y="506"/>
                    </a:lnTo>
                    <a:lnTo>
                      <a:pt x="670" y="328"/>
                    </a:lnTo>
                    <a:lnTo>
                      <a:pt x="670" y="328"/>
                    </a:lnTo>
                    <a:lnTo>
                      <a:pt x="676" y="322"/>
                    </a:lnTo>
                    <a:lnTo>
                      <a:pt x="676" y="322"/>
                    </a:lnTo>
                    <a:lnTo>
                      <a:pt x="692" y="322"/>
                    </a:lnTo>
                    <a:lnTo>
                      <a:pt x="692" y="322"/>
                    </a:lnTo>
                    <a:lnTo>
                      <a:pt x="694" y="320"/>
                    </a:lnTo>
                    <a:lnTo>
                      <a:pt x="694" y="320"/>
                    </a:lnTo>
                    <a:lnTo>
                      <a:pt x="698" y="320"/>
                    </a:lnTo>
                    <a:lnTo>
                      <a:pt x="698" y="320"/>
                    </a:lnTo>
                    <a:lnTo>
                      <a:pt x="714" y="320"/>
                    </a:lnTo>
                    <a:lnTo>
                      <a:pt x="714" y="320"/>
                    </a:lnTo>
                    <a:lnTo>
                      <a:pt x="718" y="320"/>
                    </a:lnTo>
                    <a:lnTo>
                      <a:pt x="718" y="320"/>
                    </a:lnTo>
                    <a:lnTo>
                      <a:pt x="726" y="326"/>
                    </a:lnTo>
                    <a:lnTo>
                      <a:pt x="726" y="326"/>
                    </a:lnTo>
                    <a:lnTo>
                      <a:pt x="726" y="506"/>
                    </a:lnTo>
                    <a:lnTo>
                      <a:pt x="726" y="506"/>
                    </a:lnTo>
                    <a:lnTo>
                      <a:pt x="772" y="506"/>
                    </a:lnTo>
                    <a:lnTo>
                      <a:pt x="772" y="506"/>
                    </a:lnTo>
                    <a:lnTo>
                      <a:pt x="772" y="532"/>
                    </a:lnTo>
                    <a:lnTo>
                      <a:pt x="772" y="532"/>
                    </a:lnTo>
                    <a:lnTo>
                      <a:pt x="0" y="532"/>
                    </a:lnTo>
                    <a:lnTo>
                      <a:pt x="0" y="532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46" y="506"/>
                    </a:lnTo>
                    <a:lnTo>
                      <a:pt x="46" y="506"/>
                    </a:lnTo>
                    <a:lnTo>
                      <a:pt x="46" y="312"/>
                    </a:lnTo>
                    <a:lnTo>
                      <a:pt x="46" y="312"/>
                    </a:lnTo>
                    <a:lnTo>
                      <a:pt x="52" y="312"/>
                    </a:lnTo>
                    <a:lnTo>
                      <a:pt x="54" y="314"/>
                    </a:lnTo>
                    <a:lnTo>
                      <a:pt x="56" y="316"/>
                    </a:lnTo>
                    <a:lnTo>
                      <a:pt x="56" y="322"/>
                    </a:lnTo>
                    <a:lnTo>
                      <a:pt x="56" y="322"/>
                    </a:lnTo>
                    <a:lnTo>
                      <a:pt x="56" y="500"/>
                    </a:lnTo>
                    <a:lnTo>
                      <a:pt x="56" y="500"/>
                    </a:lnTo>
                    <a:lnTo>
                      <a:pt x="56" y="506"/>
                    </a:lnTo>
                    <a:lnTo>
                      <a:pt x="56" y="506"/>
                    </a:lnTo>
                    <a:lnTo>
                      <a:pt x="62" y="506"/>
                    </a:lnTo>
                    <a:lnTo>
                      <a:pt x="62" y="506"/>
                    </a:lnTo>
                    <a:lnTo>
                      <a:pt x="62" y="500"/>
                    </a:lnTo>
                    <a:lnTo>
                      <a:pt x="62" y="500"/>
                    </a:lnTo>
                    <a:lnTo>
                      <a:pt x="62" y="316"/>
                    </a:lnTo>
                    <a:lnTo>
                      <a:pt x="62" y="316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58" y="310"/>
                    </a:lnTo>
                    <a:lnTo>
                      <a:pt x="58" y="310"/>
                    </a:lnTo>
                    <a:lnTo>
                      <a:pt x="46" y="306"/>
                    </a:lnTo>
                    <a:lnTo>
                      <a:pt x="46" y="306"/>
                    </a:lnTo>
                    <a:lnTo>
                      <a:pt x="46" y="286"/>
                    </a:lnTo>
                    <a:lnTo>
                      <a:pt x="46" y="286"/>
                    </a:lnTo>
                    <a:lnTo>
                      <a:pt x="54" y="286"/>
                    </a:lnTo>
                    <a:lnTo>
                      <a:pt x="54" y="28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60" y="282"/>
                    </a:lnTo>
                    <a:lnTo>
                      <a:pt x="62" y="282"/>
                    </a:lnTo>
                    <a:lnTo>
                      <a:pt x="66" y="282"/>
                    </a:lnTo>
                    <a:lnTo>
                      <a:pt x="66" y="282"/>
                    </a:lnTo>
                    <a:lnTo>
                      <a:pt x="90" y="282"/>
                    </a:lnTo>
                    <a:lnTo>
                      <a:pt x="90" y="282"/>
                    </a:lnTo>
                    <a:lnTo>
                      <a:pt x="92" y="276"/>
                    </a:lnTo>
                    <a:lnTo>
                      <a:pt x="92" y="276"/>
                    </a:lnTo>
                    <a:lnTo>
                      <a:pt x="120" y="276"/>
                    </a:lnTo>
                    <a:lnTo>
                      <a:pt x="120" y="276"/>
                    </a:lnTo>
                    <a:lnTo>
                      <a:pt x="122" y="282"/>
                    </a:lnTo>
                    <a:lnTo>
                      <a:pt x="122" y="282"/>
                    </a:lnTo>
                    <a:lnTo>
                      <a:pt x="132" y="282"/>
                    </a:lnTo>
                    <a:lnTo>
                      <a:pt x="132" y="282"/>
                    </a:lnTo>
                    <a:lnTo>
                      <a:pt x="134" y="284"/>
                    </a:lnTo>
                    <a:lnTo>
                      <a:pt x="134" y="284"/>
                    </a:lnTo>
                    <a:lnTo>
                      <a:pt x="136" y="286"/>
                    </a:lnTo>
                    <a:lnTo>
                      <a:pt x="140" y="286"/>
                    </a:lnTo>
                    <a:lnTo>
                      <a:pt x="140" y="286"/>
                    </a:lnTo>
                    <a:lnTo>
                      <a:pt x="148" y="286"/>
                    </a:lnTo>
                    <a:lnTo>
                      <a:pt x="148" y="286"/>
                    </a:lnTo>
                    <a:lnTo>
                      <a:pt x="148" y="306"/>
                    </a:lnTo>
                    <a:lnTo>
                      <a:pt x="148" y="306"/>
                    </a:lnTo>
                    <a:lnTo>
                      <a:pt x="138" y="310"/>
                    </a:lnTo>
                    <a:lnTo>
                      <a:pt x="138" y="310"/>
                    </a:lnTo>
                    <a:lnTo>
                      <a:pt x="134" y="312"/>
                    </a:lnTo>
                    <a:lnTo>
                      <a:pt x="132" y="316"/>
                    </a:lnTo>
                    <a:lnTo>
                      <a:pt x="132" y="316"/>
                    </a:lnTo>
                    <a:lnTo>
                      <a:pt x="132" y="500"/>
                    </a:lnTo>
                    <a:lnTo>
                      <a:pt x="132" y="500"/>
                    </a:lnTo>
                    <a:lnTo>
                      <a:pt x="132" y="506"/>
                    </a:lnTo>
                    <a:lnTo>
                      <a:pt x="132" y="506"/>
                    </a:lnTo>
                    <a:lnTo>
                      <a:pt x="138" y="506"/>
                    </a:lnTo>
                    <a:lnTo>
                      <a:pt x="138" y="506"/>
                    </a:lnTo>
                    <a:lnTo>
                      <a:pt x="138" y="500"/>
                    </a:lnTo>
                    <a:lnTo>
                      <a:pt x="138" y="500"/>
                    </a:lnTo>
                    <a:lnTo>
                      <a:pt x="138" y="320"/>
                    </a:lnTo>
                    <a:lnTo>
                      <a:pt x="138" y="320"/>
                    </a:lnTo>
                    <a:lnTo>
                      <a:pt x="138" y="316"/>
                    </a:lnTo>
                    <a:lnTo>
                      <a:pt x="138" y="316"/>
                    </a:lnTo>
                    <a:lnTo>
                      <a:pt x="140" y="314"/>
                    </a:lnTo>
                    <a:lnTo>
                      <a:pt x="140" y="314"/>
                    </a:lnTo>
                    <a:lnTo>
                      <a:pt x="148" y="312"/>
                    </a:lnTo>
                    <a:lnTo>
                      <a:pt x="148" y="312"/>
                    </a:lnTo>
                    <a:lnTo>
                      <a:pt x="148" y="506"/>
                    </a:lnTo>
                    <a:lnTo>
                      <a:pt x="148" y="506"/>
                    </a:lnTo>
                    <a:lnTo>
                      <a:pt x="180" y="506"/>
                    </a:lnTo>
                    <a:lnTo>
                      <a:pt x="180" y="506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84" y="310"/>
                    </a:lnTo>
                    <a:lnTo>
                      <a:pt x="184" y="310"/>
                    </a:lnTo>
                    <a:lnTo>
                      <a:pt x="230" y="336"/>
                    </a:lnTo>
                    <a:lnTo>
                      <a:pt x="230" y="336"/>
                    </a:lnTo>
                    <a:lnTo>
                      <a:pt x="234" y="340"/>
                    </a:lnTo>
                    <a:lnTo>
                      <a:pt x="236" y="344"/>
                    </a:lnTo>
                    <a:lnTo>
                      <a:pt x="236" y="344"/>
                    </a:lnTo>
                    <a:lnTo>
                      <a:pt x="234" y="500"/>
                    </a:lnTo>
                    <a:lnTo>
                      <a:pt x="234" y="500"/>
                    </a:lnTo>
                    <a:lnTo>
                      <a:pt x="234" y="504"/>
                    </a:lnTo>
                    <a:lnTo>
                      <a:pt x="234" y="504"/>
                    </a:lnTo>
                    <a:lnTo>
                      <a:pt x="244" y="504"/>
                    </a:lnTo>
                    <a:lnTo>
                      <a:pt x="244" y="504"/>
                    </a:lnTo>
                    <a:lnTo>
                      <a:pt x="244" y="502"/>
                    </a:lnTo>
                    <a:lnTo>
                      <a:pt x="244" y="502"/>
                    </a:lnTo>
                    <a:lnTo>
                      <a:pt x="244" y="338"/>
                    </a:lnTo>
                    <a:lnTo>
                      <a:pt x="244" y="338"/>
                    </a:lnTo>
                    <a:lnTo>
                      <a:pt x="242" y="334"/>
                    </a:lnTo>
                    <a:lnTo>
                      <a:pt x="240" y="332"/>
                    </a:lnTo>
                    <a:lnTo>
                      <a:pt x="240" y="332"/>
                    </a:lnTo>
                    <a:lnTo>
                      <a:pt x="172" y="294"/>
                    </a:lnTo>
                    <a:lnTo>
                      <a:pt x="172" y="294"/>
                    </a:lnTo>
                    <a:lnTo>
                      <a:pt x="170" y="292"/>
                    </a:lnTo>
                    <a:lnTo>
                      <a:pt x="170" y="288"/>
                    </a:lnTo>
                    <a:lnTo>
                      <a:pt x="170" y="288"/>
                    </a:lnTo>
                    <a:lnTo>
                      <a:pt x="170" y="150"/>
                    </a:lnTo>
                    <a:lnTo>
                      <a:pt x="170" y="150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4" y="144"/>
                    </a:lnTo>
                    <a:lnTo>
                      <a:pt x="260" y="102"/>
                    </a:lnTo>
                    <a:lnTo>
                      <a:pt x="260" y="102"/>
                    </a:lnTo>
                    <a:lnTo>
                      <a:pt x="286" y="90"/>
                    </a:lnTo>
                    <a:lnTo>
                      <a:pt x="286" y="90"/>
                    </a:lnTo>
                    <a:lnTo>
                      <a:pt x="286" y="92"/>
                    </a:lnTo>
                    <a:lnTo>
                      <a:pt x="286" y="92"/>
                    </a:lnTo>
                    <a:lnTo>
                      <a:pt x="286" y="318"/>
                    </a:lnTo>
                    <a:lnTo>
                      <a:pt x="286" y="318"/>
                    </a:lnTo>
                    <a:lnTo>
                      <a:pt x="286" y="322"/>
                    </a:lnTo>
                    <a:lnTo>
                      <a:pt x="286" y="322"/>
                    </a:lnTo>
                    <a:lnTo>
                      <a:pt x="282" y="326"/>
                    </a:lnTo>
                    <a:lnTo>
                      <a:pt x="282" y="328"/>
                    </a:lnTo>
                    <a:lnTo>
                      <a:pt x="282" y="328"/>
                    </a:lnTo>
                    <a:lnTo>
                      <a:pt x="282" y="500"/>
                    </a:lnTo>
                    <a:lnTo>
                      <a:pt x="282" y="500"/>
                    </a:lnTo>
                    <a:lnTo>
                      <a:pt x="282" y="506"/>
                    </a:lnTo>
                    <a:lnTo>
                      <a:pt x="282" y="506"/>
                    </a:lnTo>
                    <a:lnTo>
                      <a:pt x="306" y="506"/>
                    </a:lnTo>
                    <a:lnTo>
                      <a:pt x="306" y="506"/>
                    </a:lnTo>
                    <a:lnTo>
                      <a:pt x="302" y="240"/>
                    </a:lnTo>
                    <a:lnTo>
                      <a:pt x="302" y="240"/>
                    </a:lnTo>
                    <a:lnTo>
                      <a:pt x="306" y="240"/>
                    </a:lnTo>
                    <a:lnTo>
                      <a:pt x="306" y="240"/>
                    </a:lnTo>
                    <a:lnTo>
                      <a:pt x="302" y="0"/>
                    </a:lnTo>
                    <a:lnTo>
                      <a:pt x="302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324" y="402"/>
                    </a:lnTo>
                    <a:lnTo>
                      <a:pt x="324" y="402"/>
                    </a:lnTo>
                    <a:close/>
                    <a:moveTo>
                      <a:pt x="592" y="504"/>
                    </a:moveTo>
                    <a:lnTo>
                      <a:pt x="592" y="504"/>
                    </a:lnTo>
                    <a:lnTo>
                      <a:pt x="594" y="506"/>
                    </a:lnTo>
                    <a:lnTo>
                      <a:pt x="596" y="504"/>
                    </a:lnTo>
                    <a:lnTo>
                      <a:pt x="596" y="502"/>
                    </a:lnTo>
                    <a:lnTo>
                      <a:pt x="596" y="502"/>
                    </a:lnTo>
                    <a:lnTo>
                      <a:pt x="596" y="422"/>
                    </a:lnTo>
                    <a:lnTo>
                      <a:pt x="596" y="422"/>
                    </a:lnTo>
                    <a:lnTo>
                      <a:pt x="596" y="294"/>
                    </a:lnTo>
                    <a:lnTo>
                      <a:pt x="596" y="294"/>
                    </a:lnTo>
                    <a:lnTo>
                      <a:pt x="596" y="290"/>
                    </a:lnTo>
                    <a:lnTo>
                      <a:pt x="594" y="290"/>
                    </a:lnTo>
                    <a:lnTo>
                      <a:pt x="592" y="290"/>
                    </a:lnTo>
                    <a:lnTo>
                      <a:pt x="592" y="290"/>
                    </a:lnTo>
                    <a:lnTo>
                      <a:pt x="592" y="504"/>
                    </a:lnTo>
                    <a:lnTo>
                      <a:pt x="592" y="504"/>
                    </a:lnTo>
                    <a:close/>
                    <a:moveTo>
                      <a:pt x="608" y="292"/>
                    </a:moveTo>
                    <a:lnTo>
                      <a:pt x="608" y="292"/>
                    </a:lnTo>
                    <a:lnTo>
                      <a:pt x="608" y="294"/>
                    </a:lnTo>
                    <a:lnTo>
                      <a:pt x="608" y="294"/>
                    </a:lnTo>
                    <a:lnTo>
                      <a:pt x="608" y="500"/>
                    </a:lnTo>
                    <a:lnTo>
                      <a:pt x="608" y="500"/>
                    </a:lnTo>
                    <a:lnTo>
                      <a:pt x="610" y="504"/>
                    </a:lnTo>
                    <a:lnTo>
                      <a:pt x="610" y="506"/>
                    </a:lnTo>
                    <a:lnTo>
                      <a:pt x="614" y="504"/>
                    </a:lnTo>
                    <a:lnTo>
                      <a:pt x="614" y="504"/>
                    </a:lnTo>
                    <a:lnTo>
                      <a:pt x="614" y="290"/>
                    </a:lnTo>
                    <a:lnTo>
                      <a:pt x="614" y="290"/>
                    </a:lnTo>
                    <a:lnTo>
                      <a:pt x="610" y="290"/>
                    </a:lnTo>
                    <a:lnTo>
                      <a:pt x="608" y="292"/>
                    </a:lnTo>
                    <a:lnTo>
                      <a:pt x="608" y="292"/>
                    </a:lnTo>
                    <a:close/>
                    <a:moveTo>
                      <a:pt x="626" y="504"/>
                    </a:moveTo>
                    <a:lnTo>
                      <a:pt x="626" y="504"/>
                    </a:lnTo>
                    <a:lnTo>
                      <a:pt x="630" y="504"/>
                    </a:lnTo>
                    <a:lnTo>
                      <a:pt x="630" y="502"/>
                    </a:lnTo>
                    <a:lnTo>
                      <a:pt x="630" y="502"/>
                    </a:lnTo>
                    <a:lnTo>
                      <a:pt x="630" y="470"/>
                    </a:lnTo>
                    <a:lnTo>
                      <a:pt x="630" y="470"/>
                    </a:lnTo>
                    <a:lnTo>
                      <a:pt x="630" y="294"/>
                    </a:lnTo>
                    <a:lnTo>
                      <a:pt x="630" y="294"/>
                    </a:lnTo>
                    <a:lnTo>
                      <a:pt x="630" y="290"/>
                    </a:lnTo>
                    <a:lnTo>
                      <a:pt x="630" y="290"/>
                    </a:lnTo>
                    <a:lnTo>
                      <a:pt x="626" y="290"/>
                    </a:lnTo>
                    <a:lnTo>
                      <a:pt x="626" y="290"/>
                    </a:lnTo>
                    <a:lnTo>
                      <a:pt x="626" y="504"/>
                    </a:lnTo>
                    <a:lnTo>
                      <a:pt x="626" y="5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2131852" y="2378047"/>
                <a:ext cx="149215" cy="641343"/>
              </a:xfrm>
              <a:custGeom>
                <a:avLst/>
                <a:gdLst>
                  <a:gd name="T0" fmla="*/ 18 w 94"/>
                  <a:gd name="T1" fmla="*/ 404 h 404"/>
                  <a:gd name="T2" fmla="*/ 18 w 94"/>
                  <a:gd name="T3" fmla="*/ 404 h 404"/>
                  <a:gd name="T4" fmla="*/ 78 w 94"/>
                  <a:gd name="T5" fmla="*/ 404 h 404"/>
                  <a:gd name="T6" fmla="*/ 78 w 94"/>
                  <a:gd name="T7" fmla="*/ 404 h 404"/>
                  <a:gd name="T8" fmla="*/ 94 w 94"/>
                  <a:gd name="T9" fmla="*/ 0 h 404"/>
                  <a:gd name="T10" fmla="*/ 94 w 94"/>
                  <a:gd name="T11" fmla="*/ 0 h 404"/>
                  <a:gd name="T12" fmla="*/ 0 w 94"/>
                  <a:gd name="T13" fmla="*/ 0 h 404"/>
                  <a:gd name="T14" fmla="*/ 0 w 94"/>
                  <a:gd name="T15" fmla="*/ 0 h 404"/>
                  <a:gd name="T16" fmla="*/ 18 w 94"/>
                  <a:gd name="T17" fmla="*/ 404 h 404"/>
                  <a:gd name="T18" fmla="*/ 18 w 94"/>
                  <a:gd name="T1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404">
                    <a:moveTo>
                      <a:pt x="18" y="404"/>
                    </a:moveTo>
                    <a:lnTo>
                      <a:pt x="18" y="404"/>
                    </a:lnTo>
                    <a:lnTo>
                      <a:pt x="78" y="404"/>
                    </a:lnTo>
                    <a:lnTo>
                      <a:pt x="78" y="404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404"/>
                    </a:lnTo>
                    <a:lnTo>
                      <a:pt x="18" y="4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2347736" y="2593945"/>
                <a:ext cx="152388" cy="142873"/>
              </a:xfrm>
              <a:custGeom>
                <a:avLst/>
                <a:gdLst>
                  <a:gd name="T0" fmla="*/ 50 w 96"/>
                  <a:gd name="T1" fmla="*/ 8 h 90"/>
                  <a:gd name="T2" fmla="*/ 50 w 96"/>
                  <a:gd name="T3" fmla="*/ 8 h 90"/>
                  <a:gd name="T4" fmla="*/ 50 w 96"/>
                  <a:gd name="T5" fmla="*/ 0 h 90"/>
                  <a:gd name="T6" fmla="*/ 50 w 96"/>
                  <a:gd name="T7" fmla="*/ 0 h 90"/>
                  <a:gd name="T8" fmla="*/ 24 w 96"/>
                  <a:gd name="T9" fmla="*/ 0 h 90"/>
                  <a:gd name="T10" fmla="*/ 24 w 96"/>
                  <a:gd name="T11" fmla="*/ 0 h 90"/>
                  <a:gd name="T12" fmla="*/ 22 w 96"/>
                  <a:gd name="T13" fmla="*/ 6 h 90"/>
                  <a:gd name="T14" fmla="*/ 22 w 96"/>
                  <a:gd name="T15" fmla="*/ 6 h 90"/>
                  <a:gd name="T16" fmla="*/ 18 w 96"/>
                  <a:gd name="T17" fmla="*/ 8 h 90"/>
                  <a:gd name="T18" fmla="*/ 18 w 96"/>
                  <a:gd name="T19" fmla="*/ 8 h 90"/>
                  <a:gd name="T20" fmla="*/ 18 w 96"/>
                  <a:gd name="T21" fmla="*/ 12 h 90"/>
                  <a:gd name="T22" fmla="*/ 18 w 96"/>
                  <a:gd name="T23" fmla="*/ 12 h 90"/>
                  <a:gd name="T24" fmla="*/ 0 w 96"/>
                  <a:gd name="T25" fmla="*/ 12 h 90"/>
                  <a:gd name="T26" fmla="*/ 0 w 96"/>
                  <a:gd name="T27" fmla="*/ 12 h 90"/>
                  <a:gd name="T28" fmla="*/ 0 w 96"/>
                  <a:gd name="T29" fmla="*/ 78 h 90"/>
                  <a:gd name="T30" fmla="*/ 0 w 96"/>
                  <a:gd name="T31" fmla="*/ 78 h 90"/>
                  <a:gd name="T32" fmla="*/ 96 w 96"/>
                  <a:gd name="T33" fmla="*/ 90 h 90"/>
                  <a:gd name="T34" fmla="*/ 96 w 96"/>
                  <a:gd name="T35" fmla="*/ 90 h 90"/>
                  <a:gd name="T36" fmla="*/ 96 w 96"/>
                  <a:gd name="T37" fmla="*/ 12 h 90"/>
                  <a:gd name="T38" fmla="*/ 96 w 96"/>
                  <a:gd name="T39" fmla="*/ 12 h 90"/>
                  <a:gd name="T40" fmla="*/ 80 w 96"/>
                  <a:gd name="T41" fmla="*/ 12 h 90"/>
                  <a:gd name="T42" fmla="*/ 80 w 96"/>
                  <a:gd name="T43" fmla="*/ 12 h 90"/>
                  <a:gd name="T44" fmla="*/ 78 w 96"/>
                  <a:gd name="T45" fmla="*/ 8 h 90"/>
                  <a:gd name="T46" fmla="*/ 78 w 96"/>
                  <a:gd name="T47" fmla="*/ 8 h 90"/>
                  <a:gd name="T48" fmla="*/ 50 w 96"/>
                  <a:gd name="T49" fmla="*/ 8 h 90"/>
                  <a:gd name="T50" fmla="*/ 50 w 96"/>
                  <a:gd name="T51" fmla="*/ 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6" h="90">
                    <a:moveTo>
                      <a:pt x="50" y="8"/>
                    </a:moveTo>
                    <a:lnTo>
                      <a:pt x="50" y="8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96" y="90"/>
                    </a:lnTo>
                    <a:lnTo>
                      <a:pt x="96" y="9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2347736" y="2863818"/>
                <a:ext cx="155564" cy="142873"/>
              </a:xfrm>
              <a:custGeom>
                <a:avLst/>
                <a:gdLst>
                  <a:gd name="T0" fmla="*/ 98 w 98"/>
                  <a:gd name="T1" fmla="*/ 90 h 90"/>
                  <a:gd name="T2" fmla="*/ 98 w 98"/>
                  <a:gd name="T3" fmla="*/ 90 h 90"/>
                  <a:gd name="T4" fmla="*/ 98 w 98"/>
                  <a:gd name="T5" fmla="*/ 22 h 90"/>
                  <a:gd name="T6" fmla="*/ 98 w 98"/>
                  <a:gd name="T7" fmla="*/ 22 h 90"/>
                  <a:gd name="T8" fmla="*/ 90 w 98"/>
                  <a:gd name="T9" fmla="*/ 22 h 90"/>
                  <a:gd name="T10" fmla="*/ 90 w 98"/>
                  <a:gd name="T11" fmla="*/ 22 h 90"/>
                  <a:gd name="T12" fmla="*/ 90 w 98"/>
                  <a:gd name="T13" fmla="*/ 10 h 90"/>
                  <a:gd name="T14" fmla="*/ 90 w 98"/>
                  <a:gd name="T15" fmla="*/ 10 h 90"/>
                  <a:gd name="T16" fmla="*/ 8 w 98"/>
                  <a:gd name="T17" fmla="*/ 0 h 90"/>
                  <a:gd name="T18" fmla="*/ 8 w 98"/>
                  <a:gd name="T19" fmla="*/ 0 h 90"/>
                  <a:gd name="T20" fmla="*/ 8 w 98"/>
                  <a:gd name="T21" fmla="*/ 12 h 90"/>
                  <a:gd name="T22" fmla="*/ 8 w 98"/>
                  <a:gd name="T23" fmla="*/ 12 h 90"/>
                  <a:gd name="T24" fmla="*/ 0 w 98"/>
                  <a:gd name="T25" fmla="*/ 10 h 90"/>
                  <a:gd name="T26" fmla="*/ 0 w 98"/>
                  <a:gd name="T27" fmla="*/ 10 h 90"/>
                  <a:gd name="T28" fmla="*/ 0 w 98"/>
                  <a:gd name="T29" fmla="*/ 78 h 90"/>
                  <a:gd name="T30" fmla="*/ 0 w 98"/>
                  <a:gd name="T31" fmla="*/ 78 h 90"/>
                  <a:gd name="T32" fmla="*/ 98 w 98"/>
                  <a:gd name="T33" fmla="*/ 90 h 90"/>
                  <a:gd name="T34" fmla="*/ 98 w 98"/>
                  <a:gd name="T3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" h="90">
                    <a:moveTo>
                      <a:pt x="98" y="90"/>
                    </a:moveTo>
                    <a:lnTo>
                      <a:pt x="98" y="9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98" y="90"/>
                    </a:lnTo>
                    <a:lnTo>
                      <a:pt x="98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2347736" y="2730471"/>
                <a:ext cx="155564" cy="139699"/>
              </a:xfrm>
              <a:custGeom>
                <a:avLst/>
                <a:gdLst>
                  <a:gd name="T0" fmla="*/ 98 w 98"/>
                  <a:gd name="T1" fmla="*/ 88 h 88"/>
                  <a:gd name="T2" fmla="*/ 98 w 98"/>
                  <a:gd name="T3" fmla="*/ 88 h 88"/>
                  <a:gd name="T4" fmla="*/ 98 w 98"/>
                  <a:gd name="T5" fmla="*/ 22 h 88"/>
                  <a:gd name="T6" fmla="*/ 98 w 98"/>
                  <a:gd name="T7" fmla="*/ 22 h 88"/>
                  <a:gd name="T8" fmla="*/ 90 w 98"/>
                  <a:gd name="T9" fmla="*/ 22 h 88"/>
                  <a:gd name="T10" fmla="*/ 90 w 98"/>
                  <a:gd name="T11" fmla="*/ 22 h 88"/>
                  <a:gd name="T12" fmla="*/ 90 w 98"/>
                  <a:gd name="T13" fmla="*/ 10 h 88"/>
                  <a:gd name="T14" fmla="*/ 90 w 98"/>
                  <a:gd name="T15" fmla="*/ 10 h 88"/>
                  <a:gd name="T16" fmla="*/ 8 w 98"/>
                  <a:gd name="T17" fmla="*/ 0 h 88"/>
                  <a:gd name="T18" fmla="*/ 8 w 98"/>
                  <a:gd name="T19" fmla="*/ 0 h 88"/>
                  <a:gd name="T20" fmla="*/ 8 w 98"/>
                  <a:gd name="T21" fmla="*/ 10 h 88"/>
                  <a:gd name="T22" fmla="*/ 8 w 98"/>
                  <a:gd name="T23" fmla="*/ 10 h 88"/>
                  <a:gd name="T24" fmla="*/ 0 w 98"/>
                  <a:gd name="T25" fmla="*/ 10 h 88"/>
                  <a:gd name="T26" fmla="*/ 0 w 98"/>
                  <a:gd name="T27" fmla="*/ 10 h 88"/>
                  <a:gd name="T28" fmla="*/ 0 w 98"/>
                  <a:gd name="T29" fmla="*/ 14 h 88"/>
                  <a:gd name="T30" fmla="*/ 0 w 98"/>
                  <a:gd name="T31" fmla="*/ 14 h 88"/>
                  <a:gd name="T32" fmla="*/ 0 w 98"/>
                  <a:gd name="T33" fmla="*/ 74 h 88"/>
                  <a:gd name="T34" fmla="*/ 0 w 98"/>
                  <a:gd name="T35" fmla="*/ 74 h 88"/>
                  <a:gd name="T36" fmla="*/ 0 w 98"/>
                  <a:gd name="T37" fmla="*/ 76 h 88"/>
                  <a:gd name="T38" fmla="*/ 4 w 98"/>
                  <a:gd name="T39" fmla="*/ 78 h 88"/>
                  <a:gd name="T40" fmla="*/ 4 w 98"/>
                  <a:gd name="T41" fmla="*/ 78 h 88"/>
                  <a:gd name="T42" fmla="*/ 94 w 98"/>
                  <a:gd name="T43" fmla="*/ 88 h 88"/>
                  <a:gd name="T44" fmla="*/ 94 w 98"/>
                  <a:gd name="T45" fmla="*/ 88 h 88"/>
                  <a:gd name="T46" fmla="*/ 98 w 98"/>
                  <a:gd name="T47" fmla="*/ 88 h 88"/>
                  <a:gd name="T48" fmla="*/ 98 w 98"/>
                  <a:gd name="T4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8" h="88">
                    <a:moveTo>
                      <a:pt x="98" y="88"/>
                    </a:moveTo>
                    <a:lnTo>
                      <a:pt x="98" y="88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94" y="88"/>
                    </a:lnTo>
                    <a:lnTo>
                      <a:pt x="94" y="88"/>
                    </a:lnTo>
                    <a:lnTo>
                      <a:pt x="98" y="88"/>
                    </a:lnTo>
                    <a:lnTo>
                      <a:pt x="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2201697" y="2320902"/>
                <a:ext cx="12700" cy="47624"/>
              </a:xfrm>
              <a:custGeom>
                <a:avLst/>
                <a:gdLst>
                  <a:gd name="T0" fmla="*/ 0 w 8"/>
                  <a:gd name="T1" fmla="*/ 30 h 30"/>
                  <a:gd name="T2" fmla="*/ 0 w 8"/>
                  <a:gd name="T3" fmla="*/ 30 h 30"/>
                  <a:gd name="T4" fmla="*/ 8 w 8"/>
                  <a:gd name="T5" fmla="*/ 30 h 30"/>
                  <a:gd name="T6" fmla="*/ 8 w 8"/>
                  <a:gd name="T7" fmla="*/ 30 h 30"/>
                  <a:gd name="T8" fmla="*/ 8 w 8"/>
                  <a:gd name="T9" fmla="*/ 0 h 30"/>
                  <a:gd name="T10" fmla="*/ 8 w 8"/>
                  <a:gd name="T11" fmla="*/ 0 h 30"/>
                  <a:gd name="T12" fmla="*/ 0 w 8"/>
                  <a:gd name="T13" fmla="*/ 0 h 30"/>
                  <a:gd name="T14" fmla="*/ 0 w 8"/>
                  <a:gd name="T15" fmla="*/ 0 h 30"/>
                  <a:gd name="T16" fmla="*/ 0 w 8"/>
                  <a:gd name="T17" fmla="*/ 30 h 30"/>
                  <a:gd name="T18" fmla="*/ 0 w 8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0">
                    <a:moveTo>
                      <a:pt x="0" y="30"/>
                    </a:moveTo>
                    <a:lnTo>
                      <a:pt x="0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1776280" y="2793973"/>
                <a:ext cx="12700" cy="38101"/>
              </a:xfrm>
              <a:custGeom>
                <a:avLst/>
                <a:gdLst>
                  <a:gd name="T0" fmla="*/ 0 w 8"/>
                  <a:gd name="T1" fmla="*/ 24 h 24"/>
                  <a:gd name="T2" fmla="*/ 0 w 8"/>
                  <a:gd name="T3" fmla="*/ 24 h 24"/>
                  <a:gd name="T4" fmla="*/ 8 w 8"/>
                  <a:gd name="T5" fmla="*/ 24 h 24"/>
                  <a:gd name="T6" fmla="*/ 8 w 8"/>
                  <a:gd name="T7" fmla="*/ 24 h 24"/>
                  <a:gd name="T8" fmla="*/ 6 w 8"/>
                  <a:gd name="T9" fmla="*/ 0 h 24"/>
                  <a:gd name="T10" fmla="*/ 6 w 8"/>
                  <a:gd name="T11" fmla="*/ 0 h 24"/>
                  <a:gd name="T12" fmla="*/ 2 w 8"/>
                  <a:gd name="T13" fmla="*/ 2 h 24"/>
                  <a:gd name="T14" fmla="*/ 2 w 8"/>
                  <a:gd name="T15" fmla="*/ 2 h 24"/>
                  <a:gd name="T16" fmla="*/ 0 w 8"/>
                  <a:gd name="T17" fmla="*/ 24 h 24"/>
                  <a:gd name="T18" fmla="*/ 0 w 8"/>
                  <a:gd name="T19" fmla="*/ 24 h 24"/>
                  <a:gd name="T20" fmla="*/ 0 w 8"/>
                  <a:gd name="T21" fmla="*/ 24 h 24"/>
                  <a:gd name="T22" fmla="*/ 0 w 8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4">
                    <a:moveTo>
                      <a:pt x="0" y="24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2446159" y="2571729"/>
                <a:ext cx="9525" cy="28575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6 w 6"/>
                  <a:gd name="T5" fmla="*/ 18 h 18"/>
                  <a:gd name="T6" fmla="*/ 6 w 6"/>
                  <a:gd name="T7" fmla="*/ 18 h 18"/>
                  <a:gd name="T8" fmla="*/ 6 w 6"/>
                  <a:gd name="T9" fmla="*/ 0 h 18"/>
                  <a:gd name="T10" fmla="*/ 6 w 6"/>
                  <a:gd name="T11" fmla="*/ 0 h 18"/>
                  <a:gd name="T12" fmla="*/ 0 w 6"/>
                  <a:gd name="T13" fmla="*/ 0 h 18"/>
                  <a:gd name="T14" fmla="*/ 0 w 6"/>
                  <a:gd name="T15" fmla="*/ 0 h 18"/>
                  <a:gd name="T16" fmla="*/ 0 w 6"/>
                  <a:gd name="T17" fmla="*/ 18 h 18"/>
                  <a:gd name="T18" fmla="*/ 0 w 6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2741612" y="2876550"/>
                <a:ext cx="6349" cy="22224"/>
              </a:xfrm>
              <a:custGeom>
                <a:avLst/>
                <a:gdLst>
                  <a:gd name="T0" fmla="*/ 0 w 4"/>
                  <a:gd name="T1" fmla="*/ 8 h 14"/>
                  <a:gd name="T2" fmla="*/ 0 w 4"/>
                  <a:gd name="T3" fmla="*/ 8 h 14"/>
                  <a:gd name="T4" fmla="*/ 0 w 4"/>
                  <a:gd name="T5" fmla="*/ 12 h 14"/>
                  <a:gd name="T6" fmla="*/ 0 w 4"/>
                  <a:gd name="T7" fmla="*/ 12 h 14"/>
                  <a:gd name="T8" fmla="*/ 2 w 4"/>
                  <a:gd name="T9" fmla="*/ 14 h 14"/>
                  <a:gd name="T10" fmla="*/ 2 w 4"/>
                  <a:gd name="T11" fmla="*/ 14 h 14"/>
                  <a:gd name="T12" fmla="*/ 4 w 4"/>
                  <a:gd name="T13" fmla="*/ 12 h 14"/>
                  <a:gd name="T14" fmla="*/ 4 w 4"/>
                  <a:gd name="T15" fmla="*/ 12 h 14"/>
                  <a:gd name="T16" fmla="*/ 4 w 4"/>
                  <a:gd name="T17" fmla="*/ 2 h 14"/>
                  <a:gd name="T18" fmla="*/ 4 w 4"/>
                  <a:gd name="T19" fmla="*/ 2 h 14"/>
                  <a:gd name="T20" fmla="*/ 2 w 4"/>
                  <a:gd name="T21" fmla="*/ 0 h 14"/>
                  <a:gd name="T22" fmla="*/ 2 w 4"/>
                  <a:gd name="T23" fmla="*/ 0 h 14"/>
                  <a:gd name="T24" fmla="*/ 0 w 4"/>
                  <a:gd name="T25" fmla="*/ 2 h 14"/>
                  <a:gd name="T26" fmla="*/ 0 w 4"/>
                  <a:gd name="T27" fmla="*/ 2 h 14"/>
                  <a:gd name="T28" fmla="*/ 0 w 4"/>
                  <a:gd name="T29" fmla="*/ 8 h 14"/>
                  <a:gd name="T30" fmla="*/ 0 w 4"/>
                  <a:gd name="T3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14">
                    <a:moveTo>
                      <a:pt x="0" y="8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4" name="Rectangle 33"/>
            <p:cNvSpPr>
              <a:spLocks/>
            </p:cNvSpPr>
            <p:nvPr/>
          </p:nvSpPr>
          <p:spPr>
            <a:xfrm>
              <a:off x="4929805" y="3936124"/>
              <a:ext cx="1647777" cy="14028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5" name="Tracker circle"/>
            <p:cNvSpPr/>
            <p:nvPr/>
          </p:nvSpPr>
          <p:spPr>
            <a:xfrm>
              <a:off x="5034289" y="4003904"/>
              <a:ext cx="252636" cy="238297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>
              <a:spLocks/>
            </p:cNvSpPr>
            <p:nvPr/>
          </p:nvSpPr>
          <p:spPr>
            <a:xfrm>
              <a:off x="5123011" y="4875023"/>
              <a:ext cx="1222461" cy="362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accent4"/>
                  </a:solidFill>
                </a:rPr>
                <a:t>REGULATORY ENVIRONMENT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09340" y="4253805"/>
              <a:ext cx="915769" cy="482308"/>
              <a:chOff x="5998649" y="3488039"/>
              <a:chExt cx="782968" cy="437180"/>
            </a:xfrm>
            <a:solidFill>
              <a:schemeClr val="accent4"/>
            </a:solidFill>
          </p:grpSpPr>
          <p:sp>
            <p:nvSpPr>
              <p:cNvPr id="108" name="Freeform 107"/>
              <p:cNvSpPr/>
              <p:nvPr/>
            </p:nvSpPr>
            <p:spPr>
              <a:xfrm flipH="1">
                <a:off x="5998649" y="3814334"/>
                <a:ext cx="412758" cy="110885"/>
              </a:xfrm>
              <a:custGeom>
                <a:avLst/>
                <a:gdLst>
                  <a:gd name="connsiteX0" fmla="*/ 82550 w 1368000"/>
                  <a:gd name="connsiteY0" fmla="*/ 202406 h 367506"/>
                  <a:gd name="connsiteX1" fmla="*/ 1285450 w 1368000"/>
                  <a:gd name="connsiteY1" fmla="*/ 202406 h 367506"/>
                  <a:gd name="connsiteX2" fmla="*/ 1368000 w 1368000"/>
                  <a:gd name="connsiteY2" fmla="*/ 284956 h 367506"/>
                  <a:gd name="connsiteX3" fmla="*/ 1285450 w 1368000"/>
                  <a:gd name="connsiteY3" fmla="*/ 367506 h 367506"/>
                  <a:gd name="connsiteX4" fmla="*/ 82550 w 1368000"/>
                  <a:gd name="connsiteY4" fmla="*/ 367506 h 367506"/>
                  <a:gd name="connsiteX5" fmla="*/ 0 w 1368000"/>
                  <a:gd name="connsiteY5" fmla="*/ 284956 h 367506"/>
                  <a:gd name="connsiteX6" fmla="*/ 82550 w 1368000"/>
                  <a:gd name="connsiteY6" fmla="*/ 202406 h 367506"/>
                  <a:gd name="connsiteX7" fmla="*/ 217672 w 1368000"/>
                  <a:gd name="connsiteY7" fmla="*/ 0 h 367506"/>
                  <a:gd name="connsiteX8" fmla="*/ 1150328 w 1368000"/>
                  <a:gd name="connsiteY8" fmla="*/ 0 h 367506"/>
                  <a:gd name="connsiteX9" fmla="*/ 1232878 w 1368000"/>
                  <a:gd name="connsiteY9" fmla="*/ 82550 h 367506"/>
                  <a:gd name="connsiteX10" fmla="*/ 1150328 w 1368000"/>
                  <a:gd name="connsiteY10" fmla="*/ 165100 h 367506"/>
                  <a:gd name="connsiteX11" fmla="*/ 217672 w 1368000"/>
                  <a:gd name="connsiteY11" fmla="*/ 165100 h 367506"/>
                  <a:gd name="connsiteX12" fmla="*/ 135122 w 1368000"/>
                  <a:gd name="connsiteY12" fmla="*/ 82550 h 367506"/>
                  <a:gd name="connsiteX13" fmla="*/ 217672 w 1368000"/>
                  <a:gd name="connsiteY13" fmla="*/ 0 h 36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8000" h="367506">
                    <a:moveTo>
                      <a:pt x="82550" y="202406"/>
                    </a:moveTo>
                    <a:lnTo>
                      <a:pt x="1285450" y="202406"/>
                    </a:lnTo>
                    <a:cubicBezTo>
                      <a:pt x="1331041" y="202406"/>
                      <a:pt x="1368000" y="239365"/>
                      <a:pt x="1368000" y="284956"/>
                    </a:cubicBezTo>
                    <a:cubicBezTo>
                      <a:pt x="1368000" y="330547"/>
                      <a:pt x="1331041" y="367506"/>
                      <a:pt x="1285450" y="367506"/>
                    </a:cubicBezTo>
                    <a:lnTo>
                      <a:pt x="82550" y="367506"/>
                    </a:lnTo>
                    <a:cubicBezTo>
                      <a:pt x="36959" y="367506"/>
                      <a:pt x="0" y="330547"/>
                      <a:pt x="0" y="284956"/>
                    </a:cubicBezTo>
                    <a:cubicBezTo>
                      <a:pt x="0" y="239365"/>
                      <a:pt x="36959" y="202406"/>
                      <a:pt x="82550" y="202406"/>
                    </a:cubicBezTo>
                    <a:close/>
                    <a:moveTo>
                      <a:pt x="217672" y="0"/>
                    </a:moveTo>
                    <a:lnTo>
                      <a:pt x="1150328" y="0"/>
                    </a:lnTo>
                    <a:cubicBezTo>
                      <a:pt x="1195919" y="0"/>
                      <a:pt x="1232878" y="36959"/>
                      <a:pt x="1232878" y="82550"/>
                    </a:cubicBezTo>
                    <a:cubicBezTo>
                      <a:pt x="1232878" y="128141"/>
                      <a:pt x="1195919" y="165100"/>
                      <a:pt x="1150328" y="165100"/>
                    </a:cubicBezTo>
                    <a:lnTo>
                      <a:pt x="217672" y="165100"/>
                    </a:lnTo>
                    <a:cubicBezTo>
                      <a:pt x="172081" y="165100"/>
                      <a:pt x="135122" y="128141"/>
                      <a:pt x="135122" y="82550"/>
                    </a:cubicBezTo>
                    <a:cubicBezTo>
                      <a:pt x="135122" y="36959"/>
                      <a:pt x="172081" y="0"/>
                      <a:pt x="217672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rot="1224674" flipH="1">
                <a:off x="6124024" y="3488039"/>
                <a:ext cx="657593" cy="312646"/>
              </a:xfrm>
              <a:custGeom>
                <a:avLst/>
                <a:gdLst>
                  <a:gd name="connsiteX0" fmla="*/ 1301417 w 2179454"/>
                  <a:gd name="connsiteY0" fmla="*/ 427532 h 1036200"/>
                  <a:gd name="connsiteX1" fmla="*/ 1301417 w 2179454"/>
                  <a:gd name="connsiteY1" fmla="*/ 607532 h 1036200"/>
                  <a:gd name="connsiteX2" fmla="*/ 90000 w 2179454"/>
                  <a:gd name="connsiteY2" fmla="*/ 607532 h 1036200"/>
                  <a:gd name="connsiteX3" fmla="*/ 0 w 2179454"/>
                  <a:gd name="connsiteY3" fmla="*/ 517532 h 1036200"/>
                  <a:gd name="connsiteX4" fmla="*/ 89999 w 2179454"/>
                  <a:gd name="connsiteY4" fmla="*/ 427532 h 1036200"/>
                  <a:gd name="connsiteX5" fmla="*/ 2134687 w 2179454"/>
                  <a:gd name="connsiteY5" fmla="*/ 5760 h 1036200"/>
                  <a:gd name="connsiteX6" fmla="*/ 2179454 w 2179454"/>
                  <a:gd name="connsiteY6" fmla="*/ 73298 h 1036200"/>
                  <a:gd name="connsiteX7" fmla="*/ 2179454 w 2179454"/>
                  <a:gd name="connsiteY7" fmla="*/ 124702 h 1036200"/>
                  <a:gd name="connsiteX8" fmla="*/ 2106156 w 2179454"/>
                  <a:gd name="connsiteY8" fmla="*/ 198000 h 1036200"/>
                  <a:gd name="connsiteX9" fmla="*/ 2100872 w 2179454"/>
                  <a:gd name="connsiteY9" fmla="*/ 198000 h 1036200"/>
                  <a:gd name="connsiteX10" fmla="*/ 2100872 w 2179454"/>
                  <a:gd name="connsiteY10" fmla="*/ 838201 h 1036200"/>
                  <a:gd name="connsiteX11" fmla="*/ 2106156 w 2179454"/>
                  <a:gd name="connsiteY11" fmla="*/ 838201 h 1036200"/>
                  <a:gd name="connsiteX12" fmla="*/ 2179454 w 2179454"/>
                  <a:gd name="connsiteY12" fmla="*/ 911499 h 1036200"/>
                  <a:gd name="connsiteX13" fmla="*/ 2179454 w 2179454"/>
                  <a:gd name="connsiteY13" fmla="*/ 962903 h 1036200"/>
                  <a:gd name="connsiteX14" fmla="*/ 2106156 w 2179454"/>
                  <a:gd name="connsiteY14" fmla="*/ 1036200 h 1036200"/>
                  <a:gd name="connsiteX15" fmla="*/ 1352638 w 2179454"/>
                  <a:gd name="connsiteY15" fmla="*/ 1036200 h 1036200"/>
                  <a:gd name="connsiteX16" fmla="*/ 1279340 w 2179454"/>
                  <a:gd name="connsiteY16" fmla="*/ 962903 h 1036200"/>
                  <a:gd name="connsiteX17" fmla="*/ 1279340 w 2179454"/>
                  <a:gd name="connsiteY17" fmla="*/ 911499 h 1036200"/>
                  <a:gd name="connsiteX18" fmla="*/ 1324107 w 2179454"/>
                  <a:gd name="connsiteY18" fmla="*/ 843961 h 1036200"/>
                  <a:gd name="connsiteX19" fmla="*/ 1351360 w 2179454"/>
                  <a:gd name="connsiteY19" fmla="*/ 838458 h 1036200"/>
                  <a:gd name="connsiteX20" fmla="*/ 1351360 w 2179454"/>
                  <a:gd name="connsiteY20" fmla="*/ 197742 h 1036200"/>
                  <a:gd name="connsiteX21" fmla="*/ 1324107 w 2179454"/>
                  <a:gd name="connsiteY21" fmla="*/ 192240 h 1036200"/>
                  <a:gd name="connsiteX22" fmla="*/ 1279340 w 2179454"/>
                  <a:gd name="connsiteY22" fmla="*/ 124702 h 1036200"/>
                  <a:gd name="connsiteX23" fmla="*/ 1279340 w 2179454"/>
                  <a:gd name="connsiteY23" fmla="*/ 73298 h 1036200"/>
                  <a:gd name="connsiteX24" fmla="*/ 1352638 w 2179454"/>
                  <a:gd name="connsiteY24" fmla="*/ 0 h 1036200"/>
                  <a:gd name="connsiteX25" fmla="*/ 2106156 w 2179454"/>
                  <a:gd name="connsiteY25" fmla="*/ 0 h 1036200"/>
                  <a:gd name="connsiteX26" fmla="*/ 2134687 w 2179454"/>
                  <a:gd name="connsiteY26" fmla="*/ 5760 h 103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79454" h="1036200">
                    <a:moveTo>
                      <a:pt x="1301417" y="427532"/>
                    </a:moveTo>
                    <a:lnTo>
                      <a:pt x="1301417" y="607532"/>
                    </a:lnTo>
                    <a:lnTo>
                      <a:pt x="90000" y="607532"/>
                    </a:lnTo>
                    <a:cubicBezTo>
                      <a:pt x="40293" y="607532"/>
                      <a:pt x="0" y="567238"/>
                      <a:pt x="0" y="517532"/>
                    </a:cubicBezTo>
                    <a:cubicBezTo>
                      <a:pt x="0" y="467826"/>
                      <a:pt x="40293" y="427532"/>
                      <a:pt x="89999" y="427532"/>
                    </a:cubicBezTo>
                    <a:close/>
                    <a:moveTo>
                      <a:pt x="2134687" y="5760"/>
                    </a:moveTo>
                    <a:cubicBezTo>
                      <a:pt x="2160994" y="16888"/>
                      <a:pt x="2179454" y="42937"/>
                      <a:pt x="2179454" y="73298"/>
                    </a:cubicBezTo>
                    <a:lnTo>
                      <a:pt x="2179454" y="124702"/>
                    </a:lnTo>
                    <a:cubicBezTo>
                      <a:pt x="2179454" y="165183"/>
                      <a:pt x="2146637" y="198000"/>
                      <a:pt x="2106156" y="198000"/>
                    </a:cubicBezTo>
                    <a:lnTo>
                      <a:pt x="2100872" y="198000"/>
                    </a:lnTo>
                    <a:lnTo>
                      <a:pt x="2100872" y="838201"/>
                    </a:lnTo>
                    <a:lnTo>
                      <a:pt x="2106156" y="838201"/>
                    </a:lnTo>
                    <a:cubicBezTo>
                      <a:pt x="2146637" y="838200"/>
                      <a:pt x="2179454" y="871018"/>
                      <a:pt x="2179454" y="911499"/>
                    </a:cubicBezTo>
                    <a:lnTo>
                      <a:pt x="2179454" y="962903"/>
                    </a:lnTo>
                    <a:cubicBezTo>
                      <a:pt x="2179454" y="1003383"/>
                      <a:pt x="2146637" y="1036201"/>
                      <a:pt x="2106156" y="1036200"/>
                    </a:cubicBezTo>
                    <a:lnTo>
                      <a:pt x="1352638" y="1036200"/>
                    </a:lnTo>
                    <a:cubicBezTo>
                      <a:pt x="1312157" y="1036200"/>
                      <a:pt x="1279340" y="1003383"/>
                      <a:pt x="1279340" y="962903"/>
                    </a:cubicBezTo>
                    <a:lnTo>
                      <a:pt x="1279340" y="911499"/>
                    </a:lnTo>
                    <a:cubicBezTo>
                      <a:pt x="1279340" y="881138"/>
                      <a:pt x="1297799" y="855088"/>
                      <a:pt x="1324107" y="843961"/>
                    </a:cubicBezTo>
                    <a:lnTo>
                      <a:pt x="1351360" y="838458"/>
                    </a:lnTo>
                    <a:lnTo>
                      <a:pt x="1351360" y="197742"/>
                    </a:lnTo>
                    <a:lnTo>
                      <a:pt x="1324107" y="192240"/>
                    </a:lnTo>
                    <a:cubicBezTo>
                      <a:pt x="1297800" y="181112"/>
                      <a:pt x="1279340" y="155063"/>
                      <a:pt x="1279340" y="124702"/>
                    </a:cubicBezTo>
                    <a:lnTo>
                      <a:pt x="1279340" y="73298"/>
                    </a:lnTo>
                    <a:cubicBezTo>
                      <a:pt x="1279340" y="32817"/>
                      <a:pt x="1312157" y="0"/>
                      <a:pt x="1352638" y="0"/>
                    </a:cubicBezTo>
                    <a:lnTo>
                      <a:pt x="2106156" y="0"/>
                    </a:lnTo>
                    <a:cubicBezTo>
                      <a:pt x="2116276" y="0"/>
                      <a:pt x="2125917" y="2051"/>
                      <a:pt x="2134687" y="576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Rectangle 37"/>
            <p:cNvSpPr>
              <a:spLocks/>
            </p:cNvSpPr>
            <p:nvPr/>
          </p:nvSpPr>
          <p:spPr>
            <a:xfrm>
              <a:off x="6866991" y="3936124"/>
              <a:ext cx="1647777" cy="14028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9" name="Tracker circle"/>
            <p:cNvSpPr/>
            <p:nvPr/>
          </p:nvSpPr>
          <p:spPr>
            <a:xfrm>
              <a:off x="7087439" y="4003904"/>
              <a:ext cx="252636" cy="238297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0" name="TextBox 39"/>
            <p:cNvSpPr txBox="1">
              <a:spLocks/>
            </p:cNvSpPr>
            <p:nvPr/>
          </p:nvSpPr>
          <p:spPr>
            <a:xfrm>
              <a:off x="7145144" y="4875023"/>
              <a:ext cx="1222461" cy="362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accent4"/>
                  </a:solidFill>
                </a:rPr>
                <a:t>SKILLS AND LABOUR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408984" y="4241787"/>
              <a:ext cx="694787" cy="506348"/>
              <a:chOff x="3507932" y="1426711"/>
              <a:chExt cx="710601" cy="549037"/>
            </a:xfrm>
            <a:solidFill>
              <a:schemeClr val="accent6"/>
            </a:solidFill>
          </p:grpSpPr>
          <p:sp>
            <p:nvSpPr>
              <p:cNvPr id="106" name="Freeform 249"/>
              <p:cNvSpPr>
                <a:spLocks/>
              </p:cNvSpPr>
              <p:nvPr/>
            </p:nvSpPr>
            <p:spPr bwMode="auto">
              <a:xfrm>
                <a:off x="3507932" y="1625960"/>
                <a:ext cx="710601" cy="349788"/>
              </a:xfrm>
              <a:custGeom>
                <a:avLst/>
                <a:gdLst>
                  <a:gd name="T0" fmla="*/ 121 w 136"/>
                  <a:gd name="T1" fmla="*/ 57 h 67"/>
                  <a:gd name="T2" fmla="*/ 120 w 136"/>
                  <a:gd name="T3" fmla="*/ 55 h 67"/>
                  <a:gd name="T4" fmla="*/ 120 w 136"/>
                  <a:gd name="T5" fmla="*/ 1 h 67"/>
                  <a:gd name="T6" fmla="*/ 119 w 136"/>
                  <a:gd name="T7" fmla="*/ 1 h 67"/>
                  <a:gd name="T8" fmla="*/ 94 w 136"/>
                  <a:gd name="T9" fmla="*/ 26 h 67"/>
                  <a:gd name="T10" fmla="*/ 93 w 136"/>
                  <a:gd name="T11" fmla="*/ 28 h 67"/>
                  <a:gd name="T12" fmla="*/ 93 w 136"/>
                  <a:gd name="T13" fmla="*/ 55 h 67"/>
                  <a:gd name="T14" fmla="*/ 91 w 136"/>
                  <a:gd name="T15" fmla="*/ 57 h 67"/>
                  <a:gd name="T16" fmla="*/ 87 w 136"/>
                  <a:gd name="T17" fmla="*/ 57 h 67"/>
                  <a:gd name="T18" fmla="*/ 86 w 136"/>
                  <a:gd name="T19" fmla="*/ 55 h 67"/>
                  <a:gd name="T20" fmla="*/ 86 w 136"/>
                  <a:gd name="T21" fmla="*/ 35 h 67"/>
                  <a:gd name="T22" fmla="*/ 85 w 136"/>
                  <a:gd name="T23" fmla="*/ 32 h 67"/>
                  <a:gd name="T24" fmla="*/ 70 w 136"/>
                  <a:gd name="T25" fmla="*/ 18 h 67"/>
                  <a:gd name="T26" fmla="*/ 68 w 136"/>
                  <a:gd name="T27" fmla="*/ 18 h 67"/>
                  <a:gd name="T28" fmla="*/ 60 w 136"/>
                  <a:gd name="T29" fmla="*/ 26 h 67"/>
                  <a:gd name="T30" fmla="*/ 58 w 136"/>
                  <a:gd name="T31" fmla="*/ 29 h 67"/>
                  <a:gd name="T32" fmla="*/ 58 w 136"/>
                  <a:gd name="T33" fmla="*/ 55 h 67"/>
                  <a:gd name="T34" fmla="*/ 57 w 136"/>
                  <a:gd name="T35" fmla="*/ 57 h 67"/>
                  <a:gd name="T36" fmla="*/ 53 w 136"/>
                  <a:gd name="T37" fmla="*/ 57 h 67"/>
                  <a:gd name="T38" fmla="*/ 52 w 136"/>
                  <a:gd name="T39" fmla="*/ 55 h 67"/>
                  <a:gd name="T40" fmla="*/ 52 w 136"/>
                  <a:gd name="T41" fmla="*/ 36 h 67"/>
                  <a:gd name="T42" fmla="*/ 51 w 136"/>
                  <a:gd name="T43" fmla="*/ 36 h 67"/>
                  <a:gd name="T44" fmla="*/ 30 w 136"/>
                  <a:gd name="T45" fmla="*/ 56 h 67"/>
                  <a:gd name="T46" fmla="*/ 27 w 136"/>
                  <a:gd name="T47" fmla="*/ 57 h 67"/>
                  <a:gd name="T48" fmla="*/ 1 w 136"/>
                  <a:gd name="T49" fmla="*/ 57 h 67"/>
                  <a:gd name="T50" fmla="*/ 0 w 136"/>
                  <a:gd name="T51" fmla="*/ 59 h 67"/>
                  <a:gd name="T52" fmla="*/ 0 w 136"/>
                  <a:gd name="T53" fmla="*/ 66 h 67"/>
                  <a:gd name="T54" fmla="*/ 1 w 136"/>
                  <a:gd name="T55" fmla="*/ 67 h 67"/>
                  <a:gd name="T56" fmla="*/ 134 w 136"/>
                  <a:gd name="T57" fmla="*/ 67 h 67"/>
                  <a:gd name="T58" fmla="*/ 136 w 136"/>
                  <a:gd name="T59" fmla="*/ 66 h 67"/>
                  <a:gd name="T60" fmla="*/ 136 w 136"/>
                  <a:gd name="T61" fmla="*/ 59 h 67"/>
                  <a:gd name="T62" fmla="*/ 134 w 136"/>
                  <a:gd name="T63" fmla="*/ 57 h 67"/>
                  <a:gd name="T64" fmla="*/ 121 w 136"/>
                  <a:gd name="T65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6" h="67">
                    <a:moveTo>
                      <a:pt x="121" y="57"/>
                    </a:moveTo>
                    <a:cubicBezTo>
                      <a:pt x="120" y="57"/>
                      <a:pt x="120" y="56"/>
                      <a:pt x="120" y="55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0" y="0"/>
                      <a:pt x="119" y="0"/>
                      <a:pt x="119" y="1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3" y="26"/>
                      <a:pt x="93" y="28"/>
                      <a:pt x="93" y="28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6"/>
                      <a:pt x="92" y="57"/>
                      <a:pt x="91" y="57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6" y="57"/>
                      <a:pt x="86" y="56"/>
                      <a:pt x="86" y="5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4"/>
                      <a:pt x="85" y="33"/>
                      <a:pt x="85" y="32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7"/>
                      <a:pt x="69" y="17"/>
                      <a:pt x="68" y="1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9" y="27"/>
                      <a:pt x="58" y="28"/>
                      <a:pt x="58" y="29"/>
                    </a:cubicBezTo>
                    <a:cubicBezTo>
                      <a:pt x="58" y="55"/>
                      <a:pt x="58" y="55"/>
                      <a:pt x="58" y="55"/>
                    </a:cubicBezTo>
                    <a:cubicBezTo>
                      <a:pt x="58" y="56"/>
                      <a:pt x="58" y="57"/>
                      <a:pt x="57" y="5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2" y="57"/>
                      <a:pt x="52" y="56"/>
                      <a:pt x="52" y="55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5"/>
                      <a:pt x="51" y="35"/>
                      <a:pt x="51" y="3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29" y="57"/>
                      <a:pt x="28" y="57"/>
                      <a:pt x="27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1" y="67"/>
                    </a:cubicBezTo>
                    <a:cubicBezTo>
                      <a:pt x="134" y="67"/>
                      <a:pt x="134" y="67"/>
                      <a:pt x="134" y="67"/>
                    </a:cubicBezTo>
                    <a:cubicBezTo>
                      <a:pt x="135" y="67"/>
                      <a:pt x="136" y="67"/>
                      <a:pt x="136" y="66"/>
                    </a:cubicBez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8"/>
                      <a:pt x="135" y="57"/>
                      <a:pt x="134" y="57"/>
                    </a:cubicBezTo>
                    <a:lnTo>
                      <a:pt x="121" y="5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BAD392"/>
                </a:solidFill>
                <a:round/>
                <a:headEnd/>
                <a:tailEnd/>
              </a:ln>
              <a:extLst/>
            </p:spPr>
            <p:txBody>
              <a:bodyPr vert="horz" wrap="square" lIns="89601" tIns="44802" rIns="89601" bIns="448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250"/>
              <p:cNvSpPr>
                <a:spLocks/>
              </p:cNvSpPr>
              <p:nvPr/>
            </p:nvSpPr>
            <p:spPr bwMode="auto">
              <a:xfrm>
                <a:off x="3538919" y="1426711"/>
                <a:ext cx="675181" cy="456054"/>
              </a:xfrm>
              <a:custGeom>
                <a:avLst/>
                <a:gdLst>
                  <a:gd name="T0" fmla="*/ 24 w 129"/>
                  <a:gd name="T1" fmla="*/ 83 h 87"/>
                  <a:gd name="T2" fmla="*/ 26 w 129"/>
                  <a:gd name="T3" fmla="*/ 80 h 87"/>
                  <a:gd name="T4" fmla="*/ 62 w 129"/>
                  <a:gd name="T5" fmla="*/ 45 h 87"/>
                  <a:gd name="T6" fmla="*/ 64 w 129"/>
                  <a:gd name="T7" fmla="*/ 45 h 87"/>
                  <a:gd name="T8" fmla="*/ 79 w 129"/>
                  <a:gd name="T9" fmla="*/ 59 h 87"/>
                  <a:gd name="T10" fmla="*/ 81 w 129"/>
                  <a:gd name="T11" fmla="*/ 59 h 87"/>
                  <a:gd name="T12" fmla="*/ 117 w 129"/>
                  <a:gd name="T13" fmla="*/ 23 h 87"/>
                  <a:gd name="T14" fmla="*/ 120 w 129"/>
                  <a:gd name="T15" fmla="*/ 23 h 87"/>
                  <a:gd name="T16" fmla="*/ 128 w 129"/>
                  <a:gd name="T17" fmla="*/ 31 h 87"/>
                  <a:gd name="T18" fmla="*/ 129 w 129"/>
                  <a:gd name="T19" fmla="*/ 30 h 87"/>
                  <a:gd name="T20" fmla="*/ 129 w 129"/>
                  <a:gd name="T21" fmla="*/ 2 h 87"/>
                  <a:gd name="T22" fmla="*/ 128 w 129"/>
                  <a:gd name="T23" fmla="*/ 0 h 87"/>
                  <a:gd name="T24" fmla="*/ 99 w 129"/>
                  <a:gd name="T25" fmla="*/ 0 h 87"/>
                  <a:gd name="T26" fmla="*/ 98 w 129"/>
                  <a:gd name="T27" fmla="*/ 1 h 87"/>
                  <a:gd name="T28" fmla="*/ 107 w 129"/>
                  <a:gd name="T29" fmla="*/ 10 h 87"/>
                  <a:gd name="T30" fmla="*/ 107 w 129"/>
                  <a:gd name="T31" fmla="*/ 12 h 87"/>
                  <a:gd name="T32" fmla="*/ 81 w 129"/>
                  <a:gd name="T33" fmla="*/ 39 h 87"/>
                  <a:gd name="T34" fmla="*/ 79 w 129"/>
                  <a:gd name="T35" fmla="*/ 39 h 87"/>
                  <a:gd name="T36" fmla="*/ 64 w 129"/>
                  <a:gd name="T37" fmla="*/ 24 h 87"/>
                  <a:gd name="T38" fmla="*/ 62 w 129"/>
                  <a:gd name="T39" fmla="*/ 24 h 87"/>
                  <a:gd name="T40" fmla="*/ 0 w 129"/>
                  <a:gd name="T41" fmla="*/ 86 h 87"/>
                  <a:gd name="T42" fmla="*/ 1 w 129"/>
                  <a:gd name="T43" fmla="*/ 87 h 87"/>
                  <a:gd name="T44" fmla="*/ 18 w 129"/>
                  <a:gd name="T45" fmla="*/ 87 h 87"/>
                  <a:gd name="T46" fmla="*/ 21 w 129"/>
                  <a:gd name="T47" fmla="*/ 86 h 87"/>
                  <a:gd name="T48" fmla="*/ 24 w 129"/>
                  <a:gd name="T49" fmla="*/ 8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" h="87">
                    <a:moveTo>
                      <a:pt x="24" y="83"/>
                    </a:moveTo>
                    <a:cubicBezTo>
                      <a:pt x="25" y="82"/>
                      <a:pt x="26" y="81"/>
                      <a:pt x="26" y="80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3" y="44"/>
                      <a:pt x="64" y="44"/>
                      <a:pt x="64" y="45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60"/>
                      <a:pt x="80" y="60"/>
                      <a:pt x="81" y="59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8" y="22"/>
                      <a:pt x="119" y="22"/>
                      <a:pt x="120" y="23"/>
                    </a:cubicBezTo>
                    <a:cubicBezTo>
                      <a:pt x="128" y="31"/>
                      <a:pt x="128" y="31"/>
                      <a:pt x="128" y="31"/>
                    </a:cubicBezTo>
                    <a:cubicBezTo>
                      <a:pt x="129" y="32"/>
                      <a:pt x="129" y="31"/>
                      <a:pt x="129" y="30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1"/>
                      <a:pt x="128" y="0"/>
                      <a:pt x="128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8" y="0"/>
                      <a:pt x="98" y="1"/>
                      <a:pt x="98" y="1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08" y="11"/>
                      <a:pt x="108" y="12"/>
                      <a:pt x="107" y="12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0" y="39"/>
                      <a:pt x="79" y="39"/>
                      <a:pt x="79" y="39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3" y="24"/>
                      <a:pt x="62" y="24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1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9" y="87"/>
                      <a:pt x="20" y="87"/>
                      <a:pt x="21" y="86"/>
                    </a:cubicBezTo>
                    <a:lnTo>
                      <a:pt x="24" y="8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1" tIns="44802" rIns="89601" bIns="448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6" name="Rectangle 45"/>
            <p:cNvSpPr>
              <a:spLocks/>
            </p:cNvSpPr>
            <p:nvPr/>
          </p:nvSpPr>
          <p:spPr>
            <a:xfrm>
              <a:off x="6834429" y="2348431"/>
              <a:ext cx="1647777" cy="14028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7" name="Tracker circle"/>
            <p:cNvSpPr/>
            <p:nvPr/>
          </p:nvSpPr>
          <p:spPr>
            <a:xfrm>
              <a:off x="6936891" y="2429951"/>
              <a:ext cx="252636" cy="238297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>
              <a:spLocks/>
            </p:cNvSpPr>
            <p:nvPr/>
          </p:nvSpPr>
          <p:spPr>
            <a:xfrm>
              <a:off x="6995903" y="3190946"/>
              <a:ext cx="1347286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accent4"/>
                  </a:solidFill>
                </a:rPr>
                <a:t>TRANSPARENCY &amp; ACCESSIBILITY TO INFORMATION</a:t>
              </a: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7385124" y="2590156"/>
              <a:ext cx="568844" cy="534964"/>
            </a:xfrm>
            <a:custGeom>
              <a:avLst/>
              <a:gdLst>
                <a:gd name="T0" fmla="*/ 200 w 8367"/>
                <a:gd name="T1" fmla="*/ 8237 h 8343"/>
                <a:gd name="T2" fmla="*/ 7 w 8367"/>
                <a:gd name="T3" fmla="*/ 4289 h 8343"/>
                <a:gd name="T4" fmla="*/ 358 w 8367"/>
                <a:gd name="T5" fmla="*/ 122 h 8343"/>
                <a:gd name="T6" fmla="*/ 640 w 8367"/>
                <a:gd name="T7" fmla="*/ 7 h 8343"/>
                <a:gd name="T8" fmla="*/ 6794 w 8367"/>
                <a:gd name="T9" fmla="*/ 0 h 8343"/>
                <a:gd name="T10" fmla="*/ 6794 w 8367"/>
                <a:gd name="T11" fmla="*/ 520 h 8343"/>
                <a:gd name="T12" fmla="*/ 6274 w 8367"/>
                <a:gd name="T13" fmla="*/ 520 h 8343"/>
                <a:gd name="T14" fmla="*/ 6274 w 8367"/>
                <a:gd name="T15" fmla="*/ 1040 h 8343"/>
                <a:gd name="T16" fmla="*/ 6787 w 8367"/>
                <a:gd name="T17" fmla="*/ 1047 h 8343"/>
                <a:gd name="T18" fmla="*/ 6800 w 8367"/>
                <a:gd name="T19" fmla="*/ 3791 h 8343"/>
                <a:gd name="T20" fmla="*/ 7935 w 8367"/>
                <a:gd name="T21" fmla="*/ 4662 h 8343"/>
                <a:gd name="T22" fmla="*/ 7745 w 8367"/>
                <a:gd name="T23" fmla="*/ 7574 h 8343"/>
                <a:gd name="T24" fmla="*/ 6414 w 8367"/>
                <a:gd name="T25" fmla="*/ 8311 h 8343"/>
                <a:gd name="T26" fmla="*/ 3367 w 8367"/>
                <a:gd name="T27" fmla="*/ 8342 h 8343"/>
                <a:gd name="T28" fmla="*/ 4514 w 8367"/>
                <a:gd name="T29" fmla="*/ 7817 h 8343"/>
                <a:gd name="T30" fmla="*/ 3774 w 8367"/>
                <a:gd name="T31" fmla="*/ 6724 h 8343"/>
                <a:gd name="T32" fmla="*/ 3663 w 8367"/>
                <a:gd name="T33" fmla="*/ 5740 h 8343"/>
                <a:gd name="T34" fmla="*/ 1574 w 8367"/>
                <a:gd name="T35" fmla="*/ 5727 h 8343"/>
                <a:gd name="T36" fmla="*/ 1574 w 8367"/>
                <a:gd name="T37" fmla="*/ 5335 h 8343"/>
                <a:gd name="T38" fmla="*/ 2690 w 8367"/>
                <a:gd name="T39" fmla="*/ 5210 h 8343"/>
                <a:gd name="T40" fmla="*/ 3822 w 8367"/>
                <a:gd name="T41" fmla="*/ 5139 h 8343"/>
                <a:gd name="T42" fmla="*/ 4050 w 8367"/>
                <a:gd name="T43" fmla="*/ 4694 h 8343"/>
                <a:gd name="T44" fmla="*/ 1565 w 8367"/>
                <a:gd name="T45" fmla="*/ 4694 h 8343"/>
                <a:gd name="T46" fmla="*/ 1572 w 8367"/>
                <a:gd name="T47" fmla="*/ 4174 h 8343"/>
                <a:gd name="T48" fmla="*/ 4534 w 8367"/>
                <a:gd name="T49" fmla="*/ 4174 h 8343"/>
                <a:gd name="T50" fmla="*/ 5260 w 8367"/>
                <a:gd name="T51" fmla="*/ 3775 h 8343"/>
                <a:gd name="T52" fmla="*/ 6267 w 8367"/>
                <a:gd name="T53" fmla="*/ 3660 h 8343"/>
                <a:gd name="T54" fmla="*/ 6267 w 8367"/>
                <a:gd name="T55" fmla="*/ 1567 h 8343"/>
                <a:gd name="T56" fmla="*/ 1047 w 8367"/>
                <a:gd name="T57" fmla="*/ 1560 h 8343"/>
                <a:gd name="T58" fmla="*/ 1047 w 8367"/>
                <a:gd name="T59" fmla="*/ 7827 h 8343"/>
                <a:gd name="T60" fmla="*/ 4514 w 8367"/>
                <a:gd name="T61" fmla="*/ 7817 h 8343"/>
                <a:gd name="T62" fmla="*/ 1568 w 8367"/>
                <a:gd name="T63" fmla="*/ 3380 h 8343"/>
                <a:gd name="T64" fmla="*/ 3655 w 8367"/>
                <a:gd name="T65" fmla="*/ 3134 h 8343"/>
                <a:gd name="T66" fmla="*/ 5740 w 8367"/>
                <a:gd name="T67" fmla="*/ 3394 h 8343"/>
                <a:gd name="T68" fmla="*/ 3661 w 8367"/>
                <a:gd name="T69" fmla="*/ 3654 h 8343"/>
                <a:gd name="T70" fmla="*/ 6359 w 8367"/>
                <a:gd name="T71" fmla="*/ 7786 h 8343"/>
                <a:gd name="T72" fmla="*/ 7795 w 8367"/>
                <a:gd name="T73" fmla="*/ 5654 h 8343"/>
                <a:gd name="T74" fmla="*/ 6157 w 8367"/>
                <a:gd name="T75" fmla="*/ 4184 h 8343"/>
                <a:gd name="T76" fmla="*/ 4449 w 8367"/>
                <a:gd name="T77" fmla="*/ 5054 h 8343"/>
                <a:gd name="T78" fmla="*/ 5376 w 8367"/>
                <a:gd name="T79" fmla="*/ 7708 h 8343"/>
                <a:gd name="T80" fmla="*/ 5748 w 8367"/>
                <a:gd name="T81" fmla="*/ 7295 h 8343"/>
                <a:gd name="T82" fmla="*/ 5747 w 8367"/>
                <a:gd name="T83" fmla="*/ 5740 h 8343"/>
                <a:gd name="T84" fmla="*/ 6260 w 8367"/>
                <a:gd name="T85" fmla="*/ 5736 h 8343"/>
                <a:gd name="T86" fmla="*/ 6260 w 8367"/>
                <a:gd name="T87" fmla="*/ 7307 h 8343"/>
                <a:gd name="T88" fmla="*/ 5748 w 8367"/>
                <a:gd name="T89" fmla="*/ 7295 h 8343"/>
                <a:gd name="T90" fmla="*/ 5747 w 8367"/>
                <a:gd name="T91" fmla="*/ 4700 h 8343"/>
                <a:gd name="T92" fmla="*/ 6260 w 8367"/>
                <a:gd name="T93" fmla="*/ 4693 h 8343"/>
                <a:gd name="T94" fmla="*/ 6260 w 8367"/>
                <a:gd name="T95" fmla="*/ 5214 h 8343"/>
                <a:gd name="T96" fmla="*/ 5746 w 8367"/>
                <a:gd name="T97" fmla="*/ 5214 h 8343"/>
                <a:gd name="T98" fmla="*/ 5745 w 8367"/>
                <a:gd name="T99" fmla="*/ 1021 h 8343"/>
                <a:gd name="T100" fmla="*/ 5747 w 8367"/>
                <a:gd name="T101" fmla="*/ 527 h 8343"/>
                <a:gd name="T102" fmla="*/ 720 w 8367"/>
                <a:gd name="T103" fmla="*/ 527 h 8343"/>
                <a:gd name="T104" fmla="*/ 536 w 8367"/>
                <a:gd name="T105" fmla="*/ 778 h 8343"/>
                <a:gd name="T106" fmla="*/ 3242 w 8367"/>
                <a:gd name="T107" fmla="*/ 1039 h 8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67" h="8343">
                  <a:moveTo>
                    <a:pt x="427" y="8338"/>
                  </a:moveTo>
                  <a:cubicBezTo>
                    <a:pt x="366" y="8324"/>
                    <a:pt x="250" y="8272"/>
                    <a:pt x="200" y="8237"/>
                  </a:cubicBezTo>
                  <a:cubicBezTo>
                    <a:pt x="108" y="8170"/>
                    <a:pt x="53" y="8088"/>
                    <a:pt x="21" y="7967"/>
                  </a:cubicBezTo>
                  <a:cubicBezTo>
                    <a:pt x="12" y="7930"/>
                    <a:pt x="7" y="6796"/>
                    <a:pt x="7" y="4289"/>
                  </a:cubicBezTo>
                  <a:cubicBezTo>
                    <a:pt x="7" y="291"/>
                    <a:pt x="0" y="603"/>
                    <a:pt x="89" y="416"/>
                  </a:cubicBezTo>
                  <a:cubicBezTo>
                    <a:pt x="138" y="314"/>
                    <a:pt x="265" y="174"/>
                    <a:pt x="358" y="122"/>
                  </a:cubicBezTo>
                  <a:cubicBezTo>
                    <a:pt x="396" y="101"/>
                    <a:pt x="475" y="66"/>
                    <a:pt x="534" y="45"/>
                  </a:cubicBezTo>
                  <a:lnTo>
                    <a:pt x="640" y="7"/>
                  </a:lnTo>
                  <a:lnTo>
                    <a:pt x="3717" y="3"/>
                  </a:lnTo>
                  <a:lnTo>
                    <a:pt x="6794" y="0"/>
                  </a:lnTo>
                  <a:lnTo>
                    <a:pt x="6794" y="260"/>
                  </a:lnTo>
                  <a:lnTo>
                    <a:pt x="6794" y="520"/>
                  </a:lnTo>
                  <a:lnTo>
                    <a:pt x="6534" y="520"/>
                  </a:lnTo>
                  <a:lnTo>
                    <a:pt x="6274" y="520"/>
                  </a:lnTo>
                  <a:lnTo>
                    <a:pt x="6274" y="780"/>
                  </a:lnTo>
                  <a:lnTo>
                    <a:pt x="6274" y="1040"/>
                  </a:lnTo>
                  <a:lnTo>
                    <a:pt x="6530" y="1043"/>
                  </a:lnTo>
                  <a:lnTo>
                    <a:pt x="6787" y="1047"/>
                  </a:lnTo>
                  <a:lnTo>
                    <a:pt x="6794" y="2419"/>
                  </a:lnTo>
                  <a:lnTo>
                    <a:pt x="6800" y="3791"/>
                  </a:lnTo>
                  <a:lnTo>
                    <a:pt x="6887" y="3827"/>
                  </a:lnTo>
                  <a:cubicBezTo>
                    <a:pt x="7308" y="3999"/>
                    <a:pt x="7696" y="4308"/>
                    <a:pt x="7935" y="4662"/>
                  </a:cubicBezTo>
                  <a:cubicBezTo>
                    <a:pt x="8225" y="5088"/>
                    <a:pt x="8367" y="5571"/>
                    <a:pt x="8350" y="6065"/>
                  </a:cubicBezTo>
                  <a:cubicBezTo>
                    <a:pt x="8329" y="6645"/>
                    <a:pt x="8130" y="7141"/>
                    <a:pt x="7745" y="7574"/>
                  </a:cubicBezTo>
                  <a:cubicBezTo>
                    <a:pt x="7509" y="7840"/>
                    <a:pt x="7187" y="8059"/>
                    <a:pt x="6836" y="8193"/>
                  </a:cubicBezTo>
                  <a:cubicBezTo>
                    <a:pt x="6701" y="8244"/>
                    <a:pt x="6617" y="8268"/>
                    <a:pt x="6414" y="8311"/>
                  </a:cubicBezTo>
                  <a:lnTo>
                    <a:pt x="6280" y="8340"/>
                  </a:lnTo>
                  <a:lnTo>
                    <a:pt x="3367" y="8342"/>
                  </a:lnTo>
                  <a:cubicBezTo>
                    <a:pt x="1765" y="8343"/>
                    <a:pt x="442" y="8341"/>
                    <a:pt x="427" y="8338"/>
                  </a:cubicBezTo>
                  <a:close/>
                  <a:moveTo>
                    <a:pt x="4514" y="7817"/>
                  </a:moveTo>
                  <a:cubicBezTo>
                    <a:pt x="4514" y="7811"/>
                    <a:pt x="4500" y="7795"/>
                    <a:pt x="4484" y="7781"/>
                  </a:cubicBezTo>
                  <a:cubicBezTo>
                    <a:pt x="4164" y="7514"/>
                    <a:pt x="3904" y="7126"/>
                    <a:pt x="3774" y="6724"/>
                  </a:cubicBezTo>
                  <a:cubicBezTo>
                    <a:pt x="3694" y="6477"/>
                    <a:pt x="3671" y="6322"/>
                    <a:pt x="3667" y="6020"/>
                  </a:cubicBezTo>
                  <a:lnTo>
                    <a:pt x="3663" y="5740"/>
                  </a:lnTo>
                  <a:lnTo>
                    <a:pt x="2618" y="5734"/>
                  </a:lnTo>
                  <a:lnTo>
                    <a:pt x="1574" y="5727"/>
                  </a:lnTo>
                  <a:lnTo>
                    <a:pt x="1569" y="5591"/>
                  </a:lnTo>
                  <a:cubicBezTo>
                    <a:pt x="1566" y="5517"/>
                    <a:pt x="1568" y="5401"/>
                    <a:pt x="1574" y="5335"/>
                  </a:cubicBezTo>
                  <a:lnTo>
                    <a:pt x="1583" y="5214"/>
                  </a:lnTo>
                  <a:lnTo>
                    <a:pt x="2690" y="5210"/>
                  </a:lnTo>
                  <a:lnTo>
                    <a:pt x="3797" y="5207"/>
                  </a:lnTo>
                  <a:lnTo>
                    <a:pt x="3822" y="5139"/>
                  </a:lnTo>
                  <a:cubicBezTo>
                    <a:pt x="3849" y="5067"/>
                    <a:pt x="3969" y="4826"/>
                    <a:pt x="4019" y="4744"/>
                  </a:cubicBezTo>
                  <a:lnTo>
                    <a:pt x="4050" y="4694"/>
                  </a:lnTo>
                  <a:lnTo>
                    <a:pt x="2807" y="4694"/>
                  </a:lnTo>
                  <a:lnTo>
                    <a:pt x="1565" y="4694"/>
                  </a:lnTo>
                  <a:lnTo>
                    <a:pt x="1569" y="4434"/>
                  </a:lnTo>
                  <a:lnTo>
                    <a:pt x="1572" y="4174"/>
                  </a:lnTo>
                  <a:lnTo>
                    <a:pt x="3053" y="4174"/>
                  </a:lnTo>
                  <a:lnTo>
                    <a:pt x="4534" y="4174"/>
                  </a:lnTo>
                  <a:lnTo>
                    <a:pt x="4581" y="4136"/>
                  </a:lnTo>
                  <a:cubicBezTo>
                    <a:pt x="4734" y="4010"/>
                    <a:pt x="5051" y="3842"/>
                    <a:pt x="5260" y="3775"/>
                  </a:cubicBezTo>
                  <a:cubicBezTo>
                    <a:pt x="5549" y="3682"/>
                    <a:pt x="5778" y="3648"/>
                    <a:pt x="6067" y="3655"/>
                  </a:cubicBezTo>
                  <a:lnTo>
                    <a:pt x="6267" y="3660"/>
                  </a:lnTo>
                  <a:lnTo>
                    <a:pt x="6267" y="2614"/>
                  </a:lnTo>
                  <a:lnTo>
                    <a:pt x="6267" y="1567"/>
                  </a:lnTo>
                  <a:lnTo>
                    <a:pt x="3657" y="1564"/>
                  </a:lnTo>
                  <a:lnTo>
                    <a:pt x="1047" y="1560"/>
                  </a:lnTo>
                  <a:lnTo>
                    <a:pt x="1047" y="4694"/>
                  </a:lnTo>
                  <a:lnTo>
                    <a:pt x="1047" y="7827"/>
                  </a:lnTo>
                  <a:lnTo>
                    <a:pt x="2780" y="7827"/>
                  </a:lnTo>
                  <a:cubicBezTo>
                    <a:pt x="3734" y="7827"/>
                    <a:pt x="4514" y="7822"/>
                    <a:pt x="4514" y="7817"/>
                  </a:cubicBezTo>
                  <a:close/>
                  <a:moveTo>
                    <a:pt x="1574" y="3640"/>
                  </a:moveTo>
                  <a:cubicBezTo>
                    <a:pt x="1569" y="3633"/>
                    <a:pt x="1567" y="3516"/>
                    <a:pt x="1568" y="3380"/>
                  </a:cubicBezTo>
                  <a:lnTo>
                    <a:pt x="1570" y="3134"/>
                  </a:lnTo>
                  <a:lnTo>
                    <a:pt x="3655" y="3134"/>
                  </a:lnTo>
                  <a:lnTo>
                    <a:pt x="5740" y="3134"/>
                  </a:lnTo>
                  <a:lnTo>
                    <a:pt x="5740" y="3394"/>
                  </a:lnTo>
                  <a:lnTo>
                    <a:pt x="5740" y="3654"/>
                  </a:lnTo>
                  <a:lnTo>
                    <a:pt x="3661" y="3654"/>
                  </a:lnTo>
                  <a:cubicBezTo>
                    <a:pt x="2305" y="3654"/>
                    <a:pt x="1579" y="3649"/>
                    <a:pt x="1574" y="3640"/>
                  </a:cubicBezTo>
                  <a:close/>
                  <a:moveTo>
                    <a:pt x="6359" y="7786"/>
                  </a:moveTo>
                  <a:cubicBezTo>
                    <a:pt x="7092" y="7637"/>
                    <a:pt x="7639" y="7090"/>
                    <a:pt x="7795" y="6347"/>
                  </a:cubicBezTo>
                  <a:cubicBezTo>
                    <a:pt x="7836" y="6150"/>
                    <a:pt x="7836" y="5851"/>
                    <a:pt x="7795" y="5654"/>
                  </a:cubicBezTo>
                  <a:cubicBezTo>
                    <a:pt x="7719" y="5290"/>
                    <a:pt x="7559" y="4985"/>
                    <a:pt x="7308" y="4729"/>
                  </a:cubicBezTo>
                  <a:cubicBezTo>
                    <a:pt x="6991" y="4405"/>
                    <a:pt x="6619" y="4229"/>
                    <a:pt x="6157" y="4184"/>
                  </a:cubicBezTo>
                  <a:cubicBezTo>
                    <a:pt x="5786" y="4148"/>
                    <a:pt x="5390" y="4242"/>
                    <a:pt x="5060" y="4442"/>
                  </a:cubicBezTo>
                  <a:cubicBezTo>
                    <a:pt x="4818" y="4590"/>
                    <a:pt x="4597" y="4811"/>
                    <a:pt x="4449" y="5054"/>
                  </a:cubicBezTo>
                  <a:cubicBezTo>
                    <a:pt x="4094" y="5636"/>
                    <a:pt x="4096" y="6363"/>
                    <a:pt x="4454" y="6954"/>
                  </a:cubicBezTo>
                  <a:cubicBezTo>
                    <a:pt x="4656" y="7288"/>
                    <a:pt x="5012" y="7579"/>
                    <a:pt x="5376" y="7708"/>
                  </a:cubicBezTo>
                  <a:cubicBezTo>
                    <a:pt x="5707" y="7825"/>
                    <a:pt x="6035" y="7851"/>
                    <a:pt x="6359" y="7786"/>
                  </a:cubicBezTo>
                  <a:close/>
                  <a:moveTo>
                    <a:pt x="5748" y="7295"/>
                  </a:moveTo>
                  <a:cubicBezTo>
                    <a:pt x="5744" y="7289"/>
                    <a:pt x="5742" y="6936"/>
                    <a:pt x="5744" y="6512"/>
                  </a:cubicBezTo>
                  <a:lnTo>
                    <a:pt x="5747" y="5740"/>
                  </a:lnTo>
                  <a:lnTo>
                    <a:pt x="6004" y="5738"/>
                  </a:lnTo>
                  <a:lnTo>
                    <a:pt x="6260" y="5736"/>
                  </a:lnTo>
                  <a:lnTo>
                    <a:pt x="6260" y="6522"/>
                  </a:lnTo>
                  <a:lnTo>
                    <a:pt x="6260" y="7307"/>
                  </a:lnTo>
                  <a:lnTo>
                    <a:pt x="6008" y="7307"/>
                  </a:lnTo>
                  <a:cubicBezTo>
                    <a:pt x="5869" y="7307"/>
                    <a:pt x="5752" y="7302"/>
                    <a:pt x="5748" y="7295"/>
                  </a:cubicBezTo>
                  <a:close/>
                  <a:moveTo>
                    <a:pt x="5746" y="4957"/>
                  </a:moveTo>
                  <a:lnTo>
                    <a:pt x="5747" y="4700"/>
                  </a:lnTo>
                  <a:lnTo>
                    <a:pt x="6004" y="4697"/>
                  </a:lnTo>
                  <a:lnTo>
                    <a:pt x="6260" y="4693"/>
                  </a:lnTo>
                  <a:lnTo>
                    <a:pt x="6260" y="4953"/>
                  </a:lnTo>
                  <a:lnTo>
                    <a:pt x="6260" y="5214"/>
                  </a:lnTo>
                  <a:lnTo>
                    <a:pt x="6003" y="5214"/>
                  </a:lnTo>
                  <a:lnTo>
                    <a:pt x="5746" y="5214"/>
                  </a:lnTo>
                  <a:lnTo>
                    <a:pt x="5746" y="4957"/>
                  </a:lnTo>
                  <a:close/>
                  <a:moveTo>
                    <a:pt x="5745" y="1021"/>
                  </a:moveTo>
                  <a:cubicBezTo>
                    <a:pt x="5749" y="1011"/>
                    <a:pt x="5751" y="896"/>
                    <a:pt x="5750" y="765"/>
                  </a:cubicBezTo>
                  <a:lnTo>
                    <a:pt x="5747" y="527"/>
                  </a:lnTo>
                  <a:lnTo>
                    <a:pt x="3234" y="527"/>
                  </a:lnTo>
                  <a:lnTo>
                    <a:pt x="720" y="527"/>
                  </a:lnTo>
                  <a:lnTo>
                    <a:pt x="654" y="562"/>
                  </a:lnTo>
                  <a:cubicBezTo>
                    <a:pt x="563" y="610"/>
                    <a:pt x="536" y="658"/>
                    <a:pt x="536" y="778"/>
                  </a:cubicBezTo>
                  <a:cubicBezTo>
                    <a:pt x="535" y="919"/>
                    <a:pt x="583" y="991"/>
                    <a:pt x="701" y="1025"/>
                  </a:cubicBezTo>
                  <a:cubicBezTo>
                    <a:pt x="731" y="1033"/>
                    <a:pt x="1633" y="1038"/>
                    <a:pt x="3242" y="1039"/>
                  </a:cubicBezTo>
                  <a:cubicBezTo>
                    <a:pt x="5378" y="1040"/>
                    <a:pt x="5739" y="1038"/>
                    <a:pt x="5745" y="102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BAD3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5" name="5. Source"/>
          <p:cNvSpPr>
            <a:spLocks noChangeArrowheads="1"/>
          </p:cNvSpPr>
          <p:nvPr/>
        </p:nvSpPr>
        <p:spPr bwMode="auto">
          <a:xfrm>
            <a:off x="330214" y="6568014"/>
            <a:ext cx="786647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381000" indent="-381000" defTabSz="913429">
              <a:tabLst>
                <a:tab pos="625148" algn="l"/>
              </a:tabLst>
            </a:pPr>
            <a:r>
              <a:rPr lang="en-US" sz="1000" dirty="0">
                <a:solidFill>
                  <a:srgbClr val="000000"/>
                </a:solidFill>
                <a:latin typeface="Calibri"/>
              </a:rPr>
              <a:t>SOURCE: Enabling Business Environment Secretariat</a:t>
            </a:r>
          </a:p>
        </p:txBody>
      </p:sp>
      <p:sp>
        <p:nvSpPr>
          <p:cNvPr id="105" name="Title 3"/>
          <p:cNvSpPr>
            <a:spLocks noGrp="1"/>
          </p:cNvSpPr>
          <p:nvPr>
            <p:ph type="title" idx="4294967295"/>
          </p:nvPr>
        </p:nvSpPr>
        <p:spPr>
          <a:xfrm>
            <a:off x="438150" y="1050925"/>
            <a:ext cx="8705850" cy="615950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The sub-national </a:t>
            </a:r>
            <a:r>
              <a:rPr lang="en-GB" sz="1800" dirty="0" smtClean="0">
                <a:solidFill>
                  <a:srgbClr val="000000"/>
                </a:solidFill>
              </a:rPr>
              <a:t>Technical Working Group is developing a baseline Business Climate Survey across Nigeria’s States and Regions</a:t>
            </a:r>
            <a:endParaRPr lang="en-GB" sz="1800" dirty="0">
              <a:solidFill>
                <a:srgbClr val="00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08286"/>
              </p:ext>
            </p:extLst>
          </p:nvPr>
        </p:nvGraphicFramePr>
        <p:xfrm>
          <a:off x="330214" y="1748714"/>
          <a:ext cx="4105466" cy="475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80"/>
                <a:gridCol w="2919286"/>
              </a:tblGrid>
              <a:tr h="128593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93872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3E5020"/>
                          </a:solidFill>
                        </a:rPr>
                        <a:t>Objectives</a:t>
                      </a:r>
                      <a:endParaRPr lang="en-GB" sz="1400" b="1" dirty="0">
                        <a:solidFill>
                          <a:srgbClr val="3E502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To provide a status</a:t>
                      </a:r>
                      <a:r>
                        <a:rPr lang="en-GB" sz="1400" dirty="0" smtClean="0"/>
                        <a:t> report on the attractiveness of states in terms of business climate reforms as a reference resource for SMEs and the general business community.</a:t>
                      </a:r>
                    </a:p>
                    <a:p>
                      <a:pPr marL="0" indent="0" algn="just">
                        <a:buFont typeface="Wingdings" charset="2"/>
                        <a:buNone/>
                      </a:pPr>
                      <a:endParaRPr lang="en-GB" sz="1400" dirty="0" smtClean="0"/>
                    </a:p>
                    <a:p>
                      <a:pPr marL="285750" indent="-285750" algn="l">
                        <a:buFont typeface="Wingdings" charset="2"/>
                        <a:buChar char="§"/>
                      </a:pPr>
                      <a:r>
                        <a:rPr lang="en-GB" sz="1400" dirty="0" smtClean="0"/>
                        <a:t>To showcase regional attractiveness backed up by success stories of SMEs across the states.</a:t>
                      </a:r>
                      <a:endParaRPr lang="en-GB" sz="1400" b="1" dirty="0">
                        <a:solidFill>
                          <a:srgbClr val="3E502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872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3E5020"/>
                          </a:solidFill>
                        </a:rPr>
                        <a:t>Methodology</a:t>
                      </a:r>
                      <a:endParaRPr lang="en-GB" sz="1400" b="1" dirty="0">
                        <a:solidFill>
                          <a:srgbClr val="3E502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charset="2"/>
                        <a:buChar char="§"/>
                      </a:pPr>
                      <a:r>
                        <a:rPr lang="en-US" sz="1400" b="1" dirty="0" smtClean="0"/>
                        <a:t>State Proxy:</a:t>
                      </a:r>
                      <a:r>
                        <a:rPr lang="en-US" sz="1400" dirty="0" smtClean="0"/>
                        <a:t> Most commercially viable city within the state</a:t>
                      </a:r>
                    </a:p>
                    <a:p>
                      <a:pPr marL="285750" indent="-285750" algn="just">
                        <a:buFont typeface="Wingdings" charset="2"/>
                        <a:buChar char="§"/>
                      </a:pPr>
                      <a:endParaRPr lang="en-US" sz="1400" dirty="0" smtClean="0"/>
                    </a:p>
                    <a:p>
                      <a:pPr marL="285750" indent="-285750" algn="just">
                        <a:buFont typeface="Wingdings" charset="2"/>
                        <a:buChar char="§"/>
                      </a:pPr>
                      <a:r>
                        <a:rPr lang="en-US" sz="1400" b="1" dirty="0" smtClean="0"/>
                        <a:t>No. of Indicators: </a:t>
                      </a:r>
                      <a:r>
                        <a:rPr lang="en-US" sz="1400" dirty="0" smtClean="0"/>
                        <a:t>4 Homegrown Indicators </a:t>
                      </a:r>
                    </a:p>
                    <a:p>
                      <a:pPr marL="285750" indent="-285750" algn="just">
                        <a:buFont typeface="Wingdings" charset="2"/>
                        <a:buChar char="§"/>
                      </a:pPr>
                      <a:endParaRPr lang="en-US" sz="1400" dirty="0" smtClean="0"/>
                    </a:p>
                    <a:p>
                      <a:pPr marL="285750" indent="-285750" algn="l">
                        <a:buFont typeface="Wingdings" charset="2"/>
                        <a:buChar char="§"/>
                      </a:pPr>
                      <a:r>
                        <a:rPr lang="en-US" sz="1400" b="1" dirty="0" smtClean="0"/>
                        <a:t>Data Sources and Instruments:   </a:t>
                      </a:r>
                      <a:r>
                        <a:rPr lang="en-US" sz="1400" dirty="0" smtClean="0"/>
                        <a:t>Administered questionnaires; Secondary sourcing from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NBS, NCCN, NIPC,</a:t>
                      </a:r>
                      <a:r>
                        <a:rPr lang="mr-IN" sz="1400" dirty="0" smtClean="0"/>
                        <a:t>…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313507" y="1829942"/>
            <a:ext cx="4139210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>
            <p:custDataLst>
              <p:tags r:id="rId1"/>
            </p:custDataLst>
          </p:nvPr>
        </p:nvSpPr>
        <p:spPr>
          <a:xfrm>
            <a:off x="4907213" y="5763037"/>
            <a:ext cx="3575608" cy="686675"/>
          </a:xfrm>
          <a:prstGeom prst="rect">
            <a:avLst/>
          </a:prstGeom>
          <a:solidFill>
            <a:srgbClr val="81A74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rgbClr val="FFFFFF"/>
                </a:solidFill>
              </a:rPr>
              <a:t>SEP 2018: Publish </a:t>
            </a:r>
            <a:r>
              <a:rPr lang="en-US" sz="1400" b="1" dirty="0">
                <a:solidFill>
                  <a:srgbClr val="FFFFFF"/>
                </a:solidFill>
              </a:rPr>
              <a:t>the Nigeria Subnational Business Climate Report (baseline edition</a:t>
            </a:r>
            <a:r>
              <a:rPr lang="en-US" sz="1400" b="1" dirty="0" smtClean="0">
                <a:solidFill>
                  <a:srgbClr val="FFFFFF"/>
                </a:solidFill>
              </a:rPr>
              <a:t>)</a:t>
            </a:r>
            <a:r>
              <a:rPr lang="en-US" sz="1400" b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58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969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1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084263"/>
            <a:ext cx="9144000" cy="306387"/>
          </a:xfrm>
        </p:spPr>
        <p:txBody>
          <a:bodyPr/>
          <a:lstStyle/>
          <a:p>
            <a:pPr algn="ctr"/>
            <a:r>
              <a:rPr lang="en-GB" sz="1800" dirty="0" smtClean="0">
                <a:solidFill>
                  <a:srgbClr val="000000"/>
                </a:solidFill>
                <a:latin typeface="Calibri"/>
                <a:cs typeface="Calibri"/>
              </a:rPr>
              <a:t>PEBEC Sub-national Ease of Doing Business - Stakeholder Engagement Guide (2016 </a:t>
            </a:r>
            <a:r>
              <a:rPr lang="mr-IN" sz="1800" dirty="0" smtClean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en-GB" sz="1800" dirty="0" smtClean="0">
                <a:solidFill>
                  <a:srgbClr val="000000"/>
                </a:solidFill>
                <a:latin typeface="Calibri"/>
                <a:cs typeface="Calibri"/>
              </a:rPr>
              <a:t> 2018)</a:t>
            </a:r>
            <a:endParaRPr lang="en-GB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4" y="1409700"/>
            <a:ext cx="6670133" cy="5448299"/>
          </a:xfrm>
          <a:prstGeom prst="rect">
            <a:avLst/>
          </a:prstGeom>
        </p:spPr>
      </p:pic>
      <p:pic>
        <p:nvPicPr>
          <p:cNvPr id="119" name="Picture 118" descr="location-pin (2)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45" t="42176" r="44404" b="42655"/>
          <a:stretch/>
        </p:blipFill>
        <p:spPr>
          <a:xfrm>
            <a:off x="3357420" y="2947673"/>
            <a:ext cx="168760" cy="216000"/>
          </a:xfrm>
          <a:prstGeom prst="rect">
            <a:avLst/>
          </a:prstGeom>
        </p:spPr>
      </p:pic>
      <p:pic>
        <p:nvPicPr>
          <p:cNvPr id="120" name="Picture 119" descr="location-pin (2)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45" t="42176" r="44404" b="42655"/>
          <a:stretch/>
        </p:blipFill>
        <p:spPr>
          <a:xfrm>
            <a:off x="3838133" y="2613360"/>
            <a:ext cx="168760" cy="216000"/>
          </a:xfrm>
          <a:prstGeom prst="rect">
            <a:avLst/>
          </a:prstGeom>
        </p:spPr>
      </p:pic>
      <p:pic>
        <p:nvPicPr>
          <p:cNvPr id="121" name="Picture 120" descr="location-pin (2)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45" t="42176" r="44404" b="42655"/>
          <a:stretch/>
        </p:blipFill>
        <p:spPr>
          <a:xfrm>
            <a:off x="5234150" y="3104138"/>
            <a:ext cx="168760" cy="216000"/>
          </a:xfrm>
          <a:prstGeom prst="rect">
            <a:avLst/>
          </a:prstGeom>
        </p:spPr>
      </p:pic>
      <p:pic>
        <p:nvPicPr>
          <p:cNvPr id="122" name="Picture 121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3225800" y="2949476"/>
            <a:ext cx="164254" cy="216000"/>
          </a:xfrm>
          <a:prstGeom prst="rect">
            <a:avLst/>
          </a:prstGeom>
        </p:spPr>
      </p:pic>
      <p:pic>
        <p:nvPicPr>
          <p:cNvPr id="123" name="Picture 122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3782899" y="2297662"/>
            <a:ext cx="164254" cy="216000"/>
          </a:xfrm>
          <a:prstGeom prst="rect">
            <a:avLst/>
          </a:prstGeom>
        </p:spPr>
      </p:pic>
      <p:pic>
        <p:nvPicPr>
          <p:cNvPr id="124" name="Picture 123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3684458" y="2617270"/>
            <a:ext cx="164254" cy="216000"/>
          </a:xfrm>
          <a:prstGeom prst="rect">
            <a:avLst/>
          </a:prstGeom>
        </p:spPr>
      </p:pic>
      <p:pic>
        <p:nvPicPr>
          <p:cNvPr id="125" name="Picture 124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3573317" y="2301878"/>
            <a:ext cx="164254" cy="216000"/>
          </a:xfrm>
          <a:prstGeom prst="rect">
            <a:avLst/>
          </a:prstGeom>
        </p:spPr>
      </p:pic>
      <p:pic>
        <p:nvPicPr>
          <p:cNvPr id="126" name="Picture 125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3982876" y="2557986"/>
            <a:ext cx="164254" cy="216000"/>
          </a:xfrm>
          <a:prstGeom prst="rect">
            <a:avLst/>
          </a:prstGeom>
        </p:spPr>
      </p:pic>
      <p:pic>
        <p:nvPicPr>
          <p:cNvPr id="127" name="Picture 126" descr="location-pin (2)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45" t="42176" r="44404" b="42655"/>
          <a:stretch/>
        </p:blipFill>
        <p:spPr>
          <a:xfrm>
            <a:off x="2933700" y="5711410"/>
            <a:ext cx="168760" cy="216000"/>
          </a:xfrm>
          <a:prstGeom prst="rect">
            <a:avLst/>
          </a:prstGeom>
        </p:spPr>
      </p:pic>
      <p:pic>
        <p:nvPicPr>
          <p:cNvPr id="128" name="Picture 127" descr="location-pin (2)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45" t="42176" r="44404" b="42655"/>
          <a:stretch/>
        </p:blipFill>
        <p:spPr>
          <a:xfrm>
            <a:off x="3049168" y="5571421"/>
            <a:ext cx="168760" cy="216000"/>
          </a:xfrm>
          <a:prstGeom prst="rect">
            <a:avLst/>
          </a:prstGeom>
        </p:spPr>
      </p:pic>
      <p:pic>
        <p:nvPicPr>
          <p:cNvPr id="129" name="Picture 128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636935" y="5018334"/>
            <a:ext cx="164254" cy="216000"/>
          </a:xfrm>
          <a:prstGeom prst="rect">
            <a:avLst/>
          </a:prstGeom>
        </p:spPr>
      </p:pic>
      <p:pic>
        <p:nvPicPr>
          <p:cNvPr id="131" name="Picture 130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2882194" y="4075626"/>
            <a:ext cx="164254" cy="216000"/>
          </a:xfrm>
          <a:prstGeom prst="rect">
            <a:avLst/>
          </a:prstGeom>
        </p:spPr>
      </p:pic>
      <p:pic>
        <p:nvPicPr>
          <p:cNvPr id="132" name="Picture 131" descr="location-pin (2)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45" t="42176" r="44404" b="42655"/>
          <a:stretch/>
        </p:blipFill>
        <p:spPr>
          <a:xfrm>
            <a:off x="3141420" y="4060665"/>
            <a:ext cx="168760" cy="216000"/>
          </a:xfrm>
          <a:prstGeom prst="rect">
            <a:avLst/>
          </a:prstGeom>
        </p:spPr>
      </p:pic>
      <p:pic>
        <p:nvPicPr>
          <p:cNvPr id="133" name="Picture 132" descr="location-pin (2)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45" t="42176" r="44404" b="42655"/>
          <a:stretch/>
        </p:blipFill>
        <p:spPr>
          <a:xfrm>
            <a:off x="1129749" y="5557667"/>
            <a:ext cx="168760" cy="216000"/>
          </a:xfrm>
          <a:prstGeom prst="rect">
            <a:avLst/>
          </a:prstGeom>
        </p:spPr>
      </p:pic>
      <p:pic>
        <p:nvPicPr>
          <p:cNvPr id="134" name="Picture 133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1379315" y="5483269"/>
            <a:ext cx="164254" cy="216000"/>
          </a:xfrm>
          <a:prstGeom prst="rect">
            <a:avLst/>
          </a:prstGeom>
        </p:spPr>
      </p:pic>
      <p:pic>
        <p:nvPicPr>
          <p:cNvPr id="135" name="Picture 134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1204674" y="5434577"/>
            <a:ext cx="164254" cy="216000"/>
          </a:xfrm>
          <a:prstGeom prst="rect">
            <a:avLst/>
          </a:prstGeom>
        </p:spPr>
      </p:pic>
      <p:pic>
        <p:nvPicPr>
          <p:cNvPr id="136" name="Picture 135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903033" y="5449385"/>
            <a:ext cx="164254" cy="216000"/>
          </a:xfrm>
          <a:prstGeom prst="rect">
            <a:avLst/>
          </a:prstGeom>
        </p:spPr>
      </p:pic>
      <p:pic>
        <p:nvPicPr>
          <p:cNvPr id="137" name="Picture 136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1045892" y="5451493"/>
            <a:ext cx="164254" cy="216000"/>
          </a:xfrm>
          <a:prstGeom prst="rect">
            <a:avLst/>
          </a:prstGeom>
        </p:spPr>
      </p:pic>
      <p:pic>
        <p:nvPicPr>
          <p:cNvPr id="139" name="Picture 138" descr="location-pin (2)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45" t="42176" r="44404" b="42655"/>
          <a:stretch/>
        </p:blipFill>
        <p:spPr>
          <a:xfrm>
            <a:off x="3167150" y="5559248"/>
            <a:ext cx="168760" cy="216000"/>
          </a:xfrm>
          <a:prstGeom prst="rect">
            <a:avLst/>
          </a:prstGeom>
        </p:spPr>
      </p:pic>
      <p:pic>
        <p:nvPicPr>
          <p:cNvPr id="140" name="Picture 139" descr="location-pin (2)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45" t="42176" r="44404" b="42655"/>
          <a:stretch/>
        </p:blipFill>
        <p:spPr>
          <a:xfrm>
            <a:off x="3526133" y="2965049"/>
            <a:ext cx="168760" cy="216000"/>
          </a:xfrm>
          <a:prstGeom prst="rect">
            <a:avLst/>
          </a:prstGeom>
        </p:spPr>
      </p:pic>
      <p:pic>
        <p:nvPicPr>
          <p:cNvPr id="142" name="Picture 141" descr="location-pin (2)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45" t="42176" r="44404" b="42655"/>
          <a:stretch/>
        </p:blipFill>
        <p:spPr>
          <a:xfrm>
            <a:off x="6313650" y="2227838"/>
            <a:ext cx="168760" cy="216000"/>
          </a:xfrm>
          <a:prstGeom prst="rect">
            <a:avLst/>
          </a:prstGeom>
        </p:spPr>
      </p:pic>
      <p:pic>
        <p:nvPicPr>
          <p:cNvPr id="143" name="Picture 142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1003300" y="4270276"/>
            <a:ext cx="164254" cy="216000"/>
          </a:xfrm>
          <a:prstGeom prst="rect">
            <a:avLst/>
          </a:prstGeom>
        </p:spPr>
      </p:pic>
      <p:pic>
        <p:nvPicPr>
          <p:cNvPr id="144" name="Picture 143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3086946" y="6264176"/>
            <a:ext cx="164254" cy="216000"/>
          </a:xfrm>
          <a:prstGeom prst="rect">
            <a:avLst/>
          </a:prstGeom>
        </p:spPr>
      </p:pic>
      <p:pic>
        <p:nvPicPr>
          <p:cNvPr id="145" name="Picture 144" descr="location-pin (3)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86" t="42836" r="44768" b="43296"/>
          <a:stretch/>
        </p:blipFill>
        <p:spPr>
          <a:xfrm>
            <a:off x="3315546" y="6213376"/>
            <a:ext cx="164254" cy="216000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6099060" y="4484828"/>
            <a:ext cx="1008694" cy="246221"/>
            <a:chOff x="6645160" y="5177433"/>
            <a:chExt cx="1008694" cy="246221"/>
          </a:xfrm>
        </p:grpSpPr>
        <p:sp>
          <p:nvSpPr>
            <p:cNvPr id="147" name="Rectangle 146"/>
            <p:cNvSpPr/>
            <p:nvPr/>
          </p:nvSpPr>
          <p:spPr>
            <a:xfrm>
              <a:off x="6645160" y="5236581"/>
              <a:ext cx="160286" cy="147948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700" kern="0" dirty="0" err="1">
                <a:solidFill>
                  <a:sysClr val="windowText" lastClr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756666" y="5177433"/>
              <a:ext cx="897188" cy="24622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GB" sz="1000" dirty="0" smtClean="0">
                  <a:latin typeface="Calibri"/>
                  <a:cs typeface="Calibri"/>
                </a:rPr>
                <a:t>North Central</a:t>
              </a:r>
              <a:endParaRPr lang="en-GB" sz="1000" dirty="0">
                <a:latin typeface="Calibri"/>
                <a:cs typeface="Calibri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099060" y="4690503"/>
            <a:ext cx="847768" cy="246221"/>
            <a:chOff x="6645160" y="5391478"/>
            <a:chExt cx="847768" cy="246221"/>
          </a:xfrm>
        </p:grpSpPr>
        <p:sp>
          <p:nvSpPr>
            <p:cNvPr id="150" name="Rectangle 149"/>
            <p:cNvSpPr/>
            <p:nvPr/>
          </p:nvSpPr>
          <p:spPr>
            <a:xfrm>
              <a:off x="6645160" y="5450626"/>
              <a:ext cx="160286" cy="1479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700" kern="0" dirty="0" err="1">
                <a:solidFill>
                  <a:sysClr val="windowText" lastClr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756666" y="5391478"/>
              <a:ext cx="736262" cy="24622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GB" sz="1000" dirty="0" smtClean="0">
                  <a:latin typeface="Calibri"/>
                  <a:cs typeface="Calibri"/>
                </a:rPr>
                <a:t>North East</a:t>
              </a:r>
              <a:endParaRPr lang="en-GB" sz="1000" dirty="0">
                <a:latin typeface="Calibri"/>
                <a:cs typeface="Calibri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099060" y="4896178"/>
            <a:ext cx="901619" cy="246221"/>
            <a:chOff x="6645160" y="5605523"/>
            <a:chExt cx="901619" cy="246221"/>
          </a:xfrm>
        </p:grpSpPr>
        <p:sp>
          <p:nvSpPr>
            <p:cNvPr id="153" name="Rectangle 152"/>
            <p:cNvSpPr/>
            <p:nvPr/>
          </p:nvSpPr>
          <p:spPr>
            <a:xfrm>
              <a:off x="6645160" y="5664671"/>
              <a:ext cx="160286" cy="1479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700" kern="0" dirty="0" err="1">
                <a:solidFill>
                  <a:sysClr val="windowText" lastClr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56666" y="5605523"/>
              <a:ext cx="790113" cy="24622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GB" sz="1000" dirty="0" smtClean="0">
                  <a:latin typeface="Calibri"/>
                  <a:cs typeface="Calibri"/>
                </a:rPr>
                <a:t>North West</a:t>
              </a:r>
              <a:endParaRPr lang="en-GB" sz="1000" dirty="0">
                <a:latin typeface="Calibri"/>
                <a:cs typeface="Calibri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099060" y="5101853"/>
            <a:ext cx="847605" cy="246221"/>
            <a:chOff x="6645160" y="5822807"/>
            <a:chExt cx="847605" cy="246221"/>
          </a:xfrm>
        </p:grpSpPr>
        <p:sp>
          <p:nvSpPr>
            <p:cNvPr id="156" name="Rectangle 155"/>
            <p:cNvSpPr/>
            <p:nvPr/>
          </p:nvSpPr>
          <p:spPr>
            <a:xfrm>
              <a:off x="6645160" y="5881955"/>
              <a:ext cx="160286" cy="147948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700" kern="0" dirty="0" err="1">
                <a:solidFill>
                  <a:sysClr val="windowText" lastClr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756666" y="5822807"/>
              <a:ext cx="736099" cy="24622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GB" sz="1000" dirty="0" smtClean="0">
                  <a:latin typeface="Calibri"/>
                  <a:cs typeface="Calibri"/>
                </a:rPr>
                <a:t>South East</a:t>
              </a:r>
              <a:endParaRPr lang="en-GB" sz="1000" dirty="0">
                <a:latin typeface="Calibri"/>
                <a:cs typeface="Calibri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6099060" y="5320228"/>
            <a:ext cx="933679" cy="246221"/>
            <a:chOff x="6645160" y="6055716"/>
            <a:chExt cx="933679" cy="246221"/>
          </a:xfrm>
        </p:grpSpPr>
        <p:sp>
          <p:nvSpPr>
            <p:cNvPr id="159" name="Rectangle 158"/>
            <p:cNvSpPr/>
            <p:nvPr/>
          </p:nvSpPr>
          <p:spPr>
            <a:xfrm>
              <a:off x="6645160" y="6102164"/>
              <a:ext cx="160286" cy="147948"/>
            </a:xfrm>
            <a:prstGeom prst="rect">
              <a:avLst/>
            </a:prstGeom>
            <a:solidFill>
              <a:srgbClr val="660066">
                <a:alpha val="50000"/>
              </a:srgbClr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700" kern="0" dirty="0" err="1">
                <a:solidFill>
                  <a:sysClr val="windowText" lastClr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756666" y="6055716"/>
              <a:ext cx="822173" cy="24622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GB" sz="1000" dirty="0" smtClean="0">
                  <a:latin typeface="Calibri"/>
                  <a:cs typeface="Calibri"/>
                </a:rPr>
                <a:t>South South</a:t>
              </a:r>
              <a:endParaRPr lang="en-GB" sz="1000" dirty="0">
                <a:latin typeface="Calibri"/>
                <a:cs typeface="Calibri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099060" y="5525903"/>
            <a:ext cx="900429" cy="246221"/>
            <a:chOff x="6645160" y="6275926"/>
            <a:chExt cx="900429" cy="246221"/>
          </a:xfrm>
        </p:grpSpPr>
        <p:sp>
          <p:nvSpPr>
            <p:cNvPr id="162" name="Rectangle 161"/>
            <p:cNvSpPr/>
            <p:nvPr/>
          </p:nvSpPr>
          <p:spPr>
            <a:xfrm>
              <a:off x="6645160" y="6322374"/>
              <a:ext cx="160286" cy="147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700" kern="0" dirty="0" err="1">
                <a:solidFill>
                  <a:sysClr val="windowText" lastClr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756666" y="6275926"/>
              <a:ext cx="788923" cy="24622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GB" sz="1000" dirty="0" smtClean="0">
                  <a:latin typeface="Calibri"/>
                  <a:cs typeface="Calibri"/>
                </a:rPr>
                <a:t>South West</a:t>
              </a:r>
              <a:endParaRPr lang="en-GB" sz="1000" dirty="0">
                <a:latin typeface="Calibri"/>
                <a:cs typeface="Calibri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099052" y="5731578"/>
            <a:ext cx="2762072" cy="251722"/>
            <a:chOff x="6670552" y="6493629"/>
            <a:chExt cx="2762072" cy="251722"/>
          </a:xfrm>
        </p:grpSpPr>
        <p:pic>
          <p:nvPicPr>
            <p:cNvPr id="165" name="Picture 164" descr="location-pin (3).png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686" t="42836" r="44768" b="43296"/>
            <a:stretch/>
          </p:blipFill>
          <p:spPr>
            <a:xfrm>
              <a:off x="6670552" y="6529351"/>
              <a:ext cx="164255" cy="216000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>
            <a:xfrm>
              <a:off x="6756666" y="6493629"/>
              <a:ext cx="2675958" cy="24622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GB" sz="1000" b="1" dirty="0" smtClean="0">
                  <a:latin typeface="Calibri"/>
                  <a:cs typeface="Calibri"/>
                </a:rPr>
                <a:t>Held stakeholder event* in the past 12 months</a:t>
              </a:r>
              <a:endParaRPr lang="en-GB" sz="1000" b="1" dirty="0">
                <a:latin typeface="Calibri"/>
                <a:cs typeface="Calibri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6084850" y="5962651"/>
            <a:ext cx="2960881" cy="251722"/>
            <a:chOff x="6669050" y="6642556"/>
            <a:chExt cx="2960881" cy="251722"/>
          </a:xfrm>
        </p:grpSpPr>
        <p:pic>
          <p:nvPicPr>
            <p:cNvPr id="168" name="Picture 167" descr="location-pin (2).pn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745" t="42176" r="44404" b="42655"/>
            <a:stretch/>
          </p:blipFill>
          <p:spPr>
            <a:xfrm>
              <a:off x="6669050" y="6678278"/>
              <a:ext cx="168761" cy="216000"/>
            </a:xfrm>
            <a:prstGeom prst="rect">
              <a:avLst/>
            </a:prstGeom>
          </p:spPr>
        </p:pic>
        <p:sp>
          <p:nvSpPr>
            <p:cNvPr id="169" name="TextBox 168"/>
            <p:cNvSpPr txBox="1"/>
            <p:nvPr/>
          </p:nvSpPr>
          <p:spPr>
            <a:xfrm>
              <a:off x="6756666" y="6642556"/>
              <a:ext cx="2873265" cy="24622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GB" sz="1000" b="1" dirty="0" smtClean="0">
                  <a:latin typeface="Calibri"/>
                  <a:cs typeface="Calibri"/>
                </a:rPr>
                <a:t>Planned stakeholder event* in the next 12 months</a:t>
              </a:r>
              <a:endParaRPr lang="en-GB" sz="1000" b="1" dirty="0">
                <a:latin typeface="Calibri"/>
                <a:cs typeface="Calibri"/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6049538" y="6202198"/>
            <a:ext cx="2903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i="1" dirty="0" smtClean="0">
                <a:latin typeface="Calibri"/>
                <a:cs typeface="Calibri"/>
              </a:rPr>
              <a:t>*All state events are designed as regional events with participation from other member states of the relevant geopolitical zone.</a:t>
            </a:r>
            <a:endParaRPr lang="en-GB" sz="10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79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16" b="13342"/>
          <a:stretch/>
        </p:blipFill>
        <p:spPr>
          <a:xfrm>
            <a:off x="0" y="1270055"/>
            <a:ext cx="9144000" cy="45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3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F420E6-4EBA-4E83-A4FF-DB8A153B40E6}"/>
              </a:ext>
            </a:extLst>
          </p:cNvPr>
          <p:cNvSpPr txBox="1">
            <a:spLocks/>
          </p:cNvSpPr>
          <p:nvPr/>
        </p:nvSpPr>
        <p:spPr>
          <a:xfrm>
            <a:off x="284395" y="2348348"/>
            <a:ext cx="1861905" cy="2185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20" lvl="1" indent="0">
              <a:spcBef>
                <a:spcPct val="20000"/>
              </a:spcBef>
              <a:buNone/>
            </a:pPr>
            <a:r>
              <a:rPr lang="en-US" sz="1300" b="1" dirty="0" smtClean="0">
                <a:solidFill>
                  <a:srgbClr val="3E5020"/>
                </a:solidFill>
              </a:rPr>
              <a:t>National Action Plan 3 (NAP 3.0)</a:t>
            </a:r>
            <a:endParaRPr lang="en-US" sz="1300" b="1" dirty="0">
              <a:solidFill>
                <a:srgbClr val="3E5020"/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sz="1300" dirty="0">
                <a:solidFill>
                  <a:srgbClr val="3E5020"/>
                </a:solidFill>
              </a:rPr>
              <a:t>On </a:t>
            </a:r>
            <a:r>
              <a:rPr lang="en-US" sz="1300" dirty="0" smtClean="0">
                <a:solidFill>
                  <a:srgbClr val="3E5020"/>
                </a:solidFill>
              </a:rPr>
              <a:t>February 5, 2018, </a:t>
            </a:r>
            <a:r>
              <a:rPr lang="en-US" sz="1300" dirty="0">
                <a:solidFill>
                  <a:srgbClr val="3E5020"/>
                </a:solidFill>
              </a:rPr>
              <a:t>PEBEC launched the </a:t>
            </a:r>
            <a:r>
              <a:rPr lang="en-US" sz="1300" dirty="0" smtClean="0">
                <a:solidFill>
                  <a:srgbClr val="3E5020"/>
                </a:solidFill>
              </a:rPr>
              <a:t>third National </a:t>
            </a:r>
            <a:r>
              <a:rPr lang="en-US" sz="1300" dirty="0">
                <a:solidFill>
                  <a:srgbClr val="3E5020"/>
                </a:solidFill>
              </a:rPr>
              <a:t>Action Plan which focused on </a:t>
            </a:r>
            <a:r>
              <a:rPr lang="en-US" sz="1300" dirty="0" smtClean="0">
                <a:solidFill>
                  <a:srgbClr val="3E5020"/>
                </a:solidFill>
              </a:rPr>
              <a:t>the most impactful reforms for the Nigerian business environment.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104900"/>
            <a:ext cx="1917700" cy="11684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61577"/>
              </p:ext>
            </p:extLst>
          </p:nvPr>
        </p:nvGraphicFramePr>
        <p:xfrm>
          <a:off x="2286000" y="1104901"/>
          <a:ext cx="67183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/>
                <a:gridCol w="5600700"/>
              </a:tblGrid>
              <a:tr h="20518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INDICATOR</a:t>
                      </a:r>
                      <a:endParaRPr lang="en-GB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3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SELECT REFORM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 INITIATIVES</a:t>
                      </a:r>
                      <a:endParaRPr lang="en-GB" sz="1200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61554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/>
                          <a:cs typeface="Calibri"/>
                        </a:rPr>
                        <a:t>Trading Across</a:t>
                      </a:r>
                      <a:r>
                        <a:rPr lang="en-GB" sz="1200" b="1" baseline="0" dirty="0" smtClean="0">
                          <a:latin typeface="Calibri"/>
                          <a:cs typeface="Calibri"/>
                        </a:rPr>
                        <a:t> Borders</a:t>
                      </a:r>
                      <a:endParaRPr lang="en-GB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Clarify and implement import and export guidelines to drive efficiency at the Ports.</a:t>
                      </a:r>
                    </a:p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Strengthen single joint cargo examination interface in all airports &amp; seaports for import and export. </a:t>
                      </a:r>
                    </a:p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Implement an electronic Nigerian Export Proceeds (NXP) form.</a:t>
                      </a:r>
                    </a:p>
                  </a:txBody>
                  <a:tcPr/>
                </a:tc>
              </a:tr>
              <a:tr h="61554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/>
                          <a:cs typeface="Calibri"/>
                        </a:rPr>
                        <a:t>Trading within</a:t>
                      </a:r>
                      <a:r>
                        <a:rPr lang="en-GB" sz="1200" b="1" baseline="0" dirty="0" smtClean="0">
                          <a:latin typeface="Calibri"/>
                          <a:cs typeface="Calibri"/>
                        </a:rPr>
                        <a:t> N</a:t>
                      </a:r>
                      <a:r>
                        <a:rPr lang="en-GB" sz="1200" b="1" dirty="0" smtClean="0">
                          <a:latin typeface="Calibri"/>
                          <a:cs typeface="Calibri"/>
                        </a:rPr>
                        <a:t>igeria</a:t>
                      </a:r>
                      <a:endParaRPr lang="en-GB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Clear all pending NAFDAC registration applications as at December 2017.</a:t>
                      </a:r>
                    </a:p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Comply with 90-day timeline to complete NAFDAC product registration.</a:t>
                      </a:r>
                    </a:p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Encourage reporting of illegal police roadblocks and institute consequence management.</a:t>
                      </a:r>
                    </a:p>
                  </a:txBody>
                  <a:tcPr/>
                </a:tc>
              </a:tr>
              <a:tr h="47875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/>
                          <a:cs typeface="Calibri"/>
                        </a:rPr>
                        <a:t>Entry and Exit of People</a:t>
                      </a:r>
                      <a:endParaRPr lang="en-GB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Stop use of Passenger Service Charge (PSC) stickers.</a:t>
                      </a:r>
                    </a:p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Improve Visa on Arrival process by enabling  web based application and approval.</a:t>
                      </a:r>
                    </a:p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Install luggage scanners at the arrival halls of the international airports.</a:t>
                      </a:r>
                    </a:p>
                  </a:txBody>
                  <a:tcPr/>
                </a:tc>
              </a:tr>
              <a:tr h="61554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/>
                          <a:cs typeface="Calibri"/>
                        </a:rPr>
                        <a:t>Getting Electricity</a:t>
                      </a:r>
                      <a:endParaRPr lang="en-GB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Drive 100% compliance with NERC Order on timelines for new connections to the grid. </a:t>
                      </a:r>
                    </a:p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Encourage DISCOs to roll out e-application systems for new connections to the grid.</a:t>
                      </a:r>
                    </a:p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DISCOs to implement grid mapping using technology (GIS or EMS/SCADA).</a:t>
                      </a:r>
                    </a:p>
                  </a:txBody>
                  <a:tcPr/>
                </a:tc>
              </a:tr>
              <a:tr h="341969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/>
                          <a:cs typeface="Calibri"/>
                        </a:rPr>
                        <a:t>Starting a Business</a:t>
                      </a:r>
                      <a:endParaRPr lang="en-GB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Adhere to timelines for post registration filings.</a:t>
                      </a:r>
                      <a:endParaRPr lang="en-GB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41969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/>
                          <a:cs typeface="Calibri"/>
                        </a:rPr>
                        <a:t>Paying Taxes</a:t>
                      </a:r>
                      <a:endParaRPr lang="en-GB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Communicate and enforce minimum employee requirement for pension contributions as 15 employees for government procurement purposes.</a:t>
                      </a:r>
                      <a:endParaRPr lang="en-GB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41969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/>
                          <a:cs typeface="Calibri"/>
                        </a:rPr>
                        <a:t>Selling to Government</a:t>
                      </a:r>
                      <a:endParaRPr lang="en-GB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Build magistrates capacity for specialized small claims commercial courts or commercial divisions in Lagos and Kano.</a:t>
                      </a:r>
                    </a:p>
                  </a:txBody>
                  <a:tcPr/>
                </a:tc>
              </a:tr>
              <a:tr h="341969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/>
                          <a:cs typeface="Calibri"/>
                        </a:rPr>
                        <a:t>Enforcing Contracts</a:t>
                      </a:r>
                      <a:endParaRPr lang="en-GB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Introduce specialized small claims commercial courts in Lagos and Kano.</a:t>
                      </a:r>
                      <a:endParaRPr lang="en-GB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5445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alibri"/>
                          <a:cs typeface="Calibri"/>
                        </a:rPr>
                        <a:t>Getting Credit</a:t>
                      </a:r>
                      <a:endParaRPr lang="en-GB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Wingdings" charset="2"/>
                        <a:buChar char="§"/>
                      </a:pPr>
                      <a:r>
                        <a:rPr lang="en-GB" sz="1200" dirty="0" smtClean="0">
                          <a:latin typeface="+mn-lt"/>
                          <a:cs typeface="Calibri"/>
                        </a:rPr>
                        <a:t>Urge Banks to utilise the National Collateral Registry.</a:t>
                      </a:r>
                      <a:endParaRPr lang="en-GB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10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17" name="think-cell Slide" r:id="rId14" imgW="526" imgH="526" progId="TCLayout.ActiveDocument.1">
                  <p:embed/>
                </p:oleObj>
              </mc:Choice>
              <mc:Fallback>
                <p:oleObj name="think-cell Slide" r:id="rId1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331598" y="1605895"/>
            <a:ext cx="2831308" cy="408623"/>
            <a:chOff x="331597" y="1501120"/>
            <a:chExt cx="2920873" cy="408623"/>
          </a:xfrm>
        </p:grpSpPr>
        <p:sp>
          <p:nvSpPr>
            <p:cNvPr id="7" name="Freeform 6"/>
            <p:cNvSpPr/>
            <p:nvPr>
              <p:custDataLst>
                <p:tags r:id="rId11"/>
              </p:custDataLst>
            </p:nvPr>
          </p:nvSpPr>
          <p:spPr>
            <a:xfrm>
              <a:off x="331597" y="1501120"/>
              <a:ext cx="2920873" cy="408623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87762 w 1828800"/>
                <a:gd name="connsiteY5" fmla="*/ 457200 h 914400"/>
                <a:gd name="connsiteX0" fmla="*/ 0 w 1828800"/>
                <a:gd name="connsiteY0" fmla="*/ 0 h 914400"/>
                <a:gd name="connsiteX1" fmla="*/ 174103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87762 w 1828800"/>
                <a:gd name="connsiteY5" fmla="*/ 457200 h 914400"/>
                <a:gd name="connsiteX0" fmla="*/ 0 w 1828800"/>
                <a:gd name="connsiteY0" fmla="*/ 0 h 914400"/>
                <a:gd name="connsiteX1" fmla="*/ 1741038 w 1828800"/>
                <a:gd name="connsiteY1" fmla="*/ 0 h 914400"/>
                <a:gd name="connsiteX2" fmla="*/ 1828800 w 1828800"/>
                <a:gd name="connsiteY2" fmla="*/ 457200 h 914400"/>
                <a:gd name="connsiteX3" fmla="*/ 1741038 w 1828800"/>
                <a:gd name="connsiteY3" fmla="*/ 914400 h 914400"/>
                <a:gd name="connsiteX4" fmla="*/ 0 w 1828800"/>
                <a:gd name="connsiteY4" fmla="*/ 914400 h 914400"/>
                <a:gd name="connsiteX5" fmla="*/ 87762 w 1828800"/>
                <a:gd name="connsiteY5" fmla="*/ 457200 h 914400"/>
                <a:gd name="connsiteX0" fmla="*/ 0 w 1828800"/>
                <a:gd name="connsiteY0" fmla="*/ 0 h 914400"/>
                <a:gd name="connsiteX1" fmla="*/ 1741038 w 1828800"/>
                <a:gd name="connsiteY1" fmla="*/ 0 h 914400"/>
                <a:gd name="connsiteX2" fmla="*/ 1828800 w 1828800"/>
                <a:gd name="connsiteY2" fmla="*/ 457200 h 914400"/>
                <a:gd name="connsiteX3" fmla="*/ 174103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1038 w 1828800"/>
                <a:gd name="connsiteY1" fmla="*/ 0 h 914400"/>
                <a:gd name="connsiteX2" fmla="*/ 1828800 w 1828800"/>
                <a:gd name="connsiteY2" fmla="*/ 457200 h 914400"/>
                <a:gd name="connsiteX3" fmla="*/ 174103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1038 w 1828800"/>
                <a:gd name="connsiteY1" fmla="*/ 0 h 914400"/>
                <a:gd name="connsiteX2" fmla="*/ 1828800 w 1828800"/>
                <a:gd name="connsiteY2" fmla="*/ 457200 h 914400"/>
                <a:gd name="connsiteX3" fmla="*/ 174103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1038 w 1828800"/>
                <a:gd name="connsiteY1" fmla="*/ 0 h 914400"/>
                <a:gd name="connsiteX2" fmla="*/ 1828800 w 1828800"/>
                <a:gd name="connsiteY2" fmla="*/ 457200 h 914400"/>
                <a:gd name="connsiteX3" fmla="*/ 174103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2748 w 1828800"/>
                <a:gd name="connsiteY1" fmla="*/ 0 h 914400"/>
                <a:gd name="connsiteX2" fmla="*/ 1828800 w 1828800"/>
                <a:gd name="connsiteY2" fmla="*/ 457200 h 914400"/>
                <a:gd name="connsiteX3" fmla="*/ 174103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82748 w 1828800"/>
                <a:gd name="connsiteY1" fmla="*/ 0 h 914400"/>
                <a:gd name="connsiteX2" fmla="*/ 1828800 w 1828800"/>
                <a:gd name="connsiteY2" fmla="*/ 457200 h 914400"/>
                <a:gd name="connsiteX3" fmla="*/ 178274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2748" y="0"/>
                  </a:lnTo>
                  <a:lnTo>
                    <a:pt x="1828800" y="457200"/>
                  </a:lnTo>
                  <a:lnTo>
                    <a:pt x="1782748" y="914400"/>
                  </a:lnTo>
                  <a:lnTo>
                    <a:pt x="0" y="914400"/>
                  </a:lnTo>
                  <a:lnTo>
                    <a:pt x="0" y="457201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 dirty="0" err="1">
                <a:solidFill>
                  <a:schemeClr val="accent4"/>
                </a:solidFill>
              </a:endParaRPr>
            </a:p>
          </p:txBody>
        </p:sp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395097" y="1529497"/>
              <a:ext cx="2783821" cy="351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altLang="ja-JP" sz="1500" b="1" dirty="0">
                  <a:solidFill>
                    <a:schemeClr val="accent4"/>
                  </a:solidFill>
                </a:rPr>
                <a:t>Raise tickets</a:t>
              </a:r>
              <a:endParaRPr lang="ja-JP" altLang="en-US" sz="15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3134252" y="1605895"/>
            <a:ext cx="2831308" cy="408623"/>
            <a:chOff x="3134252" y="1501120"/>
            <a:chExt cx="2920873" cy="408623"/>
          </a:xfrm>
        </p:grpSpPr>
        <p:sp>
          <p:nvSpPr>
            <p:cNvPr id="12" name="Freeform 11"/>
            <p:cNvSpPr/>
            <p:nvPr>
              <p:custDataLst>
                <p:tags r:id="rId9"/>
              </p:custDataLst>
            </p:nvPr>
          </p:nvSpPr>
          <p:spPr>
            <a:xfrm>
              <a:off x="3134252" y="1501120"/>
              <a:ext cx="2920873" cy="408623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87762 w 1828800"/>
                <a:gd name="connsiteY5" fmla="*/ 457200 h 914400"/>
                <a:gd name="connsiteX0" fmla="*/ 0 w 1828800"/>
                <a:gd name="connsiteY0" fmla="*/ 0 h 914400"/>
                <a:gd name="connsiteX1" fmla="*/ 174103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87762 w 1828800"/>
                <a:gd name="connsiteY5" fmla="*/ 457200 h 914400"/>
                <a:gd name="connsiteX0" fmla="*/ 0 w 1828800"/>
                <a:gd name="connsiteY0" fmla="*/ 0 h 914400"/>
                <a:gd name="connsiteX1" fmla="*/ 1741038 w 1828800"/>
                <a:gd name="connsiteY1" fmla="*/ 0 h 914400"/>
                <a:gd name="connsiteX2" fmla="*/ 1828800 w 1828800"/>
                <a:gd name="connsiteY2" fmla="*/ 457200 h 914400"/>
                <a:gd name="connsiteX3" fmla="*/ 1741038 w 1828800"/>
                <a:gd name="connsiteY3" fmla="*/ 914400 h 914400"/>
                <a:gd name="connsiteX4" fmla="*/ 0 w 1828800"/>
                <a:gd name="connsiteY4" fmla="*/ 914400 h 914400"/>
                <a:gd name="connsiteX5" fmla="*/ 87762 w 1828800"/>
                <a:gd name="connsiteY5" fmla="*/ 457200 h 914400"/>
                <a:gd name="connsiteX0" fmla="*/ 0 w 1828800"/>
                <a:gd name="connsiteY0" fmla="*/ 0 h 914400"/>
                <a:gd name="connsiteX1" fmla="*/ 1741038 w 1828800"/>
                <a:gd name="connsiteY1" fmla="*/ 0 h 914400"/>
                <a:gd name="connsiteX2" fmla="*/ 1828800 w 1828800"/>
                <a:gd name="connsiteY2" fmla="*/ 457200 h 914400"/>
                <a:gd name="connsiteX3" fmla="*/ 1741038 w 1828800"/>
                <a:gd name="connsiteY3" fmla="*/ 914400 h 914400"/>
                <a:gd name="connsiteX4" fmla="*/ 0 w 1828800"/>
                <a:gd name="connsiteY4" fmla="*/ 914400 h 914400"/>
                <a:gd name="connsiteX5" fmla="*/ 46052 w 1828800"/>
                <a:gd name="connsiteY5" fmla="*/ 457201 h 914400"/>
                <a:gd name="connsiteX0" fmla="*/ 0 w 1828800"/>
                <a:gd name="connsiteY0" fmla="*/ 0 h 914400"/>
                <a:gd name="connsiteX1" fmla="*/ 1782748 w 1828800"/>
                <a:gd name="connsiteY1" fmla="*/ 0 h 914400"/>
                <a:gd name="connsiteX2" fmla="*/ 1828800 w 1828800"/>
                <a:gd name="connsiteY2" fmla="*/ 457200 h 914400"/>
                <a:gd name="connsiteX3" fmla="*/ 1741038 w 1828800"/>
                <a:gd name="connsiteY3" fmla="*/ 914400 h 914400"/>
                <a:gd name="connsiteX4" fmla="*/ 0 w 1828800"/>
                <a:gd name="connsiteY4" fmla="*/ 914400 h 914400"/>
                <a:gd name="connsiteX5" fmla="*/ 46052 w 1828800"/>
                <a:gd name="connsiteY5" fmla="*/ 457201 h 914400"/>
                <a:gd name="connsiteX0" fmla="*/ 0 w 1828800"/>
                <a:gd name="connsiteY0" fmla="*/ 0 h 914400"/>
                <a:gd name="connsiteX1" fmla="*/ 1782748 w 1828800"/>
                <a:gd name="connsiteY1" fmla="*/ 0 h 914400"/>
                <a:gd name="connsiteX2" fmla="*/ 1828800 w 1828800"/>
                <a:gd name="connsiteY2" fmla="*/ 457200 h 914400"/>
                <a:gd name="connsiteX3" fmla="*/ 1782748 w 1828800"/>
                <a:gd name="connsiteY3" fmla="*/ 914400 h 914400"/>
                <a:gd name="connsiteX4" fmla="*/ 0 w 1828800"/>
                <a:gd name="connsiteY4" fmla="*/ 914400 h 914400"/>
                <a:gd name="connsiteX5" fmla="*/ 46052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2748" y="0"/>
                  </a:lnTo>
                  <a:lnTo>
                    <a:pt x="1828800" y="457200"/>
                  </a:lnTo>
                  <a:lnTo>
                    <a:pt x="1782748" y="914400"/>
                  </a:lnTo>
                  <a:lnTo>
                    <a:pt x="0" y="914400"/>
                  </a:lnTo>
                  <a:lnTo>
                    <a:pt x="46052" y="457201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500" dirty="0" err="1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10"/>
              </p:custDataLst>
            </p:nvPr>
          </p:nvSpPr>
          <p:spPr>
            <a:xfrm>
              <a:off x="3258604" y="1529497"/>
              <a:ext cx="2722969" cy="351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altLang="ja-JP" sz="1500" b="1" dirty="0">
                  <a:solidFill>
                    <a:schemeClr val="accent4"/>
                  </a:solidFill>
                </a:rPr>
                <a:t>Respond to tickets</a:t>
              </a:r>
              <a:endParaRPr lang="ja-JP" altLang="en-US" sz="15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5936908" y="1605895"/>
            <a:ext cx="2831308" cy="408623"/>
            <a:chOff x="5936908" y="1501120"/>
            <a:chExt cx="2920873" cy="408623"/>
          </a:xfrm>
        </p:grpSpPr>
        <p:sp>
          <p:nvSpPr>
            <p:cNvPr id="15" name="Freeform 14"/>
            <p:cNvSpPr/>
            <p:nvPr>
              <p:custDataLst>
                <p:tags r:id="rId7"/>
              </p:custDataLst>
            </p:nvPr>
          </p:nvSpPr>
          <p:spPr>
            <a:xfrm>
              <a:off x="5936908" y="1501120"/>
              <a:ext cx="2920873" cy="408623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87762 w 1828800"/>
                <a:gd name="connsiteY5" fmla="*/ 457200 h 914400"/>
                <a:gd name="connsiteX0" fmla="*/ 0 w 1828800"/>
                <a:gd name="connsiteY0" fmla="*/ 0 h 914400"/>
                <a:gd name="connsiteX1" fmla="*/ 174103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87762 w 1828800"/>
                <a:gd name="connsiteY5" fmla="*/ 457200 h 914400"/>
                <a:gd name="connsiteX0" fmla="*/ 0 w 1828800"/>
                <a:gd name="connsiteY0" fmla="*/ 0 h 914400"/>
                <a:gd name="connsiteX1" fmla="*/ 1741038 w 1828800"/>
                <a:gd name="connsiteY1" fmla="*/ 0 h 914400"/>
                <a:gd name="connsiteX2" fmla="*/ 1828800 w 1828800"/>
                <a:gd name="connsiteY2" fmla="*/ 457200 h 914400"/>
                <a:gd name="connsiteX3" fmla="*/ 1741038 w 1828800"/>
                <a:gd name="connsiteY3" fmla="*/ 914400 h 914400"/>
                <a:gd name="connsiteX4" fmla="*/ 0 w 1828800"/>
                <a:gd name="connsiteY4" fmla="*/ 914400 h 914400"/>
                <a:gd name="connsiteX5" fmla="*/ 87762 w 1828800"/>
                <a:gd name="connsiteY5" fmla="*/ 457200 h 914400"/>
                <a:gd name="connsiteX0" fmla="*/ 0 w 1828800"/>
                <a:gd name="connsiteY0" fmla="*/ 0 h 914400"/>
                <a:gd name="connsiteX1" fmla="*/ 1741038 w 1828800"/>
                <a:gd name="connsiteY1" fmla="*/ 0 h 914400"/>
                <a:gd name="connsiteX2" fmla="*/ 1828800 w 1828800"/>
                <a:gd name="connsiteY2" fmla="*/ 457200 h 914400"/>
                <a:gd name="connsiteX3" fmla="*/ 1741038 w 1828800"/>
                <a:gd name="connsiteY3" fmla="*/ 914400 h 914400"/>
                <a:gd name="connsiteX4" fmla="*/ 0 w 1828800"/>
                <a:gd name="connsiteY4" fmla="*/ 914400 h 914400"/>
                <a:gd name="connsiteX5" fmla="*/ 46052 w 1828800"/>
                <a:gd name="connsiteY5" fmla="*/ 457201 h 914400"/>
                <a:gd name="connsiteX0" fmla="*/ 0 w 1828800"/>
                <a:gd name="connsiteY0" fmla="*/ 0 h 914400"/>
                <a:gd name="connsiteX1" fmla="*/ 1782748 w 1828800"/>
                <a:gd name="connsiteY1" fmla="*/ 0 h 914400"/>
                <a:gd name="connsiteX2" fmla="*/ 1828800 w 1828800"/>
                <a:gd name="connsiteY2" fmla="*/ 457200 h 914400"/>
                <a:gd name="connsiteX3" fmla="*/ 1741038 w 1828800"/>
                <a:gd name="connsiteY3" fmla="*/ 914400 h 914400"/>
                <a:gd name="connsiteX4" fmla="*/ 0 w 1828800"/>
                <a:gd name="connsiteY4" fmla="*/ 914400 h 914400"/>
                <a:gd name="connsiteX5" fmla="*/ 46052 w 1828800"/>
                <a:gd name="connsiteY5" fmla="*/ 457201 h 914400"/>
                <a:gd name="connsiteX0" fmla="*/ 0 w 1828800"/>
                <a:gd name="connsiteY0" fmla="*/ 0 h 914400"/>
                <a:gd name="connsiteX1" fmla="*/ 1782748 w 1828800"/>
                <a:gd name="connsiteY1" fmla="*/ 0 h 914400"/>
                <a:gd name="connsiteX2" fmla="*/ 1828800 w 1828800"/>
                <a:gd name="connsiteY2" fmla="*/ 457200 h 914400"/>
                <a:gd name="connsiteX3" fmla="*/ 1782748 w 1828800"/>
                <a:gd name="connsiteY3" fmla="*/ 914400 h 914400"/>
                <a:gd name="connsiteX4" fmla="*/ 0 w 1828800"/>
                <a:gd name="connsiteY4" fmla="*/ 914400 h 914400"/>
                <a:gd name="connsiteX5" fmla="*/ 46052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2748" y="0"/>
                  </a:lnTo>
                  <a:lnTo>
                    <a:pt x="1828800" y="457200"/>
                  </a:lnTo>
                  <a:lnTo>
                    <a:pt x="1782748" y="914400"/>
                  </a:lnTo>
                  <a:lnTo>
                    <a:pt x="0" y="914400"/>
                  </a:lnTo>
                  <a:lnTo>
                    <a:pt x="46052" y="457201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500" dirty="0" err="1">
                <a:solidFill>
                  <a:schemeClr val="accent4"/>
                </a:solidFill>
              </a:endParaRPr>
            </a:p>
          </p:txBody>
        </p:sp>
        <p:sp>
          <p:nvSpPr>
            <p:cNvPr id="16" name="TextBox 15"/>
            <p:cNvSpPr txBox="1"/>
            <p:nvPr>
              <p:custDataLst>
                <p:tags r:id="rId8"/>
              </p:custDataLst>
            </p:nvPr>
          </p:nvSpPr>
          <p:spPr>
            <a:xfrm>
              <a:off x="6061260" y="1529497"/>
              <a:ext cx="2722969" cy="351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altLang="ja-JP" sz="1500" b="1" dirty="0">
                  <a:solidFill>
                    <a:schemeClr val="accent4"/>
                  </a:solidFill>
                </a:rPr>
                <a:t>Track resolution</a:t>
              </a:r>
              <a:endParaRPr lang="ja-JP" altLang="en-US" sz="15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2" name="Tracker circle"/>
          <p:cNvSpPr>
            <a:spLocks/>
          </p:cNvSpPr>
          <p:nvPr/>
        </p:nvSpPr>
        <p:spPr>
          <a:xfrm>
            <a:off x="1633880" y="1478578"/>
            <a:ext cx="226745" cy="22552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r>
              <a:rPr lang="en-US" sz="1500" b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43" name="Tracker circle"/>
          <p:cNvSpPr>
            <a:spLocks/>
          </p:cNvSpPr>
          <p:nvPr/>
        </p:nvSpPr>
        <p:spPr>
          <a:xfrm>
            <a:off x="4436534" y="1478578"/>
            <a:ext cx="226745" cy="22552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r>
              <a:rPr lang="en-US" sz="1500" b="1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44" name="Tracker circle"/>
          <p:cNvSpPr>
            <a:spLocks/>
          </p:cNvSpPr>
          <p:nvPr/>
        </p:nvSpPr>
        <p:spPr>
          <a:xfrm>
            <a:off x="7239190" y="1493133"/>
            <a:ext cx="226745" cy="22552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r>
              <a:rPr lang="en-US" sz="1500" b="1" dirty="0">
                <a:solidFill>
                  <a:schemeClr val="accent4"/>
                </a:solidFill>
              </a:rPr>
              <a:t>3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0" y="2011103"/>
            <a:ext cx="9144000" cy="1389469"/>
            <a:chOff x="0" y="1512757"/>
            <a:chExt cx="9144000" cy="1389469"/>
          </a:xfrm>
        </p:grpSpPr>
        <p:sp>
          <p:nvSpPr>
            <p:cNvPr id="37" name="Rectangle 36"/>
            <p:cNvSpPr/>
            <p:nvPr/>
          </p:nvSpPr>
          <p:spPr>
            <a:xfrm>
              <a:off x="0" y="1512758"/>
              <a:ext cx="9144000" cy="1389468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0" y="1512757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93151" y="3723106"/>
            <a:ext cx="2698459" cy="52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altLang="ja-JP" sz="1500" dirty="0"/>
              <a:t>Log a complaint by specifying MDA and provide details</a:t>
            </a:r>
            <a:endParaRPr lang="ja-JP" altLang="en-US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3254792" y="3723106"/>
            <a:ext cx="2639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altLang="ja-JP" sz="1500" dirty="0"/>
              <a:t>MDA responds to complaints via dedicated page for each MDA</a:t>
            </a:r>
            <a:endParaRPr lang="ja-JP" altLang="en-US" sz="1500" dirty="0"/>
          </a:p>
        </p:txBody>
      </p:sp>
      <p:sp>
        <p:nvSpPr>
          <p:cNvPr id="26" name="TextBox 25"/>
          <p:cNvSpPr txBox="1"/>
          <p:nvPr/>
        </p:nvSpPr>
        <p:spPr>
          <a:xfrm>
            <a:off x="6057448" y="3723106"/>
            <a:ext cx="26394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altLang="ja-JP" sz="1500" dirty="0"/>
              <a:t>Each MDA and PEBEC/EBES have dedicated page to track the resolution</a:t>
            </a:r>
            <a:endParaRPr lang="ja-JP" altLang="en-US" sz="1500" dirty="0"/>
          </a:p>
        </p:txBody>
      </p:sp>
      <p:sp>
        <p:nvSpPr>
          <p:cNvPr id="29" name="5. Source"/>
          <p:cNvSpPr>
            <a:spLocks noChangeArrowheads="1"/>
          </p:cNvSpPr>
          <p:nvPr/>
        </p:nvSpPr>
        <p:spPr bwMode="auto">
          <a:xfrm>
            <a:off x="330214" y="6598802"/>
            <a:ext cx="7866474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381000" indent="-381000" defTabSz="913429">
              <a:tabLst>
                <a:tab pos="625148" algn="l"/>
              </a:tabLst>
            </a:pPr>
            <a:r>
              <a:rPr lang="en-GB" sz="800" dirty="0">
                <a:solidFill>
                  <a:srgbClr val="000000"/>
                </a:solidFill>
                <a:latin typeface="Calibri"/>
              </a:rPr>
              <a:t>SOURCE: Enabling Business Environment Secretariat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667" l="0" r="100000">
                        <a14:foregroundMark x1="35556" y1="82222" x2="35556" y2="82222"/>
                        <a14:foregroundMark x1="34222" y1="53778" x2="34222" y2="53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435" y="2204777"/>
            <a:ext cx="1328070" cy="1328070"/>
          </a:xfrm>
          <a:prstGeom prst="rect">
            <a:avLst/>
          </a:prstGeom>
        </p:spPr>
      </p:pic>
      <p:pic>
        <p:nvPicPr>
          <p:cNvPr id="1694726" name="Picture 6" descr="Image result for laptop text icon people"/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19257" r="81588">
                        <a14:foregroundMark x1="39189" y1="20470" x2="39189" y2="20470"/>
                        <a14:foregroundMark x1="71959" y1="56376" x2="71959" y2="56376"/>
                        <a14:foregroundMark x1="67736" y1="83893" x2="67736" y2="83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5" r="19108"/>
          <a:stretch/>
        </p:blipFill>
        <p:spPr bwMode="auto">
          <a:xfrm>
            <a:off x="3791038" y="2351460"/>
            <a:ext cx="1501935" cy="12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85537" y="4543455"/>
            <a:ext cx="2377979" cy="168648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0045" y="4536416"/>
            <a:ext cx="2364670" cy="16935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88193" y="4560897"/>
            <a:ext cx="2377979" cy="166904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6542403" y="2314883"/>
            <a:ext cx="1532109" cy="1532109"/>
            <a:chOff x="9123596" y="1543507"/>
            <a:chExt cx="1656894" cy="1656894"/>
          </a:xfrm>
        </p:grpSpPr>
        <p:pic>
          <p:nvPicPr>
            <p:cNvPr id="1720356" name="Picture 36" descr="Image result for laptop screen icon"/>
            <p:cNvPicPr>
              <a:picLocks noChangeAspect="1" noChangeArrowheads="1"/>
            </p:cNvPicPr>
            <p:nvPr/>
          </p:nvPicPr>
          <p:blipFill>
            <a:blip r:embed="rId2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3596" y="1543507"/>
              <a:ext cx="1656894" cy="16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9394550" y="1750909"/>
              <a:ext cx="1336812" cy="840158"/>
              <a:chOff x="9394550" y="1750909"/>
              <a:chExt cx="1336812" cy="840158"/>
            </a:xfrm>
          </p:grpSpPr>
          <p:sp>
            <p:nvSpPr>
              <p:cNvPr id="34" name="Freeform 99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263471" y="1750909"/>
                <a:ext cx="467891" cy="443883"/>
              </a:xfrm>
              <a:custGeom>
                <a:avLst/>
                <a:gdLst>
                  <a:gd name="T0" fmla="*/ 3040 w 3040"/>
                  <a:gd name="T1" fmla="*/ 109 h 2884"/>
                  <a:gd name="T2" fmla="*/ 2860 w 3040"/>
                  <a:gd name="T3" fmla="*/ 256 h 2884"/>
                  <a:gd name="T4" fmla="*/ 2673 w 3040"/>
                  <a:gd name="T5" fmla="*/ 428 h 2884"/>
                  <a:gd name="T6" fmla="*/ 2479 w 3040"/>
                  <a:gd name="T7" fmla="*/ 627 h 2884"/>
                  <a:gd name="T8" fmla="*/ 2277 w 3040"/>
                  <a:gd name="T9" fmla="*/ 853 h 2884"/>
                  <a:gd name="T10" fmla="*/ 2067 w 3040"/>
                  <a:gd name="T11" fmla="*/ 1106 h 2884"/>
                  <a:gd name="T12" fmla="*/ 1926 w 3040"/>
                  <a:gd name="T13" fmla="*/ 1287 h 2884"/>
                  <a:gd name="T14" fmla="*/ 1727 w 3040"/>
                  <a:gd name="T15" fmla="*/ 1556 h 2884"/>
                  <a:gd name="T16" fmla="*/ 1546 w 3040"/>
                  <a:gd name="T17" fmla="*/ 1819 h 2884"/>
                  <a:gd name="T18" fmla="*/ 1385 w 3040"/>
                  <a:gd name="T19" fmla="*/ 2076 h 2884"/>
                  <a:gd name="T20" fmla="*/ 1243 w 3040"/>
                  <a:gd name="T21" fmla="*/ 2324 h 2884"/>
                  <a:gd name="T22" fmla="*/ 1120 w 3040"/>
                  <a:gd name="T23" fmla="*/ 2567 h 2884"/>
                  <a:gd name="T24" fmla="*/ 865 w 3040"/>
                  <a:gd name="T25" fmla="*/ 2741 h 2884"/>
                  <a:gd name="T26" fmla="*/ 704 w 3040"/>
                  <a:gd name="T27" fmla="*/ 2867 h 2884"/>
                  <a:gd name="T28" fmla="*/ 675 w 3040"/>
                  <a:gd name="T29" fmla="*/ 2856 h 2884"/>
                  <a:gd name="T30" fmla="*/ 603 w 3040"/>
                  <a:gd name="T31" fmla="*/ 2655 h 2884"/>
                  <a:gd name="T32" fmla="*/ 498 w 3040"/>
                  <a:gd name="T33" fmla="*/ 2404 h 2884"/>
                  <a:gd name="T34" fmla="*/ 401 w 3040"/>
                  <a:gd name="T35" fmla="*/ 2197 h 2884"/>
                  <a:gd name="T36" fmla="*/ 311 w 3040"/>
                  <a:gd name="T37" fmla="*/ 2034 h 2884"/>
                  <a:gd name="T38" fmla="*/ 253 w 3040"/>
                  <a:gd name="T39" fmla="*/ 1950 h 2884"/>
                  <a:gd name="T40" fmla="*/ 164 w 3040"/>
                  <a:gd name="T41" fmla="*/ 1855 h 2884"/>
                  <a:gd name="T42" fmla="*/ 69 w 3040"/>
                  <a:gd name="T43" fmla="*/ 1786 h 2884"/>
                  <a:gd name="T44" fmla="*/ 0 w 3040"/>
                  <a:gd name="T45" fmla="*/ 1757 h 2884"/>
                  <a:gd name="T46" fmla="*/ 87 w 3040"/>
                  <a:gd name="T47" fmla="*/ 1672 h 2884"/>
                  <a:gd name="T48" fmla="*/ 172 w 3040"/>
                  <a:gd name="T49" fmla="*/ 1605 h 2884"/>
                  <a:gd name="T50" fmla="*/ 254 w 3040"/>
                  <a:gd name="T51" fmla="*/ 1555 h 2884"/>
                  <a:gd name="T52" fmla="*/ 332 w 3040"/>
                  <a:gd name="T53" fmla="*/ 1523 h 2884"/>
                  <a:gd name="T54" fmla="*/ 409 w 3040"/>
                  <a:gd name="T55" fmla="*/ 1508 h 2884"/>
                  <a:gd name="T56" fmla="*/ 444 w 3040"/>
                  <a:gd name="T57" fmla="*/ 1507 h 2884"/>
                  <a:gd name="T58" fmla="*/ 476 w 3040"/>
                  <a:gd name="T59" fmla="*/ 1513 h 2884"/>
                  <a:gd name="T60" fmla="*/ 543 w 3040"/>
                  <a:gd name="T61" fmla="*/ 1551 h 2884"/>
                  <a:gd name="T62" fmla="*/ 612 w 3040"/>
                  <a:gd name="T63" fmla="*/ 1621 h 2884"/>
                  <a:gd name="T64" fmla="*/ 683 w 3040"/>
                  <a:gd name="T65" fmla="*/ 1723 h 2884"/>
                  <a:gd name="T66" fmla="*/ 757 w 3040"/>
                  <a:gd name="T67" fmla="*/ 1858 h 2884"/>
                  <a:gd name="T68" fmla="*/ 877 w 3040"/>
                  <a:gd name="T69" fmla="*/ 2117 h 2884"/>
                  <a:gd name="T70" fmla="*/ 973 w 3040"/>
                  <a:gd name="T71" fmla="*/ 1963 h 2884"/>
                  <a:gd name="T72" fmla="*/ 1129 w 3040"/>
                  <a:gd name="T73" fmla="*/ 1731 h 2884"/>
                  <a:gd name="T74" fmla="*/ 1299 w 3040"/>
                  <a:gd name="T75" fmla="*/ 1503 h 2884"/>
                  <a:gd name="T76" fmla="*/ 1485 w 3040"/>
                  <a:gd name="T77" fmla="*/ 1277 h 2884"/>
                  <a:gd name="T78" fmla="*/ 1685 w 3040"/>
                  <a:gd name="T79" fmla="*/ 1052 h 2884"/>
                  <a:gd name="T80" fmla="*/ 1828 w 3040"/>
                  <a:gd name="T81" fmla="*/ 904 h 2884"/>
                  <a:gd name="T82" fmla="*/ 2045 w 3040"/>
                  <a:gd name="T83" fmla="*/ 693 h 2884"/>
                  <a:gd name="T84" fmla="*/ 2260 w 3040"/>
                  <a:gd name="T85" fmla="*/ 502 h 2884"/>
                  <a:gd name="T86" fmla="*/ 2474 w 3040"/>
                  <a:gd name="T87" fmla="*/ 328 h 2884"/>
                  <a:gd name="T88" fmla="*/ 2685 w 3040"/>
                  <a:gd name="T89" fmla="*/ 175 h 2884"/>
                  <a:gd name="T90" fmla="*/ 2893 w 3040"/>
                  <a:gd name="T91" fmla="*/ 40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0" h="2884">
                    <a:moveTo>
                      <a:pt x="2963" y="0"/>
                    </a:moveTo>
                    <a:lnTo>
                      <a:pt x="3040" y="109"/>
                    </a:lnTo>
                    <a:lnTo>
                      <a:pt x="3040" y="109"/>
                    </a:lnTo>
                    <a:lnTo>
                      <a:pt x="2981" y="155"/>
                    </a:lnTo>
                    <a:lnTo>
                      <a:pt x="2922" y="203"/>
                    </a:lnTo>
                    <a:lnTo>
                      <a:pt x="2860" y="256"/>
                    </a:lnTo>
                    <a:lnTo>
                      <a:pt x="2799" y="309"/>
                    </a:lnTo>
                    <a:lnTo>
                      <a:pt x="2736" y="367"/>
                    </a:lnTo>
                    <a:lnTo>
                      <a:pt x="2673" y="428"/>
                    </a:lnTo>
                    <a:lnTo>
                      <a:pt x="2610" y="491"/>
                    </a:lnTo>
                    <a:lnTo>
                      <a:pt x="2545" y="557"/>
                    </a:lnTo>
                    <a:lnTo>
                      <a:pt x="2479" y="627"/>
                    </a:lnTo>
                    <a:lnTo>
                      <a:pt x="2413" y="699"/>
                    </a:lnTo>
                    <a:lnTo>
                      <a:pt x="2346" y="775"/>
                    </a:lnTo>
                    <a:lnTo>
                      <a:pt x="2277" y="853"/>
                    </a:lnTo>
                    <a:lnTo>
                      <a:pt x="2209" y="934"/>
                    </a:lnTo>
                    <a:lnTo>
                      <a:pt x="2139" y="1018"/>
                    </a:lnTo>
                    <a:lnTo>
                      <a:pt x="2067" y="1106"/>
                    </a:lnTo>
                    <a:lnTo>
                      <a:pt x="1996" y="1196"/>
                    </a:lnTo>
                    <a:lnTo>
                      <a:pt x="1996" y="1196"/>
                    </a:lnTo>
                    <a:lnTo>
                      <a:pt x="1926" y="1287"/>
                    </a:lnTo>
                    <a:lnTo>
                      <a:pt x="1858" y="1377"/>
                    </a:lnTo>
                    <a:lnTo>
                      <a:pt x="1790" y="1468"/>
                    </a:lnTo>
                    <a:lnTo>
                      <a:pt x="1727" y="1556"/>
                    </a:lnTo>
                    <a:lnTo>
                      <a:pt x="1664" y="1645"/>
                    </a:lnTo>
                    <a:lnTo>
                      <a:pt x="1605" y="1733"/>
                    </a:lnTo>
                    <a:lnTo>
                      <a:pt x="1546" y="1819"/>
                    </a:lnTo>
                    <a:lnTo>
                      <a:pt x="1490" y="1905"/>
                    </a:lnTo>
                    <a:lnTo>
                      <a:pt x="1437" y="1991"/>
                    </a:lnTo>
                    <a:lnTo>
                      <a:pt x="1385" y="2076"/>
                    </a:lnTo>
                    <a:lnTo>
                      <a:pt x="1336" y="2159"/>
                    </a:lnTo>
                    <a:lnTo>
                      <a:pt x="1289" y="2242"/>
                    </a:lnTo>
                    <a:lnTo>
                      <a:pt x="1243" y="2324"/>
                    </a:lnTo>
                    <a:lnTo>
                      <a:pt x="1200" y="2405"/>
                    </a:lnTo>
                    <a:lnTo>
                      <a:pt x="1160" y="2486"/>
                    </a:lnTo>
                    <a:lnTo>
                      <a:pt x="1120" y="2567"/>
                    </a:lnTo>
                    <a:lnTo>
                      <a:pt x="958" y="2676"/>
                    </a:lnTo>
                    <a:lnTo>
                      <a:pt x="958" y="2676"/>
                    </a:lnTo>
                    <a:lnTo>
                      <a:pt x="865" y="2741"/>
                    </a:lnTo>
                    <a:lnTo>
                      <a:pt x="788" y="2798"/>
                    </a:lnTo>
                    <a:lnTo>
                      <a:pt x="728" y="2845"/>
                    </a:lnTo>
                    <a:lnTo>
                      <a:pt x="704" y="2867"/>
                    </a:lnTo>
                    <a:lnTo>
                      <a:pt x="683" y="2884"/>
                    </a:lnTo>
                    <a:lnTo>
                      <a:pt x="683" y="2884"/>
                    </a:lnTo>
                    <a:lnTo>
                      <a:pt x="675" y="2856"/>
                    </a:lnTo>
                    <a:lnTo>
                      <a:pt x="666" y="2825"/>
                    </a:lnTo>
                    <a:lnTo>
                      <a:pt x="639" y="2748"/>
                    </a:lnTo>
                    <a:lnTo>
                      <a:pt x="603" y="2655"/>
                    </a:lnTo>
                    <a:lnTo>
                      <a:pt x="560" y="2546"/>
                    </a:lnTo>
                    <a:lnTo>
                      <a:pt x="498" y="2404"/>
                    </a:lnTo>
                    <a:lnTo>
                      <a:pt x="498" y="2404"/>
                    </a:lnTo>
                    <a:lnTo>
                      <a:pt x="465" y="2330"/>
                    </a:lnTo>
                    <a:lnTo>
                      <a:pt x="433" y="2261"/>
                    </a:lnTo>
                    <a:lnTo>
                      <a:pt x="401" y="2197"/>
                    </a:lnTo>
                    <a:lnTo>
                      <a:pt x="371" y="2137"/>
                    </a:lnTo>
                    <a:lnTo>
                      <a:pt x="340" y="2084"/>
                    </a:lnTo>
                    <a:lnTo>
                      <a:pt x="311" y="2034"/>
                    </a:lnTo>
                    <a:lnTo>
                      <a:pt x="281" y="1991"/>
                    </a:lnTo>
                    <a:lnTo>
                      <a:pt x="253" y="1950"/>
                    </a:lnTo>
                    <a:lnTo>
                      <a:pt x="253" y="1950"/>
                    </a:lnTo>
                    <a:lnTo>
                      <a:pt x="225" y="1915"/>
                    </a:lnTo>
                    <a:lnTo>
                      <a:pt x="195" y="1885"/>
                    </a:lnTo>
                    <a:lnTo>
                      <a:pt x="164" y="1855"/>
                    </a:lnTo>
                    <a:lnTo>
                      <a:pt x="133" y="1829"/>
                    </a:lnTo>
                    <a:lnTo>
                      <a:pt x="101" y="1807"/>
                    </a:lnTo>
                    <a:lnTo>
                      <a:pt x="69" y="1786"/>
                    </a:lnTo>
                    <a:lnTo>
                      <a:pt x="35" y="1770"/>
                    </a:lnTo>
                    <a:lnTo>
                      <a:pt x="0" y="1757"/>
                    </a:lnTo>
                    <a:lnTo>
                      <a:pt x="0" y="1757"/>
                    </a:lnTo>
                    <a:lnTo>
                      <a:pt x="30" y="1726"/>
                    </a:lnTo>
                    <a:lnTo>
                      <a:pt x="59" y="1698"/>
                    </a:lnTo>
                    <a:lnTo>
                      <a:pt x="87" y="1672"/>
                    </a:lnTo>
                    <a:lnTo>
                      <a:pt x="116" y="1646"/>
                    </a:lnTo>
                    <a:lnTo>
                      <a:pt x="144" y="1625"/>
                    </a:lnTo>
                    <a:lnTo>
                      <a:pt x="172" y="1605"/>
                    </a:lnTo>
                    <a:lnTo>
                      <a:pt x="199" y="1586"/>
                    </a:lnTo>
                    <a:lnTo>
                      <a:pt x="227" y="1568"/>
                    </a:lnTo>
                    <a:lnTo>
                      <a:pt x="254" y="1555"/>
                    </a:lnTo>
                    <a:lnTo>
                      <a:pt x="281" y="1542"/>
                    </a:lnTo>
                    <a:lnTo>
                      <a:pt x="307" y="1531"/>
                    </a:lnTo>
                    <a:lnTo>
                      <a:pt x="332" y="1523"/>
                    </a:lnTo>
                    <a:lnTo>
                      <a:pt x="359" y="1516"/>
                    </a:lnTo>
                    <a:lnTo>
                      <a:pt x="385" y="1511"/>
                    </a:lnTo>
                    <a:lnTo>
                      <a:pt x="409" y="1508"/>
                    </a:lnTo>
                    <a:lnTo>
                      <a:pt x="434" y="1507"/>
                    </a:lnTo>
                    <a:lnTo>
                      <a:pt x="434" y="1507"/>
                    </a:lnTo>
                    <a:lnTo>
                      <a:pt x="444" y="1507"/>
                    </a:lnTo>
                    <a:lnTo>
                      <a:pt x="455" y="1508"/>
                    </a:lnTo>
                    <a:lnTo>
                      <a:pt x="465" y="1511"/>
                    </a:lnTo>
                    <a:lnTo>
                      <a:pt x="476" y="1513"/>
                    </a:lnTo>
                    <a:lnTo>
                      <a:pt x="499" y="1523"/>
                    </a:lnTo>
                    <a:lnTo>
                      <a:pt x="521" y="1535"/>
                    </a:lnTo>
                    <a:lnTo>
                      <a:pt x="543" y="1551"/>
                    </a:lnTo>
                    <a:lnTo>
                      <a:pt x="566" y="1571"/>
                    </a:lnTo>
                    <a:lnTo>
                      <a:pt x="589" y="1594"/>
                    </a:lnTo>
                    <a:lnTo>
                      <a:pt x="612" y="1621"/>
                    </a:lnTo>
                    <a:lnTo>
                      <a:pt x="636" y="1652"/>
                    </a:lnTo>
                    <a:lnTo>
                      <a:pt x="659" y="1685"/>
                    </a:lnTo>
                    <a:lnTo>
                      <a:pt x="683" y="1723"/>
                    </a:lnTo>
                    <a:lnTo>
                      <a:pt x="708" y="1763"/>
                    </a:lnTo>
                    <a:lnTo>
                      <a:pt x="733" y="1809"/>
                    </a:lnTo>
                    <a:lnTo>
                      <a:pt x="757" y="1858"/>
                    </a:lnTo>
                    <a:lnTo>
                      <a:pt x="783" y="1909"/>
                    </a:lnTo>
                    <a:lnTo>
                      <a:pt x="808" y="1964"/>
                    </a:lnTo>
                    <a:lnTo>
                      <a:pt x="877" y="2117"/>
                    </a:lnTo>
                    <a:lnTo>
                      <a:pt x="877" y="2117"/>
                    </a:lnTo>
                    <a:lnTo>
                      <a:pt x="924" y="2039"/>
                    </a:lnTo>
                    <a:lnTo>
                      <a:pt x="973" y="1963"/>
                    </a:lnTo>
                    <a:lnTo>
                      <a:pt x="1024" y="1885"/>
                    </a:lnTo>
                    <a:lnTo>
                      <a:pt x="1075" y="1808"/>
                    </a:lnTo>
                    <a:lnTo>
                      <a:pt x="1129" y="1731"/>
                    </a:lnTo>
                    <a:lnTo>
                      <a:pt x="1184" y="1655"/>
                    </a:lnTo>
                    <a:lnTo>
                      <a:pt x="1242" y="1578"/>
                    </a:lnTo>
                    <a:lnTo>
                      <a:pt x="1299" y="1503"/>
                    </a:lnTo>
                    <a:lnTo>
                      <a:pt x="1360" y="1427"/>
                    </a:lnTo>
                    <a:lnTo>
                      <a:pt x="1422" y="1351"/>
                    </a:lnTo>
                    <a:lnTo>
                      <a:pt x="1485" y="1277"/>
                    </a:lnTo>
                    <a:lnTo>
                      <a:pt x="1551" y="1201"/>
                    </a:lnTo>
                    <a:lnTo>
                      <a:pt x="1618" y="1127"/>
                    </a:lnTo>
                    <a:lnTo>
                      <a:pt x="1685" y="1052"/>
                    </a:lnTo>
                    <a:lnTo>
                      <a:pt x="1757" y="978"/>
                    </a:lnTo>
                    <a:lnTo>
                      <a:pt x="1828" y="904"/>
                    </a:lnTo>
                    <a:lnTo>
                      <a:pt x="1828" y="904"/>
                    </a:lnTo>
                    <a:lnTo>
                      <a:pt x="1901" y="831"/>
                    </a:lnTo>
                    <a:lnTo>
                      <a:pt x="1973" y="761"/>
                    </a:lnTo>
                    <a:lnTo>
                      <a:pt x="2045" y="693"/>
                    </a:lnTo>
                    <a:lnTo>
                      <a:pt x="2117" y="627"/>
                    </a:lnTo>
                    <a:lnTo>
                      <a:pt x="2189" y="564"/>
                    </a:lnTo>
                    <a:lnTo>
                      <a:pt x="2260" y="502"/>
                    </a:lnTo>
                    <a:lnTo>
                      <a:pt x="2331" y="441"/>
                    </a:lnTo>
                    <a:lnTo>
                      <a:pt x="2402" y="383"/>
                    </a:lnTo>
                    <a:lnTo>
                      <a:pt x="2474" y="328"/>
                    </a:lnTo>
                    <a:lnTo>
                      <a:pt x="2544" y="274"/>
                    </a:lnTo>
                    <a:lnTo>
                      <a:pt x="2614" y="223"/>
                    </a:lnTo>
                    <a:lnTo>
                      <a:pt x="2685" y="175"/>
                    </a:lnTo>
                    <a:lnTo>
                      <a:pt x="2755" y="128"/>
                    </a:lnTo>
                    <a:lnTo>
                      <a:pt x="2825" y="83"/>
                    </a:lnTo>
                    <a:lnTo>
                      <a:pt x="2893" y="40"/>
                    </a:lnTo>
                    <a:lnTo>
                      <a:pt x="2963" y="0"/>
                    </a:lnTo>
                    <a:lnTo>
                      <a:pt x="29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810488" y="2024448"/>
                <a:ext cx="379585" cy="37774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5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4550" y="2126950"/>
                <a:ext cx="393986" cy="377746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152047" y="2213321"/>
                <a:ext cx="379585" cy="377746"/>
              </a:xfrm>
              <a:prstGeom prst="rect">
                <a:avLst/>
              </a:prstGeom>
            </p:spPr>
          </p:pic>
        </p:grpSp>
      </p:grpSp>
      <p:sp>
        <p:nvSpPr>
          <p:cNvPr id="40" name="Title 3"/>
          <p:cNvSpPr txBox="1">
            <a:spLocks/>
          </p:cNvSpPr>
          <p:nvPr/>
        </p:nvSpPr>
        <p:spPr>
          <a:xfrm>
            <a:off x="439200" y="1051200"/>
            <a:ext cx="9144000" cy="306387"/>
          </a:xfrm>
        </p:spPr>
        <p:txBody>
          <a:bodyPr/>
          <a:lstStyle>
            <a:lvl1pPr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err="1" smtClean="0">
                <a:solidFill>
                  <a:srgbClr val="000000"/>
                </a:solidFill>
                <a:latin typeface="Calibri"/>
                <a:cs typeface="Calibri"/>
              </a:rPr>
              <a:t>PEBEC.Report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 enables us obtain feedback from citizens</a:t>
            </a:r>
            <a:endParaRPr lang="en-GB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488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inBulletsConfiguration" hidden="1"/>
          <p:cNvSpPr txBox="1"/>
          <p:nvPr/>
        </p:nvSpPr>
        <p:spPr>
          <a:xfrm>
            <a:off x="11210" y="252560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5799" y="1490920"/>
            <a:ext cx="7572403" cy="4680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4638" tIns="74638" rIns="74638" bIns="74638">
            <a:noAutofit/>
          </a:bodyPr>
          <a:lstStyle/>
          <a:p>
            <a:pPr defTabSz="895350">
              <a:buClr>
                <a:schemeClr val="tx2"/>
              </a:buClr>
            </a:pPr>
            <a:endParaRPr lang="en-GB" dirty="0">
              <a:latin typeface="+mn-lt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896455" y="3063146"/>
            <a:ext cx="7351091" cy="0"/>
          </a:xfrm>
          <a:prstGeom prst="line">
            <a:avLst/>
          </a:prstGeom>
          <a:ln>
            <a:solidFill>
              <a:srgbClr val="8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896455" y="4599459"/>
            <a:ext cx="7351091" cy="0"/>
          </a:xfrm>
          <a:prstGeom prst="line">
            <a:avLst/>
          </a:prstGeom>
          <a:ln>
            <a:solidFill>
              <a:srgbClr val="8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/>
          </p:cNvSpPr>
          <p:nvPr/>
        </p:nvSpPr>
        <p:spPr>
          <a:xfrm>
            <a:off x="2712899" y="4665883"/>
            <a:ext cx="5534647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5000"/>
              </a:spcBef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Be a </a:t>
            </a:r>
            <a:r>
              <a:rPr lang="en-US" b="1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“moving-target”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to make Nigeria a progressively easier place to do business</a:t>
            </a:r>
          </a:p>
          <a:p>
            <a:pPr lvl="1">
              <a:spcBef>
                <a:spcPct val="35000"/>
              </a:spcBef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Means to constantly </a:t>
            </a:r>
            <a:r>
              <a:rPr lang="en-US" b="1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measure and monitor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the improvements</a:t>
            </a:r>
          </a:p>
          <a:p>
            <a:pPr lvl="1">
              <a:spcBef>
                <a:spcPct val="35000"/>
              </a:spcBef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Effect a </a:t>
            </a:r>
            <a:r>
              <a:rPr lang="en-US" b="1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hands-on implementation support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for the changes and improvements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67" y="4665883"/>
            <a:ext cx="1481138" cy="888683"/>
          </a:xfrm>
          <a:prstGeom prst="rect">
            <a:avLst/>
          </a:prstGeom>
        </p:spPr>
      </p:pic>
      <p:sp>
        <p:nvSpPr>
          <p:cNvPr id="43" name="TextBox 42"/>
          <p:cNvSpPr txBox="1">
            <a:spLocks/>
          </p:cNvSpPr>
          <p:nvPr/>
        </p:nvSpPr>
        <p:spPr>
          <a:xfrm>
            <a:off x="896455" y="5570455"/>
            <a:ext cx="16073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Continuous Improvement</a:t>
            </a:r>
            <a:endParaRPr lang="en-US" b="1" dirty="0">
              <a:solidFill>
                <a:schemeClr val="accent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2712899" y="3129572"/>
            <a:ext cx="5534647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5000"/>
              </a:spcBef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Foster </a:t>
            </a:r>
            <a:r>
              <a:rPr lang="en-US" b="1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cooperation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 between the ministries, Agencies and also across States, National Assembly and Private Sector</a:t>
            </a:r>
          </a:p>
          <a:p>
            <a:pPr lvl="1">
              <a:spcBef>
                <a:spcPct val="35000"/>
              </a:spcBef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Effective </a:t>
            </a:r>
            <a:r>
              <a:rPr lang="en-US" b="1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coordination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 between all the relevant agencies to provide a unified view of implications and improvements</a:t>
            </a:r>
          </a:p>
          <a:p>
            <a:pPr lvl="1">
              <a:spcBef>
                <a:spcPct val="35000"/>
              </a:spcBef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Proper </a:t>
            </a:r>
            <a:r>
              <a:rPr lang="en-US" b="1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 to eliminate the critical binding constraints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28" y="3129572"/>
            <a:ext cx="1251616" cy="937504"/>
          </a:xfrm>
          <a:prstGeom prst="rect">
            <a:avLst/>
          </a:prstGeom>
        </p:spPr>
      </p:pic>
      <p:sp>
        <p:nvSpPr>
          <p:cNvPr id="42" name="TextBox 41"/>
          <p:cNvSpPr txBox="1">
            <a:spLocks/>
          </p:cNvSpPr>
          <p:nvPr/>
        </p:nvSpPr>
        <p:spPr>
          <a:xfrm>
            <a:off x="1124659" y="4025620"/>
            <a:ext cx="115095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endParaRPr lang="en-US" b="1" dirty="0">
              <a:solidFill>
                <a:schemeClr val="accent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679" y="1593259"/>
            <a:ext cx="1136914" cy="1136914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41" name="TextBox 40"/>
          <p:cNvSpPr txBox="1">
            <a:spLocks/>
          </p:cNvSpPr>
          <p:nvPr/>
        </p:nvSpPr>
        <p:spPr>
          <a:xfrm>
            <a:off x="896455" y="2626005"/>
            <a:ext cx="160736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Institutionalization</a:t>
            </a:r>
            <a:endParaRPr lang="en-US" b="1" dirty="0">
              <a:solidFill>
                <a:schemeClr val="accent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712899" y="1593259"/>
            <a:ext cx="5534647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5000"/>
              </a:spcBef>
            </a:pPr>
            <a:r>
              <a:rPr lang="en-US" b="1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Build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 the capacity of the Agencies to deliver</a:t>
            </a:r>
          </a:p>
          <a:p>
            <a:pPr lvl="1">
              <a:spcBef>
                <a:spcPct val="35000"/>
              </a:spcBef>
            </a:pPr>
            <a:r>
              <a:rPr lang="en-US" b="1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Strengthen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 the capabilities of the Agencies for the long-term, to </a:t>
            </a:r>
            <a:r>
              <a:rPr lang="en-US" b="1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sustain the improvements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on an on-going basis</a:t>
            </a:r>
          </a:p>
          <a:p>
            <a:pPr lvl="1">
              <a:spcBef>
                <a:spcPct val="35000"/>
              </a:spcBef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Strong </a:t>
            </a:r>
            <a:r>
              <a:rPr lang="en-US" b="1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political will and determination by the government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to effect changes and improvement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8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/>
          </p:cNvSpPr>
          <p:nvPr/>
        </p:nvSpPr>
        <p:spPr>
          <a:xfrm>
            <a:off x="3365620" y="2715740"/>
            <a:ext cx="3268274" cy="616552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lnSpc>
                <a:spcPts val="1646"/>
              </a:lnSpc>
              <a:spcBef>
                <a:spcPts val="90"/>
              </a:spcBef>
            </a:pPr>
            <a:r>
              <a:rPr sz="1539" b="1" dirty="0">
                <a:solidFill>
                  <a:srgbClr val="039046"/>
                </a:solidFill>
                <a:latin typeface="Roboto Black"/>
                <a:cs typeface="Roboto Black"/>
              </a:rPr>
              <a:t>PRESIDENTIAL</a:t>
            </a:r>
            <a:endParaRPr sz="1539" dirty="0">
              <a:solidFill>
                <a:srgbClr val="000000"/>
              </a:solidFill>
              <a:latin typeface="Roboto Black"/>
              <a:cs typeface="Roboto Black"/>
            </a:endParaRPr>
          </a:p>
          <a:p>
            <a:pPr marL="10860" marR="4344">
              <a:lnSpc>
                <a:spcPct val="78500"/>
              </a:lnSpc>
              <a:spcBef>
                <a:spcPts val="192"/>
              </a:spcBef>
            </a:pPr>
            <a:r>
              <a:rPr sz="1539" b="1" dirty="0">
                <a:solidFill>
                  <a:srgbClr val="039046"/>
                </a:solidFill>
                <a:latin typeface="Roboto Black"/>
                <a:cs typeface="Roboto Black"/>
              </a:rPr>
              <a:t>ENABLING BUSINESS  ENVIRONMENT COUNCIL</a:t>
            </a:r>
            <a:r>
              <a:rPr sz="1539" b="1" spc="-30" dirty="0">
                <a:solidFill>
                  <a:srgbClr val="039046"/>
                </a:solidFill>
                <a:latin typeface="Roboto Black"/>
                <a:cs typeface="Roboto Black"/>
              </a:rPr>
              <a:t> </a:t>
            </a:r>
            <a:r>
              <a:rPr sz="1539" b="1" dirty="0">
                <a:solidFill>
                  <a:srgbClr val="039046"/>
                </a:solidFill>
                <a:latin typeface="Roboto Black"/>
                <a:cs typeface="Roboto Black"/>
              </a:rPr>
              <a:t>(PEBEC)</a:t>
            </a:r>
            <a:endParaRPr sz="1539" dirty="0">
              <a:solidFill>
                <a:srgbClr val="000000"/>
              </a:solidFill>
              <a:latin typeface="Roboto Black"/>
              <a:cs typeface="Roboto Black"/>
            </a:endParaRPr>
          </a:p>
        </p:txBody>
      </p:sp>
      <p:sp>
        <p:nvSpPr>
          <p:cNvPr id="17" name="object 17"/>
          <p:cNvSpPr txBox="1">
            <a:spLocks/>
          </p:cNvSpPr>
          <p:nvPr/>
        </p:nvSpPr>
        <p:spPr>
          <a:xfrm>
            <a:off x="3365620" y="3392673"/>
            <a:ext cx="3268274" cy="169378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1026" dirty="0">
                <a:solidFill>
                  <a:srgbClr val="231F20"/>
                </a:solidFill>
                <a:latin typeface="Helvetica"/>
                <a:cs typeface="Helvetica"/>
              </a:rPr>
              <a:t>ENABLING </a:t>
            </a:r>
            <a:r>
              <a:rPr sz="1026" spc="-17" dirty="0">
                <a:solidFill>
                  <a:srgbClr val="231F20"/>
                </a:solidFill>
                <a:latin typeface="Helvetica"/>
                <a:cs typeface="Helvetica"/>
              </a:rPr>
              <a:t>BUSINESS </a:t>
            </a:r>
            <a:r>
              <a:rPr sz="1026" dirty="0">
                <a:solidFill>
                  <a:srgbClr val="231F20"/>
                </a:solidFill>
                <a:latin typeface="Helvetica"/>
                <a:cs typeface="Helvetica"/>
              </a:rPr>
              <a:t>ENVIRONMENT</a:t>
            </a:r>
            <a:r>
              <a:rPr sz="1026" spc="-97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026" spc="-30" dirty="0">
                <a:solidFill>
                  <a:srgbClr val="231F20"/>
                </a:solidFill>
                <a:latin typeface="Helvetica"/>
                <a:cs typeface="Helvetica"/>
              </a:rPr>
              <a:t>SECRETARIAT</a:t>
            </a:r>
            <a:endParaRPr sz="1026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8" name="object 18"/>
          <p:cNvSpPr>
            <a:spLocks/>
          </p:cNvSpPr>
          <p:nvPr/>
        </p:nvSpPr>
        <p:spPr>
          <a:xfrm>
            <a:off x="3376479" y="3362483"/>
            <a:ext cx="3268274" cy="0"/>
          </a:xfrm>
          <a:custGeom>
            <a:avLst/>
            <a:gdLst/>
            <a:ahLst/>
            <a:cxnLst/>
            <a:rect l="l" t="t" r="r" b="b"/>
            <a:pathLst>
              <a:path w="3745229">
                <a:moveTo>
                  <a:pt x="0" y="0"/>
                </a:moveTo>
                <a:lnTo>
                  <a:pt x="374478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368">
              <a:solidFill>
                <a:srgbClr val="000000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50234" y="2737880"/>
            <a:ext cx="860601" cy="75703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68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4065"/>
          <a:stretch/>
        </p:blipFill>
        <p:spPr>
          <a:xfrm>
            <a:off x="-12212" y="1092200"/>
            <a:ext cx="9144000" cy="5575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4424" y="5903201"/>
            <a:ext cx="2056841" cy="4114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9654" y="6446565"/>
            <a:ext cx="2056841" cy="4114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4312" y="1104720"/>
            <a:ext cx="5918213" cy="55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9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386038" y="3429000"/>
            <a:ext cx="6391175" cy="823741"/>
          </a:xfrm>
          <a:prstGeom prst="rect">
            <a:avLst/>
          </a:prstGeom>
        </p:spPr>
        <p:txBody>
          <a:bodyPr vert="horz" wrap="square" lIns="0" tIns="46154" rIns="0" bIns="0" rtlCol="0">
            <a:spAutoFit/>
          </a:bodyPr>
          <a:lstStyle/>
          <a:p>
            <a:pPr marL="10860" algn="ctr">
              <a:spcBef>
                <a:spcPts val="363"/>
              </a:spcBef>
            </a:pPr>
            <a:r>
              <a:rPr sz="1200" b="1" spc="9" dirty="0">
                <a:solidFill>
                  <a:srgbClr val="242017"/>
                </a:solidFill>
                <a:latin typeface="Lucida Sans"/>
                <a:cs typeface="Lucida Sans"/>
              </a:rPr>
              <a:t>PEBEC/EBES </a:t>
            </a:r>
            <a:r>
              <a:rPr sz="1200" b="1" spc="-26" dirty="0">
                <a:solidFill>
                  <a:srgbClr val="242017"/>
                </a:solidFill>
                <a:latin typeface="Lucida Sans"/>
                <a:cs typeface="Lucida Sans"/>
              </a:rPr>
              <a:t>Ofﬁce:</a:t>
            </a:r>
            <a:r>
              <a:rPr sz="1200" spc="-9" dirty="0">
                <a:solidFill>
                  <a:srgbClr val="242017"/>
                </a:solidFill>
                <a:latin typeface="Trebuchet MS"/>
                <a:cs typeface="Trebuchet MS"/>
              </a:rPr>
              <a:t>  </a:t>
            </a:r>
            <a:r>
              <a:rPr sz="1200" dirty="0">
                <a:solidFill>
                  <a:srgbClr val="242017"/>
                </a:solidFill>
                <a:latin typeface="Trebuchet MS"/>
                <a:cs typeface="Trebuchet MS"/>
              </a:rPr>
              <a:t>4th  </a:t>
            </a:r>
            <a:r>
              <a:rPr sz="1200" spc="13" dirty="0">
                <a:solidFill>
                  <a:srgbClr val="242017"/>
                </a:solidFill>
                <a:latin typeface="Trebuchet MS"/>
                <a:cs typeface="Trebuchet MS"/>
              </a:rPr>
              <a:t>Floor, </a:t>
            </a:r>
            <a:r>
              <a:rPr sz="1200" spc="21" dirty="0">
                <a:solidFill>
                  <a:srgbClr val="242017"/>
                </a:solidFill>
                <a:latin typeface="Trebuchet MS"/>
                <a:cs typeface="Trebuchet MS"/>
              </a:rPr>
              <a:t>Nigeria </a:t>
            </a:r>
            <a:r>
              <a:rPr sz="1200" spc="26" dirty="0">
                <a:solidFill>
                  <a:srgbClr val="242017"/>
                </a:solidFill>
                <a:latin typeface="Trebuchet MS"/>
                <a:cs typeface="Trebuchet MS"/>
              </a:rPr>
              <a:t>Investment Promotion </a:t>
            </a:r>
            <a:r>
              <a:rPr sz="1200" spc="43" dirty="0">
                <a:solidFill>
                  <a:srgbClr val="242017"/>
                </a:solidFill>
                <a:latin typeface="Trebuchet MS"/>
                <a:cs typeface="Trebuchet MS"/>
              </a:rPr>
              <a:t>Commission </a:t>
            </a:r>
            <a:r>
              <a:rPr sz="1200" spc="9" dirty="0">
                <a:solidFill>
                  <a:srgbClr val="242017"/>
                </a:solidFill>
                <a:latin typeface="Trebuchet MS"/>
                <a:cs typeface="Trebuchet MS"/>
              </a:rPr>
              <a:t>(NIPC),  </a:t>
            </a:r>
            <a:r>
              <a:rPr sz="1200" spc="13" dirty="0">
                <a:solidFill>
                  <a:srgbClr val="242017"/>
                </a:solidFill>
                <a:latin typeface="Trebuchet MS"/>
                <a:cs typeface="Trebuchet MS"/>
              </a:rPr>
              <a:t>Plot No. </a:t>
            </a:r>
            <a:r>
              <a:rPr sz="1200" spc="-30" dirty="0">
                <a:solidFill>
                  <a:srgbClr val="242017"/>
                </a:solidFill>
                <a:latin typeface="Trebuchet MS"/>
                <a:cs typeface="Trebuchet MS"/>
              </a:rPr>
              <a:t>1181  </a:t>
            </a:r>
            <a:r>
              <a:rPr sz="1200" spc="30" dirty="0">
                <a:solidFill>
                  <a:srgbClr val="242017"/>
                </a:solidFill>
                <a:latin typeface="Trebuchet MS"/>
                <a:cs typeface="Trebuchet MS"/>
              </a:rPr>
              <a:t>Aguiyi </a:t>
            </a:r>
            <a:r>
              <a:rPr sz="1200" spc="13" dirty="0">
                <a:solidFill>
                  <a:srgbClr val="242017"/>
                </a:solidFill>
                <a:latin typeface="Trebuchet MS"/>
                <a:cs typeface="Trebuchet MS"/>
              </a:rPr>
              <a:t>Ironsi </a:t>
            </a:r>
            <a:r>
              <a:rPr sz="1200" spc="4" dirty="0">
                <a:solidFill>
                  <a:srgbClr val="242017"/>
                </a:solidFill>
                <a:latin typeface="Trebuchet MS"/>
                <a:cs typeface="Trebuchet MS"/>
              </a:rPr>
              <a:t>Street,  </a:t>
            </a:r>
            <a:r>
              <a:rPr sz="1200" spc="21" dirty="0">
                <a:solidFill>
                  <a:srgbClr val="242017"/>
                </a:solidFill>
                <a:latin typeface="Trebuchet MS"/>
                <a:cs typeface="Trebuchet MS"/>
              </a:rPr>
              <a:t>Maitama,</a:t>
            </a:r>
            <a:r>
              <a:rPr sz="1200" spc="-73" dirty="0">
                <a:solidFill>
                  <a:srgbClr val="242017"/>
                </a:solidFill>
                <a:latin typeface="Trebuchet MS"/>
                <a:cs typeface="Trebuchet MS"/>
              </a:rPr>
              <a:t> </a:t>
            </a:r>
            <a:r>
              <a:rPr sz="1200" spc="26" dirty="0">
                <a:solidFill>
                  <a:srgbClr val="242017"/>
                </a:solidFill>
                <a:latin typeface="Trebuchet MS"/>
                <a:cs typeface="Trebuchet MS"/>
              </a:rPr>
              <a:t>Abuja</a:t>
            </a:r>
            <a:endParaRPr sz="12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14661" algn="ctr">
              <a:spcBef>
                <a:spcPts val="278"/>
              </a:spcBef>
            </a:pPr>
            <a:r>
              <a:rPr sz="1200" b="1" dirty="0">
                <a:solidFill>
                  <a:srgbClr val="242017"/>
                </a:solidFill>
                <a:latin typeface="Trebuchet MS"/>
                <a:cs typeface="Trebuchet MS"/>
              </a:rPr>
              <a:t>Email:  </a:t>
            </a:r>
            <a:r>
              <a:rPr sz="1200" spc="26" dirty="0">
                <a:solidFill>
                  <a:srgbClr val="242017"/>
                </a:solidFill>
                <a:latin typeface="Trebuchet MS"/>
                <a:cs typeface="Trebuchet MS"/>
                <a:hlinkClick r:id="rId3"/>
              </a:rPr>
              <a:t>info@ebes.gov.ng</a:t>
            </a:r>
            <a:r>
              <a:rPr sz="1200" spc="26" dirty="0">
                <a:solidFill>
                  <a:srgbClr val="242017"/>
                </a:solidFill>
                <a:latin typeface="Trebuchet MS"/>
                <a:cs typeface="Trebuchet MS"/>
              </a:rPr>
              <a:t>    </a:t>
            </a:r>
            <a:r>
              <a:rPr sz="1200" spc="-188" dirty="0">
                <a:solidFill>
                  <a:srgbClr val="242017"/>
                </a:solidFill>
                <a:latin typeface="Trebuchet MS"/>
                <a:cs typeface="Trebuchet MS"/>
              </a:rPr>
              <a:t>|</a:t>
            </a:r>
            <a:r>
              <a:rPr sz="1200" spc="684" dirty="0">
                <a:solidFill>
                  <a:srgbClr val="242017"/>
                </a:solidFill>
                <a:latin typeface="Trebuchet MS"/>
                <a:cs typeface="Trebuchet MS"/>
              </a:rPr>
              <a:t> </a:t>
            </a:r>
            <a:r>
              <a:rPr sz="1200" b="1" spc="21" dirty="0">
                <a:solidFill>
                  <a:srgbClr val="242017"/>
                </a:solidFill>
                <a:latin typeface="Trebuchet MS"/>
                <a:cs typeface="Trebuchet MS"/>
              </a:rPr>
              <a:t>Website: </a:t>
            </a:r>
            <a:r>
              <a:rPr sz="1200" spc="26" dirty="0">
                <a:solidFill>
                  <a:srgbClr val="242017"/>
                </a:solidFill>
                <a:latin typeface="Trebuchet MS"/>
                <a:cs typeface="Trebuchet MS"/>
                <a:hlinkClick r:id="rId4"/>
              </a:rPr>
              <a:t>www.pebec.gov.ng</a:t>
            </a:r>
            <a:r>
              <a:rPr sz="1200" spc="26" dirty="0">
                <a:solidFill>
                  <a:srgbClr val="242017"/>
                </a:solidFill>
                <a:latin typeface="Trebuchet MS"/>
                <a:cs typeface="Trebuchet MS"/>
              </a:rPr>
              <a:t>    </a:t>
            </a:r>
            <a:r>
              <a:rPr sz="1200" spc="-188" dirty="0">
                <a:solidFill>
                  <a:srgbClr val="242017"/>
                </a:solidFill>
                <a:latin typeface="Trebuchet MS"/>
                <a:cs typeface="Trebuchet MS"/>
              </a:rPr>
              <a:t>|</a:t>
            </a:r>
            <a:r>
              <a:rPr sz="1200" spc="684" dirty="0">
                <a:solidFill>
                  <a:srgbClr val="242017"/>
                </a:solidFill>
                <a:latin typeface="Trebuchet MS"/>
                <a:cs typeface="Trebuchet MS"/>
              </a:rPr>
              <a:t> </a:t>
            </a:r>
            <a:r>
              <a:rPr sz="1200" b="1" spc="-9" dirty="0">
                <a:solidFill>
                  <a:srgbClr val="242017"/>
                </a:solidFill>
                <a:latin typeface="Trebuchet MS"/>
                <a:cs typeface="Trebuchet MS"/>
              </a:rPr>
              <a:t>Twitter:  </a:t>
            </a:r>
            <a:r>
              <a:rPr sz="1200" spc="43" dirty="0">
                <a:solidFill>
                  <a:srgbClr val="242017"/>
                </a:solidFill>
                <a:latin typeface="Trebuchet MS"/>
                <a:cs typeface="Trebuchet MS"/>
              </a:rPr>
              <a:t>@</a:t>
            </a:r>
            <a:r>
              <a:rPr sz="1200" spc="43" dirty="0" err="1">
                <a:solidFill>
                  <a:srgbClr val="242017"/>
                </a:solidFill>
                <a:latin typeface="Trebuchet MS"/>
                <a:cs typeface="Trebuchet MS"/>
              </a:rPr>
              <a:t>EBESnigeria</a:t>
            </a:r>
            <a:r>
              <a:rPr sz="1200" spc="43" dirty="0">
                <a:solidFill>
                  <a:srgbClr val="242017"/>
                </a:solidFill>
                <a:latin typeface="Trebuchet MS"/>
                <a:cs typeface="Trebuchet MS"/>
              </a:rPr>
              <a:t>   </a:t>
            </a:r>
            <a:r>
              <a:rPr sz="1200" b="1" spc="30" dirty="0">
                <a:solidFill>
                  <a:srgbClr val="242017"/>
                </a:solidFill>
                <a:latin typeface="Trebuchet MS"/>
                <a:cs typeface="Trebuchet MS"/>
              </a:rPr>
              <a:t>Facebook:</a:t>
            </a:r>
            <a:r>
              <a:rPr sz="1200" b="1" spc="-86" dirty="0">
                <a:solidFill>
                  <a:srgbClr val="242017"/>
                </a:solidFill>
                <a:latin typeface="Trebuchet MS"/>
                <a:cs typeface="Trebuchet MS"/>
              </a:rPr>
              <a:t> </a:t>
            </a:r>
            <a:r>
              <a:rPr sz="1200" spc="34" dirty="0">
                <a:solidFill>
                  <a:srgbClr val="242017"/>
                </a:solidFill>
                <a:latin typeface="Trebuchet MS"/>
                <a:cs typeface="Trebuchet MS"/>
                <a:hlinkClick r:id="rId5"/>
              </a:rPr>
              <a:t>www.facebook.com/EBESnigeria</a:t>
            </a:r>
            <a:endParaRPr sz="12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/>
          </p:cNvSpPr>
          <p:nvPr/>
        </p:nvSpPr>
        <p:spPr>
          <a:xfrm>
            <a:off x="3226230" y="2659407"/>
            <a:ext cx="2448355" cy="701248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4489" spc="47" dirty="0">
                <a:solidFill>
                  <a:srgbClr val="009753"/>
                </a:solidFill>
                <a:latin typeface="Calibri"/>
                <a:cs typeface="Calibri"/>
              </a:rPr>
              <a:t>Thank</a:t>
            </a:r>
            <a:r>
              <a:rPr sz="4489" spc="-500" dirty="0">
                <a:solidFill>
                  <a:srgbClr val="009753"/>
                </a:solidFill>
                <a:latin typeface="Calibri"/>
                <a:cs typeface="Calibri"/>
              </a:rPr>
              <a:t> </a:t>
            </a:r>
            <a:r>
              <a:rPr sz="4489" spc="13" dirty="0">
                <a:solidFill>
                  <a:srgbClr val="009753"/>
                </a:solidFill>
                <a:latin typeface="Calibri"/>
                <a:cs typeface="Calibri"/>
              </a:rPr>
              <a:t>You</a:t>
            </a:r>
            <a:endParaRPr sz="4489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7159" y="6446565"/>
            <a:ext cx="2056841" cy="4114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94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/>
          </p:cNvSpPr>
          <p:nvPr/>
        </p:nvSpPr>
        <p:spPr>
          <a:xfrm>
            <a:off x="610305" y="3985639"/>
            <a:ext cx="3108634" cy="13859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115657">
              <a:lnSpc>
                <a:spcPct val="148700"/>
              </a:lnSpc>
              <a:spcBef>
                <a:spcPts val="86"/>
              </a:spcBef>
            </a:pPr>
            <a:r>
              <a:rPr sz="1200" spc="13" dirty="0">
                <a:solidFill>
                  <a:srgbClr val="0E1526"/>
                </a:solidFill>
                <a:latin typeface="Calibri"/>
                <a:cs typeface="Helvetica"/>
              </a:rPr>
              <a:t>Our </a:t>
            </a:r>
            <a:r>
              <a:rPr sz="1200" spc="21" dirty="0">
                <a:solidFill>
                  <a:srgbClr val="0E1526"/>
                </a:solidFill>
                <a:latin typeface="Calibri"/>
                <a:cs typeface="Helvetica"/>
              </a:rPr>
              <a:t>vision </a:t>
            </a:r>
            <a:r>
              <a:rPr sz="1200" spc="-9" dirty="0">
                <a:solidFill>
                  <a:srgbClr val="0E1526"/>
                </a:solidFill>
                <a:latin typeface="Calibri"/>
                <a:cs typeface="Helvetica"/>
              </a:rPr>
              <a:t>is </a:t>
            </a:r>
            <a:r>
              <a:rPr sz="1200" spc="47" dirty="0">
                <a:solidFill>
                  <a:srgbClr val="0E1526"/>
                </a:solidFill>
                <a:latin typeface="Calibri"/>
                <a:cs typeface="Helvetica"/>
              </a:rPr>
              <a:t>to </a:t>
            </a:r>
            <a:r>
              <a:rPr sz="1200" spc="43" dirty="0">
                <a:solidFill>
                  <a:srgbClr val="0E1526"/>
                </a:solidFill>
                <a:latin typeface="Calibri"/>
                <a:cs typeface="Helvetica"/>
              </a:rPr>
              <a:t>make </a:t>
            </a:r>
            <a:r>
              <a:rPr sz="1200" spc="26" dirty="0">
                <a:solidFill>
                  <a:srgbClr val="0E1526"/>
                </a:solidFill>
                <a:latin typeface="Calibri"/>
                <a:cs typeface="Helvetica"/>
              </a:rPr>
              <a:t>Nigeria </a:t>
            </a:r>
            <a:r>
              <a:rPr sz="1200" spc="-21" dirty="0">
                <a:solidFill>
                  <a:srgbClr val="0E1526"/>
                </a:solidFill>
                <a:latin typeface="Calibri"/>
                <a:cs typeface="Helvetica"/>
              </a:rPr>
              <a:t>a </a:t>
            </a:r>
            <a:r>
              <a:rPr sz="1200" spc="43" dirty="0">
                <a:solidFill>
                  <a:srgbClr val="0E1526"/>
                </a:solidFill>
                <a:latin typeface="Calibri"/>
                <a:cs typeface="Helvetica"/>
              </a:rPr>
              <a:t>progressively  </a:t>
            </a:r>
            <a:r>
              <a:rPr sz="1200" spc="13" dirty="0">
                <a:solidFill>
                  <a:srgbClr val="0E1526"/>
                </a:solidFill>
                <a:latin typeface="Calibri"/>
                <a:cs typeface="Helvetica"/>
              </a:rPr>
              <a:t>easier </a:t>
            </a:r>
            <a:r>
              <a:rPr sz="1200" spc="43" dirty="0">
                <a:solidFill>
                  <a:srgbClr val="0E1526"/>
                </a:solidFill>
                <a:latin typeface="Calibri"/>
                <a:cs typeface="Helvetica"/>
              </a:rPr>
              <a:t>place </a:t>
            </a:r>
            <a:r>
              <a:rPr sz="1200" spc="9" dirty="0">
                <a:solidFill>
                  <a:srgbClr val="0E1526"/>
                </a:solidFill>
                <a:latin typeface="Calibri"/>
                <a:cs typeface="Helvetica"/>
              </a:rPr>
              <a:t>in </a:t>
            </a:r>
            <a:r>
              <a:rPr sz="1200" spc="43" dirty="0">
                <a:solidFill>
                  <a:srgbClr val="0E1526"/>
                </a:solidFill>
                <a:latin typeface="Calibri"/>
                <a:cs typeface="Helvetica"/>
              </a:rPr>
              <a:t>which </a:t>
            </a:r>
            <a:r>
              <a:rPr sz="1200" spc="47" dirty="0">
                <a:solidFill>
                  <a:srgbClr val="0E1526"/>
                </a:solidFill>
                <a:latin typeface="Calibri"/>
                <a:cs typeface="Helvetica"/>
              </a:rPr>
              <a:t>to </a:t>
            </a:r>
            <a:r>
              <a:rPr sz="1200" spc="56" dirty="0">
                <a:solidFill>
                  <a:srgbClr val="0E1526"/>
                </a:solidFill>
                <a:latin typeface="Calibri"/>
                <a:cs typeface="Helvetica"/>
              </a:rPr>
              <a:t>do </a:t>
            </a:r>
            <a:r>
              <a:rPr sz="1200" spc="9" dirty="0">
                <a:solidFill>
                  <a:srgbClr val="0E1526"/>
                </a:solidFill>
                <a:latin typeface="Calibri"/>
                <a:cs typeface="Helvetica"/>
              </a:rPr>
              <a:t>business.</a:t>
            </a:r>
            <a:r>
              <a:rPr sz="1200" spc="-120" dirty="0">
                <a:solidFill>
                  <a:srgbClr val="0E1526"/>
                </a:solidFill>
                <a:latin typeface="Calibri"/>
                <a:cs typeface="Helvetica"/>
              </a:rPr>
              <a:t> </a:t>
            </a:r>
            <a:r>
              <a:rPr sz="1200" spc="9" dirty="0">
                <a:solidFill>
                  <a:srgbClr val="0E1526"/>
                </a:solidFill>
                <a:latin typeface="Calibri"/>
                <a:cs typeface="Helvetica"/>
              </a:rPr>
              <a:t>This</a:t>
            </a:r>
            <a:endParaRPr sz="1200" dirty="0">
              <a:solidFill>
                <a:srgbClr val="000000"/>
              </a:solidFill>
              <a:latin typeface="Calibri"/>
              <a:cs typeface="Helvetica"/>
            </a:endParaRPr>
          </a:p>
          <a:p>
            <a:pPr marL="10860" marR="4344">
              <a:lnSpc>
                <a:spcPct val="148700"/>
              </a:lnSpc>
            </a:pPr>
            <a:r>
              <a:rPr sz="1200" spc="64" dirty="0">
                <a:solidFill>
                  <a:srgbClr val="0E1526"/>
                </a:solidFill>
                <a:latin typeface="Calibri"/>
                <a:cs typeface="Helvetica"/>
              </a:rPr>
              <a:t>would </a:t>
            </a:r>
            <a:r>
              <a:rPr sz="1200" spc="51" dirty="0">
                <a:solidFill>
                  <a:srgbClr val="0E1526"/>
                </a:solidFill>
                <a:latin typeface="Calibri"/>
                <a:cs typeface="Helvetica"/>
              </a:rPr>
              <a:t>be </a:t>
            </a:r>
            <a:r>
              <a:rPr sz="1200" spc="43" dirty="0">
                <a:solidFill>
                  <a:srgbClr val="0E1526"/>
                </a:solidFill>
                <a:latin typeface="Calibri"/>
                <a:cs typeface="Helvetica"/>
              </a:rPr>
              <a:t>evident </a:t>
            </a:r>
            <a:r>
              <a:rPr sz="1200" spc="9" dirty="0">
                <a:solidFill>
                  <a:srgbClr val="0E1526"/>
                </a:solidFill>
                <a:latin typeface="Calibri"/>
                <a:cs typeface="Helvetica"/>
              </a:rPr>
              <a:t>in </a:t>
            </a:r>
            <a:r>
              <a:rPr sz="1200" spc="4" dirty="0">
                <a:solidFill>
                  <a:srgbClr val="0E1526"/>
                </a:solidFill>
                <a:latin typeface="Calibri"/>
                <a:cs typeface="Helvetica"/>
              </a:rPr>
              <a:t>an </a:t>
            </a:r>
            <a:r>
              <a:rPr sz="1200" spc="21" dirty="0">
                <a:solidFill>
                  <a:srgbClr val="0E1526"/>
                </a:solidFill>
                <a:latin typeface="Calibri"/>
                <a:cs typeface="Helvetica"/>
              </a:rPr>
              <a:t>increase </a:t>
            </a:r>
            <a:r>
              <a:rPr sz="1200" spc="9" dirty="0">
                <a:solidFill>
                  <a:srgbClr val="0E1526"/>
                </a:solidFill>
                <a:latin typeface="Calibri"/>
                <a:cs typeface="Helvetica"/>
              </a:rPr>
              <a:t>in </a:t>
            </a:r>
            <a:r>
              <a:rPr sz="1200" spc="34" dirty="0">
                <a:solidFill>
                  <a:srgbClr val="0E1526"/>
                </a:solidFill>
                <a:latin typeface="Calibri"/>
                <a:cs typeface="Helvetica"/>
              </a:rPr>
              <a:t>our </a:t>
            </a:r>
            <a:r>
              <a:rPr sz="1200" spc="-4" dirty="0">
                <a:solidFill>
                  <a:srgbClr val="0E1526"/>
                </a:solidFill>
                <a:latin typeface="Calibri"/>
                <a:cs typeface="Helvetica"/>
              </a:rPr>
              <a:t>Ease</a:t>
            </a:r>
            <a:r>
              <a:rPr sz="1200" spc="-120" dirty="0">
                <a:solidFill>
                  <a:srgbClr val="0E1526"/>
                </a:solidFill>
                <a:latin typeface="Calibri"/>
                <a:cs typeface="Helvetica"/>
              </a:rPr>
              <a:t> </a:t>
            </a:r>
            <a:r>
              <a:rPr sz="1200" spc="56" dirty="0">
                <a:solidFill>
                  <a:srgbClr val="0E1526"/>
                </a:solidFill>
                <a:latin typeface="Calibri"/>
                <a:cs typeface="Helvetica"/>
              </a:rPr>
              <a:t>of  </a:t>
            </a:r>
            <a:r>
              <a:rPr sz="1200" spc="13" dirty="0">
                <a:solidFill>
                  <a:srgbClr val="0E1526"/>
                </a:solidFill>
                <a:latin typeface="Calibri"/>
                <a:cs typeface="Helvetica"/>
              </a:rPr>
              <a:t>Business </a:t>
            </a:r>
            <a:r>
              <a:rPr sz="1200" spc="21" dirty="0">
                <a:solidFill>
                  <a:srgbClr val="0E1526"/>
                </a:solidFill>
                <a:latin typeface="Calibri"/>
                <a:cs typeface="Helvetica"/>
              </a:rPr>
              <a:t>rankings, </a:t>
            </a:r>
            <a:r>
              <a:rPr sz="1200" spc="30" dirty="0">
                <a:solidFill>
                  <a:srgbClr val="0E1526"/>
                </a:solidFill>
                <a:latin typeface="Calibri"/>
                <a:cs typeface="Helvetica"/>
              </a:rPr>
              <a:t>and testimonials</a:t>
            </a:r>
            <a:r>
              <a:rPr sz="1200" spc="-4" dirty="0">
                <a:solidFill>
                  <a:srgbClr val="0E1526"/>
                </a:solidFill>
                <a:latin typeface="Calibri"/>
                <a:cs typeface="Helvetica"/>
              </a:rPr>
              <a:t> </a:t>
            </a:r>
            <a:r>
              <a:rPr sz="1200" spc="56" dirty="0">
                <a:solidFill>
                  <a:srgbClr val="0E1526"/>
                </a:solidFill>
                <a:latin typeface="Calibri"/>
                <a:cs typeface="Helvetica"/>
              </a:rPr>
              <a:t>of</a:t>
            </a:r>
            <a:endParaRPr sz="1200" dirty="0">
              <a:solidFill>
                <a:srgbClr val="000000"/>
              </a:solidFill>
              <a:latin typeface="Calibri"/>
              <a:cs typeface="Helvetica"/>
            </a:endParaRPr>
          </a:p>
          <a:p>
            <a:pPr marL="10860">
              <a:spcBef>
                <a:spcPts val="650"/>
              </a:spcBef>
            </a:pPr>
            <a:r>
              <a:rPr sz="1200" spc="21" dirty="0">
                <a:solidFill>
                  <a:srgbClr val="0E1526"/>
                </a:solidFill>
                <a:latin typeface="Calibri"/>
                <a:cs typeface="Helvetica"/>
              </a:rPr>
              <a:t>businesses across </a:t>
            </a:r>
            <a:r>
              <a:rPr sz="1200" spc="43" dirty="0">
                <a:solidFill>
                  <a:srgbClr val="0E1526"/>
                </a:solidFill>
                <a:latin typeface="Calibri"/>
                <a:cs typeface="Helvetica"/>
              </a:rPr>
              <a:t>the</a:t>
            </a:r>
            <a:r>
              <a:rPr sz="1200" spc="-26" dirty="0">
                <a:solidFill>
                  <a:srgbClr val="0E1526"/>
                </a:solidFill>
                <a:latin typeface="Calibri"/>
                <a:cs typeface="Helvetica"/>
              </a:rPr>
              <a:t> </a:t>
            </a:r>
            <a:r>
              <a:rPr sz="1200" spc="30" dirty="0">
                <a:solidFill>
                  <a:srgbClr val="0E1526"/>
                </a:solidFill>
                <a:latin typeface="Calibri"/>
                <a:cs typeface="Helvetica"/>
              </a:rPr>
              <a:t>country.</a:t>
            </a:r>
            <a:endParaRPr sz="1200" dirty="0">
              <a:solidFill>
                <a:srgbClr val="000000"/>
              </a:solidFill>
              <a:latin typeface="Calibri"/>
              <a:cs typeface="Helvetica"/>
            </a:endParaRPr>
          </a:p>
        </p:txBody>
      </p:sp>
      <p:sp>
        <p:nvSpPr>
          <p:cNvPr id="17" name="object 17"/>
          <p:cNvSpPr txBox="1">
            <a:spLocks/>
          </p:cNvSpPr>
          <p:nvPr/>
        </p:nvSpPr>
        <p:spPr>
          <a:xfrm>
            <a:off x="610305" y="1530953"/>
            <a:ext cx="3108634" cy="2088878"/>
          </a:xfrm>
          <a:prstGeom prst="rect">
            <a:avLst/>
          </a:prstGeom>
        </p:spPr>
        <p:txBody>
          <a:bodyPr vert="horz" wrap="square" lIns="0" tIns="54299" rIns="0" bIns="0" rtlCol="0">
            <a:spAutoFit/>
          </a:bodyPr>
          <a:lstStyle/>
          <a:p>
            <a:pPr marL="17919" marR="789505">
              <a:lnSpc>
                <a:spcPts val="3472"/>
              </a:lnSpc>
              <a:spcBef>
                <a:spcPts val="428"/>
              </a:spcBef>
            </a:pPr>
            <a:r>
              <a:rPr sz="3000" dirty="0">
                <a:solidFill>
                  <a:srgbClr val="009753"/>
                </a:solidFill>
                <a:latin typeface="Calibri"/>
                <a:cs typeface="Calibri"/>
              </a:rPr>
              <a:t>Why is this  important?</a:t>
            </a:r>
            <a:endParaRPr sz="3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0860" marR="4344">
              <a:lnSpc>
                <a:spcPct val="98800"/>
              </a:lnSpc>
              <a:spcBef>
                <a:spcPts val="1856"/>
              </a:spcBef>
            </a:pPr>
            <a:r>
              <a:rPr sz="1400" b="1" dirty="0">
                <a:solidFill>
                  <a:srgbClr val="0E1526"/>
                </a:solidFill>
                <a:latin typeface="Calibri"/>
                <a:cs typeface="Trebuchet MS"/>
              </a:rPr>
              <a:t>To become Africa’s leading  economy, </a:t>
            </a:r>
            <a:r>
              <a:rPr sz="1753" b="1" dirty="0">
                <a:solidFill>
                  <a:srgbClr val="BD3328"/>
                </a:solidFill>
                <a:latin typeface="Calibri"/>
                <a:cs typeface="Trebuchet MS"/>
              </a:rPr>
              <a:t>and be globally  competitive</a:t>
            </a:r>
            <a:r>
              <a:rPr sz="1325" b="1" dirty="0">
                <a:solidFill>
                  <a:srgbClr val="C00000"/>
                </a:solidFill>
                <a:latin typeface="Calibri"/>
                <a:cs typeface="Verdana"/>
              </a:rPr>
              <a:t>,</a:t>
            </a:r>
            <a:r>
              <a:rPr lang="en-US" sz="1325" b="1" dirty="0">
                <a:solidFill>
                  <a:srgbClr val="0E1526"/>
                </a:solidFill>
                <a:latin typeface="Calibri"/>
                <a:cs typeface="Verdana"/>
              </a:rPr>
              <a:t> </a:t>
            </a:r>
            <a:r>
              <a:rPr sz="1400" b="1" dirty="0">
                <a:solidFill>
                  <a:srgbClr val="0E1526"/>
                </a:solidFill>
                <a:latin typeface="Calibri"/>
                <a:cs typeface="Verdana"/>
              </a:rPr>
              <a:t>we have to  </a:t>
            </a:r>
            <a:r>
              <a:rPr sz="1400" b="1" dirty="0">
                <a:solidFill>
                  <a:srgbClr val="0E1526"/>
                </a:solidFill>
                <a:latin typeface="Calibri"/>
                <a:cs typeface="Trebuchet MS"/>
              </a:rPr>
              <a:t>become more business friendly,  especially for SMEs.</a:t>
            </a:r>
            <a:endParaRPr sz="1400" dirty="0">
              <a:solidFill>
                <a:srgbClr val="000000"/>
              </a:solidFill>
              <a:latin typeface="Calibri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2314"/>
            <a:ext cx="9144000" cy="50825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5903203"/>
            <a:ext cx="2056841" cy="4114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4694475"/>
            <a:ext cx="363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000000"/>
                </a:solidFill>
                <a:latin typeface="Arial Black"/>
                <a:cs typeface="Arial Black"/>
              </a:rPr>
              <a:t>Competitiveness is the 3</a:t>
            </a:r>
            <a:r>
              <a:rPr lang="en-US" sz="1200" b="1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rd</a:t>
            </a:r>
            <a:r>
              <a:rPr lang="en-US" sz="1200" b="1" dirty="0" smtClean="0">
                <a:solidFill>
                  <a:srgbClr val="000000"/>
                </a:solidFill>
                <a:latin typeface="Arial Black"/>
                <a:cs typeface="Arial Black"/>
              </a:rPr>
              <a:t> Pillar in Nigeria’s Economic Recovery &amp; Growth Plan till 2020 (ERGP)</a:t>
            </a:r>
            <a:endParaRPr lang="en-US" sz="1200" b="1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4764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543035"/>
              </p:ext>
            </p:extLst>
          </p:nvPr>
        </p:nvGraphicFramePr>
        <p:xfrm>
          <a:off x="654662" y="1846259"/>
          <a:ext cx="7842857" cy="472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728" y="1208736"/>
            <a:ext cx="7445124" cy="61555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mr-IN" dirty="0" smtClean="0">
                <a:solidFill>
                  <a:srgbClr val="000000"/>
                </a:solidFill>
              </a:rPr>
              <a:t>…</a:t>
            </a:r>
            <a:r>
              <a:rPr lang="en-GB" dirty="0" smtClean="0">
                <a:solidFill>
                  <a:srgbClr val="000000"/>
                </a:solidFill>
              </a:rPr>
              <a:t>..the country has returned to a steady recovery path, after over a decade of neglect and internal governance roadblocks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22730" y="5952268"/>
            <a:ext cx="144026" cy="136458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6960" y="5880460"/>
            <a:ext cx="984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Calibri"/>
                <a:cs typeface="Calibri"/>
              </a:rPr>
              <a:t>Decline</a:t>
            </a:r>
          </a:p>
          <a:p>
            <a:r>
              <a:rPr lang="en-GB" sz="1200" b="1" dirty="0" smtClean="0">
                <a:latin typeface="Calibri"/>
                <a:cs typeface="Calibri"/>
              </a:rPr>
              <a:t>Stabilisation</a:t>
            </a:r>
          </a:p>
          <a:p>
            <a:r>
              <a:rPr lang="en-GB" sz="1200" b="1" dirty="0" smtClean="0">
                <a:latin typeface="Calibri"/>
                <a:cs typeface="Calibri"/>
              </a:rPr>
              <a:t>Recovery</a:t>
            </a:r>
          </a:p>
          <a:p>
            <a:r>
              <a:rPr lang="en-GB" sz="1200" b="1" i="1" dirty="0" smtClean="0">
                <a:latin typeface="Calibri"/>
                <a:cs typeface="Calibri"/>
              </a:rPr>
              <a:t>Projection</a:t>
            </a:r>
            <a:endParaRPr lang="en-GB" sz="1200" b="1" i="1" dirty="0">
              <a:latin typeface="Calibri"/>
              <a:cs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14359" y="6116975"/>
            <a:ext cx="152395" cy="1419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35822" y="6337511"/>
            <a:ext cx="157118" cy="144035"/>
          </a:xfrm>
          <a:prstGeom prst="ellipse">
            <a:avLst/>
          </a:prstGeom>
          <a:solidFill>
            <a:srgbClr val="008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27453" y="6524951"/>
            <a:ext cx="139302" cy="139911"/>
          </a:xfrm>
          <a:prstGeom prst="ellipse">
            <a:avLst/>
          </a:prstGeom>
          <a:noFill/>
          <a:ln w="9525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9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14575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579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975473" y="5681047"/>
            <a:ext cx="7447690" cy="571628"/>
          </a:xfrm>
          <a:prstGeom prst="rect">
            <a:avLst/>
          </a:prstGeom>
        </p:spPr>
        <p:txBody>
          <a:bodyPr vert="horz" wrap="square" lIns="0" tIns="58100" rIns="0" bIns="0" rtlCol="0">
            <a:spAutoFit/>
          </a:bodyPr>
          <a:lstStyle/>
          <a:p>
            <a:pPr algn="ctr">
              <a:spcBef>
                <a:spcPts val="457"/>
              </a:spcBef>
            </a:pPr>
            <a:r>
              <a:rPr sz="1000" spc="-21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“While  </a:t>
            </a:r>
            <a:r>
              <a:rPr sz="1000" spc="30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 </a:t>
            </a:r>
            <a:r>
              <a:rPr sz="1000" spc="-9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are  </a:t>
            </a:r>
            <a:r>
              <a:rPr sz="1000" spc="-4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not </a:t>
            </a:r>
            <a:r>
              <a:rPr sz="1000" spc="4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unaware </a:t>
            </a:r>
            <a:r>
              <a:rPr sz="1000" spc="-4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 </a:t>
            </a:r>
            <a:r>
              <a:rPr sz="1000" spc="-9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 </a:t>
            </a:r>
            <a:r>
              <a:rPr sz="1000" spc="13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challenges </a:t>
            </a:r>
            <a:r>
              <a:rPr sz="1000" spc="-9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currently  </a:t>
            </a:r>
            <a:r>
              <a:rPr sz="1000" spc="13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being </a:t>
            </a:r>
            <a:r>
              <a:rPr sz="1000" spc="4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faced </a:t>
            </a:r>
            <a:r>
              <a:rPr sz="1000" spc="30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by </a:t>
            </a:r>
            <a:r>
              <a:rPr sz="1000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our </a:t>
            </a:r>
            <a:r>
              <a:rPr sz="1000" spc="13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businesses, </a:t>
            </a:r>
            <a:r>
              <a:rPr sz="1000" spc="21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 </a:t>
            </a:r>
            <a:r>
              <a:rPr sz="1000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our </a:t>
            </a:r>
            <a:r>
              <a:rPr sz="1000" spc="-34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part,  </a:t>
            </a:r>
            <a:r>
              <a:rPr sz="1000" spc="-9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 </a:t>
            </a:r>
            <a:r>
              <a:rPr sz="1000" spc="9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Government </a:t>
            </a:r>
            <a:r>
              <a:rPr sz="1000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remains relentless </a:t>
            </a:r>
            <a:r>
              <a:rPr sz="1000" spc="-26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  </a:t>
            </a:r>
            <a:r>
              <a:rPr sz="1000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our </a:t>
            </a:r>
            <a:r>
              <a:rPr sz="1000" spc="21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goal </a:t>
            </a:r>
            <a:r>
              <a:rPr sz="1000" spc="-4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 </a:t>
            </a:r>
            <a:r>
              <a:rPr sz="1000" spc="13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removing</a:t>
            </a:r>
            <a:r>
              <a:rPr sz="1000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00" spc="-9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00" spc="9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obstacles</a:t>
            </a:r>
            <a:r>
              <a:rPr sz="1000" spc="-26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00" spc="13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sz="1000" spc="-26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00" spc="13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roadblocks</a:t>
            </a:r>
            <a:r>
              <a:rPr sz="1000" spc="-26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00" spc="-30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that</a:t>
            </a:r>
            <a:r>
              <a:rPr sz="1000" spc="-26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00" spc="13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have</a:t>
            </a:r>
            <a:r>
              <a:rPr sz="1000" spc="-26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00" spc="21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long</a:t>
            </a:r>
            <a:r>
              <a:rPr sz="1000" spc="-26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aﬄicted </a:t>
            </a:r>
            <a:r>
              <a:rPr sz="1000" spc="4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commercial</a:t>
            </a:r>
            <a:r>
              <a:rPr sz="1000" spc="-26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activity in </a:t>
            </a:r>
            <a:r>
              <a:rPr sz="1000" spc="-38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Nigeria.”</a:t>
            </a:r>
            <a:endParaRPr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802364">
              <a:spcBef>
                <a:spcPts val="371"/>
              </a:spcBef>
            </a:pPr>
            <a:r>
              <a:rPr sz="1000" b="1" spc="-26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H.E </a:t>
            </a:r>
            <a:r>
              <a:rPr sz="1000" b="1" spc="-17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VP </a:t>
            </a:r>
            <a:r>
              <a:rPr sz="1000" b="1" spc="-13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Prof. </a:t>
            </a:r>
            <a:r>
              <a:rPr sz="1000" b="1" spc="-9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Osinbanjo </a:t>
            </a:r>
            <a:r>
              <a:rPr sz="1000" b="1" spc="-21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SAN, </a:t>
            </a:r>
            <a:r>
              <a:rPr sz="1000" b="1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March</a:t>
            </a:r>
            <a:r>
              <a:rPr sz="1000" b="1" spc="-133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00" b="1" spc="4" dirty="0">
                <a:solidFill>
                  <a:srgbClr val="0E15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2016</a:t>
            </a:r>
            <a:endParaRPr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04525" y="1172724"/>
            <a:ext cx="736154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3429" eaLnBrk="1" hangingPunct="1">
              <a:tabLst>
                <a:tab pos="275324" algn="l"/>
              </a:tabLst>
              <a:defRPr sz="2000" b="1" baseline="0">
                <a:solidFill>
                  <a:srgbClr val="219344"/>
                </a:solidFill>
                <a:latin typeface="+mj-lt"/>
                <a:ea typeface="+mj-ea"/>
                <a:cs typeface="+mj-cs"/>
              </a:defRPr>
            </a:lvl1pPr>
            <a:lvl2pPr defTabSz="913429" eaLnBrk="1" hangingPunct="1">
              <a:defRPr sz="1900" b="1">
                <a:solidFill>
                  <a:schemeClr val="tx2"/>
                </a:solidFill>
              </a:defRPr>
            </a:lvl2pPr>
            <a:lvl3pPr defTabSz="913429" eaLnBrk="1" hangingPunct="1">
              <a:defRPr sz="1900" b="1">
                <a:solidFill>
                  <a:schemeClr val="tx2"/>
                </a:solidFill>
              </a:defRPr>
            </a:lvl3pPr>
            <a:lvl4pPr defTabSz="913429" eaLnBrk="1" hangingPunct="1">
              <a:defRPr sz="1900" b="1">
                <a:solidFill>
                  <a:schemeClr val="tx2"/>
                </a:solidFill>
              </a:defRPr>
            </a:lvl4pPr>
            <a:lvl5pPr defTabSz="913429" eaLnBrk="1" hangingPunct="1">
              <a:defRPr sz="1900" b="1">
                <a:solidFill>
                  <a:schemeClr val="tx2"/>
                </a:solidFill>
              </a:defRPr>
            </a:lvl5pPr>
            <a:lvl6pPr marL="466431" defTabSz="913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6pPr>
            <a:lvl7pPr marL="932863" defTabSz="913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7pPr>
            <a:lvl8pPr marL="1399295" defTabSz="913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8pPr>
            <a:lvl9pPr marL="1865728" defTabSz="913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9pPr>
          </a:lstStyle>
          <a:p>
            <a:r>
              <a:rPr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Mandate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555712" y="4794694"/>
            <a:ext cx="1164645" cy="485242"/>
          </a:xfrm>
          <a:prstGeom prst="rect">
            <a:avLst/>
          </a:prstGeom>
        </p:spPr>
        <p:txBody>
          <a:bodyPr vert="horz" wrap="square" lIns="0" tIns="23349" rIns="0" bIns="0" rtlCol="0">
            <a:spAutoFit/>
          </a:bodyPr>
          <a:lstStyle/>
          <a:p>
            <a:pPr marL="10860" marR="4344">
              <a:spcBef>
                <a:spcPts val="184"/>
              </a:spcBef>
            </a:pPr>
            <a:r>
              <a:rPr sz="1000" b="1" spc="-9" dirty="0">
                <a:solidFill>
                  <a:srgbClr val="7C76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 </a:t>
            </a:r>
            <a:r>
              <a:rPr sz="1000" b="1" spc="4" dirty="0">
                <a:solidFill>
                  <a:srgbClr val="7C76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</a:t>
            </a:r>
            <a:r>
              <a:rPr sz="1000" b="1" spc="47" dirty="0">
                <a:solidFill>
                  <a:srgbClr val="7C76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World</a:t>
            </a:r>
            <a:r>
              <a:rPr sz="1000" b="1" spc="-171" dirty="0">
                <a:solidFill>
                  <a:srgbClr val="7C76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00" b="1" spc="43" dirty="0">
                <a:solidFill>
                  <a:srgbClr val="7C76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Bank  </a:t>
            </a:r>
            <a:r>
              <a:rPr sz="1000" b="1" spc="47" dirty="0">
                <a:solidFill>
                  <a:srgbClr val="7C76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Ease </a:t>
            </a:r>
            <a:r>
              <a:rPr sz="1000" b="1" spc="9" dirty="0">
                <a:solidFill>
                  <a:srgbClr val="7C76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 </a:t>
            </a:r>
            <a:r>
              <a:rPr sz="1000" b="1" spc="43" dirty="0">
                <a:solidFill>
                  <a:srgbClr val="7C76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Doing  </a:t>
            </a:r>
            <a:r>
              <a:rPr sz="1000" b="1" spc="47" dirty="0">
                <a:solidFill>
                  <a:srgbClr val="7C76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Business</a:t>
            </a:r>
            <a:r>
              <a:rPr sz="1000" b="1" spc="-111" dirty="0">
                <a:solidFill>
                  <a:srgbClr val="7C76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00" b="1" spc="-4" dirty="0">
                <a:solidFill>
                  <a:srgbClr val="7C76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Index.</a:t>
            </a:r>
            <a:endParaRPr sz="1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26408" y="4659667"/>
            <a:ext cx="1398380" cy="16375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000" b="1" spc="-9" dirty="0">
                <a:solidFill>
                  <a:srgbClr val="0067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Move</a:t>
            </a:r>
            <a:r>
              <a:rPr sz="1000" b="1" spc="-73" dirty="0">
                <a:solidFill>
                  <a:srgbClr val="0067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00" b="1" spc="-4" dirty="0" smtClean="0">
                <a:solidFill>
                  <a:srgbClr val="0067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Nigeria</a:t>
            </a:r>
            <a:r>
              <a:rPr lang="en-GB" sz="1000" b="1" spc="-4" dirty="0" smtClean="0">
                <a:solidFill>
                  <a:srgbClr val="0067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by 2020  to </a:t>
            </a:r>
            <a:endParaRPr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07018" y="4629194"/>
            <a:ext cx="3278590" cy="869332"/>
          </a:xfrm>
          <a:custGeom>
            <a:avLst/>
            <a:gdLst/>
            <a:ahLst/>
            <a:cxnLst/>
            <a:rect l="l" t="t" r="r" b="b"/>
            <a:pathLst>
              <a:path w="3834129" h="1016635">
                <a:moveTo>
                  <a:pt x="3833939" y="1016114"/>
                </a:moveTo>
                <a:lnTo>
                  <a:pt x="0" y="1016114"/>
                </a:lnTo>
                <a:lnTo>
                  <a:pt x="0" y="0"/>
                </a:lnTo>
                <a:lnTo>
                  <a:pt x="3833939" y="0"/>
                </a:lnTo>
                <a:lnTo>
                  <a:pt x="3833939" y="1016114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 sz="1368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96605" y="4940166"/>
            <a:ext cx="224799" cy="228600"/>
          </a:xfrm>
          <a:custGeom>
            <a:avLst/>
            <a:gdLst/>
            <a:ahLst/>
            <a:cxnLst/>
            <a:rect l="l" t="t" r="r" b="b"/>
            <a:pathLst>
              <a:path w="262889" h="267335">
                <a:moveTo>
                  <a:pt x="131216" y="0"/>
                </a:moveTo>
                <a:lnTo>
                  <a:pt x="89747" y="6814"/>
                </a:lnTo>
                <a:lnTo>
                  <a:pt x="53728" y="25789"/>
                </a:lnTo>
                <a:lnTo>
                  <a:pt x="25321" y="54724"/>
                </a:lnTo>
                <a:lnTo>
                  <a:pt x="6690" y="91417"/>
                </a:lnTo>
                <a:lnTo>
                  <a:pt x="0" y="133667"/>
                </a:lnTo>
                <a:lnTo>
                  <a:pt x="6690" y="175912"/>
                </a:lnTo>
                <a:lnTo>
                  <a:pt x="25321" y="212605"/>
                </a:lnTo>
                <a:lnTo>
                  <a:pt x="53728" y="241542"/>
                </a:lnTo>
                <a:lnTo>
                  <a:pt x="89747" y="260519"/>
                </a:lnTo>
                <a:lnTo>
                  <a:pt x="131216" y="267335"/>
                </a:lnTo>
                <a:lnTo>
                  <a:pt x="172689" y="260519"/>
                </a:lnTo>
                <a:lnTo>
                  <a:pt x="208709" y="241542"/>
                </a:lnTo>
                <a:lnTo>
                  <a:pt x="237114" y="212605"/>
                </a:lnTo>
                <a:lnTo>
                  <a:pt x="255743" y="175912"/>
                </a:lnTo>
                <a:lnTo>
                  <a:pt x="262432" y="133667"/>
                </a:lnTo>
                <a:lnTo>
                  <a:pt x="255743" y="91417"/>
                </a:lnTo>
                <a:lnTo>
                  <a:pt x="237114" y="54724"/>
                </a:lnTo>
                <a:lnTo>
                  <a:pt x="208709" y="25789"/>
                </a:lnTo>
                <a:lnTo>
                  <a:pt x="172689" y="6814"/>
                </a:lnTo>
                <a:lnTo>
                  <a:pt x="131216" y="0"/>
                </a:lnTo>
                <a:close/>
              </a:path>
            </a:pathLst>
          </a:custGeom>
          <a:solidFill>
            <a:srgbClr val="006738"/>
          </a:solidFill>
        </p:spPr>
        <p:txBody>
          <a:bodyPr wrap="square" lIns="0" tIns="0" rIns="0" bIns="0" rtlCol="0"/>
          <a:lstStyle/>
          <a:p>
            <a:endParaRPr sz="1368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36396" y="5002794"/>
            <a:ext cx="153124" cy="113486"/>
          </a:xfrm>
          <a:custGeom>
            <a:avLst/>
            <a:gdLst/>
            <a:ahLst/>
            <a:cxnLst/>
            <a:rect l="l" t="t" r="r" b="b"/>
            <a:pathLst>
              <a:path w="179070" h="132714">
                <a:moveTo>
                  <a:pt x="20624" y="53416"/>
                </a:moveTo>
                <a:lnTo>
                  <a:pt x="12001" y="56095"/>
                </a:lnTo>
                <a:lnTo>
                  <a:pt x="5951" y="58844"/>
                </a:lnTo>
                <a:lnTo>
                  <a:pt x="1730" y="62739"/>
                </a:lnTo>
                <a:lnTo>
                  <a:pt x="0" y="67513"/>
                </a:lnTo>
                <a:lnTo>
                  <a:pt x="1422" y="72898"/>
                </a:lnTo>
                <a:lnTo>
                  <a:pt x="25234" y="111517"/>
                </a:lnTo>
                <a:lnTo>
                  <a:pt x="52905" y="132307"/>
                </a:lnTo>
                <a:lnTo>
                  <a:pt x="61246" y="128218"/>
                </a:lnTo>
                <a:lnTo>
                  <a:pt x="67843" y="118922"/>
                </a:lnTo>
                <a:lnTo>
                  <a:pt x="85633" y="87146"/>
                </a:lnTo>
                <a:lnTo>
                  <a:pt x="91150" y="80149"/>
                </a:lnTo>
                <a:lnTo>
                  <a:pt x="46037" y="80149"/>
                </a:lnTo>
                <a:lnTo>
                  <a:pt x="41198" y="73101"/>
                </a:lnTo>
                <a:lnTo>
                  <a:pt x="37172" y="67767"/>
                </a:lnTo>
                <a:lnTo>
                  <a:pt x="33769" y="62191"/>
                </a:lnTo>
                <a:lnTo>
                  <a:pt x="28841" y="54013"/>
                </a:lnTo>
                <a:lnTo>
                  <a:pt x="20624" y="53416"/>
                </a:lnTo>
                <a:close/>
              </a:path>
              <a:path w="179070" h="132714">
                <a:moveTo>
                  <a:pt x="178511" y="0"/>
                </a:moveTo>
                <a:lnTo>
                  <a:pt x="139261" y="12548"/>
                </a:lnTo>
                <a:lnTo>
                  <a:pt x="104468" y="30273"/>
                </a:lnTo>
                <a:lnTo>
                  <a:pt x="73578" y="52899"/>
                </a:lnTo>
                <a:lnTo>
                  <a:pt x="46037" y="80149"/>
                </a:lnTo>
                <a:lnTo>
                  <a:pt x="91150" y="80149"/>
                </a:lnTo>
                <a:lnTo>
                  <a:pt x="108272" y="58434"/>
                </a:lnTo>
                <a:lnTo>
                  <a:pt x="135614" y="32667"/>
                </a:lnTo>
                <a:lnTo>
                  <a:pt x="167513" y="9728"/>
                </a:lnTo>
                <a:lnTo>
                  <a:pt x="169672" y="8382"/>
                </a:lnTo>
                <a:lnTo>
                  <a:pt x="171754" y="6896"/>
                </a:lnTo>
                <a:lnTo>
                  <a:pt x="173570" y="5270"/>
                </a:lnTo>
                <a:lnTo>
                  <a:pt x="175399" y="3670"/>
                </a:lnTo>
                <a:lnTo>
                  <a:pt x="176872" y="1790"/>
                </a:lnTo>
                <a:lnTo>
                  <a:pt x="178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68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55667" y="4795842"/>
            <a:ext cx="3019124" cy="517683"/>
          </a:xfrm>
          <a:prstGeom prst="rect">
            <a:avLst/>
          </a:prstGeom>
        </p:spPr>
        <p:txBody>
          <a:bodyPr vert="horz" wrap="square" lIns="0" tIns="17376" rIns="0" bIns="0" rtlCol="0">
            <a:spAutoFit/>
          </a:bodyPr>
          <a:lstStyle/>
          <a:p>
            <a:pPr algn="ctr">
              <a:spcBef>
                <a:spcPts val="137"/>
              </a:spcBef>
            </a:pPr>
            <a:r>
              <a:rPr sz="1000" b="1" spc="-4" dirty="0">
                <a:solidFill>
                  <a:srgbClr val="D3202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REMOVE CRITICAL</a:t>
            </a:r>
            <a:r>
              <a:rPr sz="1000" b="1" spc="-81" dirty="0">
                <a:solidFill>
                  <a:srgbClr val="D3202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00" b="1" spc="-4" dirty="0">
                <a:solidFill>
                  <a:srgbClr val="D3202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BOTTLENECKS</a:t>
            </a:r>
            <a:endParaRPr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543" algn="ctr">
              <a:spcBef>
                <a:spcPts val="64"/>
              </a:spcBef>
            </a:pPr>
            <a:r>
              <a:rPr sz="1000" b="1" dirty="0">
                <a:solidFill>
                  <a:srgbClr val="6F6F7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&amp; BUREAUCRATIC </a:t>
            </a:r>
            <a:r>
              <a:rPr sz="1000" b="1" spc="-4" dirty="0">
                <a:solidFill>
                  <a:srgbClr val="6F6F7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CONSTRAINTS</a:t>
            </a:r>
            <a:endParaRPr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>
              <a:spcBef>
                <a:spcPts val="201"/>
              </a:spcBef>
            </a:pPr>
            <a:r>
              <a:rPr sz="1000" b="1" dirty="0">
                <a:solidFill>
                  <a:srgbClr val="6F6F7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 </a:t>
            </a:r>
            <a:r>
              <a:rPr sz="1000" b="1" spc="-4" dirty="0">
                <a:solidFill>
                  <a:srgbClr val="6F6F7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doing business </a:t>
            </a:r>
            <a:r>
              <a:rPr sz="1000" b="1" dirty="0">
                <a:solidFill>
                  <a:srgbClr val="6F6F7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</a:t>
            </a:r>
            <a:r>
              <a:rPr sz="1000" b="1" spc="-13" dirty="0">
                <a:solidFill>
                  <a:srgbClr val="6F6F7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6F6F7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Nigeria</a:t>
            </a:r>
            <a:endParaRPr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25934" y="4620017"/>
            <a:ext cx="3278590" cy="869332"/>
          </a:xfrm>
          <a:custGeom>
            <a:avLst/>
            <a:gdLst/>
            <a:ahLst/>
            <a:cxnLst/>
            <a:rect l="l" t="t" r="r" b="b"/>
            <a:pathLst>
              <a:path w="3834129" h="1016635">
                <a:moveTo>
                  <a:pt x="3833939" y="1016114"/>
                </a:moveTo>
                <a:lnTo>
                  <a:pt x="0" y="1016114"/>
                </a:lnTo>
                <a:lnTo>
                  <a:pt x="0" y="0"/>
                </a:lnTo>
                <a:lnTo>
                  <a:pt x="3833939" y="0"/>
                </a:lnTo>
                <a:lnTo>
                  <a:pt x="3833939" y="1016114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 sz="1368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14142" y="4930978"/>
            <a:ext cx="224799" cy="228600"/>
          </a:xfrm>
          <a:custGeom>
            <a:avLst/>
            <a:gdLst/>
            <a:ahLst/>
            <a:cxnLst/>
            <a:rect l="l" t="t" r="r" b="b"/>
            <a:pathLst>
              <a:path w="262889" h="267335">
                <a:moveTo>
                  <a:pt x="131203" y="0"/>
                </a:moveTo>
                <a:lnTo>
                  <a:pt x="89736" y="6815"/>
                </a:lnTo>
                <a:lnTo>
                  <a:pt x="53720" y="25792"/>
                </a:lnTo>
                <a:lnTo>
                  <a:pt x="25317" y="54729"/>
                </a:lnTo>
                <a:lnTo>
                  <a:pt x="6689" y="91422"/>
                </a:lnTo>
                <a:lnTo>
                  <a:pt x="0" y="133667"/>
                </a:lnTo>
                <a:lnTo>
                  <a:pt x="6689" y="175912"/>
                </a:lnTo>
                <a:lnTo>
                  <a:pt x="25317" y="212605"/>
                </a:lnTo>
                <a:lnTo>
                  <a:pt x="53720" y="241542"/>
                </a:lnTo>
                <a:lnTo>
                  <a:pt x="89736" y="260519"/>
                </a:lnTo>
                <a:lnTo>
                  <a:pt x="131203" y="267334"/>
                </a:lnTo>
                <a:lnTo>
                  <a:pt x="172677" y="260519"/>
                </a:lnTo>
                <a:lnTo>
                  <a:pt x="208697" y="241542"/>
                </a:lnTo>
                <a:lnTo>
                  <a:pt x="237102" y="212605"/>
                </a:lnTo>
                <a:lnTo>
                  <a:pt x="255730" y="175912"/>
                </a:lnTo>
                <a:lnTo>
                  <a:pt x="262420" y="133667"/>
                </a:lnTo>
                <a:lnTo>
                  <a:pt x="255730" y="91422"/>
                </a:lnTo>
                <a:lnTo>
                  <a:pt x="237102" y="54729"/>
                </a:lnTo>
                <a:lnTo>
                  <a:pt x="208697" y="25792"/>
                </a:lnTo>
                <a:lnTo>
                  <a:pt x="172677" y="6815"/>
                </a:lnTo>
                <a:lnTo>
                  <a:pt x="131203" y="0"/>
                </a:lnTo>
                <a:close/>
              </a:path>
            </a:pathLst>
          </a:custGeom>
          <a:solidFill>
            <a:srgbClr val="006738"/>
          </a:solidFill>
        </p:spPr>
        <p:txBody>
          <a:bodyPr wrap="square" lIns="0" tIns="0" rIns="0" bIns="0" rtlCol="0"/>
          <a:lstStyle/>
          <a:p>
            <a:endParaRPr sz="1368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53927" y="4993607"/>
            <a:ext cx="153124" cy="113486"/>
          </a:xfrm>
          <a:custGeom>
            <a:avLst/>
            <a:gdLst/>
            <a:ahLst/>
            <a:cxnLst/>
            <a:rect l="l" t="t" r="r" b="b"/>
            <a:pathLst>
              <a:path w="179069" h="132714">
                <a:moveTo>
                  <a:pt x="20619" y="53416"/>
                </a:moveTo>
                <a:lnTo>
                  <a:pt x="11996" y="56095"/>
                </a:lnTo>
                <a:lnTo>
                  <a:pt x="5947" y="58849"/>
                </a:lnTo>
                <a:lnTo>
                  <a:pt x="1729" y="62744"/>
                </a:lnTo>
                <a:lnTo>
                  <a:pt x="0" y="67515"/>
                </a:lnTo>
                <a:lnTo>
                  <a:pt x="1417" y="72898"/>
                </a:lnTo>
                <a:lnTo>
                  <a:pt x="25228" y="111517"/>
                </a:lnTo>
                <a:lnTo>
                  <a:pt x="52910" y="132307"/>
                </a:lnTo>
                <a:lnTo>
                  <a:pt x="61254" y="128218"/>
                </a:lnTo>
                <a:lnTo>
                  <a:pt x="67850" y="118922"/>
                </a:lnTo>
                <a:lnTo>
                  <a:pt x="85633" y="87147"/>
                </a:lnTo>
                <a:lnTo>
                  <a:pt x="91149" y="80149"/>
                </a:lnTo>
                <a:lnTo>
                  <a:pt x="46044" y="80149"/>
                </a:lnTo>
                <a:lnTo>
                  <a:pt x="41206" y="73101"/>
                </a:lnTo>
                <a:lnTo>
                  <a:pt x="37167" y="67767"/>
                </a:lnTo>
                <a:lnTo>
                  <a:pt x="33763" y="62191"/>
                </a:lnTo>
                <a:lnTo>
                  <a:pt x="28849" y="54025"/>
                </a:lnTo>
                <a:lnTo>
                  <a:pt x="20619" y="53416"/>
                </a:lnTo>
                <a:close/>
              </a:path>
              <a:path w="179069" h="132714">
                <a:moveTo>
                  <a:pt x="178505" y="0"/>
                </a:moveTo>
                <a:lnTo>
                  <a:pt x="139261" y="12548"/>
                </a:lnTo>
                <a:lnTo>
                  <a:pt x="104469" y="30273"/>
                </a:lnTo>
                <a:lnTo>
                  <a:pt x="73580" y="52899"/>
                </a:lnTo>
                <a:lnTo>
                  <a:pt x="46044" y="80149"/>
                </a:lnTo>
                <a:lnTo>
                  <a:pt x="91149" y="80149"/>
                </a:lnTo>
                <a:lnTo>
                  <a:pt x="108268" y="58435"/>
                </a:lnTo>
                <a:lnTo>
                  <a:pt x="135609" y="32672"/>
                </a:lnTo>
                <a:lnTo>
                  <a:pt x="167507" y="9740"/>
                </a:lnTo>
                <a:lnTo>
                  <a:pt x="169679" y="8382"/>
                </a:lnTo>
                <a:lnTo>
                  <a:pt x="171749" y="6896"/>
                </a:lnTo>
                <a:lnTo>
                  <a:pt x="173565" y="5270"/>
                </a:lnTo>
                <a:lnTo>
                  <a:pt x="175394" y="3670"/>
                </a:lnTo>
                <a:lnTo>
                  <a:pt x="176867" y="1790"/>
                </a:lnTo>
                <a:lnTo>
                  <a:pt x="178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68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OBJ^1^0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807621" y="6444913"/>
            <a:ext cx="55287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3D3D3D"/>
              </a:buClr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Email: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8"/>
              </a:rPr>
              <a:t>info@ebes.gov.ng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|   Website: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9"/>
              </a:rPr>
              <a:t>www.pebec.gov.ng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|   Twitter: @</a:t>
            </a:r>
            <a:r>
              <a:rPr lang="en-US" sz="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EBESnigeria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|   Facebook: www.facebook.com/EBESnigeria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8650" y="1270000000"/>
            <a:ext cx="7886700" cy="30284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kumimoji="1"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kumimoji="1"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kumimoji="1"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kumimoji="1"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kumimoji="1"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3D3D3D"/>
              </a:buClr>
            </a:pPr>
            <a:endParaRPr lang="en-US" sz="1368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>
            <a:spLocks/>
          </p:cNvSpPr>
          <p:nvPr/>
        </p:nvSpPr>
        <p:spPr>
          <a:xfrm>
            <a:off x="4670625" y="1727947"/>
            <a:ext cx="2195823" cy="233856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333"/>
            </a:stretch>
          </a:blipFill>
        </p:spPr>
        <p:txBody>
          <a:bodyPr wrap="square" lIns="0" tIns="0" rIns="0" bIns="0" rtlCol="0"/>
          <a:lstStyle/>
          <a:p>
            <a:endParaRPr sz="1368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object 24"/>
          <p:cNvSpPr>
            <a:spLocks/>
          </p:cNvSpPr>
          <p:nvPr/>
        </p:nvSpPr>
        <p:spPr>
          <a:xfrm>
            <a:off x="2277552" y="1727947"/>
            <a:ext cx="2195823" cy="2338568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68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object 27"/>
          <p:cNvSpPr txBox="1">
            <a:spLocks/>
          </p:cNvSpPr>
          <p:nvPr/>
        </p:nvSpPr>
        <p:spPr>
          <a:xfrm>
            <a:off x="4670626" y="4173095"/>
            <a:ext cx="2195823" cy="426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8826" marR="4344" indent="-568509" algn="ctr">
              <a:lnSpc>
                <a:spcPts val="1223"/>
              </a:lnSpc>
              <a:spcBef>
                <a:spcPts val="209"/>
              </a:spcBef>
            </a:pPr>
            <a:r>
              <a:rPr sz="1069" spc="4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Vice </a:t>
            </a:r>
            <a:r>
              <a:rPr sz="1069" spc="3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President </a:t>
            </a:r>
            <a:r>
              <a:rPr sz="1069" spc="5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Yemi</a:t>
            </a:r>
            <a:r>
              <a:rPr sz="1069" spc="-24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69" spc="2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Osinbajo</a:t>
            </a:r>
            <a:endParaRPr lang="en-US" sz="1069" spc="26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578826" marR="4344" indent="-568509" algn="ctr">
              <a:lnSpc>
                <a:spcPts val="1223"/>
              </a:lnSpc>
              <a:spcBef>
                <a:spcPts val="209"/>
              </a:spcBef>
            </a:pPr>
            <a:r>
              <a:rPr sz="1069" spc="68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SAN,</a:t>
            </a:r>
            <a:r>
              <a:rPr sz="1069" spc="-1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sz="1069" spc="10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GCON</a:t>
            </a:r>
            <a:endParaRPr sz="106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" name="TextBox 48"/>
          <p:cNvSpPr txBox="1">
            <a:spLocks/>
          </p:cNvSpPr>
          <p:nvPr/>
        </p:nvSpPr>
        <p:spPr>
          <a:xfrm>
            <a:off x="2277551" y="4173099"/>
            <a:ext cx="2195823" cy="420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kumimoji="1"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kumimoji="1"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kumimoji="1"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kumimoji="1"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kumimoji="1"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0860" algn="ctr">
              <a:buClr>
                <a:srgbClr val="3D3D3D"/>
              </a:buClr>
              <a:buSzPct val="100000"/>
            </a:pPr>
            <a:r>
              <a:rPr kumimoji="0" lang="en-US" sz="1069" spc="3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President Muhammadu</a:t>
            </a:r>
          </a:p>
          <a:p>
            <a:pPr marL="10860" algn="ctr">
              <a:buClr>
                <a:srgbClr val="3D3D3D"/>
              </a:buClr>
              <a:buSzPct val="100000"/>
            </a:pPr>
            <a:r>
              <a:rPr kumimoji="0" lang="en-US" sz="1069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Buhari</a:t>
            </a:r>
            <a:r>
              <a:rPr kumimoji="0" lang="en-US" sz="106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</a:t>
            </a:r>
            <a:r>
              <a:rPr kumimoji="0" lang="en-US" sz="1069" spc="-9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sz="1069" spc="8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GCFR</a:t>
            </a:r>
            <a:endParaRPr lang="en-US" sz="1069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4502" y="4989969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object 31">
            <a:extLst>
              <a:ext uri="{FF2B5EF4-FFF2-40B4-BE49-F238E27FC236}">
                <a16:creationId xmlns:a16="http://schemas.microsoft.com/office/drawing/2014/main" xmlns="" id="{D2878E74-11C6-4F36-8EFA-F834EF58C896}"/>
              </a:ext>
            </a:extLst>
          </p:cNvPr>
          <p:cNvSpPr/>
          <p:nvPr/>
        </p:nvSpPr>
        <p:spPr>
          <a:xfrm>
            <a:off x="4972388" y="4834766"/>
            <a:ext cx="1403197" cy="623292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3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E7F1E27-6F76-4EFF-9C9E-F7C7795E973B}"/>
              </a:ext>
            </a:extLst>
          </p:cNvPr>
          <p:cNvSpPr/>
          <p:nvPr/>
        </p:nvSpPr>
        <p:spPr>
          <a:xfrm>
            <a:off x="4971142" y="4873811"/>
            <a:ext cx="547337" cy="5988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100</a:t>
            </a:r>
          </a:p>
        </p:txBody>
      </p:sp>
    </p:spTree>
    <p:extLst>
      <p:ext uri="{BB962C8B-B14F-4D97-AF65-F5344CB8AC3E}">
        <p14:creationId xmlns:p14="http://schemas.microsoft.com/office/powerpoint/2010/main" val="207585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2373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627" name="think-cell Slide" r:id="rId7" imgW="530" imgH="531" progId="TCLayout.ActiveDocument.1">
                  <p:embed/>
                </p:oleObj>
              </mc:Choice>
              <mc:Fallback>
                <p:oleObj name="think-cell Slide" r:id="rId7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07318" y="1433016"/>
            <a:ext cx="8527516" cy="5192840"/>
            <a:chOff x="307318" y="1133466"/>
            <a:chExt cx="8527516" cy="5192840"/>
          </a:xfrm>
        </p:grpSpPr>
        <p:sp>
          <p:nvSpPr>
            <p:cNvPr id="31" name="Rectangle 30"/>
            <p:cNvSpPr>
              <a:spLocks/>
            </p:cNvSpPr>
            <p:nvPr/>
          </p:nvSpPr>
          <p:spPr>
            <a:xfrm>
              <a:off x="4357972" y="1133466"/>
              <a:ext cx="4439427" cy="51808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>
            <a:xfrm>
              <a:off x="307318" y="1133466"/>
              <a:ext cx="4041547" cy="51808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458596" y="1544714"/>
              <a:ext cx="2634661" cy="3870665"/>
              <a:chOff x="2285219" y="1815400"/>
              <a:chExt cx="2574976" cy="31714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285219" y="1815400"/>
                <a:ext cx="2574976" cy="3171417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 smtClean="0">
                  <a:solidFill>
                    <a:srgbClr val="1F1F1F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2" name="RoundedRectangle 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465541" y="1944346"/>
                <a:ext cx="2214332" cy="444828"/>
              </a:xfrm>
              <a:prstGeom prst="roundRect">
                <a:avLst/>
              </a:prstGeom>
              <a:solidFill>
                <a:srgbClr val="BAD392"/>
              </a:solidFill>
              <a:ln>
                <a:noFill/>
              </a:ln>
            </p:spPr>
            <p:txBody>
              <a:bodyPr vert="horz" lIns="76200" tIns="76200" rIns="76200" bIns="76200" rtlCol="0" anchor="ctr" anchorCtr="0">
                <a:noAutofit/>
              </a:bodyPr>
              <a:lstStyle>
                <a:defPPr>
                  <a:defRPr lang="en-US"/>
                </a:defPPr>
                <a:lvl1pPr marL="0" marR="0" lvl="0" indent="0" algn="ctr" defTabSz="895350" eaLnBrk="1" latinLnBrk="0" hangingPunct="1">
                  <a:lnSpc>
                    <a:spcPct val="100000"/>
                  </a:lnSpc>
                  <a:buClr>
                    <a:srgbClr val="339966"/>
                  </a:buClr>
                  <a:buSzTx/>
                  <a:buFontTx/>
                  <a:buNone/>
                  <a:tabLst/>
                  <a:defRPr kumimoji="0" sz="1400" b="0" i="0" u="none" strike="noStrike" kern="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en-GB" b="1" dirty="0">
                    <a:solidFill>
                      <a:srgbClr val="000000"/>
                    </a:solidFill>
                    <a:latin typeface="Calibri"/>
                  </a:rPr>
                  <a:t>FEC</a:t>
                </a:r>
              </a:p>
            </p:txBody>
          </p:sp>
          <p:sp>
            <p:nvSpPr>
              <p:cNvPr id="13" name="RoundedRectangle 2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465541" y="3154173"/>
                <a:ext cx="2214332" cy="444828"/>
              </a:xfrm>
              <a:prstGeom prst="roundRect">
                <a:avLst/>
              </a:prstGeom>
              <a:solidFill>
                <a:srgbClr val="BAD392"/>
              </a:solidFill>
              <a:ln>
                <a:noFill/>
              </a:ln>
            </p:spPr>
            <p:txBody>
              <a:bodyPr vert="horz" lIns="76200" tIns="76200" rIns="76200" bIns="76200" rtlCol="0" anchor="ctr" anchorCtr="0">
                <a:noAutofit/>
              </a:bodyPr>
              <a:lstStyle>
                <a:defPPr>
                  <a:defRPr lang="en-US"/>
                </a:defPPr>
                <a:lvl1pPr marL="0" marR="0" lvl="0" indent="0" algn="ctr" defTabSz="895350" eaLnBrk="1" latinLnBrk="0" hangingPunct="1">
                  <a:lnSpc>
                    <a:spcPct val="100000"/>
                  </a:lnSpc>
                  <a:buClr>
                    <a:srgbClr val="339966"/>
                  </a:buClr>
                  <a:buSzTx/>
                  <a:buFontTx/>
                  <a:buNone/>
                  <a:tabLst/>
                  <a:defRPr kumimoji="0" sz="1400" b="0" i="0" u="none" strike="noStrike" kern="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en-GB" b="1" dirty="0">
                    <a:solidFill>
                      <a:srgbClr val="000000"/>
                    </a:solidFill>
                    <a:latin typeface="Calibri"/>
                  </a:rPr>
                  <a:t>Council</a:t>
                </a:r>
              </a:p>
            </p:txBody>
          </p:sp>
          <p:sp>
            <p:nvSpPr>
              <p:cNvPr id="14" name="RoundedRectangle 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465541" y="4364000"/>
                <a:ext cx="2214332" cy="444828"/>
              </a:xfrm>
              <a:prstGeom prst="roundRect">
                <a:avLst/>
              </a:prstGeom>
              <a:solidFill>
                <a:srgbClr val="BAD392"/>
              </a:solidFill>
              <a:ln>
                <a:noFill/>
              </a:ln>
            </p:spPr>
            <p:txBody>
              <a:bodyPr vert="horz" lIns="76200" tIns="76200" rIns="76200" bIns="76200" rtlCol="0" anchor="ctr" anchorCtr="0"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algn="ctr">
                  <a:buClr>
                    <a:srgbClr val="339966"/>
                  </a:buClr>
                  <a:defRPr/>
                </a:pPr>
                <a:r>
                  <a:rPr lang="en-GB" sz="1400" b="1" kern="0" dirty="0" smtClean="0">
                    <a:solidFill>
                      <a:srgbClr val="000000"/>
                    </a:solidFill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Secretariat</a:t>
                </a:r>
                <a:endParaRPr lang="en-GB" sz="1400" b="1" kern="0" dirty="0">
                  <a:solidFill>
                    <a:srgbClr val="000000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5" name="Straight Arrow Connector 14"/>
              <p:cNvCxnSpPr>
                <a:stCxn id="14" idx="0"/>
                <a:endCxn id="13" idx="2"/>
              </p:cNvCxnSpPr>
              <p:nvPr/>
            </p:nvCxnSpPr>
            <p:spPr>
              <a:xfrm flipV="1">
                <a:off x="3572707" y="3633773"/>
                <a:ext cx="0" cy="69545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80808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>
                <a:stCxn id="13" idx="0"/>
                <a:endCxn id="12" idx="2"/>
              </p:cNvCxnSpPr>
              <p:nvPr/>
            </p:nvCxnSpPr>
            <p:spPr>
              <a:xfrm flipV="1">
                <a:off x="3572707" y="2423946"/>
                <a:ext cx="0" cy="69545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80808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2918198" y="2696442"/>
                <a:ext cx="1323152" cy="176523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</p:spPr>
            <p:txBody>
              <a:bodyPr vert="horz"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L="0" marR="0" lvl="0" indent="0" algn="ctr" defTabSz="895350" eaLnBrk="1" latinLnBrk="0" hangingPunct="1">
                  <a:lnSpc>
                    <a:spcPct val="100000"/>
                  </a:lnSpc>
                  <a:buClr>
                    <a:srgbClr val="339966"/>
                  </a:buClr>
                  <a:buSzTx/>
                  <a:buFontTx/>
                  <a:buNone/>
                  <a:tabLst/>
                  <a:defRPr kumimoji="0" sz="1400" b="0" i="0" u="none" strike="noStrike" kern="0" cap="none" spc="0" normalizeH="0" baseline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en-GB" dirty="0" smtClean="0">
                    <a:latin typeface="Calibri"/>
                  </a:rPr>
                  <a:t>Quarterly update</a:t>
                </a:r>
                <a:endParaRPr lang="en-GB" dirty="0"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394611" y="4295112"/>
                <a:ext cx="2356192" cy="570830"/>
              </a:xfrm>
              <a:prstGeom prst="rect">
                <a:avLst/>
              </a:prstGeom>
              <a:noFill/>
              <a:ln w="19050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36080" y="3911160"/>
                <a:ext cx="1486168" cy="176523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</p:spPr>
            <p:txBody>
              <a:bodyPr vert="horz" wrap="square" lIns="0" tIns="0" rIns="0" bIns="0" rtlCol="0" anchor="ctr"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algn="ctr">
                  <a:buClr>
                    <a:srgbClr val="339966"/>
                  </a:buClr>
                  <a:defRPr/>
                </a:pPr>
                <a:r>
                  <a:rPr lang="en-GB" sz="1400" kern="0" dirty="0" smtClean="0">
                    <a:solidFill>
                      <a:srgbClr val="1F1F1F"/>
                    </a:solidFill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Monthly reporting</a:t>
                </a:r>
                <a:endParaRPr lang="en-GB" sz="1400" kern="0" dirty="0">
                  <a:solidFill>
                    <a:srgbClr val="1F1F1F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11489" y="5543913"/>
              <a:ext cx="8485910" cy="7823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6200" tIns="76200" rIns="76200" bIns="762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3D3D3D"/>
                </a:buClr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PEBEC’s model aligns with global best practice, and includes a </a:t>
              </a:r>
              <a:r>
                <a:rPr lang="en-US" sz="1400" b="1" dirty="0" smtClean="0">
                  <a:solidFill>
                    <a:srgbClr val="3E5020"/>
                  </a:solidFill>
                  <a:latin typeface="Calibri"/>
                </a:rPr>
                <a:t>strong performance tracking element 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that ensures </a:t>
              </a:r>
              <a:r>
                <a:rPr lang="en-US" sz="1400" b="1" dirty="0" smtClean="0">
                  <a:solidFill>
                    <a:srgbClr val="3E5020"/>
                  </a:solidFill>
                  <a:latin typeface="Calibri"/>
                </a:rPr>
                <a:t>MDAs are accountable 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for reform implementation</a:t>
              </a:r>
              <a:endParaRPr lang="en-US" sz="14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97237" y="3078185"/>
              <a:ext cx="156331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Mandate reforms and resolve bottlenecks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97237" y="4529455"/>
              <a:ext cx="173759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Work with MDAs to implement reforms and escalate issues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58596" y="1203454"/>
              <a:ext cx="422858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400" b="1" dirty="0" err="1" smtClean="0">
                  <a:solidFill>
                    <a:srgbClr val="3E5020"/>
                  </a:solidFill>
                  <a:latin typeface="Calibri"/>
                </a:rPr>
                <a:t>PEBEC</a:t>
              </a:r>
              <a:r>
                <a:rPr lang="en-US" sz="1400" b="1" dirty="0" smtClean="0">
                  <a:solidFill>
                    <a:srgbClr val="3E5020"/>
                  </a:solidFill>
                  <a:latin typeface="Calibri"/>
                </a:rPr>
                <a:t> operating model</a:t>
              </a:r>
              <a:endParaRPr lang="en-US" sz="1400" b="1" dirty="0">
                <a:solidFill>
                  <a:srgbClr val="3E5020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6142" y="1574896"/>
              <a:ext cx="3782497" cy="3447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285750" indent="-285750">
                <a:buClr>
                  <a:srgbClr val="3D3D3D"/>
                </a:buClr>
                <a:buFont typeface="Wingdings" charset="2"/>
                <a:buChar char="§"/>
              </a:pPr>
              <a:r>
                <a:rPr lang="en-US" sz="1400" b="1" dirty="0">
                  <a:solidFill>
                    <a:srgbClr val="000000"/>
                  </a:solidFill>
                  <a:latin typeface="Calibri"/>
                </a:rPr>
                <a:t>Chair </a:t>
              </a:r>
              <a:r>
                <a:rPr lang="mr-IN" sz="1400" b="1" dirty="0">
                  <a:solidFill>
                    <a:srgbClr val="000000"/>
                  </a:solidFill>
                  <a:latin typeface="Calibri"/>
                </a:rPr>
                <a:t>–</a:t>
              </a:r>
              <a:r>
                <a:rPr lang="en-US" sz="14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	His Excellency, Vice President </a:t>
              </a:r>
              <a:r>
                <a:rPr lang="en-US" sz="1400" dirty="0" err="1" smtClean="0">
                  <a:solidFill>
                    <a:srgbClr val="000000"/>
                  </a:solidFill>
                  <a:latin typeface="Calibri"/>
                </a:rPr>
                <a:t>Yemi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Calibri"/>
                </a:rPr>
                <a:t>Osinbajo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SAN, GCON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.</a:t>
              </a:r>
            </a:p>
            <a:p>
              <a:pPr>
                <a:buClr>
                  <a:srgbClr val="3D3D3D"/>
                </a:buClr>
              </a:pPr>
              <a:endParaRPr lang="en-US" sz="1400" dirty="0">
                <a:solidFill>
                  <a:srgbClr val="000000"/>
                </a:solidFill>
                <a:latin typeface="Calibri"/>
              </a:endParaRPr>
            </a:p>
            <a:p>
              <a:pPr marL="285750" indent="-285750">
                <a:buClr>
                  <a:srgbClr val="3D3D3D"/>
                </a:buClr>
                <a:buFont typeface="Wingdings" charset="2"/>
                <a:buChar char="§"/>
              </a:pP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Vice Chair </a:t>
              </a:r>
              <a:r>
                <a:rPr lang="mr-IN" sz="1400" b="1" dirty="0">
                  <a:solidFill>
                    <a:srgbClr val="000000"/>
                  </a:solidFill>
                  <a:latin typeface="Calibri"/>
                </a:rPr>
                <a:t>–</a:t>
              </a:r>
              <a:r>
                <a:rPr lang="en-US" sz="14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Calibri"/>
                </a:rPr>
                <a:t>Honourable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Minister of Industry, 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Trade 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and Investment.</a:t>
              </a:r>
            </a:p>
            <a:p>
              <a:pPr algn="just">
                <a:buClr>
                  <a:srgbClr val="3D3D3D"/>
                </a:buClr>
              </a:pPr>
              <a:endParaRPr lang="en-US" sz="1400" dirty="0">
                <a:solidFill>
                  <a:srgbClr val="000000"/>
                </a:solidFill>
                <a:latin typeface="Calibri"/>
              </a:endParaRPr>
            </a:p>
            <a:p>
              <a:pPr marL="285750" indent="-285750" algn="just">
                <a:buClr>
                  <a:srgbClr val="3D3D3D"/>
                </a:buClr>
                <a:buFont typeface="Wingdings" charset="2"/>
                <a:buChar char="§"/>
              </a:pP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Members </a:t>
              </a:r>
              <a:r>
                <a:rPr lang="mr-IN" sz="1400" b="1" dirty="0" smtClean="0">
                  <a:solidFill>
                    <a:srgbClr val="000000"/>
                  </a:solidFill>
                  <a:latin typeface="Calibri"/>
                </a:rPr>
                <a:t>–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10 other Cabinet Ministers, Head of Civil Service of the Federation, Governor of CBN, representatives from the National Assembly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and the Judiciary as well as representatives from Lagos and Kano states and private sector.</a:t>
              </a:r>
              <a:endParaRPr lang="en-US" sz="1400" b="1" dirty="0" smtClean="0">
                <a:solidFill>
                  <a:srgbClr val="000000"/>
                </a:solidFill>
                <a:latin typeface="Calibri"/>
              </a:endParaRPr>
            </a:p>
            <a:p>
              <a:pPr marL="285750" indent="-285750" algn="just">
                <a:buClr>
                  <a:srgbClr val="3D3D3D"/>
                </a:buClr>
                <a:buFont typeface="Wingdings" charset="2"/>
                <a:buChar char="§"/>
              </a:pPr>
              <a:endParaRPr lang="en-US" sz="1400" b="1" dirty="0" smtClean="0">
                <a:solidFill>
                  <a:srgbClr val="000000"/>
                </a:solidFill>
                <a:latin typeface="Calibri"/>
              </a:endParaRPr>
            </a:p>
            <a:p>
              <a:pPr marL="285750" indent="-285750" algn="just">
                <a:buClr>
                  <a:srgbClr val="3D3D3D"/>
                </a:buClr>
                <a:buFont typeface="Wingdings" charset="2"/>
                <a:buChar char="§"/>
              </a:pPr>
              <a:r>
                <a:rPr lang="en-ZA" sz="1400" b="1" dirty="0">
                  <a:solidFill>
                    <a:srgbClr val="000000"/>
                  </a:solidFill>
                  <a:latin typeface="Calibri"/>
                </a:rPr>
                <a:t>EBES</a:t>
              </a:r>
              <a:r>
                <a:rPr lang="en-ZA" sz="1400" b="1" dirty="0" smtClean="0">
                  <a:solidFill>
                    <a:srgbClr val="3E5020"/>
                  </a:solidFill>
                  <a:latin typeface="Calibri"/>
                </a:rPr>
                <a:t> </a:t>
              </a:r>
              <a:r>
                <a:rPr lang="mr-IN" sz="1400" dirty="0">
                  <a:solidFill>
                    <a:srgbClr val="000000"/>
                  </a:solidFill>
                  <a:latin typeface="Calibri"/>
                </a:rPr>
                <a:t>–</a:t>
              </a:r>
              <a:r>
                <a:rPr lang="en-ZA" sz="140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ZA" sz="1400" dirty="0" smtClean="0">
                  <a:solidFill>
                    <a:srgbClr val="000000"/>
                  </a:solidFill>
                  <a:latin typeface="Calibri"/>
                </a:rPr>
                <a:t>the </a:t>
              </a:r>
              <a:r>
                <a:rPr lang="en-ZA" sz="1400" dirty="0">
                  <a:solidFill>
                    <a:srgbClr val="000000"/>
                  </a:solidFill>
                  <a:latin typeface="Calibri"/>
                </a:rPr>
                <a:t>Enabling Business Environment Secretariat, implements the reform agenda of PEBEC. EBES became fully operational in </a:t>
              </a:r>
              <a:r>
                <a:rPr lang="en-ZA" sz="1400" dirty="0" smtClean="0">
                  <a:solidFill>
                    <a:srgbClr val="000000"/>
                  </a:solidFill>
                  <a:latin typeface="Calibri"/>
                </a:rPr>
                <a:t>October </a:t>
              </a:r>
              <a:r>
                <a:rPr lang="en-ZA" sz="1400" dirty="0">
                  <a:solidFill>
                    <a:srgbClr val="000000"/>
                  </a:solidFill>
                  <a:latin typeface="Calibri"/>
                </a:rPr>
                <a:t>2016.</a:t>
              </a:r>
              <a:endParaRPr lang="en-US" sz="14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152104" y="1791367"/>
              <a:ext cx="14972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§"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Forms part of National Agenda (ERGP)</a:t>
              </a:r>
              <a:endParaRPr lang="en-US" sz="14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895" y="1200092"/>
              <a:ext cx="3751286" cy="2137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400" b="1" dirty="0" smtClean="0">
                  <a:solidFill>
                    <a:srgbClr val="3E5020"/>
                  </a:solidFill>
                  <a:latin typeface="Calibri"/>
                </a:rPr>
                <a:t>Council Membership</a:t>
              </a:r>
              <a:endParaRPr lang="en-US" sz="1400" b="1" dirty="0">
                <a:solidFill>
                  <a:srgbClr val="3E5020"/>
                </a:solidFill>
                <a:latin typeface="Calibri"/>
              </a:endParaRPr>
            </a:p>
          </p:txBody>
        </p:sp>
      </p:grpSp>
      <p:sp>
        <p:nvSpPr>
          <p:cNvPr id="25" name="object 22"/>
          <p:cNvSpPr txBox="1"/>
          <p:nvPr/>
        </p:nvSpPr>
        <p:spPr>
          <a:xfrm>
            <a:off x="1304525" y="1033024"/>
            <a:ext cx="736154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3429" eaLnBrk="1" hangingPunct="1">
              <a:tabLst>
                <a:tab pos="275324" algn="l"/>
              </a:tabLst>
              <a:defRPr sz="2000" b="1" baseline="0">
                <a:solidFill>
                  <a:srgbClr val="219344"/>
                </a:solidFill>
                <a:latin typeface="+mj-lt"/>
                <a:ea typeface="+mj-ea"/>
                <a:cs typeface="+mj-cs"/>
              </a:defRPr>
            </a:lvl1pPr>
            <a:lvl2pPr defTabSz="913429" eaLnBrk="1" hangingPunct="1">
              <a:defRPr sz="1900" b="1">
                <a:solidFill>
                  <a:schemeClr val="tx2"/>
                </a:solidFill>
              </a:defRPr>
            </a:lvl2pPr>
            <a:lvl3pPr defTabSz="913429" eaLnBrk="1" hangingPunct="1">
              <a:defRPr sz="1900" b="1">
                <a:solidFill>
                  <a:schemeClr val="tx2"/>
                </a:solidFill>
              </a:defRPr>
            </a:lvl3pPr>
            <a:lvl4pPr defTabSz="913429" eaLnBrk="1" hangingPunct="1">
              <a:defRPr sz="1900" b="1">
                <a:solidFill>
                  <a:schemeClr val="tx2"/>
                </a:solidFill>
              </a:defRPr>
            </a:lvl4pPr>
            <a:lvl5pPr defTabSz="913429" eaLnBrk="1" hangingPunct="1">
              <a:defRPr sz="1900" b="1">
                <a:solidFill>
                  <a:schemeClr val="tx2"/>
                </a:solidFill>
              </a:defRPr>
            </a:lvl5pPr>
            <a:lvl6pPr marL="466431" defTabSz="913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6pPr>
            <a:lvl7pPr marL="932863" defTabSz="913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7pPr>
            <a:lvl8pPr marL="1399295" defTabSz="913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8pPr>
            <a:lvl9pPr marL="1865728" defTabSz="913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9pPr>
          </a:lstStyle>
          <a:p>
            <a:r>
              <a:rPr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Structure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2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347"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23963" y="998538"/>
            <a:ext cx="7561262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Significant Progress </a:t>
            </a:r>
            <a:r>
              <a:rPr lang="en-US" sz="1800" dirty="0" smtClean="0">
                <a:solidFill>
                  <a:srgbClr val="000000"/>
                </a:solidFill>
              </a:rPr>
              <a:t>has been achieved </a:t>
            </a:r>
            <a:r>
              <a:rPr lang="en-US" sz="1800" dirty="0">
                <a:solidFill>
                  <a:srgbClr val="000000"/>
                </a:solidFill>
              </a:rPr>
              <a:t>in </a:t>
            </a:r>
            <a:r>
              <a:rPr lang="en-US" sz="1800" dirty="0" smtClean="0">
                <a:solidFill>
                  <a:srgbClr val="000000"/>
                </a:solidFill>
              </a:rPr>
              <a:t>past 18 Months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37" name="Group 236">
            <a:extLst>
              <a:ext uri="{FF2B5EF4-FFF2-40B4-BE49-F238E27FC236}">
                <a16:creationId xmlns="" xmlns:a16="http://schemas.microsoft.com/office/drawing/2014/main" id="{8AAD9DCD-634C-4C69-A069-425C53B87823}"/>
              </a:ext>
            </a:extLst>
          </p:cNvPr>
          <p:cNvGrpSpPr/>
          <p:nvPr/>
        </p:nvGrpSpPr>
        <p:grpSpPr>
          <a:xfrm>
            <a:off x="207091" y="1475251"/>
            <a:ext cx="8782934" cy="696215"/>
            <a:chOff x="0" y="1297328"/>
            <a:chExt cx="8961438" cy="696256"/>
          </a:xfrm>
        </p:grpSpPr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D79EDF00-029C-40D0-8BC6-5315270C3BAE}"/>
                </a:ext>
              </a:extLst>
            </p:cNvPr>
            <p:cNvSpPr>
              <a:spLocks/>
            </p:cNvSpPr>
            <p:nvPr/>
          </p:nvSpPr>
          <p:spPr>
            <a:xfrm>
              <a:off x="0" y="1297328"/>
              <a:ext cx="8961438" cy="696256"/>
            </a:xfrm>
            <a:prstGeom prst="rect">
              <a:avLst/>
            </a:prstGeom>
            <a:gradFill>
              <a:gsLst>
                <a:gs pos="0">
                  <a:srgbClr val="FFFFFF">
                    <a:lumMod val="8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="" xmlns:a16="http://schemas.microsoft.com/office/drawing/2014/main" id="{EB4A7BB3-8A19-4904-8E61-C2690B0DD7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97328"/>
              <a:ext cx="8961438" cy="0"/>
            </a:xfrm>
            <a:prstGeom prst="line">
              <a:avLst/>
            </a:prstGeom>
            <a:noFill/>
            <a:ln w="12700" cap="flat" cmpd="sng" algn="ctr">
              <a:solidFill>
                <a:srgbClr val="698837"/>
              </a:solidFill>
              <a:prstDash val="solid"/>
            </a:ln>
            <a:effectLst/>
          </p:spPr>
        </p:cxnSp>
      </p:grpSp>
      <p:grpSp>
        <p:nvGrpSpPr>
          <p:cNvPr id="240" name="Group 239">
            <a:extLst>
              <a:ext uri="{FF2B5EF4-FFF2-40B4-BE49-F238E27FC236}">
                <a16:creationId xmlns="" xmlns:a16="http://schemas.microsoft.com/office/drawing/2014/main" id="{6397C3C1-41FA-44CB-97D6-E6CE3E6D27C3}"/>
              </a:ext>
            </a:extLst>
          </p:cNvPr>
          <p:cNvGrpSpPr/>
          <p:nvPr/>
        </p:nvGrpSpPr>
        <p:grpSpPr>
          <a:xfrm>
            <a:off x="567625" y="2950095"/>
            <a:ext cx="889435" cy="900000"/>
            <a:chOff x="360800" y="2887989"/>
            <a:chExt cx="889435" cy="900000"/>
          </a:xfrm>
        </p:grpSpPr>
        <p:sp>
          <p:nvSpPr>
            <p:cNvPr id="241" name="Pentagon 19">
              <a:extLst>
                <a:ext uri="{FF2B5EF4-FFF2-40B4-BE49-F238E27FC236}">
                  <a16:creationId xmlns="" xmlns:a16="http://schemas.microsoft.com/office/drawing/2014/main" id="{6D1B98AE-94F7-4449-BF5E-BE420F19B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00" y="2887989"/>
              <a:ext cx="889435" cy="900000"/>
            </a:xfrm>
            <a:prstGeom prst="rect">
              <a:avLst/>
            </a:prstGeom>
            <a:solidFill>
              <a:srgbClr val="A1561F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42" name="Picture 4">
              <a:extLst>
                <a:ext uri="{FF2B5EF4-FFF2-40B4-BE49-F238E27FC236}">
                  <a16:creationId xmlns="" xmlns:a16="http://schemas.microsoft.com/office/drawing/2014/main" id="{8A86D46E-92CF-49E6-80DF-721213955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17" y="3155427"/>
              <a:ext cx="457200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3" name="Group 242">
            <a:extLst>
              <a:ext uri="{FF2B5EF4-FFF2-40B4-BE49-F238E27FC236}">
                <a16:creationId xmlns="" xmlns:a16="http://schemas.microsoft.com/office/drawing/2014/main" id="{2C09DC56-DE8F-4B53-BF3A-A3DD4826BC3B}"/>
              </a:ext>
            </a:extLst>
          </p:cNvPr>
          <p:cNvGrpSpPr/>
          <p:nvPr/>
        </p:nvGrpSpPr>
        <p:grpSpPr>
          <a:xfrm>
            <a:off x="4842330" y="3017645"/>
            <a:ext cx="889435" cy="900000"/>
            <a:chOff x="4635505" y="2887989"/>
            <a:chExt cx="889435" cy="900000"/>
          </a:xfrm>
        </p:grpSpPr>
        <p:sp>
          <p:nvSpPr>
            <p:cNvPr id="244" name="Pentagon 33">
              <a:extLst>
                <a:ext uri="{FF2B5EF4-FFF2-40B4-BE49-F238E27FC236}">
                  <a16:creationId xmlns="" xmlns:a16="http://schemas.microsoft.com/office/drawing/2014/main" id="{D69E3CD6-C503-4F29-9C3A-8FE5028A2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5" y="2887989"/>
              <a:ext cx="889435" cy="900000"/>
            </a:xfrm>
            <a:prstGeom prst="rect">
              <a:avLst/>
            </a:prstGeom>
            <a:solidFill>
              <a:srgbClr val="A1561F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45" name="Picture 10">
              <a:extLst>
                <a:ext uri="{FF2B5EF4-FFF2-40B4-BE49-F238E27FC236}">
                  <a16:creationId xmlns="" xmlns:a16="http://schemas.microsoft.com/office/drawing/2014/main" id="{8C88928E-9AD7-4CDE-90AE-90ADF2AC3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029" y="3118121"/>
              <a:ext cx="560387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77577614-D7EE-4B9D-BF93-BCE588431770}"/>
              </a:ext>
            </a:extLst>
          </p:cNvPr>
          <p:cNvSpPr txBox="1">
            <a:spLocks/>
          </p:cNvSpPr>
          <p:nvPr/>
        </p:nvSpPr>
        <p:spPr>
          <a:xfrm>
            <a:off x="1552246" y="2957262"/>
            <a:ext cx="2963687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b="1" dirty="0">
                <a:solidFill>
                  <a:srgbClr val="698837"/>
                </a:solidFill>
                <a:latin typeface="Calibri"/>
                <a:ea typeface="Verdana" panose="020B0604030504040204" pitchFamily="34" charset="0"/>
                <a:cs typeface="Calibri"/>
              </a:rPr>
              <a:t>Registering Property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Sworn affidavit not needed for title search at land registry (Lagos)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Digitization of land records and cadastral mapping of Kano City. 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="" xmlns:a16="http://schemas.microsoft.com/office/drawing/2014/main" id="{FCAF944B-9245-468A-A03A-7A1089C24439}"/>
              </a:ext>
            </a:extLst>
          </p:cNvPr>
          <p:cNvSpPr txBox="1">
            <a:spLocks/>
          </p:cNvSpPr>
          <p:nvPr/>
        </p:nvSpPr>
        <p:spPr>
          <a:xfrm>
            <a:off x="5862362" y="3032505"/>
            <a:ext cx="3127663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b="1" dirty="0">
                <a:solidFill>
                  <a:srgbClr val="698837"/>
                </a:solidFill>
                <a:latin typeface="Calibri"/>
                <a:ea typeface="Verdana" panose="020B0604030504040204" pitchFamily="34" charset="0"/>
                <a:cs typeface="Calibri"/>
              </a:rPr>
              <a:t>Paying Taxes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E-filing of Federal Taxes. 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Centralized electronic payment of all Federal Taxes. </a:t>
            </a:r>
          </a:p>
        </p:txBody>
      </p:sp>
      <p:grpSp>
        <p:nvGrpSpPr>
          <p:cNvPr id="248" name="Group 247">
            <a:extLst>
              <a:ext uri="{FF2B5EF4-FFF2-40B4-BE49-F238E27FC236}">
                <a16:creationId xmlns="" xmlns:a16="http://schemas.microsoft.com/office/drawing/2014/main" id="{D72E4861-0262-4D3B-85FB-A033CCE01171}"/>
              </a:ext>
            </a:extLst>
          </p:cNvPr>
          <p:cNvGrpSpPr/>
          <p:nvPr/>
        </p:nvGrpSpPr>
        <p:grpSpPr>
          <a:xfrm>
            <a:off x="567625" y="4211122"/>
            <a:ext cx="889435" cy="900000"/>
            <a:chOff x="360800" y="4234740"/>
            <a:chExt cx="889435" cy="900000"/>
          </a:xfrm>
        </p:grpSpPr>
        <p:sp>
          <p:nvSpPr>
            <p:cNvPr id="249" name="Pentagon 33">
              <a:extLst>
                <a:ext uri="{FF2B5EF4-FFF2-40B4-BE49-F238E27FC236}">
                  <a16:creationId xmlns="" xmlns:a16="http://schemas.microsoft.com/office/drawing/2014/main" id="{6056D45F-60B7-4D5F-98BB-6EE244665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00" y="4234740"/>
              <a:ext cx="889435" cy="900000"/>
            </a:xfrm>
            <a:prstGeom prst="rect">
              <a:avLst/>
            </a:prstGeom>
            <a:solidFill>
              <a:srgbClr val="0066C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50" name="Picture 5">
              <a:extLst>
                <a:ext uri="{FF2B5EF4-FFF2-40B4-BE49-F238E27FC236}">
                  <a16:creationId xmlns="" xmlns:a16="http://schemas.microsoft.com/office/drawing/2014/main" id="{584833FB-C2C7-4A03-ADD2-9F5DE543A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17" y="4502178"/>
              <a:ext cx="457201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1" name="Group 250">
            <a:extLst>
              <a:ext uri="{FF2B5EF4-FFF2-40B4-BE49-F238E27FC236}">
                <a16:creationId xmlns="" xmlns:a16="http://schemas.microsoft.com/office/drawing/2014/main" id="{B3A4BEFD-5231-4274-9DB5-CF3A44B9F18A}"/>
              </a:ext>
            </a:extLst>
          </p:cNvPr>
          <p:cNvGrpSpPr/>
          <p:nvPr/>
        </p:nvGrpSpPr>
        <p:grpSpPr>
          <a:xfrm>
            <a:off x="4842330" y="4211122"/>
            <a:ext cx="889435" cy="900000"/>
            <a:chOff x="4635505" y="4222040"/>
            <a:chExt cx="889435" cy="900000"/>
          </a:xfrm>
        </p:grpSpPr>
        <p:sp>
          <p:nvSpPr>
            <p:cNvPr id="252" name="Pentagon 19">
              <a:extLst>
                <a:ext uri="{FF2B5EF4-FFF2-40B4-BE49-F238E27FC236}">
                  <a16:creationId xmlns="" xmlns:a16="http://schemas.microsoft.com/office/drawing/2014/main" id="{762DF797-7AE4-4FCB-BE47-B1E3F950B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5" y="4222040"/>
              <a:ext cx="889435" cy="90000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53" name="Picture 9">
              <a:extLst>
                <a:ext uri="{FF2B5EF4-FFF2-40B4-BE49-F238E27FC236}">
                  <a16:creationId xmlns="" xmlns:a16="http://schemas.microsoft.com/office/drawing/2014/main" id="{B15118FC-71DC-44A4-95DA-8FEBE8969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354" y="4473603"/>
              <a:ext cx="4397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49C9F91E-0F09-4FD3-B1D9-02302D8171A5}"/>
              </a:ext>
            </a:extLst>
          </p:cNvPr>
          <p:cNvSpPr txBox="1">
            <a:spLocks/>
          </p:cNvSpPr>
          <p:nvPr/>
        </p:nvSpPr>
        <p:spPr>
          <a:xfrm>
            <a:off x="1552246" y="4225982"/>
            <a:ext cx="296368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b="1" dirty="0">
                <a:solidFill>
                  <a:srgbClr val="698837"/>
                </a:solidFill>
                <a:latin typeface="Calibri"/>
                <a:ea typeface="Verdana" panose="020B0604030504040204" pitchFamily="34" charset="0"/>
                <a:cs typeface="Calibri"/>
              </a:rPr>
              <a:t>Dealing with Construction Permits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Publicized fees, procedures and laws. 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Operationalized the Lagos e-planning platform.  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="" xmlns:a16="http://schemas.microsoft.com/office/drawing/2014/main" id="{8B5E6491-824C-49DD-A3D5-72770B352516}"/>
              </a:ext>
            </a:extLst>
          </p:cNvPr>
          <p:cNvSpPr txBox="1">
            <a:spLocks/>
          </p:cNvSpPr>
          <p:nvPr/>
        </p:nvSpPr>
        <p:spPr>
          <a:xfrm>
            <a:off x="5862362" y="4127879"/>
            <a:ext cx="3127663" cy="91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b="1" dirty="0">
                <a:solidFill>
                  <a:srgbClr val="698837"/>
                </a:solidFill>
                <a:latin typeface="Calibri"/>
                <a:ea typeface="Verdana" panose="020B0604030504040204" pitchFamily="34" charset="0"/>
                <a:cs typeface="Calibri"/>
              </a:rPr>
              <a:t>Trading Across Borders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Reduction of documents for export from 10 to 7 and similarly for import from 14 to 8. </a:t>
            </a:r>
          </a:p>
        </p:txBody>
      </p:sp>
      <p:grpSp>
        <p:nvGrpSpPr>
          <p:cNvPr id="256" name="Group 255">
            <a:extLst>
              <a:ext uri="{FF2B5EF4-FFF2-40B4-BE49-F238E27FC236}">
                <a16:creationId xmlns="" xmlns:a16="http://schemas.microsoft.com/office/drawing/2014/main" id="{52E42E77-05BA-4C01-96BC-F1D94B575F68}"/>
              </a:ext>
            </a:extLst>
          </p:cNvPr>
          <p:cNvGrpSpPr/>
          <p:nvPr/>
        </p:nvGrpSpPr>
        <p:grpSpPr>
          <a:xfrm>
            <a:off x="567625" y="1689068"/>
            <a:ext cx="889435" cy="900000"/>
            <a:chOff x="360800" y="1541238"/>
            <a:chExt cx="889435" cy="900000"/>
          </a:xfrm>
        </p:grpSpPr>
        <p:sp>
          <p:nvSpPr>
            <p:cNvPr id="257" name="Pentagon 26">
              <a:extLst>
                <a:ext uri="{FF2B5EF4-FFF2-40B4-BE49-F238E27FC236}">
                  <a16:creationId xmlns="" xmlns:a16="http://schemas.microsoft.com/office/drawing/2014/main" id="{18A828DE-535A-44A4-97F3-A48E2EF24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00" y="1541238"/>
              <a:ext cx="889435" cy="900000"/>
            </a:xfrm>
            <a:prstGeom prst="rect">
              <a:avLst/>
            </a:prstGeom>
            <a:solidFill>
              <a:srgbClr val="3D3D3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58" name="Picture 3">
              <a:extLst>
                <a:ext uri="{FF2B5EF4-FFF2-40B4-BE49-F238E27FC236}">
                  <a16:creationId xmlns="" xmlns:a16="http://schemas.microsoft.com/office/drawing/2014/main" id="{1BF6FC6F-C0AE-4094-92CC-A042232FA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55" y="1774545"/>
              <a:ext cx="517525" cy="43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9" name="TextBox 258">
            <a:extLst>
              <a:ext uri="{FF2B5EF4-FFF2-40B4-BE49-F238E27FC236}">
                <a16:creationId xmlns="" xmlns:a16="http://schemas.microsoft.com/office/drawing/2014/main" id="{72B68972-7782-4AD8-AE4F-B34A3986A545}"/>
              </a:ext>
            </a:extLst>
          </p:cNvPr>
          <p:cNvSpPr txBox="1">
            <a:spLocks/>
          </p:cNvSpPr>
          <p:nvPr/>
        </p:nvSpPr>
        <p:spPr>
          <a:xfrm>
            <a:off x="1552246" y="1696235"/>
            <a:ext cx="2963687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b="1" dirty="0">
                <a:solidFill>
                  <a:srgbClr val="698837"/>
                </a:solidFill>
                <a:latin typeface="Calibri"/>
                <a:ea typeface="Verdana" panose="020B0604030504040204" pitchFamily="34" charset="0"/>
                <a:cs typeface="Calibri"/>
              </a:rPr>
              <a:t>Starting a Business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Online name reservation 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Consolidation of incorporation forms into one form (CAC.1) which can be completed electronically.</a:t>
            </a:r>
          </a:p>
        </p:txBody>
      </p:sp>
      <p:grpSp>
        <p:nvGrpSpPr>
          <p:cNvPr id="260" name="Group 259">
            <a:extLst>
              <a:ext uri="{FF2B5EF4-FFF2-40B4-BE49-F238E27FC236}">
                <a16:creationId xmlns="" xmlns:a16="http://schemas.microsoft.com/office/drawing/2014/main" id="{C39FEF9F-9D15-4E5E-A820-F46C5E907C45}"/>
              </a:ext>
            </a:extLst>
          </p:cNvPr>
          <p:cNvGrpSpPr/>
          <p:nvPr/>
        </p:nvGrpSpPr>
        <p:grpSpPr>
          <a:xfrm>
            <a:off x="4842330" y="1689068"/>
            <a:ext cx="889435" cy="900000"/>
            <a:chOff x="4635505" y="1541238"/>
            <a:chExt cx="889435" cy="900000"/>
          </a:xfrm>
        </p:grpSpPr>
        <p:sp>
          <p:nvSpPr>
            <p:cNvPr id="261" name="Pentagon 47">
              <a:extLst>
                <a:ext uri="{FF2B5EF4-FFF2-40B4-BE49-F238E27FC236}">
                  <a16:creationId xmlns="" xmlns:a16="http://schemas.microsoft.com/office/drawing/2014/main" id="{F77B63B1-A2CF-40E3-BB9C-A296084A2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5" y="1541238"/>
              <a:ext cx="889435" cy="900000"/>
            </a:xfrm>
            <a:prstGeom prst="rect">
              <a:avLst/>
            </a:prstGeom>
            <a:solidFill>
              <a:srgbClr val="EBEBEB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62" name="Picture 11">
              <a:extLst>
                <a:ext uri="{FF2B5EF4-FFF2-40B4-BE49-F238E27FC236}">
                  <a16:creationId xmlns="" xmlns:a16="http://schemas.microsoft.com/office/drawing/2014/main" id="{7463D25D-F837-4DE8-80B0-0B7E5CA2D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797" y="1738032"/>
              <a:ext cx="450850" cy="506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3" name="TextBox 262">
            <a:extLst>
              <a:ext uri="{FF2B5EF4-FFF2-40B4-BE49-F238E27FC236}">
                <a16:creationId xmlns="" xmlns:a16="http://schemas.microsoft.com/office/drawing/2014/main" id="{CACEA947-9C99-4AEC-BB4A-28669C74ED93}"/>
              </a:ext>
            </a:extLst>
          </p:cNvPr>
          <p:cNvSpPr txBox="1">
            <a:spLocks/>
          </p:cNvSpPr>
          <p:nvPr/>
        </p:nvSpPr>
        <p:spPr>
          <a:xfrm>
            <a:off x="5862362" y="1588513"/>
            <a:ext cx="3127663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b="1" dirty="0">
                <a:solidFill>
                  <a:srgbClr val="698837"/>
                </a:solidFill>
                <a:latin typeface="Calibri"/>
                <a:ea typeface="Verdana" panose="020B0604030504040204" pitchFamily="34" charset="0"/>
                <a:cs typeface="Calibri"/>
              </a:rPr>
              <a:t>Getting Credit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Borrowers have the right by law to access their credit reports .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The operationalization of a modern, web-enabled National Collateral Registry </a:t>
            </a:r>
          </a:p>
        </p:txBody>
      </p:sp>
      <p:grpSp>
        <p:nvGrpSpPr>
          <p:cNvPr id="264" name="Group 263">
            <a:extLst>
              <a:ext uri="{FF2B5EF4-FFF2-40B4-BE49-F238E27FC236}">
                <a16:creationId xmlns="" xmlns:a16="http://schemas.microsoft.com/office/drawing/2014/main" id="{344EED82-87EB-4AE0-97E2-DAC4B7DAA262}"/>
              </a:ext>
            </a:extLst>
          </p:cNvPr>
          <p:cNvGrpSpPr/>
          <p:nvPr/>
        </p:nvGrpSpPr>
        <p:grpSpPr>
          <a:xfrm>
            <a:off x="567625" y="5272092"/>
            <a:ext cx="889435" cy="900000"/>
            <a:chOff x="360800" y="5381437"/>
            <a:chExt cx="889435" cy="900000"/>
          </a:xfrm>
        </p:grpSpPr>
        <p:sp>
          <p:nvSpPr>
            <p:cNvPr id="265" name="Pentagon 47">
              <a:extLst>
                <a:ext uri="{FF2B5EF4-FFF2-40B4-BE49-F238E27FC236}">
                  <a16:creationId xmlns="" xmlns:a16="http://schemas.microsoft.com/office/drawing/2014/main" id="{2E5444CC-3299-4659-9BD1-28CD12446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00" y="5381437"/>
              <a:ext cx="889435" cy="900000"/>
            </a:xfrm>
            <a:prstGeom prst="rect">
              <a:avLst/>
            </a:prstGeom>
            <a:solidFill>
              <a:srgbClr val="69883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66" name="Picture 6">
              <a:extLst>
                <a:ext uri="{FF2B5EF4-FFF2-40B4-BE49-F238E27FC236}">
                  <a16:creationId xmlns="" xmlns:a16="http://schemas.microsoft.com/office/drawing/2014/main" id="{1612EE5F-445D-4B13-9A7E-7DE8CA505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55" y="5584581"/>
              <a:ext cx="36512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7" name="Group 266">
            <a:extLst>
              <a:ext uri="{FF2B5EF4-FFF2-40B4-BE49-F238E27FC236}">
                <a16:creationId xmlns="" xmlns:a16="http://schemas.microsoft.com/office/drawing/2014/main" id="{8C4AE220-292D-4CEE-9A8D-D9584D19FC36}"/>
              </a:ext>
            </a:extLst>
          </p:cNvPr>
          <p:cNvGrpSpPr/>
          <p:nvPr/>
        </p:nvGrpSpPr>
        <p:grpSpPr>
          <a:xfrm>
            <a:off x="4842330" y="5272092"/>
            <a:ext cx="889435" cy="900000"/>
            <a:chOff x="4635505" y="5381437"/>
            <a:chExt cx="889435" cy="900000"/>
          </a:xfrm>
        </p:grpSpPr>
        <p:sp>
          <p:nvSpPr>
            <p:cNvPr id="268" name="Pentagon 26">
              <a:extLst>
                <a:ext uri="{FF2B5EF4-FFF2-40B4-BE49-F238E27FC236}">
                  <a16:creationId xmlns="" xmlns:a16="http://schemas.microsoft.com/office/drawing/2014/main" id="{0B3648E4-8E3D-4FDC-864D-50892EE6C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5" y="5381437"/>
              <a:ext cx="889435" cy="900000"/>
            </a:xfrm>
            <a:prstGeom prst="rect">
              <a:avLst/>
            </a:prstGeom>
            <a:solidFill>
              <a:srgbClr val="81A74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69" name="Picture 8">
              <a:extLst>
                <a:ext uri="{FF2B5EF4-FFF2-40B4-BE49-F238E27FC236}">
                  <a16:creationId xmlns="" xmlns:a16="http://schemas.microsoft.com/office/drawing/2014/main" id="{79A1430C-5F7A-4CA9-B6CF-B25A9BEAF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366" y="5563150"/>
              <a:ext cx="493713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0" name="TextBox 269">
            <a:extLst>
              <a:ext uri="{FF2B5EF4-FFF2-40B4-BE49-F238E27FC236}">
                <a16:creationId xmlns="" xmlns:a16="http://schemas.microsoft.com/office/drawing/2014/main" id="{3F09B9E1-4B7D-4E44-94FA-23AA52681FA8}"/>
              </a:ext>
            </a:extLst>
          </p:cNvPr>
          <p:cNvSpPr txBox="1">
            <a:spLocks/>
          </p:cNvSpPr>
          <p:nvPr/>
        </p:nvSpPr>
        <p:spPr>
          <a:xfrm>
            <a:off x="1552246" y="5296570"/>
            <a:ext cx="2963687" cy="7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b="1" dirty="0">
                <a:solidFill>
                  <a:srgbClr val="698837"/>
                </a:solidFill>
                <a:latin typeface="Calibri"/>
                <a:ea typeface="Verdana" panose="020B0604030504040204" pitchFamily="34" charset="0"/>
                <a:cs typeface="Calibri"/>
              </a:rPr>
              <a:t>Getting Electricity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Reduction of procedures for new grid connections. 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="" xmlns:a16="http://schemas.microsoft.com/office/drawing/2014/main" id="{9DCCCCA0-25B8-4376-829D-761BDB5CB14C}"/>
              </a:ext>
            </a:extLst>
          </p:cNvPr>
          <p:cNvSpPr txBox="1">
            <a:spLocks/>
          </p:cNvSpPr>
          <p:nvPr/>
        </p:nvSpPr>
        <p:spPr>
          <a:xfrm>
            <a:off x="5862362" y="5271563"/>
            <a:ext cx="3127663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b="1" dirty="0">
                <a:solidFill>
                  <a:srgbClr val="698837"/>
                </a:solidFill>
                <a:latin typeface="Calibri"/>
                <a:ea typeface="Verdana" panose="020B0604030504040204" pitchFamily="34" charset="0"/>
                <a:cs typeface="Calibri"/>
              </a:rPr>
              <a:t>Entry  &amp; Exit of People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Harmonization of four forms on arrival into one form by the Nigerian Immigration Service. </a:t>
            </a:r>
          </a:p>
          <a:p>
            <a:pPr lvl="1" fontAlgn="base">
              <a:spcBef>
                <a:spcPct val="25000"/>
              </a:spcBef>
              <a:spcAft>
                <a:spcPct val="0"/>
              </a:spcAft>
              <a:buClr>
                <a:srgbClr val="3D3D3D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Calibri"/>
              </a:rPr>
              <a:t>48 hour visa processing timeline across missions abroad.</a:t>
            </a:r>
          </a:p>
        </p:txBody>
      </p:sp>
      <p:cxnSp>
        <p:nvCxnSpPr>
          <p:cNvPr id="272" name="Straight Connector 271">
            <a:extLst>
              <a:ext uri="{FF2B5EF4-FFF2-40B4-BE49-F238E27FC236}">
                <a16:creationId xmlns="" xmlns:a16="http://schemas.microsoft.com/office/drawing/2014/main" id="{D0936F58-49DE-4337-845F-EB41BE7EE358}"/>
              </a:ext>
            </a:extLst>
          </p:cNvPr>
          <p:cNvCxnSpPr>
            <a:cxnSpLocks/>
          </p:cNvCxnSpPr>
          <p:nvPr/>
        </p:nvCxnSpPr>
        <p:spPr>
          <a:xfrm>
            <a:off x="567624" y="2953932"/>
            <a:ext cx="3948308" cy="0"/>
          </a:xfrm>
          <a:prstGeom prst="line">
            <a:avLst/>
          </a:prstGeom>
          <a:noFill/>
          <a:ln w="12700" cap="flat" cmpd="sng" algn="ctr">
            <a:solidFill>
              <a:srgbClr val="808080"/>
            </a:solidFill>
            <a:prstDash val="sysDot"/>
          </a:ln>
          <a:effectLst/>
        </p:spPr>
      </p:cxnSp>
      <p:cxnSp>
        <p:nvCxnSpPr>
          <p:cNvPr id="273" name="Straight Connector 272">
            <a:extLst>
              <a:ext uri="{FF2B5EF4-FFF2-40B4-BE49-F238E27FC236}">
                <a16:creationId xmlns="" xmlns:a16="http://schemas.microsoft.com/office/drawing/2014/main" id="{32E6F082-9497-48E0-B737-0893E59ADAA9}"/>
              </a:ext>
            </a:extLst>
          </p:cNvPr>
          <p:cNvCxnSpPr>
            <a:cxnSpLocks/>
          </p:cNvCxnSpPr>
          <p:nvPr/>
        </p:nvCxnSpPr>
        <p:spPr>
          <a:xfrm>
            <a:off x="4842330" y="2994462"/>
            <a:ext cx="4147695" cy="0"/>
          </a:xfrm>
          <a:prstGeom prst="line">
            <a:avLst/>
          </a:prstGeom>
          <a:noFill/>
          <a:ln w="12700" cap="flat" cmpd="sng" algn="ctr">
            <a:solidFill>
              <a:srgbClr val="808080"/>
            </a:solidFill>
            <a:prstDash val="sysDot"/>
          </a:ln>
          <a:effectLst/>
        </p:spPr>
      </p:cxnSp>
      <p:cxnSp>
        <p:nvCxnSpPr>
          <p:cNvPr id="274" name="Straight Connector 273">
            <a:extLst>
              <a:ext uri="{FF2B5EF4-FFF2-40B4-BE49-F238E27FC236}">
                <a16:creationId xmlns="" xmlns:a16="http://schemas.microsoft.com/office/drawing/2014/main" id="{48AB66D9-71A6-402B-8DE7-E84729F768FD}"/>
              </a:ext>
            </a:extLst>
          </p:cNvPr>
          <p:cNvCxnSpPr>
            <a:cxnSpLocks/>
          </p:cNvCxnSpPr>
          <p:nvPr/>
        </p:nvCxnSpPr>
        <p:spPr>
          <a:xfrm>
            <a:off x="567624" y="4166734"/>
            <a:ext cx="3948308" cy="0"/>
          </a:xfrm>
          <a:prstGeom prst="line">
            <a:avLst/>
          </a:prstGeom>
          <a:noFill/>
          <a:ln w="12700" cap="flat" cmpd="sng" algn="ctr">
            <a:solidFill>
              <a:srgbClr val="808080"/>
            </a:solidFill>
            <a:prstDash val="sysDot"/>
          </a:ln>
          <a:effectLst/>
        </p:spPr>
      </p:cxnSp>
      <p:cxnSp>
        <p:nvCxnSpPr>
          <p:cNvPr id="275" name="Straight Connector 274">
            <a:extLst>
              <a:ext uri="{FF2B5EF4-FFF2-40B4-BE49-F238E27FC236}">
                <a16:creationId xmlns="" xmlns:a16="http://schemas.microsoft.com/office/drawing/2014/main" id="{67AA4837-78DD-4C00-A954-2D4523D3DD87}"/>
              </a:ext>
            </a:extLst>
          </p:cNvPr>
          <p:cNvCxnSpPr>
            <a:cxnSpLocks/>
          </p:cNvCxnSpPr>
          <p:nvPr/>
        </p:nvCxnSpPr>
        <p:spPr>
          <a:xfrm>
            <a:off x="4842330" y="3998799"/>
            <a:ext cx="4147695" cy="0"/>
          </a:xfrm>
          <a:prstGeom prst="line">
            <a:avLst/>
          </a:prstGeom>
          <a:noFill/>
          <a:ln w="12700" cap="flat" cmpd="sng" algn="ctr">
            <a:solidFill>
              <a:srgbClr val="808080"/>
            </a:solidFill>
            <a:prstDash val="sysDot"/>
          </a:ln>
          <a:effectLst/>
        </p:spPr>
      </p:cxnSp>
      <p:cxnSp>
        <p:nvCxnSpPr>
          <p:cNvPr id="276" name="Straight Connector 275">
            <a:extLst>
              <a:ext uri="{FF2B5EF4-FFF2-40B4-BE49-F238E27FC236}">
                <a16:creationId xmlns="" xmlns:a16="http://schemas.microsoft.com/office/drawing/2014/main" id="{8F83FA4C-120D-434A-A251-85D772507821}"/>
              </a:ext>
            </a:extLst>
          </p:cNvPr>
          <p:cNvCxnSpPr>
            <a:cxnSpLocks/>
          </p:cNvCxnSpPr>
          <p:nvPr/>
        </p:nvCxnSpPr>
        <p:spPr>
          <a:xfrm>
            <a:off x="567624" y="5221891"/>
            <a:ext cx="3948308" cy="0"/>
          </a:xfrm>
          <a:prstGeom prst="line">
            <a:avLst/>
          </a:prstGeom>
          <a:noFill/>
          <a:ln w="12700" cap="flat" cmpd="sng" algn="ctr">
            <a:solidFill>
              <a:srgbClr val="808080"/>
            </a:solidFill>
            <a:prstDash val="sysDot"/>
          </a:ln>
          <a:effectLst/>
        </p:spPr>
      </p:cxnSp>
      <p:cxnSp>
        <p:nvCxnSpPr>
          <p:cNvPr id="277" name="Straight Connector 276">
            <a:extLst>
              <a:ext uri="{FF2B5EF4-FFF2-40B4-BE49-F238E27FC236}">
                <a16:creationId xmlns="" xmlns:a16="http://schemas.microsoft.com/office/drawing/2014/main" id="{E20105E2-B11F-4B5F-9114-5AA383229A30}"/>
              </a:ext>
            </a:extLst>
          </p:cNvPr>
          <p:cNvCxnSpPr>
            <a:cxnSpLocks/>
          </p:cNvCxnSpPr>
          <p:nvPr/>
        </p:nvCxnSpPr>
        <p:spPr>
          <a:xfrm>
            <a:off x="4842330" y="5194871"/>
            <a:ext cx="4147695" cy="0"/>
          </a:xfrm>
          <a:prstGeom prst="line">
            <a:avLst/>
          </a:prstGeom>
          <a:noFill/>
          <a:ln w="12700" cap="flat" cmpd="sng" algn="ctr">
            <a:solidFill>
              <a:srgbClr val="808080"/>
            </a:solidFill>
            <a:prstDash val="sysDot"/>
          </a:ln>
          <a:effectLst/>
        </p:spPr>
      </p:cxnSp>
      <p:cxnSp>
        <p:nvCxnSpPr>
          <p:cNvPr id="279" name="Straight Connector 278">
            <a:extLst>
              <a:ext uri="{FF2B5EF4-FFF2-40B4-BE49-F238E27FC236}">
                <a16:creationId xmlns="" xmlns:a16="http://schemas.microsoft.com/office/drawing/2014/main" id="{E3D3DC9D-E70C-4AB6-B0DD-8B65C7E4D6AD}"/>
              </a:ext>
            </a:extLst>
          </p:cNvPr>
          <p:cNvCxnSpPr/>
          <p:nvPr/>
        </p:nvCxnSpPr>
        <p:spPr>
          <a:xfrm>
            <a:off x="4712149" y="1475251"/>
            <a:ext cx="0" cy="4969995"/>
          </a:xfrm>
          <a:prstGeom prst="line">
            <a:avLst/>
          </a:prstGeom>
          <a:noFill/>
          <a:ln w="12700" cap="flat" cmpd="sng" algn="ctr">
            <a:solidFill>
              <a:srgbClr val="808080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231998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gray">
          <a:xfrm>
            <a:off x="1223963" y="931863"/>
            <a:ext cx="7443787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Some Implications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Small and Medium Sized Enterprises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327661" y="1278071"/>
            <a:ext cx="4244834" cy="1667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err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327661" y="2940296"/>
            <a:ext cx="4244834" cy="1811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err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327661" y="4745687"/>
            <a:ext cx="4244834" cy="1811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err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4572497" y="1278071"/>
            <a:ext cx="4244834" cy="16679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err="1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4572497" y="2940296"/>
            <a:ext cx="4244834" cy="1811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err="1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4572497" y="4745687"/>
            <a:ext cx="4244834" cy="1811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err="1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 bwMode="gray">
          <a:xfrm>
            <a:off x="496518" y="1271349"/>
            <a:ext cx="2050601" cy="61632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>
              <a:buClr>
                <a:srgbClr val="3D3D3D"/>
              </a:buClr>
            </a:pPr>
            <a:r>
              <a:rPr lang="en-US" sz="3999" strike="dblStrike" dirty="0" smtClean="0">
                <a:solidFill>
                  <a:srgbClr val="3E5020"/>
                </a:solidFill>
                <a:latin typeface="Cambria" pitchFamily="18" charset="0"/>
              </a:rPr>
              <a:t>N</a:t>
            </a:r>
            <a:r>
              <a:rPr lang="en-US" sz="3999" dirty="0" smtClean="0">
                <a:solidFill>
                  <a:srgbClr val="3E5020"/>
                </a:solidFill>
                <a:latin typeface="Cambria" pitchFamily="18" charset="0"/>
              </a:rPr>
              <a:t>2.6bn</a:t>
            </a:r>
            <a:endParaRPr lang="en-US" sz="3999" dirty="0">
              <a:solidFill>
                <a:srgbClr val="3E5020"/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>
            <a:spLocks/>
          </p:cNvSpPr>
          <p:nvPr/>
        </p:nvSpPr>
        <p:spPr bwMode="gray">
          <a:xfrm>
            <a:off x="496519" y="1887675"/>
            <a:ext cx="2261922" cy="830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>
              <a:buClr>
                <a:srgbClr val="3D3D3D"/>
              </a:buClr>
            </a:pPr>
            <a:r>
              <a:rPr lang="en-US" sz="1800" dirty="0">
                <a:solidFill>
                  <a:srgbClr val="3E5020"/>
                </a:solidFill>
                <a:latin typeface="Cambria" pitchFamily="18" charset="0"/>
              </a:rPr>
              <a:t>saved by SMEs  in registration costs to start business annually</a:t>
            </a:r>
          </a:p>
        </p:txBody>
      </p:sp>
      <p:grpSp>
        <p:nvGrpSpPr>
          <p:cNvPr id="71" name="Group 70"/>
          <p:cNvGrpSpPr/>
          <p:nvPr/>
        </p:nvGrpSpPr>
        <p:grpSpPr bwMode="gray">
          <a:xfrm>
            <a:off x="3187215" y="1741670"/>
            <a:ext cx="1000126" cy="1215338"/>
            <a:chOff x="3270250" y="1913949"/>
            <a:chExt cx="847725" cy="1030144"/>
          </a:xfrm>
        </p:grpSpPr>
        <p:grpSp>
          <p:nvGrpSpPr>
            <p:cNvPr id="56" name="Group 55"/>
            <p:cNvGrpSpPr/>
            <p:nvPr/>
          </p:nvGrpSpPr>
          <p:grpSpPr bwMode="gray">
            <a:xfrm>
              <a:off x="3450131" y="1913949"/>
              <a:ext cx="550370" cy="700668"/>
              <a:chOff x="3656013" y="3690938"/>
              <a:chExt cx="395287" cy="503237"/>
            </a:xfrm>
            <a:solidFill>
              <a:srgbClr val="B5D089"/>
            </a:solidFill>
          </p:grpSpPr>
          <p:sp>
            <p:nvSpPr>
              <p:cNvPr id="57" name="Oval 46"/>
              <p:cNvSpPr>
                <a:spLocks noChangeArrowheads="1"/>
              </p:cNvSpPr>
              <p:nvPr/>
            </p:nvSpPr>
            <p:spPr bwMode="gray">
              <a:xfrm>
                <a:off x="3803650" y="3984625"/>
                <a:ext cx="1588" cy="15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58" name="Freeform 47"/>
              <p:cNvSpPr>
                <a:spLocks noEditPoints="1"/>
              </p:cNvSpPr>
              <p:nvPr/>
            </p:nvSpPr>
            <p:spPr bwMode="gray">
              <a:xfrm>
                <a:off x="3656013" y="3932238"/>
                <a:ext cx="263525" cy="261937"/>
              </a:xfrm>
              <a:custGeom>
                <a:avLst/>
                <a:gdLst>
                  <a:gd name="T0" fmla="*/ 478 w 957"/>
                  <a:gd name="T1" fmla="*/ 957 h 957"/>
                  <a:gd name="T2" fmla="*/ 957 w 957"/>
                  <a:gd name="T3" fmla="*/ 478 h 957"/>
                  <a:gd name="T4" fmla="*/ 478 w 957"/>
                  <a:gd name="T5" fmla="*/ 0 h 957"/>
                  <a:gd name="T6" fmla="*/ 0 w 957"/>
                  <a:gd name="T7" fmla="*/ 478 h 957"/>
                  <a:gd name="T8" fmla="*/ 478 w 957"/>
                  <a:gd name="T9" fmla="*/ 957 h 957"/>
                  <a:gd name="T10" fmla="*/ 264 w 957"/>
                  <a:gd name="T11" fmla="*/ 566 h 957"/>
                  <a:gd name="T12" fmla="*/ 371 w 957"/>
                  <a:gd name="T13" fmla="*/ 566 h 957"/>
                  <a:gd name="T14" fmla="*/ 394 w 957"/>
                  <a:gd name="T15" fmla="*/ 580 h 957"/>
                  <a:gd name="T16" fmla="*/ 484 w 957"/>
                  <a:gd name="T17" fmla="*/ 632 h 957"/>
                  <a:gd name="T18" fmla="*/ 521 w 957"/>
                  <a:gd name="T19" fmla="*/ 629 h 957"/>
                  <a:gd name="T20" fmla="*/ 550 w 957"/>
                  <a:gd name="T21" fmla="*/ 604 h 957"/>
                  <a:gd name="T22" fmla="*/ 527 w 957"/>
                  <a:gd name="T23" fmla="*/ 567 h 957"/>
                  <a:gd name="T24" fmla="*/ 468 w 957"/>
                  <a:gd name="T25" fmla="*/ 550 h 957"/>
                  <a:gd name="T26" fmla="*/ 343 w 957"/>
                  <a:gd name="T27" fmla="*/ 509 h 957"/>
                  <a:gd name="T28" fmla="*/ 264 w 957"/>
                  <a:gd name="T29" fmla="*/ 360 h 957"/>
                  <a:gd name="T30" fmla="*/ 412 w 957"/>
                  <a:gd name="T31" fmla="*/ 199 h 957"/>
                  <a:gd name="T32" fmla="*/ 425 w 957"/>
                  <a:gd name="T33" fmla="*/ 196 h 957"/>
                  <a:gd name="T34" fmla="*/ 425 w 957"/>
                  <a:gd name="T35" fmla="*/ 152 h 957"/>
                  <a:gd name="T36" fmla="*/ 457 w 957"/>
                  <a:gd name="T37" fmla="*/ 121 h 957"/>
                  <a:gd name="T38" fmla="*/ 503 w 957"/>
                  <a:gd name="T39" fmla="*/ 121 h 957"/>
                  <a:gd name="T40" fmla="*/ 534 w 957"/>
                  <a:gd name="T41" fmla="*/ 153 h 957"/>
                  <a:gd name="T42" fmla="*/ 534 w 957"/>
                  <a:gd name="T43" fmla="*/ 193 h 957"/>
                  <a:gd name="T44" fmla="*/ 597 w 957"/>
                  <a:gd name="T45" fmla="*/ 213 h 957"/>
                  <a:gd name="T46" fmla="*/ 704 w 957"/>
                  <a:gd name="T47" fmla="*/ 330 h 957"/>
                  <a:gd name="T48" fmla="*/ 676 w 957"/>
                  <a:gd name="T49" fmla="*/ 370 h 957"/>
                  <a:gd name="T50" fmla="*/ 585 w 957"/>
                  <a:gd name="T51" fmla="*/ 370 h 957"/>
                  <a:gd name="T52" fmla="*/ 559 w 957"/>
                  <a:gd name="T53" fmla="*/ 355 h 957"/>
                  <a:gd name="T54" fmla="*/ 495 w 957"/>
                  <a:gd name="T55" fmla="*/ 316 h 957"/>
                  <a:gd name="T56" fmla="*/ 454 w 957"/>
                  <a:gd name="T57" fmla="*/ 318 h 957"/>
                  <a:gd name="T58" fmla="*/ 429 w 957"/>
                  <a:gd name="T59" fmla="*/ 359 h 957"/>
                  <a:gd name="T60" fmla="*/ 447 w 957"/>
                  <a:gd name="T61" fmla="*/ 377 h 957"/>
                  <a:gd name="T62" fmla="*/ 516 w 957"/>
                  <a:gd name="T63" fmla="*/ 396 h 957"/>
                  <a:gd name="T64" fmla="*/ 625 w 957"/>
                  <a:gd name="T65" fmla="*/ 428 h 957"/>
                  <a:gd name="T66" fmla="*/ 715 w 957"/>
                  <a:gd name="T67" fmla="*/ 542 h 957"/>
                  <a:gd name="T68" fmla="*/ 588 w 957"/>
                  <a:gd name="T69" fmla="*/ 746 h 957"/>
                  <a:gd name="T70" fmla="*/ 540 w 957"/>
                  <a:gd name="T71" fmla="*/ 758 h 957"/>
                  <a:gd name="T72" fmla="*/ 534 w 957"/>
                  <a:gd name="T73" fmla="*/ 766 h 957"/>
                  <a:gd name="T74" fmla="*/ 534 w 957"/>
                  <a:gd name="T75" fmla="*/ 808 h 957"/>
                  <a:gd name="T76" fmla="*/ 506 w 957"/>
                  <a:gd name="T77" fmla="*/ 836 h 957"/>
                  <a:gd name="T78" fmla="*/ 452 w 957"/>
                  <a:gd name="T79" fmla="*/ 836 h 957"/>
                  <a:gd name="T80" fmla="*/ 425 w 957"/>
                  <a:gd name="T81" fmla="*/ 807 h 957"/>
                  <a:gd name="T82" fmla="*/ 425 w 957"/>
                  <a:gd name="T83" fmla="*/ 762 h 957"/>
                  <a:gd name="T84" fmla="*/ 360 w 957"/>
                  <a:gd name="T85" fmla="*/ 742 h 957"/>
                  <a:gd name="T86" fmla="*/ 238 w 957"/>
                  <a:gd name="T87" fmla="*/ 599 h 957"/>
                  <a:gd name="T88" fmla="*/ 264 w 957"/>
                  <a:gd name="T89" fmla="*/ 566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57" h="957">
                    <a:moveTo>
                      <a:pt x="478" y="957"/>
                    </a:moveTo>
                    <a:cubicBezTo>
                      <a:pt x="742" y="957"/>
                      <a:pt x="957" y="743"/>
                      <a:pt x="957" y="478"/>
                    </a:cubicBezTo>
                    <a:cubicBezTo>
                      <a:pt x="957" y="214"/>
                      <a:pt x="742" y="0"/>
                      <a:pt x="478" y="0"/>
                    </a:cubicBezTo>
                    <a:cubicBezTo>
                      <a:pt x="214" y="0"/>
                      <a:pt x="0" y="214"/>
                      <a:pt x="0" y="478"/>
                    </a:cubicBezTo>
                    <a:cubicBezTo>
                      <a:pt x="0" y="743"/>
                      <a:pt x="214" y="957"/>
                      <a:pt x="478" y="957"/>
                    </a:cubicBezTo>
                    <a:close/>
                    <a:moveTo>
                      <a:pt x="264" y="566"/>
                    </a:moveTo>
                    <a:cubicBezTo>
                      <a:pt x="299" y="565"/>
                      <a:pt x="335" y="565"/>
                      <a:pt x="371" y="566"/>
                    </a:cubicBezTo>
                    <a:cubicBezTo>
                      <a:pt x="381" y="566"/>
                      <a:pt x="390" y="570"/>
                      <a:pt x="394" y="580"/>
                    </a:cubicBezTo>
                    <a:cubicBezTo>
                      <a:pt x="412" y="617"/>
                      <a:pt x="444" y="632"/>
                      <a:pt x="484" y="632"/>
                    </a:cubicBezTo>
                    <a:cubicBezTo>
                      <a:pt x="496" y="633"/>
                      <a:pt x="509" y="632"/>
                      <a:pt x="521" y="629"/>
                    </a:cubicBezTo>
                    <a:cubicBezTo>
                      <a:pt x="538" y="626"/>
                      <a:pt x="548" y="616"/>
                      <a:pt x="550" y="604"/>
                    </a:cubicBezTo>
                    <a:cubicBezTo>
                      <a:pt x="552" y="587"/>
                      <a:pt x="545" y="574"/>
                      <a:pt x="527" y="567"/>
                    </a:cubicBezTo>
                    <a:cubicBezTo>
                      <a:pt x="508" y="560"/>
                      <a:pt x="488" y="555"/>
                      <a:pt x="468" y="550"/>
                    </a:cubicBezTo>
                    <a:cubicBezTo>
                      <a:pt x="425" y="540"/>
                      <a:pt x="383" y="529"/>
                      <a:pt x="343" y="509"/>
                    </a:cubicBezTo>
                    <a:cubicBezTo>
                      <a:pt x="284" y="481"/>
                      <a:pt x="258" y="415"/>
                      <a:pt x="264" y="360"/>
                    </a:cubicBezTo>
                    <a:cubicBezTo>
                      <a:pt x="273" y="275"/>
                      <a:pt x="326" y="217"/>
                      <a:pt x="412" y="199"/>
                    </a:cubicBezTo>
                    <a:cubicBezTo>
                      <a:pt x="416" y="198"/>
                      <a:pt x="420" y="197"/>
                      <a:pt x="425" y="196"/>
                    </a:cubicBezTo>
                    <a:cubicBezTo>
                      <a:pt x="425" y="182"/>
                      <a:pt x="425" y="167"/>
                      <a:pt x="425" y="152"/>
                    </a:cubicBezTo>
                    <a:cubicBezTo>
                      <a:pt x="425" y="132"/>
                      <a:pt x="436" y="121"/>
                      <a:pt x="457" y="121"/>
                    </a:cubicBezTo>
                    <a:cubicBezTo>
                      <a:pt x="472" y="120"/>
                      <a:pt x="487" y="120"/>
                      <a:pt x="503" y="121"/>
                    </a:cubicBezTo>
                    <a:cubicBezTo>
                      <a:pt x="524" y="121"/>
                      <a:pt x="534" y="132"/>
                      <a:pt x="534" y="153"/>
                    </a:cubicBezTo>
                    <a:cubicBezTo>
                      <a:pt x="534" y="166"/>
                      <a:pt x="534" y="179"/>
                      <a:pt x="534" y="193"/>
                    </a:cubicBezTo>
                    <a:cubicBezTo>
                      <a:pt x="556" y="200"/>
                      <a:pt x="577" y="205"/>
                      <a:pt x="597" y="213"/>
                    </a:cubicBezTo>
                    <a:cubicBezTo>
                      <a:pt x="651" y="235"/>
                      <a:pt x="686" y="276"/>
                      <a:pt x="704" y="330"/>
                    </a:cubicBezTo>
                    <a:cubicBezTo>
                      <a:pt x="712" y="353"/>
                      <a:pt x="700" y="369"/>
                      <a:pt x="676" y="370"/>
                    </a:cubicBezTo>
                    <a:cubicBezTo>
                      <a:pt x="646" y="370"/>
                      <a:pt x="616" y="370"/>
                      <a:pt x="585" y="370"/>
                    </a:cubicBezTo>
                    <a:cubicBezTo>
                      <a:pt x="574" y="370"/>
                      <a:pt x="565" y="365"/>
                      <a:pt x="559" y="355"/>
                    </a:cubicBezTo>
                    <a:cubicBezTo>
                      <a:pt x="544" y="330"/>
                      <a:pt x="522" y="318"/>
                      <a:pt x="495" y="316"/>
                    </a:cubicBezTo>
                    <a:cubicBezTo>
                      <a:pt x="481" y="315"/>
                      <a:pt x="468" y="316"/>
                      <a:pt x="454" y="318"/>
                    </a:cubicBezTo>
                    <a:cubicBezTo>
                      <a:pt x="433" y="323"/>
                      <a:pt x="423" y="341"/>
                      <a:pt x="429" y="359"/>
                    </a:cubicBezTo>
                    <a:cubicBezTo>
                      <a:pt x="432" y="368"/>
                      <a:pt x="438" y="375"/>
                      <a:pt x="447" y="377"/>
                    </a:cubicBezTo>
                    <a:cubicBezTo>
                      <a:pt x="470" y="384"/>
                      <a:pt x="493" y="390"/>
                      <a:pt x="516" y="396"/>
                    </a:cubicBezTo>
                    <a:cubicBezTo>
                      <a:pt x="553" y="406"/>
                      <a:pt x="590" y="414"/>
                      <a:pt x="625" y="428"/>
                    </a:cubicBezTo>
                    <a:cubicBezTo>
                      <a:pt x="675" y="448"/>
                      <a:pt x="706" y="488"/>
                      <a:pt x="715" y="542"/>
                    </a:cubicBezTo>
                    <a:cubicBezTo>
                      <a:pt x="734" y="644"/>
                      <a:pt x="672" y="718"/>
                      <a:pt x="588" y="746"/>
                    </a:cubicBezTo>
                    <a:cubicBezTo>
                      <a:pt x="572" y="751"/>
                      <a:pt x="556" y="754"/>
                      <a:pt x="540" y="758"/>
                    </a:cubicBezTo>
                    <a:cubicBezTo>
                      <a:pt x="535" y="759"/>
                      <a:pt x="534" y="761"/>
                      <a:pt x="534" y="766"/>
                    </a:cubicBezTo>
                    <a:cubicBezTo>
                      <a:pt x="534" y="780"/>
                      <a:pt x="534" y="794"/>
                      <a:pt x="534" y="808"/>
                    </a:cubicBezTo>
                    <a:cubicBezTo>
                      <a:pt x="534" y="824"/>
                      <a:pt x="523" y="836"/>
                      <a:pt x="506" y="836"/>
                    </a:cubicBezTo>
                    <a:cubicBezTo>
                      <a:pt x="488" y="836"/>
                      <a:pt x="470" y="836"/>
                      <a:pt x="452" y="836"/>
                    </a:cubicBezTo>
                    <a:cubicBezTo>
                      <a:pt x="436" y="836"/>
                      <a:pt x="425" y="823"/>
                      <a:pt x="425" y="807"/>
                    </a:cubicBezTo>
                    <a:cubicBezTo>
                      <a:pt x="425" y="792"/>
                      <a:pt x="425" y="776"/>
                      <a:pt x="425" y="762"/>
                    </a:cubicBezTo>
                    <a:cubicBezTo>
                      <a:pt x="403" y="755"/>
                      <a:pt x="381" y="750"/>
                      <a:pt x="360" y="742"/>
                    </a:cubicBezTo>
                    <a:cubicBezTo>
                      <a:pt x="295" y="716"/>
                      <a:pt x="256" y="666"/>
                      <a:pt x="238" y="599"/>
                    </a:cubicBezTo>
                    <a:cubicBezTo>
                      <a:pt x="234" y="582"/>
                      <a:pt x="246" y="566"/>
                      <a:pt x="264" y="5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59" name="Oval 48"/>
              <p:cNvSpPr>
                <a:spLocks noChangeArrowheads="1"/>
              </p:cNvSpPr>
              <p:nvPr/>
            </p:nvSpPr>
            <p:spPr bwMode="gray">
              <a:xfrm>
                <a:off x="3963988" y="3798888"/>
                <a:ext cx="1588" cy="15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60" name="Freeform 49"/>
              <p:cNvSpPr>
                <a:spLocks noEditPoints="1"/>
              </p:cNvSpPr>
              <p:nvPr/>
            </p:nvSpPr>
            <p:spPr bwMode="gray">
              <a:xfrm>
                <a:off x="3854450" y="3759200"/>
                <a:ext cx="196850" cy="198437"/>
              </a:xfrm>
              <a:custGeom>
                <a:avLst/>
                <a:gdLst>
                  <a:gd name="T0" fmla="*/ 360 w 720"/>
                  <a:gd name="T1" fmla="*/ 720 h 720"/>
                  <a:gd name="T2" fmla="*/ 720 w 720"/>
                  <a:gd name="T3" fmla="*/ 360 h 720"/>
                  <a:gd name="T4" fmla="*/ 360 w 720"/>
                  <a:gd name="T5" fmla="*/ 0 h 720"/>
                  <a:gd name="T6" fmla="*/ 0 w 720"/>
                  <a:gd name="T7" fmla="*/ 360 h 720"/>
                  <a:gd name="T8" fmla="*/ 360 w 720"/>
                  <a:gd name="T9" fmla="*/ 720 h 720"/>
                  <a:gd name="T10" fmla="*/ 199 w 720"/>
                  <a:gd name="T11" fmla="*/ 426 h 720"/>
                  <a:gd name="T12" fmla="*/ 280 w 720"/>
                  <a:gd name="T13" fmla="*/ 426 h 720"/>
                  <a:gd name="T14" fmla="*/ 297 w 720"/>
                  <a:gd name="T15" fmla="*/ 436 h 720"/>
                  <a:gd name="T16" fmla="*/ 364 w 720"/>
                  <a:gd name="T17" fmla="*/ 476 h 720"/>
                  <a:gd name="T18" fmla="*/ 392 w 720"/>
                  <a:gd name="T19" fmla="*/ 474 h 720"/>
                  <a:gd name="T20" fmla="*/ 414 w 720"/>
                  <a:gd name="T21" fmla="*/ 454 h 720"/>
                  <a:gd name="T22" fmla="*/ 397 w 720"/>
                  <a:gd name="T23" fmla="*/ 427 h 720"/>
                  <a:gd name="T24" fmla="*/ 352 w 720"/>
                  <a:gd name="T25" fmla="*/ 414 h 720"/>
                  <a:gd name="T26" fmla="*/ 259 w 720"/>
                  <a:gd name="T27" fmla="*/ 383 h 720"/>
                  <a:gd name="T28" fmla="*/ 199 w 720"/>
                  <a:gd name="T29" fmla="*/ 271 h 720"/>
                  <a:gd name="T30" fmla="*/ 311 w 720"/>
                  <a:gd name="T31" fmla="*/ 150 h 720"/>
                  <a:gd name="T32" fmla="*/ 320 w 720"/>
                  <a:gd name="T33" fmla="*/ 148 h 720"/>
                  <a:gd name="T34" fmla="*/ 320 w 720"/>
                  <a:gd name="T35" fmla="*/ 115 h 720"/>
                  <a:gd name="T36" fmla="*/ 344 w 720"/>
                  <a:gd name="T37" fmla="*/ 91 h 720"/>
                  <a:gd name="T38" fmla="*/ 379 w 720"/>
                  <a:gd name="T39" fmla="*/ 91 h 720"/>
                  <a:gd name="T40" fmla="*/ 402 w 720"/>
                  <a:gd name="T41" fmla="*/ 115 h 720"/>
                  <a:gd name="T42" fmla="*/ 402 w 720"/>
                  <a:gd name="T43" fmla="*/ 145 h 720"/>
                  <a:gd name="T44" fmla="*/ 450 w 720"/>
                  <a:gd name="T45" fmla="*/ 161 h 720"/>
                  <a:gd name="T46" fmla="*/ 530 w 720"/>
                  <a:gd name="T47" fmla="*/ 249 h 720"/>
                  <a:gd name="T48" fmla="*/ 509 w 720"/>
                  <a:gd name="T49" fmla="*/ 278 h 720"/>
                  <a:gd name="T50" fmla="*/ 441 w 720"/>
                  <a:gd name="T51" fmla="*/ 278 h 720"/>
                  <a:gd name="T52" fmla="*/ 421 w 720"/>
                  <a:gd name="T53" fmla="*/ 267 h 720"/>
                  <a:gd name="T54" fmla="*/ 373 w 720"/>
                  <a:gd name="T55" fmla="*/ 238 h 720"/>
                  <a:gd name="T56" fmla="*/ 342 w 720"/>
                  <a:gd name="T57" fmla="*/ 240 h 720"/>
                  <a:gd name="T58" fmla="*/ 323 w 720"/>
                  <a:gd name="T59" fmla="*/ 271 h 720"/>
                  <a:gd name="T60" fmla="*/ 337 w 720"/>
                  <a:gd name="T61" fmla="*/ 284 h 720"/>
                  <a:gd name="T62" fmla="*/ 389 w 720"/>
                  <a:gd name="T63" fmla="*/ 298 h 720"/>
                  <a:gd name="T64" fmla="*/ 470 w 720"/>
                  <a:gd name="T65" fmla="*/ 322 h 720"/>
                  <a:gd name="T66" fmla="*/ 538 w 720"/>
                  <a:gd name="T67" fmla="*/ 408 h 720"/>
                  <a:gd name="T68" fmla="*/ 443 w 720"/>
                  <a:gd name="T69" fmla="*/ 561 h 720"/>
                  <a:gd name="T70" fmla="*/ 407 w 720"/>
                  <a:gd name="T71" fmla="*/ 570 h 720"/>
                  <a:gd name="T72" fmla="*/ 402 w 720"/>
                  <a:gd name="T73" fmla="*/ 576 h 720"/>
                  <a:gd name="T74" fmla="*/ 402 w 720"/>
                  <a:gd name="T75" fmla="*/ 607 h 720"/>
                  <a:gd name="T76" fmla="*/ 381 w 720"/>
                  <a:gd name="T77" fmla="*/ 629 h 720"/>
                  <a:gd name="T78" fmla="*/ 341 w 720"/>
                  <a:gd name="T79" fmla="*/ 629 h 720"/>
                  <a:gd name="T80" fmla="*/ 320 w 720"/>
                  <a:gd name="T81" fmla="*/ 607 h 720"/>
                  <a:gd name="T82" fmla="*/ 320 w 720"/>
                  <a:gd name="T83" fmla="*/ 573 h 720"/>
                  <a:gd name="T84" fmla="*/ 272 w 720"/>
                  <a:gd name="T85" fmla="*/ 558 h 720"/>
                  <a:gd name="T86" fmla="*/ 180 w 720"/>
                  <a:gd name="T87" fmla="*/ 451 h 720"/>
                  <a:gd name="T88" fmla="*/ 199 w 720"/>
                  <a:gd name="T89" fmla="*/ 426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0" h="720">
                    <a:moveTo>
                      <a:pt x="360" y="720"/>
                    </a:moveTo>
                    <a:cubicBezTo>
                      <a:pt x="559" y="720"/>
                      <a:pt x="720" y="559"/>
                      <a:pt x="720" y="360"/>
                    </a:cubicBezTo>
                    <a:cubicBezTo>
                      <a:pt x="720" y="161"/>
                      <a:pt x="559" y="0"/>
                      <a:pt x="360" y="0"/>
                    </a:cubicBezTo>
                    <a:cubicBezTo>
                      <a:pt x="161" y="0"/>
                      <a:pt x="0" y="161"/>
                      <a:pt x="0" y="360"/>
                    </a:cubicBezTo>
                    <a:cubicBezTo>
                      <a:pt x="0" y="559"/>
                      <a:pt x="161" y="720"/>
                      <a:pt x="360" y="720"/>
                    </a:cubicBezTo>
                    <a:close/>
                    <a:moveTo>
                      <a:pt x="199" y="426"/>
                    </a:moveTo>
                    <a:cubicBezTo>
                      <a:pt x="226" y="425"/>
                      <a:pt x="253" y="425"/>
                      <a:pt x="280" y="426"/>
                    </a:cubicBezTo>
                    <a:cubicBezTo>
                      <a:pt x="287" y="426"/>
                      <a:pt x="294" y="429"/>
                      <a:pt x="297" y="436"/>
                    </a:cubicBezTo>
                    <a:cubicBezTo>
                      <a:pt x="311" y="465"/>
                      <a:pt x="334" y="475"/>
                      <a:pt x="364" y="476"/>
                    </a:cubicBezTo>
                    <a:cubicBezTo>
                      <a:pt x="374" y="476"/>
                      <a:pt x="383" y="475"/>
                      <a:pt x="392" y="474"/>
                    </a:cubicBezTo>
                    <a:cubicBezTo>
                      <a:pt x="405" y="471"/>
                      <a:pt x="413" y="464"/>
                      <a:pt x="414" y="454"/>
                    </a:cubicBezTo>
                    <a:cubicBezTo>
                      <a:pt x="415" y="441"/>
                      <a:pt x="411" y="432"/>
                      <a:pt x="397" y="427"/>
                    </a:cubicBezTo>
                    <a:cubicBezTo>
                      <a:pt x="383" y="421"/>
                      <a:pt x="367" y="418"/>
                      <a:pt x="352" y="414"/>
                    </a:cubicBezTo>
                    <a:cubicBezTo>
                      <a:pt x="320" y="407"/>
                      <a:pt x="289" y="398"/>
                      <a:pt x="259" y="383"/>
                    </a:cubicBezTo>
                    <a:cubicBezTo>
                      <a:pt x="214" y="362"/>
                      <a:pt x="195" y="312"/>
                      <a:pt x="199" y="271"/>
                    </a:cubicBezTo>
                    <a:cubicBezTo>
                      <a:pt x="206" y="207"/>
                      <a:pt x="246" y="164"/>
                      <a:pt x="311" y="150"/>
                    </a:cubicBezTo>
                    <a:cubicBezTo>
                      <a:pt x="314" y="149"/>
                      <a:pt x="317" y="149"/>
                      <a:pt x="320" y="148"/>
                    </a:cubicBezTo>
                    <a:cubicBezTo>
                      <a:pt x="320" y="137"/>
                      <a:pt x="320" y="126"/>
                      <a:pt x="320" y="115"/>
                    </a:cubicBezTo>
                    <a:cubicBezTo>
                      <a:pt x="320" y="100"/>
                      <a:pt x="329" y="91"/>
                      <a:pt x="344" y="91"/>
                    </a:cubicBezTo>
                    <a:cubicBezTo>
                      <a:pt x="355" y="91"/>
                      <a:pt x="367" y="91"/>
                      <a:pt x="379" y="91"/>
                    </a:cubicBezTo>
                    <a:cubicBezTo>
                      <a:pt x="394" y="91"/>
                      <a:pt x="402" y="99"/>
                      <a:pt x="402" y="115"/>
                    </a:cubicBezTo>
                    <a:cubicBezTo>
                      <a:pt x="402" y="125"/>
                      <a:pt x="402" y="135"/>
                      <a:pt x="402" y="145"/>
                    </a:cubicBezTo>
                    <a:cubicBezTo>
                      <a:pt x="419" y="151"/>
                      <a:pt x="435" y="154"/>
                      <a:pt x="450" y="161"/>
                    </a:cubicBezTo>
                    <a:cubicBezTo>
                      <a:pt x="490" y="177"/>
                      <a:pt x="516" y="208"/>
                      <a:pt x="530" y="249"/>
                    </a:cubicBezTo>
                    <a:cubicBezTo>
                      <a:pt x="536" y="265"/>
                      <a:pt x="527" y="278"/>
                      <a:pt x="509" y="278"/>
                    </a:cubicBezTo>
                    <a:cubicBezTo>
                      <a:pt x="486" y="279"/>
                      <a:pt x="463" y="278"/>
                      <a:pt x="441" y="278"/>
                    </a:cubicBezTo>
                    <a:cubicBezTo>
                      <a:pt x="432" y="278"/>
                      <a:pt x="425" y="275"/>
                      <a:pt x="421" y="267"/>
                    </a:cubicBezTo>
                    <a:cubicBezTo>
                      <a:pt x="410" y="249"/>
                      <a:pt x="393" y="240"/>
                      <a:pt x="373" y="238"/>
                    </a:cubicBezTo>
                    <a:cubicBezTo>
                      <a:pt x="363" y="238"/>
                      <a:pt x="352" y="238"/>
                      <a:pt x="342" y="240"/>
                    </a:cubicBezTo>
                    <a:cubicBezTo>
                      <a:pt x="326" y="243"/>
                      <a:pt x="318" y="257"/>
                      <a:pt x="323" y="271"/>
                    </a:cubicBezTo>
                    <a:cubicBezTo>
                      <a:pt x="325" y="277"/>
                      <a:pt x="330" y="282"/>
                      <a:pt x="337" y="284"/>
                    </a:cubicBezTo>
                    <a:cubicBezTo>
                      <a:pt x="354" y="289"/>
                      <a:pt x="372" y="293"/>
                      <a:pt x="389" y="298"/>
                    </a:cubicBezTo>
                    <a:cubicBezTo>
                      <a:pt x="416" y="306"/>
                      <a:pt x="444" y="312"/>
                      <a:pt x="470" y="322"/>
                    </a:cubicBezTo>
                    <a:cubicBezTo>
                      <a:pt x="508" y="337"/>
                      <a:pt x="531" y="367"/>
                      <a:pt x="538" y="408"/>
                    </a:cubicBezTo>
                    <a:cubicBezTo>
                      <a:pt x="552" y="485"/>
                      <a:pt x="505" y="540"/>
                      <a:pt x="443" y="561"/>
                    </a:cubicBezTo>
                    <a:cubicBezTo>
                      <a:pt x="431" y="565"/>
                      <a:pt x="419" y="567"/>
                      <a:pt x="407" y="570"/>
                    </a:cubicBezTo>
                    <a:cubicBezTo>
                      <a:pt x="403" y="571"/>
                      <a:pt x="402" y="572"/>
                      <a:pt x="402" y="576"/>
                    </a:cubicBezTo>
                    <a:cubicBezTo>
                      <a:pt x="402" y="586"/>
                      <a:pt x="402" y="597"/>
                      <a:pt x="402" y="607"/>
                    </a:cubicBezTo>
                    <a:cubicBezTo>
                      <a:pt x="402" y="620"/>
                      <a:pt x="394" y="628"/>
                      <a:pt x="381" y="629"/>
                    </a:cubicBezTo>
                    <a:cubicBezTo>
                      <a:pt x="368" y="629"/>
                      <a:pt x="354" y="629"/>
                      <a:pt x="341" y="629"/>
                    </a:cubicBezTo>
                    <a:cubicBezTo>
                      <a:pt x="329" y="628"/>
                      <a:pt x="321" y="619"/>
                      <a:pt x="320" y="607"/>
                    </a:cubicBezTo>
                    <a:cubicBezTo>
                      <a:pt x="320" y="596"/>
                      <a:pt x="320" y="584"/>
                      <a:pt x="320" y="573"/>
                    </a:cubicBezTo>
                    <a:cubicBezTo>
                      <a:pt x="304" y="568"/>
                      <a:pt x="287" y="564"/>
                      <a:pt x="272" y="558"/>
                    </a:cubicBezTo>
                    <a:cubicBezTo>
                      <a:pt x="223" y="538"/>
                      <a:pt x="193" y="501"/>
                      <a:pt x="180" y="451"/>
                    </a:cubicBezTo>
                    <a:cubicBezTo>
                      <a:pt x="177" y="438"/>
                      <a:pt x="186" y="426"/>
                      <a:pt x="199" y="4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61" name="Freeform 50"/>
              <p:cNvSpPr>
                <a:spLocks/>
              </p:cNvSpPr>
              <p:nvPr/>
            </p:nvSpPr>
            <p:spPr bwMode="gray">
              <a:xfrm>
                <a:off x="3762375" y="3717925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62" name="Freeform 51"/>
              <p:cNvSpPr>
                <a:spLocks noEditPoints="1"/>
              </p:cNvSpPr>
              <p:nvPr/>
            </p:nvSpPr>
            <p:spPr bwMode="gray">
              <a:xfrm>
                <a:off x="3684588" y="3690938"/>
                <a:ext cx="138113" cy="138112"/>
              </a:xfrm>
              <a:custGeom>
                <a:avLst/>
                <a:gdLst>
                  <a:gd name="T0" fmla="*/ 252 w 503"/>
                  <a:gd name="T1" fmla="*/ 503 h 503"/>
                  <a:gd name="T2" fmla="*/ 503 w 503"/>
                  <a:gd name="T3" fmla="*/ 251 h 503"/>
                  <a:gd name="T4" fmla="*/ 252 w 503"/>
                  <a:gd name="T5" fmla="*/ 0 h 503"/>
                  <a:gd name="T6" fmla="*/ 0 w 503"/>
                  <a:gd name="T7" fmla="*/ 251 h 503"/>
                  <a:gd name="T8" fmla="*/ 252 w 503"/>
                  <a:gd name="T9" fmla="*/ 503 h 503"/>
                  <a:gd name="T10" fmla="*/ 139 w 503"/>
                  <a:gd name="T11" fmla="*/ 297 h 503"/>
                  <a:gd name="T12" fmla="*/ 196 w 503"/>
                  <a:gd name="T13" fmla="*/ 297 h 503"/>
                  <a:gd name="T14" fmla="*/ 208 w 503"/>
                  <a:gd name="T15" fmla="*/ 305 h 503"/>
                  <a:gd name="T16" fmla="*/ 255 w 503"/>
                  <a:gd name="T17" fmla="*/ 332 h 503"/>
                  <a:gd name="T18" fmla="*/ 274 w 503"/>
                  <a:gd name="T19" fmla="*/ 331 h 503"/>
                  <a:gd name="T20" fmla="*/ 290 w 503"/>
                  <a:gd name="T21" fmla="*/ 317 h 503"/>
                  <a:gd name="T22" fmla="*/ 278 w 503"/>
                  <a:gd name="T23" fmla="*/ 298 h 503"/>
                  <a:gd name="T24" fmla="*/ 247 w 503"/>
                  <a:gd name="T25" fmla="*/ 289 h 503"/>
                  <a:gd name="T26" fmla="*/ 181 w 503"/>
                  <a:gd name="T27" fmla="*/ 268 h 503"/>
                  <a:gd name="T28" fmla="*/ 139 w 503"/>
                  <a:gd name="T29" fmla="*/ 189 h 503"/>
                  <a:gd name="T30" fmla="*/ 217 w 503"/>
                  <a:gd name="T31" fmla="*/ 105 h 503"/>
                  <a:gd name="T32" fmla="*/ 224 w 503"/>
                  <a:gd name="T33" fmla="*/ 103 h 503"/>
                  <a:gd name="T34" fmla="*/ 224 w 503"/>
                  <a:gd name="T35" fmla="*/ 80 h 503"/>
                  <a:gd name="T36" fmla="*/ 241 w 503"/>
                  <a:gd name="T37" fmla="*/ 63 h 503"/>
                  <a:gd name="T38" fmla="*/ 265 w 503"/>
                  <a:gd name="T39" fmla="*/ 63 h 503"/>
                  <a:gd name="T40" fmla="*/ 281 w 503"/>
                  <a:gd name="T41" fmla="*/ 80 h 503"/>
                  <a:gd name="T42" fmla="*/ 282 w 503"/>
                  <a:gd name="T43" fmla="*/ 101 h 503"/>
                  <a:gd name="T44" fmla="*/ 315 w 503"/>
                  <a:gd name="T45" fmla="*/ 112 h 503"/>
                  <a:gd name="T46" fmla="*/ 371 w 503"/>
                  <a:gd name="T47" fmla="*/ 174 h 503"/>
                  <a:gd name="T48" fmla="*/ 356 w 503"/>
                  <a:gd name="T49" fmla="*/ 194 h 503"/>
                  <a:gd name="T50" fmla="*/ 308 w 503"/>
                  <a:gd name="T51" fmla="*/ 194 h 503"/>
                  <a:gd name="T52" fmla="*/ 294 w 503"/>
                  <a:gd name="T53" fmla="*/ 186 h 503"/>
                  <a:gd name="T54" fmla="*/ 261 w 503"/>
                  <a:gd name="T55" fmla="*/ 166 h 503"/>
                  <a:gd name="T56" fmla="*/ 239 w 503"/>
                  <a:gd name="T57" fmla="*/ 167 h 503"/>
                  <a:gd name="T58" fmla="*/ 226 w 503"/>
                  <a:gd name="T59" fmla="*/ 189 h 503"/>
                  <a:gd name="T60" fmla="*/ 236 w 503"/>
                  <a:gd name="T61" fmla="*/ 198 h 503"/>
                  <a:gd name="T62" fmla="*/ 272 w 503"/>
                  <a:gd name="T63" fmla="*/ 208 h 503"/>
                  <a:gd name="T64" fmla="*/ 329 w 503"/>
                  <a:gd name="T65" fmla="*/ 225 h 503"/>
                  <a:gd name="T66" fmla="*/ 377 w 503"/>
                  <a:gd name="T67" fmla="*/ 285 h 503"/>
                  <a:gd name="T68" fmla="*/ 310 w 503"/>
                  <a:gd name="T69" fmla="*/ 392 h 503"/>
                  <a:gd name="T70" fmla="*/ 284 w 503"/>
                  <a:gd name="T71" fmla="*/ 398 h 503"/>
                  <a:gd name="T72" fmla="*/ 281 w 503"/>
                  <a:gd name="T73" fmla="*/ 402 h 503"/>
                  <a:gd name="T74" fmla="*/ 281 w 503"/>
                  <a:gd name="T75" fmla="*/ 424 h 503"/>
                  <a:gd name="T76" fmla="*/ 267 w 503"/>
                  <a:gd name="T77" fmla="*/ 439 h 503"/>
                  <a:gd name="T78" fmla="*/ 238 w 503"/>
                  <a:gd name="T79" fmla="*/ 439 h 503"/>
                  <a:gd name="T80" fmla="*/ 224 w 503"/>
                  <a:gd name="T81" fmla="*/ 424 h 503"/>
                  <a:gd name="T82" fmla="*/ 224 w 503"/>
                  <a:gd name="T83" fmla="*/ 400 h 503"/>
                  <a:gd name="T84" fmla="*/ 190 w 503"/>
                  <a:gd name="T85" fmla="*/ 390 h 503"/>
                  <a:gd name="T86" fmla="*/ 126 w 503"/>
                  <a:gd name="T87" fmla="*/ 315 h 503"/>
                  <a:gd name="T88" fmla="*/ 139 w 503"/>
                  <a:gd name="T89" fmla="*/ 297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3" h="503">
                    <a:moveTo>
                      <a:pt x="252" y="503"/>
                    </a:moveTo>
                    <a:cubicBezTo>
                      <a:pt x="391" y="503"/>
                      <a:pt x="503" y="390"/>
                      <a:pt x="503" y="251"/>
                    </a:cubicBezTo>
                    <a:cubicBezTo>
                      <a:pt x="503" y="113"/>
                      <a:pt x="391" y="0"/>
                      <a:pt x="252" y="0"/>
                    </a:cubicBezTo>
                    <a:cubicBezTo>
                      <a:pt x="113" y="0"/>
                      <a:pt x="0" y="113"/>
                      <a:pt x="0" y="251"/>
                    </a:cubicBezTo>
                    <a:cubicBezTo>
                      <a:pt x="0" y="390"/>
                      <a:pt x="113" y="503"/>
                      <a:pt x="252" y="503"/>
                    </a:cubicBezTo>
                    <a:close/>
                    <a:moveTo>
                      <a:pt x="139" y="297"/>
                    </a:moveTo>
                    <a:cubicBezTo>
                      <a:pt x="158" y="297"/>
                      <a:pt x="177" y="297"/>
                      <a:pt x="196" y="297"/>
                    </a:cubicBezTo>
                    <a:cubicBezTo>
                      <a:pt x="201" y="297"/>
                      <a:pt x="206" y="300"/>
                      <a:pt x="208" y="305"/>
                    </a:cubicBezTo>
                    <a:cubicBezTo>
                      <a:pt x="217" y="325"/>
                      <a:pt x="234" y="332"/>
                      <a:pt x="255" y="332"/>
                    </a:cubicBezTo>
                    <a:cubicBezTo>
                      <a:pt x="261" y="333"/>
                      <a:pt x="268" y="332"/>
                      <a:pt x="274" y="331"/>
                    </a:cubicBezTo>
                    <a:cubicBezTo>
                      <a:pt x="283" y="329"/>
                      <a:pt x="289" y="324"/>
                      <a:pt x="290" y="317"/>
                    </a:cubicBezTo>
                    <a:cubicBezTo>
                      <a:pt x="291" y="308"/>
                      <a:pt x="287" y="302"/>
                      <a:pt x="278" y="298"/>
                    </a:cubicBezTo>
                    <a:cubicBezTo>
                      <a:pt x="268" y="294"/>
                      <a:pt x="257" y="292"/>
                      <a:pt x="247" y="289"/>
                    </a:cubicBezTo>
                    <a:cubicBezTo>
                      <a:pt x="224" y="284"/>
                      <a:pt x="202" y="278"/>
                      <a:pt x="181" y="268"/>
                    </a:cubicBezTo>
                    <a:cubicBezTo>
                      <a:pt x="150" y="253"/>
                      <a:pt x="136" y="218"/>
                      <a:pt x="139" y="189"/>
                    </a:cubicBezTo>
                    <a:cubicBezTo>
                      <a:pt x="144" y="145"/>
                      <a:pt x="172" y="114"/>
                      <a:pt x="217" y="105"/>
                    </a:cubicBezTo>
                    <a:cubicBezTo>
                      <a:pt x="219" y="104"/>
                      <a:pt x="222" y="104"/>
                      <a:pt x="224" y="103"/>
                    </a:cubicBezTo>
                    <a:cubicBezTo>
                      <a:pt x="224" y="95"/>
                      <a:pt x="224" y="88"/>
                      <a:pt x="224" y="80"/>
                    </a:cubicBezTo>
                    <a:cubicBezTo>
                      <a:pt x="224" y="69"/>
                      <a:pt x="230" y="63"/>
                      <a:pt x="241" y="63"/>
                    </a:cubicBezTo>
                    <a:cubicBezTo>
                      <a:pt x="249" y="63"/>
                      <a:pt x="257" y="63"/>
                      <a:pt x="265" y="63"/>
                    </a:cubicBezTo>
                    <a:cubicBezTo>
                      <a:pt x="276" y="64"/>
                      <a:pt x="281" y="69"/>
                      <a:pt x="281" y="80"/>
                    </a:cubicBezTo>
                    <a:cubicBezTo>
                      <a:pt x="281" y="87"/>
                      <a:pt x="281" y="94"/>
                      <a:pt x="282" y="101"/>
                    </a:cubicBezTo>
                    <a:cubicBezTo>
                      <a:pt x="293" y="105"/>
                      <a:pt x="304" y="108"/>
                      <a:pt x="315" y="112"/>
                    </a:cubicBezTo>
                    <a:cubicBezTo>
                      <a:pt x="343" y="124"/>
                      <a:pt x="361" y="145"/>
                      <a:pt x="371" y="174"/>
                    </a:cubicBezTo>
                    <a:cubicBezTo>
                      <a:pt x="375" y="185"/>
                      <a:pt x="368" y="194"/>
                      <a:pt x="356" y="194"/>
                    </a:cubicBezTo>
                    <a:cubicBezTo>
                      <a:pt x="340" y="194"/>
                      <a:pt x="324" y="194"/>
                      <a:pt x="308" y="194"/>
                    </a:cubicBezTo>
                    <a:cubicBezTo>
                      <a:pt x="302" y="194"/>
                      <a:pt x="297" y="192"/>
                      <a:pt x="294" y="186"/>
                    </a:cubicBezTo>
                    <a:cubicBezTo>
                      <a:pt x="287" y="174"/>
                      <a:pt x="275" y="167"/>
                      <a:pt x="261" y="166"/>
                    </a:cubicBezTo>
                    <a:cubicBezTo>
                      <a:pt x="254" y="166"/>
                      <a:pt x="246" y="166"/>
                      <a:pt x="239" y="167"/>
                    </a:cubicBezTo>
                    <a:cubicBezTo>
                      <a:pt x="228" y="170"/>
                      <a:pt x="223" y="179"/>
                      <a:pt x="226" y="189"/>
                    </a:cubicBezTo>
                    <a:cubicBezTo>
                      <a:pt x="228" y="194"/>
                      <a:pt x="231" y="197"/>
                      <a:pt x="236" y="198"/>
                    </a:cubicBezTo>
                    <a:cubicBezTo>
                      <a:pt x="248" y="202"/>
                      <a:pt x="260" y="205"/>
                      <a:pt x="272" y="208"/>
                    </a:cubicBezTo>
                    <a:cubicBezTo>
                      <a:pt x="291" y="214"/>
                      <a:pt x="311" y="218"/>
                      <a:pt x="329" y="225"/>
                    </a:cubicBezTo>
                    <a:cubicBezTo>
                      <a:pt x="356" y="236"/>
                      <a:pt x="372" y="257"/>
                      <a:pt x="377" y="285"/>
                    </a:cubicBezTo>
                    <a:cubicBezTo>
                      <a:pt x="386" y="339"/>
                      <a:pt x="354" y="377"/>
                      <a:pt x="310" y="392"/>
                    </a:cubicBezTo>
                    <a:cubicBezTo>
                      <a:pt x="302" y="395"/>
                      <a:pt x="293" y="396"/>
                      <a:pt x="284" y="398"/>
                    </a:cubicBezTo>
                    <a:cubicBezTo>
                      <a:pt x="282" y="399"/>
                      <a:pt x="281" y="400"/>
                      <a:pt x="281" y="402"/>
                    </a:cubicBezTo>
                    <a:cubicBezTo>
                      <a:pt x="281" y="410"/>
                      <a:pt x="281" y="417"/>
                      <a:pt x="281" y="424"/>
                    </a:cubicBezTo>
                    <a:cubicBezTo>
                      <a:pt x="281" y="433"/>
                      <a:pt x="276" y="439"/>
                      <a:pt x="267" y="439"/>
                    </a:cubicBezTo>
                    <a:cubicBezTo>
                      <a:pt x="257" y="440"/>
                      <a:pt x="248" y="440"/>
                      <a:pt x="238" y="439"/>
                    </a:cubicBezTo>
                    <a:cubicBezTo>
                      <a:pt x="230" y="439"/>
                      <a:pt x="224" y="433"/>
                      <a:pt x="224" y="424"/>
                    </a:cubicBezTo>
                    <a:cubicBezTo>
                      <a:pt x="224" y="416"/>
                      <a:pt x="224" y="408"/>
                      <a:pt x="224" y="400"/>
                    </a:cubicBezTo>
                    <a:cubicBezTo>
                      <a:pt x="212" y="397"/>
                      <a:pt x="201" y="394"/>
                      <a:pt x="190" y="390"/>
                    </a:cubicBezTo>
                    <a:cubicBezTo>
                      <a:pt x="156" y="376"/>
                      <a:pt x="135" y="350"/>
                      <a:pt x="126" y="315"/>
                    </a:cubicBezTo>
                    <a:cubicBezTo>
                      <a:pt x="124" y="306"/>
                      <a:pt x="130" y="298"/>
                      <a:pt x="139" y="2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</p:grpSp>
        <p:sp>
          <p:nvSpPr>
            <p:cNvPr id="63" name="Freeform 60"/>
            <p:cNvSpPr>
              <a:spLocks/>
            </p:cNvSpPr>
            <p:nvPr/>
          </p:nvSpPr>
          <p:spPr bwMode="gray">
            <a:xfrm>
              <a:off x="3721100" y="2361481"/>
              <a:ext cx="396875" cy="582612"/>
            </a:xfrm>
            <a:custGeom>
              <a:avLst/>
              <a:gdLst>
                <a:gd name="T0" fmla="*/ 1445 w 1448"/>
                <a:gd name="T1" fmla="*/ 615 h 2124"/>
                <a:gd name="T2" fmla="*/ 1439 w 1448"/>
                <a:gd name="T3" fmla="*/ 217 h 2124"/>
                <a:gd name="T4" fmla="*/ 1391 w 1448"/>
                <a:gd name="T5" fmla="*/ 60 h 2124"/>
                <a:gd name="T6" fmla="*/ 1255 w 1448"/>
                <a:gd name="T7" fmla="*/ 9 h 2124"/>
                <a:gd name="T8" fmla="*/ 1177 w 1448"/>
                <a:gd name="T9" fmla="*/ 112 h 2124"/>
                <a:gd name="T10" fmla="*/ 1164 w 1448"/>
                <a:gd name="T11" fmla="*/ 210 h 2124"/>
                <a:gd name="T12" fmla="*/ 1158 w 1448"/>
                <a:gd name="T13" fmla="*/ 631 h 2124"/>
                <a:gd name="T14" fmla="*/ 1166 w 1448"/>
                <a:gd name="T15" fmla="*/ 668 h 2124"/>
                <a:gd name="T16" fmla="*/ 1133 w 1448"/>
                <a:gd name="T17" fmla="*/ 1060 h 2124"/>
                <a:gd name="T18" fmla="*/ 748 w 1448"/>
                <a:gd name="T19" fmla="*/ 1543 h 2124"/>
                <a:gd name="T20" fmla="*/ 737 w 1448"/>
                <a:gd name="T21" fmla="*/ 1550 h 2124"/>
                <a:gd name="T22" fmla="*/ 779 w 1448"/>
                <a:gd name="T23" fmla="*/ 1338 h 2124"/>
                <a:gd name="T24" fmla="*/ 1018 w 1448"/>
                <a:gd name="T25" fmla="*/ 1030 h 2124"/>
                <a:gd name="T26" fmla="*/ 1094 w 1448"/>
                <a:gd name="T27" fmla="*/ 865 h 2124"/>
                <a:gd name="T28" fmla="*/ 907 w 1448"/>
                <a:gd name="T29" fmla="*/ 654 h 2124"/>
                <a:gd name="T30" fmla="*/ 762 w 1448"/>
                <a:gd name="T31" fmla="*/ 747 h 2124"/>
                <a:gd name="T32" fmla="*/ 519 w 1448"/>
                <a:gd name="T33" fmla="*/ 1051 h 2124"/>
                <a:gd name="T34" fmla="*/ 471 w 1448"/>
                <a:gd name="T35" fmla="*/ 1078 h 2124"/>
                <a:gd name="T36" fmla="*/ 385 w 1448"/>
                <a:gd name="T37" fmla="*/ 1094 h 2124"/>
                <a:gd name="T38" fmla="*/ 69 w 1448"/>
                <a:gd name="T39" fmla="*/ 1362 h 2124"/>
                <a:gd name="T40" fmla="*/ 20 w 1448"/>
                <a:gd name="T41" fmla="*/ 1600 h 2124"/>
                <a:gd name="T42" fmla="*/ 1 w 1448"/>
                <a:gd name="T43" fmla="*/ 2089 h 2124"/>
                <a:gd name="T44" fmla="*/ 1 w 1448"/>
                <a:gd name="T45" fmla="*/ 2124 h 2124"/>
                <a:gd name="T46" fmla="*/ 661 w 1448"/>
                <a:gd name="T47" fmla="*/ 2124 h 2124"/>
                <a:gd name="T48" fmla="*/ 668 w 1448"/>
                <a:gd name="T49" fmla="*/ 2013 h 2124"/>
                <a:gd name="T50" fmla="*/ 784 w 1448"/>
                <a:gd name="T51" fmla="*/ 1805 h 2124"/>
                <a:gd name="T52" fmla="*/ 832 w 1448"/>
                <a:gd name="T53" fmla="*/ 1777 h 2124"/>
                <a:gd name="T54" fmla="*/ 998 w 1448"/>
                <a:gd name="T55" fmla="*/ 1646 h 2124"/>
                <a:gd name="T56" fmla="*/ 1346 w 1448"/>
                <a:gd name="T57" fmla="*/ 1154 h 2124"/>
                <a:gd name="T58" fmla="*/ 1442 w 1448"/>
                <a:gd name="T59" fmla="*/ 843 h 2124"/>
                <a:gd name="T60" fmla="*/ 1445 w 1448"/>
                <a:gd name="T61" fmla="*/ 615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8" h="2124">
                  <a:moveTo>
                    <a:pt x="1445" y="615"/>
                  </a:moveTo>
                  <a:cubicBezTo>
                    <a:pt x="1444" y="482"/>
                    <a:pt x="1443" y="349"/>
                    <a:pt x="1439" y="217"/>
                  </a:cubicBezTo>
                  <a:cubicBezTo>
                    <a:pt x="1437" y="161"/>
                    <a:pt x="1425" y="105"/>
                    <a:pt x="1391" y="60"/>
                  </a:cubicBezTo>
                  <a:cubicBezTo>
                    <a:pt x="1355" y="13"/>
                    <a:pt x="1306" y="0"/>
                    <a:pt x="1255" y="9"/>
                  </a:cubicBezTo>
                  <a:cubicBezTo>
                    <a:pt x="1206" y="18"/>
                    <a:pt x="1187" y="64"/>
                    <a:pt x="1177" y="112"/>
                  </a:cubicBezTo>
                  <a:cubicBezTo>
                    <a:pt x="1170" y="144"/>
                    <a:pt x="1165" y="177"/>
                    <a:pt x="1164" y="210"/>
                  </a:cubicBezTo>
                  <a:cubicBezTo>
                    <a:pt x="1161" y="350"/>
                    <a:pt x="1160" y="490"/>
                    <a:pt x="1158" y="631"/>
                  </a:cubicBezTo>
                  <a:cubicBezTo>
                    <a:pt x="1158" y="643"/>
                    <a:pt x="1161" y="657"/>
                    <a:pt x="1166" y="668"/>
                  </a:cubicBezTo>
                  <a:cubicBezTo>
                    <a:pt x="1232" y="807"/>
                    <a:pt x="1218" y="943"/>
                    <a:pt x="1133" y="1060"/>
                  </a:cubicBezTo>
                  <a:cubicBezTo>
                    <a:pt x="1011" y="1227"/>
                    <a:pt x="877" y="1383"/>
                    <a:pt x="748" y="1543"/>
                  </a:cubicBezTo>
                  <a:cubicBezTo>
                    <a:pt x="746" y="1546"/>
                    <a:pt x="743" y="1546"/>
                    <a:pt x="737" y="1550"/>
                  </a:cubicBezTo>
                  <a:cubicBezTo>
                    <a:pt x="716" y="1468"/>
                    <a:pt x="738" y="1396"/>
                    <a:pt x="779" y="1338"/>
                  </a:cubicBezTo>
                  <a:cubicBezTo>
                    <a:pt x="854" y="1231"/>
                    <a:pt x="936" y="1131"/>
                    <a:pt x="1018" y="1030"/>
                  </a:cubicBezTo>
                  <a:cubicBezTo>
                    <a:pt x="1057" y="982"/>
                    <a:pt x="1085" y="929"/>
                    <a:pt x="1094" y="865"/>
                  </a:cubicBezTo>
                  <a:cubicBezTo>
                    <a:pt x="1112" y="731"/>
                    <a:pt x="1027" y="630"/>
                    <a:pt x="907" y="654"/>
                  </a:cubicBezTo>
                  <a:cubicBezTo>
                    <a:pt x="848" y="665"/>
                    <a:pt x="801" y="698"/>
                    <a:pt x="762" y="747"/>
                  </a:cubicBezTo>
                  <a:cubicBezTo>
                    <a:pt x="681" y="848"/>
                    <a:pt x="601" y="950"/>
                    <a:pt x="519" y="1051"/>
                  </a:cubicBezTo>
                  <a:cubicBezTo>
                    <a:pt x="508" y="1065"/>
                    <a:pt x="488" y="1074"/>
                    <a:pt x="471" y="1078"/>
                  </a:cubicBezTo>
                  <a:cubicBezTo>
                    <a:pt x="443" y="1086"/>
                    <a:pt x="414" y="1087"/>
                    <a:pt x="385" y="1094"/>
                  </a:cubicBezTo>
                  <a:cubicBezTo>
                    <a:pt x="240" y="1126"/>
                    <a:pt x="124" y="1204"/>
                    <a:pt x="69" y="1362"/>
                  </a:cubicBezTo>
                  <a:cubicBezTo>
                    <a:pt x="43" y="1437"/>
                    <a:pt x="26" y="1519"/>
                    <a:pt x="20" y="1600"/>
                  </a:cubicBezTo>
                  <a:cubicBezTo>
                    <a:pt x="8" y="1762"/>
                    <a:pt x="7" y="1926"/>
                    <a:pt x="1" y="2089"/>
                  </a:cubicBezTo>
                  <a:cubicBezTo>
                    <a:pt x="0" y="2101"/>
                    <a:pt x="1" y="2113"/>
                    <a:pt x="1" y="2124"/>
                  </a:cubicBezTo>
                  <a:cubicBezTo>
                    <a:pt x="223" y="2124"/>
                    <a:pt x="442" y="2124"/>
                    <a:pt x="661" y="2124"/>
                  </a:cubicBezTo>
                  <a:cubicBezTo>
                    <a:pt x="663" y="2085"/>
                    <a:pt x="666" y="2049"/>
                    <a:pt x="668" y="2013"/>
                  </a:cubicBezTo>
                  <a:cubicBezTo>
                    <a:pt x="673" y="1921"/>
                    <a:pt x="704" y="1846"/>
                    <a:pt x="784" y="1805"/>
                  </a:cubicBezTo>
                  <a:cubicBezTo>
                    <a:pt x="801" y="1797"/>
                    <a:pt x="817" y="1788"/>
                    <a:pt x="832" y="1777"/>
                  </a:cubicBezTo>
                  <a:cubicBezTo>
                    <a:pt x="888" y="1734"/>
                    <a:pt x="947" y="1696"/>
                    <a:pt x="998" y="1646"/>
                  </a:cubicBezTo>
                  <a:cubicBezTo>
                    <a:pt x="1141" y="1506"/>
                    <a:pt x="1254" y="1338"/>
                    <a:pt x="1346" y="1154"/>
                  </a:cubicBezTo>
                  <a:cubicBezTo>
                    <a:pt x="1394" y="1057"/>
                    <a:pt x="1434" y="955"/>
                    <a:pt x="1442" y="843"/>
                  </a:cubicBezTo>
                  <a:cubicBezTo>
                    <a:pt x="1448" y="767"/>
                    <a:pt x="1446" y="691"/>
                    <a:pt x="1445" y="61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  <a:latin typeface="Cambria" pitchFamily="18" charset="0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gray">
            <a:xfrm>
              <a:off x="3270250" y="2361481"/>
              <a:ext cx="396875" cy="582612"/>
            </a:xfrm>
            <a:custGeom>
              <a:avLst/>
              <a:gdLst>
                <a:gd name="T0" fmla="*/ 1427 w 1447"/>
                <a:gd name="T1" fmla="*/ 1600 h 2124"/>
                <a:gd name="T2" fmla="*/ 1378 w 1447"/>
                <a:gd name="T3" fmla="*/ 1362 h 2124"/>
                <a:gd name="T4" fmla="*/ 1062 w 1447"/>
                <a:gd name="T5" fmla="*/ 1094 h 2124"/>
                <a:gd name="T6" fmla="*/ 976 w 1447"/>
                <a:gd name="T7" fmla="*/ 1078 h 2124"/>
                <a:gd name="T8" fmla="*/ 928 w 1447"/>
                <a:gd name="T9" fmla="*/ 1051 h 2124"/>
                <a:gd name="T10" fmla="*/ 685 w 1447"/>
                <a:gd name="T11" fmla="*/ 747 h 2124"/>
                <a:gd name="T12" fmla="*/ 540 w 1447"/>
                <a:gd name="T13" fmla="*/ 654 h 2124"/>
                <a:gd name="T14" fmla="*/ 353 w 1447"/>
                <a:gd name="T15" fmla="*/ 865 h 2124"/>
                <a:gd name="T16" fmla="*/ 430 w 1447"/>
                <a:gd name="T17" fmla="*/ 1030 h 2124"/>
                <a:gd name="T18" fmla="*/ 668 w 1447"/>
                <a:gd name="T19" fmla="*/ 1338 h 2124"/>
                <a:gd name="T20" fmla="*/ 710 w 1447"/>
                <a:gd name="T21" fmla="*/ 1550 h 2124"/>
                <a:gd name="T22" fmla="*/ 699 w 1447"/>
                <a:gd name="T23" fmla="*/ 1543 h 2124"/>
                <a:gd name="T24" fmla="*/ 314 w 1447"/>
                <a:gd name="T25" fmla="*/ 1060 h 2124"/>
                <a:gd name="T26" fmla="*/ 281 w 1447"/>
                <a:gd name="T27" fmla="*/ 668 h 2124"/>
                <a:gd name="T28" fmla="*/ 289 w 1447"/>
                <a:gd name="T29" fmla="*/ 631 h 2124"/>
                <a:gd name="T30" fmla="*/ 283 w 1447"/>
                <a:gd name="T31" fmla="*/ 210 h 2124"/>
                <a:gd name="T32" fmla="*/ 271 w 1447"/>
                <a:gd name="T33" fmla="*/ 112 h 2124"/>
                <a:gd name="T34" fmla="*/ 193 w 1447"/>
                <a:gd name="T35" fmla="*/ 9 h 2124"/>
                <a:gd name="T36" fmla="*/ 56 w 1447"/>
                <a:gd name="T37" fmla="*/ 60 h 2124"/>
                <a:gd name="T38" fmla="*/ 8 w 1447"/>
                <a:gd name="T39" fmla="*/ 217 h 2124"/>
                <a:gd name="T40" fmla="*/ 2 w 1447"/>
                <a:gd name="T41" fmla="*/ 615 h 2124"/>
                <a:gd name="T42" fmla="*/ 5 w 1447"/>
                <a:gd name="T43" fmla="*/ 843 h 2124"/>
                <a:gd name="T44" fmla="*/ 101 w 1447"/>
                <a:gd name="T45" fmla="*/ 1154 h 2124"/>
                <a:gd name="T46" fmla="*/ 449 w 1447"/>
                <a:gd name="T47" fmla="*/ 1646 h 2124"/>
                <a:gd name="T48" fmla="*/ 615 w 1447"/>
                <a:gd name="T49" fmla="*/ 1777 h 2124"/>
                <a:gd name="T50" fmla="*/ 663 w 1447"/>
                <a:gd name="T51" fmla="*/ 1805 h 2124"/>
                <a:gd name="T52" fmla="*/ 780 w 1447"/>
                <a:gd name="T53" fmla="*/ 2013 h 2124"/>
                <a:gd name="T54" fmla="*/ 786 w 1447"/>
                <a:gd name="T55" fmla="*/ 2124 h 2124"/>
                <a:gd name="T56" fmla="*/ 1447 w 1447"/>
                <a:gd name="T57" fmla="*/ 2124 h 2124"/>
                <a:gd name="T58" fmla="*/ 1447 w 1447"/>
                <a:gd name="T59" fmla="*/ 2089 h 2124"/>
                <a:gd name="T60" fmla="*/ 1427 w 1447"/>
                <a:gd name="T61" fmla="*/ 1600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7" h="2124">
                  <a:moveTo>
                    <a:pt x="1427" y="1600"/>
                  </a:moveTo>
                  <a:cubicBezTo>
                    <a:pt x="1421" y="1519"/>
                    <a:pt x="1404" y="1437"/>
                    <a:pt x="1378" y="1362"/>
                  </a:cubicBezTo>
                  <a:cubicBezTo>
                    <a:pt x="1324" y="1204"/>
                    <a:pt x="1207" y="1126"/>
                    <a:pt x="1062" y="1094"/>
                  </a:cubicBezTo>
                  <a:cubicBezTo>
                    <a:pt x="1033" y="1087"/>
                    <a:pt x="1004" y="1086"/>
                    <a:pt x="976" y="1078"/>
                  </a:cubicBezTo>
                  <a:cubicBezTo>
                    <a:pt x="959" y="1074"/>
                    <a:pt x="940" y="1065"/>
                    <a:pt x="928" y="1051"/>
                  </a:cubicBezTo>
                  <a:cubicBezTo>
                    <a:pt x="846" y="950"/>
                    <a:pt x="766" y="848"/>
                    <a:pt x="685" y="747"/>
                  </a:cubicBezTo>
                  <a:cubicBezTo>
                    <a:pt x="646" y="698"/>
                    <a:pt x="599" y="665"/>
                    <a:pt x="540" y="654"/>
                  </a:cubicBezTo>
                  <a:cubicBezTo>
                    <a:pt x="420" y="630"/>
                    <a:pt x="335" y="731"/>
                    <a:pt x="353" y="865"/>
                  </a:cubicBezTo>
                  <a:cubicBezTo>
                    <a:pt x="362" y="929"/>
                    <a:pt x="391" y="982"/>
                    <a:pt x="430" y="1030"/>
                  </a:cubicBezTo>
                  <a:cubicBezTo>
                    <a:pt x="511" y="1131"/>
                    <a:pt x="594" y="1231"/>
                    <a:pt x="668" y="1338"/>
                  </a:cubicBezTo>
                  <a:cubicBezTo>
                    <a:pt x="709" y="1396"/>
                    <a:pt x="731" y="1468"/>
                    <a:pt x="710" y="1550"/>
                  </a:cubicBezTo>
                  <a:cubicBezTo>
                    <a:pt x="704" y="1546"/>
                    <a:pt x="701" y="1546"/>
                    <a:pt x="699" y="1543"/>
                  </a:cubicBezTo>
                  <a:cubicBezTo>
                    <a:pt x="570" y="1383"/>
                    <a:pt x="436" y="1227"/>
                    <a:pt x="314" y="1060"/>
                  </a:cubicBezTo>
                  <a:cubicBezTo>
                    <a:pt x="229" y="943"/>
                    <a:pt x="215" y="807"/>
                    <a:pt x="281" y="668"/>
                  </a:cubicBezTo>
                  <a:cubicBezTo>
                    <a:pt x="286" y="657"/>
                    <a:pt x="289" y="643"/>
                    <a:pt x="289" y="631"/>
                  </a:cubicBezTo>
                  <a:cubicBezTo>
                    <a:pt x="288" y="490"/>
                    <a:pt x="286" y="350"/>
                    <a:pt x="283" y="210"/>
                  </a:cubicBezTo>
                  <a:cubicBezTo>
                    <a:pt x="283" y="177"/>
                    <a:pt x="277" y="144"/>
                    <a:pt x="271" y="112"/>
                  </a:cubicBezTo>
                  <a:cubicBezTo>
                    <a:pt x="261" y="64"/>
                    <a:pt x="241" y="18"/>
                    <a:pt x="193" y="9"/>
                  </a:cubicBezTo>
                  <a:cubicBezTo>
                    <a:pt x="142" y="0"/>
                    <a:pt x="92" y="13"/>
                    <a:pt x="56" y="60"/>
                  </a:cubicBezTo>
                  <a:cubicBezTo>
                    <a:pt x="22" y="105"/>
                    <a:pt x="10" y="161"/>
                    <a:pt x="8" y="217"/>
                  </a:cubicBezTo>
                  <a:cubicBezTo>
                    <a:pt x="4" y="349"/>
                    <a:pt x="3" y="482"/>
                    <a:pt x="2" y="615"/>
                  </a:cubicBezTo>
                  <a:cubicBezTo>
                    <a:pt x="2" y="691"/>
                    <a:pt x="0" y="767"/>
                    <a:pt x="5" y="843"/>
                  </a:cubicBezTo>
                  <a:cubicBezTo>
                    <a:pt x="13" y="955"/>
                    <a:pt x="53" y="1057"/>
                    <a:pt x="101" y="1154"/>
                  </a:cubicBezTo>
                  <a:cubicBezTo>
                    <a:pt x="194" y="1338"/>
                    <a:pt x="306" y="1506"/>
                    <a:pt x="449" y="1646"/>
                  </a:cubicBezTo>
                  <a:cubicBezTo>
                    <a:pt x="500" y="1696"/>
                    <a:pt x="559" y="1734"/>
                    <a:pt x="615" y="1777"/>
                  </a:cubicBezTo>
                  <a:cubicBezTo>
                    <a:pt x="630" y="1788"/>
                    <a:pt x="647" y="1797"/>
                    <a:pt x="663" y="1805"/>
                  </a:cubicBezTo>
                  <a:cubicBezTo>
                    <a:pt x="744" y="1846"/>
                    <a:pt x="775" y="1921"/>
                    <a:pt x="780" y="2013"/>
                  </a:cubicBezTo>
                  <a:cubicBezTo>
                    <a:pt x="782" y="2049"/>
                    <a:pt x="784" y="2085"/>
                    <a:pt x="786" y="2124"/>
                  </a:cubicBezTo>
                  <a:cubicBezTo>
                    <a:pt x="1005" y="2124"/>
                    <a:pt x="1224" y="2124"/>
                    <a:pt x="1447" y="2124"/>
                  </a:cubicBezTo>
                  <a:cubicBezTo>
                    <a:pt x="1447" y="2113"/>
                    <a:pt x="1447" y="2101"/>
                    <a:pt x="1447" y="2089"/>
                  </a:cubicBezTo>
                  <a:cubicBezTo>
                    <a:pt x="1441" y="1926"/>
                    <a:pt x="1439" y="1762"/>
                    <a:pt x="1427" y="16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  <a:latin typeface="Cambria" pitchFamily="18" charset="0"/>
              </a:endParaRPr>
            </a:p>
          </p:txBody>
        </p:sp>
      </p:grpSp>
      <p:sp>
        <p:nvSpPr>
          <p:cNvPr id="73" name="TextBox 72"/>
          <p:cNvSpPr txBox="1">
            <a:spLocks/>
          </p:cNvSpPr>
          <p:nvPr/>
        </p:nvSpPr>
        <p:spPr bwMode="gray">
          <a:xfrm>
            <a:off x="5260426" y="1278072"/>
            <a:ext cx="3412429" cy="1230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algn="r">
              <a:buClr>
                <a:srgbClr val="3D3D3D"/>
              </a:buClr>
            </a:pPr>
            <a:r>
              <a:rPr lang="en-US" sz="3999" dirty="0">
                <a:solidFill>
                  <a:srgbClr val="3E5020"/>
                </a:solidFill>
                <a:latin typeface="Cambria" pitchFamily="18" charset="0"/>
              </a:rPr>
              <a:t>116,000 </a:t>
            </a:r>
            <a:r>
              <a:rPr lang="en-US" sz="2800" dirty="0">
                <a:solidFill>
                  <a:srgbClr val="3E5020"/>
                </a:solidFill>
                <a:latin typeface="Cambria" pitchFamily="18" charset="0"/>
              </a:rPr>
              <a:t>minutes</a:t>
            </a:r>
            <a:r>
              <a:rPr lang="en-US" sz="3999" dirty="0">
                <a:solidFill>
                  <a:srgbClr val="3E5020"/>
                </a:solidFill>
                <a:latin typeface="Cambria" pitchFamily="18" charset="0"/>
              </a:rPr>
              <a:t/>
            </a:r>
            <a:br>
              <a:rPr lang="en-US" sz="3999" dirty="0">
                <a:solidFill>
                  <a:srgbClr val="3E5020"/>
                </a:solidFill>
                <a:latin typeface="Cambria" pitchFamily="18" charset="0"/>
              </a:rPr>
            </a:br>
            <a:endParaRPr lang="en-US" sz="3999" dirty="0">
              <a:solidFill>
                <a:srgbClr val="3E5020"/>
              </a:solidFill>
              <a:latin typeface="Cambria" pitchFamily="18" charset="0"/>
            </a:endParaRPr>
          </a:p>
        </p:txBody>
      </p:sp>
      <p:sp>
        <p:nvSpPr>
          <p:cNvPr id="74" name="TextBox 73"/>
          <p:cNvSpPr txBox="1">
            <a:spLocks/>
          </p:cNvSpPr>
          <p:nvPr/>
        </p:nvSpPr>
        <p:spPr bwMode="gray">
          <a:xfrm>
            <a:off x="6652522" y="1937054"/>
            <a:ext cx="2020333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algn="r">
              <a:buClr>
                <a:srgbClr val="3D3D3D"/>
              </a:buClr>
            </a:pPr>
            <a:r>
              <a:rPr lang="en-US" sz="1800" dirty="0">
                <a:solidFill>
                  <a:srgbClr val="3E5020"/>
                </a:solidFill>
                <a:latin typeface="Cambria" pitchFamily="18" charset="0"/>
              </a:rPr>
              <a:t>of traveler time saved daily</a:t>
            </a:r>
          </a:p>
        </p:txBody>
      </p:sp>
      <p:grpSp>
        <p:nvGrpSpPr>
          <p:cNvPr id="75" name="Group 74"/>
          <p:cNvGrpSpPr/>
          <p:nvPr/>
        </p:nvGrpSpPr>
        <p:grpSpPr bwMode="gray">
          <a:xfrm>
            <a:off x="4720446" y="1887675"/>
            <a:ext cx="1729474" cy="1107996"/>
            <a:chOff x="3593962" y="1495609"/>
            <a:chExt cx="2255302" cy="1444873"/>
          </a:xfrm>
          <a:solidFill>
            <a:srgbClr val="94BB54"/>
          </a:solidFill>
        </p:grpSpPr>
        <p:sp>
          <p:nvSpPr>
            <p:cNvPr id="76" name="Freeform 7"/>
            <p:cNvSpPr>
              <a:spLocks/>
            </p:cNvSpPr>
            <p:nvPr/>
          </p:nvSpPr>
          <p:spPr bwMode="gray">
            <a:xfrm>
              <a:off x="5120050" y="1495609"/>
              <a:ext cx="729214" cy="316069"/>
            </a:xfrm>
            <a:custGeom>
              <a:avLst/>
              <a:gdLst>
                <a:gd name="T0" fmla="*/ 297 w 572"/>
                <a:gd name="T1" fmla="*/ 269 h 269"/>
                <a:gd name="T2" fmla="*/ 366 w 572"/>
                <a:gd name="T3" fmla="*/ 214 h 269"/>
                <a:gd name="T4" fmla="*/ 369 w 572"/>
                <a:gd name="T5" fmla="*/ 211 h 269"/>
                <a:gd name="T6" fmla="*/ 558 w 572"/>
                <a:gd name="T7" fmla="*/ 45 h 269"/>
                <a:gd name="T8" fmla="*/ 572 w 572"/>
                <a:gd name="T9" fmla="*/ 25 h 269"/>
                <a:gd name="T10" fmla="*/ 550 w 572"/>
                <a:gd name="T11" fmla="*/ 12 h 269"/>
                <a:gd name="T12" fmla="*/ 392 w 572"/>
                <a:gd name="T13" fmla="*/ 31 h 269"/>
                <a:gd name="T14" fmla="*/ 209 w 572"/>
                <a:gd name="T15" fmla="*/ 124 h 269"/>
                <a:gd name="T16" fmla="*/ 151 w 572"/>
                <a:gd name="T17" fmla="*/ 155 h 269"/>
                <a:gd name="T18" fmla="*/ 0 w 572"/>
                <a:gd name="T19" fmla="*/ 255 h 269"/>
                <a:gd name="T20" fmla="*/ 297 w 572"/>
                <a:gd name="T2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2" h="269">
                  <a:moveTo>
                    <a:pt x="297" y="269"/>
                  </a:moveTo>
                  <a:cubicBezTo>
                    <a:pt x="366" y="214"/>
                    <a:pt x="366" y="214"/>
                    <a:pt x="366" y="214"/>
                  </a:cubicBezTo>
                  <a:cubicBezTo>
                    <a:pt x="367" y="213"/>
                    <a:pt x="368" y="212"/>
                    <a:pt x="369" y="211"/>
                  </a:cubicBezTo>
                  <a:cubicBezTo>
                    <a:pt x="432" y="155"/>
                    <a:pt x="496" y="100"/>
                    <a:pt x="558" y="45"/>
                  </a:cubicBezTo>
                  <a:cubicBezTo>
                    <a:pt x="564" y="40"/>
                    <a:pt x="567" y="32"/>
                    <a:pt x="572" y="25"/>
                  </a:cubicBezTo>
                  <a:cubicBezTo>
                    <a:pt x="564" y="20"/>
                    <a:pt x="558" y="14"/>
                    <a:pt x="550" y="12"/>
                  </a:cubicBezTo>
                  <a:cubicBezTo>
                    <a:pt x="495" y="0"/>
                    <a:pt x="441" y="9"/>
                    <a:pt x="392" y="31"/>
                  </a:cubicBezTo>
                  <a:cubicBezTo>
                    <a:pt x="329" y="59"/>
                    <a:pt x="270" y="93"/>
                    <a:pt x="209" y="124"/>
                  </a:cubicBezTo>
                  <a:cubicBezTo>
                    <a:pt x="190" y="134"/>
                    <a:pt x="171" y="145"/>
                    <a:pt x="151" y="1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23" y="222"/>
                    <a:pt x="297" y="269"/>
                    <a:pt x="297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77" name="Freeform 8"/>
            <p:cNvSpPr>
              <a:spLocks/>
            </p:cNvSpPr>
            <p:nvPr/>
          </p:nvSpPr>
          <p:spPr bwMode="gray">
            <a:xfrm>
              <a:off x="4108926" y="1797781"/>
              <a:ext cx="319503" cy="191028"/>
            </a:xfrm>
            <a:custGeom>
              <a:avLst/>
              <a:gdLst>
                <a:gd name="T0" fmla="*/ 162 w 249"/>
                <a:gd name="T1" fmla="*/ 125 h 162"/>
                <a:gd name="T2" fmla="*/ 217 w 249"/>
                <a:gd name="T3" fmla="*/ 67 h 162"/>
                <a:gd name="T4" fmla="*/ 217 w 249"/>
                <a:gd name="T5" fmla="*/ 67 h 162"/>
                <a:gd name="T6" fmla="*/ 249 w 249"/>
                <a:gd name="T7" fmla="*/ 13 h 162"/>
                <a:gd name="T8" fmla="*/ 244 w 249"/>
                <a:gd name="T9" fmla="*/ 5 h 162"/>
                <a:gd name="T10" fmla="*/ 201 w 249"/>
                <a:gd name="T11" fmla="*/ 6 h 162"/>
                <a:gd name="T12" fmla="*/ 86 w 249"/>
                <a:gd name="T13" fmla="*/ 84 h 162"/>
                <a:gd name="T14" fmla="*/ 86 w 249"/>
                <a:gd name="T15" fmla="*/ 85 h 162"/>
                <a:gd name="T16" fmla="*/ 0 w 249"/>
                <a:gd name="T17" fmla="*/ 159 h 162"/>
                <a:gd name="T18" fmla="*/ 9 w 249"/>
                <a:gd name="T19" fmla="*/ 162 h 162"/>
                <a:gd name="T20" fmla="*/ 162 w 249"/>
                <a:gd name="T21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62">
                  <a:moveTo>
                    <a:pt x="162" y="125"/>
                  </a:moveTo>
                  <a:cubicBezTo>
                    <a:pt x="217" y="67"/>
                    <a:pt x="217" y="67"/>
                    <a:pt x="217" y="67"/>
                  </a:cubicBezTo>
                  <a:cubicBezTo>
                    <a:pt x="217" y="67"/>
                    <a:pt x="217" y="67"/>
                    <a:pt x="217" y="67"/>
                  </a:cubicBezTo>
                  <a:cubicBezTo>
                    <a:pt x="231" y="53"/>
                    <a:pt x="249" y="23"/>
                    <a:pt x="249" y="13"/>
                  </a:cubicBezTo>
                  <a:cubicBezTo>
                    <a:pt x="248" y="10"/>
                    <a:pt x="246" y="5"/>
                    <a:pt x="244" y="5"/>
                  </a:cubicBezTo>
                  <a:cubicBezTo>
                    <a:pt x="229" y="5"/>
                    <a:pt x="212" y="0"/>
                    <a:pt x="201" y="6"/>
                  </a:cubicBezTo>
                  <a:cubicBezTo>
                    <a:pt x="161" y="30"/>
                    <a:pt x="124" y="58"/>
                    <a:pt x="86" y="84"/>
                  </a:cubicBezTo>
                  <a:cubicBezTo>
                    <a:pt x="86" y="84"/>
                    <a:pt x="86" y="85"/>
                    <a:pt x="86" y="8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9" y="162"/>
                    <a:pt x="9" y="162"/>
                    <a:pt x="9" y="162"/>
                  </a:cubicBezTo>
                  <a:lnTo>
                    <a:pt x="162" y="1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gray">
            <a:xfrm>
              <a:off x="3593962" y="1690112"/>
              <a:ext cx="2247782" cy="1250370"/>
            </a:xfrm>
            <a:custGeom>
              <a:avLst/>
              <a:gdLst>
                <a:gd name="T0" fmla="*/ 1738 w 1759"/>
                <a:gd name="T1" fmla="*/ 396 h 1057"/>
                <a:gd name="T2" fmla="*/ 1702 w 1759"/>
                <a:gd name="T3" fmla="*/ 344 h 1057"/>
                <a:gd name="T4" fmla="*/ 1629 w 1759"/>
                <a:gd name="T5" fmla="*/ 280 h 1057"/>
                <a:gd name="T6" fmla="*/ 1472 w 1759"/>
                <a:gd name="T7" fmla="*/ 374 h 1057"/>
                <a:gd name="T8" fmla="*/ 1380 w 1759"/>
                <a:gd name="T9" fmla="*/ 374 h 1057"/>
                <a:gd name="T10" fmla="*/ 1346 w 1759"/>
                <a:gd name="T11" fmla="*/ 331 h 1057"/>
                <a:gd name="T12" fmla="*/ 1378 w 1759"/>
                <a:gd name="T13" fmla="*/ 293 h 1057"/>
                <a:gd name="T14" fmla="*/ 1490 w 1759"/>
                <a:gd name="T15" fmla="*/ 250 h 1057"/>
                <a:gd name="T16" fmla="*/ 1528 w 1759"/>
                <a:gd name="T17" fmla="*/ 213 h 1057"/>
                <a:gd name="T18" fmla="*/ 1525 w 1759"/>
                <a:gd name="T19" fmla="*/ 186 h 1057"/>
                <a:gd name="T20" fmla="*/ 1350 w 1759"/>
                <a:gd name="T21" fmla="*/ 128 h 1057"/>
                <a:gd name="T22" fmla="*/ 1028 w 1759"/>
                <a:gd name="T23" fmla="*/ 162 h 1057"/>
                <a:gd name="T24" fmla="*/ 537 w 1759"/>
                <a:gd name="T25" fmla="*/ 265 h 1057"/>
                <a:gd name="T26" fmla="*/ 403 w 1759"/>
                <a:gd name="T27" fmla="*/ 284 h 1057"/>
                <a:gd name="T28" fmla="*/ 357 w 1759"/>
                <a:gd name="T29" fmla="*/ 266 h 1057"/>
                <a:gd name="T30" fmla="*/ 182 w 1759"/>
                <a:gd name="T31" fmla="*/ 72 h 1057"/>
                <a:gd name="T32" fmla="*/ 87 w 1759"/>
                <a:gd name="T33" fmla="*/ 4 h 1057"/>
                <a:gd name="T34" fmla="*/ 54 w 1759"/>
                <a:gd name="T35" fmla="*/ 5 h 1057"/>
                <a:gd name="T36" fmla="*/ 51 w 1759"/>
                <a:gd name="T37" fmla="*/ 37 h 1057"/>
                <a:gd name="T38" fmla="*/ 120 w 1759"/>
                <a:gd name="T39" fmla="*/ 215 h 1057"/>
                <a:gd name="T40" fmla="*/ 194 w 1759"/>
                <a:gd name="T41" fmla="*/ 387 h 1057"/>
                <a:gd name="T42" fmla="*/ 189 w 1759"/>
                <a:gd name="T43" fmla="*/ 414 h 1057"/>
                <a:gd name="T44" fmla="*/ 14 w 1759"/>
                <a:gd name="T45" fmla="*/ 597 h 1057"/>
                <a:gd name="T46" fmla="*/ 0 w 1759"/>
                <a:gd name="T47" fmla="*/ 615 h 1057"/>
                <a:gd name="T48" fmla="*/ 63 w 1759"/>
                <a:gd name="T49" fmla="*/ 608 h 1057"/>
                <a:gd name="T50" fmla="*/ 239 w 1759"/>
                <a:gd name="T51" fmla="*/ 519 h 1057"/>
                <a:gd name="T52" fmla="*/ 373 w 1759"/>
                <a:gd name="T53" fmla="*/ 502 h 1057"/>
                <a:gd name="T54" fmla="*/ 593 w 1759"/>
                <a:gd name="T55" fmla="*/ 552 h 1057"/>
                <a:gd name="T56" fmla="*/ 609 w 1759"/>
                <a:gd name="T57" fmla="*/ 558 h 1057"/>
                <a:gd name="T58" fmla="*/ 107 w 1759"/>
                <a:gd name="T59" fmla="*/ 1057 h 1057"/>
                <a:gd name="T60" fmla="*/ 127 w 1759"/>
                <a:gd name="T61" fmla="*/ 1053 h 1057"/>
                <a:gd name="T62" fmla="*/ 240 w 1759"/>
                <a:gd name="T63" fmla="*/ 1027 h 1057"/>
                <a:gd name="T64" fmla="*/ 401 w 1759"/>
                <a:gd name="T65" fmla="*/ 963 h 1057"/>
                <a:gd name="T66" fmla="*/ 639 w 1759"/>
                <a:gd name="T67" fmla="*/ 829 h 1057"/>
                <a:gd name="T68" fmla="*/ 696 w 1759"/>
                <a:gd name="T69" fmla="*/ 823 h 1057"/>
                <a:gd name="T70" fmla="*/ 847 w 1759"/>
                <a:gd name="T71" fmla="*/ 824 h 1057"/>
                <a:gd name="T72" fmla="*/ 929 w 1759"/>
                <a:gd name="T73" fmla="*/ 761 h 1057"/>
                <a:gd name="T74" fmla="*/ 902 w 1759"/>
                <a:gd name="T75" fmla="*/ 689 h 1057"/>
                <a:gd name="T76" fmla="*/ 903 w 1759"/>
                <a:gd name="T77" fmla="*/ 661 h 1057"/>
                <a:gd name="T78" fmla="*/ 984 w 1759"/>
                <a:gd name="T79" fmla="*/ 606 h 1057"/>
                <a:gd name="T80" fmla="*/ 1010 w 1759"/>
                <a:gd name="T81" fmla="*/ 600 h 1057"/>
                <a:gd name="T82" fmla="*/ 1346 w 1759"/>
                <a:gd name="T83" fmla="*/ 622 h 1057"/>
                <a:gd name="T84" fmla="*/ 1572 w 1759"/>
                <a:gd name="T85" fmla="*/ 594 h 1057"/>
                <a:gd name="T86" fmla="*/ 1713 w 1759"/>
                <a:gd name="T87" fmla="*/ 510 h 1057"/>
                <a:gd name="T88" fmla="*/ 1725 w 1759"/>
                <a:gd name="T89" fmla="*/ 497 h 1057"/>
                <a:gd name="T90" fmla="*/ 1738 w 1759"/>
                <a:gd name="T91" fmla="*/ 396 h 1057"/>
                <a:gd name="T92" fmla="*/ 1144 w 1759"/>
                <a:gd name="T93" fmla="*/ 409 h 1057"/>
                <a:gd name="T94" fmla="*/ 1140 w 1759"/>
                <a:gd name="T95" fmla="*/ 409 h 1057"/>
                <a:gd name="T96" fmla="*/ 461 w 1759"/>
                <a:gd name="T97" fmla="*/ 432 h 1057"/>
                <a:gd name="T98" fmla="*/ 440 w 1759"/>
                <a:gd name="T99" fmla="*/ 407 h 1057"/>
                <a:gd name="T100" fmla="*/ 467 w 1759"/>
                <a:gd name="T101" fmla="*/ 386 h 1057"/>
                <a:gd name="T102" fmla="*/ 1136 w 1759"/>
                <a:gd name="T103" fmla="*/ 363 h 1057"/>
                <a:gd name="T104" fmla="*/ 1163 w 1759"/>
                <a:gd name="T105" fmla="*/ 384 h 1057"/>
                <a:gd name="T106" fmla="*/ 1144 w 1759"/>
                <a:gd name="T107" fmla="*/ 409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59" h="1057">
                  <a:moveTo>
                    <a:pt x="1738" y="396"/>
                  </a:moveTo>
                  <a:cubicBezTo>
                    <a:pt x="1728" y="377"/>
                    <a:pt x="1717" y="359"/>
                    <a:pt x="1702" y="344"/>
                  </a:cubicBezTo>
                  <a:cubicBezTo>
                    <a:pt x="1680" y="321"/>
                    <a:pt x="1654" y="301"/>
                    <a:pt x="1629" y="280"/>
                  </a:cubicBezTo>
                  <a:cubicBezTo>
                    <a:pt x="1591" y="339"/>
                    <a:pt x="1535" y="363"/>
                    <a:pt x="1472" y="374"/>
                  </a:cubicBezTo>
                  <a:cubicBezTo>
                    <a:pt x="1442" y="379"/>
                    <a:pt x="1411" y="376"/>
                    <a:pt x="1380" y="374"/>
                  </a:cubicBezTo>
                  <a:cubicBezTo>
                    <a:pt x="1359" y="372"/>
                    <a:pt x="1346" y="354"/>
                    <a:pt x="1346" y="331"/>
                  </a:cubicBezTo>
                  <a:cubicBezTo>
                    <a:pt x="1346" y="309"/>
                    <a:pt x="1355" y="298"/>
                    <a:pt x="1378" y="293"/>
                  </a:cubicBezTo>
                  <a:cubicBezTo>
                    <a:pt x="1417" y="283"/>
                    <a:pt x="1457" y="273"/>
                    <a:pt x="1490" y="250"/>
                  </a:cubicBezTo>
                  <a:cubicBezTo>
                    <a:pt x="1504" y="240"/>
                    <a:pt x="1516" y="226"/>
                    <a:pt x="1528" y="213"/>
                  </a:cubicBezTo>
                  <a:cubicBezTo>
                    <a:pt x="1537" y="203"/>
                    <a:pt x="1535" y="196"/>
                    <a:pt x="1525" y="186"/>
                  </a:cubicBezTo>
                  <a:cubicBezTo>
                    <a:pt x="1475" y="140"/>
                    <a:pt x="1415" y="128"/>
                    <a:pt x="1350" y="128"/>
                  </a:cubicBezTo>
                  <a:cubicBezTo>
                    <a:pt x="1241" y="129"/>
                    <a:pt x="1134" y="141"/>
                    <a:pt x="1028" y="162"/>
                  </a:cubicBezTo>
                  <a:cubicBezTo>
                    <a:pt x="864" y="194"/>
                    <a:pt x="701" y="231"/>
                    <a:pt x="537" y="265"/>
                  </a:cubicBezTo>
                  <a:cubicBezTo>
                    <a:pt x="493" y="274"/>
                    <a:pt x="448" y="278"/>
                    <a:pt x="403" y="284"/>
                  </a:cubicBezTo>
                  <a:cubicBezTo>
                    <a:pt x="385" y="286"/>
                    <a:pt x="370" y="280"/>
                    <a:pt x="357" y="266"/>
                  </a:cubicBezTo>
                  <a:cubicBezTo>
                    <a:pt x="299" y="201"/>
                    <a:pt x="240" y="137"/>
                    <a:pt x="182" y="72"/>
                  </a:cubicBezTo>
                  <a:cubicBezTo>
                    <a:pt x="155" y="42"/>
                    <a:pt x="124" y="18"/>
                    <a:pt x="87" y="4"/>
                  </a:cubicBezTo>
                  <a:cubicBezTo>
                    <a:pt x="77" y="1"/>
                    <a:pt x="60" y="0"/>
                    <a:pt x="54" y="5"/>
                  </a:cubicBezTo>
                  <a:cubicBezTo>
                    <a:pt x="48" y="11"/>
                    <a:pt x="48" y="28"/>
                    <a:pt x="51" y="37"/>
                  </a:cubicBezTo>
                  <a:cubicBezTo>
                    <a:pt x="73" y="97"/>
                    <a:pt x="96" y="156"/>
                    <a:pt x="120" y="215"/>
                  </a:cubicBezTo>
                  <a:cubicBezTo>
                    <a:pt x="144" y="273"/>
                    <a:pt x="169" y="330"/>
                    <a:pt x="194" y="387"/>
                  </a:cubicBezTo>
                  <a:cubicBezTo>
                    <a:pt x="198" y="398"/>
                    <a:pt x="198" y="405"/>
                    <a:pt x="189" y="414"/>
                  </a:cubicBezTo>
                  <a:cubicBezTo>
                    <a:pt x="131" y="475"/>
                    <a:pt x="73" y="536"/>
                    <a:pt x="14" y="597"/>
                  </a:cubicBezTo>
                  <a:cubicBezTo>
                    <a:pt x="10" y="602"/>
                    <a:pt x="6" y="608"/>
                    <a:pt x="0" y="615"/>
                  </a:cubicBezTo>
                  <a:cubicBezTo>
                    <a:pt x="24" y="624"/>
                    <a:pt x="44" y="617"/>
                    <a:pt x="63" y="608"/>
                  </a:cubicBezTo>
                  <a:cubicBezTo>
                    <a:pt x="122" y="579"/>
                    <a:pt x="181" y="549"/>
                    <a:pt x="239" y="519"/>
                  </a:cubicBezTo>
                  <a:cubicBezTo>
                    <a:pt x="304" y="486"/>
                    <a:pt x="304" y="486"/>
                    <a:pt x="373" y="502"/>
                  </a:cubicBezTo>
                  <a:cubicBezTo>
                    <a:pt x="446" y="519"/>
                    <a:pt x="520" y="535"/>
                    <a:pt x="593" y="552"/>
                  </a:cubicBezTo>
                  <a:cubicBezTo>
                    <a:pt x="596" y="553"/>
                    <a:pt x="600" y="554"/>
                    <a:pt x="609" y="558"/>
                  </a:cubicBezTo>
                  <a:cubicBezTo>
                    <a:pt x="441" y="725"/>
                    <a:pt x="276" y="889"/>
                    <a:pt x="107" y="1057"/>
                  </a:cubicBezTo>
                  <a:cubicBezTo>
                    <a:pt x="118" y="1055"/>
                    <a:pt x="122" y="1055"/>
                    <a:pt x="127" y="1053"/>
                  </a:cubicBezTo>
                  <a:cubicBezTo>
                    <a:pt x="165" y="1044"/>
                    <a:pt x="202" y="1033"/>
                    <a:pt x="240" y="1027"/>
                  </a:cubicBezTo>
                  <a:cubicBezTo>
                    <a:pt x="299" y="1016"/>
                    <a:pt x="350" y="992"/>
                    <a:pt x="401" y="963"/>
                  </a:cubicBezTo>
                  <a:cubicBezTo>
                    <a:pt x="480" y="917"/>
                    <a:pt x="559" y="872"/>
                    <a:pt x="639" y="829"/>
                  </a:cubicBezTo>
                  <a:cubicBezTo>
                    <a:pt x="655" y="821"/>
                    <a:pt x="677" y="823"/>
                    <a:pt x="696" y="823"/>
                  </a:cubicBezTo>
                  <a:cubicBezTo>
                    <a:pt x="746" y="822"/>
                    <a:pt x="797" y="825"/>
                    <a:pt x="847" y="824"/>
                  </a:cubicBezTo>
                  <a:cubicBezTo>
                    <a:pt x="892" y="824"/>
                    <a:pt x="920" y="801"/>
                    <a:pt x="929" y="761"/>
                  </a:cubicBezTo>
                  <a:cubicBezTo>
                    <a:pt x="935" y="732"/>
                    <a:pt x="928" y="707"/>
                    <a:pt x="902" y="689"/>
                  </a:cubicBezTo>
                  <a:cubicBezTo>
                    <a:pt x="886" y="677"/>
                    <a:pt x="886" y="672"/>
                    <a:pt x="903" y="661"/>
                  </a:cubicBezTo>
                  <a:cubicBezTo>
                    <a:pt x="930" y="642"/>
                    <a:pt x="957" y="623"/>
                    <a:pt x="984" y="606"/>
                  </a:cubicBezTo>
                  <a:cubicBezTo>
                    <a:pt x="991" y="601"/>
                    <a:pt x="1002" y="599"/>
                    <a:pt x="1010" y="600"/>
                  </a:cubicBezTo>
                  <a:cubicBezTo>
                    <a:pt x="1122" y="612"/>
                    <a:pt x="1234" y="623"/>
                    <a:pt x="1346" y="622"/>
                  </a:cubicBezTo>
                  <a:cubicBezTo>
                    <a:pt x="1422" y="621"/>
                    <a:pt x="1499" y="621"/>
                    <a:pt x="1572" y="594"/>
                  </a:cubicBezTo>
                  <a:cubicBezTo>
                    <a:pt x="1624" y="575"/>
                    <a:pt x="1673" y="549"/>
                    <a:pt x="1713" y="510"/>
                  </a:cubicBezTo>
                  <a:cubicBezTo>
                    <a:pt x="1717" y="506"/>
                    <a:pt x="1721" y="502"/>
                    <a:pt x="1725" y="497"/>
                  </a:cubicBezTo>
                  <a:cubicBezTo>
                    <a:pt x="1755" y="463"/>
                    <a:pt x="1759" y="436"/>
                    <a:pt x="1738" y="396"/>
                  </a:cubicBezTo>
                  <a:close/>
                  <a:moveTo>
                    <a:pt x="1144" y="409"/>
                  </a:moveTo>
                  <a:cubicBezTo>
                    <a:pt x="1143" y="409"/>
                    <a:pt x="1141" y="409"/>
                    <a:pt x="1140" y="409"/>
                  </a:cubicBezTo>
                  <a:cubicBezTo>
                    <a:pt x="1122" y="411"/>
                    <a:pt x="688" y="455"/>
                    <a:pt x="461" y="432"/>
                  </a:cubicBezTo>
                  <a:cubicBezTo>
                    <a:pt x="447" y="431"/>
                    <a:pt x="438" y="419"/>
                    <a:pt x="440" y="407"/>
                  </a:cubicBezTo>
                  <a:cubicBezTo>
                    <a:pt x="442" y="394"/>
                    <a:pt x="454" y="385"/>
                    <a:pt x="467" y="386"/>
                  </a:cubicBezTo>
                  <a:cubicBezTo>
                    <a:pt x="689" y="409"/>
                    <a:pt x="1132" y="364"/>
                    <a:pt x="1136" y="363"/>
                  </a:cubicBezTo>
                  <a:cubicBezTo>
                    <a:pt x="1150" y="362"/>
                    <a:pt x="1162" y="371"/>
                    <a:pt x="1163" y="384"/>
                  </a:cubicBezTo>
                  <a:cubicBezTo>
                    <a:pt x="1164" y="395"/>
                    <a:pt x="1155" y="406"/>
                    <a:pt x="1144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80" name="TextBox 79"/>
          <p:cNvSpPr txBox="1">
            <a:spLocks/>
          </p:cNvSpPr>
          <p:nvPr/>
        </p:nvSpPr>
        <p:spPr bwMode="gray">
          <a:xfrm>
            <a:off x="1927165" y="3274541"/>
            <a:ext cx="2492711" cy="6154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algn="r">
              <a:buClr>
                <a:srgbClr val="3D3D3D"/>
              </a:buClr>
            </a:pPr>
            <a:r>
              <a:rPr lang="en-US" sz="3999" dirty="0">
                <a:solidFill>
                  <a:srgbClr val="3E5020"/>
                </a:solidFill>
                <a:latin typeface="Cambria" pitchFamily="18" charset="0"/>
              </a:rPr>
              <a:t>60%</a:t>
            </a:r>
          </a:p>
        </p:txBody>
      </p:sp>
      <p:sp>
        <p:nvSpPr>
          <p:cNvPr id="81" name="TextBox 80"/>
          <p:cNvSpPr txBox="1">
            <a:spLocks/>
          </p:cNvSpPr>
          <p:nvPr/>
        </p:nvSpPr>
        <p:spPr bwMode="gray">
          <a:xfrm>
            <a:off x="2369277" y="3890867"/>
            <a:ext cx="2050601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algn="r">
              <a:buClr>
                <a:srgbClr val="3D3D3D"/>
              </a:buClr>
            </a:pPr>
            <a:r>
              <a:rPr lang="en-US" sz="1800" dirty="0">
                <a:solidFill>
                  <a:srgbClr val="3E5020"/>
                </a:solidFill>
                <a:latin typeface="Cambria" pitchFamily="18" charset="0"/>
              </a:rPr>
              <a:t>reduction in time to register property</a:t>
            </a:r>
          </a:p>
        </p:txBody>
      </p:sp>
      <p:sp>
        <p:nvSpPr>
          <p:cNvPr id="90" name="TextBox 89"/>
          <p:cNvSpPr txBox="1">
            <a:spLocks/>
          </p:cNvSpPr>
          <p:nvPr/>
        </p:nvSpPr>
        <p:spPr bwMode="gray">
          <a:xfrm>
            <a:off x="4718226" y="3274541"/>
            <a:ext cx="2050601" cy="61632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>
              <a:buClr>
                <a:srgbClr val="3D3D3D"/>
              </a:buClr>
            </a:pPr>
            <a:r>
              <a:rPr lang="en-US" sz="3999" dirty="0">
                <a:solidFill>
                  <a:srgbClr val="FFFFFF"/>
                </a:solidFill>
                <a:latin typeface="Cambria" pitchFamily="18" charset="0"/>
              </a:rPr>
              <a:t>130%</a:t>
            </a:r>
          </a:p>
        </p:txBody>
      </p:sp>
      <p:sp>
        <p:nvSpPr>
          <p:cNvPr id="91" name="TextBox 90"/>
          <p:cNvSpPr txBox="1">
            <a:spLocks/>
          </p:cNvSpPr>
          <p:nvPr/>
        </p:nvSpPr>
        <p:spPr bwMode="gray">
          <a:xfrm>
            <a:off x="4718227" y="3890867"/>
            <a:ext cx="2261922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>
              <a:buClr>
                <a:srgbClr val="3D3D3D"/>
              </a:buClr>
            </a:pPr>
            <a:r>
              <a:rPr lang="en-US" sz="1800" dirty="0">
                <a:solidFill>
                  <a:srgbClr val="FFFFFF"/>
                </a:solidFill>
                <a:latin typeface="Cambria" pitchFamily="18" charset="0"/>
              </a:rPr>
              <a:t>increase in </a:t>
            </a:r>
            <a:r>
              <a:rPr lang="en-US" sz="1800" dirty="0" smtClean="0">
                <a:solidFill>
                  <a:srgbClr val="FFFFFF"/>
                </a:solidFill>
                <a:latin typeface="Cambria" pitchFamily="18" charset="0"/>
              </a:rPr>
              <a:t>SME </a:t>
            </a:r>
            <a:r>
              <a:rPr lang="en-US" sz="1800" dirty="0">
                <a:solidFill>
                  <a:srgbClr val="FFFFFF"/>
                </a:solidFill>
                <a:latin typeface="Cambria" pitchFamily="18" charset="0"/>
              </a:rPr>
              <a:t>access to credit</a:t>
            </a:r>
          </a:p>
        </p:txBody>
      </p:sp>
      <p:grpSp>
        <p:nvGrpSpPr>
          <p:cNvPr id="129" name="Group 128"/>
          <p:cNvGrpSpPr/>
          <p:nvPr/>
        </p:nvGrpSpPr>
        <p:grpSpPr bwMode="gray">
          <a:xfrm>
            <a:off x="7421696" y="3233052"/>
            <a:ext cx="1026819" cy="1313828"/>
            <a:chOff x="7464425" y="3528791"/>
            <a:chExt cx="1026819" cy="1313828"/>
          </a:xfrm>
          <a:solidFill>
            <a:srgbClr val="D6E5BE"/>
          </a:solidFill>
        </p:grpSpPr>
        <p:grpSp>
          <p:nvGrpSpPr>
            <p:cNvPr id="92" name="Group 91"/>
            <p:cNvGrpSpPr/>
            <p:nvPr/>
          </p:nvGrpSpPr>
          <p:grpSpPr bwMode="gray">
            <a:xfrm>
              <a:off x="7523540" y="3528791"/>
              <a:ext cx="967704" cy="1313828"/>
              <a:chOff x="1041020" y="4878677"/>
              <a:chExt cx="641061" cy="941097"/>
            </a:xfrm>
            <a:grpFill/>
          </p:grpSpPr>
          <p:sp>
            <p:nvSpPr>
              <p:cNvPr id="93" name="Rectangle 12"/>
              <p:cNvSpPr>
                <a:spLocks noChangeArrowheads="1"/>
              </p:cNvSpPr>
              <p:nvPr/>
            </p:nvSpPr>
            <p:spPr bwMode="gray">
              <a:xfrm>
                <a:off x="1041020" y="5193060"/>
                <a:ext cx="368077" cy="172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4" name="Rectangle 14"/>
              <p:cNvSpPr>
                <a:spLocks noChangeArrowheads="1"/>
              </p:cNvSpPr>
              <p:nvPr/>
            </p:nvSpPr>
            <p:spPr bwMode="gray">
              <a:xfrm>
                <a:off x="1041020" y="5237327"/>
                <a:ext cx="368077" cy="172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5" name="Rectangle 16"/>
              <p:cNvSpPr>
                <a:spLocks noChangeArrowheads="1"/>
              </p:cNvSpPr>
              <p:nvPr/>
            </p:nvSpPr>
            <p:spPr bwMode="gray">
              <a:xfrm>
                <a:off x="1041020" y="5281595"/>
                <a:ext cx="368077" cy="163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6" name="Rectangle 18"/>
              <p:cNvSpPr>
                <a:spLocks noChangeArrowheads="1"/>
              </p:cNvSpPr>
              <p:nvPr/>
            </p:nvSpPr>
            <p:spPr bwMode="gray">
              <a:xfrm>
                <a:off x="1041020" y="5325043"/>
                <a:ext cx="368077" cy="172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7" name="Rectangle 20"/>
              <p:cNvSpPr>
                <a:spLocks noChangeArrowheads="1"/>
              </p:cNvSpPr>
              <p:nvPr/>
            </p:nvSpPr>
            <p:spPr bwMode="gray">
              <a:xfrm>
                <a:off x="1041020" y="5369311"/>
                <a:ext cx="368077" cy="172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8" name="Rectangle 22"/>
              <p:cNvSpPr>
                <a:spLocks noChangeArrowheads="1"/>
              </p:cNvSpPr>
              <p:nvPr/>
            </p:nvSpPr>
            <p:spPr bwMode="gray">
              <a:xfrm>
                <a:off x="1041020" y="5413578"/>
                <a:ext cx="368077" cy="172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9" name="Rectangle 24"/>
              <p:cNvSpPr>
                <a:spLocks noChangeArrowheads="1"/>
              </p:cNvSpPr>
              <p:nvPr/>
            </p:nvSpPr>
            <p:spPr bwMode="gray">
              <a:xfrm>
                <a:off x="1041020" y="5457846"/>
                <a:ext cx="368077" cy="163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/>
            </p:nvSpPr>
            <p:spPr bwMode="gray">
              <a:xfrm>
                <a:off x="1041020" y="5502113"/>
                <a:ext cx="368077" cy="172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1" name="Rectangle 28"/>
              <p:cNvSpPr>
                <a:spLocks noChangeArrowheads="1"/>
              </p:cNvSpPr>
              <p:nvPr/>
            </p:nvSpPr>
            <p:spPr bwMode="gray">
              <a:xfrm>
                <a:off x="1041020" y="5545561"/>
                <a:ext cx="368077" cy="172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2" name="Freeform 33"/>
              <p:cNvSpPr>
                <a:spLocks/>
              </p:cNvSpPr>
              <p:nvPr/>
            </p:nvSpPr>
            <p:spPr bwMode="gray">
              <a:xfrm>
                <a:off x="1041020" y="4878677"/>
                <a:ext cx="641061" cy="941097"/>
              </a:xfrm>
              <a:custGeom>
                <a:avLst/>
                <a:gdLst>
                  <a:gd name="T0" fmla="*/ 1187 w 1564"/>
                  <a:gd name="T1" fmla="*/ 1163 h 2296"/>
                  <a:gd name="T2" fmla="*/ 1189 w 1564"/>
                  <a:gd name="T3" fmla="*/ 814 h 2296"/>
                  <a:gd name="T4" fmla="*/ 1194 w 1564"/>
                  <a:gd name="T5" fmla="*/ 799 h 2296"/>
                  <a:gd name="T6" fmla="*/ 1204 w 1564"/>
                  <a:gd name="T7" fmla="*/ 787 h 2296"/>
                  <a:gd name="T8" fmla="*/ 1215 w 1564"/>
                  <a:gd name="T9" fmla="*/ 779 h 2296"/>
                  <a:gd name="T10" fmla="*/ 1227 w 1564"/>
                  <a:gd name="T11" fmla="*/ 777 h 2296"/>
                  <a:gd name="T12" fmla="*/ 1305 w 1564"/>
                  <a:gd name="T13" fmla="*/ 619 h 2296"/>
                  <a:gd name="T14" fmla="*/ 1267 w 1564"/>
                  <a:gd name="T15" fmla="*/ 794 h 2296"/>
                  <a:gd name="T16" fmla="*/ 1274 w 1564"/>
                  <a:gd name="T17" fmla="*/ 821 h 2296"/>
                  <a:gd name="T18" fmla="*/ 1242 w 1564"/>
                  <a:gd name="T19" fmla="*/ 956 h 2296"/>
                  <a:gd name="T20" fmla="*/ 1282 w 1564"/>
                  <a:gd name="T21" fmla="*/ 0 h 2296"/>
                  <a:gd name="T22" fmla="*/ 1267 w 1564"/>
                  <a:gd name="T23" fmla="*/ 2 h 2296"/>
                  <a:gd name="T24" fmla="*/ 1251 w 1564"/>
                  <a:gd name="T25" fmla="*/ 6 h 2296"/>
                  <a:gd name="T26" fmla="*/ 1236 w 1564"/>
                  <a:gd name="T27" fmla="*/ 8 h 2296"/>
                  <a:gd name="T28" fmla="*/ 1220 w 1564"/>
                  <a:gd name="T29" fmla="*/ 12 h 2296"/>
                  <a:gd name="T30" fmla="*/ 1135 w 1564"/>
                  <a:gd name="T31" fmla="*/ 30 h 2296"/>
                  <a:gd name="T32" fmla="*/ 1050 w 1564"/>
                  <a:gd name="T33" fmla="*/ 52 h 2296"/>
                  <a:gd name="T34" fmla="*/ 968 w 1564"/>
                  <a:gd name="T35" fmla="*/ 76 h 2296"/>
                  <a:gd name="T36" fmla="*/ 886 w 1564"/>
                  <a:gd name="T37" fmla="*/ 101 h 2296"/>
                  <a:gd name="T38" fmla="*/ 805 w 1564"/>
                  <a:gd name="T39" fmla="*/ 130 h 2296"/>
                  <a:gd name="T40" fmla="*/ 726 w 1564"/>
                  <a:gd name="T41" fmla="*/ 160 h 2296"/>
                  <a:gd name="T42" fmla="*/ 649 w 1564"/>
                  <a:gd name="T43" fmla="*/ 194 h 2296"/>
                  <a:gd name="T44" fmla="*/ 571 w 1564"/>
                  <a:gd name="T45" fmla="*/ 228 h 2296"/>
                  <a:gd name="T46" fmla="*/ 1015 w 1564"/>
                  <a:gd name="T47" fmla="*/ 1420 h 2296"/>
                  <a:gd name="T48" fmla="*/ 1194 w 1564"/>
                  <a:gd name="T49" fmla="*/ 1208 h 2296"/>
                  <a:gd name="T50" fmla="*/ 1115 w 1564"/>
                  <a:gd name="T51" fmla="*/ 1541 h 2296"/>
                  <a:gd name="T52" fmla="*/ 1129 w 1564"/>
                  <a:gd name="T53" fmla="*/ 1535 h 2296"/>
                  <a:gd name="T54" fmla="*/ 1140 w 1564"/>
                  <a:gd name="T55" fmla="*/ 1526 h 2296"/>
                  <a:gd name="T56" fmla="*/ 1149 w 1564"/>
                  <a:gd name="T57" fmla="*/ 1512 h 2296"/>
                  <a:gd name="T58" fmla="*/ 1224 w 1564"/>
                  <a:gd name="T59" fmla="*/ 1224 h 2296"/>
                  <a:gd name="T60" fmla="*/ 1190 w 1564"/>
                  <a:gd name="T61" fmla="*/ 1516 h 2296"/>
                  <a:gd name="T62" fmla="*/ 1177 w 1564"/>
                  <a:gd name="T63" fmla="*/ 1544 h 2296"/>
                  <a:gd name="T64" fmla="*/ 1155 w 1564"/>
                  <a:gd name="T65" fmla="*/ 1565 h 2296"/>
                  <a:gd name="T66" fmla="*/ 1128 w 1564"/>
                  <a:gd name="T67" fmla="*/ 1578 h 2296"/>
                  <a:gd name="T68" fmla="*/ 1098 w 1564"/>
                  <a:gd name="T69" fmla="*/ 1581 h 2296"/>
                  <a:gd name="T70" fmla="*/ 1087 w 1564"/>
                  <a:gd name="T71" fmla="*/ 1615 h 2296"/>
                  <a:gd name="T72" fmla="*/ 1077 w 1564"/>
                  <a:gd name="T73" fmla="*/ 1630 h 2296"/>
                  <a:gd name="T74" fmla="*/ 1062 w 1564"/>
                  <a:gd name="T75" fmla="*/ 1639 h 2296"/>
                  <a:gd name="T76" fmla="*/ 1044 w 1564"/>
                  <a:gd name="T77" fmla="*/ 1641 h 2296"/>
                  <a:gd name="T78" fmla="*/ 1015 w 1564"/>
                  <a:gd name="T79" fmla="*/ 1634 h 2296"/>
                  <a:gd name="T80" fmla="*/ 0 w 1564"/>
                  <a:gd name="T81" fmla="*/ 1964 h 2296"/>
                  <a:gd name="T82" fmla="*/ 413 w 1564"/>
                  <a:gd name="T83" fmla="*/ 2036 h 2296"/>
                  <a:gd name="T84" fmla="*/ 882 w 1564"/>
                  <a:gd name="T85" fmla="*/ 2274 h 2296"/>
                  <a:gd name="T86" fmla="*/ 913 w 1564"/>
                  <a:gd name="T87" fmla="*/ 2229 h 2296"/>
                  <a:gd name="T88" fmla="*/ 949 w 1564"/>
                  <a:gd name="T89" fmla="*/ 2184 h 2296"/>
                  <a:gd name="T90" fmla="*/ 989 w 1564"/>
                  <a:gd name="T91" fmla="*/ 2140 h 2296"/>
                  <a:gd name="T92" fmla="*/ 1034 w 1564"/>
                  <a:gd name="T93" fmla="*/ 2097 h 2296"/>
                  <a:gd name="T94" fmla="*/ 1082 w 1564"/>
                  <a:gd name="T95" fmla="*/ 2053 h 2296"/>
                  <a:gd name="T96" fmla="*/ 1132 w 1564"/>
                  <a:gd name="T97" fmla="*/ 2010 h 2296"/>
                  <a:gd name="T98" fmla="*/ 1185 w 1564"/>
                  <a:gd name="T99" fmla="*/ 1969 h 2296"/>
                  <a:gd name="T100" fmla="*/ 1239 w 1564"/>
                  <a:gd name="T101" fmla="*/ 1928 h 2296"/>
                  <a:gd name="T102" fmla="*/ 1297 w 1564"/>
                  <a:gd name="T103" fmla="*/ 1894 h 2296"/>
                  <a:gd name="T104" fmla="*/ 1357 w 1564"/>
                  <a:gd name="T105" fmla="*/ 1863 h 2296"/>
                  <a:gd name="T106" fmla="*/ 1413 w 1564"/>
                  <a:gd name="T107" fmla="*/ 1837 h 2296"/>
                  <a:gd name="T108" fmla="*/ 1465 w 1564"/>
                  <a:gd name="T109" fmla="*/ 1815 h 2296"/>
                  <a:gd name="T110" fmla="*/ 1509 w 1564"/>
                  <a:gd name="T111" fmla="*/ 1800 h 2296"/>
                  <a:gd name="T112" fmla="*/ 1542 w 1564"/>
                  <a:gd name="T113" fmla="*/ 1789 h 2296"/>
                  <a:gd name="T114" fmla="*/ 1561 w 1564"/>
                  <a:gd name="T115" fmla="*/ 1784 h 2296"/>
                  <a:gd name="T116" fmla="*/ 1427 w 1564"/>
                  <a:gd name="T117" fmla="*/ 93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4" h="2296">
                    <a:moveTo>
                      <a:pt x="1242" y="956"/>
                    </a:moveTo>
                    <a:lnTo>
                      <a:pt x="1187" y="1163"/>
                    </a:lnTo>
                    <a:lnTo>
                      <a:pt x="1105" y="1141"/>
                    </a:lnTo>
                    <a:lnTo>
                      <a:pt x="1189" y="814"/>
                    </a:lnTo>
                    <a:lnTo>
                      <a:pt x="1191" y="806"/>
                    </a:lnTo>
                    <a:lnTo>
                      <a:pt x="1194" y="799"/>
                    </a:lnTo>
                    <a:lnTo>
                      <a:pt x="1199" y="793"/>
                    </a:lnTo>
                    <a:lnTo>
                      <a:pt x="1204" y="787"/>
                    </a:lnTo>
                    <a:lnTo>
                      <a:pt x="1209" y="783"/>
                    </a:lnTo>
                    <a:lnTo>
                      <a:pt x="1215" y="779"/>
                    </a:lnTo>
                    <a:lnTo>
                      <a:pt x="1221" y="778"/>
                    </a:lnTo>
                    <a:lnTo>
                      <a:pt x="1227" y="777"/>
                    </a:lnTo>
                    <a:lnTo>
                      <a:pt x="1231" y="698"/>
                    </a:lnTo>
                    <a:lnTo>
                      <a:pt x="1305" y="619"/>
                    </a:lnTo>
                    <a:lnTo>
                      <a:pt x="1259" y="786"/>
                    </a:lnTo>
                    <a:lnTo>
                      <a:pt x="1267" y="794"/>
                    </a:lnTo>
                    <a:lnTo>
                      <a:pt x="1273" y="806"/>
                    </a:lnTo>
                    <a:lnTo>
                      <a:pt x="1274" y="821"/>
                    </a:lnTo>
                    <a:lnTo>
                      <a:pt x="1272" y="836"/>
                    </a:lnTo>
                    <a:lnTo>
                      <a:pt x="1242" y="956"/>
                    </a:lnTo>
                    <a:lnTo>
                      <a:pt x="1427" y="936"/>
                    </a:lnTo>
                    <a:lnTo>
                      <a:pt x="1282" y="0"/>
                    </a:lnTo>
                    <a:lnTo>
                      <a:pt x="1274" y="1"/>
                    </a:lnTo>
                    <a:lnTo>
                      <a:pt x="1267" y="2"/>
                    </a:lnTo>
                    <a:lnTo>
                      <a:pt x="1259" y="3"/>
                    </a:lnTo>
                    <a:lnTo>
                      <a:pt x="1251" y="6"/>
                    </a:lnTo>
                    <a:lnTo>
                      <a:pt x="1243" y="7"/>
                    </a:lnTo>
                    <a:lnTo>
                      <a:pt x="1236" y="8"/>
                    </a:lnTo>
                    <a:lnTo>
                      <a:pt x="1228" y="10"/>
                    </a:lnTo>
                    <a:lnTo>
                      <a:pt x="1220" y="12"/>
                    </a:lnTo>
                    <a:lnTo>
                      <a:pt x="1177" y="21"/>
                    </a:lnTo>
                    <a:lnTo>
                      <a:pt x="1135" y="30"/>
                    </a:lnTo>
                    <a:lnTo>
                      <a:pt x="1092" y="40"/>
                    </a:lnTo>
                    <a:lnTo>
                      <a:pt x="1050" y="52"/>
                    </a:lnTo>
                    <a:lnTo>
                      <a:pt x="1009" y="63"/>
                    </a:lnTo>
                    <a:lnTo>
                      <a:pt x="968" y="76"/>
                    </a:lnTo>
                    <a:lnTo>
                      <a:pt x="926" y="89"/>
                    </a:lnTo>
                    <a:lnTo>
                      <a:pt x="886" y="101"/>
                    </a:lnTo>
                    <a:lnTo>
                      <a:pt x="845" y="115"/>
                    </a:lnTo>
                    <a:lnTo>
                      <a:pt x="805" y="130"/>
                    </a:lnTo>
                    <a:lnTo>
                      <a:pt x="765" y="145"/>
                    </a:lnTo>
                    <a:lnTo>
                      <a:pt x="726" y="160"/>
                    </a:lnTo>
                    <a:lnTo>
                      <a:pt x="687" y="176"/>
                    </a:lnTo>
                    <a:lnTo>
                      <a:pt x="649" y="194"/>
                    </a:lnTo>
                    <a:lnTo>
                      <a:pt x="609" y="211"/>
                    </a:lnTo>
                    <a:lnTo>
                      <a:pt x="571" y="228"/>
                    </a:lnTo>
                    <a:lnTo>
                      <a:pt x="1015" y="228"/>
                    </a:lnTo>
                    <a:lnTo>
                      <a:pt x="1015" y="1420"/>
                    </a:lnTo>
                    <a:lnTo>
                      <a:pt x="1078" y="1178"/>
                    </a:lnTo>
                    <a:lnTo>
                      <a:pt x="1194" y="1208"/>
                    </a:lnTo>
                    <a:lnTo>
                      <a:pt x="1108" y="1542"/>
                    </a:lnTo>
                    <a:lnTo>
                      <a:pt x="1115" y="1541"/>
                    </a:lnTo>
                    <a:lnTo>
                      <a:pt x="1122" y="1539"/>
                    </a:lnTo>
                    <a:lnTo>
                      <a:pt x="1129" y="1535"/>
                    </a:lnTo>
                    <a:lnTo>
                      <a:pt x="1136" y="1531"/>
                    </a:lnTo>
                    <a:lnTo>
                      <a:pt x="1140" y="1526"/>
                    </a:lnTo>
                    <a:lnTo>
                      <a:pt x="1145" y="1519"/>
                    </a:lnTo>
                    <a:lnTo>
                      <a:pt x="1149" y="1512"/>
                    </a:lnTo>
                    <a:lnTo>
                      <a:pt x="1152" y="1505"/>
                    </a:lnTo>
                    <a:lnTo>
                      <a:pt x="1224" y="1224"/>
                    </a:lnTo>
                    <a:lnTo>
                      <a:pt x="1252" y="1277"/>
                    </a:lnTo>
                    <a:lnTo>
                      <a:pt x="1190" y="1516"/>
                    </a:lnTo>
                    <a:lnTo>
                      <a:pt x="1184" y="1531"/>
                    </a:lnTo>
                    <a:lnTo>
                      <a:pt x="1177" y="1544"/>
                    </a:lnTo>
                    <a:lnTo>
                      <a:pt x="1167" y="1556"/>
                    </a:lnTo>
                    <a:lnTo>
                      <a:pt x="1155" y="1565"/>
                    </a:lnTo>
                    <a:lnTo>
                      <a:pt x="1143" y="1573"/>
                    </a:lnTo>
                    <a:lnTo>
                      <a:pt x="1128" y="1578"/>
                    </a:lnTo>
                    <a:lnTo>
                      <a:pt x="1113" y="1581"/>
                    </a:lnTo>
                    <a:lnTo>
                      <a:pt x="1098" y="1581"/>
                    </a:lnTo>
                    <a:lnTo>
                      <a:pt x="1091" y="1607"/>
                    </a:lnTo>
                    <a:lnTo>
                      <a:pt x="1087" y="1615"/>
                    </a:lnTo>
                    <a:lnTo>
                      <a:pt x="1083" y="1623"/>
                    </a:lnTo>
                    <a:lnTo>
                      <a:pt x="1077" y="1630"/>
                    </a:lnTo>
                    <a:lnTo>
                      <a:pt x="1070" y="1634"/>
                    </a:lnTo>
                    <a:lnTo>
                      <a:pt x="1062" y="1639"/>
                    </a:lnTo>
                    <a:lnTo>
                      <a:pt x="1053" y="1641"/>
                    </a:lnTo>
                    <a:lnTo>
                      <a:pt x="1044" y="1641"/>
                    </a:lnTo>
                    <a:lnTo>
                      <a:pt x="1034" y="1640"/>
                    </a:lnTo>
                    <a:lnTo>
                      <a:pt x="1015" y="1634"/>
                    </a:lnTo>
                    <a:lnTo>
                      <a:pt x="1015" y="1969"/>
                    </a:lnTo>
                    <a:lnTo>
                      <a:pt x="0" y="1964"/>
                    </a:lnTo>
                    <a:lnTo>
                      <a:pt x="0" y="2036"/>
                    </a:lnTo>
                    <a:lnTo>
                      <a:pt x="413" y="2036"/>
                    </a:lnTo>
                    <a:lnTo>
                      <a:pt x="869" y="2296"/>
                    </a:lnTo>
                    <a:lnTo>
                      <a:pt x="882" y="2274"/>
                    </a:lnTo>
                    <a:lnTo>
                      <a:pt x="897" y="2252"/>
                    </a:lnTo>
                    <a:lnTo>
                      <a:pt x="913" y="2229"/>
                    </a:lnTo>
                    <a:lnTo>
                      <a:pt x="931" y="2207"/>
                    </a:lnTo>
                    <a:lnTo>
                      <a:pt x="949" y="2184"/>
                    </a:lnTo>
                    <a:lnTo>
                      <a:pt x="969" y="2162"/>
                    </a:lnTo>
                    <a:lnTo>
                      <a:pt x="989" y="2140"/>
                    </a:lnTo>
                    <a:lnTo>
                      <a:pt x="1011" y="2118"/>
                    </a:lnTo>
                    <a:lnTo>
                      <a:pt x="1034" y="2097"/>
                    </a:lnTo>
                    <a:lnTo>
                      <a:pt x="1057" y="2075"/>
                    </a:lnTo>
                    <a:lnTo>
                      <a:pt x="1082" y="2053"/>
                    </a:lnTo>
                    <a:lnTo>
                      <a:pt x="1107" y="2031"/>
                    </a:lnTo>
                    <a:lnTo>
                      <a:pt x="1132" y="2010"/>
                    </a:lnTo>
                    <a:lnTo>
                      <a:pt x="1159" y="1988"/>
                    </a:lnTo>
                    <a:lnTo>
                      <a:pt x="1185" y="1969"/>
                    </a:lnTo>
                    <a:lnTo>
                      <a:pt x="1212" y="1948"/>
                    </a:lnTo>
                    <a:lnTo>
                      <a:pt x="1239" y="1928"/>
                    </a:lnTo>
                    <a:lnTo>
                      <a:pt x="1268" y="1910"/>
                    </a:lnTo>
                    <a:lnTo>
                      <a:pt x="1297" y="1894"/>
                    </a:lnTo>
                    <a:lnTo>
                      <a:pt x="1327" y="1878"/>
                    </a:lnTo>
                    <a:lnTo>
                      <a:pt x="1357" y="1863"/>
                    </a:lnTo>
                    <a:lnTo>
                      <a:pt x="1386" y="1849"/>
                    </a:lnTo>
                    <a:lnTo>
                      <a:pt x="1413" y="1837"/>
                    </a:lnTo>
                    <a:lnTo>
                      <a:pt x="1440" y="1826"/>
                    </a:lnTo>
                    <a:lnTo>
                      <a:pt x="1465" y="1815"/>
                    </a:lnTo>
                    <a:lnTo>
                      <a:pt x="1488" y="1807"/>
                    </a:lnTo>
                    <a:lnTo>
                      <a:pt x="1509" y="1800"/>
                    </a:lnTo>
                    <a:lnTo>
                      <a:pt x="1527" y="1793"/>
                    </a:lnTo>
                    <a:lnTo>
                      <a:pt x="1542" y="1789"/>
                    </a:lnTo>
                    <a:lnTo>
                      <a:pt x="1554" y="1785"/>
                    </a:lnTo>
                    <a:lnTo>
                      <a:pt x="1561" y="1784"/>
                    </a:lnTo>
                    <a:lnTo>
                      <a:pt x="1564" y="1783"/>
                    </a:lnTo>
                    <a:lnTo>
                      <a:pt x="1427" y="936"/>
                    </a:lnTo>
                    <a:lnTo>
                      <a:pt x="1242" y="9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gray">
              <a:xfrm>
                <a:off x="1268916" y="4991395"/>
                <a:ext cx="140181" cy="145099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 bwMode="gray">
              <a:xfrm>
                <a:off x="1041020" y="4991395"/>
                <a:ext cx="114768" cy="61483"/>
                <a:chOff x="6831013" y="3131345"/>
                <a:chExt cx="712787" cy="119063"/>
              </a:xfrm>
              <a:grpFill/>
            </p:grpSpPr>
            <p:sp>
              <p:nvSpPr>
                <p:cNvPr id="107" name="Rectangle 12"/>
                <p:cNvSpPr>
                  <a:spLocks noChangeArrowheads="1"/>
                </p:cNvSpPr>
                <p:nvPr/>
              </p:nvSpPr>
              <p:spPr bwMode="gray">
                <a:xfrm>
                  <a:off x="6831013" y="3131345"/>
                  <a:ext cx="712787" cy="333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08" name="Rectangle 14"/>
                <p:cNvSpPr>
                  <a:spLocks noChangeArrowheads="1"/>
                </p:cNvSpPr>
                <p:nvPr/>
              </p:nvSpPr>
              <p:spPr bwMode="gray">
                <a:xfrm>
                  <a:off x="6831013" y="3217070"/>
                  <a:ext cx="712787" cy="333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Cambria" pitchFamily="18" charset="0"/>
                  </a:endParaRPr>
                </a:p>
              </p:txBody>
            </p:sp>
          </p:grpSp>
          <p:sp>
            <p:nvSpPr>
              <p:cNvPr id="105" name="Rectangle 12"/>
              <p:cNvSpPr>
                <a:spLocks noChangeArrowheads="1"/>
              </p:cNvSpPr>
              <p:nvPr/>
            </p:nvSpPr>
            <p:spPr bwMode="gray">
              <a:xfrm>
                <a:off x="1041020" y="5152890"/>
                <a:ext cx="190865" cy="172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6" name="Rectangle 12"/>
              <p:cNvSpPr>
                <a:spLocks noChangeArrowheads="1"/>
              </p:cNvSpPr>
              <p:nvPr/>
            </p:nvSpPr>
            <p:spPr bwMode="gray">
              <a:xfrm>
                <a:off x="1218232" y="5607044"/>
                <a:ext cx="190865" cy="172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</p:grpSp>
        <p:sp>
          <p:nvSpPr>
            <p:cNvPr id="128" name="Freeform 127"/>
            <p:cNvSpPr/>
            <p:nvPr/>
          </p:nvSpPr>
          <p:spPr bwMode="gray">
            <a:xfrm>
              <a:off x="7464425" y="3638550"/>
              <a:ext cx="695325" cy="1060450"/>
            </a:xfrm>
            <a:custGeom>
              <a:avLst/>
              <a:gdLst>
                <a:gd name="connsiteX0" fmla="*/ 24861 w 695325"/>
                <a:gd name="connsiteY0" fmla="*/ 23801 h 1060450"/>
                <a:gd name="connsiteX1" fmla="*/ 24861 w 695325"/>
                <a:gd name="connsiteY1" fmla="*/ 1036649 h 1060450"/>
                <a:gd name="connsiteX2" fmla="*/ 657763 w 695325"/>
                <a:gd name="connsiteY2" fmla="*/ 1036649 h 1060450"/>
                <a:gd name="connsiteX3" fmla="*/ 657763 w 695325"/>
                <a:gd name="connsiteY3" fmla="*/ 23801 h 1060450"/>
                <a:gd name="connsiteX4" fmla="*/ 0 w 695325"/>
                <a:gd name="connsiteY4" fmla="*/ 0 h 1060450"/>
                <a:gd name="connsiteX5" fmla="*/ 695325 w 695325"/>
                <a:gd name="connsiteY5" fmla="*/ 0 h 1060450"/>
                <a:gd name="connsiteX6" fmla="*/ 695325 w 695325"/>
                <a:gd name="connsiteY6" fmla="*/ 1060450 h 1060450"/>
                <a:gd name="connsiteX7" fmla="*/ 0 w 695325"/>
                <a:gd name="connsiteY7" fmla="*/ 1060450 h 1060450"/>
                <a:gd name="connsiteX0" fmla="*/ 24861 w 695325"/>
                <a:gd name="connsiteY0" fmla="*/ 23801 h 1060450"/>
                <a:gd name="connsiteX1" fmla="*/ 24861 w 695325"/>
                <a:gd name="connsiteY1" fmla="*/ 1017599 h 1060450"/>
                <a:gd name="connsiteX2" fmla="*/ 657763 w 695325"/>
                <a:gd name="connsiteY2" fmla="*/ 1036649 h 1060450"/>
                <a:gd name="connsiteX3" fmla="*/ 657763 w 695325"/>
                <a:gd name="connsiteY3" fmla="*/ 23801 h 1060450"/>
                <a:gd name="connsiteX4" fmla="*/ 24861 w 695325"/>
                <a:gd name="connsiteY4" fmla="*/ 23801 h 1060450"/>
                <a:gd name="connsiteX5" fmla="*/ 0 w 695325"/>
                <a:gd name="connsiteY5" fmla="*/ 0 h 1060450"/>
                <a:gd name="connsiteX6" fmla="*/ 695325 w 695325"/>
                <a:gd name="connsiteY6" fmla="*/ 0 h 1060450"/>
                <a:gd name="connsiteX7" fmla="*/ 695325 w 695325"/>
                <a:gd name="connsiteY7" fmla="*/ 1060450 h 1060450"/>
                <a:gd name="connsiteX8" fmla="*/ 0 w 695325"/>
                <a:gd name="connsiteY8" fmla="*/ 1060450 h 1060450"/>
                <a:gd name="connsiteX9" fmla="*/ 0 w 695325"/>
                <a:gd name="connsiteY9" fmla="*/ 0 h 1060450"/>
                <a:gd name="connsiteX0" fmla="*/ 24861 w 695325"/>
                <a:gd name="connsiteY0" fmla="*/ 23801 h 1060450"/>
                <a:gd name="connsiteX1" fmla="*/ 24861 w 695325"/>
                <a:gd name="connsiteY1" fmla="*/ 1017599 h 1060450"/>
                <a:gd name="connsiteX2" fmla="*/ 657763 w 695325"/>
                <a:gd name="connsiteY2" fmla="*/ 1020774 h 1060450"/>
                <a:gd name="connsiteX3" fmla="*/ 657763 w 695325"/>
                <a:gd name="connsiteY3" fmla="*/ 23801 h 1060450"/>
                <a:gd name="connsiteX4" fmla="*/ 24861 w 695325"/>
                <a:gd name="connsiteY4" fmla="*/ 23801 h 1060450"/>
                <a:gd name="connsiteX5" fmla="*/ 0 w 695325"/>
                <a:gd name="connsiteY5" fmla="*/ 0 h 1060450"/>
                <a:gd name="connsiteX6" fmla="*/ 695325 w 695325"/>
                <a:gd name="connsiteY6" fmla="*/ 0 h 1060450"/>
                <a:gd name="connsiteX7" fmla="*/ 695325 w 695325"/>
                <a:gd name="connsiteY7" fmla="*/ 1060450 h 1060450"/>
                <a:gd name="connsiteX8" fmla="*/ 0 w 695325"/>
                <a:gd name="connsiteY8" fmla="*/ 1060450 h 1060450"/>
                <a:gd name="connsiteX9" fmla="*/ 0 w 695325"/>
                <a:gd name="connsiteY9" fmla="*/ 0 h 1060450"/>
                <a:gd name="connsiteX0" fmla="*/ 24861 w 695325"/>
                <a:gd name="connsiteY0" fmla="*/ 23801 h 1060450"/>
                <a:gd name="connsiteX1" fmla="*/ 24861 w 695325"/>
                <a:gd name="connsiteY1" fmla="*/ 1011249 h 1060450"/>
                <a:gd name="connsiteX2" fmla="*/ 657763 w 695325"/>
                <a:gd name="connsiteY2" fmla="*/ 1020774 h 1060450"/>
                <a:gd name="connsiteX3" fmla="*/ 657763 w 695325"/>
                <a:gd name="connsiteY3" fmla="*/ 23801 h 1060450"/>
                <a:gd name="connsiteX4" fmla="*/ 24861 w 695325"/>
                <a:gd name="connsiteY4" fmla="*/ 23801 h 1060450"/>
                <a:gd name="connsiteX5" fmla="*/ 0 w 695325"/>
                <a:gd name="connsiteY5" fmla="*/ 0 h 1060450"/>
                <a:gd name="connsiteX6" fmla="*/ 695325 w 695325"/>
                <a:gd name="connsiteY6" fmla="*/ 0 h 1060450"/>
                <a:gd name="connsiteX7" fmla="*/ 695325 w 695325"/>
                <a:gd name="connsiteY7" fmla="*/ 1060450 h 1060450"/>
                <a:gd name="connsiteX8" fmla="*/ 0 w 695325"/>
                <a:gd name="connsiteY8" fmla="*/ 1060450 h 1060450"/>
                <a:gd name="connsiteX9" fmla="*/ 0 w 695325"/>
                <a:gd name="connsiteY9" fmla="*/ 0 h 106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25" h="1060450">
                  <a:moveTo>
                    <a:pt x="24861" y="23801"/>
                  </a:moveTo>
                  <a:lnTo>
                    <a:pt x="24861" y="1011249"/>
                  </a:lnTo>
                  <a:lnTo>
                    <a:pt x="657763" y="1020774"/>
                  </a:lnTo>
                  <a:lnTo>
                    <a:pt x="657763" y="23801"/>
                  </a:lnTo>
                  <a:lnTo>
                    <a:pt x="24861" y="23801"/>
                  </a:lnTo>
                  <a:close/>
                  <a:moveTo>
                    <a:pt x="0" y="0"/>
                  </a:moveTo>
                  <a:lnTo>
                    <a:pt x="695325" y="0"/>
                  </a:lnTo>
                  <a:lnTo>
                    <a:pt x="695325" y="1060450"/>
                  </a:lnTo>
                  <a:lnTo>
                    <a:pt x="0" y="10604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 bwMode="gray">
          <a:xfrm>
            <a:off x="496518" y="5066069"/>
            <a:ext cx="3077630" cy="1170324"/>
            <a:chOff x="496518" y="5058823"/>
            <a:chExt cx="3077630" cy="1170324"/>
          </a:xfrm>
        </p:grpSpPr>
        <p:sp>
          <p:nvSpPr>
            <p:cNvPr id="130" name="TextBox 129"/>
            <p:cNvSpPr txBox="1">
              <a:spLocks/>
            </p:cNvSpPr>
            <p:nvPr/>
          </p:nvSpPr>
          <p:spPr bwMode="gray">
            <a:xfrm>
              <a:off x="496518" y="5058823"/>
              <a:ext cx="3077630" cy="615425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x-none"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9pPr>
            </a:lstStyle>
            <a:p>
              <a:pPr>
                <a:buClr>
                  <a:srgbClr val="3D3D3D"/>
                </a:buClr>
              </a:pPr>
              <a:r>
                <a:rPr lang="en-US" sz="3999" dirty="0">
                  <a:solidFill>
                    <a:srgbClr val="FFFFFF"/>
                  </a:solidFill>
                  <a:latin typeface="Cambria" pitchFamily="18" charset="0"/>
                </a:rPr>
                <a:t>23,500 </a:t>
              </a:r>
              <a:r>
                <a:rPr lang="en-US" sz="2800" dirty="0">
                  <a:solidFill>
                    <a:srgbClr val="FFFFFF"/>
                  </a:solidFill>
                  <a:latin typeface="Cambria" pitchFamily="18" charset="0"/>
                </a:rPr>
                <a:t>hours</a:t>
              </a:r>
              <a:endParaRPr lang="en-US" sz="3999" dirty="0">
                <a:solidFill>
                  <a:srgbClr val="FFFFFF"/>
                </a:solidFill>
                <a:latin typeface="Cambria" pitchFamily="18" charset="0"/>
              </a:endParaRPr>
            </a:p>
          </p:txBody>
        </p:sp>
        <p:sp>
          <p:nvSpPr>
            <p:cNvPr id="131" name="TextBox 130"/>
            <p:cNvSpPr txBox="1">
              <a:spLocks/>
            </p:cNvSpPr>
            <p:nvPr/>
          </p:nvSpPr>
          <p:spPr bwMode="gray">
            <a:xfrm>
              <a:off x="496519" y="5675149"/>
              <a:ext cx="2261922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x-none"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9pPr>
            </a:lstStyle>
            <a:p>
              <a:pPr>
                <a:buClr>
                  <a:srgbClr val="3D3D3D"/>
                </a:buClr>
              </a:pPr>
              <a:r>
                <a:rPr lang="en-US" sz="1800" dirty="0">
                  <a:solidFill>
                    <a:srgbClr val="FFFFFF"/>
                  </a:solidFill>
                  <a:latin typeface="Cambria" pitchFamily="18" charset="0"/>
                </a:rPr>
                <a:t>saved by exporters annually</a:t>
              </a:r>
            </a:p>
          </p:txBody>
        </p:sp>
      </p:grpSp>
      <p:sp>
        <p:nvSpPr>
          <p:cNvPr id="132" name="Freeform 27"/>
          <p:cNvSpPr>
            <a:spLocks noEditPoints="1"/>
          </p:cNvSpPr>
          <p:nvPr/>
        </p:nvSpPr>
        <p:spPr bwMode="gray">
          <a:xfrm>
            <a:off x="3208379" y="5013827"/>
            <a:ext cx="1055072" cy="1266082"/>
          </a:xfrm>
          <a:custGeom>
            <a:avLst/>
            <a:gdLst>
              <a:gd name="T0" fmla="*/ 318 w 542"/>
              <a:gd name="T1" fmla="*/ 158 h 650"/>
              <a:gd name="T2" fmla="*/ 318 w 542"/>
              <a:gd name="T3" fmla="*/ 136 h 650"/>
              <a:gd name="T4" fmla="*/ 333 w 542"/>
              <a:gd name="T5" fmla="*/ 125 h 650"/>
              <a:gd name="T6" fmla="*/ 333 w 542"/>
              <a:gd name="T7" fmla="*/ 22 h 650"/>
              <a:gd name="T8" fmla="*/ 281 w 542"/>
              <a:gd name="T9" fmla="*/ 0 h 650"/>
              <a:gd name="T10" fmla="*/ 230 w 542"/>
              <a:gd name="T11" fmla="*/ 22 h 650"/>
              <a:gd name="T12" fmla="*/ 230 w 542"/>
              <a:gd name="T13" fmla="*/ 125 h 650"/>
              <a:gd name="T14" fmla="*/ 244 w 542"/>
              <a:gd name="T15" fmla="*/ 136 h 650"/>
              <a:gd name="T16" fmla="*/ 244 w 542"/>
              <a:gd name="T17" fmla="*/ 158 h 650"/>
              <a:gd name="T18" fmla="*/ 184 w 542"/>
              <a:gd name="T19" fmla="*/ 175 h 650"/>
              <a:gd name="T20" fmla="*/ 54 w 542"/>
              <a:gd name="T21" fmla="*/ 500 h 650"/>
              <a:gd name="T22" fmla="*/ 281 w 542"/>
              <a:gd name="T23" fmla="*/ 650 h 650"/>
              <a:gd name="T24" fmla="*/ 379 w 542"/>
              <a:gd name="T25" fmla="*/ 630 h 650"/>
              <a:gd name="T26" fmla="*/ 511 w 542"/>
              <a:gd name="T27" fmla="*/ 495 h 650"/>
              <a:gd name="T28" fmla="*/ 509 w 542"/>
              <a:gd name="T29" fmla="*/ 305 h 650"/>
              <a:gd name="T30" fmla="*/ 318 w 542"/>
              <a:gd name="T31" fmla="*/ 158 h 650"/>
              <a:gd name="T32" fmla="*/ 247 w 542"/>
              <a:gd name="T33" fmla="*/ 39 h 650"/>
              <a:gd name="T34" fmla="*/ 281 w 542"/>
              <a:gd name="T35" fmla="*/ 24 h 650"/>
              <a:gd name="T36" fmla="*/ 316 w 542"/>
              <a:gd name="T37" fmla="*/ 39 h 650"/>
              <a:gd name="T38" fmla="*/ 317 w 542"/>
              <a:gd name="T39" fmla="*/ 107 h 650"/>
              <a:gd name="T40" fmla="*/ 245 w 542"/>
              <a:gd name="T41" fmla="*/ 107 h 650"/>
              <a:gd name="T42" fmla="*/ 247 w 542"/>
              <a:gd name="T43" fmla="*/ 39 h 650"/>
              <a:gd name="T44" fmla="*/ 358 w 542"/>
              <a:gd name="T45" fmla="*/ 582 h 650"/>
              <a:gd name="T46" fmla="*/ 281 w 542"/>
              <a:gd name="T47" fmla="*/ 598 h 650"/>
              <a:gd name="T48" fmla="*/ 102 w 542"/>
              <a:gd name="T49" fmla="*/ 480 h 650"/>
              <a:gd name="T50" fmla="*/ 204 w 542"/>
              <a:gd name="T51" fmla="*/ 223 h 650"/>
              <a:gd name="T52" fmla="*/ 281 w 542"/>
              <a:gd name="T53" fmla="*/ 207 h 650"/>
              <a:gd name="T54" fmla="*/ 461 w 542"/>
              <a:gd name="T55" fmla="*/ 326 h 650"/>
              <a:gd name="T56" fmla="*/ 358 w 542"/>
              <a:gd name="T57" fmla="*/ 582 h 650"/>
              <a:gd name="T58" fmla="*/ 428 w 542"/>
              <a:gd name="T59" fmla="*/ 326 h 650"/>
              <a:gd name="T60" fmla="*/ 324 w 542"/>
              <a:gd name="T61" fmla="*/ 359 h 650"/>
              <a:gd name="T62" fmla="*/ 257 w 542"/>
              <a:gd name="T63" fmla="*/ 347 h 650"/>
              <a:gd name="T64" fmla="*/ 226 w 542"/>
              <a:gd name="T65" fmla="*/ 426 h 650"/>
              <a:gd name="T66" fmla="*/ 305 w 542"/>
              <a:gd name="T67" fmla="*/ 458 h 650"/>
              <a:gd name="T68" fmla="*/ 342 w 542"/>
              <a:gd name="T69" fmla="*/ 402 h 650"/>
              <a:gd name="T70" fmla="*/ 438 w 542"/>
              <a:gd name="T71" fmla="*/ 349 h 650"/>
              <a:gd name="T72" fmla="*/ 444 w 542"/>
              <a:gd name="T73" fmla="*/ 333 h 650"/>
              <a:gd name="T74" fmla="*/ 428 w 542"/>
              <a:gd name="T75" fmla="*/ 326 h 650"/>
              <a:gd name="T76" fmla="*/ 73 w 542"/>
              <a:gd name="T77" fmla="*/ 232 h 650"/>
              <a:gd name="T78" fmla="*/ 107 w 542"/>
              <a:gd name="T79" fmla="*/ 198 h 650"/>
              <a:gd name="T80" fmla="*/ 120 w 542"/>
              <a:gd name="T81" fmla="*/ 185 h 650"/>
              <a:gd name="T82" fmla="*/ 81 w 542"/>
              <a:gd name="T83" fmla="*/ 146 h 650"/>
              <a:gd name="T84" fmla="*/ 20 w 542"/>
              <a:gd name="T85" fmla="*/ 206 h 650"/>
              <a:gd name="T86" fmla="*/ 60 w 542"/>
              <a:gd name="T87" fmla="*/ 245 h 650"/>
              <a:gd name="T88" fmla="*/ 73 w 542"/>
              <a:gd name="T89" fmla="*/ 232 h 650"/>
              <a:gd name="T90" fmla="*/ 490 w 542"/>
              <a:gd name="T91" fmla="*/ 232 h 650"/>
              <a:gd name="T92" fmla="*/ 503 w 542"/>
              <a:gd name="T93" fmla="*/ 245 h 650"/>
              <a:gd name="T94" fmla="*/ 542 w 542"/>
              <a:gd name="T95" fmla="*/ 206 h 650"/>
              <a:gd name="T96" fmla="*/ 482 w 542"/>
              <a:gd name="T97" fmla="*/ 146 h 650"/>
              <a:gd name="T98" fmla="*/ 442 w 542"/>
              <a:gd name="T99" fmla="*/ 185 h 650"/>
              <a:gd name="T100" fmla="*/ 456 w 542"/>
              <a:gd name="T101" fmla="*/ 198 h 650"/>
              <a:gd name="T102" fmla="*/ 490 w 542"/>
              <a:gd name="T103" fmla="*/ 232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2" h="650">
                <a:moveTo>
                  <a:pt x="318" y="158"/>
                </a:moveTo>
                <a:cubicBezTo>
                  <a:pt x="318" y="136"/>
                  <a:pt x="318" y="136"/>
                  <a:pt x="318" y="136"/>
                </a:cubicBezTo>
                <a:cubicBezTo>
                  <a:pt x="323" y="133"/>
                  <a:pt x="328" y="129"/>
                  <a:pt x="333" y="125"/>
                </a:cubicBezTo>
                <a:cubicBezTo>
                  <a:pt x="361" y="97"/>
                  <a:pt x="361" y="50"/>
                  <a:pt x="333" y="22"/>
                </a:cubicBezTo>
                <a:cubicBezTo>
                  <a:pt x="319" y="8"/>
                  <a:pt x="301" y="0"/>
                  <a:pt x="281" y="0"/>
                </a:cubicBezTo>
                <a:cubicBezTo>
                  <a:pt x="262" y="0"/>
                  <a:pt x="244" y="8"/>
                  <a:pt x="230" y="22"/>
                </a:cubicBezTo>
                <a:cubicBezTo>
                  <a:pt x="201" y="50"/>
                  <a:pt x="201" y="97"/>
                  <a:pt x="230" y="125"/>
                </a:cubicBezTo>
                <a:cubicBezTo>
                  <a:pt x="234" y="129"/>
                  <a:pt x="239" y="133"/>
                  <a:pt x="244" y="136"/>
                </a:cubicBezTo>
                <a:cubicBezTo>
                  <a:pt x="244" y="158"/>
                  <a:pt x="244" y="158"/>
                  <a:pt x="244" y="158"/>
                </a:cubicBezTo>
                <a:cubicBezTo>
                  <a:pt x="224" y="161"/>
                  <a:pt x="203" y="167"/>
                  <a:pt x="184" y="175"/>
                </a:cubicBezTo>
                <a:cubicBezTo>
                  <a:pt x="58" y="229"/>
                  <a:pt x="0" y="375"/>
                  <a:pt x="54" y="500"/>
                </a:cubicBezTo>
                <a:cubicBezTo>
                  <a:pt x="93" y="591"/>
                  <a:pt x="182" y="650"/>
                  <a:pt x="281" y="650"/>
                </a:cubicBezTo>
                <a:cubicBezTo>
                  <a:pt x="315" y="650"/>
                  <a:pt x="348" y="644"/>
                  <a:pt x="379" y="630"/>
                </a:cubicBezTo>
                <a:cubicBezTo>
                  <a:pt x="440" y="604"/>
                  <a:pt x="487" y="556"/>
                  <a:pt x="511" y="495"/>
                </a:cubicBezTo>
                <a:cubicBezTo>
                  <a:pt x="536" y="433"/>
                  <a:pt x="535" y="366"/>
                  <a:pt x="509" y="305"/>
                </a:cubicBezTo>
                <a:cubicBezTo>
                  <a:pt x="475" y="225"/>
                  <a:pt x="402" y="170"/>
                  <a:pt x="318" y="158"/>
                </a:cubicBezTo>
                <a:close/>
                <a:moveTo>
                  <a:pt x="247" y="39"/>
                </a:moveTo>
                <a:cubicBezTo>
                  <a:pt x="256" y="29"/>
                  <a:pt x="269" y="24"/>
                  <a:pt x="281" y="24"/>
                </a:cubicBezTo>
                <a:cubicBezTo>
                  <a:pt x="294" y="24"/>
                  <a:pt x="306" y="29"/>
                  <a:pt x="316" y="39"/>
                </a:cubicBezTo>
                <a:cubicBezTo>
                  <a:pt x="335" y="57"/>
                  <a:pt x="335" y="87"/>
                  <a:pt x="317" y="107"/>
                </a:cubicBezTo>
                <a:cubicBezTo>
                  <a:pt x="245" y="107"/>
                  <a:pt x="245" y="107"/>
                  <a:pt x="245" y="107"/>
                </a:cubicBezTo>
                <a:cubicBezTo>
                  <a:pt x="227" y="87"/>
                  <a:pt x="228" y="57"/>
                  <a:pt x="247" y="39"/>
                </a:cubicBezTo>
                <a:close/>
                <a:moveTo>
                  <a:pt x="358" y="582"/>
                </a:moveTo>
                <a:cubicBezTo>
                  <a:pt x="333" y="593"/>
                  <a:pt x="307" y="598"/>
                  <a:pt x="281" y="598"/>
                </a:cubicBezTo>
                <a:cubicBezTo>
                  <a:pt x="206" y="598"/>
                  <a:pt x="134" y="554"/>
                  <a:pt x="102" y="480"/>
                </a:cubicBezTo>
                <a:cubicBezTo>
                  <a:pt x="59" y="380"/>
                  <a:pt x="105" y="266"/>
                  <a:pt x="204" y="223"/>
                </a:cubicBezTo>
                <a:cubicBezTo>
                  <a:pt x="229" y="212"/>
                  <a:pt x="256" y="207"/>
                  <a:pt x="281" y="207"/>
                </a:cubicBezTo>
                <a:cubicBezTo>
                  <a:pt x="357" y="207"/>
                  <a:pt x="429" y="252"/>
                  <a:pt x="461" y="326"/>
                </a:cubicBezTo>
                <a:cubicBezTo>
                  <a:pt x="503" y="425"/>
                  <a:pt x="457" y="540"/>
                  <a:pt x="358" y="582"/>
                </a:cubicBezTo>
                <a:close/>
                <a:moveTo>
                  <a:pt x="428" y="326"/>
                </a:moveTo>
                <a:cubicBezTo>
                  <a:pt x="324" y="359"/>
                  <a:pt x="324" y="359"/>
                  <a:pt x="324" y="359"/>
                </a:cubicBezTo>
                <a:cubicBezTo>
                  <a:pt x="307" y="343"/>
                  <a:pt x="281" y="337"/>
                  <a:pt x="257" y="347"/>
                </a:cubicBezTo>
                <a:cubicBezTo>
                  <a:pt x="227" y="360"/>
                  <a:pt x="213" y="396"/>
                  <a:pt x="226" y="426"/>
                </a:cubicBezTo>
                <a:cubicBezTo>
                  <a:pt x="239" y="457"/>
                  <a:pt x="274" y="471"/>
                  <a:pt x="305" y="458"/>
                </a:cubicBezTo>
                <a:cubicBezTo>
                  <a:pt x="328" y="448"/>
                  <a:pt x="342" y="426"/>
                  <a:pt x="342" y="402"/>
                </a:cubicBezTo>
                <a:cubicBezTo>
                  <a:pt x="438" y="349"/>
                  <a:pt x="438" y="349"/>
                  <a:pt x="438" y="349"/>
                </a:cubicBezTo>
                <a:cubicBezTo>
                  <a:pt x="443" y="346"/>
                  <a:pt x="446" y="339"/>
                  <a:pt x="444" y="333"/>
                </a:cubicBezTo>
                <a:cubicBezTo>
                  <a:pt x="441" y="327"/>
                  <a:pt x="434" y="324"/>
                  <a:pt x="428" y="326"/>
                </a:cubicBezTo>
                <a:close/>
                <a:moveTo>
                  <a:pt x="73" y="232"/>
                </a:moveTo>
                <a:cubicBezTo>
                  <a:pt x="107" y="198"/>
                  <a:pt x="107" y="198"/>
                  <a:pt x="107" y="198"/>
                </a:cubicBezTo>
                <a:cubicBezTo>
                  <a:pt x="120" y="185"/>
                  <a:pt x="120" y="185"/>
                  <a:pt x="120" y="185"/>
                </a:cubicBezTo>
                <a:cubicBezTo>
                  <a:pt x="81" y="146"/>
                  <a:pt x="81" y="146"/>
                  <a:pt x="81" y="146"/>
                </a:cubicBezTo>
                <a:cubicBezTo>
                  <a:pt x="20" y="206"/>
                  <a:pt x="20" y="206"/>
                  <a:pt x="20" y="206"/>
                </a:cubicBezTo>
                <a:cubicBezTo>
                  <a:pt x="60" y="245"/>
                  <a:pt x="60" y="245"/>
                  <a:pt x="60" y="245"/>
                </a:cubicBezTo>
                <a:lnTo>
                  <a:pt x="73" y="232"/>
                </a:lnTo>
                <a:close/>
                <a:moveTo>
                  <a:pt x="490" y="232"/>
                </a:moveTo>
                <a:cubicBezTo>
                  <a:pt x="503" y="245"/>
                  <a:pt x="503" y="245"/>
                  <a:pt x="503" y="245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482" y="146"/>
                  <a:pt x="482" y="146"/>
                  <a:pt x="482" y="146"/>
                </a:cubicBezTo>
                <a:cubicBezTo>
                  <a:pt x="442" y="185"/>
                  <a:pt x="442" y="185"/>
                  <a:pt x="442" y="185"/>
                </a:cubicBezTo>
                <a:cubicBezTo>
                  <a:pt x="456" y="198"/>
                  <a:pt x="456" y="198"/>
                  <a:pt x="456" y="198"/>
                </a:cubicBezTo>
                <a:lnTo>
                  <a:pt x="490" y="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90724" y="5020156"/>
            <a:ext cx="2782131" cy="1737914"/>
            <a:chOff x="5890724" y="5017761"/>
            <a:chExt cx="2782131" cy="1737914"/>
          </a:xfrm>
        </p:grpSpPr>
        <p:sp>
          <p:nvSpPr>
            <p:cNvPr id="134" name="TextBox 133"/>
            <p:cNvSpPr txBox="1">
              <a:spLocks/>
            </p:cNvSpPr>
            <p:nvPr/>
          </p:nvSpPr>
          <p:spPr bwMode="gray">
            <a:xfrm>
              <a:off x="5890724" y="5017761"/>
              <a:ext cx="2782131" cy="123085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x-none"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9pPr>
            </a:lstStyle>
            <a:p>
              <a:pPr algn="r">
                <a:buClr>
                  <a:srgbClr val="3D3D3D"/>
                </a:buClr>
              </a:pPr>
              <a:r>
                <a:rPr lang="en-US" sz="3999" dirty="0" smtClean="0">
                  <a:solidFill>
                    <a:srgbClr val="FFFFFF"/>
                  </a:solidFill>
                  <a:latin typeface="Cambria" pitchFamily="18" charset="0"/>
                </a:rPr>
                <a:t> </a:t>
              </a:r>
              <a:r>
                <a:rPr lang="en-US" sz="2800" dirty="0">
                  <a:solidFill>
                    <a:srgbClr val="FFFFFF"/>
                  </a:solidFill>
                  <a:latin typeface="Cambria" pitchFamily="18" charset="0"/>
                </a:rPr>
                <a:t>24 place </a:t>
              </a:r>
              <a:r>
                <a:rPr lang="en-US" sz="3999" dirty="0">
                  <a:solidFill>
                    <a:srgbClr val="FFFFFF"/>
                  </a:solidFill>
                  <a:latin typeface="Cambria" pitchFamily="18" charset="0"/>
                </a:rPr>
                <a:t/>
              </a:r>
              <a:br>
                <a:rPr lang="en-US" sz="3999" dirty="0">
                  <a:solidFill>
                    <a:srgbClr val="FFFFFF"/>
                  </a:solidFill>
                  <a:latin typeface="Cambria" pitchFamily="18" charset="0"/>
                </a:rPr>
              </a:br>
              <a:endParaRPr lang="en-US" sz="3999" dirty="0">
                <a:solidFill>
                  <a:srgbClr val="FFFFFF"/>
                </a:solidFill>
                <a:latin typeface="Cambria" pitchFamily="18" charset="0"/>
              </a:endParaRPr>
            </a:p>
          </p:txBody>
        </p:sp>
        <p:sp>
          <p:nvSpPr>
            <p:cNvPr id="135" name="TextBox 134"/>
            <p:cNvSpPr txBox="1">
              <a:spLocks/>
            </p:cNvSpPr>
            <p:nvPr/>
          </p:nvSpPr>
          <p:spPr bwMode="gray">
            <a:xfrm>
              <a:off x="6800118" y="5647679"/>
              <a:ext cx="1872737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x-none"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9pPr>
            </a:lstStyle>
            <a:p>
              <a:pPr algn="r">
                <a:buClr>
                  <a:srgbClr val="3D3D3D"/>
                </a:buClr>
              </a:pPr>
              <a:r>
                <a:rPr lang="en-US" sz="1800" dirty="0">
                  <a:solidFill>
                    <a:srgbClr val="FFFFFF"/>
                  </a:solidFill>
                  <a:latin typeface="Cambria" pitchFamily="18" charset="0"/>
                </a:rPr>
                <a:t>increase in Nigeria’s position in World Bank DB rankings</a:t>
              </a:r>
            </a:p>
          </p:txBody>
        </p:sp>
      </p:grpSp>
      <p:grpSp>
        <p:nvGrpSpPr>
          <p:cNvPr id="138" name="Group 137"/>
          <p:cNvGrpSpPr/>
          <p:nvPr/>
        </p:nvGrpSpPr>
        <p:grpSpPr bwMode="gray">
          <a:xfrm>
            <a:off x="4892375" y="5170411"/>
            <a:ext cx="973410" cy="1160404"/>
            <a:chOff x="4197350" y="3971925"/>
            <a:chExt cx="603251" cy="719138"/>
          </a:xfrm>
          <a:solidFill>
            <a:schemeClr val="bg1"/>
          </a:solidFill>
        </p:grpSpPr>
        <p:sp>
          <p:nvSpPr>
            <p:cNvPr id="139" name="Freeform 76"/>
            <p:cNvSpPr>
              <a:spLocks/>
            </p:cNvSpPr>
            <p:nvPr/>
          </p:nvSpPr>
          <p:spPr bwMode="gray">
            <a:xfrm>
              <a:off x="4197350" y="3971925"/>
              <a:ext cx="554038" cy="660400"/>
            </a:xfrm>
            <a:custGeom>
              <a:avLst/>
              <a:gdLst>
                <a:gd name="T0" fmla="*/ 23 w 383"/>
                <a:gd name="T1" fmla="*/ 427 h 457"/>
                <a:gd name="T2" fmla="*/ 21 w 383"/>
                <a:gd name="T3" fmla="*/ 420 h 457"/>
                <a:gd name="T4" fmla="*/ 21 w 383"/>
                <a:gd name="T5" fmla="*/ 37 h 457"/>
                <a:gd name="T6" fmla="*/ 36 w 383"/>
                <a:gd name="T7" fmla="*/ 22 h 457"/>
                <a:gd name="T8" fmla="*/ 346 w 383"/>
                <a:gd name="T9" fmla="*/ 22 h 457"/>
                <a:gd name="T10" fmla="*/ 354 w 383"/>
                <a:gd name="T11" fmla="*/ 24 h 457"/>
                <a:gd name="T12" fmla="*/ 361 w 383"/>
                <a:gd name="T13" fmla="*/ 37 h 457"/>
                <a:gd name="T14" fmla="*/ 361 w 383"/>
                <a:gd name="T15" fmla="*/ 239 h 457"/>
                <a:gd name="T16" fmla="*/ 383 w 383"/>
                <a:gd name="T17" fmla="*/ 246 h 457"/>
                <a:gd name="T18" fmla="*/ 383 w 383"/>
                <a:gd name="T19" fmla="*/ 37 h 457"/>
                <a:gd name="T20" fmla="*/ 360 w 383"/>
                <a:gd name="T21" fmla="*/ 3 h 457"/>
                <a:gd name="T22" fmla="*/ 357 w 383"/>
                <a:gd name="T23" fmla="*/ 2 h 457"/>
                <a:gd name="T24" fmla="*/ 350 w 383"/>
                <a:gd name="T25" fmla="*/ 0 h 457"/>
                <a:gd name="T26" fmla="*/ 346 w 383"/>
                <a:gd name="T27" fmla="*/ 0 h 457"/>
                <a:gd name="T28" fmla="*/ 36 w 383"/>
                <a:gd name="T29" fmla="*/ 0 h 457"/>
                <a:gd name="T30" fmla="*/ 0 w 383"/>
                <a:gd name="T31" fmla="*/ 37 h 457"/>
                <a:gd name="T32" fmla="*/ 0 w 383"/>
                <a:gd name="T33" fmla="*/ 420 h 457"/>
                <a:gd name="T34" fmla="*/ 10 w 383"/>
                <a:gd name="T35" fmla="*/ 445 h 457"/>
                <a:gd name="T36" fmla="*/ 10 w 383"/>
                <a:gd name="T37" fmla="*/ 446 h 457"/>
                <a:gd name="T38" fmla="*/ 11 w 383"/>
                <a:gd name="T39" fmla="*/ 446 h 457"/>
                <a:gd name="T40" fmla="*/ 36 w 383"/>
                <a:gd name="T41" fmla="*/ 457 h 457"/>
                <a:gd name="T42" fmla="*/ 283 w 383"/>
                <a:gd name="T43" fmla="*/ 457 h 457"/>
                <a:gd name="T44" fmla="*/ 285 w 383"/>
                <a:gd name="T45" fmla="*/ 435 h 457"/>
                <a:gd name="T46" fmla="*/ 36 w 383"/>
                <a:gd name="T47" fmla="*/ 435 h 457"/>
                <a:gd name="T48" fmla="*/ 23 w 383"/>
                <a:gd name="T49" fmla="*/ 42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" h="457">
                  <a:moveTo>
                    <a:pt x="23" y="427"/>
                  </a:moveTo>
                  <a:cubicBezTo>
                    <a:pt x="22" y="425"/>
                    <a:pt x="21" y="422"/>
                    <a:pt x="21" y="42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28"/>
                    <a:pt x="28" y="22"/>
                    <a:pt x="36" y="22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9" y="22"/>
                    <a:pt x="352" y="23"/>
                    <a:pt x="354" y="24"/>
                  </a:cubicBezTo>
                  <a:cubicBezTo>
                    <a:pt x="358" y="27"/>
                    <a:pt x="361" y="32"/>
                    <a:pt x="361" y="37"/>
                  </a:cubicBezTo>
                  <a:cubicBezTo>
                    <a:pt x="361" y="239"/>
                    <a:pt x="361" y="239"/>
                    <a:pt x="361" y="239"/>
                  </a:cubicBezTo>
                  <a:cubicBezTo>
                    <a:pt x="368" y="240"/>
                    <a:pt x="376" y="243"/>
                    <a:pt x="383" y="246"/>
                  </a:cubicBezTo>
                  <a:cubicBezTo>
                    <a:pt x="383" y="37"/>
                    <a:pt x="383" y="37"/>
                    <a:pt x="383" y="37"/>
                  </a:cubicBezTo>
                  <a:cubicBezTo>
                    <a:pt x="383" y="22"/>
                    <a:pt x="373" y="9"/>
                    <a:pt x="360" y="3"/>
                  </a:cubicBezTo>
                  <a:cubicBezTo>
                    <a:pt x="359" y="3"/>
                    <a:pt x="358" y="2"/>
                    <a:pt x="357" y="2"/>
                  </a:cubicBezTo>
                  <a:cubicBezTo>
                    <a:pt x="355" y="1"/>
                    <a:pt x="352" y="1"/>
                    <a:pt x="350" y="0"/>
                  </a:cubicBezTo>
                  <a:cubicBezTo>
                    <a:pt x="349" y="0"/>
                    <a:pt x="347" y="0"/>
                    <a:pt x="3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0" y="430"/>
                    <a:pt x="3" y="439"/>
                    <a:pt x="10" y="445"/>
                  </a:cubicBezTo>
                  <a:cubicBezTo>
                    <a:pt x="10" y="446"/>
                    <a:pt x="10" y="446"/>
                    <a:pt x="10" y="446"/>
                  </a:cubicBezTo>
                  <a:cubicBezTo>
                    <a:pt x="11" y="446"/>
                    <a:pt x="11" y="446"/>
                    <a:pt x="11" y="446"/>
                  </a:cubicBezTo>
                  <a:cubicBezTo>
                    <a:pt x="17" y="453"/>
                    <a:pt x="26" y="457"/>
                    <a:pt x="36" y="457"/>
                  </a:cubicBezTo>
                  <a:cubicBezTo>
                    <a:pt x="283" y="457"/>
                    <a:pt x="283" y="457"/>
                    <a:pt x="283" y="457"/>
                  </a:cubicBezTo>
                  <a:cubicBezTo>
                    <a:pt x="285" y="435"/>
                    <a:pt x="285" y="435"/>
                    <a:pt x="285" y="435"/>
                  </a:cubicBezTo>
                  <a:cubicBezTo>
                    <a:pt x="36" y="435"/>
                    <a:pt x="36" y="435"/>
                    <a:pt x="36" y="435"/>
                  </a:cubicBezTo>
                  <a:cubicBezTo>
                    <a:pt x="30" y="435"/>
                    <a:pt x="25" y="432"/>
                    <a:pt x="23" y="4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40" name="Rectangle 77"/>
            <p:cNvSpPr>
              <a:spLocks noChangeArrowheads="1"/>
            </p:cNvSpPr>
            <p:nvPr/>
          </p:nvSpPr>
          <p:spPr bwMode="gray">
            <a:xfrm>
              <a:off x="4278313" y="4060825"/>
              <a:ext cx="344488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41" name="Rectangle 78"/>
            <p:cNvSpPr>
              <a:spLocks noChangeArrowheads="1"/>
            </p:cNvSpPr>
            <p:nvPr/>
          </p:nvSpPr>
          <p:spPr bwMode="gray">
            <a:xfrm>
              <a:off x="4278313" y="4156075"/>
              <a:ext cx="34448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42" name="Rectangle 79"/>
            <p:cNvSpPr>
              <a:spLocks noChangeArrowheads="1"/>
            </p:cNvSpPr>
            <p:nvPr/>
          </p:nvSpPr>
          <p:spPr bwMode="gray">
            <a:xfrm>
              <a:off x="4278313" y="4249738"/>
              <a:ext cx="34448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43" name="Freeform 80"/>
            <p:cNvSpPr>
              <a:spLocks/>
            </p:cNvSpPr>
            <p:nvPr/>
          </p:nvSpPr>
          <p:spPr bwMode="gray">
            <a:xfrm>
              <a:off x="4278313" y="4343400"/>
              <a:ext cx="325438" cy="34925"/>
            </a:xfrm>
            <a:custGeom>
              <a:avLst/>
              <a:gdLst>
                <a:gd name="T0" fmla="*/ 225 w 225"/>
                <a:gd name="T1" fmla="*/ 0 h 24"/>
                <a:gd name="T2" fmla="*/ 0 w 225"/>
                <a:gd name="T3" fmla="*/ 0 h 24"/>
                <a:gd name="T4" fmla="*/ 0 w 225"/>
                <a:gd name="T5" fmla="*/ 24 h 24"/>
                <a:gd name="T6" fmla="*/ 202 w 225"/>
                <a:gd name="T7" fmla="*/ 24 h 24"/>
                <a:gd name="T8" fmla="*/ 225 w 2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4">
                  <a:moveTo>
                    <a:pt x="2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15"/>
                    <a:pt x="216" y="7"/>
                    <a:pt x="2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44" name="Freeform 81"/>
            <p:cNvSpPr>
              <a:spLocks/>
            </p:cNvSpPr>
            <p:nvPr/>
          </p:nvSpPr>
          <p:spPr bwMode="gray">
            <a:xfrm>
              <a:off x="4278313" y="4437063"/>
              <a:ext cx="271463" cy="34925"/>
            </a:xfrm>
            <a:custGeom>
              <a:avLst/>
              <a:gdLst>
                <a:gd name="T0" fmla="*/ 0 w 187"/>
                <a:gd name="T1" fmla="*/ 0 h 24"/>
                <a:gd name="T2" fmla="*/ 0 w 187"/>
                <a:gd name="T3" fmla="*/ 24 h 24"/>
                <a:gd name="T4" fmla="*/ 187 w 187"/>
                <a:gd name="T5" fmla="*/ 24 h 24"/>
                <a:gd name="T6" fmla="*/ 186 w 187"/>
                <a:gd name="T7" fmla="*/ 13 h 24"/>
                <a:gd name="T8" fmla="*/ 187 w 187"/>
                <a:gd name="T9" fmla="*/ 0 h 24"/>
                <a:gd name="T10" fmla="*/ 0 w 18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7" y="24"/>
                    <a:pt x="187" y="24"/>
                    <a:pt x="187" y="24"/>
                  </a:cubicBezTo>
                  <a:cubicBezTo>
                    <a:pt x="186" y="20"/>
                    <a:pt x="186" y="17"/>
                    <a:pt x="186" y="13"/>
                  </a:cubicBezTo>
                  <a:cubicBezTo>
                    <a:pt x="186" y="9"/>
                    <a:pt x="186" y="4"/>
                    <a:pt x="18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45" name="Freeform 82"/>
            <p:cNvSpPr>
              <a:spLocks noEditPoints="1"/>
            </p:cNvSpPr>
            <p:nvPr/>
          </p:nvSpPr>
          <p:spPr bwMode="gray">
            <a:xfrm>
              <a:off x="4579938" y="4346575"/>
              <a:ext cx="220663" cy="344488"/>
            </a:xfrm>
            <a:custGeom>
              <a:avLst/>
              <a:gdLst>
                <a:gd name="T0" fmla="*/ 153 w 153"/>
                <a:gd name="T1" fmla="*/ 76 h 238"/>
                <a:gd name="T2" fmla="*/ 76 w 153"/>
                <a:gd name="T3" fmla="*/ 0 h 238"/>
                <a:gd name="T4" fmla="*/ 0 w 153"/>
                <a:gd name="T5" fmla="*/ 76 h 238"/>
                <a:gd name="T6" fmla="*/ 45 w 153"/>
                <a:gd name="T7" fmla="*/ 146 h 238"/>
                <a:gd name="T8" fmla="*/ 38 w 153"/>
                <a:gd name="T9" fmla="*/ 238 h 238"/>
                <a:gd name="T10" fmla="*/ 78 w 153"/>
                <a:gd name="T11" fmla="*/ 219 h 238"/>
                <a:gd name="T12" fmla="*/ 115 w 153"/>
                <a:gd name="T13" fmla="*/ 238 h 238"/>
                <a:gd name="T14" fmla="*/ 108 w 153"/>
                <a:gd name="T15" fmla="*/ 146 h 238"/>
                <a:gd name="T16" fmla="*/ 153 w 153"/>
                <a:gd name="T17" fmla="*/ 76 h 238"/>
                <a:gd name="T18" fmla="*/ 114 w 153"/>
                <a:gd name="T19" fmla="*/ 101 h 238"/>
                <a:gd name="T20" fmla="*/ 68 w 153"/>
                <a:gd name="T21" fmla="*/ 120 h 238"/>
                <a:gd name="T22" fmla="*/ 99 w 153"/>
                <a:gd name="T23" fmla="*/ 92 h 238"/>
                <a:gd name="T24" fmla="*/ 113 w 153"/>
                <a:gd name="T25" fmla="*/ 50 h 238"/>
                <a:gd name="T26" fmla="*/ 114 w 153"/>
                <a:gd name="T27" fmla="*/ 10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" h="238">
                  <a:moveTo>
                    <a:pt x="153" y="76"/>
                  </a:moveTo>
                  <a:cubicBezTo>
                    <a:pt x="153" y="34"/>
                    <a:pt x="119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7"/>
                    <a:pt x="18" y="134"/>
                    <a:pt x="45" y="146"/>
                  </a:cubicBezTo>
                  <a:cubicBezTo>
                    <a:pt x="38" y="238"/>
                    <a:pt x="38" y="238"/>
                    <a:pt x="38" y="238"/>
                  </a:cubicBezTo>
                  <a:cubicBezTo>
                    <a:pt x="78" y="219"/>
                    <a:pt x="78" y="219"/>
                    <a:pt x="78" y="219"/>
                  </a:cubicBezTo>
                  <a:cubicBezTo>
                    <a:pt x="115" y="238"/>
                    <a:pt x="115" y="238"/>
                    <a:pt x="115" y="238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35" y="134"/>
                    <a:pt x="153" y="107"/>
                    <a:pt x="153" y="76"/>
                  </a:cubicBezTo>
                  <a:close/>
                  <a:moveTo>
                    <a:pt x="114" y="101"/>
                  </a:moveTo>
                  <a:cubicBezTo>
                    <a:pt x="104" y="116"/>
                    <a:pt x="85" y="123"/>
                    <a:pt x="68" y="120"/>
                  </a:cubicBezTo>
                  <a:cubicBezTo>
                    <a:pt x="79" y="114"/>
                    <a:pt x="90" y="105"/>
                    <a:pt x="99" y="92"/>
                  </a:cubicBezTo>
                  <a:cubicBezTo>
                    <a:pt x="108" y="78"/>
                    <a:pt x="113" y="63"/>
                    <a:pt x="113" y="50"/>
                  </a:cubicBezTo>
                  <a:cubicBezTo>
                    <a:pt x="124" y="65"/>
                    <a:pt x="125" y="85"/>
                    <a:pt x="114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96519" y="3437680"/>
            <a:ext cx="1573548" cy="1312530"/>
            <a:chOff x="496519" y="3437680"/>
            <a:chExt cx="1573548" cy="1312530"/>
          </a:xfrm>
        </p:grpSpPr>
        <p:grpSp>
          <p:nvGrpSpPr>
            <p:cNvPr id="86" name="Group 85"/>
            <p:cNvGrpSpPr/>
            <p:nvPr/>
          </p:nvGrpSpPr>
          <p:grpSpPr bwMode="gray">
            <a:xfrm>
              <a:off x="496519" y="3437680"/>
              <a:ext cx="1261788" cy="1312530"/>
              <a:chOff x="-6243639" y="3126940"/>
              <a:chExt cx="3996000" cy="4156698"/>
            </a:xfrm>
            <a:solidFill>
              <a:srgbClr val="94BB54"/>
            </a:solidFill>
          </p:grpSpPr>
          <p:sp>
            <p:nvSpPr>
              <p:cNvPr id="87" name="Rounded Rectangle 66"/>
              <p:cNvSpPr/>
              <p:nvPr/>
            </p:nvSpPr>
            <p:spPr bwMode="gray">
              <a:xfrm>
                <a:off x="-6243639" y="3647638"/>
                <a:ext cx="3996000" cy="3636000"/>
              </a:xfrm>
              <a:custGeom>
                <a:avLst/>
                <a:gdLst/>
                <a:ahLst/>
                <a:cxnLst/>
                <a:rect l="l" t="t" r="r" b="b"/>
                <a:pathLst>
                  <a:path w="3996000" h="3636000">
                    <a:moveTo>
                      <a:pt x="2298889" y="2909888"/>
                    </a:moveTo>
                    <a:lnTo>
                      <a:pt x="2298889" y="3280688"/>
                    </a:lnTo>
                    <a:lnTo>
                      <a:pt x="2669689" y="3280688"/>
                    </a:lnTo>
                    <a:lnTo>
                      <a:pt x="2669689" y="2909888"/>
                    </a:lnTo>
                    <a:close/>
                    <a:moveTo>
                      <a:pt x="1810520" y="2909888"/>
                    </a:moveTo>
                    <a:lnTo>
                      <a:pt x="1810520" y="3280688"/>
                    </a:lnTo>
                    <a:lnTo>
                      <a:pt x="2181320" y="3280688"/>
                    </a:lnTo>
                    <a:lnTo>
                      <a:pt x="2181320" y="2909888"/>
                    </a:lnTo>
                    <a:close/>
                    <a:moveTo>
                      <a:pt x="1322151" y="2909888"/>
                    </a:moveTo>
                    <a:lnTo>
                      <a:pt x="1322151" y="3280688"/>
                    </a:lnTo>
                    <a:lnTo>
                      <a:pt x="1692951" y="3280688"/>
                    </a:lnTo>
                    <a:lnTo>
                      <a:pt x="1692951" y="2909888"/>
                    </a:lnTo>
                    <a:close/>
                    <a:moveTo>
                      <a:pt x="833782" y="2909888"/>
                    </a:moveTo>
                    <a:lnTo>
                      <a:pt x="833782" y="3280688"/>
                    </a:lnTo>
                    <a:lnTo>
                      <a:pt x="1204582" y="3280688"/>
                    </a:lnTo>
                    <a:lnTo>
                      <a:pt x="1204582" y="2909888"/>
                    </a:lnTo>
                    <a:close/>
                    <a:moveTo>
                      <a:pt x="345413" y="2909888"/>
                    </a:moveTo>
                    <a:lnTo>
                      <a:pt x="345413" y="3280688"/>
                    </a:lnTo>
                    <a:lnTo>
                      <a:pt x="716213" y="3280688"/>
                    </a:lnTo>
                    <a:lnTo>
                      <a:pt x="716213" y="2909888"/>
                    </a:lnTo>
                    <a:close/>
                    <a:moveTo>
                      <a:pt x="3275626" y="2424113"/>
                    </a:moveTo>
                    <a:lnTo>
                      <a:pt x="3275626" y="2794913"/>
                    </a:lnTo>
                    <a:lnTo>
                      <a:pt x="3646426" y="2794913"/>
                    </a:lnTo>
                    <a:lnTo>
                      <a:pt x="3646426" y="2424113"/>
                    </a:lnTo>
                    <a:close/>
                    <a:moveTo>
                      <a:pt x="2787258" y="2424113"/>
                    </a:moveTo>
                    <a:lnTo>
                      <a:pt x="2787258" y="2794913"/>
                    </a:lnTo>
                    <a:lnTo>
                      <a:pt x="3158058" y="2794913"/>
                    </a:lnTo>
                    <a:lnTo>
                      <a:pt x="3158058" y="2424113"/>
                    </a:lnTo>
                    <a:close/>
                    <a:moveTo>
                      <a:pt x="2298889" y="2424113"/>
                    </a:moveTo>
                    <a:lnTo>
                      <a:pt x="2298889" y="2794913"/>
                    </a:lnTo>
                    <a:lnTo>
                      <a:pt x="2669689" y="2794913"/>
                    </a:lnTo>
                    <a:lnTo>
                      <a:pt x="2669689" y="2424113"/>
                    </a:lnTo>
                    <a:close/>
                    <a:moveTo>
                      <a:pt x="1810520" y="2424113"/>
                    </a:moveTo>
                    <a:lnTo>
                      <a:pt x="1810520" y="2794913"/>
                    </a:lnTo>
                    <a:lnTo>
                      <a:pt x="2181320" y="2794913"/>
                    </a:lnTo>
                    <a:lnTo>
                      <a:pt x="2181320" y="2424113"/>
                    </a:lnTo>
                    <a:close/>
                    <a:moveTo>
                      <a:pt x="1322151" y="2424113"/>
                    </a:moveTo>
                    <a:lnTo>
                      <a:pt x="1322151" y="2794913"/>
                    </a:lnTo>
                    <a:lnTo>
                      <a:pt x="1692951" y="2794913"/>
                    </a:lnTo>
                    <a:lnTo>
                      <a:pt x="1692951" y="2424113"/>
                    </a:lnTo>
                    <a:close/>
                    <a:moveTo>
                      <a:pt x="833782" y="2424113"/>
                    </a:moveTo>
                    <a:lnTo>
                      <a:pt x="833782" y="2794913"/>
                    </a:lnTo>
                    <a:lnTo>
                      <a:pt x="1204582" y="2794913"/>
                    </a:lnTo>
                    <a:lnTo>
                      <a:pt x="1204582" y="2424113"/>
                    </a:lnTo>
                    <a:close/>
                    <a:moveTo>
                      <a:pt x="345413" y="2424113"/>
                    </a:moveTo>
                    <a:lnTo>
                      <a:pt x="345413" y="2794913"/>
                    </a:lnTo>
                    <a:lnTo>
                      <a:pt x="716213" y="2794913"/>
                    </a:lnTo>
                    <a:lnTo>
                      <a:pt x="716213" y="2424113"/>
                    </a:lnTo>
                    <a:close/>
                    <a:moveTo>
                      <a:pt x="3275626" y="1933576"/>
                    </a:moveTo>
                    <a:lnTo>
                      <a:pt x="3275626" y="2304376"/>
                    </a:lnTo>
                    <a:lnTo>
                      <a:pt x="3646426" y="2304376"/>
                    </a:lnTo>
                    <a:lnTo>
                      <a:pt x="3646426" y="1933576"/>
                    </a:lnTo>
                    <a:close/>
                    <a:moveTo>
                      <a:pt x="2787258" y="1933576"/>
                    </a:moveTo>
                    <a:lnTo>
                      <a:pt x="2787258" y="2304376"/>
                    </a:lnTo>
                    <a:lnTo>
                      <a:pt x="3158058" y="2304376"/>
                    </a:lnTo>
                    <a:lnTo>
                      <a:pt x="3158058" y="1933576"/>
                    </a:lnTo>
                    <a:close/>
                    <a:moveTo>
                      <a:pt x="2298889" y="1933576"/>
                    </a:moveTo>
                    <a:lnTo>
                      <a:pt x="2298889" y="2304376"/>
                    </a:lnTo>
                    <a:lnTo>
                      <a:pt x="2669689" y="2304376"/>
                    </a:lnTo>
                    <a:lnTo>
                      <a:pt x="2669689" y="1933576"/>
                    </a:lnTo>
                    <a:close/>
                    <a:moveTo>
                      <a:pt x="1810520" y="1933576"/>
                    </a:moveTo>
                    <a:lnTo>
                      <a:pt x="1810520" y="2304376"/>
                    </a:lnTo>
                    <a:lnTo>
                      <a:pt x="2181320" y="2304376"/>
                    </a:lnTo>
                    <a:lnTo>
                      <a:pt x="2181320" y="1933576"/>
                    </a:lnTo>
                    <a:close/>
                    <a:moveTo>
                      <a:pt x="1322151" y="1933576"/>
                    </a:moveTo>
                    <a:lnTo>
                      <a:pt x="1322151" y="2304376"/>
                    </a:lnTo>
                    <a:lnTo>
                      <a:pt x="1692951" y="2304376"/>
                    </a:lnTo>
                    <a:lnTo>
                      <a:pt x="1692951" y="1933576"/>
                    </a:lnTo>
                    <a:close/>
                    <a:moveTo>
                      <a:pt x="833782" y="1933576"/>
                    </a:moveTo>
                    <a:lnTo>
                      <a:pt x="833782" y="2304376"/>
                    </a:lnTo>
                    <a:lnTo>
                      <a:pt x="1204582" y="2304376"/>
                    </a:lnTo>
                    <a:lnTo>
                      <a:pt x="1204582" y="1933576"/>
                    </a:lnTo>
                    <a:close/>
                    <a:moveTo>
                      <a:pt x="345413" y="1933576"/>
                    </a:moveTo>
                    <a:lnTo>
                      <a:pt x="345413" y="2304376"/>
                    </a:lnTo>
                    <a:lnTo>
                      <a:pt x="716213" y="2304376"/>
                    </a:lnTo>
                    <a:lnTo>
                      <a:pt x="716213" y="1933576"/>
                    </a:lnTo>
                    <a:close/>
                    <a:moveTo>
                      <a:pt x="3275626" y="1443038"/>
                    </a:moveTo>
                    <a:lnTo>
                      <a:pt x="3275626" y="1813838"/>
                    </a:lnTo>
                    <a:lnTo>
                      <a:pt x="3646426" y="1813838"/>
                    </a:lnTo>
                    <a:lnTo>
                      <a:pt x="3646426" y="1443038"/>
                    </a:lnTo>
                    <a:close/>
                    <a:moveTo>
                      <a:pt x="2787258" y="1443038"/>
                    </a:moveTo>
                    <a:lnTo>
                      <a:pt x="2787258" y="1813838"/>
                    </a:lnTo>
                    <a:lnTo>
                      <a:pt x="3158058" y="1813838"/>
                    </a:lnTo>
                    <a:lnTo>
                      <a:pt x="3158058" y="1443038"/>
                    </a:lnTo>
                    <a:close/>
                    <a:moveTo>
                      <a:pt x="2298889" y="1443038"/>
                    </a:moveTo>
                    <a:lnTo>
                      <a:pt x="2298889" y="1813838"/>
                    </a:lnTo>
                    <a:lnTo>
                      <a:pt x="2669689" y="1813838"/>
                    </a:lnTo>
                    <a:lnTo>
                      <a:pt x="2669689" y="1443038"/>
                    </a:lnTo>
                    <a:close/>
                    <a:moveTo>
                      <a:pt x="1810520" y="1443038"/>
                    </a:moveTo>
                    <a:lnTo>
                      <a:pt x="1810520" y="1813838"/>
                    </a:lnTo>
                    <a:lnTo>
                      <a:pt x="2181320" y="1813838"/>
                    </a:lnTo>
                    <a:lnTo>
                      <a:pt x="2181320" y="1443038"/>
                    </a:lnTo>
                    <a:close/>
                    <a:moveTo>
                      <a:pt x="1322151" y="1443038"/>
                    </a:moveTo>
                    <a:lnTo>
                      <a:pt x="1322151" y="1813838"/>
                    </a:lnTo>
                    <a:lnTo>
                      <a:pt x="1692951" y="1813838"/>
                    </a:lnTo>
                    <a:lnTo>
                      <a:pt x="1692951" y="1443038"/>
                    </a:lnTo>
                    <a:close/>
                    <a:moveTo>
                      <a:pt x="345413" y="709614"/>
                    </a:moveTo>
                    <a:lnTo>
                      <a:pt x="345413" y="1081089"/>
                    </a:lnTo>
                    <a:lnTo>
                      <a:pt x="3650588" y="1081089"/>
                    </a:lnTo>
                    <a:lnTo>
                      <a:pt x="3650588" y="709614"/>
                    </a:lnTo>
                    <a:close/>
                    <a:moveTo>
                      <a:pt x="167947" y="0"/>
                    </a:moveTo>
                    <a:lnTo>
                      <a:pt x="1023151" y="0"/>
                    </a:lnTo>
                    <a:cubicBezTo>
                      <a:pt x="1006783" y="41050"/>
                      <a:pt x="998668" y="85855"/>
                      <a:pt x="998668" y="132556"/>
                    </a:cubicBezTo>
                    <a:cubicBezTo>
                      <a:pt x="998668" y="350430"/>
                      <a:pt x="1175289" y="527051"/>
                      <a:pt x="1393163" y="527051"/>
                    </a:cubicBezTo>
                    <a:cubicBezTo>
                      <a:pt x="1611037" y="527051"/>
                      <a:pt x="1787658" y="350430"/>
                      <a:pt x="1787658" y="132556"/>
                    </a:cubicBezTo>
                    <a:cubicBezTo>
                      <a:pt x="1787658" y="85855"/>
                      <a:pt x="1779543" y="41050"/>
                      <a:pt x="1763175" y="0"/>
                    </a:cubicBezTo>
                    <a:lnTo>
                      <a:pt x="2232826" y="0"/>
                    </a:lnTo>
                    <a:cubicBezTo>
                      <a:pt x="2216458" y="41050"/>
                      <a:pt x="2208343" y="85855"/>
                      <a:pt x="2208343" y="132556"/>
                    </a:cubicBezTo>
                    <a:cubicBezTo>
                      <a:pt x="2208343" y="350430"/>
                      <a:pt x="2384964" y="527051"/>
                      <a:pt x="2602838" y="527051"/>
                    </a:cubicBezTo>
                    <a:cubicBezTo>
                      <a:pt x="2820712" y="527051"/>
                      <a:pt x="2997333" y="350430"/>
                      <a:pt x="2997333" y="132556"/>
                    </a:cubicBezTo>
                    <a:cubicBezTo>
                      <a:pt x="2997333" y="85855"/>
                      <a:pt x="2989218" y="41050"/>
                      <a:pt x="2972851" y="0"/>
                    </a:cubicBezTo>
                    <a:lnTo>
                      <a:pt x="3828053" y="0"/>
                    </a:lnTo>
                    <a:cubicBezTo>
                      <a:pt x="3920808" y="0"/>
                      <a:pt x="3996000" y="75192"/>
                      <a:pt x="3996000" y="167947"/>
                    </a:cubicBezTo>
                    <a:lnTo>
                      <a:pt x="3996000" y="3468053"/>
                    </a:lnTo>
                    <a:cubicBezTo>
                      <a:pt x="3996000" y="3560808"/>
                      <a:pt x="3920808" y="3636000"/>
                      <a:pt x="3828053" y="3636000"/>
                    </a:cubicBezTo>
                    <a:lnTo>
                      <a:pt x="167947" y="3636000"/>
                    </a:lnTo>
                    <a:cubicBezTo>
                      <a:pt x="75192" y="3636000"/>
                      <a:pt x="0" y="3560808"/>
                      <a:pt x="0" y="3468053"/>
                    </a:cubicBezTo>
                    <a:lnTo>
                      <a:pt x="0" y="167947"/>
                    </a:lnTo>
                    <a:cubicBezTo>
                      <a:pt x="0" y="75192"/>
                      <a:pt x="75192" y="0"/>
                      <a:pt x="167947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err="1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 bwMode="gray">
              <a:xfrm>
                <a:off x="-5029864" y="3126940"/>
                <a:ext cx="349251" cy="856346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err="1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 bwMode="gray">
              <a:xfrm>
                <a:off x="-3810664" y="3126940"/>
                <a:ext cx="349251" cy="856346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err="1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</p:grpSp>
        <p:sp>
          <p:nvSpPr>
            <p:cNvPr id="146" name="Down Arrow 145"/>
            <p:cNvSpPr/>
            <p:nvPr/>
          </p:nvSpPr>
          <p:spPr>
            <a:xfrm>
              <a:off x="1822417" y="3885762"/>
              <a:ext cx="247650" cy="827632"/>
            </a:xfrm>
            <a:prstGeom prst="downArrow">
              <a:avLst>
                <a:gd name="adj1" fmla="val 52564"/>
                <a:gd name="adj2" fmla="val 111538"/>
              </a:avLst>
            </a:prstGeom>
            <a:solidFill>
              <a:srgbClr val="94BB5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110" name="5. Source"/>
          <p:cNvSpPr>
            <a:spLocks noChangeArrowheads="1"/>
          </p:cNvSpPr>
          <p:nvPr/>
        </p:nvSpPr>
        <p:spPr bwMode="auto">
          <a:xfrm>
            <a:off x="330214" y="6598802"/>
            <a:ext cx="7866474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381000" indent="-381000" defTabSz="913429">
              <a:tabLst>
                <a:tab pos="625148" algn="l"/>
              </a:tabLst>
            </a:pPr>
            <a:r>
              <a:rPr lang="en-US" sz="800">
                <a:solidFill>
                  <a:srgbClr val="000000"/>
                </a:solidFill>
                <a:latin typeface="Calibri"/>
              </a:rPr>
              <a:t>SOURCE: Source: Team Analysis, The Credit Crunch - CBN/IFC</a:t>
            </a:r>
            <a:endParaRPr lang="en-GB" sz="8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79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xmlns="" id="{E3B9B771-8BF3-45B1-AE9B-E92A09AEE65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95"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662428F-01C1-43E4-B425-80361DFDDECA}"/>
              </a:ext>
            </a:extLst>
          </p:cNvPr>
          <p:cNvGrpSpPr/>
          <p:nvPr/>
        </p:nvGrpSpPr>
        <p:grpSpPr>
          <a:xfrm>
            <a:off x="0" y="1825314"/>
            <a:ext cx="9144000" cy="1389469"/>
            <a:chOff x="0" y="1512757"/>
            <a:chExt cx="9144000" cy="138946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31E7BEE-B2B1-4B12-900C-7AEB0DD9D296}"/>
                </a:ext>
              </a:extLst>
            </p:cNvPr>
            <p:cNvSpPr/>
            <p:nvPr/>
          </p:nvSpPr>
          <p:spPr>
            <a:xfrm>
              <a:off x="0" y="1512758"/>
              <a:ext cx="9144000" cy="1389468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F0939F0-C010-4A9A-9148-4EEE2404A05A}"/>
                </a:ext>
              </a:extLst>
            </p:cNvPr>
            <p:cNvCxnSpPr/>
            <p:nvPr/>
          </p:nvCxnSpPr>
          <p:spPr>
            <a:xfrm>
              <a:off x="0" y="1512757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1E49636-7810-4558-A1EF-3B85B1AD597F}"/>
              </a:ext>
            </a:extLst>
          </p:cNvPr>
          <p:cNvSpPr>
            <a:spLocks/>
          </p:cNvSpPr>
          <p:nvPr/>
        </p:nvSpPr>
        <p:spPr>
          <a:xfrm>
            <a:off x="5276995" y="1170701"/>
            <a:ext cx="3525575" cy="20005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en-US" altLang="ja-JP" sz="1300" b="1" dirty="0">
                <a:solidFill>
                  <a:schemeClr val="accent4"/>
                </a:solidFill>
              </a:rPr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5AFCCA-5BF5-4DB3-9DEB-0C9B71BF482A}"/>
              </a:ext>
            </a:extLst>
          </p:cNvPr>
          <p:cNvSpPr>
            <a:spLocks/>
          </p:cNvSpPr>
          <p:nvPr/>
        </p:nvSpPr>
        <p:spPr>
          <a:xfrm>
            <a:off x="317869" y="1292717"/>
            <a:ext cx="4070201" cy="49714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accent4"/>
                </a:solidFill>
              </a:rPr>
              <a:t>The Executive Order 001 was signed on May 18, 2017…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BD90D3-F94D-4BA3-88F6-BFF93B401C8D}"/>
              </a:ext>
            </a:extLst>
          </p:cNvPr>
          <p:cNvSpPr>
            <a:spLocks/>
          </p:cNvSpPr>
          <p:nvPr/>
        </p:nvSpPr>
        <p:spPr>
          <a:xfrm>
            <a:off x="5144689" y="1292717"/>
            <a:ext cx="3681443" cy="497147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bg1"/>
                </a:solidFill>
              </a:rPr>
              <a:t>….and has recorded 40% performance score across its 5 main planks</a:t>
            </a:r>
          </a:p>
        </p:txBody>
      </p:sp>
      <p:sp>
        <p:nvSpPr>
          <p:cNvPr id="16" name="Freeform 112">
            <a:extLst>
              <a:ext uri="{FF2B5EF4-FFF2-40B4-BE49-F238E27FC236}">
                <a16:creationId xmlns:a16="http://schemas.microsoft.com/office/drawing/2014/main" xmlns="" id="{B75ABCA2-4BAA-476E-A6C6-FA7C74A54F12}"/>
              </a:ext>
            </a:extLst>
          </p:cNvPr>
          <p:cNvSpPr>
            <a:spLocks/>
          </p:cNvSpPr>
          <p:nvPr/>
        </p:nvSpPr>
        <p:spPr>
          <a:xfrm>
            <a:off x="5105260" y="1833703"/>
            <a:ext cx="3720872" cy="3848142"/>
          </a:xfrm>
          <a:custGeom>
            <a:avLst/>
            <a:gdLst>
              <a:gd name="connsiteX0" fmla="*/ 0 w 3365500"/>
              <a:gd name="connsiteY0" fmla="*/ 0 h 2590800"/>
              <a:gd name="connsiteX1" fmla="*/ 3365500 w 3365500"/>
              <a:gd name="connsiteY1" fmla="*/ 0 h 2590800"/>
              <a:gd name="connsiteX2" fmla="*/ 3365500 w 3365500"/>
              <a:gd name="connsiteY2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5500" h="2590800">
                <a:moveTo>
                  <a:pt x="0" y="0"/>
                </a:moveTo>
                <a:lnTo>
                  <a:pt x="3365500" y="0"/>
                </a:lnTo>
                <a:lnTo>
                  <a:pt x="3365500" y="2590800"/>
                </a:lnTo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12">
            <a:extLst>
              <a:ext uri="{FF2B5EF4-FFF2-40B4-BE49-F238E27FC236}">
                <a16:creationId xmlns:a16="http://schemas.microsoft.com/office/drawing/2014/main" xmlns="" id="{9F35892F-A57C-428B-ACF9-CE908B269D86}"/>
              </a:ext>
            </a:extLst>
          </p:cNvPr>
          <p:cNvSpPr>
            <a:spLocks/>
          </p:cNvSpPr>
          <p:nvPr/>
        </p:nvSpPr>
        <p:spPr>
          <a:xfrm>
            <a:off x="317868" y="1833703"/>
            <a:ext cx="4070203" cy="3848142"/>
          </a:xfrm>
          <a:custGeom>
            <a:avLst/>
            <a:gdLst>
              <a:gd name="connsiteX0" fmla="*/ 0 w 3365500"/>
              <a:gd name="connsiteY0" fmla="*/ 0 h 2590800"/>
              <a:gd name="connsiteX1" fmla="*/ 3365500 w 3365500"/>
              <a:gd name="connsiteY1" fmla="*/ 0 h 2590800"/>
              <a:gd name="connsiteX2" fmla="*/ 3365500 w 3365500"/>
              <a:gd name="connsiteY2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5500" h="2590800">
                <a:moveTo>
                  <a:pt x="0" y="0"/>
                </a:moveTo>
                <a:lnTo>
                  <a:pt x="3365500" y="0"/>
                </a:lnTo>
                <a:lnTo>
                  <a:pt x="3365500" y="2590800"/>
                </a:lnTo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ular Callout 23">
            <a:extLst>
              <a:ext uri="{FF2B5EF4-FFF2-40B4-BE49-F238E27FC236}">
                <a16:creationId xmlns:a16="http://schemas.microsoft.com/office/drawing/2014/main" xmlns="" id="{1D59BCBA-E487-4DD0-84CF-7132FADEF8EA}"/>
              </a:ext>
            </a:extLst>
          </p:cNvPr>
          <p:cNvSpPr>
            <a:spLocks/>
          </p:cNvSpPr>
          <p:nvPr/>
        </p:nvSpPr>
        <p:spPr>
          <a:xfrm>
            <a:off x="359285" y="5631764"/>
            <a:ext cx="8484569" cy="947952"/>
          </a:xfrm>
          <a:prstGeom prst="wedgeRectCallout">
            <a:avLst>
              <a:gd name="adj1" fmla="val -49192"/>
              <a:gd name="adj2" fmla="val -5238"/>
            </a:avLst>
          </a:prstGeom>
          <a:solidFill>
            <a:schemeClr val="accent3"/>
          </a:solidFill>
          <a:ln w="19050">
            <a:noFill/>
          </a:ln>
        </p:spPr>
        <p:txBody>
          <a:bodyPr vert="horz" wrap="square" lIns="73152" tIns="73152" rIns="73152" bIns="73152" rtlCol="0" anchor="ctr" anchorCtr="0">
            <a:spAutoFit/>
          </a:bodyPr>
          <a:lstStyle/>
          <a:p>
            <a:pPr marL="401637" indent="-285750" defTabSz="911906" eaLnBrk="0" hangingPunct="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300" b="1" kern="0" dirty="0">
                <a:solidFill>
                  <a:srgbClr val="FFFFF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Nigeria’s </a:t>
            </a:r>
            <a:r>
              <a:rPr lang="en-US" sz="1300" b="1" kern="0" dirty="0" smtClean="0">
                <a:solidFill>
                  <a:srgbClr val="FFFFF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Vice </a:t>
            </a:r>
            <a:r>
              <a:rPr lang="en-US" sz="1300" b="1" kern="0" dirty="0">
                <a:solidFill>
                  <a:srgbClr val="FFFFF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President, His </a:t>
            </a:r>
            <a:r>
              <a:rPr lang="en-US" sz="1300" b="1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Excellency, Prof. Yemi Osinbajo SAN, signed an executive order on transparency and improving the business environment in 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Nigeria.</a:t>
            </a:r>
            <a:endParaRPr lang="en-US" sz="1300" b="1" kern="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1637" indent="-285750" defTabSz="911906" eaLnBrk="0" hangingPunct="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300" b="1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Executive Order (EO1) contained far-reaching initiatives to be implemented by MDAs to improve transparency and efficiency in public service delivery</a:t>
            </a:r>
          </a:p>
        </p:txBody>
      </p:sp>
      <p:sp>
        <p:nvSpPr>
          <p:cNvPr id="81" name="object 2">
            <a:extLst>
              <a:ext uri="{FF2B5EF4-FFF2-40B4-BE49-F238E27FC236}">
                <a16:creationId xmlns:a16="http://schemas.microsoft.com/office/drawing/2014/main" xmlns="" id="{A1D29C40-FE2B-4B72-BE0B-9F17E50C4EB5}"/>
              </a:ext>
            </a:extLst>
          </p:cNvPr>
          <p:cNvSpPr/>
          <p:nvPr/>
        </p:nvSpPr>
        <p:spPr>
          <a:xfrm>
            <a:off x="5470688" y="2211509"/>
            <a:ext cx="2898885" cy="2847599"/>
          </a:xfrm>
          <a:custGeom>
            <a:avLst/>
            <a:gdLst/>
            <a:ahLst/>
            <a:cxnLst/>
            <a:rect l="l" t="t" r="r" b="b"/>
            <a:pathLst>
              <a:path w="4810125" h="4575175">
                <a:moveTo>
                  <a:pt x="2405003" y="4574591"/>
                </a:moveTo>
                <a:lnTo>
                  <a:pt x="3607506" y="3700918"/>
                </a:lnTo>
                <a:lnTo>
                  <a:pt x="4810010" y="2827249"/>
                </a:lnTo>
                <a:lnTo>
                  <a:pt x="4350690" y="1413630"/>
                </a:lnTo>
                <a:lnTo>
                  <a:pt x="3891378" y="0"/>
                </a:lnTo>
                <a:lnTo>
                  <a:pt x="2405003" y="0"/>
                </a:lnTo>
                <a:lnTo>
                  <a:pt x="918633" y="0"/>
                </a:lnTo>
                <a:lnTo>
                  <a:pt x="459322" y="1413630"/>
                </a:lnTo>
                <a:lnTo>
                  <a:pt x="0" y="2827249"/>
                </a:lnTo>
                <a:lnTo>
                  <a:pt x="1202508" y="3700918"/>
                </a:lnTo>
                <a:lnTo>
                  <a:pt x="2405003" y="4574591"/>
                </a:lnTo>
                <a:close/>
              </a:path>
            </a:pathLst>
          </a:cu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82" name="object 30">
            <a:extLst>
              <a:ext uri="{FF2B5EF4-FFF2-40B4-BE49-F238E27FC236}">
                <a16:creationId xmlns:a16="http://schemas.microsoft.com/office/drawing/2014/main" xmlns="" id="{622BBF24-950C-4186-95E5-9598F35FD76D}"/>
              </a:ext>
            </a:extLst>
          </p:cNvPr>
          <p:cNvSpPr/>
          <p:nvPr/>
        </p:nvSpPr>
        <p:spPr>
          <a:xfrm>
            <a:off x="6054600" y="2746932"/>
            <a:ext cx="1752725" cy="1721206"/>
          </a:xfrm>
          <a:custGeom>
            <a:avLst/>
            <a:gdLst/>
            <a:ahLst/>
            <a:cxnLst/>
            <a:rect l="l" t="t" r="r" b="b"/>
            <a:pathLst>
              <a:path w="2908300" h="2765425">
                <a:moveTo>
                  <a:pt x="2352376" y="0"/>
                </a:moveTo>
                <a:lnTo>
                  <a:pt x="555325" y="0"/>
                </a:lnTo>
                <a:lnTo>
                  <a:pt x="0" y="1709103"/>
                </a:lnTo>
                <a:lnTo>
                  <a:pt x="1453852" y="2765386"/>
                </a:lnTo>
                <a:lnTo>
                  <a:pt x="2907701" y="1709103"/>
                </a:lnTo>
                <a:lnTo>
                  <a:pt x="2352376" y="0"/>
                </a:lnTo>
                <a:close/>
              </a:path>
            </a:pathLst>
          </a:custGeom>
          <a:solidFill>
            <a:srgbClr val="0E6D39"/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83" name="object 31">
            <a:extLst>
              <a:ext uri="{FF2B5EF4-FFF2-40B4-BE49-F238E27FC236}">
                <a16:creationId xmlns:a16="http://schemas.microsoft.com/office/drawing/2014/main" xmlns="" id="{46457E41-5632-4B82-8977-3C20241A7B83}"/>
              </a:ext>
            </a:extLst>
          </p:cNvPr>
          <p:cNvSpPr/>
          <p:nvPr/>
        </p:nvSpPr>
        <p:spPr>
          <a:xfrm>
            <a:off x="6389274" y="2746932"/>
            <a:ext cx="1417871" cy="1721206"/>
          </a:xfrm>
          <a:custGeom>
            <a:avLst/>
            <a:gdLst/>
            <a:ahLst/>
            <a:cxnLst/>
            <a:rect l="l" t="t" r="r" b="b"/>
            <a:pathLst>
              <a:path w="2352675" h="2765425">
                <a:moveTo>
                  <a:pt x="1797055" y="0"/>
                </a:moveTo>
                <a:lnTo>
                  <a:pt x="0" y="0"/>
                </a:lnTo>
                <a:lnTo>
                  <a:pt x="898527" y="2765386"/>
                </a:lnTo>
                <a:lnTo>
                  <a:pt x="2352376" y="1709103"/>
                </a:lnTo>
                <a:lnTo>
                  <a:pt x="1797055" y="0"/>
                </a:lnTo>
                <a:close/>
              </a:path>
            </a:pathLst>
          </a:custGeom>
          <a:solidFill>
            <a:srgbClr val="145D39"/>
          </a:solidFill>
        </p:spPr>
        <p:txBody>
          <a:bodyPr wrap="square" lIns="0" tIns="0" rIns="0" bIns="0" rtlCol="0"/>
          <a:lstStyle/>
          <a:p>
            <a:pPr algn="ctr"/>
            <a:endParaRPr sz="900" dirty="0"/>
          </a:p>
        </p:txBody>
      </p:sp>
      <p:sp>
        <p:nvSpPr>
          <p:cNvPr id="84" name="object 32">
            <a:extLst>
              <a:ext uri="{FF2B5EF4-FFF2-40B4-BE49-F238E27FC236}">
                <a16:creationId xmlns:a16="http://schemas.microsoft.com/office/drawing/2014/main" xmlns="" id="{A90D1980-E3B8-406F-B95C-896E97792C05}"/>
              </a:ext>
            </a:extLst>
          </p:cNvPr>
          <p:cNvSpPr/>
          <p:nvPr/>
        </p:nvSpPr>
        <p:spPr>
          <a:xfrm>
            <a:off x="6930783" y="2746932"/>
            <a:ext cx="876363" cy="1721206"/>
          </a:xfrm>
          <a:custGeom>
            <a:avLst/>
            <a:gdLst/>
            <a:ahLst/>
            <a:cxnLst/>
            <a:rect l="l" t="t" r="r" b="b"/>
            <a:pathLst>
              <a:path w="1454150" h="2765425">
                <a:moveTo>
                  <a:pt x="898527" y="0"/>
                </a:moveTo>
                <a:lnTo>
                  <a:pt x="0" y="2765386"/>
                </a:lnTo>
                <a:lnTo>
                  <a:pt x="1453849" y="1709103"/>
                </a:lnTo>
                <a:lnTo>
                  <a:pt x="898527" y="0"/>
                </a:lnTo>
                <a:close/>
              </a:path>
            </a:pathLst>
          </a:custGeom>
          <a:solidFill>
            <a:srgbClr val="2D7537"/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85" name="object 33">
            <a:extLst>
              <a:ext uri="{FF2B5EF4-FFF2-40B4-BE49-F238E27FC236}">
                <a16:creationId xmlns:a16="http://schemas.microsoft.com/office/drawing/2014/main" xmlns="" id="{4D24978F-E3CD-484F-988F-DCC2F6B106CE}"/>
              </a:ext>
            </a:extLst>
          </p:cNvPr>
          <p:cNvSpPr/>
          <p:nvPr/>
        </p:nvSpPr>
        <p:spPr>
          <a:xfrm>
            <a:off x="6054600" y="2746932"/>
            <a:ext cx="1752725" cy="1721206"/>
          </a:xfrm>
          <a:custGeom>
            <a:avLst/>
            <a:gdLst/>
            <a:ahLst/>
            <a:cxnLst/>
            <a:rect l="l" t="t" r="r" b="b"/>
            <a:pathLst>
              <a:path w="2908300" h="2765425">
                <a:moveTo>
                  <a:pt x="555325" y="0"/>
                </a:moveTo>
                <a:lnTo>
                  <a:pt x="0" y="1709103"/>
                </a:lnTo>
                <a:lnTo>
                  <a:pt x="1453852" y="2765386"/>
                </a:lnTo>
                <a:lnTo>
                  <a:pt x="2907701" y="1709103"/>
                </a:lnTo>
                <a:lnTo>
                  <a:pt x="555325" y="0"/>
                </a:lnTo>
                <a:close/>
              </a:path>
            </a:pathLst>
          </a:custGeom>
          <a:solidFill>
            <a:srgbClr val="05683A"/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86" name="object 36">
            <a:extLst>
              <a:ext uri="{FF2B5EF4-FFF2-40B4-BE49-F238E27FC236}">
                <a16:creationId xmlns:a16="http://schemas.microsoft.com/office/drawing/2014/main" xmlns="" id="{7B5B9AFB-15F9-4E25-A969-5EABF4DF653D}"/>
              </a:ext>
            </a:extLst>
          </p:cNvPr>
          <p:cNvSpPr/>
          <p:nvPr/>
        </p:nvSpPr>
        <p:spPr>
          <a:xfrm>
            <a:off x="5134071" y="3426971"/>
            <a:ext cx="857223" cy="8853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87" name="object 40">
            <a:extLst>
              <a:ext uri="{FF2B5EF4-FFF2-40B4-BE49-F238E27FC236}">
                <a16:creationId xmlns:a16="http://schemas.microsoft.com/office/drawing/2014/main" xmlns="" id="{44F580AA-DF8F-4E55-8D87-5A60AE7450BE}"/>
              </a:ext>
            </a:extLst>
          </p:cNvPr>
          <p:cNvSpPr txBox="1"/>
          <p:nvPr/>
        </p:nvSpPr>
        <p:spPr>
          <a:xfrm>
            <a:off x="5270534" y="3751096"/>
            <a:ext cx="5647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12700" algn="ctr">
              <a:spcBef>
                <a:spcPts val="120"/>
              </a:spcBef>
              <a:defRPr sz="1200" spc="0">
                <a:solidFill>
                  <a:srgbClr val="FFFFFF"/>
                </a:solidFill>
                <a:latin typeface="Georgia" panose="02040502050405020303" pitchFamily="18" charset="0"/>
                <a:cs typeface="Segoe UI"/>
              </a:defRPr>
            </a:lvl1pPr>
          </a:lstStyle>
          <a:p>
            <a:r>
              <a:rPr sz="500" dirty="0"/>
              <a:t>One</a:t>
            </a:r>
            <a:r>
              <a:rPr lang="en-US" sz="500" dirty="0"/>
              <a:t> </a:t>
            </a:r>
          </a:p>
          <a:p>
            <a:r>
              <a:rPr lang="en-US" sz="500" dirty="0"/>
              <a:t>Govern-</a:t>
            </a:r>
            <a:br>
              <a:rPr lang="en-US" sz="500" dirty="0"/>
            </a:br>
            <a:r>
              <a:rPr lang="en-US" sz="500" dirty="0"/>
              <a:t>ment</a:t>
            </a:r>
          </a:p>
        </p:txBody>
      </p:sp>
      <p:sp>
        <p:nvSpPr>
          <p:cNvPr id="88" name="object 49">
            <a:extLst>
              <a:ext uri="{FF2B5EF4-FFF2-40B4-BE49-F238E27FC236}">
                <a16:creationId xmlns:a16="http://schemas.microsoft.com/office/drawing/2014/main" xmlns="" id="{38E192EC-141E-49F8-A962-9915A1283F00}"/>
              </a:ext>
            </a:extLst>
          </p:cNvPr>
          <p:cNvSpPr txBox="1"/>
          <p:nvPr/>
        </p:nvSpPr>
        <p:spPr>
          <a:xfrm>
            <a:off x="6266057" y="3455053"/>
            <a:ext cx="1388265" cy="168636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000" spc="5" dirty="0">
                <a:solidFill>
                  <a:srgbClr val="FFFFFF"/>
                </a:solidFill>
                <a:latin typeface="+mn-lt"/>
                <a:cs typeface="Segoe UI"/>
              </a:rPr>
              <a:t>EASE </a:t>
            </a:r>
            <a:r>
              <a:rPr sz="1000" spc="15" dirty="0">
                <a:solidFill>
                  <a:srgbClr val="FFFFFF"/>
                </a:solidFill>
                <a:latin typeface="+mn-lt"/>
                <a:cs typeface="Segoe UI"/>
              </a:rPr>
              <a:t>OF </a:t>
            </a:r>
            <a:r>
              <a:rPr sz="1000" spc="10" dirty="0">
                <a:solidFill>
                  <a:srgbClr val="FFFFFF"/>
                </a:solidFill>
                <a:latin typeface="+mn-lt"/>
                <a:cs typeface="Segoe UI"/>
              </a:rPr>
              <a:t>DOING</a:t>
            </a:r>
            <a:r>
              <a:rPr sz="1000" spc="-90" dirty="0">
                <a:solidFill>
                  <a:srgbClr val="FFFFFF"/>
                </a:solidFill>
                <a:latin typeface="+mn-lt"/>
                <a:cs typeface="Segoe UI"/>
              </a:rPr>
              <a:t> </a:t>
            </a:r>
            <a:r>
              <a:rPr sz="1000" spc="0" dirty="0">
                <a:solidFill>
                  <a:srgbClr val="FFFFFF"/>
                </a:solidFill>
                <a:latin typeface="+mn-lt"/>
                <a:cs typeface="Segoe UI"/>
              </a:rPr>
              <a:t>BUSINESS</a:t>
            </a:r>
            <a:endParaRPr sz="1000" dirty="0">
              <a:latin typeface="+mn-lt"/>
              <a:cs typeface="Segoe UI"/>
            </a:endParaRPr>
          </a:p>
        </p:txBody>
      </p:sp>
      <p:sp>
        <p:nvSpPr>
          <p:cNvPr id="89" name="object 50">
            <a:extLst>
              <a:ext uri="{FF2B5EF4-FFF2-40B4-BE49-F238E27FC236}">
                <a16:creationId xmlns:a16="http://schemas.microsoft.com/office/drawing/2014/main" xmlns="" id="{A776921F-6C88-4036-83CC-F2F7AC0ED281}"/>
              </a:ext>
            </a:extLst>
          </p:cNvPr>
          <p:cNvSpPr txBox="1"/>
          <p:nvPr/>
        </p:nvSpPr>
        <p:spPr>
          <a:xfrm>
            <a:off x="6266056" y="3614631"/>
            <a:ext cx="1315309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</a:t>
            </a:r>
            <a:r>
              <a:rPr sz="1100" spc="-5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object 51">
            <a:extLst>
              <a:ext uri="{FF2B5EF4-FFF2-40B4-BE49-F238E27FC236}">
                <a16:creationId xmlns:a16="http://schemas.microsoft.com/office/drawing/2014/main" xmlns="" id="{0F44F994-276A-4D4A-8CDD-4CE79849A57E}"/>
              </a:ext>
            </a:extLst>
          </p:cNvPr>
          <p:cNvSpPr txBox="1"/>
          <p:nvPr/>
        </p:nvSpPr>
        <p:spPr>
          <a:xfrm>
            <a:off x="6266056" y="3792098"/>
            <a:ext cx="26520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E0</a:t>
            </a:r>
            <a:r>
              <a:rPr sz="1100" spc="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object 52">
            <a:extLst>
              <a:ext uri="{FF2B5EF4-FFF2-40B4-BE49-F238E27FC236}">
                <a16:creationId xmlns:a16="http://schemas.microsoft.com/office/drawing/2014/main" xmlns="" id="{EBF306AC-CFB5-45E6-88DB-91F3E821AD50}"/>
              </a:ext>
            </a:extLst>
          </p:cNvPr>
          <p:cNvSpPr/>
          <p:nvPr/>
        </p:nvSpPr>
        <p:spPr>
          <a:xfrm>
            <a:off x="6538351" y="3851007"/>
            <a:ext cx="1027525" cy="0"/>
          </a:xfrm>
          <a:custGeom>
            <a:avLst/>
            <a:gdLst/>
            <a:ahLst/>
            <a:cxnLst/>
            <a:rect l="l" t="t" r="r" b="b"/>
            <a:pathLst>
              <a:path w="1704975">
                <a:moveTo>
                  <a:pt x="0" y="0"/>
                </a:moveTo>
                <a:lnTo>
                  <a:pt x="1704557" y="0"/>
                </a:lnTo>
              </a:path>
            </a:pathLst>
          </a:custGeom>
          <a:ln w="532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xmlns="" id="{7FE1A021-3591-476E-ABD4-DBC15F51226E}"/>
              </a:ext>
            </a:extLst>
          </p:cNvPr>
          <p:cNvSpPr/>
          <p:nvPr/>
        </p:nvSpPr>
        <p:spPr>
          <a:xfrm>
            <a:off x="6538351" y="3920060"/>
            <a:ext cx="1027525" cy="0"/>
          </a:xfrm>
          <a:custGeom>
            <a:avLst/>
            <a:gdLst/>
            <a:ahLst/>
            <a:cxnLst/>
            <a:rect l="l" t="t" r="r" b="b"/>
            <a:pathLst>
              <a:path w="1704975">
                <a:moveTo>
                  <a:pt x="0" y="0"/>
                </a:moveTo>
                <a:lnTo>
                  <a:pt x="1704557" y="0"/>
                </a:lnTo>
              </a:path>
            </a:pathLst>
          </a:custGeom>
          <a:ln w="22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93" name="object 56">
            <a:extLst>
              <a:ext uri="{FF2B5EF4-FFF2-40B4-BE49-F238E27FC236}">
                <a16:creationId xmlns:a16="http://schemas.microsoft.com/office/drawing/2014/main" xmlns="" id="{43B1821D-2909-4447-A0A6-7DA561C9EAAD}"/>
              </a:ext>
            </a:extLst>
          </p:cNvPr>
          <p:cNvSpPr/>
          <p:nvPr/>
        </p:nvSpPr>
        <p:spPr>
          <a:xfrm>
            <a:off x="5726235" y="3883385"/>
            <a:ext cx="150892" cy="13616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94" name="object 57">
            <a:extLst>
              <a:ext uri="{FF2B5EF4-FFF2-40B4-BE49-F238E27FC236}">
                <a16:creationId xmlns:a16="http://schemas.microsoft.com/office/drawing/2014/main" xmlns="" id="{804AD604-DCCA-4948-839C-7C4C6734560D}"/>
              </a:ext>
            </a:extLst>
          </p:cNvPr>
          <p:cNvSpPr/>
          <p:nvPr/>
        </p:nvSpPr>
        <p:spPr>
          <a:xfrm>
            <a:off x="5718143" y="4032576"/>
            <a:ext cx="167236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232" y="0"/>
                </a:lnTo>
              </a:path>
            </a:pathLst>
          </a:custGeom>
          <a:ln w="292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95" name="object 58">
            <a:extLst>
              <a:ext uri="{FF2B5EF4-FFF2-40B4-BE49-F238E27FC236}">
                <a16:creationId xmlns:a16="http://schemas.microsoft.com/office/drawing/2014/main" xmlns="" id="{A5BD7082-07FE-452F-918C-ACD60D03C728}"/>
              </a:ext>
            </a:extLst>
          </p:cNvPr>
          <p:cNvSpPr/>
          <p:nvPr/>
        </p:nvSpPr>
        <p:spPr>
          <a:xfrm>
            <a:off x="5515357" y="3516343"/>
            <a:ext cx="81281" cy="163441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96" name="object 59">
            <a:extLst>
              <a:ext uri="{FF2B5EF4-FFF2-40B4-BE49-F238E27FC236}">
                <a16:creationId xmlns:a16="http://schemas.microsoft.com/office/drawing/2014/main" xmlns="" id="{162282E2-652F-4995-9159-4D7C323D8A54}"/>
              </a:ext>
            </a:extLst>
          </p:cNvPr>
          <p:cNvSpPr/>
          <p:nvPr/>
        </p:nvSpPr>
        <p:spPr>
          <a:xfrm>
            <a:off x="5602161" y="3728716"/>
            <a:ext cx="62761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759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97" name="object 60">
            <a:extLst>
              <a:ext uri="{FF2B5EF4-FFF2-40B4-BE49-F238E27FC236}">
                <a16:creationId xmlns:a16="http://schemas.microsoft.com/office/drawing/2014/main" xmlns="" id="{19723235-233D-40B2-931D-8E52B536E44C}"/>
              </a:ext>
            </a:extLst>
          </p:cNvPr>
          <p:cNvSpPr/>
          <p:nvPr/>
        </p:nvSpPr>
        <p:spPr>
          <a:xfrm>
            <a:off x="5614644" y="3668641"/>
            <a:ext cx="50133" cy="55332"/>
          </a:xfrm>
          <a:custGeom>
            <a:avLst/>
            <a:gdLst/>
            <a:ahLst/>
            <a:cxnLst/>
            <a:rect l="l" t="t" r="r" b="b"/>
            <a:pathLst>
              <a:path w="83185" h="88900">
                <a:moveTo>
                  <a:pt x="0" y="88900"/>
                </a:moveTo>
                <a:lnTo>
                  <a:pt x="83044" y="88900"/>
                </a:lnTo>
                <a:lnTo>
                  <a:pt x="83044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98" name="object 61">
            <a:extLst>
              <a:ext uri="{FF2B5EF4-FFF2-40B4-BE49-F238E27FC236}">
                <a16:creationId xmlns:a16="http://schemas.microsoft.com/office/drawing/2014/main" xmlns="" id="{0A431F42-E3A5-4344-B6F9-846E40348504}"/>
              </a:ext>
            </a:extLst>
          </p:cNvPr>
          <p:cNvSpPr/>
          <p:nvPr/>
        </p:nvSpPr>
        <p:spPr>
          <a:xfrm>
            <a:off x="5462367" y="3668607"/>
            <a:ext cx="0" cy="65212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198"/>
                </a:lnTo>
              </a:path>
            </a:pathLst>
          </a:custGeom>
          <a:ln w="567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99" name="object 62">
            <a:extLst>
              <a:ext uri="{FF2B5EF4-FFF2-40B4-BE49-F238E27FC236}">
                <a16:creationId xmlns:a16="http://schemas.microsoft.com/office/drawing/2014/main" xmlns="" id="{41691EFD-E770-4A49-9CA3-541DC998BE40}"/>
              </a:ext>
            </a:extLst>
          </p:cNvPr>
          <p:cNvSpPr/>
          <p:nvPr/>
        </p:nvSpPr>
        <p:spPr>
          <a:xfrm>
            <a:off x="5477578" y="3728716"/>
            <a:ext cx="156903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236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00" name="object 63">
            <a:extLst>
              <a:ext uri="{FF2B5EF4-FFF2-40B4-BE49-F238E27FC236}">
                <a16:creationId xmlns:a16="http://schemas.microsoft.com/office/drawing/2014/main" xmlns="" id="{F625BC19-23AB-43A9-A791-DAA20DAF8B2C}"/>
              </a:ext>
            </a:extLst>
          </p:cNvPr>
          <p:cNvSpPr/>
          <p:nvPr/>
        </p:nvSpPr>
        <p:spPr>
          <a:xfrm>
            <a:off x="5487463" y="3668641"/>
            <a:ext cx="0" cy="55332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28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01" name="object 64">
            <a:extLst>
              <a:ext uri="{FF2B5EF4-FFF2-40B4-BE49-F238E27FC236}">
                <a16:creationId xmlns:a16="http://schemas.microsoft.com/office/drawing/2014/main" xmlns="" id="{A6D47BD2-B054-4249-8CE6-DD85B0AE309E}"/>
              </a:ext>
            </a:extLst>
          </p:cNvPr>
          <p:cNvSpPr/>
          <p:nvPr/>
        </p:nvSpPr>
        <p:spPr>
          <a:xfrm>
            <a:off x="5477578" y="3654018"/>
            <a:ext cx="156903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236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02" name="object 65">
            <a:extLst>
              <a:ext uri="{FF2B5EF4-FFF2-40B4-BE49-F238E27FC236}">
                <a16:creationId xmlns:a16="http://schemas.microsoft.com/office/drawing/2014/main" xmlns="" id="{994C8BD2-26B0-43E7-8713-A565DB9A8823}"/>
              </a:ext>
            </a:extLst>
          </p:cNvPr>
          <p:cNvSpPr/>
          <p:nvPr/>
        </p:nvSpPr>
        <p:spPr>
          <a:xfrm>
            <a:off x="5535677" y="3668608"/>
            <a:ext cx="0" cy="55727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185"/>
                </a:lnTo>
              </a:path>
            </a:pathLst>
          </a:custGeom>
          <a:ln w="76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03" name="object 66">
            <a:extLst>
              <a:ext uri="{FF2B5EF4-FFF2-40B4-BE49-F238E27FC236}">
                <a16:creationId xmlns:a16="http://schemas.microsoft.com/office/drawing/2014/main" xmlns="" id="{27F43859-5BFF-4F8F-8139-046485F73676}"/>
              </a:ext>
            </a:extLst>
          </p:cNvPr>
          <p:cNvSpPr/>
          <p:nvPr/>
        </p:nvSpPr>
        <p:spPr>
          <a:xfrm>
            <a:off x="5576315" y="3668608"/>
            <a:ext cx="0" cy="55727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185"/>
                </a:lnTo>
              </a:path>
            </a:pathLst>
          </a:custGeom>
          <a:ln w="76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04" name="object 67">
            <a:extLst>
              <a:ext uri="{FF2B5EF4-FFF2-40B4-BE49-F238E27FC236}">
                <a16:creationId xmlns:a16="http://schemas.microsoft.com/office/drawing/2014/main" xmlns="" id="{33EA2EE6-5884-4104-9F72-02A241067896}"/>
              </a:ext>
            </a:extLst>
          </p:cNvPr>
          <p:cNvSpPr/>
          <p:nvPr/>
        </p:nvSpPr>
        <p:spPr>
          <a:xfrm>
            <a:off x="5614645" y="3668608"/>
            <a:ext cx="19900" cy="55727"/>
          </a:xfrm>
          <a:custGeom>
            <a:avLst/>
            <a:gdLst/>
            <a:ahLst/>
            <a:cxnLst/>
            <a:rect l="l" t="t" r="r" b="b"/>
            <a:pathLst>
              <a:path w="33019" h="89534">
                <a:moveTo>
                  <a:pt x="0" y="89185"/>
                </a:moveTo>
                <a:lnTo>
                  <a:pt x="32799" y="89185"/>
                </a:lnTo>
                <a:lnTo>
                  <a:pt x="32799" y="0"/>
                </a:lnTo>
                <a:lnTo>
                  <a:pt x="0" y="0"/>
                </a:lnTo>
                <a:lnTo>
                  <a:pt x="0" y="89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05" name="object 68">
            <a:extLst>
              <a:ext uri="{FF2B5EF4-FFF2-40B4-BE49-F238E27FC236}">
                <a16:creationId xmlns:a16="http://schemas.microsoft.com/office/drawing/2014/main" xmlns="" id="{FCCB2B98-7510-4139-A0D5-380162ED8C06}"/>
              </a:ext>
            </a:extLst>
          </p:cNvPr>
          <p:cNvSpPr/>
          <p:nvPr/>
        </p:nvSpPr>
        <p:spPr>
          <a:xfrm>
            <a:off x="5553879" y="3551066"/>
            <a:ext cx="2679" cy="33989"/>
          </a:xfrm>
          <a:custGeom>
            <a:avLst/>
            <a:gdLst/>
            <a:ahLst/>
            <a:cxnLst/>
            <a:rect l="l" t="t" r="r" b="b"/>
            <a:pathLst>
              <a:path w="4444" h="54609">
                <a:moveTo>
                  <a:pt x="0" y="0"/>
                </a:moveTo>
                <a:lnTo>
                  <a:pt x="335" y="1353"/>
                </a:lnTo>
                <a:lnTo>
                  <a:pt x="298" y="50280"/>
                </a:lnTo>
                <a:lnTo>
                  <a:pt x="1342" y="52044"/>
                </a:lnTo>
                <a:lnTo>
                  <a:pt x="2034" y="54175"/>
                </a:lnTo>
                <a:lnTo>
                  <a:pt x="3938" y="50580"/>
                </a:lnTo>
                <a:lnTo>
                  <a:pt x="3958" y="50280"/>
                </a:lnTo>
                <a:lnTo>
                  <a:pt x="4036" y="8261"/>
                </a:lnTo>
                <a:lnTo>
                  <a:pt x="4118" y="215"/>
                </a:lnTo>
                <a:lnTo>
                  <a:pt x="3804" y="118"/>
                </a:lnTo>
                <a:lnTo>
                  <a:pt x="1163" y="118"/>
                </a:lnTo>
                <a:lnTo>
                  <a:pt x="0" y="0"/>
                </a:lnTo>
                <a:close/>
              </a:path>
              <a:path w="4444" h="54609">
                <a:moveTo>
                  <a:pt x="3589" y="50"/>
                </a:moveTo>
                <a:lnTo>
                  <a:pt x="1163" y="118"/>
                </a:lnTo>
                <a:lnTo>
                  <a:pt x="3804" y="118"/>
                </a:lnTo>
                <a:lnTo>
                  <a:pt x="3589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06" name="object 69">
            <a:extLst>
              <a:ext uri="{FF2B5EF4-FFF2-40B4-BE49-F238E27FC236}">
                <a16:creationId xmlns:a16="http://schemas.microsoft.com/office/drawing/2014/main" xmlns="" id="{E0E72B24-4C85-4DBB-8B62-B9C54280FF37}"/>
              </a:ext>
            </a:extLst>
          </p:cNvPr>
          <p:cNvSpPr/>
          <p:nvPr/>
        </p:nvSpPr>
        <p:spPr>
          <a:xfrm>
            <a:off x="5503281" y="3619590"/>
            <a:ext cx="104857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638" y="0"/>
                </a:lnTo>
              </a:path>
            </a:pathLst>
          </a:custGeom>
          <a:ln w="160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07" name="object 70">
            <a:extLst>
              <a:ext uri="{FF2B5EF4-FFF2-40B4-BE49-F238E27FC236}">
                <a16:creationId xmlns:a16="http://schemas.microsoft.com/office/drawing/2014/main" xmlns="" id="{70AAC76C-44CD-4A2E-B8A4-5F669E6D8A83}"/>
              </a:ext>
            </a:extLst>
          </p:cNvPr>
          <p:cNvSpPr/>
          <p:nvPr/>
        </p:nvSpPr>
        <p:spPr>
          <a:xfrm>
            <a:off x="5291220" y="3679195"/>
            <a:ext cx="537299" cy="505493"/>
          </a:xfrm>
          <a:custGeom>
            <a:avLst/>
            <a:gdLst/>
            <a:ahLst/>
            <a:cxnLst/>
            <a:rect l="l" t="t" r="r" b="b"/>
            <a:pathLst>
              <a:path w="891539" h="812165">
                <a:moveTo>
                  <a:pt x="887614" y="235465"/>
                </a:moveTo>
                <a:lnTo>
                  <a:pt x="810453" y="235465"/>
                </a:lnTo>
                <a:lnTo>
                  <a:pt x="831456" y="236308"/>
                </a:lnTo>
                <a:lnTo>
                  <a:pt x="851997" y="238793"/>
                </a:lnTo>
                <a:lnTo>
                  <a:pt x="872011" y="242852"/>
                </a:lnTo>
                <a:lnTo>
                  <a:pt x="891434" y="248418"/>
                </a:lnTo>
                <a:lnTo>
                  <a:pt x="887614" y="235465"/>
                </a:lnTo>
                <a:close/>
              </a:path>
              <a:path w="891539" h="812165">
                <a:moveTo>
                  <a:pt x="740393" y="3625"/>
                </a:moveTo>
                <a:lnTo>
                  <a:pt x="680684" y="91194"/>
                </a:lnTo>
                <a:lnTo>
                  <a:pt x="711738" y="122631"/>
                </a:lnTo>
                <a:lnTo>
                  <a:pt x="738679" y="157743"/>
                </a:lnTo>
                <a:lnTo>
                  <a:pt x="761111" y="196136"/>
                </a:lnTo>
                <a:lnTo>
                  <a:pt x="778643" y="237416"/>
                </a:lnTo>
                <a:lnTo>
                  <a:pt x="786497" y="236570"/>
                </a:lnTo>
                <a:lnTo>
                  <a:pt x="794418" y="235960"/>
                </a:lnTo>
                <a:lnTo>
                  <a:pt x="802404" y="235590"/>
                </a:lnTo>
                <a:lnTo>
                  <a:pt x="810453" y="235465"/>
                </a:lnTo>
                <a:lnTo>
                  <a:pt x="887614" y="235465"/>
                </a:lnTo>
                <a:lnTo>
                  <a:pt x="877402" y="200837"/>
                </a:lnTo>
                <a:lnTo>
                  <a:pt x="858504" y="155560"/>
                </a:lnTo>
                <a:lnTo>
                  <a:pt x="835049" y="112894"/>
                </a:lnTo>
                <a:lnTo>
                  <a:pt x="807341" y="73145"/>
                </a:lnTo>
                <a:lnTo>
                  <a:pt x="775687" y="36620"/>
                </a:lnTo>
                <a:lnTo>
                  <a:pt x="740393" y="3625"/>
                </a:lnTo>
                <a:close/>
              </a:path>
              <a:path w="891539" h="812165">
                <a:moveTo>
                  <a:pt x="308796" y="679032"/>
                </a:moveTo>
                <a:lnTo>
                  <a:pt x="243409" y="764846"/>
                </a:lnTo>
                <a:lnTo>
                  <a:pt x="290579" y="784937"/>
                </a:lnTo>
                <a:lnTo>
                  <a:pt x="340284" y="799724"/>
                </a:lnTo>
                <a:lnTo>
                  <a:pt x="392175" y="808855"/>
                </a:lnTo>
                <a:lnTo>
                  <a:pt x="445902" y="811977"/>
                </a:lnTo>
                <a:lnTo>
                  <a:pt x="491238" y="809758"/>
                </a:lnTo>
                <a:lnTo>
                  <a:pt x="535311" y="803242"/>
                </a:lnTo>
                <a:lnTo>
                  <a:pt x="577914" y="792641"/>
                </a:lnTo>
                <a:lnTo>
                  <a:pt x="618839" y="778165"/>
                </a:lnTo>
                <a:lnTo>
                  <a:pt x="595333" y="706705"/>
                </a:lnTo>
                <a:lnTo>
                  <a:pt x="445902" y="706705"/>
                </a:lnTo>
                <a:lnTo>
                  <a:pt x="409887" y="704886"/>
                </a:lnTo>
                <a:lnTo>
                  <a:pt x="374913" y="699548"/>
                </a:lnTo>
                <a:lnTo>
                  <a:pt x="341158" y="690870"/>
                </a:lnTo>
                <a:lnTo>
                  <a:pt x="308796" y="679032"/>
                </a:lnTo>
                <a:close/>
              </a:path>
              <a:path w="891539" h="812165">
                <a:moveTo>
                  <a:pt x="585834" y="677825"/>
                </a:moveTo>
                <a:lnTo>
                  <a:pt x="552865" y="690175"/>
                </a:lnTo>
                <a:lnTo>
                  <a:pt x="518428" y="699231"/>
                </a:lnTo>
                <a:lnTo>
                  <a:pt x="482710" y="704805"/>
                </a:lnTo>
                <a:lnTo>
                  <a:pt x="445902" y="706705"/>
                </a:lnTo>
                <a:lnTo>
                  <a:pt x="595333" y="706705"/>
                </a:lnTo>
                <a:lnTo>
                  <a:pt x="585834" y="677825"/>
                </a:lnTo>
                <a:close/>
              </a:path>
              <a:path w="891539" h="812165">
                <a:moveTo>
                  <a:pt x="155771" y="0"/>
                </a:moveTo>
                <a:lnTo>
                  <a:pt x="119226" y="33419"/>
                </a:lnTo>
                <a:lnTo>
                  <a:pt x="86474" y="70576"/>
                </a:lnTo>
                <a:lnTo>
                  <a:pt x="57846" y="111141"/>
                </a:lnTo>
                <a:lnTo>
                  <a:pt x="33671" y="154784"/>
                </a:lnTo>
                <a:lnTo>
                  <a:pt x="14279" y="201175"/>
                </a:lnTo>
                <a:lnTo>
                  <a:pt x="0" y="249984"/>
                </a:lnTo>
                <a:lnTo>
                  <a:pt x="20453" y="243753"/>
                </a:lnTo>
                <a:lnTo>
                  <a:pt x="41584" y="239202"/>
                </a:lnTo>
                <a:lnTo>
                  <a:pt x="63316" y="236413"/>
                </a:lnTo>
                <a:lnTo>
                  <a:pt x="85575" y="235465"/>
                </a:lnTo>
                <a:lnTo>
                  <a:pt x="113952" y="235465"/>
                </a:lnTo>
                <a:lnTo>
                  <a:pt x="130821" y="195873"/>
                </a:lnTo>
                <a:lnTo>
                  <a:pt x="153177" y="157660"/>
                </a:lnTo>
                <a:lnTo>
                  <a:pt x="179999" y="122702"/>
                </a:lnTo>
                <a:lnTo>
                  <a:pt x="210898" y="91390"/>
                </a:lnTo>
                <a:lnTo>
                  <a:pt x="155771" y="0"/>
                </a:lnTo>
                <a:close/>
              </a:path>
              <a:path w="891539" h="812165">
                <a:moveTo>
                  <a:pt x="113952" y="235465"/>
                </a:moveTo>
                <a:lnTo>
                  <a:pt x="85575" y="235465"/>
                </a:lnTo>
                <a:lnTo>
                  <a:pt x="92584" y="235560"/>
                </a:lnTo>
                <a:lnTo>
                  <a:pt x="99546" y="235842"/>
                </a:lnTo>
                <a:lnTo>
                  <a:pt x="106458" y="236306"/>
                </a:lnTo>
                <a:lnTo>
                  <a:pt x="113320" y="236948"/>
                </a:lnTo>
                <a:lnTo>
                  <a:pt x="113952" y="235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08" name="object 71">
            <a:extLst>
              <a:ext uri="{FF2B5EF4-FFF2-40B4-BE49-F238E27FC236}">
                <a16:creationId xmlns:a16="http://schemas.microsoft.com/office/drawing/2014/main" xmlns="" id="{3EC7A71E-D339-4E61-AF7C-4C238E391259}"/>
              </a:ext>
            </a:extLst>
          </p:cNvPr>
          <p:cNvSpPr/>
          <p:nvPr/>
        </p:nvSpPr>
        <p:spPr>
          <a:xfrm>
            <a:off x="5273866" y="3788651"/>
            <a:ext cx="122079" cy="102363"/>
          </a:xfrm>
          <a:custGeom>
            <a:avLst/>
            <a:gdLst/>
            <a:ahLst/>
            <a:cxnLst/>
            <a:rect l="l" t="t" r="r" b="b"/>
            <a:pathLst>
              <a:path w="202565" h="164465">
                <a:moveTo>
                  <a:pt x="0" y="0"/>
                </a:moveTo>
                <a:lnTo>
                  <a:pt x="69963" y="164072"/>
                </a:lnTo>
                <a:lnTo>
                  <a:pt x="201935" y="348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09" name="object 72">
            <a:extLst>
              <a:ext uri="{FF2B5EF4-FFF2-40B4-BE49-F238E27FC236}">
                <a16:creationId xmlns:a16="http://schemas.microsoft.com/office/drawing/2014/main" xmlns="" id="{5862177F-9863-4CEA-83C8-7638C88514EE}"/>
              </a:ext>
            </a:extLst>
          </p:cNvPr>
          <p:cNvSpPr/>
          <p:nvPr/>
        </p:nvSpPr>
        <p:spPr>
          <a:xfrm>
            <a:off x="5673789" y="3666188"/>
            <a:ext cx="110215" cy="108687"/>
          </a:xfrm>
          <a:custGeom>
            <a:avLst/>
            <a:gdLst/>
            <a:ahLst/>
            <a:cxnLst/>
            <a:rect l="l" t="t" r="r" b="b"/>
            <a:pathLst>
              <a:path w="182880" h="174625">
                <a:moveTo>
                  <a:pt x="0" y="0"/>
                </a:moveTo>
                <a:lnTo>
                  <a:pt x="38221" y="174226"/>
                </a:lnTo>
                <a:lnTo>
                  <a:pt x="182469" y="286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10" name="object 73">
            <a:extLst>
              <a:ext uri="{FF2B5EF4-FFF2-40B4-BE49-F238E27FC236}">
                <a16:creationId xmlns:a16="http://schemas.microsoft.com/office/drawing/2014/main" xmlns="" id="{ED404519-238F-4DA2-BD4C-A542AFA4FAB2}"/>
              </a:ext>
            </a:extLst>
          </p:cNvPr>
          <p:cNvSpPr/>
          <p:nvPr/>
        </p:nvSpPr>
        <p:spPr>
          <a:xfrm>
            <a:off x="5600117" y="4087425"/>
            <a:ext cx="107536" cy="111058"/>
          </a:xfrm>
          <a:custGeom>
            <a:avLst/>
            <a:gdLst/>
            <a:ahLst/>
            <a:cxnLst/>
            <a:rect l="l" t="t" r="r" b="b"/>
            <a:pathLst>
              <a:path w="178435" h="178434">
                <a:moveTo>
                  <a:pt x="178066" y="0"/>
                </a:moveTo>
                <a:lnTo>
                  <a:pt x="0" y="10321"/>
                </a:lnTo>
                <a:lnTo>
                  <a:pt x="76950" y="178235"/>
                </a:lnTo>
                <a:lnTo>
                  <a:pt x="17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B1A31FF3-3649-4766-B676-22D26749B987}"/>
              </a:ext>
            </a:extLst>
          </p:cNvPr>
          <p:cNvSpPr>
            <a:spLocks/>
          </p:cNvSpPr>
          <p:nvPr/>
        </p:nvSpPr>
        <p:spPr>
          <a:xfrm>
            <a:off x="7444820" y="2003033"/>
            <a:ext cx="857221" cy="885297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12" name="object 38">
            <a:extLst>
              <a:ext uri="{FF2B5EF4-FFF2-40B4-BE49-F238E27FC236}">
                <a16:creationId xmlns:a16="http://schemas.microsoft.com/office/drawing/2014/main" xmlns="" id="{D9C578B7-EB84-4920-9CA3-BE6F4BAF1B4D}"/>
              </a:ext>
            </a:extLst>
          </p:cNvPr>
          <p:cNvSpPr txBox="1"/>
          <p:nvPr/>
        </p:nvSpPr>
        <p:spPr>
          <a:xfrm>
            <a:off x="7622633" y="2096353"/>
            <a:ext cx="497763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sz="700" spc="0" dirty="0">
                <a:solidFill>
                  <a:srgbClr val="FFFFFF"/>
                </a:solidFill>
                <a:latin typeface="Georgia" panose="02040502050405020303" pitchFamily="18" charset="0"/>
                <a:cs typeface="Segoe UI"/>
              </a:rPr>
              <a:t>Default</a:t>
            </a:r>
            <a:r>
              <a:rPr lang="en-US" sz="700" dirty="0">
                <a:solidFill>
                  <a:srgbClr val="FFFFFF"/>
                </a:solidFill>
                <a:latin typeface="Georgia" panose="02040502050405020303" pitchFamily="18" charset="0"/>
                <a:cs typeface="Segoe UI"/>
              </a:rPr>
              <a:t> Approvals</a:t>
            </a:r>
            <a:endParaRPr lang="en-US" sz="700" dirty="0">
              <a:latin typeface="Georgia" panose="02040502050405020303" pitchFamily="18" charset="0"/>
              <a:cs typeface="Segoe UI"/>
            </a:endParaRPr>
          </a:p>
        </p:txBody>
      </p:sp>
      <p:sp>
        <p:nvSpPr>
          <p:cNvPr id="113" name="Freeform 31">
            <a:extLst>
              <a:ext uri="{FF2B5EF4-FFF2-40B4-BE49-F238E27FC236}">
                <a16:creationId xmlns:a16="http://schemas.microsoft.com/office/drawing/2014/main" xmlns="" id="{F9F248E6-9B2A-483C-81DE-DC3318A08A23}"/>
              </a:ext>
            </a:extLst>
          </p:cNvPr>
          <p:cNvSpPr>
            <a:spLocks noEditPoints="1"/>
          </p:cNvSpPr>
          <p:nvPr/>
        </p:nvSpPr>
        <p:spPr bwMode="auto">
          <a:xfrm>
            <a:off x="7776660" y="2445682"/>
            <a:ext cx="193539" cy="276944"/>
          </a:xfrm>
          <a:custGeom>
            <a:avLst/>
            <a:gdLst>
              <a:gd name="T0" fmla="*/ 2064 w 2512"/>
              <a:gd name="T1" fmla="*/ 3385 h 3479"/>
              <a:gd name="T2" fmla="*/ 2306 w 2512"/>
              <a:gd name="T3" fmla="*/ 2980 h 3479"/>
              <a:gd name="T4" fmla="*/ 2502 w 2512"/>
              <a:gd name="T5" fmla="*/ 1951 h 3479"/>
              <a:gd name="T6" fmla="*/ 2273 w 2512"/>
              <a:gd name="T7" fmla="*/ 1464 h 3479"/>
              <a:gd name="T8" fmla="*/ 1962 w 2512"/>
              <a:gd name="T9" fmla="*/ 1315 h 3479"/>
              <a:gd name="T10" fmla="*/ 1744 w 2512"/>
              <a:gd name="T11" fmla="*/ 1247 h 3479"/>
              <a:gd name="T12" fmla="*/ 1526 w 2512"/>
              <a:gd name="T13" fmla="*/ 1181 h 3479"/>
              <a:gd name="T14" fmla="*/ 1296 w 2512"/>
              <a:gd name="T15" fmla="*/ 1119 h 3479"/>
              <a:gd name="T16" fmla="*/ 1160 w 2512"/>
              <a:gd name="T17" fmla="*/ 1121 h 3479"/>
              <a:gd name="T18" fmla="*/ 1160 w 2512"/>
              <a:gd name="T19" fmla="*/ 869 h 3479"/>
              <a:gd name="T20" fmla="*/ 1082 w 2512"/>
              <a:gd name="T21" fmla="*/ 527 h 3479"/>
              <a:gd name="T22" fmla="*/ 578 w 2512"/>
              <a:gd name="T23" fmla="*/ 601 h 3479"/>
              <a:gd name="T24" fmla="*/ 546 w 2512"/>
              <a:gd name="T25" fmla="*/ 1147 h 3479"/>
              <a:gd name="T26" fmla="*/ 546 w 2512"/>
              <a:gd name="T27" fmla="*/ 1608 h 3479"/>
              <a:gd name="T28" fmla="*/ 469 w 2512"/>
              <a:gd name="T29" fmla="*/ 1580 h 3479"/>
              <a:gd name="T30" fmla="*/ 89 w 2512"/>
              <a:gd name="T31" fmla="*/ 1615 h 3479"/>
              <a:gd name="T32" fmla="*/ 0 w 2512"/>
              <a:gd name="T33" fmla="*/ 1818 h 3479"/>
              <a:gd name="T34" fmla="*/ 46 w 2512"/>
              <a:gd name="T35" fmla="*/ 2030 h 3479"/>
              <a:gd name="T36" fmla="*/ 234 w 2512"/>
              <a:gd name="T37" fmla="*/ 2422 h 3479"/>
              <a:gd name="T38" fmla="*/ 563 w 2512"/>
              <a:gd name="T39" fmla="*/ 3052 h 3479"/>
              <a:gd name="T40" fmla="*/ 750 w 2512"/>
              <a:gd name="T41" fmla="*/ 3399 h 3479"/>
              <a:gd name="T42" fmla="*/ 1406 w 2512"/>
              <a:gd name="T43" fmla="*/ 3476 h 3479"/>
              <a:gd name="T44" fmla="*/ 1975 w 2512"/>
              <a:gd name="T45" fmla="*/ 3479 h 3479"/>
              <a:gd name="T46" fmla="*/ 2064 w 2512"/>
              <a:gd name="T47" fmla="*/ 3385 h 3479"/>
              <a:gd name="T48" fmla="*/ 460 w 2512"/>
              <a:gd name="T49" fmla="*/ 340 h 3479"/>
              <a:gd name="T50" fmla="*/ 1262 w 2512"/>
              <a:gd name="T51" fmla="*/ 382 h 3479"/>
              <a:gd name="T52" fmla="*/ 1309 w 2512"/>
              <a:gd name="T53" fmla="*/ 750 h 3479"/>
              <a:gd name="T54" fmla="*/ 1345 w 2512"/>
              <a:gd name="T55" fmla="*/ 957 h 3479"/>
              <a:gd name="T56" fmla="*/ 1424 w 2512"/>
              <a:gd name="T57" fmla="*/ 283 h 3479"/>
              <a:gd name="T58" fmla="*/ 852 w 2512"/>
              <a:gd name="T59" fmla="*/ 0 h 3479"/>
              <a:gd name="T60" fmla="*/ 258 w 2512"/>
              <a:gd name="T61" fmla="*/ 304 h 3479"/>
              <a:gd name="T62" fmla="*/ 275 w 2512"/>
              <a:gd name="T63" fmla="*/ 872 h 3479"/>
              <a:gd name="T64" fmla="*/ 358 w 2512"/>
              <a:gd name="T65" fmla="*/ 1006 h 3479"/>
              <a:gd name="T66" fmla="*/ 375 w 2512"/>
              <a:gd name="T67" fmla="*/ 711 h 3479"/>
              <a:gd name="T68" fmla="*/ 460 w 2512"/>
              <a:gd name="T69" fmla="*/ 340 h 3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12" h="3479">
                <a:moveTo>
                  <a:pt x="2064" y="3385"/>
                </a:moveTo>
                <a:cubicBezTo>
                  <a:pt x="2113" y="3334"/>
                  <a:pt x="2222" y="3151"/>
                  <a:pt x="2306" y="2980"/>
                </a:cubicBezTo>
                <a:cubicBezTo>
                  <a:pt x="2470" y="2644"/>
                  <a:pt x="2512" y="2427"/>
                  <a:pt x="2502" y="1951"/>
                </a:cubicBezTo>
                <a:cubicBezTo>
                  <a:pt x="2494" y="1607"/>
                  <a:pt x="2449" y="1510"/>
                  <a:pt x="2273" y="1464"/>
                </a:cubicBezTo>
                <a:cubicBezTo>
                  <a:pt x="2121" y="1423"/>
                  <a:pt x="2104" y="1415"/>
                  <a:pt x="1962" y="1315"/>
                </a:cubicBezTo>
                <a:cubicBezTo>
                  <a:pt x="1910" y="1279"/>
                  <a:pt x="1812" y="1248"/>
                  <a:pt x="1744" y="1247"/>
                </a:cubicBezTo>
                <a:cubicBezTo>
                  <a:pt x="1676" y="1245"/>
                  <a:pt x="1578" y="1216"/>
                  <a:pt x="1526" y="1181"/>
                </a:cubicBezTo>
                <a:cubicBezTo>
                  <a:pt x="1472" y="1144"/>
                  <a:pt x="1375" y="1118"/>
                  <a:pt x="1296" y="1119"/>
                </a:cubicBezTo>
                <a:lnTo>
                  <a:pt x="1160" y="1121"/>
                </a:lnTo>
                <a:lnTo>
                  <a:pt x="1160" y="869"/>
                </a:lnTo>
                <a:cubicBezTo>
                  <a:pt x="1160" y="656"/>
                  <a:pt x="1148" y="604"/>
                  <a:pt x="1082" y="527"/>
                </a:cubicBezTo>
                <a:cubicBezTo>
                  <a:pt x="949" y="373"/>
                  <a:pt x="648" y="417"/>
                  <a:pt x="578" y="601"/>
                </a:cubicBezTo>
                <a:cubicBezTo>
                  <a:pt x="560" y="648"/>
                  <a:pt x="546" y="894"/>
                  <a:pt x="546" y="1147"/>
                </a:cubicBezTo>
                <a:lnTo>
                  <a:pt x="546" y="1608"/>
                </a:lnTo>
                <a:lnTo>
                  <a:pt x="469" y="1580"/>
                </a:lnTo>
                <a:cubicBezTo>
                  <a:pt x="347" y="1537"/>
                  <a:pt x="185" y="1552"/>
                  <a:pt x="89" y="1615"/>
                </a:cubicBezTo>
                <a:cubicBezTo>
                  <a:pt x="16" y="1662"/>
                  <a:pt x="0" y="1699"/>
                  <a:pt x="0" y="1818"/>
                </a:cubicBezTo>
                <a:cubicBezTo>
                  <a:pt x="0" y="1898"/>
                  <a:pt x="21" y="1993"/>
                  <a:pt x="46" y="2030"/>
                </a:cubicBezTo>
                <a:cubicBezTo>
                  <a:pt x="72" y="2067"/>
                  <a:pt x="156" y="2243"/>
                  <a:pt x="234" y="2422"/>
                </a:cubicBezTo>
                <a:cubicBezTo>
                  <a:pt x="312" y="2600"/>
                  <a:pt x="460" y="2883"/>
                  <a:pt x="563" y="3052"/>
                </a:cubicBezTo>
                <a:cubicBezTo>
                  <a:pt x="666" y="3220"/>
                  <a:pt x="750" y="3376"/>
                  <a:pt x="750" y="3399"/>
                </a:cubicBezTo>
                <a:cubicBezTo>
                  <a:pt x="750" y="3466"/>
                  <a:pt x="813" y="3473"/>
                  <a:pt x="1406" y="3476"/>
                </a:cubicBezTo>
                <a:lnTo>
                  <a:pt x="1975" y="3479"/>
                </a:lnTo>
                <a:lnTo>
                  <a:pt x="2064" y="3385"/>
                </a:lnTo>
                <a:close/>
                <a:moveTo>
                  <a:pt x="460" y="340"/>
                </a:moveTo>
                <a:cubicBezTo>
                  <a:pt x="672" y="103"/>
                  <a:pt x="1103" y="125"/>
                  <a:pt x="1262" y="382"/>
                </a:cubicBezTo>
                <a:cubicBezTo>
                  <a:pt x="1323" y="480"/>
                  <a:pt x="1329" y="527"/>
                  <a:pt x="1309" y="750"/>
                </a:cubicBezTo>
                <a:cubicBezTo>
                  <a:pt x="1288" y="988"/>
                  <a:pt x="1290" y="1002"/>
                  <a:pt x="1345" y="957"/>
                </a:cubicBezTo>
                <a:cubicBezTo>
                  <a:pt x="1515" y="816"/>
                  <a:pt x="1555" y="476"/>
                  <a:pt x="1424" y="283"/>
                </a:cubicBezTo>
                <a:cubicBezTo>
                  <a:pt x="1322" y="132"/>
                  <a:pt x="1055" y="0"/>
                  <a:pt x="852" y="0"/>
                </a:cubicBezTo>
                <a:cubicBezTo>
                  <a:pt x="638" y="0"/>
                  <a:pt x="347" y="149"/>
                  <a:pt x="258" y="304"/>
                </a:cubicBezTo>
                <a:cubicBezTo>
                  <a:pt x="163" y="470"/>
                  <a:pt x="170" y="704"/>
                  <a:pt x="275" y="872"/>
                </a:cubicBezTo>
                <a:lnTo>
                  <a:pt x="358" y="1006"/>
                </a:lnTo>
                <a:lnTo>
                  <a:pt x="375" y="711"/>
                </a:lnTo>
                <a:cubicBezTo>
                  <a:pt x="389" y="480"/>
                  <a:pt x="407" y="399"/>
                  <a:pt x="460" y="34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019504B7-B47E-4DD8-9317-E14FD90F8AF1}"/>
              </a:ext>
            </a:extLst>
          </p:cNvPr>
          <p:cNvGrpSpPr/>
          <p:nvPr/>
        </p:nvGrpSpPr>
        <p:grpSpPr>
          <a:xfrm>
            <a:off x="7874601" y="3426971"/>
            <a:ext cx="857223" cy="885300"/>
            <a:chOff x="5392540" y="6515434"/>
            <a:chExt cx="1422392" cy="1422392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8387D564-AE05-4815-9B35-B9B2BAC75951}"/>
                </a:ext>
              </a:extLst>
            </p:cNvPr>
            <p:cNvSpPr>
              <a:spLocks/>
            </p:cNvSpPr>
            <p:nvPr/>
          </p:nvSpPr>
          <p:spPr>
            <a:xfrm>
              <a:off x="5392540" y="6515434"/>
              <a:ext cx="1422392" cy="1422392"/>
            </a:xfrm>
            <a:prstGeom prst="ellipse">
              <a:avLst/>
            </a:prstGeom>
            <a:solidFill>
              <a:srgbClr val="627A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DF4D4CD6-636B-4F91-B72A-7A5CE81D1D2D}"/>
                </a:ext>
              </a:extLst>
            </p:cNvPr>
            <p:cNvSpPr txBox="1"/>
            <p:nvPr/>
          </p:nvSpPr>
          <p:spPr>
            <a:xfrm>
              <a:off x="5554470" y="6634773"/>
              <a:ext cx="1098534" cy="741747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>
              <a:defPPr>
                <a:defRPr lang="en-US"/>
              </a:defPPr>
              <a:lvl1pPr marL="12700" algn="ctr">
                <a:spcBef>
                  <a:spcPts val="120"/>
                </a:spcBef>
                <a:defRPr sz="1200" spc="0">
                  <a:solidFill>
                    <a:srgbClr val="FFFFFF"/>
                  </a:solidFill>
                  <a:latin typeface="Georgia" panose="02040502050405020303" pitchFamily="18" charset="0"/>
                  <a:cs typeface="Segoe UI"/>
                </a:defRPr>
              </a:lvl1pPr>
            </a:lstStyle>
            <a:p>
              <a:r>
                <a:rPr lang="en-US" sz="700" dirty="0"/>
                <a:t>Entry Experience of Travelers and</a:t>
              </a:r>
            </a:p>
            <a:p>
              <a:r>
                <a:rPr lang="en-US" sz="700" dirty="0"/>
                <a:t>Visitors</a:t>
              </a: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xmlns="" id="{232345A0-8938-4FDE-8B6D-32778A3C1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4560" y="7456232"/>
              <a:ext cx="398353" cy="309188"/>
            </a:xfrm>
            <a:custGeom>
              <a:avLst/>
              <a:gdLst>
                <a:gd name="T0" fmla="*/ 876 w 2726"/>
                <a:gd name="T1" fmla="*/ 2074 h 2115"/>
                <a:gd name="T2" fmla="*/ 1183 w 2726"/>
                <a:gd name="T3" fmla="*/ 1577 h 2115"/>
                <a:gd name="T4" fmla="*/ 1281 w 2726"/>
                <a:gd name="T5" fmla="*/ 1402 h 2115"/>
                <a:gd name="T6" fmla="*/ 1371 w 2726"/>
                <a:gd name="T7" fmla="*/ 1249 h 2115"/>
                <a:gd name="T8" fmla="*/ 1497 w 2726"/>
                <a:gd name="T9" fmla="*/ 1374 h 2115"/>
                <a:gd name="T10" fmla="*/ 1745 w 2726"/>
                <a:gd name="T11" fmla="*/ 1778 h 2115"/>
                <a:gd name="T12" fmla="*/ 1895 w 2726"/>
                <a:gd name="T13" fmla="*/ 2057 h 2115"/>
                <a:gd name="T14" fmla="*/ 1923 w 2726"/>
                <a:gd name="T15" fmla="*/ 2080 h 2115"/>
                <a:gd name="T16" fmla="*/ 2039 w 2726"/>
                <a:gd name="T17" fmla="*/ 2065 h 2115"/>
                <a:gd name="T18" fmla="*/ 2080 w 2726"/>
                <a:gd name="T19" fmla="*/ 2001 h 2115"/>
                <a:gd name="T20" fmla="*/ 1945 w 2726"/>
                <a:gd name="T21" fmla="*/ 1675 h 2115"/>
                <a:gd name="T22" fmla="*/ 1678 w 2726"/>
                <a:gd name="T23" fmla="*/ 1241 h 2115"/>
                <a:gd name="T24" fmla="*/ 1547 w 2726"/>
                <a:gd name="T25" fmla="*/ 1107 h 2115"/>
                <a:gd name="T26" fmla="*/ 1603 w 2726"/>
                <a:gd name="T27" fmla="*/ 984 h 2115"/>
                <a:gd name="T28" fmla="*/ 1681 w 2726"/>
                <a:gd name="T29" fmla="*/ 805 h 2115"/>
                <a:gd name="T30" fmla="*/ 1703 w 2726"/>
                <a:gd name="T31" fmla="*/ 749 h 2115"/>
                <a:gd name="T32" fmla="*/ 1764 w 2726"/>
                <a:gd name="T33" fmla="*/ 825 h 2115"/>
                <a:gd name="T34" fmla="*/ 2152 w 2726"/>
                <a:gd name="T35" fmla="*/ 938 h 2115"/>
                <a:gd name="T36" fmla="*/ 2282 w 2726"/>
                <a:gd name="T37" fmla="*/ 893 h 2115"/>
                <a:gd name="T38" fmla="*/ 2039 w 2726"/>
                <a:gd name="T39" fmla="*/ 748 h 2115"/>
                <a:gd name="T40" fmla="*/ 1882 w 2726"/>
                <a:gd name="T41" fmla="*/ 664 h 2115"/>
                <a:gd name="T42" fmla="*/ 1602 w 2726"/>
                <a:gd name="T43" fmla="*/ 398 h 2115"/>
                <a:gd name="T44" fmla="*/ 1385 w 2726"/>
                <a:gd name="T45" fmla="*/ 428 h 2115"/>
                <a:gd name="T46" fmla="*/ 1156 w 2726"/>
                <a:gd name="T47" fmla="*/ 469 h 2115"/>
                <a:gd name="T48" fmla="*/ 973 w 2726"/>
                <a:gd name="T49" fmla="*/ 697 h 2115"/>
                <a:gd name="T50" fmla="*/ 844 w 2726"/>
                <a:gd name="T51" fmla="*/ 1023 h 2115"/>
                <a:gd name="T52" fmla="*/ 745 w 2726"/>
                <a:gd name="T53" fmla="*/ 1163 h 2115"/>
                <a:gd name="T54" fmla="*/ 749 w 2726"/>
                <a:gd name="T55" fmla="*/ 1141 h 2115"/>
                <a:gd name="T56" fmla="*/ 551 w 2726"/>
                <a:gd name="T57" fmla="*/ 1013 h 2115"/>
                <a:gd name="T58" fmla="*/ 434 w 2726"/>
                <a:gd name="T59" fmla="*/ 1001 h 2115"/>
                <a:gd name="T60" fmla="*/ 404 w 2726"/>
                <a:gd name="T61" fmla="*/ 1099 h 2115"/>
                <a:gd name="T62" fmla="*/ 344 w 2726"/>
                <a:gd name="T63" fmla="*/ 1286 h 2115"/>
                <a:gd name="T64" fmla="*/ 247 w 2726"/>
                <a:gd name="T65" fmla="*/ 1598 h 2115"/>
                <a:gd name="T66" fmla="*/ 213 w 2726"/>
                <a:gd name="T67" fmla="*/ 1857 h 2115"/>
                <a:gd name="T68" fmla="*/ 246 w 2726"/>
                <a:gd name="T69" fmla="*/ 1953 h 2115"/>
                <a:gd name="T70" fmla="*/ 408 w 2726"/>
                <a:gd name="T71" fmla="*/ 2066 h 2115"/>
                <a:gd name="T72" fmla="*/ 470 w 2726"/>
                <a:gd name="T73" fmla="*/ 2048 h 2115"/>
                <a:gd name="T74" fmla="*/ 694 w 2726"/>
                <a:gd name="T75" fmla="*/ 1381 h 2115"/>
                <a:gd name="T76" fmla="*/ 835 w 2726"/>
                <a:gd name="T77" fmla="*/ 1163 h 2115"/>
                <a:gd name="T78" fmla="*/ 1007 w 2726"/>
                <a:gd name="T79" fmla="*/ 965 h 2115"/>
                <a:gd name="T80" fmla="*/ 1143 w 2726"/>
                <a:gd name="T81" fmla="*/ 791 h 2115"/>
                <a:gd name="T82" fmla="*/ 1289 w 2726"/>
                <a:gd name="T83" fmla="*/ 635 h 2115"/>
                <a:gd name="T84" fmla="*/ 1289 w 2726"/>
                <a:gd name="T85" fmla="*/ 710 h 2115"/>
                <a:gd name="T86" fmla="*/ 1166 w 2726"/>
                <a:gd name="T87" fmla="*/ 1073 h 2115"/>
                <a:gd name="T88" fmla="*/ 804 w 2726"/>
                <a:gd name="T89" fmla="*/ 1781 h 2115"/>
                <a:gd name="T90" fmla="*/ 751 w 2726"/>
                <a:gd name="T91" fmla="*/ 2055 h 2115"/>
                <a:gd name="T92" fmla="*/ 876 w 2726"/>
                <a:gd name="T93" fmla="*/ 2074 h 2115"/>
                <a:gd name="T94" fmla="*/ 205 w 2726"/>
                <a:gd name="T95" fmla="*/ 2002 h 2115"/>
                <a:gd name="T96" fmla="*/ 190 w 2726"/>
                <a:gd name="T97" fmla="*/ 1901 h 2115"/>
                <a:gd name="T98" fmla="*/ 0 w 2726"/>
                <a:gd name="T99" fmla="*/ 1957 h 2115"/>
                <a:gd name="T100" fmla="*/ 205 w 2726"/>
                <a:gd name="T101" fmla="*/ 2002 h 2115"/>
                <a:gd name="T102" fmla="*/ 2600 w 2726"/>
                <a:gd name="T103" fmla="*/ 730 h 2115"/>
                <a:gd name="T104" fmla="*/ 2673 w 2726"/>
                <a:gd name="T105" fmla="*/ 551 h 2115"/>
                <a:gd name="T106" fmla="*/ 2453 w 2726"/>
                <a:gd name="T107" fmla="*/ 615 h 2115"/>
                <a:gd name="T108" fmla="*/ 2339 w 2726"/>
                <a:gd name="T109" fmla="*/ 824 h 2115"/>
                <a:gd name="T110" fmla="*/ 2434 w 2726"/>
                <a:gd name="T111" fmla="*/ 835 h 2115"/>
                <a:gd name="T112" fmla="*/ 2600 w 2726"/>
                <a:gd name="T113" fmla="*/ 730 h 2115"/>
                <a:gd name="T114" fmla="*/ 1850 w 2726"/>
                <a:gd name="T115" fmla="*/ 328 h 2115"/>
                <a:gd name="T116" fmla="*/ 1901 w 2726"/>
                <a:gd name="T117" fmla="*/ 193 h 2115"/>
                <a:gd name="T118" fmla="*/ 1721 w 2726"/>
                <a:gd name="T119" fmla="*/ 0 h 2115"/>
                <a:gd name="T120" fmla="*/ 1637 w 2726"/>
                <a:gd name="T121" fmla="*/ 368 h 2115"/>
                <a:gd name="T122" fmla="*/ 1850 w 2726"/>
                <a:gd name="T123" fmla="*/ 328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6" h="2115">
                  <a:moveTo>
                    <a:pt x="876" y="2074"/>
                  </a:moveTo>
                  <a:cubicBezTo>
                    <a:pt x="907" y="2050"/>
                    <a:pt x="1157" y="1643"/>
                    <a:pt x="1183" y="1577"/>
                  </a:cubicBezTo>
                  <a:cubicBezTo>
                    <a:pt x="1187" y="1564"/>
                    <a:pt x="1232" y="1486"/>
                    <a:pt x="1281" y="1402"/>
                  </a:cubicBezTo>
                  <a:lnTo>
                    <a:pt x="1371" y="1249"/>
                  </a:lnTo>
                  <a:lnTo>
                    <a:pt x="1497" y="1374"/>
                  </a:lnTo>
                  <a:cubicBezTo>
                    <a:pt x="1604" y="1480"/>
                    <a:pt x="1642" y="1542"/>
                    <a:pt x="1745" y="1778"/>
                  </a:cubicBezTo>
                  <a:cubicBezTo>
                    <a:pt x="1812" y="1932"/>
                    <a:pt x="1880" y="2057"/>
                    <a:pt x="1895" y="2057"/>
                  </a:cubicBezTo>
                  <a:cubicBezTo>
                    <a:pt x="1911" y="2057"/>
                    <a:pt x="1923" y="2067"/>
                    <a:pt x="1923" y="2080"/>
                  </a:cubicBezTo>
                  <a:cubicBezTo>
                    <a:pt x="1923" y="2115"/>
                    <a:pt x="1994" y="2106"/>
                    <a:pt x="2039" y="2065"/>
                  </a:cubicBezTo>
                  <a:cubicBezTo>
                    <a:pt x="2061" y="2045"/>
                    <a:pt x="2080" y="2016"/>
                    <a:pt x="2080" y="2001"/>
                  </a:cubicBezTo>
                  <a:cubicBezTo>
                    <a:pt x="2080" y="1987"/>
                    <a:pt x="2019" y="1840"/>
                    <a:pt x="1945" y="1675"/>
                  </a:cubicBezTo>
                  <a:cubicBezTo>
                    <a:pt x="1831" y="1423"/>
                    <a:pt x="1789" y="1354"/>
                    <a:pt x="1678" y="1241"/>
                  </a:cubicBezTo>
                  <a:lnTo>
                    <a:pt x="1547" y="1107"/>
                  </a:lnTo>
                  <a:lnTo>
                    <a:pt x="1603" y="984"/>
                  </a:lnTo>
                  <a:cubicBezTo>
                    <a:pt x="1634" y="916"/>
                    <a:pt x="1669" y="836"/>
                    <a:pt x="1681" y="805"/>
                  </a:cubicBezTo>
                  <a:lnTo>
                    <a:pt x="1703" y="749"/>
                  </a:lnTo>
                  <a:lnTo>
                    <a:pt x="1764" y="825"/>
                  </a:lnTo>
                  <a:cubicBezTo>
                    <a:pt x="1830" y="906"/>
                    <a:pt x="1931" y="935"/>
                    <a:pt x="2152" y="938"/>
                  </a:cubicBezTo>
                  <a:cubicBezTo>
                    <a:pt x="2236" y="939"/>
                    <a:pt x="2262" y="930"/>
                    <a:pt x="2282" y="893"/>
                  </a:cubicBezTo>
                  <a:cubicBezTo>
                    <a:pt x="2326" y="810"/>
                    <a:pt x="2285" y="785"/>
                    <a:pt x="2039" y="748"/>
                  </a:cubicBezTo>
                  <a:cubicBezTo>
                    <a:pt x="1969" y="738"/>
                    <a:pt x="1925" y="714"/>
                    <a:pt x="1882" y="664"/>
                  </a:cubicBezTo>
                  <a:cubicBezTo>
                    <a:pt x="1711" y="466"/>
                    <a:pt x="1649" y="407"/>
                    <a:pt x="1602" y="398"/>
                  </a:cubicBezTo>
                  <a:cubicBezTo>
                    <a:pt x="1574" y="392"/>
                    <a:pt x="1476" y="406"/>
                    <a:pt x="1385" y="428"/>
                  </a:cubicBezTo>
                  <a:cubicBezTo>
                    <a:pt x="1293" y="450"/>
                    <a:pt x="1190" y="468"/>
                    <a:pt x="1156" y="469"/>
                  </a:cubicBezTo>
                  <a:cubicBezTo>
                    <a:pt x="1041" y="470"/>
                    <a:pt x="1017" y="501"/>
                    <a:pt x="973" y="697"/>
                  </a:cubicBezTo>
                  <a:cubicBezTo>
                    <a:pt x="945" y="829"/>
                    <a:pt x="906" y="925"/>
                    <a:pt x="844" y="1023"/>
                  </a:cubicBezTo>
                  <a:cubicBezTo>
                    <a:pt x="795" y="1100"/>
                    <a:pt x="751" y="1163"/>
                    <a:pt x="745" y="1163"/>
                  </a:cubicBezTo>
                  <a:cubicBezTo>
                    <a:pt x="740" y="1163"/>
                    <a:pt x="741" y="1153"/>
                    <a:pt x="749" y="1141"/>
                  </a:cubicBezTo>
                  <a:cubicBezTo>
                    <a:pt x="777" y="1096"/>
                    <a:pt x="668" y="1025"/>
                    <a:pt x="551" y="1013"/>
                  </a:cubicBezTo>
                  <a:lnTo>
                    <a:pt x="434" y="1001"/>
                  </a:lnTo>
                  <a:lnTo>
                    <a:pt x="404" y="1099"/>
                  </a:lnTo>
                  <a:cubicBezTo>
                    <a:pt x="388" y="1152"/>
                    <a:pt x="361" y="1237"/>
                    <a:pt x="344" y="1286"/>
                  </a:cubicBezTo>
                  <a:cubicBezTo>
                    <a:pt x="327" y="1335"/>
                    <a:pt x="283" y="1476"/>
                    <a:pt x="247" y="1598"/>
                  </a:cubicBezTo>
                  <a:cubicBezTo>
                    <a:pt x="188" y="1795"/>
                    <a:pt x="184" y="1825"/>
                    <a:pt x="213" y="1857"/>
                  </a:cubicBezTo>
                  <a:cubicBezTo>
                    <a:pt x="231" y="1877"/>
                    <a:pt x="246" y="1920"/>
                    <a:pt x="246" y="1953"/>
                  </a:cubicBezTo>
                  <a:cubicBezTo>
                    <a:pt x="246" y="2015"/>
                    <a:pt x="271" y="2033"/>
                    <a:pt x="408" y="2066"/>
                  </a:cubicBezTo>
                  <a:cubicBezTo>
                    <a:pt x="454" y="2077"/>
                    <a:pt x="470" y="2072"/>
                    <a:pt x="470" y="2048"/>
                  </a:cubicBezTo>
                  <a:cubicBezTo>
                    <a:pt x="470" y="1996"/>
                    <a:pt x="666" y="1412"/>
                    <a:pt x="694" y="1381"/>
                  </a:cubicBezTo>
                  <a:cubicBezTo>
                    <a:pt x="708" y="1365"/>
                    <a:pt x="771" y="1267"/>
                    <a:pt x="835" y="1163"/>
                  </a:cubicBezTo>
                  <a:cubicBezTo>
                    <a:pt x="924" y="1018"/>
                    <a:pt x="965" y="971"/>
                    <a:pt x="1007" y="965"/>
                  </a:cubicBezTo>
                  <a:cubicBezTo>
                    <a:pt x="1091" y="953"/>
                    <a:pt x="1113" y="925"/>
                    <a:pt x="1143" y="791"/>
                  </a:cubicBezTo>
                  <a:cubicBezTo>
                    <a:pt x="1171" y="666"/>
                    <a:pt x="1223" y="610"/>
                    <a:pt x="1289" y="635"/>
                  </a:cubicBezTo>
                  <a:cubicBezTo>
                    <a:pt x="1318" y="647"/>
                    <a:pt x="1318" y="655"/>
                    <a:pt x="1289" y="710"/>
                  </a:cubicBezTo>
                  <a:cubicBezTo>
                    <a:pt x="1217" y="845"/>
                    <a:pt x="1160" y="1014"/>
                    <a:pt x="1166" y="1073"/>
                  </a:cubicBezTo>
                  <a:cubicBezTo>
                    <a:pt x="1173" y="1134"/>
                    <a:pt x="1031" y="1411"/>
                    <a:pt x="804" y="1781"/>
                  </a:cubicBezTo>
                  <a:cubicBezTo>
                    <a:pt x="685" y="1976"/>
                    <a:pt x="680" y="1999"/>
                    <a:pt x="751" y="2055"/>
                  </a:cubicBezTo>
                  <a:cubicBezTo>
                    <a:pt x="821" y="2110"/>
                    <a:pt x="830" y="2111"/>
                    <a:pt x="876" y="2074"/>
                  </a:cubicBezTo>
                  <a:close/>
                  <a:moveTo>
                    <a:pt x="205" y="2002"/>
                  </a:moveTo>
                  <a:cubicBezTo>
                    <a:pt x="226" y="1955"/>
                    <a:pt x="224" y="1938"/>
                    <a:pt x="190" y="1901"/>
                  </a:cubicBezTo>
                  <a:cubicBezTo>
                    <a:pt x="118" y="1821"/>
                    <a:pt x="0" y="1855"/>
                    <a:pt x="0" y="1957"/>
                  </a:cubicBezTo>
                  <a:cubicBezTo>
                    <a:pt x="0" y="2066"/>
                    <a:pt x="160" y="2101"/>
                    <a:pt x="205" y="2002"/>
                  </a:cubicBezTo>
                  <a:close/>
                  <a:moveTo>
                    <a:pt x="2600" y="730"/>
                  </a:moveTo>
                  <a:cubicBezTo>
                    <a:pt x="2710" y="662"/>
                    <a:pt x="2726" y="622"/>
                    <a:pt x="2673" y="551"/>
                  </a:cubicBezTo>
                  <a:cubicBezTo>
                    <a:pt x="2636" y="502"/>
                    <a:pt x="2643" y="500"/>
                    <a:pt x="2453" y="615"/>
                  </a:cubicBezTo>
                  <a:cubicBezTo>
                    <a:pt x="2297" y="709"/>
                    <a:pt x="2280" y="740"/>
                    <a:pt x="2339" y="824"/>
                  </a:cubicBezTo>
                  <a:cubicBezTo>
                    <a:pt x="2374" y="873"/>
                    <a:pt x="2376" y="873"/>
                    <a:pt x="2434" y="835"/>
                  </a:cubicBezTo>
                  <a:cubicBezTo>
                    <a:pt x="2467" y="814"/>
                    <a:pt x="2541" y="767"/>
                    <a:pt x="2600" y="730"/>
                  </a:cubicBezTo>
                  <a:close/>
                  <a:moveTo>
                    <a:pt x="1850" y="328"/>
                  </a:moveTo>
                  <a:cubicBezTo>
                    <a:pt x="1887" y="296"/>
                    <a:pt x="1901" y="258"/>
                    <a:pt x="1901" y="193"/>
                  </a:cubicBezTo>
                  <a:cubicBezTo>
                    <a:pt x="1901" y="73"/>
                    <a:pt x="1833" y="0"/>
                    <a:pt x="1721" y="0"/>
                  </a:cubicBezTo>
                  <a:cubicBezTo>
                    <a:pt x="1505" y="0"/>
                    <a:pt x="1440" y="285"/>
                    <a:pt x="1637" y="368"/>
                  </a:cubicBezTo>
                  <a:cubicBezTo>
                    <a:pt x="1719" y="402"/>
                    <a:pt x="1782" y="390"/>
                    <a:pt x="1850" y="32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E95C1B8D-D5F4-4B88-9D63-FE26904408FA}"/>
              </a:ext>
            </a:extLst>
          </p:cNvPr>
          <p:cNvSpPr>
            <a:spLocks/>
          </p:cNvSpPr>
          <p:nvPr/>
        </p:nvSpPr>
        <p:spPr>
          <a:xfrm>
            <a:off x="6502171" y="4501495"/>
            <a:ext cx="857223" cy="885300"/>
          </a:xfrm>
          <a:prstGeom prst="ellipse">
            <a:avLst/>
          </a:prstGeom>
          <a:solidFill>
            <a:srgbClr val="078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19" name="object 43">
            <a:extLst>
              <a:ext uri="{FF2B5EF4-FFF2-40B4-BE49-F238E27FC236}">
                <a16:creationId xmlns:a16="http://schemas.microsoft.com/office/drawing/2014/main" xmlns="" id="{C3F8AC16-3A36-4E81-8A3C-785866C2E2E2}"/>
              </a:ext>
            </a:extLst>
          </p:cNvPr>
          <p:cNvSpPr txBox="1"/>
          <p:nvPr/>
        </p:nvSpPr>
        <p:spPr>
          <a:xfrm>
            <a:off x="6681559" y="4680946"/>
            <a:ext cx="498448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12700" algn="ctr">
              <a:spcBef>
                <a:spcPts val="120"/>
              </a:spcBef>
              <a:defRPr sz="1200" spc="0">
                <a:solidFill>
                  <a:srgbClr val="FFFFFF"/>
                </a:solidFill>
                <a:latin typeface="Georgia" panose="02040502050405020303" pitchFamily="18" charset="0"/>
                <a:cs typeface="Segoe UI"/>
              </a:defRPr>
            </a:lvl1pPr>
          </a:lstStyle>
          <a:p>
            <a:r>
              <a:rPr sz="700" dirty="0"/>
              <a:t>Ports Operations</a:t>
            </a:r>
          </a:p>
        </p:txBody>
      </p:sp>
      <p:sp>
        <p:nvSpPr>
          <p:cNvPr id="120" name="Freeform 44">
            <a:extLst>
              <a:ext uri="{FF2B5EF4-FFF2-40B4-BE49-F238E27FC236}">
                <a16:creationId xmlns:a16="http://schemas.microsoft.com/office/drawing/2014/main" xmlns="" id="{76D1E063-5373-4166-94F8-FC0CC1570870}"/>
              </a:ext>
            </a:extLst>
          </p:cNvPr>
          <p:cNvSpPr>
            <a:spLocks noEditPoints="1"/>
          </p:cNvSpPr>
          <p:nvPr/>
        </p:nvSpPr>
        <p:spPr bwMode="auto">
          <a:xfrm>
            <a:off x="6780041" y="4961039"/>
            <a:ext cx="301483" cy="276246"/>
          </a:xfrm>
          <a:custGeom>
            <a:avLst/>
            <a:gdLst>
              <a:gd name="T0" fmla="*/ 1518 w 1534"/>
              <a:gd name="T1" fmla="*/ 1290 h 1360"/>
              <a:gd name="T2" fmla="*/ 11 w 1534"/>
              <a:gd name="T3" fmla="*/ 1304 h 1360"/>
              <a:gd name="T4" fmla="*/ 1476 w 1534"/>
              <a:gd name="T5" fmla="*/ 1360 h 1360"/>
              <a:gd name="T6" fmla="*/ 1498 w 1534"/>
              <a:gd name="T7" fmla="*/ 1253 h 1360"/>
              <a:gd name="T8" fmla="*/ 31 w 1534"/>
              <a:gd name="T9" fmla="*/ 1253 h 1360"/>
              <a:gd name="T10" fmla="*/ 1498 w 1534"/>
              <a:gd name="T11" fmla="*/ 1253 h 1360"/>
              <a:gd name="T12" fmla="*/ 1526 w 1534"/>
              <a:gd name="T13" fmla="*/ 955 h 1360"/>
              <a:gd name="T14" fmla="*/ 1456 w 1534"/>
              <a:gd name="T15" fmla="*/ 827 h 1360"/>
              <a:gd name="T16" fmla="*/ 1388 w 1534"/>
              <a:gd name="T17" fmla="*/ 696 h 1360"/>
              <a:gd name="T18" fmla="*/ 1202 w 1534"/>
              <a:gd name="T19" fmla="*/ 550 h 1360"/>
              <a:gd name="T20" fmla="*/ 1080 w 1534"/>
              <a:gd name="T21" fmla="*/ 623 h 1360"/>
              <a:gd name="T22" fmla="*/ 1014 w 1534"/>
              <a:gd name="T23" fmla="*/ 763 h 1360"/>
              <a:gd name="T24" fmla="*/ 930 w 1534"/>
              <a:gd name="T25" fmla="*/ 827 h 1360"/>
              <a:gd name="T26" fmla="*/ 851 w 1534"/>
              <a:gd name="T27" fmla="*/ 777 h 1360"/>
              <a:gd name="T28" fmla="*/ 732 w 1534"/>
              <a:gd name="T29" fmla="*/ 790 h 1360"/>
              <a:gd name="T30" fmla="*/ 584 w 1534"/>
              <a:gd name="T31" fmla="*/ 882 h 1360"/>
              <a:gd name="T32" fmla="*/ 678 w 1534"/>
              <a:gd name="T33" fmla="*/ 1107 h 1360"/>
              <a:gd name="T34" fmla="*/ 1109 w 1534"/>
              <a:gd name="T35" fmla="*/ 1210 h 1360"/>
              <a:gd name="T36" fmla="*/ 1501 w 1534"/>
              <a:gd name="T37" fmla="*/ 1127 h 1360"/>
              <a:gd name="T38" fmla="*/ 773 w 1534"/>
              <a:gd name="T39" fmla="*/ 955 h 1360"/>
              <a:gd name="T40" fmla="*/ 774 w 1534"/>
              <a:gd name="T41" fmla="*/ 1033 h 1360"/>
              <a:gd name="T42" fmla="*/ 1011 w 1534"/>
              <a:gd name="T43" fmla="*/ 944 h 1360"/>
              <a:gd name="T44" fmla="*/ 968 w 1534"/>
              <a:gd name="T45" fmla="*/ 1039 h 1360"/>
              <a:gd name="T46" fmla="*/ 1173 w 1534"/>
              <a:gd name="T47" fmla="*/ 942 h 1360"/>
              <a:gd name="T48" fmla="*/ 1157 w 1534"/>
              <a:gd name="T49" fmla="*/ 1040 h 1360"/>
              <a:gd name="T50" fmla="*/ 1350 w 1534"/>
              <a:gd name="T51" fmla="*/ 947 h 1360"/>
              <a:gd name="T52" fmla="*/ 1354 w 1534"/>
              <a:gd name="T53" fmla="*/ 1038 h 1360"/>
              <a:gd name="T54" fmla="*/ 587 w 1534"/>
              <a:gd name="T55" fmla="*/ 953 h 1360"/>
              <a:gd name="T56" fmla="*/ 251 w 1534"/>
              <a:gd name="T57" fmla="*/ 946 h 1360"/>
              <a:gd name="T58" fmla="*/ 251 w 1534"/>
              <a:gd name="T59" fmla="*/ 80 h 1360"/>
              <a:gd name="T60" fmla="*/ 464 w 1534"/>
              <a:gd name="T61" fmla="*/ 80 h 1360"/>
              <a:gd name="T62" fmla="*/ 491 w 1534"/>
              <a:gd name="T63" fmla="*/ 327 h 1360"/>
              <a:gd name="T64" fmla="*/ 491 w 1534"/>
              <a:gd name="T65" fmla="*/ 373 h 1360"/>
              <a:gd name="T66" fmla="*/ 427 w 1534"/>
              <a:gd name="T67" fmla="*/ 371 h 1360"/>
              <a:gd name="T68" fmla="*/ 278 w 1534"/>
              <a:gd name="T69" fmla="*/ 486 h 1360"/>
              <a:gd name="T70" fmla="*/ 278 w 1534"/>
              <a:gd name="T71" fmla="*/ 787 h 1360"/>
              <a:gd name="T72" fmla="*/ 704 w 1534"/>
              <a:gd name="T73" fmla="*/ 787 h 1360"/>
              <a:gd name="T74" fmla="*/ 704 w 1534"/>
              <a:gd name="T75" fmla="*/ 483 h 1360"/>
              <a:gd name="T76" fmla="*/ 558 w 1534"/>
              <a:gd name="T77" fmla="*/ 362 h 1360"/>
              <a:gd name="T78" fmla="*/ 504 w 1534"/>
              <a:gd name="T79" fmla="*/ 186 h 1360"/>
              <a:gd name="T80" fmla="*/ 569 w 1534"/>
              <a:gd name="T81" fmla="*/ 43 h 1360"/>
              <a:gd name="T82" fmla="*/ 309 w 1534"/>
              <a:gd name="T83" fmla="*/ 3 h 1360"/>
              <a:gd name="T84" fmla="*/ 93 w 1534"/>
              <a:gd name="T85" fmla="*/ 80 h 1360"/>
              <a:gd name="T86" fmla="*/ 144 w 1534"/>
              <a:gd name="T87" fmla="*/ 513 h 1360"/>
              <a:gd name="T88" fmla="*/ 102 w 1534"/>
              <a:gd name="T89" fmla="*/ 947 h 1360"/>
              <a:gd name="T90" fmla="*/ 27 w 1534"/>
              <a:gd name="T91" fmla="*/ 1157 h 1360"/>
              <a:gd name="T92" fmla="*/ 676 w 1534"/>
              <a:gd name="T93" fmla="*/ 1173 h 1360"/>
              <a:gd name="T94" fmla="*/ 387 w 1534"/>
              <a:gd name="T95" fmla="*/ 449 h 1360"/>
              <a:gd name="T96" fmla="*/ 638 w 1534"/>
              <a:gd name="T97" fmla="*/ 474 h 1360"/>
              <a:gd name="T98" fmla="*/ 338 w 1534"/>
              <a:gd name="T99" fmla="*/ 479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34" h="1360">
                <a:moveTo>
                  <a:pt x="1497" y="1330"/>
                </a:moveTo>
                <a:cubicBezTo>
                  <a:pt x="1508" y="1314"/>
                  <a:pt x="1518" y="1296"/>
                  <a:pt x="1518" y="1290"/>
                </a:cubicBezTo>
                <a:cubicBezTo>
                  <a:pt x="1518" y="1285"/>
                  <a:pt x="1179" y="1280"/>
                  <a:pt x="764" y="1280"/>
                </a:cubicBezTo>
                <a:cubicBezTo>
                  <a:pt x="48" y="1280"/>
                  <a:pt x="11" y="1281"/>
                  <a:pt x="11" y="1304"/>
                </a:cubicBezTo>
                <a:cubicBezTo>
                  <a:pt x="11" y="1360"/>
                  <a:pt x="13" y="1360"/>
                  <a:pt x="760" y="1360"/>
                </a:cubicBezTo>
                <a:lnTo>
                  <a:pt x="1476" y="1360"/>
                </a:lnTo>
                <a:lnTo>
                  <a:pt x="1497" y="1330"/>
                </a:lnTo>
                <a:close/>
                <a:moveTo>
                  <a:pt x="1498" y="1253"/>
                </a:moveTo>
                <a:cubicBezTo>
                  <a:pt x="1492" y="1245"/>
                  <a:pt x="1233" y="1240"/>
                  <a:pt x="764" y="1240"/>
                </a:cubicBezTo>
                <a:cubicBezTo>
                  <a:pt x="295" y="1240"/>
                  <a:pt x="36" y="1245"/>
                  <a:pt x="31" y="1253"/>
                </a:cubicBezTo>
                <a:cubicBezTo>
                  <a:pt x="26" y="1262"/>
                  <a:pt x="273" y="1267"/>
                  <a:pt x="764" y="1267"/>
                </a:cubicBezTo>
                <a:cubicBezTo>
                  <a:pt x="1255" y="1267"/>
                  <a:pt x="1503" y="1262"/>
                  <a:pt x="1498" y="1253"/>
                </a:cubicBezTo>
                <a:close/>
                <a:moveTo>
                  <a:pt x="1501" y="1127"/>
                </a:moveTo>
                <a:cubicBezTo>
                  <a:pt x="1510" y="1083"/>
                  <a:pt x="1521" y="1005"/>
                  <a:pt x="1526" y="955"/>
                </a:cubicBezTo>
                <a:cubicBezTo>
                  <a:pt x="1534" y="874"/>
                  <a:pt x="1532" y="861"/>
                  <a:pt x="1511" y="845"/>
                </a:cubicBezTo>
                <a:cubicBezTo>
                  <a:pt x="1497" y="835"/>
                  <a:pt x="1472" y="827"/>
                  <a:pt x="1456" y="827"/>
                </a:cubicBezTo>
                <a:cubicBezTo>
                  <a:pt x="1429" y="827"/>
                  <a:pt x="1425" y="819"/>
                  <a:pt x="1422" y="763"/>
                </a:cubicBezTo>
                <a:cubicBezTo>
                  <a:pt x="1418" y="709"/>
                  <a:pt x="1413" y="699"/>
                  <a:pt x="1388" y="696"/>
                </a:cubicBezTo>
                <a:cubicBezTo>
                  <a:pt x="1362" y="692"/>
                  <a:pt x="1358" y="684"/>
                  <a:pt x="1358" y="634"/>
                </a:cubicBezTo>
                <a:cubicBezTo>
                  <a:pt x="1358" y="554"/>
                  <a:pt x="1341" y="545"/>
                  <a:pt x="1202" y="550"/>
                </a:cubicBezTo>
                <a:lnTo>
                  <a:pt x="1084" y="553"/>
                </a:lnTo>
                <a:lnTo>
                  <a:pt x="1080" y="623"/>
                </a:lnTo>
                <a:cubicBezTo>
                  <a:pt x="1077" y="682"/>
                  <a:pt x="1072" y="692"/>
                  <a:pt x="1047" y="696"/>
                </a:cubicBezTo>
                <a:cubicBezTo>
                  <a:pt x="1022" y="699"/>
                  <a:pt x="1017" y="710"/>
                  <a:pt x="1014" y="763"/>
                </a:cubicBezTo>
                <a:lnTo>
                  <a:pt x="1010" y="827"/>
                </a:lnTo>
                <a:lnTo>
                  <a:pt x="930" y="827"/>
                </a:lnTo>
                <a:lnTo>
                  <a:pt x="851" y="827"/>
                </a:lnTo>
                <a:lnTo>
                  <a:pt x="851" y="777"/>
                </a:lnTo>
                <a:cubicBezTo>
                  <a:pt x="851" y="707"/>
                  <a:pt x="836" y="691"/>
                  <a:pt x="783" y="696"/>
                </a:cubicBezTo>
                <a:cubicBezTo>
                  <a:pt x="736" y="700"/>
                  <a:pt x="736" y="700"/>
                  <a:pt x="732" y="790"/>
                </a:cubicBezTo>
                <a:cubicBezTo>
                  <a:pt x="731" y="823"/>
                  <a:pt x="726" y="827"/>
                  <a:pt x="682" y="827"/>
                </a:cubicBezTo>
                <a:cubicBezTo>
                  <a:pt x="637" y="827"/>
                  <a:pt x="584" y="856"/>
                  <a:pt x="584" y="882"/>
                </a:cubicBezTo>
                <a:cubicBezTo>
                  <a:pt x="584" y="888"/>
                  <a:pt x="599" y="924"/>
                  <a:pt x="617" y="963"/>
                </a:cubicBezTo>
                <a:cubicBezTo>
                  <a:pt x="634" y="1002"/>
                  <a:pt x="662" y="1067"/>
                  <a:pt x="678" y="1107"/>
                </a:cubicBezTo>
                <a:cubicBezTo>
                  <a:pt x="694" y="1147"/>
                  <a:pt x="713" y="1188"/>
                  <a:pt x="721" y="1197"/>
                </a:cubicBezTo>
                <a:cubicBezTo>
                  <a:pt x="731" y="1210"/>
                  <a:pt x="820" y="1213"/>
                  <a:pt x="1109" y="1210"/>
                </a:cubicBezTo>
                <a:lnTo>
                  <a:pt x="1484" y="1207"/>
                </a:lnTo>
                <a:lnTo>
                  <a:pt x="1501" y="1127"/>
                </a:lnTo>
                <a:close/>
                <a:moveTo>
                  <a:pt x="774" y="1033"/>
                </a:moveTo>
                <a:cubicBezTo>
                  <a:pt x="737" y="1007"/>
                  <a:pt x="736" y="981"/>
                  <a:pt x="773" y="955"/>
                </a:cubicBezTo>
                <a:cubicBezTo>
                  <a:pt x="827" y="917"/>
                  <a:pt x="882" y="990"/>
                  <a:pt x="835" y="1037"/>
                </a:cubicBezTo>
                <a:cubicBezTo>
                  <a:pt x="814" y="1058"/>
                  <a:pt x="810" y="1058"/>
                  <a:pt x="774" y="1033"/>
                </a:cubicBezTo>
                <a:close/>
                <a:moveTo>
                  <a:pt x="968" y="1039"/>
                </a:moveTo>
                <a:cubicBezTo>
                  <a:pt x="917" y="1010"/>
                  <a:pt x="956" y="925"/>
                  <a:pt x="1011" y="944"/>
                </a:cubicBezTo>
                <a:cubicBezTo>
                  <a:pt x="1054" y="958"/>
                  <a:pt x="1062" y="1000"/>
                  <a:pt x="1030" y="1032"/>
                </a:cubicBezTo>
                <a:cubicBezTo>
                  <a:pt x="1006" y="1057"/>
                  <a:pt x="999" y="1057"/>
                  <a:pt x="968" y="1039"/>
                </a:cubicBezTo>
                <a:close/>
                <a:moveTo>
                  <a:pt x="1157" y="1040"/>
                </a:moveTo>
                <a:cubicBezTo>
                  <a:pt x="1127" y="1023"/>
                  <a:pt x="1139" y="951"/>
                  <a:pt x="1173" y="942"/>
                </a:cubicBezTo>
                <a:cubicBezTo>
                  <a:pt x="1227" y="928"/>
                  <a:pt x="1262" y="1013"/>
                  <a:pt x="1212" y="1040"/>
                </a:cubicBezTo>
                <a:cubicBezTo>
                  <a:pt x="1181" y="1056"/>
                  <a:pt x="1183" y="1056"/>
                  <a:pt x="1157" y="1040"/>
                </a:cubicBezTo>
                <a:close/>
                <a:moveTo>
                  <a:pt x="1354" y="1038"/>
                </a:moveTo>
                <a:cubicBezTo>
                  <a:pt x="1326" y="1023"/>
                  <a:pt x="1324" y="969"/>
                  <a:pt x="1350" y="947"/>
                </a:cubicBezTo>
                <a:cubicBezTo>
                  <a:pt x="1378" y="924"/>
                  <a:pt x="1424" y="953"/>
                  <a:pt x="1424" y="993"/>
                </a:cubicBezTo>
                <a:cubicBezTo>
                  <a:pt x="1424" y="1033"/>
                  <a:pt x="1387" y="1057"/>
                  <a:pt x="1354" y="1038"/>
                </a:cubicBezTo>
                <a:close/>
                <a:moveTo>
                  <a:pt x="631" y="1063"/>
                </a:moveTo>
                <a:lnTo>
                  <a:pt x="587" y="953"/>
                </a:lnTo>
                <a:lnTo>
                  <a:pt x="419" y="950"/>
                </a:lnTo>
                <a:lnTo>
                  <a:pt x="251" y="946"/>
                </a:lnTo>
                <a:lnTo>
                  <a:pt x="251" y="513"/>
                </a:lnTo>
                <a:lnTo>
                  <a:pt x="251" y="80"/>
                </a:lnTo>
                <a:lnTo>
                  <a:pt x="358" y="80"/>
                </a:lnTo>
                <a:lnTo>
                  <a:pt x="464" y="80"/>
                </a:lnTo>
                <a:lnTo>
                  <a:pt x="464" y="191"/>
                </a:lnTo>
                <a:cubicBezTo>
                  <a:pt x="464" y="286"/>
                  <a:pt x="468" y="306"/>
                  <a:pt x="491" y="327"/>
                </a:cubicBezTo>
                <a:cubicBezTo>
                  <a:pt x="506" y="340"/>
                  <a:pt x="518" y="356"/>
                  <a:pt x="518" y="362"/>
                </a:cubicBezTo>
                <a:cubicBezTo>
                  <a:pt x="518" y="368"/>
                  <a:pt x="506" y="373"/>
                  <a:pt x="491" y="373"/>
                </a:cubicBezTo>
                <a:cubicBezTo>
                  <a:pt x="476" y="373"/>
                  <a:pt x="464" y="365"/>
                  <a:pt x="464" y="352"/>
                </a:cubicBezTo>
                <a:cubicBezTo>
                  <a:pt x="464" y="321"/>
                  <a:pt x="432" y="337"/>
                  <a:pt x="427" y="371"/>
                </a:cubicBezTo>
                <a:cubicBezTo>
                  <a:pt x="424" y="389"/>
                  <a:pt x="396" y="415"/>
                  <a:pt x="350" y="443"/>
                </a:cubicBezTo>
                <a:lnTo>
                  <a:pt x="278" y="486"/>
                </a:lnTo>
                <a:lnTo>
                  <a:pt x="278" y="637"/>
                </a:lnTo>
                <a:lnTo>
                  <a:pt x="278" y="787"/>
                </a:lnTo>
                <a:lnTo>
                  <a:pt x="491" y="787"/>
                </a:lnTo>
                <a:lnTo>
                  <a:pt x="704" y="787"/>
                </a:lnTo>
                <a:lnTo>
                  <a:pt x="704" y="635"/>
                </a:lnTo>
                <a:lnTo>
                  <a:pt x="704" y="483"/>
                </a:lnTo>
                <a:lnTo>
                  <a:pt x="631" y="441"/>
                </a:lnTo>
                <a:cubicBezTo>
                  <a:pt x="569" y="406"/>
                  <a:pt x="558" y="394"/>
                  <a:pt x="558" y="362"/>
                </a:cubicBezTo>
                <a:cubicBezTo>
                  <a:pt x="558" y="341"/>
                  <a:pt x="546" y="313"/>
                  <a:pt x="531" y="300"/>
                </a:cubicBezTo>
                <a:cubicBezTo>
                  <a:pt x="509" y="281"/>
                  <a:pt x="504" y="259"/>
                  <a:pt x="504" y="186"/>
                </a:cubicBezTo>
                <a:cubicBezTo>
                  <a:pt x="504" y="101"/>
                  <a:pt x="506" y="96"/>
                  <a:pt x="539" y="88"/>
                </a:cubicBezTo>
                <a:cubicBezTo>
                  <a:pt x="566" y="81"/>
                  <a:pt x="572" y="72"/>
                  <a:pt x="569" y="43"/>
                </a:cubicBezTo>
                <a:lnTo>
                  <a:pt x="564" y="7"/>
                </a:lnTo>
                <a:lnTo>
                  <a:pt x="309" y="3"/>
                </a:lnTo>
                <a:cubicBezTo>
                  <a:pt x="88" y="0"/>
                  <a:pt x="51" y="2"/>
                  <a:pt x="32" y="21"/>
                </a:cubicBezTo>
                <a:cubicBezTo>
                  <a:pt x="0" y="53"/>
                  <a:pt x="29" y="80"/>
                  <a:pt x="93" y="80"/>
                </a:cubicBezTo>
                <a:lnTo>
                  <a:pt x="144" y="80"/>
                </a:lnTo>
                <a:lnTo>
                  <a:pt x="144" y="513"/>
                </a:lnTo>
                <a:lnTo>
                  <a:pt x="144" y="947"/>
                </a:lnTo>
                <a:lnTo>
                  <a:pt x="102" y="947"/>
                </a:lnTo>
                <a:cubicBezTo>
                  <a:pt x="35" y="947"/>
                  <a:pt x="11" y="979"/>
                  <a:pt x="11" y="1066"/>
                </a:cubicBezTo>
                <a:cubicBezTo>
                  <a:pt x="11" y="1108"/>
                  <a:pt x="18" y="1149"/>
                  <a:pt x="27" y="1157"/>
                </a:cubicBezTo>
                <a:cubicBezTo>
                  <a:pt x="39" y="1169"/>
                  <a:pt x="131" y="1173"/>
                  <a:pt x="359" y="1173"/>
                </a:cubicBezTo>
                <a:lnTo>
                  <a:pt x="676" y="1173"/>
                </a:lnTo>
                <a:lnTo>
                  <a:pt x="631" y="1063"/>
                </a:lnTo>
                <a:close/>
                <a:moveTo>
                  <a:pt x="387" y="449"/>
                </a:moveTo>
                <a:cubicBezTo>
                  <a:pt x="444" y="414"/>
                  <a:pt x="513" y="412"/>
                  <a:pt x="588" y="445"/>
                </a:cubicBezTo>
                <a:cubicBezTo>
                  <a:pt x="615" y="457"/>
                  <a:pt x="638" y="470"/>
                  <a:pt x="638" y="474"/>
                </a:cubicBezTo>
                <a:cubicBezTo>
                  <a:pt x="638" y="477"/>
                  <a:pt x="570" y="480"/>
                  <a:pt x="488" y="480"/>
                </a:cubicBezTo>
                <a:lnTo>
                  <a:pt x="338" y="479"/>
                </a:lnTo>
                <a:lnTo>
                  <a:pt x="387" y="4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B931546C-FA0B-43C2-A978-AA408853E61C}"/>
              </a:ext>
            </a:extLst>
          </p:cNvPr>
          <p:cNvGrpSpPr/>
          <p:nvPr/>
        </p:nvGrpSpPr>
        <p:grpSpPr>
          <a:xfrm>
            <a:off x="5559526" y="2003033"/>
            <a:ext cx="857223" cy="885300"/>
            <a:chOff x="1551131" y="4227623"/>
            <a:chExt cx="1422392" cy="1422392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7D99A01A-E90F-4D44-A3C4-B57566ED830D}"/>
                </a:ext>
              </a:extLst>
            </p:cNvPr>
            <p:cNvSpPr>
              <a:spLocks/>
            </p:cNvSpPr>
            <p:nvPr/>
          </p:nvSpPr>
          <p:spPr>
            <a:xfrm>
              <a:off x="1551131" y="4227623"/>
              <a:ext cx="1422392" cy="1422392"/>
            </a:xfrm>
            <a:prstGeom prst="ellipse">
              <a:avLst/>
            </a:prstGeom>
            <a:solidFill>
              <a:srgbClr val="B3C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23" name="object 37">
              <a:extLst>
                <a:ext uri="{FF2B5EF4-FFF2-40B4-BE49-F238E27FC236}">
                  <a16:creationId xmlns:a16="http://schemas.microsoft.com/office/drawing/2014/main" xmlns="" id="{F915BE99-573A-464B-8EC7-4A55278A1E5B}"/>
                </a:ext>
              </a:extLst>
            </p:cNvPr>
            <p:cNvSpPr txBox="1"/>
            <p:nvPr/>
          </p:nvSpPr>
          <p:spPr>
            <a:xfrm>
              <a:off x="1788113" y="4531446"/>
              <a:ext cx="955828" cy="19780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>
              <a:defPPr>
                <a:defRPr lang="en-US"/>
              </a:defPPr>
              <a:lvl1pPr marL="12700" algn="ctr">
                <a:spcBef>
                  <a:spcPts val="120"/>
                </a:spcBef>
                <a:defRPr sz="1200" spc="0">
                  <a:solidFill>
                    <a:srgbClr val="FFFFFF"/>
                  </a:solidFill>
                  <a:latin typeface="Georgia" panose="02040502050405020303" pitchFamily="18" charset="0"/>
                  <a:cs typeface="Segoe UI"/>
                </a:defRPr>
              </a:lvl1pPr>
            </a:lstStyle>
            <a:p>
              <a:r>
                <a:rPr sz="700" dirty="0"/>
                <a:t>Transparency</a:t>
              </a:r>
            </a:p>
          </p:txBody>
        </p:sp>
        <p:sp>
          <p:nvSpPr>
            <p:cNvPr id="124" name="Freeform 49">
              <a:extLst>
                <a:ext uri="{FF2B5EF4-FFF2-40B4-BE49-F238E27FC236}">
                  <a16:creationId xmlns:a16="http://schemas.microsoft.com/office/drawing/2014/main" xmlns="" id="{F31649CC-23F4-4C35-8788-BA9E17F0C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8292" y="4824283"/>
              <a:ext cx="448070" cy="451497"/>
            </a:xfrm>
            <a:custGeom>
              <a:avLst/>
              <a:gdLst>
                <a:gd name="T0" fmla="*/ 1905 w 1905"/>
                <a:gd name="T1" fmla="*/ 1735 h 1918"/>
                <a:gd name="T2" fmla="*/ 1474 w 1905"/>
                <a:gd name="T3" fmla="*/ 1337 h 1918"/>
                <a:gd name="T4" fmla="*/ 1348 w 1905"/>
                <a:gd name="T5" fmla="*/ 1255 h 1918"/>
                <a:gd name="T6" fmla="*/ 1488 w 1905"/>
                <a:gd name="T7" fmla="*/ 542 h 1918"/>
                <a:gd name="T8" fmla="*/ 765 w 1905"/>
                <a:gd name="T9" fmla="*/ 0 h 1918"/>
                <a:gd name="T10" fmla="*/ 41 w 1905"/>
                <a:gd name="T11" fmla="*/ 565 h 1918"/>
                <a:gd name="T12" fmla="*/ 349 w 1905"/>
                <a:gd name="T13" fmla="*/ 1375 h 1918"/>
                <a:gd name="T14" fmla="*/ 1177 w 1905"/>
                <a:gd name="T15" fmla="*/ 1379 h 1918"/>
                <a:gd name="T16" fmla="*/ 1321 w 1905"/>
                <a:gd name="T17" fmla="*/ 1365 h 1918"/>
                <a:gd name="T18" fmla="*/ 1536 w 1905"/>
                <a:gd name="T19" fmla="*/ 1700 h 1918"/>
                <a:gd name="T20" fmla="*/ 661 w 1905"/>
                <a:gd name="T21" fmla="*/ 1314 h 1918"/>
                <a:gd name="T22" fmla="*/ 182 w 1905"/>
                <a:gd name="T23" fmla="*/ 734 h 1918"/>
                <a:gd name="T24" fmla="*/ 765 w 1905"/>
                <a:gd name="T25" fmla="*/ 174 h 1918"/>
                <a:gd name="T26" fmla="*/ 1303 w 1905"/>
                <a:gd name="T27" fmla="*/ 523 h 1918"/>
                <a:gd name="T28" fmla="*/ 1008 w 1905"/>
                <a:gd name="T29" fmla="*/ 1278 h 1918"/>
                <a:gd name="T30" fmla="*/ 590 w 1905"/>
                <a:gd name="T31" fmla="*/ 1088 h 1918"/>
                <a:gd name="T32" fmla="*/ 614 w 1905"/>
                <a:gd name="T33" fmla="*/ 726 h 1918"/>
                <a:gd name="T34" fmla="*/ 352 w 1905"/>
                <a:gd name="T35" fmla="*/ 1063 h 1918"/>
                <a:gd name="T36" fmla="*/ 1141 w 1905"/>
                <a:gd name="T37" fmla="*/ 1087 h 1918"/>
                <a:gd name="T38" fmla="*/ 1153 w 1905"/>
                <a:gd name="T39" fmla="*/ 726 h 1918"/>
                <a:gd name="T40" fmla="*/ 879 w 1905"/>
                <a:gd name="T41" fmla="*/ 902 h 1918"/>
                <a:gd name="T42" fmla="*/ 1141 w 1905"/>
                <a:gd name="T43" fmla="*/ 1087 h 1918"/>
                <a:gd name="T44" fmla="*/ 895 w 1905"/>
                <a:gd name="T45" fmla="*/ 697 h 1918"/>
                <a:gd name="T46" fmla="*/ 758 w 1905"/>
                <a:gd name="T47" fmla="*/ 566 h 1918"/>
                <a:gd name="T48" fmla="*/ 670 w 1905"/>
                <a:gd name="T49" fmla="*/ 872 h 1918"/>
                <a:gd name="T50" fmla="*/ 765 w 1905"/>
                <a:gd name="T51" fmla="*/ 983 h 1918"/>
                <a:gd name="T52" fmla="*/ 861 w 1905"/>
                <a:gd name="T53" fmla="*/ 855 h 1918"/>
                <a:gd name="T54" fmla="*/ 568 w 1905"/>
                <a:gd name="T55" fmla="*/ 478 h 1918"/>
                <a:gd name="T56" fmla="*/ 392 w 1905"/>
                <a:gd name="T57" fmla="*/ 624 h 1918"/>
                <a:gd name="T58" fmla="*/ 1121 w 1905"/>
                <a:gd name="T59" fmla="*/ 624 h 1918"/>
                <a:gd name="T60" fmla="*/ 959 w 1905"/>
                <a:gd name="T61" fmla="*/ 462 h 1918"/>
                <a:gd name="T62" fmla="*/ 1121 w 1905"/>
                <a:gd name="T63" fmla="*/ 624 h 1918"/>
                <a:gd name="T64" fmla="*/ 871 w 1905"/>
                <a:gd name="T65" fmla="*/ 412 h 1918"/>
                <a:gd name="T66" fmla="*/ 686 w 1905"/>
                <a:gd name="T67" fmla="*/ 516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05" h="1918">
                  <a:moveTo>
                    <a:pt x="1857" y="1817"/>
                  </a:moveTo>
                  <a:cubicBezTo>
                    <a:pt x="1884" y="1789"/>
                    <a:pt x="1905" y="1752"/>
                    <a:pt x="1905" y="1735"/>
                  </a:cubicBezTo>
                  <a:cubicBezTo>
                    <a:pt x="1905" y="1719"/>
                    <a:pt x="1820" y="1620"/>
                    <a:pt x="1715" y="1516"/>
                  </a:cubicBezTo>
                  <a:cubicBezTo>
                    <a:pt x="1541" y="1342"/>
                    <a:pt x="1521" y="1327"/>
                    <a:pt x="1474" y="1337"/>
                  </a:cubicBezTo>
                  <a:cubicBezTo>
                    <a:pt x="1434" y="1345"/>
                    <a:pt x="1414" y="1338"/>
                    <a:pt x="1385" y="1308"/>
                  </a:cubicBezTo>
                  <a:cubicBezTo>
                    <a:pt x="1365" y="1286"/>
                    <a:pt x="1348" y="1262"/>
                    <a:pt x="1348" y="1255"/>
                  </a:cubicBezTo>
                  <a:cubicBezTo>
                    <a:pt x="1348" y="1247"/>
                    <a:pt x="1374" y="1197"/>
                    <a:pt x="1406" y="1143"/>
                  </a:cubicBezTo>
                  <a:cubicBezTo>
                    <a:pt x="1521" y="945"/>
                    <a:pt x="1548" y="751"/>
                    <a:pt x="1488" y="542"/>
                  </a:cubicBezTo>
                  <a:cubicBezTo>
                    <a:pt x="1425" y="322"/>
                    <a:pt x="1282" y="153"/>
                    <a:pt x="1073" y="55"/>
                  </a:cubicBezTo>
                  <a:cubicBezTo>
                    <a:pt x="965" y="4"/>
                    <a:pt x="944" y="0"/>
                    <a:pt x="765" y="0"/>
                  </a:cubicBezTo>
                  <a:cubicBezTo>
                    <a:pt x="578" y="0"/>
                    <a:pt x="571" y="1"/>
                    <a:pt x="438" y="68"/>
                  </a:cubicBezTo>
                  <a:cubicBezTo>
                    <a:pt x="231" y="171"/>
                    <a:pt x="110" y="322"/>
                    <a:pt x="41" y="565"/>
                  </a:cubicBezTo>
                  <a:cubicBezTo>
                    <a:pt x="1" y="704"/>
                    <a:pt x="0" y="766"/>
                    <a:pt x="37" y="912"/>
                  </a:cubicBezTo>
                  <a:cubicBezTo>
                    <a:pt x="89" y="1125"/>
                    <a:pt x="185" y="1266"/>
                    <a:pt x="349" y="1375"/>
                  </a:cubicBezTo>
                  <a:cubicBezTo>
                    <a:pt x="454" y="1444"/>
                    <a:pt x="647" y="1505"/>
                    <a:pt x="766" y="1505"/>
                  </a:cubicBezTo>
                  <a:cubicBezTo>
                    <a:pt x="880" y="1505"/>
                    <a:pt x="1072" y="1447"/>
                    <a:pt x="1177" y="1379"/>
                  </a:cubicBezTo>
                  <a:lnTo>
                    <a:pt x="1275" y="1317"/>
                  </a:lnTo>
                  <a:lnTo>
                    <a:pt x="1321" y="1365"/>
                  </a:lnTo>
                  <a:cubicBezTo>
                    <a:pt x="1358" y="1403"/>
                    <a:pt x="1365" y="1424"/>
                    <a:pt x="1356" y="1461"/>
                  </a:cubicBezTo>
                  <a:cubicBezTo>
                    <a:pt x="1345" y="1503"/>
                    <a:pt x="1362" y="1526"/>
                    <a:pt x="1536" y="1700"/>
                  </a:cubicBezTo>
                  <a:cubicBezTo>
                    <a:pt x="1748" y="1912"/>
                    <a:pt x="1763" y="1918"/>
                    <a:pt x="1857" y="1817"/>
                  </a:cubicBezTo>
                  <a:close/>
                  <a:moveTo>
                    <a:pt x="661" y="1314"/>
                  </a:moveTo>
                  <a:cubicBezTo>
                    <a:pt x="534" y="1296"/>
                    <a:pt x="463" y="1258"/>
                    <a:pt x="361" y="1154"/>
                  </a:cubicBezTo>
                  <a:cubicBezTo>
                    <a:pt x="244" y="1035"/>
                    <a:pt x="182" y="889"/>
                    <a:pt x="182" y="734"/>
                  </a:cubicBezTo>
                  <a:cubicBezTo>
                    <a:pt x="182" y="532"/>
                    <a:pt x="319" y="321"/>
                    <a:pt x="522" y="212"/>
                  </a:cubicBezTo>
                  <a:cubicBezTo>
                    <a:pt x="580" y="180"/>
                    <a:pt x="620" y="174"/>
                    <a:pt x="765" y="174"/>
                  </a:cubicBezTo>
                  <a:cubicBezTo>
                    <a:pt x="926" y="174"/>
                    <a:pt x="947" y="178"/>
                    <a:pt x="1032" y="226"/>
                  </a:cubicBezTo>
                  <a:cubicBezTo>
                    <a:pt x="1146" y="288"/>
                    <a:pt x="1242" y="394"/>
                    <a:pt x="1303" y="523"/>
                  </a:cubicBezTo>
                  <a:cubicBezTo>
                    <a:pt x="1363" y="649"/>
                    <a:pt x="1366" y="822"/>
                    <a:pt x="1311" y="954"/>
                  </a:cubicBezTo>
                  <a:cubicBezTo>
                    <a:pt x="1265" y="1064"/>
                    <a:pt x="1106" y="1234"/>
                    <a:pt x="1008" y="1278"/>
                  </a:cubicBezTo>
                  <a:cubicBezTo>
                    <a:pt x="921" y="1316"/>
                    <a:pt x="778" y="1331"/>
                    <a:pt x="661" y="1314"/>
                  </a:cubicBezTo>
                  <a:close/>
                  <a:moveTo>
                    <a:pt x="590" y="1088"/>
                  </a:moveTo>
                  <a:cubicBezTo>
                    <a:pt x="634" y="1072"/>
                    <a:pt x="635" y="1067"/>
                    <a:pt x="635" y="909"/>
                  </a:cubicBezTo>
                  <a:cubicBezTo>
                    <a:pt x="635" y="806"/>
                    <a:pt x="627" y="739"/>
                    <a:pt x="614" y="726"/>
                  </a:cubicBezTo>
                  <a:cubicBezTo>
                    <a:pt x="587" y="698"/>
                    <a:pt x="387" y="698"/>
                    <a:pt x="360" y="726"/>
                  </a:cubicBezTo>
                  <a:cubicBezTo>
                    <a:pt x="337" y="749"/>
                    <a:pt x="330" y="1031"/>
                    <a:pt x="352" y="1063"/>
                  </a:cubicBezTo>
                  <a:cubicBezTo>
                    <a:pt x="380" y="1105"/>
                    <a:pt x="510" y="1118"/>
                    <a:pt x="590" y="1088"/>
                  </a:cubicBezTo>
                  <a:close/>
                  <a:moveTo>
                    <a:pt x="1141" y="1087"/>
                  </a:moveTo>
                  <a:cubicBezTo>
                    <a:pt x="1170" y="1071"/>
                    <a:pt x="1174" y="1049"/>
                    <a:pt x="1174" y="908"/>
                  </a:cubicBezTo>
                  <a:cubicBezTo>
                    <a:pt x="1174" y="806"/>
                    <a:pt x="1167" y="739"/>
                    <a:pt x="1153" y="726"/>
                  </a:cubicBezTo>
                  <a:cubicBezTo>
                    <a:pt x="1142" y="714"/>
                    <a:pt x="1088" y="705"/>
                    <a:pt x="1033" y="705"/>
                  </a:cubicBezTo>
                  <a:cubicBezTo>
                    <a:pt x="894" y="705"/>
                    <a:pt x="878" y="724"/>
                    <a:pt x="879" y="902"/>
                  </a:cubicBezTo>
                  <a:cubicBezTo>
                    <a:pt x="879" y="1049"/>
                    <a:pt x="886" y="1075"/>
                    <a:pt x="931" y="1092"/>
                  </a:cubicBezTo>
                  <a:cubicBezTo>
                    <a:pt x="975" y="1109"/>
                    <a:pt x="1105" y="1106"/>
                    <a:pt x="1141" y="1087"/>
                  </a:cubicBezTo>
                  <a:close/>
                  <a:moveTo>
                    <a:pt x="861" y="855"/>
                  </a:moveTo>
                  <a:cubicBezTo>
                    <a:pt x="861" y="750"/>
                    <a:pt x="867" y="722"/>
                    <a:pt x="895" y="697"/>
                  </a:cubicBezTo>
                  <a:cubicBezTo>
                    <a:pt x="923" y="671"/>
                    <a:pt x="926" y="659"/>
                    <a:pt x="910" y="629"/>
                  </a:cubicBezTo>
                  <a:cubicBezTo>
                    <a:pt x="881" y="574"/>
                    <a:pt x="862" y="566"/>
                    <a:pt x="758" y="566"/>
                  </a:cubicBezTo>
                  <a:cubicBezTo>
                    <a:pt x="613" y="565"/>
                    <a:pt x="563" y="627"/>
                    <a:pt x="635" y="717"/>
                  </a:cubicBezTo>
                  <a:cubicBezTo>
                    <a:pt x="661" y="751"/>
                    <a:pt x="670" y="788"/>
                    <a:pt x="670" y="872"/>
                  </a:cubicBezTo>
                  <a:lnTo>
                    <a:pt x="670" y="983"/>
                  </a:lnTo>
                  <a:lnTo>
                    <a:pt x="765" y="983"/>
                  </a:lnTo>
                  <a:lnTo>
                    <a:pt x="861" y="983"/>
                  </a:lnTo>
                  <a:lnTo>
                    <a:pt x="861" y="855"/>
                  </a:lnTo>
                  <a:close/>
                  <a:moveTo>
                    <a:pt x="569" y="639"/>
                  </a:moveTo>
                  <a:cubicBezTo>
                    <a:pt x="624" y="577"/>
                    <a:pt x="623" y="534"/>
                    <a:pt x="568" y="478"/>
                  </a:cubicBezTo>
                  <a:cubicBezTo>
                    <a:pt x="502" y="413"/>
                    <a:pt x="471" y="413"/>
                    <a:pt x="407" y="477"/>
                  </a:cubicBezTo>
                  <a:cubicBezTo>
                    <a:pt x="347" y="538"/>
                    <a:pt x="344" y="563"/>
                    <a:pt x="392" y="624"/>
                  </a:cubicBezTo>
                  <a:cubicBezTo>
                    <a:pt x="435" y="679"/>
                    <a:pt x="527" y="687"/>
                    <a:pt x="569" y="639"/>
                  </a:cubicBezTo>
                  <a:close/>
                  <a:moveTo>
                    <a:pt x="1121" y="624"/>
                  </a:moveTo>
                  <a:cubicBezTo>
                    <a:pt x="1167" y="565"/>
                    <a:pt x="1166" y="545"/>
                    <a:pt x="1112" y="480"/>
                  </a:cubicBezTo>
                  <a:cubicBezTo>
                    <a:pt x="1059" y="417"/>
                    <a:pt x="1022" y="413"/>
                    <a:pt x="959" y="462"/>
                  </a:cubicBezTo>
                  <a:cubicBezTo>
                    <a:pt x="902" y="507"/>
                    <a:pt x="899" y="574"/>
                    <a:pt x="951" y="630"/>
                  </a:cubicBezTo>
                  <a:cubicBezTo>
                    <a:pt x="1003" y="685"/>
                    <a:pt x="1075" y="682"/>
                    <a:pt x="1121" y="624"/>
                  </a:cubicBezTo>
                  <a:close/>
                  <a:moveTo>
                    <a:pt x="837" y="504"/>
                  </a:moveTo>
                  <a:cubicBezTo>
                    <a:pt x="872" y="469"/>
                    <a:pt x="879" y="449"/>
                    <a:pt x="871" y="412"/>
                  </a:cubicBezTo>
                  <a:cubicBezTo>
                    <a:pt x="858" y="358"/>
                    <a:pt x="801" y="304"/>
                    <a:pt x="757" y="304"/>
                  </a:cubicBezTo>
                  <a:cubicBezTo>
                    <a:pt x="657" y="304"/>
                    <a:pt x="607" y="452"/>
                    <a:pt x="686" y="516"/>
                  </a:cubicBezTo>
                  <a:cubicBezTo>
                    <a:pt x="740" y="560"/>
                    <a:pt x="785" y="556"/>
                    <a:pt x="837" y="50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58370D-5064-4C43-9898-A6D3B852E2FC}"/>
              </a:ext>
            </a:extLst>
          </p:cNvPr>
          <p:cNvSpPr>
            <a:spLocks/>
          </p:cNvSpPr>
          <p:nvPr/>
        </p:nvSpPr>
        <p:spPr>
          <a:xfrm>
            <a:off x="643532" y="2627975"/>
            <a:ext cx="2295267" cy="345987"/>
          </a:xfrm>
          <a:prstGeom prst="rect">
            <a:avLst/>
          </a:prstGeom>
          <a:solidFill>
            <a:srgbClr val="0568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eorgia" panose="02040502050405020303" pitchFamily="18" charset="0"/>
              </a:rPr>
              <a:t>MAY 18</a:t>
            </a:r>
            <a:r>
              <a:rPr lang="en-US" sz="10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TH</a:t>
            </a:r>
            <a:r>
              <a:rPr lang="en-US" sz="1000" dirty="0">
                <a:solidFill>
                  <a:schemeClr val="bg1"/>
                </a:solidFill>
                <a:latin typeface="Georgia" panose="02040502050405020303" pitchFamily="18" charset="0"/>
              </a:rPr>
              <a:t> TO JUNE 17</a:t>
            </a:r>
            <a:r>
              <a:rPr lang="en-US" sz="10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TH</a:t>
            </a:r>
            <a:r>
              <a:rPr lang="en-US" sz="1000" dirty="0">
                <a:solidFill>
                  <a:schemeClr val="bg1"/>
                </a:solidFill>
                <a:latin typeface="Georgia" panose="02040502050405020303" pitchFamily="18" charset="0"/>
              </a:rPr>
              <a:t>, 2017</a:t>
            </a:r>
            <a:endParaRPr lang="en-ZA" sz="1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BC1320-8B9A-4E1D-B3DC-789BC73F7F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533" y="3129973"/>
            <a:ext cx="3293275" cy="2081979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xmlns="" id="{B8A938ED-4A03-481D-8C82-75FDA965D76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171"/>
          <a:stretch/>
        </p:blipFill>
        <p:spPr>
          <a:xfrm>
            <a:off x="620453" y="1945875"/>
            <a:ext cx="3316355" cy="68585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ABA3BDA4-0079-439A-9672-0871C1D6294E}"/>
              </a:ext>
            </a:extLst>
          </p:cNvPr>
          <p:cNvGrpSpPr/>
          <p:nvPr/>
        </p:nvGrpSpPr>
        <p:grpSpPr>
          <a:xfrm>
            <a:off x="6630957" y="2803833"/>
            <a:ext cx="603979" cy="603978"/>
            <a:chOff x="5595952" y="3365958"/>
            <a:chExt cx="603978" cy="603978"/>
          </a:xfrm>
        </p:grpSpPr>
        <p:sp>
          <p:nvSpPr>
            <p:cNvPr id="64" name="object 75">
              <a:extLst>
                <a:ext uri="{FF2B5EF4-FFF2-40B4-BE49-F238E27FC236}">
                  <a16:creationId xmlns:a16="http://schemas.microsoft.com/office/drawing/2014/main" xmlns="" id="{02F6B0DA-B5E2-473E-989B-1DE2DB99B4C8}"/>
                </a:ext>
              </a:extLst>
            </p:cNvPr>
            <p:cNvSpPr/>
            <p:nvPr/>
          </p:nvSpPr>
          <p:spPr>
            <a:xfrm>
              <a:off x="5595952" y="3365958"/>
              <a:ext cx="603978" cy="603978"/>
            </a:xfrm>
            <a:custGeom>
              <a:avLst/>
              <a:gdLst/>
              <a:ahLst/>
              <a:cxnLst/>
              <a:rect l="l" t="t" r="r" b="b"/>
              <a:pathLst>
                <a:path w="1231265" h="1231264">
                  <a:moveTo>
                    <a:pt x="615325" y="0"/>
                  </a:moveTo>
                  <a:lnTo>
                    <a:pt x="663413" y="1851"/>
                  </a:lnTo>
                  <a:lnTo>
                    <a:pt x="710489" y="7314"/>
                  </a:lnTo>
                  <a:lnTo>
                    <a:pt x="756416" y="16251"/>
                  </a:lnTo>
                  <a:lnTo>
                    <a:pt x="801057" y="28526"/>
                  </a:lnTo>
                  <a:lnTo>
                    <a:pt x="844276" y="44003"/>
                  </a:lnTo>
                  <a:lnTo>
                    <a:pt x="885935" y="62543"/>
                  </a:lnTo>
                  <a:lnTo>
                    <a:pt x="925898" y="84011"/>
                  </a:lnTo>
                  <a:lnTo>
                    <a:pt x="964028" y="108270"/>
                  </a:lnTo>
                  <a:lnTo>
                    <a:pt x="1000188" y="135182"/>
                  </a:lnTo>
                  <a:lnTo>
                    <a:pt x="1034241" y="164612"/>
                  </a:lnTo>
                  <a:lnTo>
                    <a:pt x="1066051" y="196421"/>
                  </a:lnTo>
                  <a:lnTo>
                    <a:pt x="1095481" y="230474"/>
                  </a:lnTo>
                  <a:lnTo>
                    <a:pt x="1122394" y="266633"/>
                  </a:lnTo>
                  <a:lnTo>
                    <a:pt x="1146652" y="304762"/>
                  </a:lnTo>
                  <a:lnTo>
                    <a:pt x="1168121" y="344724"/>
                  </a:lnTo>
                  <a:lnTo>
                    <a:pt x="1186661" y="386382"/>
                  </a:lnTo>
                  <a:lnTo>
                    <a:pt x="1202138" y="429599"/>
                  </a:lnTo>
                  <a:lnTo>
                    <a:pt x="1214413" y="474239"/>
                  </a:lnTo>
                  <a:lnTo>
                    <a:pt x="1223351" y="520165"/>
                  </a:lnTo>
                  <a:lnTo>
                    <a:pt x="1228813" y="567239"/>
                  </a:lnTo>
                  <a:lnTo>
                    <a:pt x="1230665" y="615325"/>
                  </a:lnTo>
                  <a:lnTo>
                    <a:pt x="1228813" y="663413"/>
                  </a:lnTo>
                  <a:lnTo>
                    <a:pt x="1223351" y="710489"/>
                  </a:lnTo>
                  <a:lnTo>
                    <a:pt x="1214413" y="756416"/>
                  </a:lnTo>
                  <a:lnTo>
                    <a:pt x="1202138" y="801057"/>
                  </a:lnTo>
                  <a:lnTo>
                    <a:pt x="1186661" y="844276"/>
                  </a:lnTo>
                  <a:lnTo>
                    <a:pt x="1168121" y="885935"/>
                  </a:lnTo>
                  <a:lnTo>
                    <a:pt x="1146652" y="925898"/>
                  </a:lnTo>
                  <a:lnTo>
                    <a:pt x="1122394" y="964028"/>
                  </a:lnTo>
                  <a:lnTo>
                    <a:pt x="1095481" y="1000188"/>
                  </a:lnTo>
                  <a:lnTo>
                    <a:pt x="1066051" y="1034241"/>
                  </a:lnTo>
                  <a:lnTo>
                    <a:pt x="1034241" y="1066051"/>
                  </a:lnTo>
                  <a:lnTo>
                    <a:pt x="1000188" y="1095481"/>
                  </a:lnTo>
                  <a:lnTo>
                    <a:pt x="964028" y="1122394"/>
                  </a:lnTo>
                  <a:lnTo>
                    <a:pt x="925898" y="1146652"/>
                  </a:lnTo>
                  <a:lnTo>
                    <a:pt x="885935" y="1168121"/>
                  </a:lnTo>
                  <a:lnTo>
                    <a:pt x="844276" y="1186661"/>
                  </a:lnTo>
                  <a:lnTo>
                    <a:pt x="801057" y="1202138"/>
                  </a:lnTo>
                  <a:lnTo>
                    <a:pt x="756416" y="1214413"/>
                  </a:lnTo>
                  <a:lnTo>
                    <a:pt x="710489" y="1223351"/>
                  </a:lnTo>
                  <a:lnTo>
                    <a:pt x="663413" y="1228813"/>
                  </a:lnTo>
                  <a:lnTo>
                    <a:pt x="615325" y="1230665"/>
                  </a:lnTo>
                  <a:lnTo>
                    <a:pt x="567237" y="1228813"/>
                  </a:lnTo>
                  <a:lnTo>
                    <a:pt x="520161" y="1223351"/>
                  </a:lnTo>
                  <a:lnTo>
                    <a:pt x="474235" y="1214413"/>
                  </a:lnTo>
                  <a:lnTo>
                    <a:pt x="429594" y="1202138"/>
                  </a:lnTo>
                  <a:lnTo>
                    <a:pt x="386376" y="1186661"/>
                  </a:lnTo>
                  <a:lnTo>
                    <a:pt x="344718" y="1168121"/>
                  </a:lnTo>
                  <a:lnTo>
                    <a:pt x="304756" y="1146652"/>
                  </a:lnTo>
                  <a:lnTo>
                    <a:pt x="266627" y="1122394"/>
                  </a:lnTo>
                  <a:lnTo>
                    <a:pt x="230468" y="1095481"/>
                  </a:lnTo>
                  <a:lnTo>
                    <a:pt x="196415" y="1066051"/>
                  </a:lnTo>
                  <a:lnTo>
                    <a:pt x="164606" y="1034241"/>
                  </a:lnTo>
                  <a:lnTo>
                    <a:pt x="135178" y="1000188"/>
                  </a:lnTo>
                  <a:lnTo>
                    <a:pt x="108266" y="964028"/>
                  </a:lnTo>
                  <a:lnTo>
                    <a:pt x="84008" y="925898"/>
                  </a:lnTo>
                  <a:lnTo>
                    <a:pt x="62541" y="885935"/>
                  </a:lnTo>
                  <a:lnTo>
                    <a:pt x="44001" y="844276"/>
                  </a:lnTo>
                  <a:lnTo>
                    <a:pt x="28525" y="801057"/>
                  </a:lnTo>
                  <a:lnTo>
                    <a:pt x="16250" y="756416"/>
                  </a:lnTo>
                  <a:lnTo>
                    <a:pt x="7313" y="710489"/>
                  </a:lnTo>
                  <a:lnTo>
                    <a:pt x="1851" y="663413"/>
                  </a:lnTo>
                  <a:lnTo>
                    <a:pt x="0" y="615325"/>
                  </a:lnTo>
                  <a:lnTo>
                    <a:pt x="1851" y="567239"/>
                  </a:lnTo>
                  <a:lnTo>
                    <a:pt x="7313" y="520165"/>
                  </a:lnTo>
                  <a:lnTo>
                    <a:pt x="16250" y="474239"/>
                  </a:lnTo>
                  <a:lnTo>
                    <a:pt x="28525" y="429599"/>
                  </a:lnTo>
                  <a:lnTo>
                    <a:pt x="44001" y="386382"/>
                  </a:lnTo>
                  <a:lnTo>
                    <a:pt x="62541" y="344724"/>
                  </a:lnTo>
                  <a:lnTo>
                    <a:pt x="84008" y="304762"/>
                  </a:lnTo>
                  <a:lnTo>
                    <a:pt x="108266" y="266633"/>
                  </a:lnTo>
                  <a:lnTo>
                    <a:pt x="135178" y="230474"/>
                  </a:lnTo>
                  <a:lnTo>
                    <a:pt x="164606" y="196421"/>
                  </a:lnTo>
                  <a:lnTo>
                    <a:pt x="196415" y="164612"/>
                  </a:lnTo>
                  <a:lnTo>
                    <a:pt x="230468" y="135182"/>
                  </a:lnTo>
                  <a:lnTo>
                    <a:pt x="266627" y="108270"/>
                  </a:lnTo>
                  <a:lnTo>
                    <a:pt x="304756" y="84011"/>
                  </a:lnTo>
                  <a:lnTo>
                    <a:pt x="344718" y="62543"/>
                  </a:lnTo>
                  <a:lnTo>
                    <a:pt x="386376" y="44003"/>
                  </a:lnTo>
                  <a:lnTo>
                    <a:pt x="429594" y="28526"/>
                  </a:lnTo>
                  <a:lnTo>
                    <a:pt x="474235" y="16251"/>
                  </a:lnTo>
                  <a:lnTo>
                    <a:pt x="520161" y="7314"/>
                  </a:lnTo>
                  <a:lnTo>
                    <a:pt x="567237" y="1851"/>
                  </a:lnTo>
                  <a:lnTo>
                    <a:pt x="615325" y="0"/>
                  </a:lnTo>
                  <a:close/>
                </a:path>
              </a:pathLst>
            </a:custGeom>
            <a:ln w="53102">
              <a:solidFill>
                <a:schemeClr val="bg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endParaRPr sz="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3E9EE9B1-24AF-4069-BCA3-5F134AD1A19F}"/>
                </a:ext>
              </a:extLst>
            </p:cNvPr>
            <p:cNvSpPr txBox="1"/>
            <p:nvPr/>
          </p:nvSpPr>
          <p:spPr>
            <a:xfrm>
              <a:off x="5638946" y="3584376"/>
              <a:ext cx="517988" cy="167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10996" rIns="0" bIns="11729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cs typeface="Segoe UI" panose="020B0502040204020203" pitchFamily="34" charset="0"/>
                </a:rPr>
                <a:t>40%</a:t>
              </a:r>
            </a:p>
          </p:txBody>
        </p:sp>
      </p:grpSp>
      <p:sp>
        <p:nvSpPr>
          <p:cNvPr id="66" name="5. Source">
            <a:extLst>
              <a:ext uri="{FF2B5EF4-FFF2-40B4-BE49-F238E27FC236}">
                <a16:creationId xmlns:a16="http://schemas.microsoft.com/office/drawing/2014/main" xmlns="" id="{8BC089CA-7578-446C-9267-A51931CB8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13" y="6598791"/>
            <a:ext cx="786647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381000" indent="-381000" defTabSz="913429">
              <a:tabLst>
                <a:tab pos="625148" algn="l"/>
              </a:tabLst>
            </a:pPr>
            <a:r>
              <a:rPr lang="en-GB" sz="800" dirty="0">
                <a:solidFill>
                  <a:srgbClr val="000000"/>
                </a:solidFill>
                <a:latin typeface="Calibri"/>
              </a:rPr>
              <a:t>SOURCE: Enabling Business Environment Secretariat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28725" y="957263"/>
            <a:ext cx="7445375" cy="307975"/>
          </a:xfrm>
          <a:prstGeom prst="rect">
            <a:avLst/>
          </a:prstGeom>
        </p:spPr>
        <p:txBody>
          <a:bodyPr anchor="ctr"/>
          <a:lstStyle/>
          <a:p>
            <a:r>
              <a:rPr lang="en-GB" dirty="0" smtClean="0">
                <a:solidFill>
                  <a:srgbClr val="000000"/>
                </a:solidFill>
              </a:rPr>
              <a:t>Underpinning core reforms</a:t>
            </a:r>
            <a:r>
              <a:rPr lang="en-US" dirty="0" smtClean="0">
                <a:solidFill>
                  <a:srgbClr val="000000"/>
                </a:solidFill>
              </a:rPr>
              <a:t>….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2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ACCENT" val="4"/>
  <p:tag name="LINE" val="2"/>
  <p:tag name="THINKCELLPRESENTATIONDONOTDELETE" val="&lt;?xml version=&quot;1.0&quot; encoding=&quot;UTF-16&quot; standalone=&quot;yes&quot;?&gt;&lt;root reqver=&quot;23045&quot;&gt;&lt;version val=&quot;2510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ISNEWSLIDENUMBER" val="False"/>
  <p:tag name="NEWNAMES" val="True"/>
  <p:tag name="MTBTACCENT" val="Accent4"/>
  <p:tag name="THINKCELLUNDODONOTDELETE" val="0"/>
  <p:tag name="PREVIOUSNAME" val="C:\Users\Kaoru Kaganoi\AppData\Local\Temp\notes4315EA\20171030_Compiled Cheat Sheets_v2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DEX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D2ozi9fEGOIG52Fkh6v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j0q.RxvkS.y7vo9psP0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6TtEDni_UawbDl8oLCg5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lU9Ty5GEOUh7qntNgeN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gR1PDDa06awpy7JKduv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MM1yPR2UyFM6cOCx8uD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D2ozi9fEGOIG52Fkh6v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D2ozi9fEGOIG52Fkh6v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K2BpYVy0SowmE48qKKm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WJETJIvk6hs7i.fTWt9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115159102303516"/>
  <p:tag name="LEFT" val="9.375039"/>
  <p:tag name="WIDTH" val="224.3333"/>
  <p:tag name="TOP" val="232.925"/>
  <p:tag name="HEIGHT" val="113.537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KD059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KD059_CF.potx" id="{7E27F8CD-4FCA-48BC-9EEF-E85001F1A854}" vid="{C62E58EC-C98B-44D0-86A8-1243B9A5A187}"/>
    </a:ext>
  </a:extLst>
</a:theme>
</file>

<file path=ppt/theme/theme10.xml><?xml version="1.0" encoding="utf-8"?>
<a:theme xmlns:a="http://schemas.openxmlformats.org/drawingml/2006/main" name="5_UKD059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UKD059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UKD059_CF.potx" id="{7E27F8CD-4FCA-48BC-9EEF-E85001F1A854}" vid="{C62E58EC-C98B-44D0-86A8-1243B9A5A187}"/>
    </a:ext>
  </a:extLst>
</a:theme>
</file>

<file path=ppt/theme/theme12.xml><?xml version="1.0" encoding="utf-8"?>
<a:theme xmlns:a="http://schemas.openxmlformats.org/drawingml/2006/main" name="7_UKD059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UKD059_CF.potx" id="{7E27F8CD-4FCA-48BC-9EEF-E85001F1A854}" vid="{C62E58EC-C98B-44D0-86A8-1243B9A5A187}"/>
    </a:ext>
  </a:extLst>
</a:theme>
</file>

<file path=ppt/theme/theme13.xml><?xml version="1.0" encoding="utf-8"?>
<a:theme xmlns:a="http://schemas.openxmlformats.org/drawingml/2006/main" name="8_UKD059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KD059_CF.potx" id="{7E27F8CD-4FCA-48BC-9EEF-E85001F1A854}" vid="{C62E58EC-C98B-44D0-86A8-1243B9A5A187}"/>
    </a:ext>
  </a:extLst>
</a:theme>
</file>

<file path=ppt/theme/theme14.xml><?xml version="1.0" encoding="utf-8"?>
<a:theme xmlns:a="http://schemas.openxmlformats.org/drawingml/2006/main" name="8_USU034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SU034_CF.potx" id="{6D7993B6-158A-4A5E-8BF2-CDBD53AC82A3}" vid="{94831BC4-4B6E-4831-A945-84EB6C6DDEC0}"/>
    </a:ext>
  </a:extLst>
</a:theme>
</file>

<file path=ppt/theme/theme15.xml><?xml version="1.0" encoding="utf-8"?>
<a:theme xmlns:a="http://schemas.openxmlformats.org/drawingml/2006/main" name="9_USU034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SU034_CF.potx" id="{6D7993B6-158A-4A5E-8BF2-CDBD53AC82A3}" vid="{94831BC4-4B6E-4831-A945-84EB6C6DDEC0}"/>
    </a:ext>
  </a:extLst>
</a:theme>
</file>

<file path=ppt/theme/theme16.xml><?xml version="1.0" encoding="utf-8"?>
<a:theme xmlns:a="http://schemas.openxmlformats.org/drawingml/2006/main" name="10_USU034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SU034_CF.potx" id="{6D7993B6-158A-4A5E-8BF2-CDBD53AC82A3}" vid="{94831BC4-4B6E-4831-A945-84EB6C6DDEC0}"/>
    </a:ext>
  </a:extLst>
</a:theme>
</file>

<file path=ppt/theme/theme17.xml><?xml version="1.0" encoding="utf-8"?>
<a:theme xmlns:a="http://schemas.openxmlformats.org/drawingml/2006/main" name="9_UKD059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KD059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KD059_CF.potx" id="{7E27F8CD-4FCA-48BC-9EEF-E85001F1A854}" vid="{C62E58EC-C98B-44D0-86A8-1243B9A5A187}"/>
    </a:ext>
  </a:extLst>
</a:theme>
</file>

<file path=ppt/theme/theme3.xml><?xml version="1.0" encoding="utf-8"?>
<a:theme xmlns:a="http://schemas.openxmlformats.org/drawingml/2006/main" name="2_UKD059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KD059_CF.potx" id="{7E27F8CD-4FCA-48BC-9EEF-E85001F1A854}" vid="{C62E58EC-C98B-44D0-86A8-1243B9A5A187}"/>
    </a:ext>
  </a:extLst>
</a:theme>
</file>

<file path=ppt/theme/theme4.xml><?xml version="1.0" encoding="utf-8"?>
<a:theme xmlns:a="http://schemas.openxmlformats.org/drawingml/2006/main" name="3_UKD059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KD059_CF.potx" id="{7E27F8CD-4FCA-48BC-9EEF-E85001F1A854}" vid="{C62E58EC-C98B-44D0-86A8-1243B9A5A187}"/>
    </a:ext>
  </a:extLst>
</a:theme>
</file>

<file path=ppt/theme/theme5.xml><?xml version="1.0" encoding="utf-8"?>
<a:theme xmlns:a="http://schemas.openxmlformats.org/drawingml/2006/main" name="4_UKD059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KD059_CF.potx" id="{7E27F8CD-4FCA-48BC-9EEF-E85001F1A854}" vid="{C62E58EC-C98B-44D0-86A8-1243B9A5A187}"/>
    </a:ext>
  </a:extLst>
</a:theme>
</file>

<file path=ppt/theme/theme6.xml><?xml version="1.0" encoding="utf-8"?>
<a:theme xmlns:a="http://schemas.openxmlformats.org/drawingml/2006/main" name="3_USU034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SU034_CF.potx" id="{6D7993B6-158A-4A5E-8BF2-CDBD53AC82A3}" vid="{94831BC4-4B6E-4831-A945-84EB6C6DDEC0}"/>
    </a:ext>
  </a:extLst>
</a:theme>
</file>

<file path=ppt/theme/theme7.xml><?xml version="1.0" encoding="utf-8"?>
<a:theme xmlns:a="http://schemas.openxmlformats.org/drawingml/2006/main" name="4_USU034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SU034_CF.potx" id="{6D7993B6-158A-4A5E-8BF2-CDBD53AC82A3}" vid="{94831BC4-4B6E-4831-A945-84EB6C6DDEC0}"/>
    </a:ext>
  </a:extLst>
</a:theme>
</file>

<file path=ppt/theme/theme8.xml><?xml version="1.0" encoding="utf-8"?>
<a:theme xmlns:a="http://schemas.openxmlformats.org/drawingml/2006/main" name="5_USU034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SU034_CF.potx" id="{6D7993B6-158A-4A5E-8BF2-CDBD53AC82A3}" vid="{94831BC4-4B6E-4831-A945-84EB6C6DDEC0}"/>
    </a:ext>
  </a:extLst>
</a:theme>
</file>

<file path=ppt/theme/theme9.xml><?xml version="1.0" encoding="utf-8"?>
<a:theme xmlns:a="http://schemas.openxmlformats.org/drawingml/2006/main" name="6_USU034_CF">
  <a:themeElements>
    <a:clrScheme name="Current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BAD392"/>
      </a:accent1>
      <a:accent2>
        <a:srgbClr val="81A743"/>
      </a:accent2>
      <a:accent3>
        <a:srgbClr val="698837"/>
      </a:accent3>
      <a:accent4>
        <a:srgbClr val="3E5020"/>
      </a:accent4>
      <a:accent5>
        <a:srgbClr val="A1561F"/>
      </a:accent5>
      <a:accent6>
        <a:srgbClr val="808080"/>
      </a:accent6>
      <a:hlink>
        <a:srgbClr val="698837"/>
      </a:hlink>
      <a:folHlink>
        <a:srgbClr val="3E5020"/>
      </a:folHlink>
    </a:clrScheme>
    <a:fontScheme name="Custom 2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D3D3D"/>
        </a:dk2>
        <a:lt2>
          <a:srgbClr val="EBEBEB"/>
        </a:lt2>
        <a:accent1>
          <a:srgbClr val="BAD392"/>
        </a:accent1>
        <a:accent2>
          <a:srgbClr val="81A743"/>
        </a:accent2>
        <a:accent3>
          <a:srgbClr val="698837"/>
        </a:accent3>
        <a:accent4>
          <a:srgbClr val="3E5020"/>
        </a:accent4>
        <a:accent5>
          <a:srgbClr val="A1561F"/>
        </a:accent5>
        <a:accent6>
          <a:srgbClr val="808080"/>
        </a:accent6>
        <a:hlink>
          <a:srgbClr val="698837"/>
        </a:hlink>
        <a:folHlink>
          <a:srgbClr val="3E50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USU034_CF.potx" id="{6D7993B6-158A-4A5E-8BF2-CDBD53AC82A3}" vid="{94831BC4-4B6E-4831-A945-84EB6C6DDEC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UKD059_CF</Template>
  <TotalTime>0</TotalTime>
  <Words>2304</Words>
  <Application>Microsoft Macintosh PowerPoint</Application>
  <PresentationFormat>On-screen Show (4:3)</PresentationFormat>
  <Paragraphs>323</Paragraphs>
  <Slides>27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UKD059_CF</vt:lpstr>
      <vt:lpstr>1_UKD059_CF</vt:lpstr>
      <vt:lpstr>2_UKD059_CF</vt:lpstr>
      <vt:lpstr>3_UKD059_CF</vt:lpstr>
      <vt:lpstr>4_UKD059_CF</vt:lpstr>
      <vt:lpstr>3_USU034_CF</vt:lpstr>
      <vt:lpstr>4_USU034_CF</vt:lpstr>
      <vt:lpstr>5_USU034_CF</vt:lpstr>
      <vt:lpstr>6_USU034_CF</vt:lpstr>
      <vt:lpstr>5_UKD059_CF</vt:lpstr>
      <vt:lpstr>6_UKD059_CF</vt:lpstr>
      <vt:lpstr>7_UKD059_CF</vt:lpstr>
      <vt:lpstr>8_UKD059_CF</vt:lpstr>
      <vt:lpstr>8_USU034_CF</vt:lpstr>
      <vt:lpstr>9_USU034_CF</vt:lpstr>
      <vt:lpstr>10_USU034_CF</vt:lpstr>
      <vt:lpstr>9_UKD059_CF</vt:lpstr>
      <vt:lpstr>think-cell Slide</vt:lpstr>
      <vt:lpstr>Building an Enabling  Business Environment</vt:lpstr>
      <vt:lpstr>There is a strong correlation between a country’s “ease of doing business ranking” and its economic prosperity</vt:lpstr>
      <vt:lpstr>PowerPoint Presentation</vt:lpstr>
      <vt:lpstr>…..the country has returned to a steady recovery path, after over a decade of neglect and internal governance roadblocks</vt:lpstr>
      <vt:lpstr>PowerPoint Presentation</vt:lpstr>
      <vt:lpstr>PowerPoint Presentation</vt:lpstr>
      <vt:lpstr>Significant Progress has been achieved in past 18 Months</vt:lpstr>
      <vt:lpstr> Some Implications for Small and Medium Sized Enterprises</vt:lpstr>
      <vt:lpstr>Underpinning core reforms….</vt:lpstr>
      <vt:lpstr>From July 2017, PEBEC accelerated and expanded the initiative by focusing on three key areas…..</vt:lpstr>
      <vt:lpstr>NAP 2.0: 11 reform areas were considered under the second 60-day action plan (52% scorecard)</vt:lpstr>
      <vt:lpstr>Implementation of NAP 3.0 aimed to deliver significant benefits, especially for SMEs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sub-national Technical Working Group is developing a baseline Business Climate Survey across Nigeria’s States and Regions</vt:lpstr>
      <vt:lpstr>PEBEC Sub-national Ease of Doing Business - Stakeholder Engagement Guide (2016 – 2018)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2017-10-20T19:25:18Z</dcterms:created>
  <dcterms:modified xsi:type="dcterms:W3CDTF">2018-07-28T11:16:24Z</dcterms:modified>
</cp:coreProperties>
</file>