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80" r:id="rId2"/>
    <p:sldId id="281" r:id="rId3"/>
    <p:sldId id="260" r:id="rId4"/>
    <p:sldId id="262" r:id="rId5"/>
    <p:sldId id="265" r:id="rId6"/>
    <p:sldId id="264" r:id="rId7"/>
    <p:sldId id="263" r:id="rId8"/>
    <p:sldId id="266" r:id="rId9"/>
    <p:sldId id="269" r:id="rId10"/>
    <p:sldId id="277" r:id="rId11"/>
    <p:sldId id="270" r:id="rId12"/>
    <p:sldId id="278" r:id="rId13"/>
    <p:sldId id="274" r:id="rId14"/>
    <p:sldId id="275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63" autoAdjust="0"/>
    <p:restoredTop sz="94660"/>
  </p:normalViewPr>
  <p:slideViewPr>
    <p:cSldViewPr>
      <p:cViewPr varScale="1">
        <p:scale>
          <a:sx n="75" d="100"/>
          <a:sy n="75" d="100"/>
        </p:scale>
        <p:origin x="1440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052DD-3638-4D05-80AB-B2A50E894883}" type="datetimeFigureOut">
              <a:rPr lang="en-GB" smtClean="0"/>
              <a:t>22/01/2015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31BBA-6E0E-4AC5-A171-C15E7046D4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88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31BBA-6E0E-4AC5-A171-C15E7046D42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191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7AE9-C248-4FA1-86DE-4A26D0865AA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47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827100-88A0-4964-8957-66AA83BF3A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842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C3F2-B185-4E39-A89B-0C6182CB36B4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33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53C99-ED01-4972-B87C-5F826CDCFCB1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03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F19F-BF37-4D3C-AFEA-74898274073F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7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083C-6E8A-46CA-A7B6-5A72A519FB48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23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AB48-92E7-469C-85E2-160681776B6E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93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AA43-D5F2-465A-A7B1-B555CE620FCA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29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B1D7-B441-4B17-870D-6334010CFAE8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99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034E-C944-41C3-B05F-B7738B32D06C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71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5E27-A4E5-402D-9D35-D45111807AAC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53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7D8C-99D1-49DE-8B1C-BA414B8FB8D9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88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4C7D1-3071-4CF6-96A4-033564F3D650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2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28B14-6A9D-497F-9389-E537B785EB2C}" type="datetime1">
              <a:rPr lang="en-GB" smtClean="0"/>
              <a:t>22/01/2015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B23B7-FC31-4033-B249-6E0FAA2E80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82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5" y="1772816"/>
            <a:ext cx="9036496" cy="1656184"/>
          </a:xfrm>
        </p:spPr>
        <p:txBody>
          <a:bodyPr>
            <a:noAutofit/>
          </a:bodyPr>
          <a:lstStyle/>
          <a:p>
            <a:r>
              <a:rPr lang="en-US" sz="4800" b="1" dirty="0"/>
              <a:t>Overview of the </a:t>
            </a:r>
            <a:r>
              <a:rPr lang="en-US" sz="4800" b="1" dirty="0" smtClean="0"/>
              <a:t>National Strategy on Public Service Reforms (NSPSR) 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/>
              <a:t>&amp; Key Issues Arising</a:t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920880" cy="2088232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 smtClean="0"/>
              <a:t>Retreat </a:t>
            </a:r>
            <a:r>
              <a:rPr lang="en-US" sz="4000" b="1" dirty="0"/>
              <a:t>on Public Service Reforms</a:t>
            </a:r>
            <a:endParaRPr lang="en-US" sz="4000" b="1" dirty="0" smtClean="0"/>
          </a:p>
          <a:p>
            <a:pPr algn="r"/>
            <a:r>
              <a:rPr lang="en-US" sz="3600" b="1" dirty="0" smtClean="0"/>
              <a:t>22</a:t>
            </a:r>
            <a:r>
              <a:rPr lang="en-US" sz="3600" b="1" baseline="30000" dirty="0" smtClean="0"/>
              <a:t>nd</a:t>
            </a:r>
            <a:r>
              <a:rPr lang="en-US" sz="3600" b="1" dirty="0" smtClean="0"/>
              <a:t> January, 2015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65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Two</a:t>
            </a:r>
            <a:br>
              <a:rPr lang="en-GB" sz="3600" b="1" dirty="0" smtClean="0"/>
            </a:br>
            <a:r>
              <a:rPr lang="en-GB" sz="3600" b="1" dirty="0"/>
              <a:t> </a:t>
            </a:r>
            <a:r>
              <a:rPr lang="en-GB" sz="3600" b="1" i="1" dirty="0" smtClean="0"/>
              <a:t>Public Private Partnerships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6" y="1196752"/>
            <a:ext cx="6120680" cy="554461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/>
              <a:t>What NSPSR says</a:t>
            </a:r>
          </a:p>
          <a:p>
            <a:pPr lvl="0"/>
            <a:r>
              <a:rPr lang="en-GB" sz="2400" dirty="0"/>
              <a:t>Ensure strong Public-Private Partnerships in the delivery of public goods and services</a:t>
            </a:r>
          </a:p>
          <a:p>
            <a:pPr lvl="0"/>
            <a:r>
              <a:rPr lang="en-GB" sz="2400" dirty="0" smtClean="0"/>
              <a:t>PPPs wider than infrastructure sector (agriculture, education </a:t>
            </a:r>
            <a:r>
              <a:rPr lang="en-GB" sz="2400" dirty="0"/>
              <a:t>and </a:t>
            </a:r>
            <a:r>
              <a:rPr lang="en-GB" sz="2400" dirty="0" smtClean="0"/>
              <a:t>health)</a:t>
            </a:r>
          </a:p>
          <a:p>
            <a:pPr lvl="0"/>
            <a:r>
              <a:rPr lang="en-GB" sz="2400" dirty="0" smtClean="0"/>
              <a:t>Policy </a:t>
            </a:r>
            <a:r>
              <a:rPr lang="en-GB" sz="2400" dirty="0"/>
              <a:t>and guidelines for non-infrastructure </a:t>
            </a:r>
            <a:r>
              <a:rPr lang="en-GB" sz="2400" dirty="0" smtClean="0"/>
              <a:t>PPPs</a:t>
            </a:r>
          </a:p>
          <a:p>
            <a:pPr lvl="0"/>
            <a:r>
              <a:rPr lang="en-GB" sz="2400" dirty="0" smtClean="0"/>
              <a:t>Develop </a:t>
            </a:r>
            <a:r>
              <a:rPr lang="en-GB" sz="2400" dirty="0"/>
              <a:t>competencies and attitudes of public servants in PPP </a:t>
            </a:r>
            <a:r>
              <a:rPr lang="en-GB" sz="2400" dirty="0" smtClean="0"/>
              <a:t>management</a:t>
            </a:r>
            <a:endParaRPr lang="en-GB" sz="2400" dirty="0"/>
          </a:p>
          <a:p>
            <a:pPr lvl="0"/>
            <a:r>
              <a:rPr lang="en-GB" sz="2400" dirty="0"/>
              <a:t>Building </a:t>
            </a:r>
            <a:r>
              <a:rPr lang="en-GB" sz="2400" dirty="0" smtClean="0"/>
              <a:t>capacities </a:t>
            </a:r>
            <a:r>
              <a:rPr lang="en-GB" sz="2400" dirty="0"/>
              <a:t>for monitoring </a:t>
            </a:r>
            <a:r>
              <a:rPr lang="en-GB" sz="2400" dirty="0" smtClean="0"/>
              <a:t>performance </a:t>
            </a:r>
            <a:r>
              <a:rPr lang="en-GB" sz="2400" dirty="0"/>
              <a:t>of </a:t>
            </a:r>
            <a:r>
              <a:rPr lang="en-GB" sz="2400" dirty="0" smtClean="0"/>
              <a:t>PPP contracts</a:t>
            </a:r>
            <a:endParaRPr lang="en-GB" sz="2400" dirty="0"/>
          </a:p>
          <a:p>
            <a:pPr marL="0" lvl="0" indent="0">
              <a:buNone/>
            </a:pP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96752"/>
            <a:ext cx="273630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i="1" dirty="0" smtClean="0"/>
              <a:t>What do we need to discuss?</a:t>
            </a:r>
          </a:p>
          <a:p>
            <a:pPr marL="0" indent="0">
              <a:buNone/>
            </a:pPr>
            <a:r>
              <a:rPr lang="en-GB" sz="2400" i="1" dirty="0"/>
              <a:t>How can PPPs be scaled up to help cope with declining public revenues for investment?</a:t>
            </a:r>
          </a:p>
          <a:p>
            <a:pPr marL="0" indent="0">
              <a:buNone/>
            </a:pPr>
            <a:r>
              <a:rPr lang="en-GB" sz="2400" i="1" dirty="0" smtClean="0"/>
              <a:t>How can public service capacity be improved to manage PPPs?</a:t>
            </a:r>
          </a:p>
          <a:p>
            <a:pPr marL="0" indent="0">
              <a:buNone/>
            </a:pPr>
            <a:endParaRPr lang="en-GB" i="1" dirty="0" smtClean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874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Three</a:t>
            </a:r>
            <a:br>
              <a:rPr lang="en-GB" sz="3600" b="1" dirty="0" smtClean="0"/>
            </a:br>
            <a:r>
              <a:rPr lang="en-GB" sz="3600" b="1" i="1" dirty="0" smtClean="0"/>
              <a:t>Budgeting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616624" cy="5400600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 NSPSR says</a:t>
            </a:r>
          </a:p>
          <a:p>
            <a:pPr lvl="0"/>
            <a:r>
              <a:rPr lang="en-GB" dirty="0"/>
              <a:t>Enhance compact between NASS and Executive in budget process. </a:t>
            </a:r>
          </a:p>
          <a:p>
            <a:pPr lvl="0"/>
            <a:r>
              <a:rPr lang="en-GB" dirty="0"/>
              <a:t>Sustain improvements in budget formulation and monitoring</a:t>
            </a:r>
          </a:p>
          <a:p>
            <a:pPr lvl="0"/>
            <a:r>
              <a:rPr lang="en-GB" dirty="0"/>
              <a:t>Implement performance-based budgeting system</a:t>
            </a:r>
          </a:p>
          <a:p>
            <a:pPr lvl="0"/>
            <a:r>
              <a:rPr lang="en-GB" dirty="0"/>
              <a:t>Enhance capacity for result-based budgeting</a:t>
            </a:r>
          </a:p>
          <a:p>
            <a:pPr lvl="0"/>
            <a:r>
              <a:rPr lang="en-GB" dirty="0"/>
              <a:t>Harmonise planning and budgeting processes to link policy, plan and budget.</a:t>
            </a:r>
          </a:p>
          <a:p>
            <a:pPr lvl="0"/>
            <a:r>
              <a:rPr lang="en-GB" dirty="0"/>
              <a:t>More effective MTFF, MTEF and FSP, which are linked to each other and to the budget</a:t>
            </a:r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6136" y="1196752"/>
            <a:ext cx="324036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i="1" dirty="0" smtClean="0"/>
              <a:t>What do we need to discuss?</a:t>
            </a:r>
          </a:p>
          <a:p>
            <a:pPr marL="0" indent="0">
              <a:buNone/>
            </a:pPr>
            <a:r>
              <a:rPr lang="en-GB" i="1" dirty="0" smtClean="0"/>
              <a:t>How can we best fast-track adoption and implementation of a budget calendar?</a:t>
            </a:r>
          </a:p>
          <a:p>
            <a:pPr marL="0" indent="0">
              <a:buNone/>
            </a:pPr>
            <a:r>
              <a:rPr lang="en-GB" i="1" dirty="0" smtClean="0"/>
              <a:t>What solutions are there to executive -legislative budget deadlocks?</a:t>
            </a:r>
          </a:p>
          <a:p>
            <a:pPr marL="0" indent="0">
              <a:buNone/>
            </a:pPr>
            <a:r>
              <a:rPr lang="en-GB" i="1" dirty="0" smtClean="0"/>
              <a:t>How </a:t>
            </a:r>
            <a:r>
              <a:rPr lang="en-GB" i="1" dirty="0"/>
              <a:t>can NPC and Budget Office link plans and budgets better?</a:t>
            </a:r>
          </a:p>
          <a:p>
            <a:pPr marL="0" indent="0">
              <a:buNone/>
            </a:pPr>
            <a:r>
              <a:rPr lang="en-GB" i="1" dirty="0"/>
              <a:t>What changes/ improvements can be made to MTEF?</a:t>
            </a:r>
          </a:p>
          <a:p>
            <a:pPr marL="0" indent="0">
              <a:buNone/>
            </a:pP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4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Three</a:t>
            </a:r>
            <a:br>
              <a:rPr lang="en-GB" sz="3600" b="1" dirty="0" smtClean="0"/>
            </a:br>
            <a:r>
              <a:rPr lang="en-GB" sz="3600" b="1" dirty="0"/>
              <a:t> </a:t>
            </a:r>
            <a:r>
              <a:rPr lang="en-GB" sz="3600" b="1" i="1" dirty="0" smtClean="0"/>
              <a:t>Procurement Reform 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6" y="1196752"/>
            <a:ext cx="6012160" cy="554461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/>
              <a:t>What NSPSR says</a:t>
            </a:r>
          </a:p>
          <a:p>
            <a:pPr lvl="0"/>
            <a:r>
              <a:rPr lang="en-GB" sz="2300" dirty="0"/>
              <a:t>Implement  </a:t>
            </a:r>
            <a:r>
              <a:rPr lang="en-GB" sz="2300" dirty="0" smtClean="0"/>
              <a:t>the </a:t>
            </a:r>
            <a:r>
              <a:rPr lang="en-GB" sz="2300" dirty="0"/>
              <a:t>Public Procurement Act and subsidiary rules and </a:t>
            </a:r>
            <a:r>
              <a:rPr lang="en-GB" sz="2300" dirty="0" smtClean="0"/>
              <a:t>procedures fully</a:t>
            </a:r>
            <a:endParaRPr lang="en-GB" sz="2300" dirty="0"/>
          </a:p>
          <a:p>
            <a:pPr lvl="0"/>
            <a:r>
              <a:rPr lang="en-GB" sz="2300" dirty="0" smtClean="0"/>
              <a:t>BPP </a:t>
            </a:r>
            <a:r>
              <a:rPr lang="en-GB" sz="2300" dirty="0"/>
              <a:t>to design and implement a procurement system that ensures public access to </a:t>
            </a:r>
            <a:r>
              <a:rPr lang="en-GB" sz="2300" dirty="0" smtClean="0"/>
              <a:t>procurement </a:t>
            </a:r>
            <a:r>
              <a:rPr lang="en-GB" sz="2300" dirty="0"/>
              <a:t>information to enhance </a:t>
            </a:r>
            <a:r>
              <a:rPr lang="en-GB" sz="2300" dirty="0" smtClean="0"/>
              <a:t>transparency </a:t>
            </a:r>
            <a:r>
              <a:rPr lang="en-GB" sz="2300" dirty="0"/>
              <a:t>and </a:t>
            </a:r>
            <a:r>
              <a:rPr lang="en-GB" sz="2300" dirty="0" smtClean="0"/>
              <a:t>accountability</a:t>
            </a:r>
          </a:p>
          <a:p>
            <a:r>
              <a:rPr lang="en-GB" sz="2300" dirty="0"/>
              <a:t>BPP </a:t>
            </a:r>
            <a:r>
              <a:rPr lang="en-GB" sz="2300" dirty="0" smtClean="0"/>
              <a:t>to step </a:t>
            </a:r>
            <a:r>
              <a:rPr lang="en-GB" sz="2300" dirty="0"/>
              <a:t>up procurement reviews, </a:t>
            </a:r>
            <a:r>
              <a:rPr lang="en-GB" sz="2300" dirty="0" smtClean="0"/>
              <a:t>audits</a:t>
            </a:r>
            <a:r>
              <a:rPr lang="en-GB" sz="2300" dirty="0"/>
              <a:t>, and field </a:t>
            </a:r>
            <a:r>
              <a:rPr lang="en-GB" sz="2300" dirty="0" smtClean="0"/>
              <a:t>monitoring </a:t>
            </a:r>
            <a:r>
              <a:rPr lang="en-GB" sz="2300" dirty="0"/>
              <a:t>of ongoing projects and apply appropriate </a:t>
            </a:r>
            <a:r>
              <a:rPr lang="en-GB" sz="2300" dirty="0" smtClean="0"/>
              <a:t>sanctions to violations</a:t>
            </a:r>
            <a:endParaRPr lang="en-GB" sz="2300" dirty="0"/>
          </a:p>
          <a:p>
            <a:pPr lvl="0"/>
            <a:r>
              <a:rPr lang="en-GB" sz="2300" dirty="0" smtClean="0"/>
              <a:t>BPP to intensify awareness raising efforts to enhance understanding </a:t>
            </a:r>
            <a:r>
              <a:rPr lang="en-GB" sz="2300" dirty="0"/>
              <a:t>of the provisions of the Public Procurement Act </a:t>
            </a:r>
          </a:p>
          <a:p>
            <a:pPr marL="0" indent="0">
              <a:buNone/>
            </a:pPr>
            <a:endParaRPr lang="en-GB" sz="2400" b="1" dirty="0" smtClean="0"/>
          </a:p>
          <a:p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96752"/>
            <a:ext cx="2736304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i="1" dirty="0" smtClean="0"/>
              <a:t>What do we need to discuss?</a:t>
            </a:r>
          </a:p>
          <a:p>
            <a:pPr marL="0" indent="0">
              <a:buNone/>
            </a:pPr>
            <a:r>
              <a:rPr lang="en-GB" sz="2600" i="1" dirty="0" smtClean="0"/>
              <a:t>How </a:t>
            </a:r>
            <a:r>
              <a:rPr lang="en-GB" sz="2600" i="1" dirty="0"/>
              <a:t>can transparency </a:t>
            </a:r>
            <a:r>
              <a:rPr lang="en-GB" sz="2600" i="1" dirty="0" smtClean="0"/>
              <a:t>in procurement process be </a:t>
            </a:r>
            <a:r>
              <a:rPr lang="en-GB" sz="2600" i="1" dirty="0"/>
              <a:t>improved?</a:t>
            </a:r>
          </a:p>
          <a:p>
            <a:pPr marL="0" indent="0">
              <a:buNone/>
            </a:pPr>
            <a:r>
              <a:rPr lang="en-GB" sz="2600" i="1" dirty="0"/>
              <a:t>How do we stop contract splitting and variation?</a:t>
            </a:r>
          </a:p>
          <a:p>
            <a:pPr marL="0" indent="0">
              <a:buNone/>
            </a:pPr>
            <a:r>
              <a:rPr lang="en-GB" sz="2600" i="1" dirty="0"/>
              <a:t>How can procurement capacity be developed in MDAs?</a:t>
            </a:r>
          </a:p>
          <a:p>
            <a:pPr marL="0" indent="0">
              <a:buNone/>
            </a:pPr>
            <a:endParaRPr lang="en-GB" i="1" dirty="0" smtClean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2822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Four</a:t>
            </a:r>
            <a:br>
              <a:rPr lang="en-GB" sz="3600" b="1" dirty="0" smtClean="0"/>
            </a:br>
            <a:r>
              <a:rPr lang="en-GB" sz="3600" b="1" i="1" dirty="0" smtClean="0"/>
              <a:t>Salaries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616624" cy="504056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 NSPSR says</a:t>
            </a:r>
          </a:p>
          <a:p>
            <a:pPr lvl="0"/>
            <a:r>
              <a:rPr lang="en-US" dirty="0" smtClean="0"/>
              <a:t>C</a:t>
            </a:r>
            <a:r>
              <a:rPr lang="en-GB" dirty="0" smtClean="0"/>
              <a:t>ollaboration </a:t>
            </a:r>
            <a:r>
              <a:rPr lang="en-GB" dirty="0"/>
              <a:t>between institutions responsible for pay of public servants and political office holders,  to ensure relativity </a:t>
            </a:r>
          </a:p>
          <a:p>
            <a:pPr lvl="0"/>
            <a:r>
              <a:rPr lang="en-GB" dirty="0"/>
              <a:t>Medium term pay reform to recruit and motivate quality and professional </a:t>
            </a:r>
            <a:r>
              <a:rPr lang="en-GB" dirty="0" smtClean="0"/>
              <a:t>staff</a:t>
            </a:r>
            <a:endParaRPr lang="en-GB" dirty="0"/>
          </a:p>
          <a:p>
            <a:pPr lvl="0"/>
            <a:r>
              <a:rPr lang="en-GB" dirty="0"/>
              <a:t>Periodical pay </a:t>
            </a:r>
            <a:r>
              <a:rPr lang="en-GB" dirty="0" smtClean="0"/>
              <a:t>reviews</a:t>
            </a:r>
            <a:endParaRPr lang="en-GB" dirty="0"/>
          </a:p>
          <a:p>
            <a:pPr lvl="0"/>
            <a:r>
              <a:rPr lang="en-GB" dirty="0" smtClean="0"/>
              <a:t>Improve </a:t>
            </a:r>
            <a:r>
              <a:rPr lang="en-GB" dirty="0"/>
              <a:t>NSIWC capacity to manage job </a:t>
            </a:r>
            <a:r>
              <a:rPr lang="en-GB" dirty="0" smtClean="0"/>
              <a:t>evaluations</a:t>
            </a:r>
            <a:endParaRPr lang="en-GB" dirty="0"/>
          </a:p>
          <a:p>
            <a:pPr lvl="0"/>
            <a:r>
              <a:rPr lang="en-GB" dirty="0"/>
              <a:t>Strategy for comprehensive job evaluation </a:t>
            </a:r>
            <a:r>
              <a:rPr lang="en-GB" dirty="0" smtClean="0"/>
              <a:t>across </a:t>
            </a:r>
            <a:r>
              <a:rPr lang="en-GB" dirty="0"/>
              <a:t>the service, to ensure </a:t>
            </a:r>
            <a:r>
              <a:rPr lang="en-GB" dirty="0" smtClean="0"/>
              <a:t>equity</a:t>
            </a:r>
          </a:p>
          <a:p>
            <a:pPr lvl="0"/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196752"/>
            <a:ext cx="3096344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i="1" dirty="0" smtClean="0"/>
              <a:t>What do we need to discuss?</a:t>
            </a:r>
          </a:p>
          <a:p>
            <a:pPr marL="0" indent="0">
              <a:buNone/>
            </a:pPr>
            <a:r>
              <a:rPr lang="en-GB" i="1" dirty="0" smtClean="0"/>
              <a:t>How can salary discrepancies between levels/organisations be addressed?</a:t>
            </a:r>
          </a:p>
          <a:p>
            <a:pPr marL="0" indent="0">
              <a:buNone/>
            </a:pPr>
            <a:r>
              <a:rPr lang="en-GB" i="1" dirty="0" smtClean="0"/>
              <a:t>How can discrepancies in emolument between political office holders and non-political office holders be addressed?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4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Four</a:t>
            </a:r>
            <a:br>
              <a:rPr lang="en-GB" sz="3600" b="1" dirty="0" smtClean="0"/>
            </a:br>
            <a:r>
              <a:rPr lang="en-GB" sz="3600" b="1" i="1" dirty="0" smtClean="0"/>
              <a:t>Performance Management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616624" cy="5400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 smtClean="0"/>
              <a:t>What NSPSR says</a:t>
            </a:r>
          </a:p>
          <a:p>
            <a:pPr lvl="0"/>
            <a:r>
              <a:rPr lang="en-US" dirty="0"/>
              <a:t>Link institutional, departmental and individual performance </a:t>
            </a:r>
            <a:r>
              <a:rPr lang="en-US" dirty="0" smtClean="0"/>
              <a:t>measures</a:t>
            </a:r>
            <a:endParaRPr lang="en-GB" dirty="0"/>
          </a:p>
          <a:p>
            <a:pPr lvl="0"/>
            <a:r>
              <a:rPr lang="en-US" dirty="0"/>
              <a:t>KPIs cascaded through Ministers, PSs/Directors to </a:t>
            </a:r>
            <a:r>
              <a:rPr lang="en-US" dirty="0" smtClean="0"/>
              <a:t>staff</a:t>
            </a:r>
            <a:endParaRPr lang="en-GB" dirty="0"/>
          </a:p>
          <a:p>
            <a:pPr lvl="0"/>
            <a:r>
              <a:rPr lang="en-US" dirty="0"/>
              <a:t>Collaborative targets, to reduce patronage and </a:t>
            </a:r>
            <a:r>
              <a:rPr lang="en-US" dirty="0" smtClean="0"/>
              <a:t>favouritism</a:t>
            </a:r>
            <a:endParaRPr lang="en-GB" dirty="0"/>
          </a:p>
          <a:p>
            <a:pPr lvl="0"/>
            <a:r>
              <a:rPr lang="en-US" dirty="0"/>
              <a:t>Make staff appraisals central to upwards mobility </a:t>
            </a:r>
            <a:endParaRPr lang="en-GB" dirty="0"/>
          </a:p>
          <a:p>
            <a:pPr lvl="0"/>
            <a:r>
              <a:rPr lang="en-GB" dirty="0"/>
              <a:t>Reform incentives to enable </a:t>
            </a:r>
            <a:r>
              <a:rPr lang="en-GB" dirty="0" smtClean="0"/>
              <a:t>quality </a:t>
            </a:r>
            <a:r>
              <a:rPr lang="en-GB" dirty="0"/>
              <a:t>and professional staff be recruited and </a:t>
            </a:r>
            <a:r>
              <a:rPr lang="en-GB" dirty="0" smtClean="0"/>
              <a:t>motivated</a:t>
            </a:r>
          </a:p>
          <a:p>
            <a:pPr lvl="0"/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2160" y="1196752"/>
            <a:ext cx="3024336" cy="52565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i="1" dirty="0" smtClean="0"/>
              <a:t>What do we need to discuss?</a:t>
            </a:r>
          </a:p>
          <a:p>
            <a:pPr marL="0" indent="0">
              <a:buNone/>
            </a:pPr>
            <a:r>
              <a:rPr lang="en-GB" i="1" dirty="0" smtClean="0"/>
              <a:t>How do we make appraisal system more rigorous and effective? </a:t>
            </a:r>
          </a:p>
          <a:p>
            <a:pPr marL="0" indent="0">
              <a:buNone/>
            </a:pPr>
            <a:r>
              <a:rPr lang="en-GB" i="1" dirty="0" smtClean="0"/>
              <a:t>How do we link incentives and rewards to good performance?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4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15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8604448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/>
              <a:t>THANK YOU FOR YOUR ATTENTION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8209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7174" y="836712"/>
            <a:ext cx="8534400" cy="1143000"/>
          </a:xfrm>
        </p:spPr>
        <p:txBody>
          <a:bodyPr>
            <a:noAutofit/>
          </a:bodyPr>
          <a:lstStyle/>
          <a:p>
            <a:pPr lvl="0"/>
            <a:r>
              <a:rPr lang="en-GB" altLang="en-US" sz="2400" b="1" dirty="0" bmk="_Toc220399733"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Long Term </a:t>
            </a:r>
            <a:r>
              <a:rPr lang="en-GB" altLang="en-US" sz="2400" b="1" dirty="0" smtClean="0" bmk="_Toc220399733"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Perspective</a:t>
            </a:r>
            <a:r>
              <a:rPr lang="en-GB" alt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/>
            </a:r>
            <a:br>
              <a:rPr lang="en-GB" altLang="en-US" sz="2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</a:br>
            <a:endParaRPr lang="en-GB" sz="24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40571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ube 5"/>
          <p:cNvSpPr/>
          <p:nvPr/>
        </p:nvSpPr>
        <p:spPr>
          <a:xfrm>
            <a:off x="539551" y="5363924"/>
            <a:ext cx="4248473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Reinvigorating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ube 6"/>
          <p:cNvSpPr/>
          <p:nvPr/>
        </p:nvSpPr>
        <p:spPr>
          <a:xfrm>
            <a:off x="3275857" y="2195572"/>
            <a:ext cx="4176464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World class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1619672" y="3851756"/>
            <a:ext cx="4608512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Transforming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565195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All MDAs achieve this by  </a:t>
            </a:r>
            <a:r>
              <a:rPr lang="en-GB" sz="1400" b="1" dirty="0" smtClean="0">
                <a:solidFill>
                  <a:schemeClr val="accent1"/>
                </a:solidFill>
              </a:rPr>
              <a:t>2017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0232" y="3858293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All MDAs achieve this by  </a:t>
            </a:r>
            <a:r>
              <a:rPr lang="en-GB" sz="1400" b="1" dirty="0" smtClean="0">
                <a:solidFill>
                  <a:schemeClr val="accent1"/>
                </a:solidFill>
              </a:rPr>
              <a:t>2020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68344" y="23395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All MDAs achieve this by  </a:t>
            </a:r>
            <a:r>
              <a:rPr lang="en-GB" sz="1400" b="1" dirty="0" smtClean="0">
                <a:solidFill>
                  <a:schemeClr val="accent1"/>
                </a:solidFill>
              </a:rPr>
              <a:t>2025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 rot="19113949">
            <a:off x="-195631" y="3593499"/>
            <a:ext cx="2624381" cy="946921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1953422" y="6444044"/>
            <a:ext cx="1322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PHASE ONE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3059832" y="48598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PHASE TWO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4554374" y="3283046"/>
            <a:ext cx="167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PHASE THREE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 rot="19386090">
            <a:off x="2016989" y="1914071"/>
            <a:ext cx="2624381" cy="851033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95536" y="4462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smtClean="0"/>
              <a:t>National Strategy for Public Service Reform</a:t>
            </a:r>
            <a:endParaRPr lang="en-GB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8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smtClean="0">
                <a:latin typeface="Arial" panose="020B0604020202020204" pitchFamily="34" charset="0"/>
                <a:cs typeface="Arial" panose="020B0604020202020204" pitchFamily="34" charset="0"/>
              </a:rPr>
              <a:t>Pillar Structure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177" y="2132418"/>
            <a:ext cx="3276600" cy="3700755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Pillar 1:  wider enabling governance environment</a:t>
            </a:r>
          </a:p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Pillar 2: reflects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strategic thrust of the Transformation Agenda,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achieve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overall social and economic development of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Nigeria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Pillars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3 and 4: 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more internally focused on the workings of the public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30206" y="1066800"/>
            <a:ext cx="5485194" cy="5415033"/>
            <a:chOff x="1547664" y="862929"/>
            <a:chExt cx="5688632" cy="5924230"/>
          </a:xfrm>
        </p:grpSpPr>
        <p:sp>
          <p:nvSpPr>
            <p:cNvPr id="5" name="Oval 4"/>
            <p:cNvSpPr/>
            <p:nvPr/>
          </p:nvSpPr>
          <p:spPr>
            <a:xfrm>
              <a:off x="1547664" y="862929"/>
              <a:ext cx="5688632" cy="5924230"/>
            </a:xfrm>
            <a:prstGeom prst="ellips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75856" y="1700808"/>
              <a:ext cx="2214909" cy="139951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Pillar 2</a:t>
              </a:r>
              <a:endParaRPr lang="en-GB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201795" y="3831561"/>
              <a:ext cx="1800200" cy="108012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Pillar 3</a:t>
              </a:r>
              <a:endParaRPr lang="en-GB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770685" y="3831561"/>
              <a:ext cx="1800200" cy="108012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Pillar 4</a:t>
              </a:r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07904" y="118746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Pillar One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70785" y="291565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Pillar One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79912" y="585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Pillar One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51102" y="301222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Pillar One</a:t>
              </a:r>
              <a:endParaRPr lang="en-GB" dirty="0"/>
            </a:p>
          </p:txBody>
        </p:sp>
        <p:sp>
          <p:nvSpPr>
            <p:cNvPr id="13" name="Left-Right Arrow 12"/>
            <p:cNvSpPr/>
            <p:nvPr/>
          </p:nvSpPr>
          <p:spPr>
            <a:xfrm>
              <a:off x="4013275" y="4221088"/>
              <a:ext cx="702741" cy="353523"/>
            </a:xfrm>
            <a:prstGeom prst="left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Down Arrow 13"/>
            <p:cNvSpPr/>
            <p:nvPr/>
          </p:nvSpPr>
          <p:spPr>
            <a:xfrm rot="1671172">
              <a:off x="3275856" y="3284984"/>
              <a:ext cx="432048" cy="546577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Down Arrow 14"/>
            <p:cNvSpPr/>
            <p:nvPr/>
          </p:nvSpPr>
          <p:spPr>
            <a:xfrm rot="18615950">
              <a:off x="4943922" y="3196892"/>
              <a:ext cx="432048" cy="546577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971600" y="116632"/>
            <a:ext cx="8208912" cy="6741368"/>
          </a:xfrm>
          <a:prstGeom prst="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79512" y="5151204"/>
            <a:ext cx="1296144" cy="9144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/>
              <a:t>Reinvigorated</a:t>
            </a:r>
          </a:p>
          <a:p>
            <a:pPr algn="ctr"/>
            <a:r>
              <a:rPr lang="en-GB" sz="1400" dirty="0"/>
              <a:t> by 2017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5576" y="2924944"/>
            <a:ext cx="129614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/>
              <a:t>Transformed</a:t>
            </a:r>
          </a:p>
          <a:p>
            <a:pPr algn="ctr"/>
            <a:r>
              <a:rPr lang="en-GB" sz="1400" dirty="0"/>
              <a:t> by 2020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91680" y="908720"/>
            <a:ext cx="1296144" cy="9144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World Class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 by 2025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051720" y="116632"/>
            <a:ext cx="5976664" cy="48965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/>
        </p:nvSpPr>
        <p:spPr>
          <a:xfrm>
            <a:off x="3347864" y="44624"/>
            <a:ext cx="3384376" cy="2808312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23928" y="1268760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A well functioning 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federal system is institutionalised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Zero tolerance for corruption</a:t>
            </a:r>
          </a:p>
          <a:p>
            <a:pPr algn="ctr"/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7824" y="3203391"/>
            <a:ext cx="43204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High degree of cooperation between Federal and State governments in improving service delivery.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 Level of responsiveness to requests under the FOI 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Nigeria’s ranking on Transparency International      Corruption Perception Index significantly improved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 Safety and security environment encourages  growth and development</a:t>
            </a:r>
          </a:p>
          <a:p>
            <a:pPr algn="ctr">
              <a:buFont typeface="Wingdings" pitchFamily="2" charset="2"/>
              <a:buChar char="v"/>
            </a:pPr>
            <a:endParaRPr lang="en-GB" sz="1500" b="1" dirty="0" smtClean="0">
              <a:solidFill>
                <a:schemeClr val="bg1"/>
              </a:solidFill>
            </a:endParaRPr>
          </a:p>
          <a:p>
            <a:pPr algn="ctr"/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5031174"/>
            <a:ext cx="648072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Constitution and other legislative changes streamline IGR and clarify roles,    structures and accountabilities in public service administration.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 Revised Public Service Rules and Regulations  in use.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Decision made on need for new Public Service Act and the new Act in use .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 Full financial independence of a justice system.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 Increased collaboration between the Police and other security agencies to contain insurgencies and crime.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 BPSR is ensuring effective coordination of NSPSR implementation</a:t>
            </a:r>
          </a:p>
          <a:p>
            <a:pPr algn="ctr"/>
            <a:endParaRPr lang="en-GB" sz="1500" b="1" dirty="0" smtClean="0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Char char="v"/>
            </a:pPr>
            <a:endParaRPr lang="en-GB" sz="1500" b="1" dirty="0" smtClean="0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Char char="v"/>
            </a:pPr>
            <a:endParaRPr lang="en-GB" sz="1500" b="1" dirty="0" smtClean="0">
              <a:solidFill>
                <a:schemeClr val="bg1"/>
              </a:solidFill>
            </a:endParaRPr>
          </a:p>
          <a:p>
            <a:pPr algn="ctr"/>
            <a:endParaRPr lang="en-GB" sz="1500" b="1" dirty="0" smtClean="0">
              <a:solidFill>
                <a:schemeClr val="bg1"/>
              </a:solidFill>
            </a:endParaRPr>
          </a:p>
          <a:p>
            <a:pPr algn="ctr"/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07504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 smtClean="0"/>
              <a:t>Pillar One</a:t>
            </a:r>
            <a:endParaRPr lang="en-GB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5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179511" y="393306"/>
            <a:ext cx="8964489" cy="6507761"/>
            <a:chOff x="107504" y="44625"/>
            <a:chExt cx="8784977" cy="6172889"/>
          </a:xfrm>
        </p:grpSpPr>
        <p:sp>
          <p:nvSpPr>
            <p:cNvPr id="2" name="Isosceles Triangle 1"/>
            <p:cNvSpPr/>
            <p:nvPr/>
          </p:nvSpPr>
          <p:spPr>
            <a:xfrm>
              <a:off x="971601" y="109432"/>
              <a:ext cx="7920880" cy="6067231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07504" y="4640547"/>
              <a:ext cx="1296143" cy="82296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00" dirty="0"/>
                <a:t>Reinvigorated</a:t>
              </a:r>
            </a:p>
            <a:p>
              <a:pPr algn="ctr"/>
              <a:r>
                <a:rPr lang="en-GB" sz="1400" dirty="0"/>
                <a:t> by 2017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97970" y="2636913"/>
              <a:ext cx="1281741" cy="8229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00" dirty="0"/>
                <a:t>Transformed</a:t>
              </a:r>
            </a:p>
            <a:p>
              <a:pPr algn="ctr"/>
              <a:r>
                <a:rPr lang="en-GB" sz="1400" dirty="0"/>
                <a:t> by 2020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540464" y="822311"/>
              <a:ext cx="1166530" cy="822960"/>
            </a:xfrm>
            <a:prstGeom prst="round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</a:rPr>
                <a:t>World Class</a:t>
              </a:r>
            </a:p>
            <a:p>
              <a:pPr algn="ctr"/>
              <a:r>
                <a:rPr lang="en-GB" sz="1400" b="1" dirty="0" smtClean="0">
                  <a:solidFill>
                    <a:schemeClr val="bg1"/>
                  </a:solidFill>
                </a:rPr>
                <a:t> by 2025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2030121" y="109432"/>
              <a:ext cx="5782240" cy="440688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3275856" y="44625"/>
              <a:ext cx="3312368" cy="2527481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06374" y="1677586"/>
              <a:ext cx="2540378" cy="90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Nigeria’s economy comparable to those of G20 countries.</a:t>
              </a:r>
            </a:p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ingle digit national unemployment rate achieved.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83377" y="2773181"/>
              <a:ext cx="4186371" cy="1926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Demonstrated increase in domestic and foreign investments in infrastructural facilities.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Local government authorities' capacity for planning and plan implementation strengthened. 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 National Social Security Policy (NSSP) developed and implemented.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Capacity to regulate PPP built and strengthened.</a:t>
              </a:r>
            </a:p>
            <a:p>
              <a:pPr algn="ctr"/>
              <a:r>
                <a:rPr lang="en-GB" sz="1400" b="1" dirty="0" smtClean="0">
                  <a:solidFill>
                    <a:schemeClr val="bg1"/>
                  </a:solidFill>
                </a:rPr>
                <a:t>Relevant international laws, treaties, etc. domesticated</a:t>
              </a:r>
            </a:p>
            <a:p>
              <a:pPr algn="ctr"/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12788" y="4495072"/>
              <a:ext cx="5751801" cy="172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An integrated rural development strategy developed and implemented.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 system for continuous research and M&amp;E of policy outcomes and impact installed in NPC.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Reform and privatisation of the power sector fast tracked.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Appropriate policies and guidelines for PPPs in non-infrastructure sectors developed and implemented.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The National Action Plan on Employment Creation (NAPEC) fully implemented.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11960" y="1251337"/>
            <a:ext cx="18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Socio-economic performance sustained on Vision 20-2020 projections.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.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51520" y="11663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 smtClean="0"/>
              <a:t>Pillar Two</a:t>
            </a:r>
            <a:endParaRPr lang="en-GB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5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971600" y="144016"/>
            <a:ext cx="8136904" cy="6741368"/>
          </a:xfrm>
          <a:prstGeom prst="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79512" y="5151204"/>
            <a:ext cx="1296144" cy="9144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/>
              <a:t>Reinvigorated</a:t>
            </a:r>
          </a:p>
          <a:p>
            <a:pPr algn="ctr"/>
            <a:r>
              <a:rPr lang="en-GB" sz="1400" dirty="0"/>
              <a:t> by 2017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5576" y="2924944"/>
            <a:ext cx="129614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/>
              <a:t>Transformed</a:t>
            </a:r>
          </a:p>
          <a:p>
            <a:pPr algn="ctr"/>
            <a:r>
              <a:rPr lang="en-GB" sz="1400" dirty="0"/>
              <a:t> by 2020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91680" y="908720"/>
            <a:ext cx="1296144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World Class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 by 2025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979712" y="44624"/>
            <a:ext cx="6120680" cy="51793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/>
        </p:nvSpPr>
        <p:spPr>
          <a:xfrm>
            <a:off x="3419872" y="-27384"/>
            <a:ext cx="3240360" cy="2808312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2258288"/>
            <a:ext cx="29163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VFM </a:t>
            </a:r>
            <a:r>
              <a:rPr lang="en-GB" sz="1400" b="1" dirty="0">
                <a:solidFill>
                  <a:schemeClr val="bg1"/>
                </a:solidFill>
              </a:rPr>
              <a:t>audits </a:t>
            </a:r>
            <a:r>
              <a:rPr lang="en-GB" sz="1400" b="1" dirty="0" smtClean="0">
                <a:solidFill>
                  <a:schemeClr val="bg1"/>
                </a:solidFill>
              </a:rPr>
              <a:t>across </a:t>
            </a:r>
            <a:r>
              <a:rPr lang="en-GB" sz="1400" b="1" dirty="0">
                <a:solidFill>
                  <a:schemeClr val="bg1"/>
                </a:solidFill>
              </a:rPr>
              <a:t>all </a:t>
            </a:r>
            <a:r>
              <a:rPr lang="en-GB" sz="1400" b="1" dirty="0" smtClean="0">
                <a:solidFill>
                  <a:schemeClr val="bg1"/>
                </a:solidFill>
              </a:rPr>
              <a:t>MDAs/ major  </a:t>
            </a:r>
            <a:r>
              <a:rPr lang="en-GB" sz="1400" b="1" dirty="0">
                <a:solidFill>
                  <a:schemeClr val="bg1"/>
                </a:solidFill>
              </a:rPr>
              <a:t>programmes and shared with NASS</a:t>
            </a:r>
            <a:endParaRPr lang="en-GB" sz="1400" dirty="0" smtClean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81790" y="3534688"/>
            <a:ext cx="482453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</a:rPr>
              <a:t>FG &amp;</a:t>
            </a:r>
            <a:r>
              <a:rPr lang="en-GB" sz="1500" b="1" dirty="0" smtClean="0">
                <a:solidFill>
                  <a:schemeClr val="bg1"/>
                </a:solidFill>
              </a:rPr>
              <a:t> </a:t>
            </a:r>
            <a:r>
              <a:rPr lang="en-GB" sz="1500" b="1" dirty="0">
                <a:solidFill>
                  <a:schemeClr val="bg1"/>
                </a:solidFill>
              </a:rPr>
              <a:t>60% + of State Governments </a:t>
            </a:r>
            <a:r>
              <a:rPr lang="en-GB" sz="1500" b="1" dirty="0" smtClean="0">
                <a:solidFill>
                  <a:schemeClr val="bg1"/>
                </a:solidFill>
              </a:rPr>
              <a:t>comply </a:t>
            </a:r>
            <a:r>
              <a:rPr lang="en-GB" sz="1500" b="1" dirty="0">
                <a:solidFill>
                  <a:schemeClr val="bg1"/>
                </a:solidFill>
              </a:rPr>
              <a:t>with </a:t>
            </a:r>
            <a:r>
              <a:rPr lang="en-GB" sz="1500" b="1" dirty="0" smtClean="0">
                <a:solidFill>
                  <a:schemeClr val="bg1"/>
                </a:solidFill>
              </a:rPr>
              <a:t>FRA</a:t>
            </a:r>
          </a:p>
          <a:p>
            <a:pPr algn="ctr"/>
            <a:r>
              <a:rPr lang="en-GB" sz="1500" b="1" dirty="0">
                <a:solidFill>
                  <a:schemeClr val="bg1"/>
                </a:solidFill>
              </a:rPr>
              <a:t>Sections 81(1), 82 and 59 of the Constitution </a:t>
            </a:r>
            <a:r>
              <a:rPr lang="en-GB" sz="1500" b="1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GIFMIS interfaced with all key PFM systems including IPPIS, CS-DRMS, FIRS, Customs, NNPC and DPR </a:t>
            </a:r>
            <a:r>
              <a:rPr lang="en-GB" sz="1600" b="1" dirty="0" smtClean="0">
                <a:solidFill>
                  <a:schemeClr val="bg1"/>
                </a:solidFill>
              </a:rPr>
              <a:t>for</a:t>
            </a:r>
            <a:endParaRPr lang="en-GB" sz="1500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5306432"/>
            <a:ext cx="6624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Fiscal </a:t>
            </a:r>
            <a:r>
              <a:rPr lang="en-GB" sz="1500" b="1" dirty="0">
                <a:solidFill>
                  <a:schemeClr val="bg1"/>
                </a:solidFill>
              </a:rPr>
              <a:t>Responsibility Act </a:t>
            </a:r>
            <a:r>
              <a:rPr lang="en-GB" sz="1500" b="1" dirty="0" smtClean="0">
                <a:solidFill>
                  <a:schemeClr val="bg1"/>
                </a:solidFill>
              </a:rPr>
              <a:t> </a:t>
            </a:r>
            <a:r>
              <a:rPr lang="en-GB" sz="1500" b="1" dirty="0">
                <a:solidFill>
                  <a:schemeClr val="bg1"/>
                </a:solidFill>
              </a:rPr>
              <a:t>reviewed and </a:t>
            </a:r>
            <a:r>
              <a:rPr lang="en-GB" sz="1500" b="1" dirty="0" smtClean="0">
                <a:solidFill>
                  <a:schemeClr val="bg1"/>
                </a:solidFill>
              </a:rPr>
              <a:t>amended</a:t>
            </a:r>
          </a:p>
          <a:p>
            <a:pPr algn="ctr"/>
            <a:r>
              <a:rPr lang="en-GB" sz="1500" b="1" dirty="0">
                <a:solidFill>
                  <a:schemeClr val="bg1"/>
                </a:solidFill>
              </a:rPr>
              <a:t>New Finance Control and Management Act is in </a:t>
            </a:r>
            <a:r>
              <a:rPr lang="en-GB" sz="1500" b="1" dirty="0" smtClean="0">
                <a:solidFill>
                  <a:schemeClr val="bg1"/>
                </a:solidFill>
              </a:rPr>
              <a:t>place</a:t>
            </a:r>
          </a:p>
          <a:p>
            <a:pPr algn="ctr"/>
            <a:r>
              <a:rPr lang="en-GB" sz="1500" b="1" dirty="0">
                <a:solidFill>
                  <a:schemeClr val="bg1"/>
                </a:solidFill>
              </a:rPr>
              <a:t>Budget Calendar with responsible entities for each activity approved and in </a:t>
            </a:r>
            <a:r>
              <a:rPr lang="en-GB" sz="1500" b="1" dirty="0" smtClean="0">
                <a:solidFill>
                  <a:schemeClr val="bg1"/>
                </a:solidFill>
              </a:rPr>
              <a:t>use</a:t>
            </a:r>
          </a:p>
          <a:p>
            <a:pPr algn="ctr"/>
            <a:r>
              <a:rPr lang="en-GB" sz="1500" b="1" dirty="0">
                <a:solidFill>
                  <a:schemeClr val="bg1"/>
                </a:solidFill>
              </a:rPr>
              <a:t>Programme Segment of the NCOA completed and in </a:t>
            </a:r>
            <a:r>
              <a:rPr lang="en-GB" sz="1500" b="1" dirty="0" smtClean="0">
                <a:solidFill>
                  <a:schemeClr val="bg1"/>
                </a:solidFill>
              </a:rPr>
              <a:t>use</a:t>
            </a:r>
          </a:p>
          <a:p>
            <a:pPr algn="ctr"/>
            <a:r>
              <a:rPr lang="en-GB" sz="1500" b="1" dirty="0">
                <a:solidFill>
                  <a:schemeClr val="bg1"/>
                </a:solidFill>
              </a:rPr>
              <a:t>Treasury Single Account (TSA) system operational and ensures effective funds management and controls across all MDAs</a:t>
            </a:r>
            <a:endParaRPr lang="en-GB" sz="1500" b="1" dirty="0" smtClean="0">
              <a:solidFill>
                <a:schemeClr val="bg1"/>
              </a:solidFill>
            </a:endParaRPr>
          </a:p>
          <a:p>
            <a:pPr algn="ctr"/>
            <a:endParaRPr lang="en-GB" sz="1500" b="1" dirty="0" smtClean="0">
              <a:solidFill>
                <a:schemeClr val="bg1"/>
              </a:solidFill>
            </a:endParaRPr>
          </a:p>
          <a:p>
            <a:pPr algn="ctr"/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1556792"/>
            <a:ext cx="20979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Macroeconomic &amp; </a:t>
            </a:r>
            <a:r>
              <a:rPr lang="en-GB" sz="1400" b="1" dirty="0">
                <a:solidFill>
                  <a:schemeClr val="bg1"/>
                </a:solidFill>
              </a:rPr>
              <a:t>fiscal frameworks </a:t>
            </a:r>
            <a:r>
              <a:rPr lang="en-GB" sz="1400" b="1" dirty="0" smtClean="0">
                <a:solidFill>
                  <a:schemeClr val="bg1"/>
                </a:solidFill>
              </a:rPr>
              <a:t>at level </a:t>
            </a:r>
            <a:r>
              <a:rPr lang="en-GB" sz="1400" b="1" dirty="0">
                <a:solidFill>
                  <a:schemeClr val="bg1"/>
                </a:solidFill>
              </a:rPr>
              <a:t>of top 20 </a:t>
            </a:r>
            <a:r>
              <a:rPr lang="en-GB" sz="1400" b="1" dirty="0" smtClean="0">
                <a:solidFill>
                  <a:schemeClr val="bg1"/>
                </a:solidFill>
              </a:rPr>
              <a:t>economies</a:t>
            </a:r>
          </a:p>
          <a:p>
            <a:pPr algn="ctr"/>
            <a:endParaRPr lang="en-GB" sz="1400" dirty="0" smtClean="0">
              <a:solidFill>
                <a:schemeClr val="bg1"/>
              </a:solidFill>
            </a:endParaRPr>
          </a:p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5736" y="4437112"/>
            <a:ext cx="5616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</a:rPr>
              <a:t>efficient management of resources, accounting and reporting</a:t>
            </a:r>
          </a:p>
          <a:p>
            <a:pPr algn="ctr"/>
            <a:r>
              <a:rPr lang="en-GB" sz="1500" b="1" dirty="0" smtClean="0">
                <a:solidFill>
                  <a:schemeClr val="bg1"/>
                </a:solidFill>
              </a:rPr>
              <a:t>VFM </a:t>
            </a:r>
            <a:r>
              <a:rPr lang="en-GB" sz="1500" b="1" dirty="0">
                <a:solidFill>
                  <a:schemeClr val="bg1"/>
                </a:solidFill>
              </a:rPr>
              <a:t>audits conducted in MDAs by </a:t>
            </a:r>
            <a:r>
              <a:rPr lang="en-GB" sz="1500" b="1" dirty="0" smtClean="0">
                <a:solidFill>
                  <a:schemeClr val="bg1"/>
                </a:solidFill>
              </a:rPr>
              <a:t>internal </a:t>
            </a:r>
            <a:r>
              <a:rPr lang="en-GB" sz="1500" b="1" dirty="0">
                <a:solidFill>
                  <a:schemeClr val="bg1"/>
                </a:solidFill>
              </a:rPr>
              <a:t>audit units and </a:t>
            </a:r>
            <a:r>
              <a:rPr lang="en-GB" sz="1500" b="1" dirty="0" smtClean="0">
                <a:solidFill>
                  <a:schemeClr val="bg1"/>
                </a:solidFill>
              </a:rPr>
              <a:t>OAuGF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79512" y="11663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 smtClean="0"/>
              <a:t>Pillar Three</a:t>
            </a:r>
            <a:endParaRPr lang="en-GB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4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971600" y="116632"/>
            <a:ext cx="8136507" cy="6742112"/>
          </a:xfrm>
          <a:prstGeom prst="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79388" y="5151438"/>
            <a:ext cx="1296987" cy="9144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Reinvigorated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 by 2017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5650" y="2924175"/>
            <a:ext cx="1295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Transformed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 by 2020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92275" y="908050"/>
            <a:ext cx="1295400" cy="9144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bg1"/>
                </a:solidFill>
              </a:rPr>
              <a:t>World Class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bg1"/>
                </a:solidFill>
              </a:rPr>
              <a:t> by 2025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1979712" y="116632"/>
            <a:ext cx="6120680" cy="5035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" name="Isosceles Triangle 8"/>
          <p:cNvSpPr/>
          <p:nvPr/>
        </p:nvSpPr>
        <p:spPr>
          <a:xfrm>
            <a:off x="3131840" y="44449"/>
            <a:ext cx="3816424" cy="3144133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139952" y="1261209"/>
            <a:ext cx="1800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Best </a:t>
            </a:r>
            <a:r>
              <a:rPr lang="en-US" sz="1500" b="1" dirty="0">
                <a:solidFill>
                  <a:schemeClr val="bg1"/>
                </a:solidFill>
                <a:latin typeface="+mn-lt"/>
                <a:cs typeface="+mn-cs"/>
              </a:rPr>
              <a:t>and brightest graduates are proud to work in the civil 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service</a:t>
            </a:r>
            <a:endParaRPr lang="en-US" sz="15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3140968"/>
            <a:ext cx="4467747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bg1"/>
                </a:solidFill>
                <a:latin typeface="+mn-lt"/>
              </a:rPr>
              <a:t>IPPIS extended to all MDAs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Discipline is effectively restored throughout the       civil service</a:t>
            </a:r>
            <a:endParaRPr lang="en-US" sz="15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4075" y="4941168"/>
            <a:ext cx="6119813" cy="3323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Leadership </a:t>
            </a:r>
            <a:r>
              <a:rPr lang="en-US" sz="1500" b="1" dirty="0">
                <a:solidFill>
                  <a:schemeClr val="bg1"/>
                </a:solidFill>
                <a:latin typeface="+mn-lt"/>
                <a:cs typeface="+mn-cs"/>
              </a:rPr>
              <a:t>role of the OHCSF is clarified and strengthened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bg1"/>
                </a:solidFill>
                <a:latin typeface="+mn-lt"/>
                <a:cs typeface="+mn-cs"/>
              </a:rPr>
              <a:t>IPPIS extended to substantial number of MDAs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Competitive </a:t>
            </a:r>
            <a:r>
              <a:rPr lang="en-US" sz="1500" b="1" dirty="0">
                <a:solidFill>
                  <a:schemeClr val="bg1"/>
                </a:solidFill>
                <a:latin typeface="+mn-lt"/>
                <a:cs typeface="+mn-cs"/>
              </a:rPr>
              <a:t>pay to attract and retain the best and brightest is in place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bg1"/>
                </a:solidFill>
                <a:latin typeface="+mn-lt"/>
              </a:rPr>
              <a:t>Merit principle, with due cognisance of FC 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</a:rPr>
              <a:t>principle, </a:t>
            </a:r>
            <a:r>
              <a:rPr lang="en-US" sz="1500" b="1" dirty="0">
                <a:solidFill>
                  <a:schemeClr val="bg1"/>
                </a:solidFill>
                <a:latin typeface="+mn-lt"/>
              </a:rPr>
              <a:t>is effectively 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</a:rPr>
              <a:t>restored</a:t>
            </a:r>
            <a:endParaRPr lang="en-US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bg1"/>
                </a:solidFill>
                <a:latin typeface="+mn-lt"/>
                <a:cs typeface="+mn-cs"/>
              </a:rPr>
              <a:t>Training of civil servants is policy-driven and 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needs-based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/>
                </a:solidFill>
                <a:latin typeface="+mn-lt"/>
                <a:cs typeface="+mn-cs"/>
              </a:rPr>
              <a:t>An effective performance management system is installed and implemented</a:t>
            </a: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3809072"/>
            <a:ext cx="561662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bg1"/>
                </a:solidFill>
                <a:latin typeface="+mn-lt"/>
              </a:rPr>
              <a:t>All MDAs 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</a:rPr>
              <a:t>implement plans </a:t>
            </a:r>
            <a:r>
              <a:rPr lang="en-US" sz="1500" b="1" dirty="0">
                <a:solidFill>
                  <a:schemeClr val="bg1"/>
                </a:solidFill>
                <a:latin typeface="+mn-lt"/>
              </a:rPr>
              <a:t>for improved organisational </a:t>
            </a:r>
            <a:r>
              <a:rPr lang="en-US" sz="1500" b="1" dirty="0" smtClean="0">
                <a:solidFill>
                  <a:schemeClr val="bg1"/>
                </a:solidFill>
                <a:latin typeface="+mn-lt"/>
              </a:rPr>
              <a:t> performance </a:t>
            </a:r>
            <a:endParaRPr lang="en-US" sz="1500" b="1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/>
                </a:solidFill>
                <a:latin typeface="+mn-lt"/>
              </a:rPr>
              <a:t>Civil </a:t>
            </a:r>
            <a:r>
              <a:rPr lang="en-US" sz="1500" b="1" dirty="0">
                <a:solidFill>
                  <a:schemeClr val="bg1"/>
                </a:solidFill>
                <a:latin typeface="+mn-lt"/>
              </a:rPr>
              <a:t>service pay levels comparable to  top 5 African economies &amp; reviewed periodically</a:t>
            </a:r>
            <a:endParaRPr lang="en-GB" sz="1500" b="1" dirty="0">
              <a:solidFill>
                <a:schemeClr val="bg1"/>
              </a:solidFill>
              <a:latin typeface="+mn-lt"/>
            </a:endParaRPr>
          </a:p>
          <a:p>
            <a:endParaRPr lang="en-GB" sz="15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1388" y="4725144"/>
            <a:ext cx="58869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bg1"/>
                </a:solidFill>
                <a:latin typeface="+mn-lt"/>
              </a:rPr>
              <a:t>Bureaucracy  in service delivery minimised  with delegation of functions</a:t>
            </a:r>
          </a:p>
          <a:p>
            <a:endParaRPr lang="en-GB" sz="15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07904" y="2140114"/>
            <a:ext cx="28803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  <a:latin typeface="+mn-lt"/>
              </a:rPr>
              <a:t>MDA performance is comparable  to top 20 economies</a:t>
            </a:r>
          </a:p>
          <a:p>
            <a:pPr algn="ctr"/>
            <a:endParaRPr lang="en-GB" sz="15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27547" y="2636912"/>
            <a:ext cx="41367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  <a:latin typeface="+mn-lt"/>
                <a:ea typeface="Calibri"/>
              </a:rPr>
              <a:t>Majority of MDAs have excellent working environment </a:t>
            </a:r>
          </a:p>
          <a:p>
            <a:pPr algn="ctr"/>
            <a:endParaRPr lang="en-GB" sz="1500" dirty="0"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79512" y="11663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 smtClean="0"/>
              <a:t>Pillar Four</a:t>
            </a:r>
            <a:endParaRPr lang="en-GB" sz="36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0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One</a:t>
            </a:r>
            <a:br>
              <a:rPr lang="en-GB" sz="3600" b="1" dirty="0" smtClean="0"/>
            </a:br>
            <a:r>
              <a:rPr lang="en-GB" sz="3600" b="1" i="1" dirty="0" smtClean="0"/>
              <a:t>Overarching Public Service Administration Issues 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5328592" cy="4896544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800" b="1" dirty="0" smtClean="0"/>
              <a:t>What NSPSR says</a:t>
            </a:r>
          </a:p>
          <a:p>
            <a:pPr lvl="0"/>
            <a:r>
              <a:rPr lang="en-GB" sz="3800" dirty="0"/>
              <a:t>Clarification of FCSC/FCC interface consistent with 1999 Constitution</a:t>
            </a:r>
          </a:p>
          <a:p>
            <a:pPr lvl="0"/>
            <a:r>
              <a:rPr lang="en-GB" sz="3800" dirty="0" smtClean="0"/>
              <a:t>Clarification </a:t>
            </a:r>
            <a:r>
              <a:rPr lang="en-GB" sz="3800" dirty="0"/>
              <a:t>of institutional responsibility for coordination and supervision of parastatals</a:t>
            </a:r>
          </a:p>
          <a:p>
            <a:r>
              <a:rPr lang="en-GB" sz="3800" dirty="0"/>
              <a:t>Implement recommendations of Presidential Committee on Restructuring and Rationalisation of Federal Government Parastatals, Commissions and Agencies</a:t>
            </a:r>
          </a:p>
          <a:p>
            <a:pPr lvl="0"/>
            <a:r>
              <a:rPr lang="en-GB" sz="3800" dirty="0" smtClean="0"/>
              <a:t>Review </a:t>
            </a:r>
            <a:r>
              <a:rPr lang="en-GB" sz="3800" dirty="0"/>
              <a:t>the need </a:t>
            </a:r>
            <a:r>
              <a:rPr lang="en-GB" sz="3800" dirty="0" smtClean="0"/>
              <a:t>for </a:t>
            </a:r>
            <a:r>
              <a:rPr lang="en-GB" sz="3800" dirty="0"/>
              <a:t>a Federal Public Service Act </a:t>
            </a:r>
          </a:p>
          <a:p>
            <a:pPr lvl="0"/>
            <a:r>
              <a:rPr lang="en-GB" sz="3800" dirty="0"/>
              <a:t>Regular revision of the Public Service Rules and Regulations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2120" y="1412776"/>
            <a:ext cx="3384376" cy="48965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800" b="1" i="1" dirty="0" smtClean="0"/>
              <a:t>What do we need to discuss?</a:t>
            </a:r>
          </a:p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r>
              <a:rPr lang="en-GB" sz="3800" i="1" dirty="0" smtClean="0"/>
              <a:t>How do we better manage parastatal service delivery?</a:t>
            </a:r>
          </a:p>
          <a:p>
            <a:pPr marL="0" indent="0">
              <a:buNone/>
            </a:pPr>
            <a:r>
              <a:rPr lang="en-GB" sz="3800" i="1" dirty="0" smtClean="0"/>
              <a:t>How </a:t>
            </a:r>
            <a:r>
              <a:rPr lang="en-GB" sz="3800" i="1" dirty="0"/>
              <a:t>can parent Ministries and </a:t>
            </a:r>
            <a:r>
              <a:rPr lang="en-GB" sz="3800" i="1" dirty="0" smtClean="0"/>
              <a:t>Parastatals </a:t>
            </a:r>
            <a:r>
              <a:rPr lang="en-GB" sz="3800" i="1" dirty="0"/>
              <a:t>be better aligned? </a:t>
            </a:r>
          </a:p>
          <a:p>
            <a:pPr marL="0" indent="0">
              <a:buNone/>
            </a:pPr>
            <a:r>
              <a:rPr lang="en-GB" sz="3800" i="1" dirty="0" smtClean="0"/>
              <a:t>Are </a:t>
            </a:r>
            <a:r>
              <a:rPr lang="en-GB" sz="3800" i="1" dirty="0"/>
              <a:t>P</a:t>
            </a:r>
            <a:r>
              <a:rPr lang="en-GB" sz="3800" i="1" dirty="0" smtClean="0"/>
              <a:t>arastatals </a:t>
            </a:r>
            <a:r>
              <a:rPr lang="en-GB" sz="3800" i="1" dirty="0"/>
              <a:t>aligned with the Transformation Agenda ?</a:t>
            </a:r>
          </a:p>
          <a:p>
            <a:pPr marL="0" indent="0">
              <a:buNone/>
            </a:pPr>
            <a:r>
              <a:rPr lang="en-GB" sz="3800" i="1" dirty="0" smtClean="0"/>
              <a:t>Do we need a Public Service Act? </a:t>
            </a:r>
            <a:endParaRPr lang="en-GB" sz="3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07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Pillar One</a:t>
            </a:r>
            <a:br>
              <a:rPr lang="en-GB" sz="3600" b="1" dirty="0" smtClean="0"/>
            </a:br>
            <a:r>
              <a:rPr lang="en-GB" sz="3600" b="1" i="1" dirty="0" smtClean="0"/>
              <a:t>Accountability and Service Delivery 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832648" cy="54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 smtClean="0"/>
              <a:t>What NSPSR says</a:t>
            </a:r>
          </a:p>
          <a:p>
            <a:r>
              <a:rPr lang="en-GB" dirty="0"/>
              <a:t>Strengthen accountability of government to the citizens</a:t>
            </a:r>
            <a:endParaRPr lang="en-GB" dirty="0" smtClean="0">
              <a:effectLst/>
            </a:endParaRPr>
          </a:p>
          <a:p>
            <a:r>
              <a:rPr lang="en-GB" dirty="0"/>
              <a:t>Empower CSOs as watchdogs over public service issues.</a:t>
            </a:r>
          </a:p>
          <a:p>
            <a:r>
              <a:rPr lang="en-GB" dirty="0"/>
              <a:t>Sensitize </a:t>
            </a:r>
            <a:r>
              <a:rPr lang="en-GB" dirty="0" smtClean="0"/>
              <a:t>public </a:t>
            </a:r>
            <a:r>
              <a:rPr lang="en-GB" dirty="0"/>
              <a:t>about rights to service delivery entitlements.</a:t>
            </a:r>
          </a:p>
          <a:p>
            <a:r>
              <a:rPr lang="en-GB" dirty="0"/>
              <a:t>Develop a ‘Charter Mark Scheme’ </a:t>
            </a:r>
          </a:p>
          <a:p>
            <a:r>
              <a:rPr lang="en-GB" dirty="0"/>
              <a:t>Build citizen </a:t>
            </a:r>
            <a:r>
              <a:rPr lang="en-GB" dirty="0" smtClean="0"/>
              <a:t>participation </a:t>
            </a:r>
            <a:r>
              <a:rPr lang="en-GB" dirty="0"/>
              <a:t>into policy and delivery </a:t>
            </a:r>
            <a:r>
              <a:rPr lang="en-GB" dirty="0" smtClean="0"/>
              <a:t>processes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2160" y="1196752"/>
            <a:ext cx="3024336" cy="52565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i="1" dirty="0" smtClean="0"/>
              <a:t>What do we need to discuss</a:t>
            </a:r>
            <a:r>
              <a:rPr lang="en-GB" i="1" dirty="0" smtClean="0"/>
              <a:t>?</a:t>
            </a:r>
          </a:p>
          <a:p>
            <a:pPr marL="0" indent="0">
              <a:buNone/>
            </a:pPr>
            <a:r>
              <a:rPr lang="en-GB" i="1" dirty="0" smtClean="0"/>
              <a:t>How </a:t>
            </a:r>
            <a:r>
              <a:rPr lang="en-GB" i="1" dirty="0"/>
              <a:t>can SERVICOM </a:t>
            </a:r>
            <a:r>
              <a:rPr lang="en-GB" i="1" dirty="0" smtClean="0"/>
              <a:t>be made more effective? </a:t>
            </a:r>
            <a:endParaRPr lang="en-GB" i="1" dirty="0"/>
          </a:p>
          <a:p>
            <a:pPr marL="0" indent="0">
              <a:buNone/>
            </a:pPr>
            <a:r>
              <a:rPr lang="en-GB" i="1" dirty="0"/>
              <a:t>How </a:t>
            </a:r>
            <a:r>
              <a:rPr lang="en-GB" i="1" dirty="0" smtClean="0"/>
              <a:t>can we </a:t>
            </a:r>
            <a:r>
              <a:rPr lang="en-GB" i="1" dirty="0"/>
              <a:t>make </a:t>
            </a:r>
            <a:r>
              <a:rPr lang="en-GB" i="1" dirty="0" smtClean="0"/>
              <a:t>MDAs more customer focused</a:t>
            </a:r>
            <a:r>
              <a:rPr lang="en-GB" i="1" dirty="0"/>
              <a:t>?</a:t>
            </a:r>
          </a:p>
          <a:p>
            <a:pPr marL="0" indent="0">
              <a:buNone/>
            </a:pPr>
            <a:r>
              <a:rPr lang="en-GB" i="1" dirty="0"/>
              <a:t>How do we enhance participation in monitoring and feedback? </a:t>
            </a:r>
          </a:p>
          <a:p>
            <a:pPr marL="0" indent="0">
              <a:buNone/>
            </a:pPr>
            <a:endParaRPr lang="en-GB" i="1" dirty="0" smtClean="0"/>
          </a:p>
          <a:p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23B7-FC31-4033-B249-6E0FAA2E805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4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1389</Words>
  <Application>Microsoft Office PowerPoint</Application>
  <PresentationFormat>On-screen Show (4:3)</PresentationFormat>
  <Paragraphs>210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Overview of the National Strategy on Public Service Reforms (NSPSR)  &amp; Key Issues Arising </vt:lpstr>
      <vt:lpstr>Long Term Perspective </vt:lpstr>
      <vt:lpstr>Pillar Structure</vt:lpstr>
      <vt:lpstr>PowerPoint Presentation</vt:lpstr>
      <vt:lpstr>PowerPoint Presentation</vt:lpstr>
      <vt:lpstr>PowerPoint Presentation</vt:lpstr>
      <vt:lpstr>PowerPoint Presentation</vt:lpstr>
      <vt:lpstr>Pillar One Overarching Public Service Administration Issues </vt:lpstr>
      <vt:lpstr>Pillar One Accountability and Service Delivery </vt:lpstr>
      <vt:lpstr>Pillar Two  Public Private Partnerships</vt:lpstr>
      <vt:lpstr>Pillar Three Budgeting</vt:lpstr>
      <vt:lpstr>Pillar Three  Procurement Reform </vt:lpstr>
      <vt:lpstr>Pillar Four Salaries</vt:lpstr>
      <vt:lpstr>Pillar Four Performance Management</vt:lpstr>
      <vt:lpstr>PowerPoint Presentation</vt:lpstr>
    </vt:vector>
  </TitlesOfParts>
  <Company>Atos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Term Perspective</dc:title>
  <dc:creator>Claire Howard</dc:creator>
  <cp:lastModifiedBy>Oladipupo Adamolekun</cp:lastModifiedBy>
  <cp:revision>41</cp:revision>
  <dcterms:created xsi:type="dcterms:W3CDTF">2014-12-15T13:58:40Z</dcterms:created>
  <dcterms:modified xsi:type="dcterms:W3CDTF">2015-01-22T09:34:00Z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-1431711948</vt:i4>
  </property>
  <property fmtid="{D5CDD505-2E9C-101B-9397-08002B2CF9AE}" pid="3" name="_NewReviewCycle">
    <vt:lpwstr/>
  </property>
  <property fmtid="{D5CDD505-2E9C-101B-9397-08002B2CF9AE}" pid="4" name="_EmailSubject">
    <vt:lpwstr>Draft presentation on NSPSR for 8 January</vt:lpwstr>
  </property>
  <property fmtid="{D5CDD505-2E9C-101B-9397-08002B2CF9AE}" pid="5" name="_AuthorEmail">
    <vt:lpwstr>claire.howard@atos.net</vt:lpwstr>
  </property>
  <property fmtid="{D5CDD505-2E9C-101B-9397-08002B2CF9AE}" pid="6" name="_AuthorEmailDisplayName">
    <vt:lpwstr>Howard, Claire (ext)</vt:lpwstr>
  </property>
</Properties>
</file>