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80" r:id="rId2"/>
    <p:sldId id="368" r:id="rId3"/>
    <p:sldId id="309" r:id="rId4"/>
    <p:sldId id="311" r:id="rId5"/>
    <p:sldId id="281" r:id="rId6"/>
    <p:sldId id="260" r:id="rId7"/>
    <p:sldId id="312" r:id="rId8"/>
    <p:sldId id="370" r:id="rId9"/>
    <p:sldId id="371" r:id="rId10"/>
    <p:sldId id="313" r:id="rId11"/>
    <p:sldId id="286" r:id="rId12"/>
    <p:sldId id="339" r:id="rId13"/>
    <p:sldId id="337" r:id="rId14"/>
    <p:sldId id="295" r:id="rId15"/>
    <p:sldId id="372" r:id="rId16"/>
    <p:sldId id="341" r:id="rId17"/>
    <p:sldId id="346" r:id="rId18"/>
    <p:sldId id="373" r:id="rId19"/>
    <p:sldId id="347"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485" autoAdjust="0"/>
    <p:restoredTop sz="94434" autoAdjust="0"/>
  </p:normalViewPr>
  <p:slideViewPr>
    <p:cSldViewPr>
      <p:cViewPr varScale="1">
        <p:scale>
          <a:sx n="70" d="100"/>
          <a:sy n="70" d="100"/>
        </p:scale>
        <p:origin x="1788" y="72"/>
      </p:cViewPr>
      <p:guideLst>
        <p:guide orient="horz" pos="2160"/>
        <p:guide pos="2880"/>
      </p:guideLst>
    </p:cSldViewPr>
  </p:slideViewPr>
  <p:outlineViewPr>
    <p:cViewPr>
      <p:scale>
        <a:sx n="33" d="100"/>
        <a:sy n="33" d="100"/>
      </p:scale>
      <p:origin x="0" y="-29928"/>
    </p:cViewPr>
  </p:outlineViewPr>
  <p:notesTextViewPr>
    <p:cViewPr>
      <p:scale>
        <a:sx n="1" d="1"/>
        <a:sy n="1" d="1"/>
      </p:scale>
      <p:origin x="0" y="0"/>
    </p:cViewPr>
  </p:notesTextViewPr>
  <p:sorterViewPr>
    <p:cViewPr>
      <p:scale>
        <a:sx n="100" d="100"/>
        <a:sy n="100" d="100"/>
      </p:scale>
      <p:origin x="0" y="18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D052DD-3638-4D05-80AB-B2A50E894883}" type="datetimeFigureOut">
              <a:rPr lang="en-GB" smtClean="0"/>
              <a:t>30/10/2018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31BBA-6E0E-4AC5-A171-C15E7046D428}" type="slidenum">
              <a:rPr lang="en-GB" smtClean="0"/>
              <a:t>‹#›</a:t>
            </a:fld>
            <a:endParaRPr lang="en-GB" dirty="0"/>
          </a:p>
        </p:txBody>
      </p:sp>
    </p:spTree>
    <p:extLst>
      <p:ext uri="{BB962C8B-B14F-4D97-AF65-F5344CB8AC3E}">
        <p14:creationId xmlns:p14="http://schemas.microsoft.com/office/powerpoint/2010/main" val="2252887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6F31BBA-6E0E-4AC5-A171-C15E7046D428}" type="slidenum">
              <a:rPr lang="en-GB" smtClean="0"/>
              <a:t>6</a:t>
            </a:fld>
            <a:endParaRPr lang="en-GB" dirty="0"/>
          </a:p>
        </p:txBody>
      </p:sp>
    </p:spTree>
    <p:extLst>
      <p:ext uri="{BB962C8B-B14F-4D97-AF65-F5344CB8AC3E}">
        <p14:creationId xmlns:p14="http://schemas.microsoft.com/office/powerpoint/2010/main" val="552191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31BBA-6E0E-4AC5-A171-C15E7046D428}" type="slidenum">
              <a:rPr lang="en-GB" smtClean="0"/>
              <a:t>15</a:t>
            </a:fld>
            <a:endParaRPr lang="en-GB" dirty="0"/>
          </a:p>
        </p:txBody>
      </p:sp>
    </p:spTree>
    <p:extLst>
      <p:ext uri="{BB962C8B-B14F-4D97-AF65-F5344CB8AC3E}">
        <p14:creationId xmlns:p14="http://schemas.microsoft.com/office/powerpoint/2010/main" val="4083409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66C3F2-B185-4E39-A89B-0C6182CB36B4}" type="datetime1">
              <a:rPr lang="en-GB" smtClean="0"/>
              <a:t>30/10/2018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1203338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853C99-ED01-4972-B87C-5F826CDCFCB1}" type="datetime1">
              <a:rPr lang="en-GB" smtClean="0"/>
              <a:t>30/10/2018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3641031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8AF19F-BF37-4D3C-AFEA-74898274073F}" type="datetime1">
              <a:rPr lang="en-GB" smtClean="0"/>
              <a:t>30/10/2018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81874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E4083C-6E8A-46CA-A7B6-5A72A519FB48}" type="datetime1">
              <a:rPr lang="en-GB" smtClean="0"/>
              <a:t>30/10/2018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3861234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EDAB48-92E7-469C-85E2-160681776B6E}" type="datetime1">
              <a:rPr lang="en-GB" smtClean="0"/>
              <a:t>30/10/2018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1429936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409AA43-D5F2-465A-A7B1-B555CE620FCA}" type="datetime1">
              <a:rPr lang="en-GB" smtClean="0"/>
              <a:t>30/10/2018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3833297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35AB1D7-B441-4B17-870D-6334010CFAE8}" type="datetime1">
              <a:rPr lang="en-GB" smtClean="0"/>
              <a:t>30/10/2018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2186995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069034E-C944-41C3-B05F-B7738B32D06C}" type="datetime1">
              <a:rPr lang="en-GB" smtClean="0"/>
              <a:t>30/10/2018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1679710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55E27-A4E5-402D-9D35-D45111807AAC}" type="datetime1">
              <a:rPr lang="en-GB" smtClean="0"/>
              <a:t>30/10/2018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172535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DE7D8C-99D1-49DE-8B1C-BA414B8FB8D9}" type="datetime1">
              <a:rPr lang="en-GB" smtClean="0"/>
              <a:t>30/10/2018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3658881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04C7D1-3071-4CF6-96A4-033564F3D650}" type="datetime1">
              <a:rPr lang="en-GB" smtClean="0"/>
              <a:t>30/10/2018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01B23B7-FC31-4033-B249-6E0FAA2E8053}" type="slidenum">
              <a:rPr lang="en-GB" smtClean="0"/>
              <a:t>‹#›</a:t>
            </a:fld>
            <a:endParaRPr lang="en-GB" dirty="0"/>
          </a:p>
        </p:txBody>
      </p:sp>
    </p:spTree>
    <p:extLst>
      <p:ext uri="{BB962C8B-B14F-4D97-AF65-F5344CB8AC3E}">
        <p14:creationId xmlns:p14="http://schemas.microsoft.com/office/powerpoint/2010/main" val="172824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28B14-6A9D-497F-9389-E537B785EB2C}" type="datetime1">
              <a:rPr lang="en-GB" smtClean="0"/>
              <a:t>30/10/2018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B23B7-FC31-4033-B249-6E0FAA2E8053}" type="slidenum">
              <a:rPr lang="en-GB" smtClean="0"/>
              <a:t>‹#›</a:t>
            </a:fld>
            <a:endParaRPr lang="en-GB" dirty="0"/>
          </a:p>
        </p:txBody>
      </p:sp>
    </p:spTree>
    <p:extLst>
      <p:ext uri="{BB962C8B-B14F-4D97-AF65-F5344CB8AC3E}">
        <p14:creationId xmlns:p14="http://schemas.microsoft.com/office/powerpoint/2010/main" val="1771824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7505" y="1124744"/>
            <a:ext cx="9036496" cy="2232248"/>
          </a:xfrm>
        </p:spPr>
        <p:txBody>
          <a:bodyPr>
            <a:noAutofit/>
          </a:bodyPr>
          <a:lstStyle/>
          <a:p>
            <a:r>
              <a:rPr lang="en-US" sz="4800" b="1" dirty="0" smtClean="0"/>
              <a:t>AN 	OVERVIEW OF THE NATIONAL STRATEGY FOR PUBLIC SERVICE REFORMS </a:t>
            </a:r>
            <a:r>
              <a:rPr lang="en-US" sz="4800" b="1"/>
              <a:t>(</a:t>
            </a:r>
            <a:r>
              <a:rPr lang="en-US" sz="4800" b="1" smtClean="0"/>
              <a:t>NSPSR) </a:t>
            </a:r>
            <a:endParaRPr lang="en-US" sz="4800" b="1" dirty="0"/>
          </a:p>
        </p:txBody>
      </p:sp>
      <p:sp>
        <p:nvSpPr>
          <p:cNvPr id="5" name="Subtitle 4"/>
          <p:cNvSpPr>
            <a:spLocks noGrp="1"/>
          </p:cNvSpPr>
          <p:nvPr>
            <p:ph type="subTitle" idx="1"/>
          </p:nvPr>
        </p:nvSpPr>
        <p:spPr>
          <a:xfrm>
            <a:off x="683568" y="4077072"/>
            <a:ext cx="7920880" cy="2088232"/>
          </a:xfrm>
        </p:spPr>
        <p:txBody>
          <a:bodyPr>
            <a:normAutofit fontScale="70000" lnSpcReduction="20000"/>
          </a:bodyPr>
          <a:lstStyle/>
          <a:p>
            <a:pPr algn="r"/>
            <a:r>
              <a:rPr lang="en-US" sz="4000" b="1" dirty="0" smtClean="0"/>
              <a:t>BPSR Paper at Induction </a:t>
            </a:r>
            <a:r>
              <a:rPr lang="en-US" sz="4000" b="1" dirty="0" err="1" smtClean="0"/>
              <a:t>Programme</a:t>
            </a:r>
            <a:r>
              <a:rPr lang="en-US" sz="4000" b="1" dirty="0" smtClean="0"/>
              <a:t>  </a:t>
            </a:r>
            <a:endParaRPr lang="en-US" sz="4000" b="1" dirty="0"/>
          </a:p>
          <a:p>
            <a:pPr algn="r"/>
            <a:r>
              <a:rPr lang="en-US" sz="3600" b="1" dirty="0"/>
              <a:t>f</a:t>
            </a:r>
            <a:r>
              <a:rPr lang="en-US" sz="3600" b="1" dirty="0" smtClean="0"/>
              <a:t>or Governing Boards of Federal </a:t>
            </a:r>
            <a:r>
              <a:rPr lang="en-US" sz="3600" b="1" dirty="0" err="1" smtClean="0"/>
              <a:t>Parastatals</a:t>
            </a:r>
            <a:r>
              <a:rPr lang="en-US" sz="3600" b="1" dirty="0" smtClean="0"/>
              <a:t>…, Monday, 29</a:t>
            </a:r>
            <a:r>
              <a:rPr lang="en-US" sz="3600" b="1" baseline="30000" dirty="0" smtClean="0"/>
              <a:t>th</a:t>
            </a:r>
            <a:r>
              <a:rPr lang="en-US" sz="3600" b="1" dirty="0" smtClean="0"/>
              <a:t> October – Tuesday, 30</a:t>
            </a:r>
            <a:r>
              <a:rPr lang="en-US" sz="3600" b="1" baseline="30000" dirty="0" smtClean="0"/>
              <a:t>th</a:t>
            </a:r>
            <a:r>
              <a:rPr lang="en-US" sz="3600" b="1" dirty="0" smtClean="0"/>
              <a:t> October, 2018, at </a:t>
            </a:r>
            <a:r>
              <a:rPr lang="en-US" sz="3600" b="1" dirty="0" err="1"/>
              <a:t>T</a:t>
            </a:r>
            <a:r>
              <a:rPr lang="en-US" sz="3600" b="1" dirty="0" err="1" smtClean="0"/>
              <a:t>ranscorp</a:t>
            </a:r>
            <a:r>
              <a:rPr lang="en-US" sz="3600" b="1" dirty="0" smtClean="0"/>
              <a:t> </a:t>
            </a:r>
            <a:r>
              <a:rPr lang="en-US" sz="3600" b="1" dirty="0"/>
              <a:t>H</a:t>
            </a:r>
            <a:r>
              <a:rPr lang="en-US" sz="3600" b="1" dirty="0" smtClean="0"/>
              <a:t>ilton </a:t>
            </a:r>
            <a:r>
              <a:rPr lang="en-US" sz="3600" b="1" dirty="0"/>
              <a:t>H</a:t>
            </a:r>
            <a:r>
              <a:rPr lang="en-US" sz="3600" b="1" dirty="0" smtClean="0"/>
              <a:t>otel, Abuja.</a:t>
            </a:r>
          </a:p>
          <a:p>
            <a:pPr algn="r"/>
            <a:r>
              <a:rPr lang="en-US" sz="3600" b="1" dirty="0" smtClean="0"/>
              <a:t>Presentation by Prof. Isaac N. </a:t>
            </a:r>
            <a:r>
              <a:rPr lang="en-US" sz="3600" b="1" dirty="0" err="1" smtClean="0"/>
              <a:t>Obasi</a:t>
            </a:r>
            <a:r>
              <a:rPr lang="en-US" sz="3600" b="1" dirty="0" smtClean="0"/>
              <a:t>, University of Abuja</a:t>
            </a:r>
            <a:endParaRPr lang="en-US" sz="3600" b="1" dirty="0"/>
          </a:p>
        </p:txBody>
      </p:sp>
      <p:sp>
        <p:nvSpPr>
          <p:cNvPr id="3" name="Slide Number Placeholder 2"/>
          <p:cNvSpPr>
            <a:spLocks noGrp="1"/>
          </p:cNvSpPr>
          <p:nvPr>
            <p:ph type="sldNum" sz="quarter" idx="12"/>
          </p:nvPr>
        </p:nvSpPr>
        <p:spPr/>
        <p:txBody>
          <a:bodyPr/>
          <a:lstStyle/>
          <a:p>
            <a:fld id="{C01B23B7-FC31-4033-B249-6E0FAA2E8053}" type="slidenum">
              <a:rPr lang="en-GB" smtClean="0"/>
              <a:t>1</a:t>
            </a:fld>
            <a:endParaRPr lang="en-GB" dirty="0"/>
          </a:p>
        </p:txBody>
      </p:sp>
    </p:spTree>
    <p:extLst>
      <p:ext uri="{BB962C8B-B14F-4D97-AF65-F5344CB8AC3E}">
        <p14:creationId xmlns:p14="http://schemas.microsoft.com/office/powerpoint/2010/main" val="2093656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PILLAR 1: BUILDING BLOCKS CONT’D</a:t>
            </a:r>
            <a:endParaRPr lang="en-GB" b="1" dirty="0"/>
          </a:p>
        </p:txBody>
      </p:sp>
      <p:sp>
        <p:nvSpPr>
          <p:cNvPr id="3" name="Content Placeholder 2"/>
          <p:cNvSpPr>
            <a:spLocks noGrp="1"/>
          </p:cNvSpPr>
          <p:nvPr>
            <p:ph idx="1"/>
          </p:nvPr>
        </p:nvSpPr>
        <p:spPr/>
        <p:txBody>
          <a:bodyPr>
            <a:normAutofit fontScale="92500" lnSpcReduction="10000"/>
          </a:bodyPr>
          <a:lstStyle/>
          <a:p>
            <a:pPr lvl="0" algn="just"/>
            <a:r>
              <a:rPr lang="en-GB" dirty="0"/>
              <a:t>Improve the performance and accountability of </a:t>
            </a:r>
            <a:r>
              <a:rPr lang="en-GB" dirty="0" err="1"/>
              <a:t>parastatals</a:t>
            </a:r>
            <a:r>
              <a:rPr lang="en-GB" dirty="0"/>
              <a:t>.</a:t>
            </a:r>
          </a:p>
          <a:p>
            <a:pPr lvl="0" algn="just"/>
            <a:r>
              <a:rPr lang="en-GB" dirty="0"/>
              <a:t>Strengthen mechanisms for enforcing accountability of government to the citizens</a:t>
            </a:r>
          </a:p>
          <a:p>
            <a:pPr lvl="0" algn="just"/>
            <a:r>
              <a:rPr lang="en-GB" dirty="0"/>
              <a:t>Strengthen mechanisms to enable effective citizen participation in definition of service delivery</a:t>
            </a:r>
          </a:p>
          <a:p>
            <a:pPr lvl="0" algn="just"/>
            <a:r>
              <a:rPr lang="en-GB" dirty="0"/>
              <a:t>Establish policies and systems to guide progressive realisation of recognised citizens’ rights and improved public service delivery</a:t>
            </a:r>
          </a:p>
          <a:p>
            <a:endParaRPr lang="en-GB" dirty="0"/>
          </a:p>
        </p:txBody>
      </p:sp>
      <p:sp>
        <p:nvSpPr>
          <p:cNvPr id="4" name="Slide Number Placeholder 3"/>
          <p:cNvSpPr>
            <a:spLocks noGrp="1"/>
          </p:cNvSpPr>
          <p:nvPr>
            <p:ph type="sldNum" sz="quarter" idx="12"/>
          </p:nvPr>
        </p:nvSpPr>
        <p:spPr/>
        <p:txBody>
          <a:bodyPr/>
          <a:lstStyle/>
          <a:p>
            <a:fld id="{C01B23B7-FC31-4033-B249-6E0FAA2E8053}" type="slidenum">
              <a:rPr lang="en-GB" smtClean="0"/>
              <a:t>10</a:t>
            </a:fld>
            <a:endParaRPr lang="en-GB" dirty="0"/>
          </a:p>
        </p:txBody>
      </p:sp>
    </p:spTree>
    <p:extLst>
      <p:ext uri="{BB962C8B-B14F-4D97-AF65-F5344CB8AC3E}">
        <p14:creationId xmlns:p14="http://schemas.microsoft.com/office/powerpoint/2010/main" val="1471782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PILLAR 2: DEVELOPMENT OBJECTIVE</a:t>
            </a:r>
            <a:endParaRPr lang="en-GB" dirty="0"/>
          </a:p>
        </p:txBody>
      </p:sp>
      <p:sp>
        <p:nvSpPr>
          <p:cNvPr id="3" name="Content Placeholder 2"/>
          <p:cNvSpPr>
            <a:spLocks noGrp="1"/>
          </p:cNvSpPr>
          <p:nvPr>
            <p:ph idx="1"/>
          </p:nvPr>
        </p:nvSpPr>
        <p:spPr/>
        <p:txBody>
          <a:bodyPr>
            <a:normAutofit/>
          </a:bodyPr>
          <a:lstStyle/>
          <a:p>
            <a:pPr algn="just"/>
            <a:r>
              <a:rPr lang="en-GB" b="1" dirty="0"/>
              <a:t>The development objective for pillar 2 </a:t>
            </a:r>
            <a:r>
              <a:rPr lang="en-GB" b="1" dirty="0" smtClean="0"/>
              <a:t>is: </a:t>
            </a:r>
            <a:endParaRPr lang="en-GB" b="1" dirty="0"/>
          </a:p>
          <a:p>
            <a:pPr marL="457200" lvl="1" indent="0" algn="just">
              <a:buNone/>
            </a:pPr>
            <a:r>
              <a:rPr lang="en-GB" b="1" dirty="0"/>
              <a:t>to create a socio-economic environment that enables accelerated, inclusive and sustained economic growth and poverty reduction through institutional pluralism and inclusive participation of vulnerable groups (women, children, persons with disabilities, older persons and family units) in decision-making and in the delivery of public services. </a:t>
            </a:r>
          </a:p>
        </p:txBody>
      </p:sp>
      <p:sp>
        <p:nvSpPr>
          <p:cNvPr id="4" name="Slide Number Placeholder 3"/>
          <p:cNvSpPr>
            <a:spLocks noGrp="1"/>
          </p:cNvSpPr>
          <p:nvPr>
            <p:ph type="sldNum" sz="quarter" idx="12"/>
          </p:nvPr>
        </p:nvSpPr>
        <p:spPr/>
        <p:txBody>
          <a:bodyPr/>
          <a:lstStyle/>
          <a:p>
            <a:fld id="{C01B23B7-FC31-4033-B249-6E0FAA2E8053}" type="slidenum">
              <a:rPr lang="en-GB" smtClean="0"/>
              <a:t>11</a:t>
            </a:fld>
            <a:endParaRPr lang="en-GB" dirty="0"/>
          </a:p>
        </p:txBody>
      </p:sp>
    </p:spTree>
    <p:extLst>
      <p:ext uri="{BB962C8B-B14F-4D97-AF65-F5344CB8AC3E}">
        <p14:creationId xmlns:p14="http://schemas.microsoft.com/office/powerpoint/2010/main" val="2931837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b="1" dirty="0" smtClean="0"/>
              <a:t>PILLAR 2: BUILDING BLOCKS</a:t>
            </a:r>
            <a:endParaRPr lang="en-GB" b="1" dirty="0"/>
          </a:p>
        </p:txBody>
      </p:sp>
      <p:sp>
        <p:nvSpPr>
          <p:cNvPr id="3" name="Content Placeholder 2"/>
          <p:cNvSpPr>
            <a:spLocks noGrp="1"/>
          </p:cNvSpPr>
          <p:nvPr>
            <p:ph idx="1"/>
          </p:nvPr>
        </p:nvSpPr>
        <p:spPr/>
        <p:txBody>
          <a:bodyPr>
            <a:normAutofit fontScale="92500" lnSpcReduction="10000"/>
          </a:bodyPr>
          <a:lstStyle/>
          <a:p>
            <a:r>
              <a:rPr lang="en-GB" b="1" dirty="0"/>
              <a:t>There are two to four building </a:t>
            </a:r>
            <a:r>
              <a:rPr lang="en-GB" b="1" dirty="0" smtClean="0"/>
              <a:t>blocks for each target </a:t>
            </a:r>
            <a:r>
              <a:rPr lang="en-GB" b="1" dirty="0"/>
              <a:t>results and a total of 17 building blocks for the </a:t>
            </a:r>
            <a:r>
              <a:rPr lang="en-GB" b="1" dirty="0" smtClean="0"/>
              <a:t>Pillar 2. </a:t>
            </a:r>
            <a:endParaRPr lang="en-GB" b="1" dirty="0"/>
          </a:p>
          <a:p>
            <a:r>
              <a:rPr lang="en-GB" b="1" dirty="0"/>
              <a:t>For example, the four building blocks for achieving the target result of </a:t>
            </a:r>
            <a:r>
              <a:rPr lang="en-GB" b="1" i="1" dirty="0"/>
              <a:t>creating an enabling policy environment for poverty reduction</a:t>
            </a:r>
            <a:r>
              <a:rPr lang="en-GB" b="1" dirty="0"/>
              <a:t> are: </a:t>
            </a:r>
          </a:p>
          <a:p>
            <a:pPr lvl="1"/>
            <a:r>
              <a:rPr lang="en-GB" b="1" dirty="0"/>
              <a:t>create strong infrastructural base with emphasis on power/electricity, water, transportation, and pro-poor infrastructural facilities; </a:t>
            </a:r>
          </a:p>
          <a:p>
            <a:endParaRPr lang="en-GB" dirty="0"/>
          </a:p>
        </p:txBody>
      </p:sp>
      <p:sp>
        <p:nvSpPr>
          <p:cNvPr id="4" name="Slide Number Placeholder 3"/>
          <p:cNvSpPr>
            <a:spLocks noGrp="1"/>
          </p:cNvSpPr>
          <p:nvPr>
            <p:ph type="sldNum" sz="quarter" idx="12"/>
          </p:nvPr>
        </p:nvSpPr>
        <p:spPr/>
        <p:txBody>
          <a:bodyPr/>
          <a:lstStyle/>
          <a:p>
            <a:fld id="{C01B23B7-FC31-4033-B249-6E0FAA2E8053}" type="slidenum">
              <a:rPr lang="en-GB" smtClean="0"/>
              <a:t>12</a:t>
            </a:fld>
            <a:endParaRPr lang="en-GB" dirty="0"/>
          </a:p>
        </p:txBody>
      </p:sp>
    </p:spTree>
    <p:extLst>
      <p:ext uri="{BB962C8B-B14F-4D97-AF65-F5344CB8AC3E}">
        <p14:creationId xmlns:p14="http://schemas.microsoft.com/office/powerpoint/2010/main" val="380886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PILLAR 2: TARGET RESULTS</a:t>
            </a:r>
            <a:endParaRPr lang="en-GB" dirty="0"/>
          </a:p>
        </p:txBody>
      </p:sp>
      <p:sp>
        <p:nvSpPr>
          <p:cNvPr id="3" name="Content Placeholder 2"/>
          <p:cNvSpPr>
            <a:spLocks noGrp="1"/>
          </p:cNvSpPr>
          <p:nvPr>
            <p:ph idx="1"/>
          </p:nvPr>
        </p:nvSpPr>
        <p:spPr/>
        <p:txBody>
          <a:bodyPr/>
          <a:lstStyle/>
          <a:p>
            <a:pPr algn="just"/>
            <a:r>
              <a:rPr lang="en-GB" b="1" dirty="0"/>
              <a:t>Enabling policy environment for accelerated and sustained high rate of economic growth; </a:t>
            </a:r>
          </a:p>
          <a:p>
            <a:pPr algn="just"/>
            <a:r>
              <a:rPr lang="en-GB" b="1" dirty="0"/>
              <a:t>Enabling policy environment for economic diversification and national security; </a:t>
            </a:r>
          </a:p>
          <a:p>
            <a:pPr algn="just"/>
            <a:r>
              <a:rPr lang="en-GB" b="1" dirty="0"/>
              <a:t>Enabling policy environment for poverty reduction; </a:t>
            </a:r>
          </a:p>
          <a:p>
            <a:pPr algn="just"/>
            <a:r>
              <a:rPr lang="en-GB" b="1" dirty="0"/>
              <a:t>Enabling policy environment for robust and sustainable employment generation; </a:t>
            </a:r>
          </a:p>
          <a:p>
            <a:endParaRPr lang="en-GB" dirty="0"/>
          </a:p>
        </p:txBody>
      </p:sp>
      <p:sp>
        <p:nvSpPr>
          <p:cNvPr id="4" name="Slide Number Placeholder 3"/>
          <p:cNvSpPr>
            <a:spLocks noGrp="1"/>
          </p:cNvSpPr>
          <p:nvPr>
            <p:ph type="sldNum" sz="quarter" idx="12"/>
          </p:nvPr>
        </p:nvSpPr>
        <p:spPr/>
        <p:txBody>
          <a:bodyPr/>
          <a:lstStyle/>
          <a:p>
            <a:fld id="{C01B23B7-FC31-4033-B249-6E0FAA2E8053}" type="slidenum">
              <a:rPr lang="en-GB" smtClean="0"/>
              <a:t>13</a:t>
            </a:fld>
            <a:endParaRPr lang="en-GB" dirty="0"/>
          </a:p>
        </p:txBody>
      </p:sp>
    </p:spTree>
    <p:extLst>
      <p:ext uri="{BB962C8B-B14F-4D97-AF65-F5344CB8AC3E}">
        <p14:creationId xmlns:p14="http://schemas.microsoft.com/office/powerpoint/2010/main" val="2061568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b="1" dirty="0"/>
              <a:t>Pillar 3: Development Objective</a:t>
            </a:r>
            <a:endParaRPr lang="en-GB" dirty="0"/>
          </a:p>
        </p:txBody>
      </p:sp>
      <p:sp>
        <p:nvSpPr>
          <p:cNvPr id="4" name="Content Placeholder 3"/>
          <p:cNvSpPr>
            <a:spLocks noGrp="1"/>
          </p:cNvSpPr>
          <p:nvPr>
            <p:ph idx="1"/>
          </p:nvPr>
        </p:nvSpPr>
        <p:spPr/>
        <p:txBody>
          <a:bodyPr>
            <a:noAutofit/>
          </a:bodyPr>
          <a:lstStyle/>
          <a:p>
            <a:pPr algn="just"/>
            <a:r>
              <a:rPr lang="en-GB" sz="3600" b="1" dirty="0"/>
              <a:t>The development objective in public financial management reform </a:t>
            </a:r>
            <a:r>
              <a:rPr lang="en-GB" sz="3600" b="1" dirty="0" smtClean="0"/>
              <a:t>is: </a:t>
            </a:r>
            <a:endParaRPr lang="en-GB" sz="3600" b="1" dirty="0"/>
          </a:p>
          <a:p>
            <a:pPr lvl="1" algn="just"/>
            <a:r>
              <a:rPr lang="en-GB" sz="3600" b="1" dirty="0"/>
              <a:t>to achieve strategic, efficient, and effective mobilisation, allocation and use of public resources, fiscal discipline, transparency, integrity, and accountability through timely reporting.</a:t>
            </a:r>
          </a:p>
        </p:txBody>
      </p:sp>
      <p:sp>
        <p:nvSpPr>
          <p:cNvPr id="2" name="Slide Number Placeholder 1"/>
          <p:cNvSpPr>
            <a:spLocks noGrp="1"/>
          </p:cNvSpPr>
          <p:nvPr>
            <p:ph type="sldNum" sz="quarter" idx="12"/>
          </p:nvPr>
        </p:nvSpPr>
        <p:spPr/>
        <p:txBody>
          <a:bodyPr/>
          <a:lstStyle/>
          <a:p>
            <a:fld id="{C01B23B7-FC31-4033-B249-6E0FAA2E8053}" type="slidenum">
              <a:rPr lang="en-GB" smtClean="0"/>
              <a:t>14</a:t>
            </a:fld>
            <a:endParaRPr lang="en-GB" dirty="0"/>
          </a:p>
        </p:txBody>
      </p:sp>
    </p:spTree>
    <p:extLst>
      <p:ext uri="{BB962C8B-B14F-4D97-AF65-F5344CB8AC3E}">
        <p14:creationId xmlns:p14="http://schemas.microsoft.com/office/powerpoint/2010/main" val="33336063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Pillar 3: Target Results</a:t>
            </a:r>
            <a:endParaRPr lang="en-US" dirty="0"/>
          </a:p>
        </p:txBody>
      </p:sp>
      <p:sp>
        <p:nvSpPr>
          <p:cNvPr id="3" name="Content Placeholder 2"/>
          <p:cNvSpPr>
            <a:spLocks noGrp="1"/>
          </p:cNvSpPr>
          <p:nvPr>
            <p:ph idx="1"/>
          </p:nvPr>
        </p:nvSpPr>
        <p:spPr/>
        <p:txBody>
          <a:bodyPr/>
          <a:lstStyle/>
          <a:p>
            <a:pPr algn="just"/>
            <a:r>
              <a:rPr lang="en-GB" b="1" dirty="0"/>
              <a:t>Sustained macro-economic stability; </a:t>
            </a:r>
          </a:p>
          <a:p>
            <a:pPr algn="just"/>
            <a:r>
              <a:rPr lang="en-GB" b="1" dirty="0"/>
              <a:t>Strategic allocation and results-based budgeting of funds; </a:t>
            </a:r>
          </a:p>
          <a:p>
            <a:pPr algn="just"/>
            <a:r>
              <a:rPr lang="en-GB" b="1" dirty="0"/>
              <a:t>Efficient management of resources, accounting, and reporting; and </a:t>
            </a:r>
          </a:p>
          <a:p>
            <a:pPr algn="just"/>
            <a:r>
              <a:rPr lang="en-GB" b="1" dirty="0"/>
              <a:t>Integrity in the use of public funds. </a:t>
            </a:r>
          </a:p>
          <a:p>
            <a:endParaRPr lang="en-US" dirty="0"/>
          </a:p>
        </p:txBody>
      </p:sp>
      <p:sp>
        <p:nvSpPr>
          <p:cNvPr id="4" name="Slide Number Placeholder 3"/>
          <p:cNvSpPr>
            <a:spLocks noGrp="1"/>
          </p:cNvSpPr>
          <p:nvPr>
            <p:ph type="sldNum" sz="quarter" idx="12"/>
          </p:nvPr>
        </p:nvSpPr>
        <p:spPr/>
        <p:txBody>
          <a:bodyPr/>
          <a:lstStyle/>
          <a:p>
            <a:fld id="{C01B23B7-FC31-4033-B249-6E0FAA2E8053}" type="slidenum">
              <a:rPr lang="en-GB" smtClean="0"/>
              <a:t>15</a:t>
            </a:fld>
            <a:endParaRPr lang="en-GB" dirty="0"/>
          </a:p>
        </p:txBody>
      </p:sp>
    </p:spTree>
    <p:extLst>
      <p:ext uri="{BB962C8B-B14F-4D97-AF65-F5344CB8AC3E}">
        <p14:creationId xmlns:p14="http://schemas.microsoft.com/office/powerpoint/2010/main" val="2294976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PILLAR 3: BUILDING BLOCKS</a:t>
            </a:r>
            <a:endParaRPr lang="en-GB" b="1" dirty="0"/>
          </a:p>
        </p:txBody>
      </p:sp>
      <p:sp>
        <p:nvSpPr>
          <p:cNvPr id="3" name="Content Placeholder 2"/>
          <p:cNvSpPr>
            <a:spLocks noGrp="1"/>
          </p:cNvSpPr>
          <p:nvPr>
            <p:ph idx="1"/>
          </p:nvPr>
        </p:nvSpPr>
        <p:spPr/>
        <p:txBody>
          <a:bodyPr>
            <a:normAutofit/>
          </a:bodyPr>
          <a:lstStyle/>
          <a:p>
            <a:pPr algn="just"/>
            <a:r>
              <a:rPr lang="en-GB" b="1" dirty="0"/>
              <a:t>The target results will be achieved through 18 building blocks. </a:t>
            </a:r>
          </a:p>
          <a:p>
            <a:pPr algn="just"/>
            <a:r>
              <a:rPr lang="en-GB" b="1" dirty="0"/>
              <a:t>For example, </a:t>
            </a:r>
            <a:r>
              <a:rPr lang="en-GB" b="1" i="1" dirty="0"/>
              <a:t>to effectively ensure integrity in the use of public funds,</a:t>
            </a:r>
            <a:r>
              <a:rPr lang="en-GB" b="1" dirty="0"/>
              <a:t> there are five building blocks: </a:t>
            </a:r>
          </a:p>
          <a:p>
            <a:pPr lvl="1" algn="just"/>
            <a:r>
              <a:rPr lang="en-GB" b="1" dirty="0"/>
              <a:t>implement fully the Public Procurement Act and subsidiary rules and procedures; </a:t>
            </a:r>
          </a:p>
          <a:p>
            <a:pPr lvl="1" algn="just"/>
            <a:r>
              <a:rPr lang="en-GB" b="1" dirty="0"/>
              <a:t>enforce public service rules, financial regulations, and extant circulars; </a:t>
            </a:r>
          </a:p>
          <a:p>
            <a:endParaRPr lang="en-GB" dirty="0"/>
          </a:p>
        </p:txBody>
      </p:sp>
      <p:sp>
        <p:nvSpPr>
          <p:cNvPr id="4" name="Slide Number Placeholder 3"/>
          <p:cNvSpPr>
            <a:spLocks noGrp="1"/>
          </p:cNvSpPr>
          <p:nvPr>
            <p:ph type="sldNum" sz="quarter" idx="12"/>
          </p:nvPr>
        </p:nvSpPr>
        <p:spPr/>
        <p:txBody>
          <a:bodyPr/>
          <a:lstStyle/>
          <a:p>
            <a:fld id="{C01B23B7-FC31-4033-B249-6E0FAA2E8053}" type="slidenum">
              <a:rPr lang="en-GB" smtClean="0"/>
              <a:t>16</a:t>
            </a:fld>
            <a:endParaRPr lang="en-GB" dirty="0"/>
          </a:p>
        </p:txBody>
      </p:sp>
    </p:spTree>
    <p:extLst>
      <p:ext uri="{BB962C8B-B14F-4D97-AF65-F5344CB8AC3E}">
        <p14:creationId xmlns:p14="http://schemas.microsoft.com/office/powerpoint/2010/main" val="4165576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PILLAR 4: DEVELOPMENT OBJECTIVE</a:t>
            </a:r>
            <a:endParaRPr lang="en-GB" b="1" dirty="0"/>
          </a:p>
        </p:txBody>
      </p:sp>
      <p:sp>
        <p:nvSpPr>
          <p:cNvPr id="3" name="Content Placeholder 2"/>
          <p:cNvSpPr>
            <a:spLocks noGrp="1"/>
          </p:cNvSpPr>
          <p:nvPr>
            <p:ph idx="1"/>
          </p:nvPr>
        </p:nvSpPr>
        <p:spPr/>
        <p:txBody>
          <a:bodyPr>
            <a:normAutofit/>
          </a:bodyPr>
          <a:lstStyle/>
          <a:p>
            <a:pPr marL="0" indent="0" algn="just">
              <a:buNone/>
            </a:pPr>
            <a:r>
              <a:rPr lang="en-GB" sz="3600" dirty="0" smtClean="0"/>
              <a:t>The development objective of Pillar 4 is:</a:t>
            </a:r>
          </a:p>
          <a:p>
            <a:pPr algn="just"/>
            <a:r>
              <a:rPr lang="en-GB" sz="3600" dirty="0" smtClean="0"/>
              <a:t>to </a:t>
            </a:r>
            <a:r>
              <a:rPr lang="en-GB" sz="3600" dirty="0"/>
              <a:t>re-invigorate and transform the civil service into an efficient, productive, incorruptible and citizen-centred institution with the capacity to deliver the government’s policies and programmes.</a:t>
            </a:r>
          </a:p>
        </p:txBody>
      </p:sp>
      <p:sp>
        <p:nvSpPr>
          <p:cNvPr id="4" name="Slide Number Placeholder 3"/>
          <p:cNvSpPr>
            <a:spLocks noGrp="1"/>
          </p:cNvSpPr>
          <p:nvPr>
            <p:ph type="sldNum" sz="quarter" idx="12"/>
          </p:nvPr>
        </p:nvSpPr>
        <p:spPr/>
        <p:txBody>
          <a:bodyPr/>
          <a:lstStyle/>
          <a:p>
            <a:fld id="{C01B23B7-FC31-4033-B249-6E0FAA2E8053}" type="slidenum">
              <a:rPr lang="en-GB" smtClean="0"/>
              <a:t>17</a:t>
            </a:fld>
            <a:endParaRPr lang="en-GB" dirty="0"/>
          </a:p>
        </p:txBody>
      </p:sp>
    </p:spTree>
    <p:extLst>
      <p:ext uri="{BB962C8B-B14F-4D97-AF65-F5344CB8AC3E}">
        <p14:creationId xmlns:p14="http://schemas.microsoft.com/office/powerpoint/2010/main" val="4168850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PILLAR 4: TARGET RESULTS</a:t>
            </a:r>
            <a:endParaRPr lang="en-US" dirty="0"/>
          </a:p>
        </p:txBody>
      </p:sp>
      <p:sp>
        <p:nvSpPr>
          <p:cNvPr id="3" name="Content Placeholder 2"/>
          <p:cNvSpPr>
            <a:spLocks noGrp="1"/>
          </p:cNvSpPr>
          <p:nvPr>
            <p:ph idx="1"/>
          </p:nvPr>
        </p:nvSpPr>
        <p:spPr/>
        <p:txBody>
          <a:bodyPr/>
          <a:lstStyle/>
          <a:p>
            <a:pPr lvl="0" hangingPunct="0"/>
            <a:r>
              <a:rPr lang="en-GB" dirty="0"/>
              <a:t>Effective governance and management of the civil service as an institution</a:t>
            </a:r>
          </a:p>
          <a:p>
            <a:pPr lvl="0" hangingPunct="0"/>
            <a:r>
              <a:rPr lang="en-GB" dirty="0"/>
              <a:t>Organizational efficiency and effectiveness</a:t>
            </a:r>
          </a:p>
          <a:p>
            <a:pPr lvl="0" hangingPunct="0"/>
            <a:r>
              <a:rPr lang="en-GB" dirty="0"/>
              <a:t>Professional and Results-oriented civil service</a:t>
            </a:r>
          </a:p>
          <a:p>
            <a:pPr lvl="0" hangingPunct="0"/>
            <a:r>
              <a:rPr lang="en-GB" dirty="0"/>
              <a:t>Well-motivated civil servants</a:t>
            </a:r>
          </a:p>
          <a:p>
            <a:pPr lvl="0" hangingPunct="0"/>
            <a:r>
              <a:rPr lang="en-GB" dirty="0"/>
              <a:t>Improved competence of civil servants</a:t>
            </a:r>
          </a:p>
          <a:p>
            <a:pPr lvl="0" hangingPunct="0"/>
            <a:r>
              <a:rPr lang="en-GB" dirty="0"/>
              <a:t>An accountable and results-focused workforce.</a:t>
            </a:r>
          </a:p>
          <a:p>
            <a:endParaRPr lang="en-US" dirty="0"/>
          </a:p>
        </p:txBody>
      </p:sp>
      <p:sp>
        <p:nvSpPr>
          <p:cNvPr id="4" name="Slide Number Placeholder 3"/>
          <p:cNvSpPr>
            <a:spLocks noGrp="1"/>
          </p:cNvSpPr>
          <p:nvPr>
            <p:ph type="sldNum" sz="quarter" idx="12"/>
          </p:nvPr>
        </p:nvSpPr>
        <p:spPr/>
        <p:txBody>
          <a:bodyPr/>
          <a:lstStyle/>
          <a:p>
            <a:fld id="{C01B23B7-FC31-4033-B249-6E0FAA2E8053}" type="slidenum">
              <a:rPr lang="en-GB" smtClean="0"/>
              <a:t>18</a:t>
            </a:fld>
            <a:endParaRPr lang="en-GB" dirty="0"/>
          </a:p>
        </p:txBody>
      </p:sp>
    </p:spTree>
    <p:extLst>
      <p:ext uri="{BB962C8B-B14F-4D97-AF65-F5344CB8AC3E}">
        <p14:creationId xmlns:p14="http://schemas.microsoft.com/office/powerpoint/2010/main" val="29968462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PILLAR 4: BUILDING BLOCKS</a:t>
            </a:r>
            <a:endParaRPr lang="en-GB" b="1" dirty="0"/>
          </a:p>
        </p:txBody>
      </p:sp>
      <p:sp>
        <p:nvSpPr>
          <p:cNvPr id="3" name="Content Placeholder 2"/>
          <p:cNvSpPr>
            <a:spLocks noGrp="1"/>
          </p:cNvSpPr>
          <p:nvPr>
            <p:ph idx="1"/>
          </p:nvPr>
        </p:nvSpPr>
        <p:spPr/>
        <p:txBody>
          <a:bodyPr>
            <a:normAutofit fontScale="92500"/>
          </a:bodyPr>
          <a:lstStyle/>
          <a:p>
            <a:pPr lvl="0" hangingPunct="0"/>
            <a:r>
              <a:rPr lang="en-GB" sz="3600" dirty="0"/>
              <a:t>Promote Clarity of Roles of Key Institutions and Effective Coordination Among Key Actors and Consistency in Leadership Direction </a:t>
            </a:r>
          </a:p>
          <a:p>
            <a:r>
              <a:rPr lang="en-GB" sz="3600" dirty="0" smtClean="0"/>
              <a:t>Provide </a:t>
            </a:r>
            <a:r>
              <a:rPr lang="en-GB" sz="3600" dirty="0"/>
              <a:t>Legal Framework for the Regulation of the Public Service</a:t>
            </a:r>
          </a:p>
          <a:p>
            <a:r>
              <a:rPr lang="en-GB" sz="3600" dirty="0"/>
              <a:t>Enforce Public Service Rules and </a:t>
            </a:r>
            <a:r>
              <a:rPr lang="en-GB" sz="3600" dirty="0" smtClean="0"/>
              <a:t>Regulations</a:t>
            </a:r>
          </a:p>
          <a:p>
            <a:r>
              <a:rPr lang="en-GB" sz="3600" dirty="0"/>
              <a:t>Conduct a Functional Review of </a:t>
            </a:r>
            <a:r>
              <a:rPr lang="en-GB" sz="3600" dirty="0" smtClean="0"/>
              <a:t>MDAs</a:t>
            </a:r>
          </a:p>
          <a:p>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C01B23B7-FC31-4033-B249-6E0FAA2E8053}" type="slidenum">
              <a:rPr lang="en-GB" smtClean="0"/>
              <a:t>19</a:t>
            </a:fld>
            <a:endParaRPr lang="en-GB" dirty="0"/>
          </a:p>
        </p:txBody>
      </p:sp>
    </p:spTree>
    <p:extLst>
      <p:ext uri="{BB962C8B-B14F-4D97-AF65-F5344CB8AC3E}">
        <p14:creationId xmlns:p14="http://schemas.microsoft.com/office/powerpoint/2010/main" val="3379674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OUTLINE OF PRESENTATION</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INTRODUCTION</a:t>
            </a:r>
          </a:p>
          <a:p>
            <a:r>
              <a:rPr lang="en-US" b="1" dirty="0" smtClean="0"/>
              <a:t>LONG-TERM PERSPECTIVE OF NSPSR (</a:t>
            </a:r>
            <a:r>
              <a:rPr lang="en-US" sz="2600" b="1" i="1" dirty="0"/>
              <a:t>T</a:t>
            </a:r>
            <a:r>
              <a:rPr lang="en-US" sz="2600" b="1" i="1" dirty="0" smtClean="0"/>
              <a:t>hree Phases</a:t>
            </a:r>
            <a:r>
              <a:rPr lang="en-US" sz="2600" b="1" dirty="0" smtClean="0"/>
              <a:t>)</a:t>
            </a:r>
          </a:p>
          <a:p>
            <a:r>
              <a:rPr lang="en-US" b="1" dirty="0" smtClean="0"/>
              <a:t>PILLAR STRUCTURE: FOUR PILLARS EACH WITH:</a:t>
            </a:r>
          </a:p>
          <a:p>
            <a:pPr>
              <a:buFont typeface="Wingdings" pitchFamily="2" charset="2"/>
              <a:buChar char="ü"/>
            </a:pPr>
            <a:r>
              <a:rPr lang="en-US" b="1" dirty="0" smtClean="0"/>
              <a:t>DEVELOPMENT OBJECTIVE </a:t>
            </a:r>
          </a:p>
          <a:p>
            <a:pPr>
              <a:buFont typeface="Wingdings" pitchFamily="2" charset="2"/>
              <a:buChar char="ü"/>
            </a:pPr>
            <a:r>
              <a:rPr lang="en-US" b="1" dirty="0" smtClean="0"/>
              <a:t>TARGET RESULTS </a:t>
            </a:r>
          </a:p>
          <a:p>
            <a:pPr>
              <a:buFont typeface="Wingdings" pitchFamily="2" charset="2"/>
              <a:buChar char="ü"/>
            </a:pPr>
            <a:r>
              <a:rPr lang="en-US" b="1" dirty="0" smtClean="0"/>
              <a:t>BUILDING BLOCKS</a:t>
            </a:r>
          </a:p>
          <a:p>
            <a:pPr>
              <a:buFont typeface="Wingdings" pitchFamily="2" charset="2"/>
              <a:buChar char="ü"/>
            </a:pPr>
            <a:r>
              <a:rPr lang="en-US" b="1" dirty="0" smtClean="0"/>
              <a:t>STRATEGIC PRIORITIES</a:t>
            </a:r>
          </a:p>
          <a:p>
            <a:pPr>
              <a:buFont typeface="Wingdings" pitchFamily="2" charset="2"/>
              <a:buChar char="ü"/>
            </a:pPr>
            <a:r>
              <a:rPr lang="en-US" b="1" dirty="0" smtClean="0"/>
              <a:t>DEFINING CHARACTERISTICS (</a:t>
            </a:r>
            <a:r>
              <a:rPr lang="en-US" sz="2600" b="1" i="1" dirty="0" smtClean="0"/>
              <a:t>Shown in Triangle</a:t>
            </a:r>
            <a:r>
              <a:rPr lang="en-US" b="1" dirty="0" smtClean="0"/>
              <a:t>)</a:t>
            </a:r>
          </a:p>
          <a:p>
            <a:r>
              <a:rPr lang="en-US" b="1" dirty="0" smtClean="0"/>
              <a:t>IMPLEMENTATION</a:t>
            </a:r>
            <a:r>
              <a:rPr lang="en-US" dirty="0" smtClean="0"/>
              <a:t>	</a:t>
            </a:r>
            <a:r>
              <a:rPr lang="en-US" b="1" dirty="0" smtClean="0"/>
              <a:t>STRATEGY</a:t>
            </a:r>
            <a:r>
              <a:rPr lang="en-US" dirty="0" smtClean="0"/>
              <a:t> (</a:t>
            </a:r>
            <a:r>
              <a:rPr lang="en-US" sz="2600" b="1" i="1" dirty="0" smtClean="0"/>
              <a:t>with six features</a:t>
            </a:r>
            <a:r>
              <a:rPr lang="en-US" sz="2600" dirty="0" smtClean="0"/>
              <a:t>)</a:t>
            </a:r>
            <a:endParaRPr lang="en-US" sz="2600" dirty="0"/>
          </a:p>
        </p:txBody>
      </p:sp>
      <p:sp>
        <p:nvSpPr>
          <p:cNvPr id="4" name="Slide Number Placeholder 3"/>
          <p:cNvSpPr>
            <a:spLocks noGrp="1"/>
          </p:cNvSpPr>
          <p:nvPr>
            <p:ph type="sldNum" sz="quarter" idx="12"/>
          </p:nvPr>
        </p:nvSpPr>
        <p:spPr/>
        <p:txBody>
          <a:bodyPr/>
          <a:lstStyle/>
          <a:p>
            <a:fld id="{C01B23B7-FC31-4033-B249-6E0FAA2E8053}" type="slidenum">
              <a:rPr lang="en-GB" smtClean="0"/>
              <a:t>2</a:t>
            </a:fld>
            <a:endParaRPr lang="en-GB" dirty="0"/>
          </a:p>
        </p:txBody>
      </p:sp>
    </p:spTree>
    <p:extLst>
      <p:ext uri="{BB962C8B-B14F-4D97-AF65-F5344CB8AC3E}">
        <p14:creationId xmlns:p14="http://schemas.microsoft.com/office/powerpoint/2010/main" val="26396381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01B23B7-FC31-4033-B249-6E0FAA2E8053}" type="slidenum">
              <a:rPr lang="en-GB" smtClean="0"/>
              <a:t>20</a:t>
            </a:fld>
            <a:endParaRPr lang="en-GB" dirty="0"/>
          </a:p>
        </p:txBody>
      </p:sp>
      <p:sp>
        <p:nvSpPr>
          <p:cNvPr id="3" name="Content Placeholder 2"/>
          <p:cNvSpPr>
            <a:spLocks noGrp="1"/>
          </p:cNvSpPr>
          <p:nvPr>
            <p:ph sz="half" idx="4294967295"/>
          </p:nvPr>
        </p:nvSpPr>
        <p:spPr>
          <a:xfrm>
            <a:off x="0" y="1600200"/>
            <a:ext cx="8604448" cy="4525963"/>
          </a:xfrm>
        </p:spPr>
        <p:txBody>
          <a:bodyPr/>
          <a:lstStyle/>
          <a:p>
            <a:pPr marL="0" indent="0">
              <a:buNone/>
            </a:pPr>
            <a:endParaRPr lang="en-US" dirty="0"/>
          </a:p>
          <a:p>
            <a:pPr marL="0" indent="0">
              <a:buNone/>
            </a:pPr>
            <a:endParaRPr lang="en-US" dirty="0"/>
          </a:p>
          <a:p>
            <a:pPr marL="0" indent="0" algn="ctr">
              <a:buNone/>
            </a:pPr>
            <a:r>
              <a:rPr lang="en-US" sz="4000" b="1" dirty="0" smtClean="0"/>
              <a:t>THANKS FOR LISTENING</a:t>
            </a:r>
            <a:endParaRPr lang="en-US" sz="4000" b="1" dirty="0"/>
          </a:p>
        </p:txBody>
      </p:sp>
    </p:spTree>
    <p:extLst>
      <p:ext uri="{BB962C8B-B14F-4D97-AF65-F5344CB8AC3E}">
        <p14:creationId xmlns:p14="http://schemas.microsoft.com/office/powerpoint/2010/main" val="4082092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Introduction</a:t>
            </a:r>
            <a:endParaRPr lang="en-GB" dirty="0"/>
          </a:p>
        </p:txBody>
      </p:sp>
      <p:sp>
        <p:nvSpPr>
          <p:cNvPr id="3" name="Content Placeholder 2"/>
          <p:cNvSpPr>
            <a:spLocks noGrp="1"/>
          </p:cNvSpPr>
          <p:nvPr>
            <p:ph idx="1"/>
          </p:nvPr>
        </p:nvSpPr>
        <p:spPr/>
        <p:txBody>
          <a:bodyPr>
            <a:normAutofit fontScale="92500" lnSpcReduction="10000"/>
          </a:bodyPr>
          <a:lstStyle/>
          <a:p>
            <a:pPr algn="just"/>
            <a:r>
              <a:rPr lang="en-US" b="1" dirty="0"/>
              <a:t>The NSPSR </a:t>
            </a:r>
            <a:r>
              <a:rPr lang="en-US" b="1" dirty="0" smtClean="0"/>
              <a:t>provides </a:t>
            </a:r>
            <a:r>
              <a:rPr lang="en-US" b="1" dirty="0"/>
              <a:t>a </a:t>
            </a:r>
            <a:r>
              <a:rPr lang="en-US" b="1" dirty="0" smtClean="0"/>
              <a:t>common vision and long-term </a:t>
            </a:r>
            <a:r>
              <a:rPr lang="en-US" b="1" dirty="0"/>
              <a:t>strategy with a phased implementation plan to achieve world-class public </a:t>
            </a:r>
            <a:r>
              <a:rPr lang="en-US" b="1" dirty="0" smtClean="0"/>
              <a:t>service by the year 2025. </a:t>
            </a:r>
          </a:p>
          <a:p>
            <a:pPr algn="just"/>
            <a:r>
              <a:rPr lang="en-GB" b="1" dirty="0" smtClean="0"/>
              <a:t>In the short &amp; medium </a:t>
            </a:r>
            <a:r>
              <a:rPr lang="en-GB" b="1" dirty="0"/>
              <a:t>term</a:t>
            </a:r>
            <a:r>
              <a:rPr lang="en-GB" b="1" dirty="0" smtClean="0"/>
              <a:t>, it focuses on providing administrative </a:t>
            </a:r>
            <a:r>
              <a:rPr lang="en-GB" b="1" dirty="0"/>
              <a:t>capacity for implementing Nigeria’s Economic Recovery and Growth Plan (ERGP) 2017 - 2020 and ensuring consistency in service delivery across the public service. </a:t>
            </a:r>
          </a:p>
        </p:txBody>
      </p:sp>
      <p:sp>
        <p:nvSpPr>
          <p:cNvPr id="4" name="Slide Number Placeholder 3"/>
          <p:cNvSpPr>
            <a:spLocks noGrp="1"/>
          </p:cNvSpPr>
          <p:nvPr>
            <p:ph type="sldNum" sz="quarter" idx="12"/>
          </p:nvPr>
        </p:nvSpPr>
        <p:spPr/>
        <p:txBody>
          <a:bodyPr/>
          <a:lstStyle/>
          <a:p>
            <a:fld id="{C01B23B7-FC31-4033-B249-6E0FAA2E8053}" type="slidenum">
              <a:rPr lang="en-GB" smtClean="0"/>
              <a:t>3</a:t>
            </a:fld>
            <a:endParaRPr lang="en-GB" dirty="0"/>
          </a:p>
        </p:txBody>
      </p:sp>
    </p:spTree>
    <p:extLst>
      <p:ext uri="{BB962C8B-B14F-4D97-AF65-F5344CB8AC3E}">
        <p14:creationId xmlns:p14="http://schemas.microsoft.com/office/powerpoint/2010/main" val="867261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Introduction Cont’d</a:t>
            </a:r>
            <a:endParaRPr lang="en-GB" dirty="0"/>
          </a:p>
        </p:txBody>
      </p:sp>
      <p:sp>
        <p:nvSpPr>
          <p:cNvPr id="3" name="Content Placeholder 2"/>
          <p:cNvSpPr>
            <a:spLocks noGrp="1"/>
          </p:cNvSpPr>
          <p:nvPr>
            <p:ph idx="1"/>
          </p:nvPr>
        </p:nvSpPr>
        <p:spPr/>
        <p:txBody>
          <a:bodyPr/>
          <a:lstStyle/>
          <a:p>
            <a:pPr algn="just"/>
            <a:r>
              <a:rPr lang="en-GB" b="1" dirty="0"/>
              <a:t>The NPSPR is primarily a coordinating mechanism. Many reforms are ongoing across the public service, but not all of them are </a:t>
            </a:r>
            <a:r>
              <a:rPr lang="en-GB" b="1" dirty="0" smtClean="0"/>
              <a:t>known outside </a:t>
            </a:r>
            <a:r>
              <a:rPr lang="en-GB" b="1" dirty="0"/>
              <a:t>the lead ministries, departments, and agencies (MDA).</a:t>
            </a:r>
          </a:p>
          <a:p>
            <a:endParaRPr lang="en-GB" dirty="0"/>
          </a:p>
        </p:txBody>
      </p:sp>
      <p:sp>
        <p:nvSpPr>
          <p:cNvPr id="4" name="Slide Number Placeholder 3"/>
          <p:cNvSpPr>
            <a:spLocks noGrp="1"/>
          </p:cNvSpPr>
          <p:nvPr>
            <p:ph type="sldNum" sz="quarter" idx="12"/>
          </p:nvPr>
        </p:nvSpPr>
        <p:spPr/>
        <p:txBody>
          <a:bodyPr/>
          <a:lstStyle/>
          <a:p>
            <a:fld id="{C01B23B7-FC31-4033-B249-6E0FAA2E8053}" type="slidenum">
              <a:rPr lang="en-GB" smtClean="0"/>
              <a:t>4</a:t>
            </a:fld>
            <a:endParaRPr lang="en-GB" dirty="0"/>
          </a:p>
        </p:txBody>
      </p:sp>
    </p:spTree>
    <p:extLst>
      <p:ext uri="{BB962C8B-B14F-4D97-AF65-F5344CB8AC3E}">
        <p14:creationId xmlns:p14="http://schemas.microsoft.com/office/powerpoint/2010/main" val="521581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7174" y="836712"/>
            <a:ext cx="8534400" cy="1143000"/>
          </a:xfrm>
        </p:spPr>
        <p:txBody>
          <a:bodyPr>
            <a:noAutofit/>
          </a:bodyPr>
          <a:lstStyle/>
          <a:p>
            <a:pPr lvl="0"/>
            <a:r>
              <a:rPr lang="en-GB" altLang="en-US" sz="2400" b="1" dirty="0" bmk="_Toc220399733">
                <a:latin typeface="Arial" panose="020B0604020202020204" pitchFamily="34" charset="0"/>
                <a:ea typeface="Times New Roman" pitchFamily="18" charset="0"/>
                <a:cs typeface="Arial" pitchFamily="34" charset="0"/>
              </a:rPr>
              <a:t>Long Term Perspective</a:t>
            </a:r>
            <a:r>
              <a:rPr lang="en-GB" altLang="en-US" sz="2400" b="1" dirty="0">
                <a:latin typeface="Arial" panose="020B0604020202020204" pitchFamily="34" charset="0"/>
                <a:ea typeface="Times New Roman" pitchFamily="18" charset="0"/>
                <a:cs typeface="Arial" panose="020B0604020202020204" pitchFamily="34" charset="0"/>
              </a:rPr>
              <a:t/>
            </a:r>
            <a:br>
              <a:rPr lang="en-GB" altLang="en-US" sz="2400" b="1" dirty="0">
                <a:latin typeface="Arial" panose="020B0604020202020204" pitchFamily="34" charset="0"/>
                <a:ea typeface="Times New Roman" pitchFamily="18" charset="0"/>
                <a:cs typeface="Arial" panose="020B0604020202020204" pitchFamily="34" charset="0"/>
              </a:rPr>
            </a:br>
            <a:endParaRPr lang="en-GB" sz="2400" dirty="0"/>
          </a:p>
        </p:txBody>
      </p:sp>
      <p:sp>
        <p:nvSpPr>
          <p:cNvPr id="5" name="Rectangle 7"/>
          <p:cNvSpPr>
            <a:spLocks noChangeArrowheads="1"/>
          </p:cNvSpPr>
          <p:nvPr/>
        </p:nvSpPr>
        <p:spPr bwMode="auto">
          <a:xfrm>
            <a:off x="0" y="40571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 name="Cube 5"/>
          <p:cNvSpPr/>
          <p:nvPr/>
        </p:nvSpPr>
        <p:spPr>
          <a:xfrm>
            <a:off x="539551" y="5363924"/>
            <a:ext cx="4248473" cy="864096"/>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Reinvigorating</a:t>
            </a:r>
          </a:p>
        </p:txBody>
      </p:sp>
      <p:sp>
        <p:nvSpPr>
          <p:cNvPr id="7" name="Cube 6"/>
          <p:cNvSpPr/>
          <p:nvPr/>
        </p:nvSpPr>
        <p:spPr>
          <a:xfrm>
            <a:off x="3275857" y="2195572"/>
            <a:ext cx="4176464" cy="864096"/>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World class</a:t>
            </a:r>
          </a:p>
        </p:txBody>
      </p:sp>
      <p:sp>
        <p:nvSpPr>
          <p:cNvPr id="8" name="Cube 7"/>
          <p:cNvSpPr/>
          <p:nvPr/>
        </p:nvSpPr>
        <p:spPr>
          <a:xfrm>
            <a:off x="1619672" y="3851756"/>
            <a:ext cx="4608512" cy="864096"/>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Transforming</a:t>
            </a:r>
          </a:p>
        </p:txBody>
      </p:sp>
      <p:sp>
        <p:nvSpPr>
          <p:cNvPr id="9" name="TextBox 8"/>
          <p:cNvSpPr txBox="1"/>
          <p:nvPr/>
        </p:nvSpPr>
        <p:spPr>
          <a:xfrm>
            <a:off x="5292080" y="5651956"/>
            <a:ext cx="1584176" cy="523220"/>
          </a:xfrm>
          <a:prstGeom prst="rect">
            <a:avLst/>
          </a:prstGeom>
          <a:noFill/>
        </p:spPr>
        <p:txBody>
          <a:bodyPr wrap="square" rtlCol="0">
            <a:spAutoFit/>
          </a:bodyPr>
          <a:lstStyle/>
          <a:p>
            <a:r>
              <a:rPr lang="en-GB" sz="1400" b="1" dirty="0"/>
              <a:t>All MDAs achieve this by  </a:t>
            </a:r>
            <a:r>
              <a:rPr lang="en-GB" sz="1400" b="1" dirty="0" smtClean="0">
                <a:solidFill>
                  <a:schemeClr val="accent1"/>
                </a:solidFill>
              </a:rPr>
              <a:t>2017</a:t>
            </a:r>
            <a:endParaRPr lang="en-GB" sz="1400" b="1" dirty="0">
              <a:solidFill>
                <a:schemeClr val="accent1"/>
              </a:solidFill>
            </a:endParaRPr>
          </a:p>
        </p:txBody>
      </p:sp>
      <p:sp>
        <p:nvSpPr>
          <p:cNvPr id="10" name="TextBox 9"/>
          <p:cNvSpPr txBox="1"/>
          <p:nvPr/>
        </p:nvSpPr>
        <p:spPr>
          <a:xfrm>
            <a:off x="6660232" y="3858293"/>
            <a:ext cx="1584176" cy="523220"/>
          </a:xfrm>
          <a:prstGeom prst="rect">
            <a:avLst/>
          </a:prstGeom>
          <a:noFill/>
        </p:spPr>
        <p:txBody>
          <a:bodyPr wrap="square" rtlCol="0">
            <a:spAutoFit/>
          </a:bodyPr>
          <a:lstStyle/>
          <a:p>
            <a:r>
              <a:rPr lang="en-GB" sz="1400" b="1" dirty="0"/>
              <a:t>All MDAs achieve this by  </a:t>
            </a:r>
            <a:r>
              <a:rPr lang="en-GB" sz="1400" b="1" dirty="0" smtClean="0">
                <a:solidFill>
                  <a:schemeClr val="accent1"/>
                </a:solidFill>
              </a:rPr>
              <a:t>2020</a:t>
            </a:r>
            <a:endParaRPr lang="en-GB" sz="1400" b="1" dirty="0">
              <a:solidFill>
                <a:schemeClr val="accent1"/>
              </a:solidFill>
            </a:endParaRPr>
          </a:p>
        </p:txBody>
      </p:sp>
      <p:sp>
        <p:nvSpPr>
          <p:cNvPr id="11" name="TextBox 10"/>
          <p:cNvSpPr txBox="1"/>
          <p:nvPr/>
        </p:nvSpPr>
        <p:spPr>
          <a:xfrm>
            <a:off x="7668344" y="2339588"/>
            <a:ext cx="1584176" cy="523220"/>
          </a:xfrm>
          <a:prstGeom prst="rect">
            <a:avLst/>
          </a:prstGeom>
          <a:noFill/>
        </p:spPr>
        <p:txBody>
          <a:bodyPr wrap="square" rtlCol="0">
            <a:spAutoFit/>
          </a:bodyPr>
          <a:lstStyle/>
          <a:p>
            <a:r>
              <a:rPr lang="en-GB" sz="1400" b="1" dirty="0"/>
              <a:t>All MDAs achieve this by  </a:t>
            </a:r>
            <a:r>
              <a:rPr lang="en-GB" sz="1400" b="1" dirty="0">
                <a:solidFill>
                  <a:schemeClr val="accent1"/>
                </a:solidFill>
              </a:rPr>
              <a:t>2025</a:t>
            </a:r>
          </a:p>
        </p:txBody>
      </p:sp>
      <p:sp>
        <p:nvSpPr>
          <p:cNvPr id="12" name="Curved Down Arrow 11"/>
          <p:cNvSpPr/>
          <p:nvPr/>
        </p:nvSpPr>
        <p:spPr>
          <a:xfrm rot="19113949">
            <a:off x="-195631" y="3593499"/>
            <a:ext cx="2624381" cy="946921"/>
          </a:xfrm>
          <a:prstGeom prst="curved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solidFill>
                <a:schemeClr val="tx1"/>
              </a:solidFill>
            </a:endParaRPr>
          </a:p>
        </p:txBody>
      </p:sp>
      <p:sp>
        <p:nvSpPr>
          <p:cNvPr id="13" name="TextBox 12"/>
          <p:cNvSpPr txBox="1"/>
          <p:nvPr/>
        </p:nvSpPr>
        <p:spPr>
          <a:xfrm flipH="1">
            <a:off x="1953422" y="6444044"/>
            <a:ext cx="1322434" cy="369332"/>
          </a:xfrm>
          <a:prstGeom prst="rect">
            <a:avLst/>
          </a:prstGeom>
          <a:noFill/>
        </p:spPr>
        <p:txBody>
          <a:bodyPr wrap="square" rtlCol="0">
            <a:spAutoFit/>
          </a:bodyPr>
          <a:lstStyle/>
          <a:p>
            <a:r>
              <a:rPr lang="en-GB" b="1" dirty="0">
                <a:solidFill>
                  <a:schemeClr val="tx2"/>
                </a:solidFill>
              </a:rPr>
              <a:t>PHASE ONE</a:t>
            </a:r>
          </a:p>
        </p:txBody>
      </p:sp>
      <p:sp>
        <p:nvSpPr>
          <p:cNvPr id="14" name="TextBox 13"/>
          <p:cNvSpPr txBox="1"/>
          <p:nvPr/>
        </p:nvSpPr>
        <p:spPr>
          <a:xfrm flipH="1">
            <a:off x="3059832" y="4859868"/>
            <a:ext cx="1512168" cy="369332"/>
          </a:xfrm>
          <a:prstGeom prst="rect">
            <a:avLst/>
          </a:prstGeom>
          <a:noFill/>
        </p:spPr>
        <p:txBody>
          <a:bodyPr wrap="square" rtlCol="0">
            <a:spAutoFit/>
          </a:bodyPr>
          <a:lstStyle/>
          <a:p>
            <a:r>
              <a:rPr lang="en-GB" b="1" dirty="0">
                <a:solidFill>
                  <a:schemeClr val="tx2"/>
                </a:solidFill>
              </a:rPr>
              <a:t>PHASE TWO</a:t>
            </a:r>
          </a:p>
        </p:txBody>
      </p:sp>
      <p:sp>
        <p:nvSpPr>
          <p:cNvPr id="15" name="TextBox 14"/>
          <p:cNvSpPr txBox="1"/>
          <p:nvPr/>
        </p:nvSpPr>
        <p:spPr>
          <a:xfrm flipH="1">
            <a:off x="4554374" y="3283046"/>
            <a:ext cx="1673809" cy="369332"/>
          </a:xfrm>
          <a:prstGeom prst="rect">
            <a:avLst/>
          </a:prstGeom>
          <a:noFill/>
        </p:spPr>
        <p:txBody>
          <a:bodyPr wrap="square" rtlCol="0">
            <a:spAutoFit/>
          </a:bodyPr>
          <a:lstStyle/>
          <a:p>
            <a:r>
              <a:rPr lang="en-GB" b="1" dirty="0">
                <a:solidFill>
                  <a:schemeClr val="tx2"/>
                </a:solidFill>
              </a:rPr>
              <a:t>PHASE THREE</a:t>
            </a:r>
          </a:p>
        </p:txBody>
      </p:sp>
      <p:sp>
        <p:nvSpPr>
          <p:cNvPr id="16" name="Curved Down Arrow 15"/>
          <p:cNvSpPr/>
          <p:nvPr/>
        </p:nvSpPr>
        <p:spPr>
          <a:xfrm rot="19386090">
            <a:off x="2016989" y="1914071"/>
            <a:ext cx="2624381" cy="851033"/>
          </a:xfrm>
          <a:prstGeom prst="curved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solidFill>
                <a:schemeClr val="tx1"/>
              </a:solidFill>
            </a:endParaRPr>
          </a:p>
        </p:txBody>
      </p:sp>
      <p:sp>
        <p:nvSpPr>
          <p:cNvPr id="17" name="Title 1"/>
          <p:cNvSpPr txBox="1">
            <a:spLocks/>
          </p:cNvSpPr>
          <p:nvPr/>
        </p:nvSpPr>
        <p:spPr>
          <a:xfrm>
            <a:off x="395536" y="44624"/>
            <a:ext cx="856895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t>Long </a:t>
            </a:r>
            <a:r>
              <a:rPr lang="en-GB" sz="3600" b="1" dirty="0"/>
              <a:t>T</a:t>
            </a:r>
            <a:r>
              <a:rPr lang="en-GB" sz="3600" b="1" dirty="0" smtClean="0"/>
              <a:t>erm Perspective of NSPSR</a:t>
            </a:r>
            <a:endParaRPr lang="en-GB" sz="3600" b="1" dirty="0"/>
          </a:p>
        </p:txBody>
      </p:sp>
      <p:sp>
        <p:nvSpPr>
          <p:cNvPr id="2" name="Slide Number Placeholder 1"/>
          <p:cNvSpPr>
            <a:spLocks noGrp="1"/>
          </p:cNvSpPr>
          <p:nvPr>
            <p:ph type="sldNum" sz="quarter" idx="12"/>
          </p:nvPr>
        </p:nvSpPr>
        <p:spPr/>
        <p:txBody>
          <a:bodyPr/>
          <a:lstStyle/>
          <a:p>
            <a:fld id="{C01B23B7-FC31-4033-B249-6E0FAA2E8053}" type="slidenum">
              <a:rPr lang="en-GB" smtClean="0"/>
              <a:t>5</a:t>
            </a:fld>
            <a:endParaRPr lang="en-GB" dirty="0"/>
          </a:p>
        </p:txBody>
      </p:sp>
    </p:spTree>
    <p:extLst>
      <p:ext uri="{BB962C8B-B14F-4D97-AF65-F5344CB8AC3E}">
        <p14:creationId xmlns:p14="http://schemas.microsoft.com/office/powerpoint/2010/main" val="3351807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sz="3600" b="1" dirty="0">
                <a:latin typeface="Arial" panose="020B0604020202020204" pitchFamily="34" charset="0"/>
                <a:cs typeface="Arial" panose="020B0604020202020204" pitchFamily="34" charset="0"/>
              </a:rPr>
              <a:t>Pillar </a:t>
            </a:r>
            <a:r>
              <a:rPr lang="en-GB" sz="3600" b="1" dirty="0" smtClean="0">
                <a:latin typeface="Arial" panose="020B0604020202020204" pitchFamily="34" charset="0"/>
                <a:cs typeface="Arial" panose="020B0604020202020204" pitchFamily="34" charset="0"/>
              </a:rPr>
              <a:t>Structure &amp; Key Features</a:t>
            </a:r>
            <a:endParaRPr lang="en-GB" sz="3600" b="1"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8176" y="1363438"/>
            <a:ext cx="3330461" cy="5494562"/>
          </a:xfrm>
        </p:spPr>
        <p:txBody>
          <a:bodyPr>
            <a:normAutofit fontScale="77500" lnSpcReduction="20000"/>
          </a:bodyPr>
          <a:lstStyle/>
          <a:p>
            <a:r>
              <a:rPr lang="en-GB" sz="2900" b="1" dirty="0">
                <a:latin typeface="Arial" panose="020B0604020202020204" pitchFamily="34" charset="0"/>
                <a:cs typeface="Arial" panose="020B0604020202020204" pitchFamily="34" charset="0"/>
              </a:rPr>
              <a:t>Pillar 1: </a:t>
            </a:r>
            <a:r>
              <a:rPr lang="en-GB" sz="2900" b="1" dirty="0" smtClean="0">
                <a:latin typeface="Arial" panose="020B0604020202020204" pitchFamily="34" charset="0"/>
                <a:cs typeface="Arial" panose="020B0604020202020204" pitchFamily="34" charset="0"/>
              </a:rPr>
              <a:t>An Enabling Institutional &amp; Governance </a:t>
            </a:r>
            <a:r>
              <a:rPr lang="en-GB" sz="2900" b="1" dirty="0">
                <a:latin typeface="Arial" panose="020B0604020202020204" pitchFamily="34" charset="0"/>
                <a:cs typeface="Arial" panose="020B0604020202020204" pitchFamily="34" charset="0"/>
              </a:rPr>
              <a:t>E</a:t>
            </a:r>
            <a:r>
              <a:rPr lang="en-GB" sz="2900" b="1" dirty="0" smtClean="0">
                <a:latin typeface="Arial" panose="020B0604020202020204" pitchFamily="34" charset="0"/>
                <a:cs typeface="Arial" panose="020B0604020202020204" pitchFamily="34" charset="0"/>
              </a:rPr>
              <a:t>nvironment</a:t>
            </a:r>
            <a:endParaRPr lang="en-GB" sz="2900" b="1" dirty="0">
              <a:latin typeface="Arial" panose="020B0604020202020204" pitchFamily="34" charset="0"/>
              <a:cs typeface="Arial" panose="020B0604020202020204" pitchFamily="34" charset="0"/>
            </a:endParaRPr>
          </a:p>
          <a:p>
            <a:r>
              <a:rPr lang="en-GB" sz="2900" b="1" dirty="0">
                <a:latin typeface="Arial" panose="020B0604020202020204" pitchFamily="34" charset="0"/>
                <a:cs typeface="Arial" panose="020B0604020202020204" pitchFamily="34" charset="0"/>
              </a:rPr>
              <a:t>Pillar 2: </a:t>
            </a:r>
            <a:r>
              <a:rPr lang="en-GB" sz="2900" b="1" dirty="0" smtClean="0">
                <a:latin typeface="Arial" panose="020B0604020202020204" pitchFamily="34" charset="0"/>
                <a:cs typeface="Arial" panose="020B0604020202020204" pitchFamily="34" charset="0"/>
              </a:rPr>
              <a:t>An Enabling Socio-Economic Environment  (reflects </a:t>
            </a:r>
            <a:r>
              <a:rPr lang="en-GB" sz="2900" b="1" dirty="0">
                <a:latin typeface="Arial" panose="020B0604020202020204" pitchFamily="34" charset="0"/>
                <a:cs typeface="Arial" panose="020B0604020202020204" pitchFamily="34" charset="0"/>
              </a:rPr>
              <a:t>the strategic thrust of the </a:t>
            </a:r>
            <a:r>
              <a:rPr lang="en-GB" sz="2900" b="1" dirty="0" smtClean="0">
                <a:latin typeface="Arial" panose="020B0604020202020204" pitchFamily="34" charset="0"/>
                <a:cs typeface="Arial" panose="020B0604020202020204" pitchFamily="34" charset="0"/>
              </a:rPr>
              <a:t>ERGP among others)</a:t>
            </a:r>
            <a:r>
              <a:rPr lang="en-GB" sz="2900" dirty="0" smtClean="0">
                <a:latin typeface="Arial" panose="020B0604020202020204" pitchFamily="34" charset="0"/>
                <a:cs typeface="Arial" panose="020B0604020202020204" pitchFamily="34" charset="0"/>
              </a:rPr>
              <a:t>.</a:t>
            </a:r>
            <a:endParaRPr lang="en-GB" sz="2900" dirty="0">
              <a:latin typeface="Arial" panose="020B0604020202020204" pitchFamily="34" charset="0"/>
              <a:cs typeface="Arial" panose="020B0604020202020204" pitchFamily="34" charset="0"/>
            </a:endParaRPr>
          </a:p>
          <a:p>
            <a:r>
              <a:rPr lang="en-GB" sz="2900" b="1" dirty="0" smtClean="0">
                <a:latin typeface="Arial" panose="020B0604020202020204" pitchFamily="34" charset="0"/>
                <a:cs typeface="Arial" panose="020B0604020202020204" pitchFamily="34" charset="0"/>
              </a:rPr>
              <a:t>Pillar 3: Public Financial </a:t>
            </a:r>
            <a:r>
              <a:rPr lang="en-GB" sz="2900" b="1" dirty="0">
                <a:latin typeface="Arial" panose="020B0604020202020204" pitchFamily="34" charset="0"/>
                <a:cs typeface="Arial" panose="020B0604020202020204" pitchFamily="34" charset="0"/>
              </a:rPr>
              <a:t>M</a:t>
            </a:r>
            <a:r>
              <a:rPr lang="en-GB" sz="2900" b="1" dirty="0" smtClean="0">
                <a:latin typeface="Arial" panose="020B0604020202020204" pitchFamily="34" charset="0"/>
                <a:cs typeface="Arial" panose="020B0604020202020204" pitchFamily="34" charset="0"/>
              </a:rPr>
              <a:t>anagement Reform </a:t>
            </a:r>
          </a:p>
          <a:p>
            <a:r>
              <a:rPr lang="en-GB" sz="2900" b="1" dirty="0" smtClean="0">
                <a:latin typeface="Arial" panose="020B0604020202020204" pitchFamily="34" charset="0"/>
                <a:cs typeface="Arial" panose="020B0604020202020204" pitchFamily="34" charset="0"/>
              </a:rPr>
              <a:t>Pillar 4: Civil Service Administration Reform</a:t>
            </a:r>
            <a:endParaRPr lang="en-GB" sz="2900" b="1"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p:txBody>
      </p:sp>
      <p:grpSp>
        <p:nvGrpSpPr>
          <p:cNvPr id="4" name="Group 3"/>
          <p:cNvGrpSpPr/>
          <p:nvPr/>
        </p:nvGrpSpPr>
        <p:grpSpPr>
          <a:xfrm>
            <a:off x="3430206" y="1066800"/>
            <a:ext cx="5485194" cy="5415033"/>
            <a:chOff x="1547664" y="862929"/>
            <a:chExt cx="5688632" cy="5924230"/>
          </a:xfrm>
        </p:grpSpPr>
        <p:sp>
          <p:nvSpPr>
            <p:cNvPr id="5" name="Oval 4"/>
            <p:cNvSpPr/>
            <p:nvPr/>
          </p:nvSpPr>
          <p:spPr>
            <a:xfrm>
              <a:off x="1547664" y="862929"/>
              <a:ext cx="5688632" cy="5924230"/>
            </a:xfrm>
            <a:prstGeom prst="ellipse">
              <a:avLst/>
            </a:prstGeom>
            <a:ln w="38100"/>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sp>
          <p:nvSpPr>
            <p:cNvPr id="6" name="Rounded Rectangle 5"/>
            <p:cNvSpPr/>
            <p:nvPr/>
          </p:nvSpPr>
          <p:spPr>
            <a:xfrm>
              <a:off x="3275856" y="1700808"/>
              <a:ext cx="2214909" cy="139951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GB" dirty="0"/>
                <a:t>Pillar 2</a:t>
              </a:r>
            </a:p>
          </p:txBody>
        </p:sp>
        <p:sp>
          <p:nvSpPr>
            <p:cNvPr id="7" name="Rounded Rectangle 6"/>
            <p:cNvSpPr/>
            <p:nvPr/>
          </p:nvSpPr>
          <p:spPr>
            <a:xfrm>
              <a:off x="2201795" y="3831561"/>
              <a:ext cx="1800200" cy="108012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GB" dirty="0"/>
                <a:t>Pillar 3</a:t>
              </a:r>
            </a:p>
          </p:txBody>
        </p:sp>
        <p:sp>
          <p:nvSpPr>
            <p:cNvPr id="8" name="Rounded Rectangle 7"/>
            <p:cNvSpPr/>
            <p:nvPr/>
          </p:nvSpPr>
          <p:spPr>
            <a:xfrm>
              <a:off x="4770685" y="3831561"/>
              <a:ext cx="1800200" cy="108012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GB" dirty="0"/>
                <a:t>Pillar 4</a:t>
              </a:r>
            </a:p>
          </p:txBody>
        </p:sp>
        <p:sp>
          <p:nvSpPr>
            <p:cNvPr id="9" name="TextBox 8"/>
            <p:cNvSpPr txBox="1"/>
            <p:nvPr/>
          </p:nvSpPr>
          <p:spPr>
            <a:xfrm>
              <a:off x="3707904" y="1187460"/>
              <a:ext cx="1440160" cy="369332"/>
            </a:xfrm>
            <a:prstGeom prst="rect">
              <a:avLst/>
            </a:prstGeom>
            <a:noFill/>
          </p:spPr>
          <p:txBody>
            <a:bodyPr wrap="square" rtlCol="0">
              <a:spAutoFit/>
            </a:bodyPr>
            <a:lstStyle/>
            <a:p>
              <a:r>
                <a:rPr lang="en-GB" dirty="0"/>
                <a:t>Pillar One</a:t>
              </a:r>
            </a:p>
          </p:txBody>
        </p:sp>
        <p:sp>
          <p:nvSpPr>
            <p:cNvPr id="10" name="TextBox 9"/>
            <p:cNvSpPr txBox="1"/>
            <p:nvPr/>
          </p:nvSpPr>
          <p:spPr>
            <a:xfrm>
              <a:off x="5670785" y="2915652"/>
              <a:ext cx="1440160" cy="369332"/>
            </a:xfrm>
            <a:prstGeom prst="rect">
              <a:avLst/>
            </a:prstGeom>
            <a:noFill/>
          </p:spPr>
          <p:txBody>
            <a:bodyPr wrap="square" rtlCol="0">
              <a:spAutoFit/>
            </a:bodyPr>
            <a:lstStyle/>
            <a:p>
              <a:r>
                <a:rPr lang="en-GB" dirty="0"/>
                <a:t>Pillar One</a:t>
              </a:r>
            </a:p>
          </p:txBody>
        </p:sp>
        <p:sp>
          <p:nvSpPr>
            <p:cNvPr id="11" name="TextBox 10"/>
            <p:cNvSpPr txBox="1"/>
            <p:nvPr/>
          </p:nvSpPr>
          <p:spPr>
            <a:xfrm>
              <a:off x="3779912" y="5855189"/>
              <a:ext cx="1440160" cy="369332"/>
            </a:xfrm>
            <a:prstGeom prst="rect">
              <a:avLst/>
            </a:prstGeom>
            <a:noFill/>
          </p:spPr>
          <p:txBody>
            <a:bodyPr wrap="square" rtlCol="0">
              <a:spAutoFit/>
            </a:bodyPr>
            <a:lstStyle/>
            <a:p>
              <a:r>
                <a:rPr lang="en-GB" dirty="0"/>
                <a:t>Pillar One</a:t>
              </a:r>
            </a:p>
          </p:txBody>
        </p:sp>
        <p:sp>
          <p:nvSpPr>
            <p:cNvPr id="12" name="TextBox 11"/>
            <p:cNvSpPr txBox="1"/>
            <p:nvPr/>
          </p:nvSpPr>
          <p:spPr>
            <a:xfrm>
              <a:off x="1751102" y="3012226"/>
              <a:ext cx="1440160" cy="369332"/>
            </a:xfrm>
            <a:prstGeom prst="rect">
              <a:avLst/>
            </a:prstGeom>
            <a:noFill/>
          </p:spPr>
          <p:txBody>
            <a:bodyPr wrap="square" rtlCol="0">
              <a:spAutoFit/>
            </a:bodyPr>
            <a:lstStyle/>
            <a:p>
              <a:r>
                <a:rPr lang="en-GB" dirty="0"/>
                <a:t>Pillar One</a:t>
              </a:r>
            </a:p>
          </p:txBody>
        </p:sp>
        <p:sp>
          <p:nvSpPr>
            <p:cNvPr id="13" name="Left-Right Arrow 12"/>
            <p:cNvSpPr/>
            <p:nvPr/>
          </p:nvSpPr>
          <p:spPr>
            <a:xfrm>
              <a:off x="4013275" y="4221088"/>
              <a:ext cx="702741" cy="353523"/>
            </a:xfrm>
            <a:prstGeom prst="lef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GB" dirty="0"/>
            </a:p>
          </p:txBody>
        </p:sp>
        <p:sp>
          <p:nvSpPr>
            <p:cNvPr id="14" name="Down Arrow 13"/>
            <p:cNvSpPr/>
            <p:nvPr/>
          </p:nvSpPr>
          <p:spPr>
            <a:xfrm rot="1671172">
              <a:off x="3275856" y="3284984"/>
              <a:ext cx="432048" cy="546577"/>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GB" dirty="0"/>
            </a:p>
          </p:txBody>
        </p:sp>
        <p:sp>
          <p:nvSpPr>
            <p:cNvPr id="15" name="Down Arrow 14"/>
            <p:cNvSpPr/>
            <p:nvPr/>
          </p:nvSpPr>
          <p:spPr>
            <a:xfrm rot="18615950">
              <a:off x="4943922" y="3196892"/>
              <a:ext cx="432048" cy="546577"/>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GB" dirty="0"/>
            </a:p>
          </p:txBody>
        </p:sp>
      </p:grpSp>
      <p:sp>
        <p:nvSpPr>
          <p:cNvPr id="16" name="Slide Number Placeholder 15"/>
          <p:cNvSpPr>
            <a:spLocks noGrp="1"/>
          </p:cNvSpPr>
          <p:nvPr>
            <p:ph type="sldNum" sz="quarter" idx="12"/>
          </p:nvPr>
        </p:nvSpPr>
        <p:spPr/>
        <p:txBody>
          <a:bodyPr/>
          <a:lstStyle/>
          <a:p>
            <a:fld id="{C01B23B7-FC31-4033-B249-6E0FAA2E8053}" type="slidenum">
              <a:rPr lang="en-GB" smtClean="0"/>
              <a:t>6</a:t>
            </a:fld>
            <a:endParaRPr lang="en-GB" dirty="0"/>
          </a:p>
        </p:txBody>
      </p:sp>
    </p:spTree>
    <p:extLst>
      <p:ext uri="{BB962C8B-B14F-4D97-AF65-F5344CB8AC3E}">
        <p14:creationId xmlns:p14="http://schemas.microsoft.com/office/powerpoint/2010/main" val="3067975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FOUR KEY FEATURES OF EACH OF PILLAR </a:t>
            </a:r>
            <a:r>
              <a:rPr lang="en-GB" b="1" dirty="0"/>
              <a:t>1</a:t>
            </a:r>
          </a:p>
        </p:txBody>
      </p:sp>
      <p:sp>
        <p:nvSpPr>
          <p:cNvPr id="3" name="Content Placeholder 2"/>
          <p:cNvSpPr>
            <a:spLocks noGrp="1"/>
          </p:cNvSpPr>
          <p:nvPr>
            <p:ph idx="1"/>
          </p:nvPr>
        </p:nvSpPr>
        <p:spPr/>
        <p:txBody>
          <a:bodyPr>
            <a:normAutofit fontScale="92500" lnSpcReduction="20000"/>
          </a:bodyPr>
          <a:lstStyle/>
          <a:p>
            <a:pPr lvl="0" algn="just"/>
            <a:r>
              <a:rPr lang="en-GB" b="1" dirty="0" smtClean="0"/>
              <a:t>Development Objectives:</a:t>
            </a:r>
          </a:p>
          <a:p>
            <a:pPr lvl="0" algn="just"/>
            <a:endParaRPr lang="en-GB" b="1" dirty="0" smtClean="0"/>
          </a:p>
          <a:p>
            <a:pPr lvl="0" algn="just"/>
            <a:r>
              <a:rPr lang="en-GB" b="1" dirty="0" smtClean="0"/>
              <a:t>Target Results</a:t>
            </a:r>
            <a:r>
              <a:rPr lang="en-GB" dirty="0" smtClean="0"/>
              <a:t>:</a:t>
            </a:r>
          </a:p>
          <a:p>
            <a:pPr lvl="0" algn="just"/>
            <a:endParaRPr lang="en-GB" dirty="0" smtClean="0"/>
          </a:p>
          <a:p>
            <a:pPr lvl="0" algn="just"/>
            <a:r>
              <a:rPr lang="en-GB" b="1" dirty="0" smtClean="0"/>
              <a:t>Building Blocks</a:t>
            </a:r>
            <a:r>
              <a:rPr lang="en-GB" dirty="0" smtClean="0"/>
              <a:t>: </a:t>
            </a:r>
          </a:p>
          <a:p>
            <a:pPr lvl="0" algn="just"/>
            <a:endParaRPr lang="en-GB" dirty="0" smtClean="0"/>
          </a:p>
          <a:p>
            <a:pPr lvl="0" algn="just"/>
            <a:r>
              <a:rPr lang="en-GB" b="1" dirty="0" smtClean="0"/>
              <a:t>Strategic Priorities</a:t>
            </a:r>
            <a:r>
              <a:rPr lang="en-GB" dirty="0"/>
              <a:t>:</a:t>
            </a:r>
            <a:endParaRPr lang="en-GB" dirty="0" smtClean="0"/>
          </a:p>
          <a:p>
            <a:pPr marL="0" lvl="0" indent="0" algn="just">
              <a:buNone/>
            </a:pPr>
            <a:r>
              <a:rPr lang="en-GB" dirty="0" smtClean="0"/>
              <a:t> </a:t>
            </a:r>
          </a:p>
          <a:p>
            <a:pPr lvl="0" algn="just"/>
            <a:r>
              <a:rPr lang="en-GB" b="1" dirty="0" smtClean="0"/>
              <a:t>Defining Characteristics:</a:t>
            </a:r>
          </a:p>
          <a:p>
            <a:endParaRPr lang="en-GB" dirty="0"/>
          </a:p>
        </p:txBody>
      </p:sp>
      <p:sp>
        <p:nvSpPr>
          <p:cNvPr id="4" name="Slide Number Placeholder 3"/>
          <p:cNvSpPr>
            <a:spLocks noGrp="1"/>
          </p:cNvSpPr>
          <p:nvPr>
            <p:ph type="sldNum" sz="quarter" idx="12"/>
          </p:nvPr>
        </p:nvSpPr>
        <p:spPr/>
        <p:txBody>
          <a:bodyPr/>
          <a:lstStyle/>
          <a:p>
            <a:fld id="{C01B23B7-FC31-4033-B249-6E0FAA2E8053}" type="slidenum">
              <a:rPr lang="en-GB" smtClean="0"/>
              <a:t>7</a:t>
            </a:fld>
            <a:endParaRPr lang="en-GB" dirty="0"/>
          </a:p>
        </p:txBody>
      </p:sp>
    </p:spTree>
    <p:extLst>
      <p:ext uri="{BB962C8B-B14F-4D97-AF65-F5344CB8AC3E}">
        <p14:creationId xmlns:p14="http://schemas.microsoft.com/office/powerpoint/2010/main" val="4120429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PILLAR ONE: DEVELOPMENT </a:t>
            </a:r>
            <a:r>
              <a:rPr lang="en-US" b="1" dirty="0"/>
              <a:t>OBJECTIVE </a:t>
            </a:r>
          </a:p>
        </p:txBody>
      </p:sp>
      <p:sp>
        <p:nvSpPr>
          <p:cNvPr id="3" name="Content Placeholder 2"/>
          <p:cNvSpPr>
            <a:spLocks noGrp="1"/>
          </p:cNvSpPr>
          <p:nvPr>
            <p:ph idx="1"/>
          </p:nvPr>
        </p:nvSpPr>
        <p:spPr/>
        <p:txBody>
          <a:bodyPr/>
          <a:lstStyle/>
          <a:p>
            <a:pPr algn="just"/>
            <a:r>
              <a:rPr lang="en-GB" dirty="0"/>
              <a:t>To create an institutional and governance environment that enables public service institutions to deliver public goods and services with integrity, transparency, and accountability and in accordance with their mandates.</a:t>
            </a:r>
          </a:p>
          <a:p>
            <a:endParaRPr lang="en-US" dirty="0"/>
          </a:p>
        </p:txBody>
      </p:sp>
      <p:sp>
        <p:nvSpPr>
          <p:cNvPr id="4" name="Slide Number Placeholder 3"/>
          <p:cNvSpPr>
            <a:spLocks noGrp="1"/>
          </p:cNvSpPr>
          <p:nvPr>
            <p:ph type="sldNum" sz="quarter" idx="12"/>
          </p:nvPr>
        </p:nvSpPr>
        <p:spPr/>
        <p:txBody>
          <a:bodyPr/>
          <a:lstStyle/>
          <a:p>
            <a:fld id="{C01B23B7-FC31-4033-B249-6E0FAA2E8053}" type="slidenum">
              <a:rPr lang="en-GB" smtClean="0"/>
              <a:t>8</a:t>
            </a:fld>
            <a:endParaRPr lang="en-GB" dirty="0"/>
          </a:p>
        </p:txBody>
      </p:sp>
    </p:spTree>
    <p:extLst>
      <p:ext uri="{BB962C8B-B14F-4D97-AF65-F5344CB8AC3E}">
        <p14:creationId xmlns:p14="http://schemas.microsoft.com/office/powerpoint/2010/main" val="4225629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TARGET RESULTS</a:t>
            </a:r>
            <a:endParaRPr lang="en-US" b="1" dirty="0"/>
          </a:p>
        </p:txBody>
      </p:sp>
      <p:sp>
        <p:nvSpPr>
          <p:cNvPr id="3" name="Content Placeholder 2"/>
          <p:cNvSpPr>
            <a:spLocks noGrp="1"/>
          </p:cNvSpPr>
          <p:nvPr>
            <p:ph idx="1"/>
          </p:nvPr>
        </p:nvSpPr>
        <p:spPr/>
        <p:txBody>
          <a:bodyPr>
            <a:normAutofit fontScale="92500" lnSpcReduction="20000"/>
          </a:bodyPr>
          <a:lstStyle/>
          <a:p>
            <a:pPr lvl="0" algn="just"/>
            <a:r>
              <a:rPr lang="en-GB" dirty="0"/>
              <a:t>Clarity in governance architecture as it affects inter-governmental relations (IGR) and public service administration (PSA)</a:t>
            </a:r>
          </a:p>
          <a:p>
            <a:pPr lvl="0" algn="just"/>
            <a:r>
              <a:rPr lang="en-GB" dirty="0"/>
              <a:t>Enhanced service delivery accountability and citizens participation</a:t>
            </a:r>
          </a:p>
          <a:p>
            <a:pPr lvl="0" algn="just"/>
            <a:r>
              <a:rPr lang="en-GB" dirty="0"/>
              <a:t>Transparency and zero tolerance of corruption</a:t>
            </a:r>
          </a:p>
          <a:p>
            <a:pPr lvl="0" algn="just"/>
            <a:r>
              <a:rPr lang="en-GB" dirty="0"/>
              <a:t>Efficient and predictable justice systems</a:t>
            </a:r>
          </a:p>
          <a:p>
            <a:pPr lvl="0" algn="just"/>
            <a:r>
              <a:rPr lang="en-GB" dirty="0"/>
              <a:t>Safety and security provided, and conflict managed and prevented </a:t>
            </a:r>
          </a:p>
          <a:p>
            <a:pPr lvl="0" algn="just"/>
            <a:r>
              <a:rPr lang="en-GB" dirty="0"/>
              <a:t>Effective coordination of governance reforms.  </a:t>
            </a:r>
          </a:p>
          <a:p>
            <a:endParaRPr lang="en-US" dirty="0"/>
          </a:p>
        </p:txBody>
      </p:sp>
      <p:sp>
        <p:nvSpPr>
          <p:cNvPr id="4" name="Slide Number Placeholder 3"/>
          <p:cNvSpPr>
            <a:spLocks noGrp="1"/>
          </p:cNvSpPr>
          <p:nvPr>
            <p:ph type="sldNum" sz="quarter" idx="12"/>
          </p:nvPr>
        </p:nvSpPr>
        <p:spPr/>
        <p:txBody>
          <a:bodyPr/>
          <a:lstStyle/>
          <a:p>
            <a:fld id="{C01B23B7-FC31-4033-B249-6E0FAA2E8053}" type="slidenum">
              <a:rPr lang="en-GB" smtClean="0"/>
              <a:t>9</a:t>
            </a:fld>
            <a:endParaRPr lang="en-GB" dirty="0"/>
          </a:p>
        </p:txBody>
      </p:sp>
    </p:spTree>
    <p:extLst>
      <p:ext uri="{BB962C8B-B14F-4D97-AF65-F5344CB8AC3E}">
        <p14:creationId xmlns:p14="http://schemas.microsoft.com/office/powerpoint/2010/main" val="1395172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1597</TotalTime>
  <Words>911</Words>
  <Application>Microsoft Office PowerPoint</Application>
  <PresentationFormat>On-screen Show (4:3)</PresentationFormat>
  <Paragraphs>132</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Office Theme</vt:lpstr>
      <vt:lpstr>AN  OVERVIEW OF THE NATIONAL STRATEGY FOR PUBLIC SERVICE REFORMS (NSPSR) </vt:lpstr>
      <vt:lpstr>OUTLINE OF PRESENTATION</vt:lpstr>
      <vt:lpstr>Introduction</vt:lpstr>
      <vt:lpstr>Introduction Cont’d</vt:lpstr>
      <vt:lpstr>Long Term Perspective </vt:lpstr>
      <vt:lpstr>Pillar Structure &amp; Key Features</vt:lpstr>
      <vt:lpstr>FOUR KEY FEATURES OF EACH OF PILLAR 1</vt:lpstr>
      <vt:lpstr>PILLAR ONE: DEVELOPMENT OBJECTIVE </vt:lpstr>
      <vt:lpstr>TARGET RESULTS</vt:lpstr>
      <vt:lpstr>PILLAR 1: BUILDING BLOCKS CONT’D</vt:lpstr>
      <vt:lpstr>PILLAR 2: DEVELOPMENT OBJECTIVE</vt:lpstr>
      <vt:lpstr> PILLAR 2: BUILDING BLOCKS</vt:lpstr>
      <vt:lpstr>PILLAR 2: TARGET RESULTS</vt:lpstr>
      <vt:lpstr>Pillar 3: Development Objective</vt:lpstr>
      <vt:lpstr>Pillar 3: Target Results</vt:lpstr>
      <vt:lpstr>PILLAR 3: BUILDING BLOCKS</vt:lpstr>
      <vt:lpstr>PILLAR 4: DEVELOPMENT OBJECTIVE</vt:lpstr>
      <vt:lpstr>PILLAR 4: TARGET RESULTS</vt:lpstr>
      <vt:lpstr>PILLAR 4: BUILDING BLOCKS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Term Perspective</dc:title>
  <dc:creator>Claire Howard</dc:creator>
  <cp:lastModifiedBy>Funke</cp:lastModifiedBy>
  <cp:revision>252</cp:revision>
  <dcterms:created xsi:type="dcterms:W3CDTF">2014-12-15T13:58:40Z</dcterms:created>
  <dcterms:modified xsi:type="dcterms:W3CDTF">2018-10-30T13:50:53Z</dcterms:modified>
</cp:coreProperties>
</file>