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4006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3" r:id="rId3"/>
    <p:sldId id="334" r:id="rId4"/>
    <p:sldId id="335" r:id="rId5"/>
    <p:sldId id="364" r:id="rId6"/>
    <p:sldId id="365" r:id="rId7"/>
    <p:sldId id="366" r:id="rId8"/>
    <p:sldId id="367" r:id="rId9"/>
    <p:sldId id="368" r:id="rId10"/>
    <p:sldId id="308" r:id="rId11"/>
  </p:sldIdLst>
  <p:sldSz cx="9144000" cy="6858000" type="screen4x3"/>
  <p:notesSz cx="9296400" cy="6881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CCFFCC"/>
    <a:srgbClr val="099DE7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6078" autoAdjust="0"/>
  </p:normalViewPr>
  <p:slideViewPr>
    <p:cSldViewPr>
      <p:cViewPr>
        <p:scale>
          <a:sx n="70" d="100"/>
          <a:sy n="70" d="100"/>
        </p:scale>
        <p:origin x="-1302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4448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4448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5D158EA-75AB-4DEB-BA9A-31CBF0C97BA1}" type="datetimeFigureOut">
              <a:rPr lang="en-US"/>
              <a:pPr>
                <a:defRPr/>
              </a:pPr>
              <a:t>9/9/2014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35738"/>
            <a:ext cx="4029075" cy="344487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535738"/>
            <a:ext cx="4029075" cy="344487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52BA5E2-EECD-4594-8ABA-EF49DC2A1D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4448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4448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3773C69-A920-4332-921A-3257C369A71E}" type="datetimeFigureOut">
              <a:rPr lang="en-US"/>
              <a:pPr>
                <a:defRPr/>
              </a:pPr>
              <a:t>9/9/2014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515938"/>
            <a:ext cx="3441700" cy="2581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>
            <a:extLst/>
          </a:lstStyle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268663"/>
            <a:ext cx="7435850" cy="3097212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>
            <a:extLst/>
          </a:lstStyle>
          <a:p>
            <a:pPr lvl="0"/>
            <a:r>
              <a:rPr lang="en-US" noProof="0" smtClean="0"/>
              <a:t>Click to edit Master text styles</a:t>
            </a:r>
            <a:endParaRPr lang="en-US" noProof="0"/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35738"/>
            <a:ext cx="4029075" cy="344487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535738"/>
            <a:ext cx="4029075" cy="344487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DA80627-1EA2-4BEA-BFDE-7B5BA69F4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F1C947-C13C-493E-8651-8957C7062CD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019915E-4C52-46CD-A2B5-3460055F97E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D753C5-5A30-425E-BF3E-269D08FCEA5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ACF78-9FEE-4AB6-A84A-421DA7B6905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4FC4C4-2496-4840-8CE2-05B143B7BF4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4FC4C4-2496-4840-8CE2-05B143B7BF4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4FC4C4-2496-4840-8CE2-05B143B7BF4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4FC4C4-2496-4840-8CE2-05B143B7BF4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4FC4C4-2496-4840-8CE2-05B143B7BF4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4FC4C4-2496-4840-8CE2-05B143B7BF4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20 March 2013</a:t>
            </a:r>
            <a:endParaRPr lang="en-US" dirty="0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98856F8-6673-4554-A9A4-19C891A30C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 March 2013</a:t>
            </a:r>
            <a:endParaRPr lang="en-US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F564C-E289-4B9C-9D5E-7AB458BBE4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 March 2013</a:t>
            </a:r>
            <a:endParaRPr lang="en-US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0A0B2-A26E-4D13-9FA1-888D0CEE6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 March 2013</a:t>
            </a:r>
            <a:endParaRPr lang="en-US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7949A-D5A8-4BC2-9302-91B4C2BC33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20 March 2013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7A82BB-00B3-40A0-92A2-5150DC56D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 March 2013</a:t>
            </a:r>
            <a:endParaRPr lang="en-US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99A4D-7458-4851-9FA4-B947F9A44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20 March 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1A5E86-70D6-4451-8D88-661FCBC1F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 March 2013</a:t>
            </a:r>
            <a:endParaRPr lang="en-US" dirty="0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30D81-D641-41B0-AF83-6296D35BEA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20 March 2013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46EC499-D3AC-4FEB-8831-5F22565C3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20 March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1052DE-7A4B-4D44-BD0F-CF7D2BEFC8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20 March 2013</a:t>
            </a:r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BF4858-169A-438D-BD31-2179D24F57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20 March 2013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C739BADE-84FA-4D5C-9718-7056E7A74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6" r:id="rId1"/>
    <p:sldLayoutId id="2147484211" r:id="rId2"/>
    <p:sldLayoutId id="2147484217" r:id="rId3"/>
    <p:sldLayoutId id="2147484212" r:id="rId4"/>
    <p:sldLayoutId id="2147484218" r:id="rId5"/>
    <p:sldLayoutId id="2147484213" r:id="rId6"/>
    <p:sldLayoutId id="2147484219" r:id="rId7"/>
    <p:sldLayoutId id="2147484220" r:id="rId8"/>
    <p:sldLayoutId id="2147484221" r:id="rId9"/>
    <p:sldLayoutId id="2147484214" r:id="rId10"/>
    <p:sldLayoutId id="2147484215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914400" y="1905000"/>
            <a:ext cx="7848600" cy="1828800"/>
          </a:xfrm>
        </p:spPr>
        <p:txBody>
          <a:bodyPr rtlCol="0">
            <a:normAutofit/>
          </a:bodyPr>
          <a:lstStyle>
            <a:extLst/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cap="none" dirty="0" smtClean="0">
                <a:solidFill>
                  <a:schemeClr val="tx2">
                    <a:lumMod val="90000"/>
                  </a:schemeClr>
                </a:solidFill>
              </a:rPr>
              <a:t>PENSION REFORM ACT 2014:</a:t>
            </a:r>
            <a:br>
              <a:rPr lang="en-US" cap="none" dirty="0" smtClean="0">
                <a:solidFill>
                  <a:schemeClr val="tx2">
                    <a:lumMod val="90000"/>
                  </a:schemeClr>
                </a:solidFill>
              </a:rPr>
            </a:br>
            <a:r>
              <a:rPr lang="en-US" cap="none" dirty="0" smtClean="0">
                <a:solidFill>
                  <a:schemeClr val="tx2">
                    <a:lumMod val="90000"/>
                  </a:schemeClr>
                </a:solidFill>
              </a:rPr>
              <a:t>What is New for the Public Sector?</a:t>
            </a:r>
            <a:endParaRPr sz="3600">
              <a:solidFill>
                <a:schemeClr val="tx2">
                  <a:satMod val="13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r="5400000" sy="-100000" rotWithShape="0"/>
              </a:effectLst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body" idx="1"/>
          </p:nvPr>
        </p:nvSpPr>
        <p:spPr>
          <a:xfrm>
            <a:off x="2590800" y="4800600"/>
            <a:ext cx="6096000" cy="1524000"/>
          </a:xfrm>
        </p:spPr>
        <p:txBody>
          <a:bodyPr rtlCol="0">
            <a:normAutofit fontScale="25000" lnSpcReduction="20000"/>
          </a:bodyPr>
          <a:lstStyle>
            <a:extLst/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6000" dirty="0" smtClean="0">
                <a:solidFill>
                  <a:schemeClr val="accent3"/>
                </a:solidFill>
              </a:rPr>
              <a:t>A PRESENTATION</a:t>
            </a:r>
          </a:p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6000" dirty="0" smtClean="0">
                <a:solidFill>
                  <a:schemeClr val="accent3"/>
                </a:solidFill>
              </a:rPr>
              <a:t>BY</a:t>
            </a:r>
          </a:p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10300" spc="-150" dirty="0" smtClean="0">
                <a:solidFill>
                  <a:schemeClr val="tx1"/>
                </a:solidFill>
              </a:rPr>
              <a:t>Chinelo Anohu-Amazu</a:t>
            </a:r>
          </a:p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9600" dirty="0" smtClean="0">
                <a:solidFill>
                  <a:schemeClr val="tx1"/>
                </a:solidFill>
              </a:rPr>
              <a:t>Ag. Director General</a:t>
            </a:r>
          </a:p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9600" b="1" dirty="0" smtClean="0">
                <a:solidFill>
                  <a:schemeClr val="accent2">
                    <a:lumMod val="50000"/>
                  </a:schemeClr>
                </a:solidFill>
                <a:latin typeface="SimSun-ExtB" pitchFamily="49" charset="-122"/>
                <a:ea typeface="SimSun-ExtB" pitchFamily="49" charset="-122"/>
              </a:rPr>
              <a:t>NATIONAL PENSION COMMISSION</a:t>
            </a:r>
          </a:p>
        </p:txBody>
      </p:sp>
      <p:pic>
        <p:nvPicPr>
          <p:cNvPr id="9" name="Picture 2" descr="http://www.oaugf.gov.ng/images/Nigeria-Coat-of-Arm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381000"/>
            <a:ext cx="1546860" cy="11430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Content Placeholder 7"/>
          <p:cNvSpPr>
            <a:spLocks noGrp="1"/>
          </p:cNvSpPr>
          <p:nvPr>
            <p:ph sz="half" idx="1"/>
          </p:nvPr>
        </p:nvSpPr>
        <p:spPr>
          <a:xfrm>
            <a:off x="465138" y="1295400"/>
            <a:ext cx="4038600" cy="5334000"/>
          </a:xfrm>
        </p:spPr>
        <p:txBody>
          <a:bodyPr rtlCol="0">
            <a:normAutofit/>
          </a:bodyPr>
          <a:lstStyle/>
          <a:p>
            <a:pPr marL="347663" indent="-279400" eaLnBrk="1" fontAlgn="auto" hangingPunct="1">
              <a:spcAft>
                <a:spcPts val="0"/>
              </a:spcAft>
              <a:buFont typeface="Wingdings" pitchFamily="2" charset="2"/>
              <a:buBlip>
                <a:blip r:embed="rId3"/>
              </a:buBlip>
              <a:defRPr/>
            </a:pPr>
            <a:endParaRPr lang="en-GB" sz="16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347663" indent="-279400" eaLnBrk="1" fontAlgn="auto" hangingPunct="1">
              <a:spcAft>
                <a:spcPts val="0"/>
              </a:spcAft>
              <a:buFont typeface="Wingdings" pitchFamily="2" charset="2"/>
              <a:buBlip>
                <a:blip r:embed="rId3"/>
              </a:buBlip>
              <a:defRPr/>
            </a:pPr>
            <a:endParaRPr lang="en-GB" sz="16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347663" indent="-279400" eaLnBrk="1" fontAlgn="auto" hangingPunct="1">
              <a:spcAft>
                <a:spcPts val="0"/>
              </a:spcAft>
              <a:buFont typeface="Wingdings" pitchFamily="2" charset="2"/>
              <a:buBlip>
                <a:blip r:embed="rId3"/>
              </a:buBlip>
              <a:defRPr/>
            </a:pPr>
            <a:endParaRPr lang="en-GB" sz="16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25605" name="Content Placeholder 8"/>
          <p:cNvSpPr>
            <a:spLocks noGrp="1"/>
          </p:cNvSpPr>
          <p:nvPr>
            <p:ph sz="half" idx="2"/>
          </p:nvPr>
        </p:nvSpPr>
        <p:spPr>
          <a:xfrm>
            <a:off x="533400" y="914400"/>
            <a:ext cx="8077200" cy="5181600"/>
          </a:xfrm>
        </p:spPr>
        <p:txBody>
          <a:bodyPr rtlCol="0">
            <a:normAutofit/>
          </a:bodyPr>
          <a:lstStyle/>
          <a:p>
            <a:pPr marL="347663" indent="-279400" eaLnBrk="1" fontAlgn="auto" hangingPunct="1">
              <a:spcAft>
                <a:spcPts val="0"/>
              </a:spcAft>
              <a:buFont typeface="Wingdings" pitchFamily="2" charset="2"/>
              <a:buBlip>
                <a:blip r:embed="rId3"/>
              </a:buBlip>
              <a:defRPr/>
            </a:pPr>
            <a:endParaRPr lang="en-US" sz="10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347663" indent="-279400" eaLnBrk="1" fontAlgn="auto" hangingPunct="1">
              <a:spcAft>
                <a:spcPts val="0"/>
              </a:spcAft>
              <a:buFont typeface="Wingdings" pitchFamily="2" charset="2"/>
              <a:buBlip>
                <a:blip r:embed="rId3"/>
              </a:buBlip>
              <a:defRPr/>
            </a:pPr>
            <a:endParaRPr lang="en-US" sz="16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347663" indent="-279400" eaLnBrk="1" fontAlgn="auto" hangingPunct="1">
              <a:spcAft>
                <a:spcPts val="0"/>
              </a:spcAft>
              <a:buFont typeface="Wingdings" pitchFamily="2" charset="2"/>
              <a:buBlip>
                <a:blip r:embed="rId3"/>
              </a:buBlip>
              <a:defRPr/>
            </a:pPr>
            <a:endParaRPr lang="en-US" sz="16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347663" indent="-279400" eaLnBrk="1" fontAlgn="auto" hangingPunct="1">
              <a:spcAft>
                <a:spcPts val="0"/>
              </a:spcAft>
              <a:buFont typeface="Wingdings" pitchFamily="2" charset="2"/>
              <a:buBlip>
                <a:blip r:embed="rId3"/>
              </a:buBlip>
              <a:defRPr/>
            </a:pPr>
            <a:endParaRPr lang="en-US" sz="16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347663" indent="-279400" eaLnBrk="1" fontAlgn="auto" hangingPunct="1">
              <a:spcAft>
                <a:spcPts val="0"/>
              </a:spcAft>
              <a:buFont typeface="Wingdings" pitchFamily="2" charset="2"/>
              <a:buBlip>
                <a:blip r:embed="rId3"/>
              </a:buBlip>
              <a:defRPr/>
            </a:pPr>
            <a:endParaRPr lang="en-US" sz="16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347663" indent="-279400" eaLnBrk="1" fontAlgn="auto" hangingPunct="1">
              <a:spcAft>
                <a:spcPts val="0"/>
              </a:spcAft>
              <a:buFont typeface="Wingdings" pitchFamily="2" charset="2"/>
              <a:buBlip>
                <a:blip r:embed="rId3"/>
              </a:buBlip>
              <a:defRPr/>
            </a:pPr>
            <a:endParaRPr lang="en-US" sz="16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2627313" indent="-566738" eaLnBrk="1" fontAlgn="auto" hangingPunct="1">
              <a:spcAft>
                <a:spcPts val="0"/>
              </a:spcAft>
              <a:buFont typeface="Wingdings" pitchFamily="2" charset="2"/>
              <a:buBlip>
                <a:blip r:embed="rId3"/>
              </a:buBlip>
              <a:defRPr/>
            </a:pPr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6A5A12-47E4-453E-9D8E-6A462EEBC6BC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8" name="Picture 2" descr="http://www.oaugf.gov.ng/images/Nigeria-Coat-of-Arm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38600" y="685800"/>
            <a:ext cx="761999" cy="68580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53400" cy="914400"/>
          </a:xfrm>
        </p:spPr>
        <p:txBody>
          <a:bodyPr rtlCol="0">
            <a:normAutofit fontScale="90000"/>
          </a:bodyPr>
          <a:lstStyle>
            <a:extLst/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rgbClr val="C00000"/>
                </a:solidFill>
              </a:rPr>
              <a:t/>
            </a:r>
            <a:br>
              <a:rPr lang="en-US" sz="4800" dirty="0" smtClean="0">
                <a:solidFill>
                  <a:srgbClr val="C00000"/>
                </a:solidFill>
              </a:rPr>
            </a:br>
            <a:r>
              <a:rPr lang="en-US" sz="4800" dirty="0" smtClean="0">
                <a:solidFill>
                  <a:srgbClr val="C00000"/>
                </a:solidFill>
              </a:rPr>
              <a:t/>
            </a:r>
            <a:br>
              <a:rPr lang="en-US" sz="4800" dirty="0" smtClean="0">
                <a:solidFill>
                  <a:srgbClr val="C00000"/>
                </a:solidFill>
              </a:rPr>
            </a:br>
            <a:r>
              <a:rPr lang="en-US" sz="4800" dirty="0" smtClean="0">
                <a:solidFill>
                  <a:srgbClr val="C00000"/>
                </a:solidFill>
              </a:rPr>
              <a:t>Establishment and Coverage of CPS </a:t>
            </a:r>
            <a:endParaRPr lang="en-US" sz="4800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152400" y="1295400"/>
            <a:ext cx="8991600" cy="5181600"/>
          </a:xfrm>
        </p:spPr>
        <p:txBody>
          <a:bodyPr rtlCol="0">
            <a:normAutofit fontScale="92500"/>
          </a:bodyPr>
          <a:lstStyle>
            <a:extLst/>
          </a:lstStyle>
          <a:p>
            <a:pPr marL="463550" indent="-283464" eaLnBrk="1" fontAlgn="auto" hangingPunct="1">
              <a:spcAft>
                <a:spcPts val="0"/>
              </a:spcAft>
              <a:buSzPct val="115000"/>
              <a:buNone/>
              <a:defRPr/>
            </a:pPr>
            <a:endParaRPr lang="en-US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None/>
              <a:defRPr/>
            </a:pPr>
            <a:endParaRPr lang="en-US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lnSpc>
                <a:spcPct val="200000"/>
              </a:lnSpc>
              <a:spcAft>
                <a:spcPts val="0"/>
              </a:spcAft>
              <a:buSzPct val="115000"/>
              <a:buFontTx/>
              <a:buBlip>
                <a:blip r:embed="rId3"/>
              </a:buBlip>
              <a:defRPr/>
            </a:pPr>
            <a:r>
              <a:rPr lang="en-US" sz="2400" b="1" dirty="0" smtClean="0">
                <a:solidFill>
                  <a:srgbClr val="0A07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Tahoma" pitchFamily="34" charset="0"/>
                <a:cs typeface="Tahoma" pitchFamily="34" charset="0"/>
              </a:rPr>
              <a:t>States &amp; Local Government Employees. Section 1</a:t>
            </a:r>
            <a:endParaRPr lang="en-US" sz="1800" b="1" dirty="0" smtClean="0">
              <a:solidFill>
                <a:srgbClr val="0A071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  <a:ea typeface="Tahoma" pitchFamily="34" charset="0"/>
              <a:cs typeface="Tahoma" pitchFamily="34" charset="0"/>
            </a:endParaRPr>
          </a:p>
          <a:p>
            <a:pPr marL="463550" indent="-283464" eaLnBrk="1" fontAlgn="auto" hangingPunct="1">
              <a:lnSpc>
                <a:spcPct val="200000"/>
              </a:lnSpc>
              <a:spcAft>
                <a:spcPts val="0"/>
              </a:spcAft>
              <a:buSzPct val="115000"/>
              <a:buFontTx/>
              <a:buBlip>
                <a:blip r:embed="rId3"/>
              </a:buBlip>
              <a:defRPr/>
            </a:pPr>
            <a:r>
              <a:rPr lang="en-US" sz="2400" b="1" dirty="0" smtClean="0">
                <a:solidFill>
                  <a:srgbClr val="0A07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Tahoma" pitchFamily="34" charset="0"/>
                <a:cs typeface="Tahoma" pitchFamily="34" charset="0"/>
              </a:rPr>
              <a:t>Private Sector Organizations with 3 or more (S.2)  </a:t>
            </a:r>
          </a:p>
          <a:p>
            <a:pPr marL="231775" lvl="1" indent="0" eaLnBrk="1" fontAlgn="auto" hangingPunct="1">
              <a:lnSpc>
                <a:spcPct val="200000"/>
              </a:lnSpc>
              <a:spcAft>
                <a:spcPts val="0"/>
              </a:spcAft>
              <a:buSzPct val="115000"/>
              <a:buFontTx/>
              <a:buBlip>
                <a:blip r:embed="rId3"/>
              </a:buBlip>
              <a:defRPr/>
            </a:pPr>
            <a:r>
              <a:rPr lang="en-US" b="1" dirty="0" smtClean="0">
                <a:solidFill>
                  <a:srgbClr val="0A07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Tahoma" pitchFamily="34" charset="0"/>
                <a:cs typeface="Tahoma" pitchFamily="34" charset="0"/>
              </a:rPr>
              <a:t>Minimum Contribution Rate:18% of monthly emolument [S.4(1)]</a:t>
            </a:r>
          </a:p>
          <a:p>
            <a:pPr marL="463550" lvl="1" indent="-231775" eaLnBrk="1" fontAlgn="auto" hangingPunct="1">
              <a:lnSpc>
                <a:spcPct val="200000"/>
              </a:lnSpc>
              <a:spcAft>
                <a:spcPts val="0"/>
              </a:spcAft>
              <a:buSzPct val="115000"/>
              <a:buFontTx/>
              <a:buBlip>
                <a:blip r:embed="rId3"/>
              </a:buBlip>
              <a:defRPr/>
            </a:pPr>
            <a:r>
              <a:rPr lang="en-US" b="1" dirty="0" smtClean="0">
                <a:solidFill>
                  <a:srgbClr val="0A07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Tahoma" pitchFamily="34" charset="0"/>
                <a:cs typeface="Tahoma" pitchFamily="34" charset="0"/>
              </a:rPr>
              <a:t>Employer may agree to pay employee Additional Benefits upon retirement [S.4(4)(a)]</a:t>
            </a:r>
          </a:p>
          <a:p>
            <a:pPr marL="231775" lvl="1" indent="0" eaLnBrk="1" fontAlgn="auto" hangingPunct="1">
              <a:lnSpc>
                <a:spcPct val="200000"/>
              </a:lnSpc>
              <a:spcAft>
                <a:spcPts val="0"/>
              </a:spcAft>
              <a:buSzPct val="115000"/>
              <a:buFontTx/>
              <a:buBlip>
                <a:blip r:embed="rId3"/>
              </a:buBlip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Exemption: Military &amp; Security Services (S.5)</a:t>
            </a: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Tx/>
              <a:buBlip>
                <a:blip r:embed="rId3"/>
              </a:buBlip>
              <a:defRPr/>
            </a:pPr>
            <a:endParaRPr lang="en-US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lvl="1" indent="-342900" eaLnBrk="1" fontAlgn="auto" hangingPunct="1">
              <a:spcBef>
                <a:spcPts val="700"/>
              </a:spcBef>
              <a:spcAft>
                <a:spcPts val="0"/>
              </a:spcAft>
              <a:buSzPct val="115000"/>
              <a:buNone/>
              <a:defRPr/>
            </a:pPr>
            <a:endParaRPr lang="en-US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lvl="1" indent="-342900" eaLnBrk="1" fontAlgn="auto" hangingPunct="1">
              <a:spcBef>
                <a:spcPts val="700"/>
              </a:spcBef>
              <a:spcAft>
                <a:spcPts val="0"/>
              </a:spcAft>
              <a:buSzPct val="115000"/>
              <a:buFont typeface="Wingdings" pitchFamily="2" charset="2"/>
              <a:buBlip>
                <a:blip r:embed="rId3"/>
              </a:buBlip>
              <a:defRPr/>
            </a:pPr>
            <a:endParaRPr lang="en-US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lvl="1" indent="-342900" eaLnBrk="1" fontAlgn="auto" hangingPunct="1">
              <a:spcBef>
                <a:spcPts val="700"/>
              </a:spcBef>
              <a:spcAft>
                <a:spcPts val="0"/>
              </a:spcAft>
              <a:buSzPct val="115000"/>
              <a:buFont typeface="Wingdings" pitchFamily="2" charset="2"/>
              <a:buBlip>
                <a:blip r:embed="rId3"/>
              </a:buBlip>
              <a:defRPr/>
            </a:pPr>
            <a:endParaRPr lang="en-US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Tx/>
              <a:buBlip>
                <a:blip r:embed="rId3"/>
              </a:buBlip>
              <a:defRPr/>
            </a:pPr>
            <a:endParaRPr lang="en-US" sz="1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Tx/>
              <a:buBlip>
                <a:blip r:embed="rId3"/>
              </a:buBlip>
              <a:defRPr/>
            </a:pPr>
            <a:endParaRPr lang="en-US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FontTx/>
              <a:buBlip>
                <a:blip r:embed="rId3"/>
              </a:buBlip>
              <a:defRPr/>
            </a:pPr>
            <a:endParaRPr lang="en-US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463550" indent="-283464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17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63550" indent="-283464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1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8975" indent="-568325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8975" indent="-568325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0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0F1FE8-940E-4F10-BF9D-0B138E876B78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6" name="Picture 2" descr="http://www.oaugf.gov.ng/images/Nigeria-Coat-of-Arm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304800"/>
            <a:ext cx="761999" cy="68580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09550"/>
            <a:ext cx="8382000" cy="857250"/>
          </a:xfrm>
        </p:spPr>
        <p:txBody>
          <a:bodyPr rtlCol="0">
            <a:normAutofit fontScale="90000"/>
          </a:bodyPr>
          <a:lstStyle>
            <a:extLst/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rgbClr val="C00000"/>
                </a:solidFill>
              </a:rPr>
              <a:t/>
            </a:r>
            <a:br>
              <a:rPr lang="en-US" sz="4800" dirty="0" smtClean="0">
                <a:solidFill>
                  <a:srgbClr val="C00000"/>
                </a:solidFill>
              </a:rPr>
            </a:br>
            <a:r>
              <a:rPr lang="en-US" sz="4800" dirty="0" smtClean="0">
                <a:solidFill>
                  <a:srgbClr val="C00000"/>
                </a:solidFill>
              </a:rPr>
              <a:t/>
            </a:r>
            <a:br>
              <a:rPr lang="en-US" sz="4800" dirty="0" smtClean="0">
                <a:solidFill>
                  <a:srgbClr val="C00000"/>
                </a:solidFill>
              </a:rPr>
            </a:br>
            <a:r>
              <a:rPr lang="en-US" sz="4800" dirty="0" smtClean="0">
                <a:solidFill>
                  <a:srgbClr val="C00000"/>
                </a:solidFill>
              </a:rPr>
              <a:t/>
            </a:r>
            <a:br>
              <a:rPr lang="en-US" sz="4800" dirty="0" smtClean="0">
                <a:solidFill>
                  <a:srgbClr val="C00000"/>
                </a:solidFill>
              </a:rPr>
            </a:br>
            <a:r>
              <a:rPr lang="en-US" sz="4400" dirty="0" smtClean="0">
                <a:solidFill>
                  <a:srgbClr val="C00000"/>
                </a:solidFill>
              </a:rPr>
              <a:t>Administration of Retirement Benefits under the CPS </a:t>
            </a:r>
            <a:endParaRPr lang="en-US" sz="4800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152400" y="1295400"/>
            <a:ext cx="8991600" cy="5181600"/>
          </a:xfrm>
        </p:spPr>
        <p:txBody>
          <a:bodyPr rtlCol="0">
            <a:normAutofit fontScale="62500" lnSpcReduction="20000"/>
          </a:bodyPr>
          <a:lstStyle>
            <a:extLst/>
          </a:lstStyle>
          <a:p>
            <a:pPr marL="463550" indent="-46355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2400" dirty="0" smtClean="0">
              <a:solidFill>
                <a:srgbClr val="0A0718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Tx/>
              <a:buBlip>
                <a:blip r:embed="rId3"/>
              </a:buBlip>
              <a:defRPr/>
            </a:pPr>
            <a:endParaRPr lang="en-US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lnSpc>
                <a:spcPct val="200000"/>
              </a:lnSpc>
              <a:spcAft>
                <a:spcPts val="0"/>
              </a:spcAft>
              <a:buSzPct val="115000"/>
              <a:buFontTx/>
              <a:buBlip>
                <a:blip r:embed="rId3"/>
              </a:buBlip>
              <a:defRPr/>
            </a:pPr>
            <a:endParaRPr lang="en-US" sz="2400" b="1" dirty="0" smtClean="0">
              <a:solidFill>
                <a:schemeClr val="tx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  <a:ea typeface="Tahoma" pitchFamily="34" charset="0"/>
              <a:cs typeface="Tahoma" pitchFamily="34" charset="0"/>
            </a:endParaRPr>
          </a:p>
          <a:p>
            <a:pPr marL="463550" indent="-283464" eaLnBrk="1" fontAlgn="auto" hangingPunct="1">
              <a:lnSpc>
                <a:spcPct val="200000"/>
              </a:lnSpc>
              <a:spcAft>
                <a:spcPts val="0"/>
              </a:spcAft>
              <a:buSzPct val="115000"/>
              <a:buFontTx/>
              <a:buBlip>
                <a:blip r:embed="rId3"/>
              </a:buBlip>
              <a:defRPr/>
            </a:pPr>
            <a:r>
              <a:rPr lang="en-US" sz="2400" b="1" dirty="0" smtClean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Tahoma" pitchFamily="34" charset="0"/>
                <a:cs typeface="Tahoma" pitchFamily="34" charset="0"/>
              </a:rPr>
              <a:t>PRA 2014 retained Programmed Withdrawal &amp; Annuity as modes of accessing Retirement Benefits under the CPS. New provisions are:</a:t>
            </a:r>
            <a:endParaRPr lang="en-US" sz="2400" b="1" dirty="0" smtClean="0">
              <a:solidFill>
                <a:srgbClr val="0A071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  <a:ea typeface="Tahoma" pitchFamily="34" charset="0"/>
              <a:cs typeface="Tahoma" pitchFamily="34" charset="0"/>
            </a:endParaRPr>
          </a:p>
          <a:p>
            <a:pPr marL="738188" lvl="1" indent="-283464" eaLnBrk="1" fontAlgn="auto" hangingPunct="1">
              <a:lnSpc>
                <a:spcPct val="200000"/>
              </a:lnSpc>
              <a:spcAft>
                <a:spcPts val="0"/>
              </a:spcAft>
              <a:buSzPct val="115000"/>
              <a:buFontTx/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Tahoma" pitchFamily="34" charset="0"/>
                <a:cs typeface="Tahoma" pitchFamily="34" charset="0"/>
              </a:rPr>
              <a:t>Eligible Professors shall take their full terminal benefits in line with Universities (Misc.) Act: Modalities  for funding and implementation to be worked out by the Commission</a:t>
            </a:r>
          </a:p>
          <a:p>
            <a:pPr marL="738188" lvl="1" indent="-283464" eaLnBrk="1" fontAlgn="auto" hangingPunct="1">
              <a:lnSpc>
                <a:spcPct val="200000"/>
              </a:lnSpc>
              <a:spcAft>
                <a:spcPts val="0"/>
              </a:spcAft>
              <a:buSzPct val="115000"/>
              <a:buFontTx/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Tahoma" pitchFamily="34" charset="0"/>
                <a:cs typeface="Tahoma" pitchFamily="34" charset="0"/>
              </a:rPr>
              <a:t>Employees entitled under their conditions of service to retire with full benefits can do so. Modalities for funding and implementation to be worked out [S.7(d)&amp;(e) ]</a:t>
            </a:r>
            <a:endParaRPr lang="en-US" b="1" dirty="0" smtClean="0">
              <a:solidFill>
                <a:srgbClr val="0A071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  <a:ea typeface="Tahoma" pitchFamily="34" charset="0"/>
              <a:cs typeface="Tahoma" pitchFamily="34" charset="0"/>
            </a:endParaRPr>
          </a:p>
          <a:p>
            <a:pPr marL="738188" lvl="1" indent="-283464" eaLnBrk="1" fontAlgn="auto" hangingPunct="1">
              <a:lnSpc>
                <a:spcPct val="200000"/>
              </a:lnSpc>
              <a:spcAft>
                <a:spcPts val="0"/>
              </a:spcAft>
              <a:buSzPct val="115000"/>
              <a:buFontTx/>
              <a:buBlip>
                <a:blip r:embed="rId3"/>
              </a:buBlip>
              <a:defRPr/>
            </a:pPr>
            <a:r>
              <a:rPr lang="en-US" b="1" dirty="0" smtClean="0">
                <a:solidFill>
                  <a:srgbClr val="0A07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Tahoma" pitchFamily="34" charset="0"/>
                <a:cs typeface="Tahoma" pitchFamily="34" charset="0"/>
              </a:rPr>
              <a:t>Persons who loss their jobs and could not secure employment within 4 months can access up to 25% of RSA balance [S.7(2) &amp; S.16(5)]</a:t>
            </a:r>
          </a:p>
          <a:p>
            <a:pPr marL="738188" lvl="1" indent="-283464" eaLnBrk="1" fontAlgn="auto" hangingPunct="1">
              <a:lnSpc>
                <a:spcPct val="200000"/>
              </a:lnSpc>
              <a:spcAft>
                <a:spcPts val="0"/>
              </a:spcAft>
              <a:buSzPct val="115000"/>
              <a:buFontTx/>
              <a:buBlip>
                <a:blip r:embed="rId3"/>
              </a:buBlip>
              <a:defRPr/>
            </a:pPr>
            <a:r>
              <a:rPr lang="en-US" b="1" dirty="0" smtClean="0">
                <a:solidFill>
                  <a:srgbClr val="0A07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Tahoma" pitchFamily="34" charset="0"/>
                <a:cs typeface="Tahoma" pitchFamily="34" charset="0"/>
              </a:rPr>
              <a:t>Pension Fund Investment Income now tax exempt  (S.10)</a:t>
            </a:r>
          </a:p>
          <a:p>
            <a:pPr marL="738188" lvl="1" indent="-283464" eaLnBrk="1" fontAlgn="auto" hangingPunct="1">
              <a:spcAft>
                <a:spcPts val="0"/>
              </a:spcAft>
              <a:buSzPct val="115000"/>
              <a:buFontTx/>
              <a:buBlip>
                <a:blip r:embed="rId3"/>
              </a:buBlip>
              <a:defRPr/>
            </a:pPr>
            <a:endParaRPr lang="en-US" sz="1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Tx/>
              <a:buBlip>
                <a:blip r:embed="rId3"/>
              </a:buBlip>
              <a:defRPr/>
            </a:pPr>
            <a:endParaRPr lang="en-US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lvl="1" indent="-342900" eaLnBrk="1" fontAlgn="auto" hangingPunct="1">
              <a:spcBef>
                <a:spcPts val="700"/>
              </a:spcBef>
              <a:spcAft>
                <a:spcPts val="0"/>
              </a:spcAft>
              <a:buSzPct val="115000"/>
              <a:buFont typeface="Wingdings" pitchFamily="2" charset="2"/>
              <a:buBlip>
                <a:blip r:embed="rId3"/>
              </a:buBlip>
              <a:defRPr/>
            </a:pPr>
            <a:endParaRPr lang="en-US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lvl="1" indent="-342900" eaLnBrk="1" fontAlgn="auto" hangingPunct="1">
              <a:spcBef>
                <a:spcPts val="700"/>
              </a:spcBef>
              <a:spcAft>
                <a:spcPts val="0"/>
              </a:spcAft>
              <a:buSzPct val="115000"/>
              <a:buFont typeface="Wingdings" pitchFamily="2" charset="2"/>
              <a:buBlip>
                <a:blip r:embed="rId3"/>
              </a:buBlip>
              <a:defRPr/>
            </a:pPr>
            <a:endParaRPr lang="en-US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lvl="1" indent="-342900" eaLnBrk="1" fontAlgn="auto" hangingPunct="1">
              <a:spcBef>
                <a:spcPts val="700"/>
              </a:spcBef>
              <a:spcAft>
                <a:spcPts val="0"/>
              </a:spcAft>
              <a:buSzPct val="115000"/>
              <a:buFont typeface="Wingdings" pitchFamily="2" charset="2"/>
              <a:buBlip>
                <a:blip r:embed="rId3"/>
              </a:buBlip>
              <a:defRPr/>
            </a:pPr>
            <a:endParaRPr lang="en-US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Tx/>
              <a:buBlip>
                <a:blip r:embed="rId3"/>
              </a:buBlip>
              <a:defRPr/>
            </a:pPr>
            <a:endParaRPr lang="en-US" sz="1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Tx/>
              <a:buBlip>
                <a:blip r:embed="rId3"/>
              </a:buBlip>
              <a:defRPr/>
            </a:pPr>
            <a:endParaRPr lang="en-US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FontTx/>
              <a:buBlip>
                <a:blip r:embed="rId3"/>
              </a:buBlip>
              <a:defRPr/>
            </a:pPr>
            <a:endParaRPr lang="en-US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463550" indent="-283464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17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63550" indent="-283464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1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8975" indent="-568325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8975" indent="-568325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0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3E6A3F-4283-48C8-87CD-94A71EDF7719}" type="slidenum">
              <a:rPr lang="en-US"/>
              <a:pPr>
                <a:defRPr/>
              </a:pPr>
              <a:t>3</a:t>
            </a:fld>
            <a:endParaRPr lang="en-US"/>
          </a:p>
        </p:txBody>
      </p:sp>
      <p:pic>
        <p:nvPicPr>
          <p:cNvPr id="6" name="Picture 2" descr="http://www.oaugf.gov.ng/images/Nigeria-Coat-of-Arm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304800"/>
            <a:ext cx="761999" cy="68580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09550"/>
            <a:ext cx="8382000" cy="857250"/>
          </a:xfrm>
        </p:spPr>
        <p:txBody>
          <a:bodyPr rtlCol="0">
            <a:normAutofit fontScale="90000"/>
          </a:bodyPr>
          <a:lstStyle>
            <a:extLst/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rgbClr val="C00000"/>
                </a:solidFill>
              </a:rPr>
              <a:t/>
            </a:r>
            <a:br>
              <a:rPr lang="en-US" sz="4800" dirty="0" smtClean="0">
                <a:solidFill>
                  <a:srgbClr val="C00000"/>
                </a:solidFill>
              </a:rPr>
            </a:br>
            <a:r>
              <a:rPr lang="en-US" sz="4800" dirty="0" smtClean="0">
                <a:solidFill>
                  <a:srgbClr val="C00000"/>
                </a:solidFill>
              </a:rPr>
              <a:t/>
            </a:r>
            <a:br>
              <a:rPr lang="en-US" sz="4800" dirty="0" smtClean="0">
                <a:solidFill>
                  <a:srgbClr val="C00000"/>
                </a:solidFill>
              </a:rPr>
            </a:br>
            <a:r>
              <a:rPr lang="en-US" sz="4800" dirty="0" smtClean="0">
                <a:solidFill>
                  <a:srgbClr val="C00000"/>
                </a:solidFill>
              </a:rPr>
              <a:t>RSA Registration and Funding  </a:t>
            </a:r>
            <a:endParaRPr lang="en-US" sz="4800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152400" y="1295400"/>
            <a:ext cx="8763000" cy="5181600"/>
          </a:xfrm>
        </p:spPr>
        <p:txBody>
          <a:bodyPr rtlCol="0">
            <a:normAutofit/>
          </a:bodyPr>
          <a:lstStyle>
            <a:extLst/>
          </a:lstStyle>
          <a:p>
            <a:pPr marL="463550" indent="-46355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2400" dirty="0" smtClean="0">
              <a:solidFill>
                <a:srgbClr val="0A0718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Tx/>
              <a:buBlip>
                <a:blip r:embed="rId3"/>
              </a:buBlip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The following are new provisions on this subject:</a:t>
            </a:r>
          </a:p>
          <a:p>
            <a:pPr marL="738188" lvl="1" indent="-283464" eaLnBrk="1" fontAlgn="auto" hangingPunct="1">
              <a:spcAft>
                <a:spcPts val="0"/>
              </a:spcAft>
              <a:buClr>
                <a:schemeClr val="accent3"/>
              </a:buClr>
              <a:buSzPct val="115000"/>
              <a:buFont typeface="Courier New" pitchFamily="49" charset="0"/>
              <a:buChar char="o"/>
              <a:defRPr/>
            </a:pP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Employers mandated to request PFA to open Nominal RSA for employees that fail to do so within 6 months of employment</a:t>
            </a:r>
          </a:p>
          <a:p>
            <a:pPr marL="738188" lvl="1" indent="-283464" eaLnBrk="1" fontAlgn="auto" hangingPunct="1">
              <a:spcAft>
                <a:spcPts val="0"/>
              </a:spcAft>
              <a:buClr>
                <a:schemeClr val="accent3"/>
              </a:buClr>
              <a:buSzPct val="115000"/>
              <a:buFont typeface="Courier New" pitchFamily="49" charset="0"/>
              <a:buChar char="o"/>
              <a:defRPr/>
            </a:pP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OAGF &amp; FCT Treasury have statutory responsibility to make deductions &amp; remit pension contributions to FGN and FCT employees respectively [S.12(3) &amp; (4)]</a:t>
            </a:r>
          </a:p>
          <a:p>
            <a:pPr marL="738188" lvl="1" indent="-283464" eaLnBrk="1" fontAlgn="auto" hangingPunct="1">
              <a:spcAft>
                <a:spcPts val="0"/>
              </a:spcAft>
              <a:buClr>
                <a:schemeClr val="accent3"/>
              </a:buClr>
              <a:buSzPct val="115000"/>
              <a:buFont typeface="Courier New" pitchFamily="49" charset="0"/>
              <a:buChar char="o"/>
              <a:defRPr/>
            </a:pP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DMO has statutory responsibility to issue Retirement Benefit Bonds recognizing accrued pension rights [S.15(1)(a)]</a:t>
            </a:r>
          </a:p>
          <a:p>
            <a:pPr marL="738188" lvl="1" indent="-283464" eaLnBrk="1" fontAlgn="auto" hangingPunct="1">
              <a:spcAft>
                <a:spcPts val="0"/>
              </a:spcAft>
              <a:buClr>
                <a:schemeClr val="accent3"/>
              </a:buClr>
              <a:buSzPct val="115000"/>
              <a:buFont typeface="Courier New" pitchFamily="49" charset="0"/>
              <a:buChar char="o"/>
              <a:defRPr/>
            </a:pP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Budget Office has statutory responsibility to ensure funding of RBBRF Account and pension review on Accrued Rights portion in line with S.173(3) of the Constitution [S. 39 &amp; S.15(4)&amp;(5)]</a:t>
            </a: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Tx/>
              <a:buBlip>
                <a:blip r:embed="rId3"/>
              </a:buBlip>
              <a:defRPr/>
            </a:pPr>
            <a:endParaRPr lang="en-US" b="1" dirty="0" smtClean="0">
              <a:solidFill>
                <a:srgbClr val="0A071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  <a:ea typeface="Tahoma" pitchFamily="34" charset="0"/>
              <a:cs typeface="Tahoma" pitchFamily="34" charset="0"/>
            </a:endParaRPr>
          </a:p>
          <a:p>
            <a:pPr marL="738188" lvl="1" indent="-283464" eaLnBrk="1" fontAlgn="auto" hangingPunct="1">
              <a:spcAft>
                <a:spcPts val="0"/>
              </a:spcAft>
              <a:buSzPct val="115000"/>
              <a:buFontTx/>
              <a:buBlip>
                <a:blip r:embed="rId3"/>
              </a:buBlip>
              <a:defRPr/>
            </a:pPr>
            <a:endParaRPr lang="en-US" sz="1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Tx/>
              <a:buBlip>
                <a:blip r:embed="rId3"/>
              </a:buBlip>
              <a:defRPr/>
            </a:pPr>
            <a:endParaRPr lang="en-US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lvl="1" indent="-342900" eaLnBrk="1" fontAlgn="auto" hangingPunct="1">
              <a:spcBef>
                <a:spcPts val="700"/>
              </a:spcBef>
              <a:spcAft>
                <a:spcPts val="0"/>
              </a:spcAft>
              <a:buSzPct val="115000"/>
              <a:buFont typeface="Wingdings" pitchFamily="2" charset="2"/>
              <a:buBlip>
                <a:blip r:embed="rId3"/>
              </a:buBlip>
              <a:defRPr/>
            </a:pPr>
            <a:endParaRPr lang="en-US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lvl="1" indent="-342900" eaLnBrk="1" fontAlgn="auto" hangingPunct="1">
              <a:spcBef>
                <a:spcPts val="700"/>
              </a:spcBef>
              <a:spcAft>
                <a:spcPts val="0"/>
              </a:spcAft>
              <a:buSzPct val="115000"/>
              <a:buFont typeface="Wingdings" pitchFamily="2" charset="2"/>
              <a:buBlip>
                <a:blip r:embed="rId3"/>
              </a:buBlip>
              <a:defRPr/>
            </a:pPr>
            <a:endParaRPr lang="en-US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lvl="1" indent="-342900" eaLnBrk="1" fontAlgn="auto" hangingPunct="1">
              <a:spcBef>
                <a:spcPts val="700"/>
              </a:spcBef>
              <a:spcAft>
                <a:spcPts val="0"/>
              </a:spcAft>
              <a:buSzPct val="115000"/>
              <a:buFont typeface="Wingdings" pitchFamily="2" charset="2"/>
              <a:buBlip>
                <a:blip r:embed="rId3"/>
              </a:buBlip>
              <a:defRPr/>
            </a:pPr>
            <a:endParaRPr lang="en-US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Tx/>
              <a:buBlip>
                <a:blip r:embed="rId3"/>
              </a:buBlip>
              <a:defRPr/>
            </a:pPr>
            <a:endParaRPr lang="en-US" sz="1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Tx/>
              <a:buBlip>
                <a:blip r:embed="rId3"/>
              </a:buBlip>
              <a:defRPr/>
            </a:pPr>
            <a:endParaRPr lang="en-US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FontTx/>
              <a:buBlip>
                <a:blip r:embed="rId3"/>
              </a:buBlip>
              <a:defRPr/>
            </a:pPr>
            <a:endParaRPr lang="en-US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463550" indent="-283464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17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63550" indent="-283464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1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8975" indent="-568325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8975" indent="-568325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0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CCCD8-FE26-4885-BE6F-FD0DE9825F43}" type="slidenum">
              <a:rPr lang="en-US"/>
              <a:pPr>
                <a:defRPr/>
              </a:pPr>
              <a:t>4</a:t>
            </a:fld>
            <a:endParaRPr lang="en-US"/>
          </a:p>
        </p:txBody>
      </p:sp>
      <p:pic>
        <p:nvPicPr>
          <p:cNvPr id="6" name="Picture 2" descr="http://www.oaugf.gov.ng/images/Nigeria-Coat-of-Arm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304800"/>
            <a:ext cx="761999" cy="68580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CCCD8-FE26-4885-BE6F-FD0DE9825F43}" type="slidenum">
              <a:rPr lang="en-US"/>
              <a:pPr>
                <a:defRPr/>
              </a:pPr>
              <a:t>5</a:t>
            </a:fld>
            <a:endParaRPr lang="en-US"/>
          </a:p>
        </p:txBody>
      </p:sp>
      <p:pic>
        <p:nvPicPr>
          <p:cNvPr id="6" name="Picture 2" descr="http://www.oaugf.gov.ng/images/Nigeria-Coat-of-Arm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304800"/>
            <a:ext cx="761999" cy="68580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8" name="Rectang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857250"/>
          </a:xfrm>
        </p:spPr>
        <p:txBody>
          <a:bodyPr rtlCol="0">
            <a:normAutofit fontScale="90000"/>
          </a:bodyPr>
          <a:lstStyle>
            <a:extLst/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C00000"/>
                </a:solidFill>
              </a:rPr>
              <a:t/>
            </a:r>
            <a:br>
              <a:rPr lang="en-US" sz="3600" dirty="0" smtClean="0">
                <a:solidFill>
                  <a:srgbClr val="C00000"/>
                </a:solidFill>
              </a:rPr>
            </a:br>
            <a:r>
              <a:rPr lang="en-US" sz="3600" dirty="0" smtClean="0">
                <a:solidFill>
                  <a:srgbClr val="C00000"/>
                </a:solidFill>
              </a:rPr>
              <a:t/>
            </a:r>
            <a:br>
              <a:rPr lang="en-US" sz="3600" dirty="0" smtClean="0">
                <a:solidFill>
                  <a:srgbClr val="C00000"/>
                </a:solidFill>
              </a:rPr>
            </a:br>
            <a:r>
              <a:rPr lang="en-US" sz="3600" dirty="0" smtClean="0">
                <a:solidFill>
                  <a:srgbClr val="C00000"/>
                </a:solidFill>
              </a:rPr>
              <a:t/>
            </a:r>
            <a:br>
              <a:rPr lang="en-US" sz="3600" dirty="0" smtClean="0">
                <a:solidFill>
                  <a:srgbClr val="C00000"/>
                </a:solidFill>
              </a:rPr>
            </a:br>
            <a:r>
              <a:rPr lang="en-US" sz="3600" b="1" dirty="0" smtClean="0">
                <a:solidFill>
                  <a:srgbClr val="C00000"/>
                </a:solidFill>
              </a:rPr>
              <a:t>Transitional Provisions for the Public Sector 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10" name="Rectangle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8458200" cy="4953000"/>
          </a:xfrm>
        </p:spPr>
        <p:txBody>
          <a:bodyPr rtlCol="0">
            <a:normAutofit fontScale="85000" lnSpcReduction="20000"/>
          </a:bodyPr>
          <a:lstStyle>
            <a:extLst/>
          </a:lstStyle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Blip>
                <a:blip r:embed="rId4"/>
              </a:buBlip>
              <a:defRPr/>
            </a:pPr>
            <a:endParaRPr lang="en-GB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Blip>
                <a:blip r:embed="rId4"/>
              </a:buBlip>
              <a:defRPr/>
            </a:pPr>
            <a:endParaRPr lang="en-GB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Blip>
                <a:blip r:embed="rId4"/>
              </a:buBlip>
              <a:defRPr/>
            </a:pPr>
            <a:r>
              <a:rPr lang="en-GB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FGN to pay into RBBRF Account not less than 5% of monthly wage bill [S.39(2)]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Blip>
                <a:blip r:embed="rId4"/>
              </a:buBlip>
              <a:defRPr/>
            </a:pPr>
            <a:r>
              <a:rPr lang="en-GB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PenCom to determine funding requirements and advise Budget Office of shortfall on yearly basis [S.39(3)]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Blip>
                <a:blip r:embed="rId4"/>
              </a:buBlip>
              <a:defRPr/>
            </a:pPr>
            <a:r>
              <a:rPr lang="en-GB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Budget Office has statutory responsibility to ensure adequate appropriation and payment of amount so determined [S.39(4)]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Blip>
                <a:blip r:embed="rId4"/>
              </a:buBlip>
              <a:defRPr/>
            </a:pPr>
            <a:r>
              <a:rPr lang="en-GB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OAGF has statutory responsibility to effect deduction and payment of pension contribution [S.40(2)]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Blip>
                <a:blip r:embed="rId4"/>
              </a:buBlip>
              <a:defRPr/>
            </a:pPr>
            <a:r>
              <a:rPr lang="en-GB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FCT is also expressly mandated to open its RBBRF Account with CBN [S.41(1)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Blip>
                <a:blip r:embed="rId4"/>
              </a:buBlip>
              <a:defRPr/>
            </a:pPr>
            <a:r>
              <a:rPr lang="en-GB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Similar responsibilities on OAGF apply to FCT Treasury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 </a:t>
            </a:r>
            <a:endParaRPr lang="en-GB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640080" lvl="1" indent="-379413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Blip>
                <a:blip r:embed="rId5"/>
              </a:buBlip>
              <a:defRPr/>
            </a:pPr>
            <a:endParaRPr lang="en-US" sz="900" b="1" u="sng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640080" lvl="1" indent="-67945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800" b="1" u="sng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231775" indent="-231775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 smtClean="0">
              <a:latin typeface="Bell MT" pitchFamily="18" charset="0"/>
            </a:endParaRPr>
          </a:p>
          <a:p>
            <a:pPr marL="231775" indent="-231775" eaLnBrk="1" fontAlgn="auto" hangingPunct="1">
              <a:spcAft>
                <a:spcPts val="0"/>
              </a:spcAft>
              <a:buFont typeface="Arial" pitchFamily="34" charset="0"/>
              <a:buBlip>
                <a:blip r:embed="rId4"/>
              </a:buBlip>
              <a:defRPr/>
            </a:pPr>
            <a:endParaRPr lang="en-US" b="1" dirty="0" smtClean="0">
              <a:latin typeface="Bell MT" pitchFamily="18" charset="0"/>
            </a:endParaRPr>
          </a:p>
          <a:p>
            <a:pPr marL="231775" indent="-231775" eaLnBrk="1" fontAlgn="auto" hangingPunct="1">
              <a:spcAft>
                <a:spcPts val="0"/>
              </a:spcAft>
              <a:buFont typeface="Arial" pitchFamily="34" charset="0"/>
              <a:buBlip>
                <a:blip r:embed="rId4"/>
              </a:buBlip>
              <a:defRPr/>
            </a:pPr>
            <a:endParaRPr lang="en-US" sz="800" b="1" dirty="0" smtClean="0">
              <a:latin typeface="Bell MT" pitchFamily="18" charset="0"/>
            </a:endParaRPr>
          </a:p>
          <a:p>
            <a:pPr marL="640080" lvl="1" indent="-379413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600" b="1" dirty="0" smtClean="0">
              <a:latin typeface="Bell MT" pitchFamily="18" charset="0"/>
            </a:endParaRPr>
          </a:p>
          <a:p>
            <a:pPr marL="640080" lvl="1" indent="-379413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b="1" dirty="0" smtClean="0">
              <a:latin typeface="Bell MT" pitchFamily="18" charset="0"/>
            </a:endParaRPr>
          </a:p>
          <a:p>
            <a:pPr marL="339725" lvl="1" indent="-339725" eaLnBrk="1" fontAlgn="auto" hangingPunct="1">
              <a:spcAft>
                <a:spcPts val="0"/>
              </a:spcAft>
              <a:buFontTx/>
              <a:buBlip>
                <a:blip r:embed="rId4"/>
              </a:buBlip>
              <a:defRPr/>
            </a:pPr>
            <a:endParaRPr lang="en-US" sz="1200" dirty="0" smtClean="0">
              <a:latin typeface="Bell MT" pitchFamily="18" charset="0"/>
            </a:endParaRPr>
          </a:p>
          <a:p>
            <a:pPr marL="177800" indent="-177800" eaLnBrk="1" fontAlgn="auto" hangingPunct="1">
              <a:spcAft>
                <a:spcPts val="0"/>
              </a:spcAft>
              <a:buFont typeface="Wingdings" pitchFamily="2" charset="2"/>
              <a:buBlip>
                <a:blip r:embed="rId4"/>
              </a:buBlip>
              <a:defRPr/>
            </a:pPr>
            <a:endParaRPr lang="en-GB" sz="1600" b="1" dirty="0" smtClean="0">
              <a:latin typeface="Bell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CCCD8-FE26-4885-BE6F-FD0DE9825F43}" type="slidenum">
              <a:rPr lang="en-US"/>
              <a:pPr>
                <a:defRPr/>
              </a:pPr>
              <a:t>6</a:t>
            </a:fld>
            <a:endParaRPr lang="en-US"/>
          </a:p>
        </p:txBody>
      </p:sp>
      <p:pic>
        <p:nvPicPr>
          <p:cNvPr id="6" name="Picture 2" descr="http://www.oaugf.gov.ng/images/Nigeria-Coat-of-Arm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304800"/>
            <a:ext cx="761999" cy="68580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9" name="Rectang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857250"/>
          </a:xfrm>
        </p:spPr>
        <p:txBody>
          <a:bodyPr rtlCol="0">
            <a:normAutofit fontScale="90000"/>
          </a:bodyPr>
          <a:lstStyle>
            <a:extLst/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rgbClr val="C00000"/>
                </a:solidFill>
              </a:rPr>
              <a:t/>
            </a:r>
            <a:br>
              <a:rPr lang="en-US" sz="4800" b="1" dirty="0" smtClean="0">
                <a:solidFill>
                  <a:srgbClr val="C00000"/>
                </a:solidFill>
              </a:rPr>
            </a:br>
            <a:r>
              <a:rPr lang="en-US" sz="4800" b="1" dirty="0" smtClean="0">
                <a:solidFill>
                  <a:srgbClr val="C00000"/>
                </a:solidFill>
              </a:rPr>
              <a:t/>
            </a:r>
            <a:br>
              <a:rPr lang="en-US" sz="4800" b="1" dirty="0" smtClean="0">
                <a:solidFill>
                  <a:srgbClr val="C00000"/>
                </a:solidFill>
              </a:rPr>
            </a:br>
            <a:r>
              <a:rPr lang="en-US" sz="4800" b="1" dirty="0" smtClean="0">
                <a:solidFill>
                  <a:srgbClr val="C00000"/>
                </a:solidFill>
              </a:rPr>
              <a:t/>
            </a:r>
            <a:br>
              <a:rPr lang="en-US" sz="4800" b="1" dirty="0" smtClean="0">
                <a:solidFill>
                  <a:srgbClr val="C00000"/>
                </a:solidFill>
              </a:rPr>
            </a:br>
            <a:r>
              <a:rPr lang="en-US" sz="3600" b="1" dirty="0" smtClean="0">
                <a:solidFill>
                  <a:srgbClr val="C00000"/>
                </a:solidFill>
              </a:rPr>
              <a:t>Pension Transitional Arrangement Directorate </a:t>
            </a:r>
            <a:r>
              <a:rPr lang="en-US" sz="4400" b="1" dirty="0" smtClean="0">
                <a:solidFill>
                  <a:srgbClr val="C00000"/>
                </a:solidFill>
              </a:rPr>
              <a:t>  </a:t>
            </a:r>
            <a:endParaRPr lang="en-US" sz="4400" b="1" dirty="0">
              <a:solidFill>
                <a:srgbClr val="C00000"/>
              </a:solidFill>
            </a:endParaRPr>
          </a:p>
        </p:txBody>
      </p:sp>
      <p:sp>
        <p:nvSpPr>
          <p:cNvPr id="12" name="Rectangle 2"/>
          <p:cNvSpPr>
            <a:spLocks noGrp="1"/>
          </p:cNvSpPr>
          <p:nvPr>
            <p:ph sz="half" idx="1"/>
          </p:nvPr>
        </p:nvSpPr>
        <p:spPr>
          <a:xfrm>
            <a:off x="152400" y="1295400"/>
            <a:ext cx="8991600" cy="5181600"/>
          </a:xfrm>
        </p:spPr>
        <p:txBody>
          <a:bodyPr rtlCol="0">
            <a:noAutofit/>
          </a:bodyPr>
          <a:lstStyle>
            <a:extLst/>
          </a:lstStyle>
          <a:p>
            <a:pPr marL="463550" indent="-46355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2200" b="1" dirty="0" smtClean="0">
              <a:solidFill>
                <a:srgbClr val="0A0718"/>
              </a:solidFill>
              <a:latin typeface="Bell MT" pitchFamily="18" charset="0"/>
              <a:ea typeface="Tahoma" pitchFamily="34" charset="0"/>
              <a:cs typeface="Tahoma" pitchFamily="34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 typeface="Wingdings 2" pitchFamily="18" charset="2"/>
              <a:buBlip>
                <a:blip r:embed="rId4"/>
              </a:buBlip>
              <a:defRPr/>
            </a:pPr>
            <a:r>
              <a:rPr lang="en-GB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Arial" pitchFamily="34" charset="0"/>
              </a:rPr>
              <a:t>Federal PTAD established as an Extra Ministerial Department under Federal Ministry of Finance - S.(42) </a:t>
            </a: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 typeface="Wingdings 2" pitchFamily="18" charset="2"/>
              <a:buBlip>
                <a:blip r:embed="rId4"/>
              </a:buBlip>
              <a:defRPr/>
            </a:pPr>
            <a:r>
              <a:rPr lang="en-GB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Arial" pitchFamily="34" charset="0"/>
              </a:rPr>
              <a:t>PTAD to be headed by an Executive Secretary – [S.42(3)]</a:t>
            </a:r>
            <a:endParaRPr lang="en-US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  <a:cs typeface="Arial" pitchFamily="34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 typeface="Wingdings 2" pitchFamily="18" charset="2"/>
              <a:buBlip>
                <a:blip r:embed="rId4"/>
              </a:buBlip>
              <a:defRPr/>
            </a:pPr>
            <a:r>
              <a:rPr lang="en-GB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Arial" pitchFamily="34" charset="0"/>
              </a:rPr>
              <a:t>PTAD Management Team to be appointed by Minister – with Representative of Pension Departments</a:t>
            </a:r>
            <a:r>
              <a:rPr lang="en-GB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Arial" pitchFamily="34" charset="0"/>
              </a:rPr>
              <a:t> </a:t>
            </a:r>
            <a:endParaRPr lang="en-US" sz="2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  <a:cs typeface="Arial" pitchFamily="34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 typeface="Wingdings 2" pitchFamily="18" charset="2"/>
              <a:buBlip>
                <a:blip r:embed="rId4"/>
              </a:buBlip>
              <a:defRPr/>
            </a:pPr>
            <a:r>
              <a:rPr lang="en-GB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Arial" pitchFamily="34" charset="0"/>
              </a:rPr>
              <a:t>FCT PTAD also established and an Executive Secretary to be appointed by FCT Minister </a:t>
            </a: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 typeface="Wingdings 2" pitchFamily="18" charset="2"/>
              <a:buBlip>
                <a:blip r:embed="rId4"/>
              </a:buBlip>
              <a:defRPr/>
            </a:pPr>
            <a:r>
              <a:rPr lang="en-GB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Arial" pitchFamily="34" charset="0"/>
              </a:rPr>
              <a:t>Both PTADs strictly under Regulation &amp; Supervision of PenCom – S.(48)</a:t>
            </a:r>
            <a:endParaRPr lang="en-US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  <a:cs typeface="Arial" pitchFamily="34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 typeface="Wingdings 2" pitchFamily="18" charset="2"/>
              <a:buBlip>
                <a:blip r:embed="rId4"/>
              </a:buBlip>
              <a:defRPr/>
            </a:pPr>
            <a:r>
              <a:rPr lang="en-GB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Arial" pitchFamily="34" charset="0"/>
              </a:rPr>
              <a:t>PTADs to prepare Payroll for </a:t>
            </a:r>
            <a:r>
              <a:rPr lang="en-GB" sz="2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Arial" pitchFamily="34" charset="0"/>
              </a:rPr>
              <a:t>DIRECT PAYMENT</a:t>
            </a:r>
            <a:r>
              <a:rPr lang="en-GB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Arial" pitchFamily="34" charset="0"/>
              </a:rPr>
              <a:t> to </a:t>
            </a:r>
            <a:r>
              <a:rPr lang="en-GB" sz="2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Arial" pitchFamily="34" charset="0"/>
              </a:rPr>
              <a:t>PENSIONERS’ BANK ACCOUNTS </a:t>
            </a:r>
            <a:r>
              <a:rPr lang="en-GB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Arial" pitchFamily="34" charset="0"/>
              </a:rPr>
              <a:t>by OAGF out of budgetary allocation kept with CBN – S.(45)</a:t>
            </a: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 typeface="Wingdings 2" pitchFamily="18" charset="2"/>
              <a:buBlip>
                <a:blip r:embed="rId4"/>
              </a:buBlip>
              <a:defRPr/>
            </a:pPr>
            <a:endParaRPr lang="en-US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 typeface="Wingdings 2" pitchFamily="18" charset="2"/>
              <a:buBlip>
                <a:blip r:embed="rId4"/>
              </a:buBlip>
              <a:defRPr/>
            </a:pPr>
            <a:endParaRPr lang="en-US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  <a:cs typeface="Arial" pitchFamily="34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 typeface="Wingdings 2" pitchFamily="18" charset="2"/>
              <a:buBlip>
                <a:blip r:embed="rId4"/>
              </a:buBlip>
              <a:defRPr/>
            </a:pPr>
            <a:endParaRPr lang="en-US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Tx/>
              <a:buBlip>
                <a:blip r:embed="rId4"/>
              </a:buBlip>
              <a:defRPr/>
            </a:pPr>
            <a:endParaRPr lang="en-US" sz="2200" b="1" dirty="0" smtClean="0">
              <a:solidFill>
                <a:srgbClr val="0A071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  <a:ea typeface="Tahoma" pitchFamily="34" charset="0"/>
              <a:cs typeface="Tahoma" pitchFamily="34" charset="0"/>
            </a:endParaRPr>
          </a:p>
          <a:p>
            <a:pPr marL="738188" lvl="1" indent="-283464" eaLnBrk="1" fontAlgn="auto" hangingPunct="1">
              <a:spcAft>
                <a:spcPts val="0"/>
              </a:spcAft>
              <a:buSzPct val="115000"/>
              <a:buFontTx/>
              <a:buBlip>
                <a:blip r:embed="rId4"/>
              </a:buBlip>
              <a:defRPr/>
            </a:pPr>
            <a:endParaRPr lang="en-US" sz="2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Tx/>
              <a:buBlip>
                <a:blip r:embed="rId4"/>
              </a:buBlip>
              <a:defRPr/>
            </a:pPr>
            <a:endParaRPr lang="en-US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lvl="1" indent="-342900" eaLnBrk="1" fontAlgn="auto" hangingPunct="1">
              <a:spcBef>
                <a:spcPts val="700"/>
              </a:spcBef>
              <a:spcAft>
                <a:spcPts val="0"/>
              </a:spcAft>
              <a:buSzPct val="115000"/>
              <a:buFont typeface="Wingdings" pitchFamily="2" charset="2"/>
              <a:buBlip>
                <a:blip r:embed="rId4"/>
              </a:buBlip>
              <a:defRPr/>
            </a:pPr>
            <a:endParaRPr lang="en-US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lvl="1" indent="-342900" eaLnBrk="1" fontAlgn="auto" hangingPunct="1">
              <a:spcBef>
                <a:spcPts val="700"/>
              </a:spcBef>
              <a:spcAft>
                <a:spcPts val="0"/>
              </a:spcAft>
              <a:buSzPct val="115000"/>
              <a:buFont typeface="Wingdings" pitchFamily="2" charset="2"/>
              <a:buBlip>
                <a:blip r:embed="rId4"/>
              </a:buBlip>
              <a:defRPr/>
            </a:pPr>
            <a:endParaRPr lang="en-US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lvl="1" indent="-342900" eaLnBrk="1" fontAlgn="auto" hangingPunct="1">
              <a:spcBef>
                <a:spcPts val="700"/>
              </a:spcBef>
              <a:spcAft>
                <a:spcPts val="0"/>
              </a:spcAft>
              <a:buSzPct val="115000"/>
              <a:buFont typeface="Wingdings" pitchFamily="2" charset="2"/>
              <a:buBlip>
                <a:blip r:embed="rId4"/>
              </a:buBlip>
              <a:defRPr/>
            </a:pPr>
            <a:endParaRPr lang="en-US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Tx/>
              <a:buBlip>
                <a:blip r:embed="rId4"/>
              </a:buBlip>
              <a:defRPr/>
            </a:pPr>
            <a:endParaRPr lang="en-US" sz="2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Tx/>
              <a:buBlip>
                <a:blip r:embed="rId4"/>
              </a:buBlip>
              <a:defRPr/>
            </a:pPr>
            <a:endParaRPr lang="en-US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FontTx/>
              <a:buBlip>
                <a:blip r:embed="rId4"/>
              </a:buBlip>
              <a:defRPr/>
            </a:pPr>
            <a:endParaRPr lang="en-US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2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2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688975" indent="-568325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688975" indent="-568325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200" b="1" dirty="0" smtClean="0"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200" b="1" dirty="0" smtClean="0"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200" b="1" dirty="0" smtClean="0"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200" b="1" dirty="0" smtClean="0"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200" b="1" dirty="0" smtClean="0"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200" b="1" dirty="0" smtClean="0"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200" b="1" dirty="0" smtClean="0"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200" b="1" dirty="0" smtClean="0"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200" b="1" dirty="0" smtClean="0"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200" b="1" dirty="0" smtClean="0"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200" b="1" dirty="0" smtClean="0"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200" b="1" dirty="0">
              <a:latin typeface="Bell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CCCD8-FE26-4885-BE6F-FD0DE9825F43}" type="slidenum">
              <a:rPr lang="en-US"/>
              <a:pPr>
                <a:defRPr/>
              </a:pPr>
              <a:t>7</a:t>
            </a:fld>
            <a:endParaRPr lang="en-US"/>
          </a:p>
        </p:txBody>
      </p:sp>
      <p:pic>
        <p:nvPicPr>
          <p:cNvPr id="6" name="Picture 2" descr="http://www.oaugf.gov.ng/images/Nigeria-Coat-of-Arm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304800"/>
            <a:ext cx="761999" cy="68580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8" name="Rectangle 1"/>
          <p:cNvSpPr>
            <a:spLocks noGrp="1"/>
          </p:cNvSpPr>
          <p:nvPr>
            <p:ph type="title"/>
          </p:nvPr>
        </p:nvSpPr>
        <p:spPr>
          <a:xfrm>
            <a:off x="304800" y="-76200"/>
            <a:ext cx="8382000" cy="857250"/>
          </a:xfrm>
        </p:spPr>
        <p:txBody>
          <a:bodyPr rtlCol="0">
            <a:normAutofit fontScale="90000"/>
          </a:bodyPr>
          <a:lstStyle>
            <a:extLst/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rgbClr val="C00000"/>
                </a:solidFill>
              </a:rPr>
              <a:t/>
            </a:r>
            <a:br>
              <a:rPr lang="en-US" sz="4800" b="1" dirty="0" smtClean="0">
                <a:solidFill>
                  <a:srgbClr val="C00000"/>
                </a:solidFill>
              </a:rPr>
            </a:br>
            <a:r>
              <a:rPr lang="en-US" sz="4800" b="1" dirty="0" smtClean="0">
                <a:solidFill>
                  <a:srgbClr val="C00000"/>
                </a:solidFill>
              </a:rPr>
              <a:t/>
            </a:r>
            <a:br>
              <a:rPr lang="en-US" sz="4800" b="1" dirty="0" smtClean="0">
                <a:solidFill>
                  <a:srgbClr val="C00000"/>
                </a:solidFill>
              </a:rPr>
            </a:br>
            <a:r>
              <a:rPr lang="en-US" sz="4800" b="1" dirty="0" smtClean="0">
                <a:solidFill>
                  <a:srgbClr val="C00000"/>
                </a:solidFill>
              </a:rPr>
              <a:t/>
            </a:r>
            <a:br>
              <a:rPr lang="en-US" sz="4800" b="1" dirty="0" smtClean="0">
                <a:solidFill>
                  <a:srgbClr val="C00000"/>
                </a:solidFill>
              </a:rPr>
            </a:br>
            <a:r>
              <a:rPr lang="en-US" sz="3600" b="1" dirty="0" smtClean="0">
                <a:solidFill>
                  <a:srgbClr val="C00000"/>
                </a:solidFill>
              </a:rPr>
              <a:t>PTAD’s New Structure </a:t>
            </a:r>
            <a:r>
              <a:rPr lang="en-US" sz="4400" b="1" dirty="0" smtClean="0">
                <a:solidFill>
                  <a:srgbClr val="C00000"/>
                </a:solidFill>
              </a:rPr>
              <a:t>  </a:t>
            </a:r>
            <a:endParaRPr lang="en-US" sz="4400" b="1" dirty="0">
              <a:solidFill>
                <a:srgbClr val="C00000"/>
              </a:solidFill>
            </a:endParaRPr>
          </a:p>
        </p:txBody>
      </p:sp>
      <p:sp>
        <p:nvSpPr>
          <p:cNvPr id="11" name="Rectangle 2"/>
          <p:cNvSpPr>
            <a:spLocks noGrp="1"/>
          </p:cNvSpPr>
          <p:nvPr>
            <p:ph sz="half" idx="1"/>
          </p:nvPr>
        </p:nvSpPr>
        <p:spPr>
          <a:xfrm>
            <a:off x="152400" y="1295400"/>
            <a:ext cx="8991600" cy="5181600"/>
          </a:xfrm>
        </p:spPr>
        <p:txBody>
          <a:bodyPr rtlCol="0">
            <a:normAutofit fontScale="62500" lnSpcReduction="20000"/>
          </a:bodyPr>
          <a:lstStyle>
            <a:extLst/>
          </a:lstStyle>
          <a:p>
            <a:pPr marL="463550" indent="-46355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2400" dirty="0" smtClean="0">
              <a:latin typeface="Bell MT" pitchFamily="18" charset="0"/>
              <a:ea typeface="Tahoma" pitchFamily="34" charset="0"/>
              <a:cs typeface="Tahoma" pitchFamily="34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Tx/>
              <a:buBlip>
                <a:blip r:embed="rId4"/>
              </a:buBlip>
              <a:defRPr/>
            </a:pPr>
            <a:endParaRPr lang="en-US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 typeface="Wingdings 2" pitchFamily="18" charset="2"/>
              <a:buBlip>
                <a:blip r:embed="rId4"/>
              </a:buBlip>
              <a:defRPr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Arial" pitchFamily="34" charset="0"/>
              </a:rPr>
              <a:t>Federal PTAD to consist of the following Departments:</a:t>
            </a:r>
          </a:p>
          <a:p>
            <a:pPr marL="738188" lvl="1" indent="-283464" eaLnBrk="1" fontAlgn="auto" hangingPunct="1">
              <a:spcAft>
                <a:spcPts val="0"/>
              </a:spcAft>
              <a:buClr>
                <a:schemeClr val="accent3"/>
              </a:buClr>
              <a:buSzPct val="115000"/>
              <a:buFont typeface="Courier New" pitchFamily="49" charset="0"/>
              <a:buChar char="o"/>
              <a:defRPr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Arial" pitchFamily="34" charset="0"/>
              </a:rPr>
              <a:t>The Civil Service Pension Department</a:t>
            </a:r>
          </a:p>
          <a:p>
            <a:pPr marL="738188" lvl="1" indent="-283464" eaLnBrk="1" fontAlgn="auto" hangingPunct="1">
              <a:spcAft>
                <a:spcPts val="0"/>
              </a:spcAft>
              <a:buClr>
                <a:schemeClr val="accent3"/>
              </a:buClr>
              <a:buSzPct val="115000"/>
              <a:buFont typeface="Courier New" pitchFamily="49" charset="0"/>
              <a:buChar char="o"/>
              <a:defRPr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Arial" pitchFamily="34" charset="0"/>
              </a:rPr>
              <a:t>The Police Pension Department </a:t>
            </a:r>
          </a:p>
          <a:p>
            <a:pPr marL="738188" lvl="1" indent="-283464" eaLnBrk="1" fontAlgn="auto" hangingPunct="1">
              <a:spcAft>
                <a:spcPts val="0"/>
              </a:spcAft>
              <a:buClr>
                <a:schemeClr val="accent3"/>
              </a:buClr>
              <a:buSzPct val="115000"/>
              <a:buFont typeface="Courier New" pitchFamily="49" charset="0"/>
              <a:buChar char="o"/>
              <a:defRPr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Arial" pitchFamily="34" charset="0"/>
              </a:rPr>
              <a:t>The Customs, Immigration and Prisons Pensions Department</a:t>
            </a:r>
          </a:p>
          <a:p>
            <a:pPr marL="738188" lvl="1" indent="-283464" eaLnBrk="1" fontAlgn="auto" hangingPunct="1">
              <a:spcAft>
                <a:spcPts val="0"/>
              </a:spcAft>
              <a:buClr>
                <a:schemeClr val="accent3"/>
              </a:buClr>
              <a:buSzPct val="115000"/>
              <a:buFont typeface="Courier New" pitchFamily="49" charset="0"/>
              <a:buChar char="o"/>
              <a:defRPr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Arial" pitchFamily="34" charset="0"/>
              </a:rPr>
              <a:t>The Treasury Funded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Arial" pitchFamily="34" charset="0"/>
              </a:rPr>
              <a:t>Parastatals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Arial" pitchFamily="34" charset="0"/>
              </a:rPr>
              <a:t> Pensions Department </a:t>
            </a:r>
          </a:p>
          <a:p>
            <a:pPr marL="738188" lvl="1" indent="-283464" eaLnBrk="1" fontAlgn="auto" hangingPunct="1">
              <a:spcAft>
                <a:spcPts val="0"/>
              </a:spcAft>
              <a:buClr>
                <a:schemeClr val="accent3"/>
              </a:buClr>
              <a:buSzPct val="115000"/>
              <a:buFont typeface="Courier New" pitchFamily="49" charset="0"/>
              <a:buChar char="o"/>
              <a:defRPr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Arial" pitchFamily="34" charset="0"/>
              </a:rPr>
              <a:t>The Pensioner Service Department</a:t>
            </a:r>
          </a:p>
          <a:p>
            <a:pPr marL="738188" lvl="1" indent="-283464" eaLnBrk="1" fontAlgn="auto" hangingPunct="1">
              <a:spcAft>
                <a:spcPts val="0"/>
              </a:spcAft>
              <a:buClr>
                <a:schemeClr val="accent3"/>
              </a:buClr>
              <a:buSzPct val="115000"/>
              <a:buFont typeface="Courier New" pitchFamily="49" charset="0"/>
              <a:buChar char="o"/>
              <a:defRPr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Arial" pitchFamily="34" charset="0"/>
              </a:rPr>
              <a:t>The Information Technology Department; and</a:t>
            </a:r>
          </a:p>
          <a:p>
            <a:pPr marL="738188" lvl="1" indent="-283464" eaLnBrk="1" fontAlgn="auto" hangingPunct="1">
              <a:spcAft>
                <a:spcPts val="0"/>
              </a:spcAft>
              <a:buClr>
                <a:schemeClr val="accent3"/>
              </a:buClr>
              <a:buSzPct val="115000"/>
              <a:buFont typeface="Courier New" pitchFamily="49" charset="0"/>
              <a:buChar char="o"/>
              <a:defRPr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Arial" pitchFamily="34" charset="0"/>
              </a:rPr>
              <a:t>The Support Services Department </a:t>
            </a:r>
          </a:p>
          <a:p>
            <a:pPr marL="738188" lvl="1" indent="-283464" eaLnBrk="1" fontAlgn="auto" hangingPunct="1">
              <a:spcAft>
                <a:spcPts val="0"/>
              </a:spcAft>
              <a:buSzPct val="115000"/>
              <a:buFont typeface="Wingdings 2" pitchFamily="18" charset="2"/>
              <a:buBlip>
                <a:blip r:embed="rId4"/>
              </a:buBlip>
              <a:defRPr/>
            </a:pP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  <a:cs typeface="Arial" pitchFamily="34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 typeface="Wingdings 2" pitchFamily="18" charset="2"/>
              <a:buBlip>
                <a:blip r:embed="rId4"/>
              </a:buBlip>
              <a:defRPr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Arial" pitchFamily="34" charset="0"/>
              </a:rPr>
              <a:t>FCT PTAD  shall consist of the Following Departments:</a:t>
            </a:r>
          </a:p>
          <a:p>
            <a:pPr marL="738188" lvl="1" indent="-283464" eaLnBrk="1" fontAlgn="auto" hangingPunct="1">
              <a:spcAft>
                <a:spcPts val="0"/>
              </a:spcAft>
              <a:buClr>
                <a:schemeClr val="accent3"/>
              </a:buClr>
              <a:buSzPct val="115000"/>
              <a:buFont typeface="Courier New" pitchFamily="49" charset="0"/>
              <a:buChar char="o"/>
              <a:defRPr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Arial" pitchFamily="34" charset="0"/>
              </a:rPr>
              <a:t>The Federal Capital  Territory Pension Department</a:t>
            </a:r>
          </a:p>
          <a:p>
            <a:pPr marL="738188" lvl="1" indent="-283464" eaLnBrk="1" fontAlgn="auto" hangingPunct="1">
              <a:spcAft>
                <a:spcPts val="0"/>
              </a:spcAft>
              <a:buClr>
                <a:schemeClr val="accent3"/>
              </a:buClr>
              <a:buSzPct val="115000"/>
              <a:buFont typeface="Courier New" pitchFamily="49" charset="0"/>
              <a:buChar char="o"/>
              <a:defRPr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Arial" pitchFamily="34" charset="0"/>
              </a:rPr>
              <a:t>The Area Councils Pension Department</a:t>
            </a:r>
          </a:p>
          <a:p>
            <a:pPr marL="738188" lvl="1" indent="-283464" eaLnBrk="1" fontAlgn="auto" hangingPunct="1">
              <a:spcAft>
                <a:spcPts val="0"/>
              </a:spcAft>
              <a:buClr>
                <a:schemeClr val="accent3"/>
              </a:buClr>
              <a:buSzPct val="115000"/>
              <a:buFont typeface="Courier New" pitchFamily="49" charset="0"/>
              <a:buChar char="o"/>
              <a:defRPr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Arial" pitchFamily="34" charset="0"/>
              </a:rPr>
              <a:t>The Pensioner Service Department </a:t>
            </a:r>
          </a:p>
          <a:p>
            <a:pPr marL="738188" lvl="1" indent="-283464" eaLnBrk="1" fontAlgn="auto" hangingPunct="1">
              <a:spcAft>
                <a:spcPts val="0"/>
              </a:spcAft>
              <a:buClr>
                <a:schemeClr val="accent3"/>
              </a:buClr>
              <a:buSzPct val="115000"/>
              <a:buFont typeface="Courier New" pitchFamily="49" charset="0"/>
              <a:buChar char="o"/>
              <a:defRPr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Arial" pitchFamily="34" charset="0"/>
              </a:rPr>
              <a:t>The Information Technology Department; and </a:t>
            </a:r>
          </a:p>
          <a:p>
            <a:pPr marL="738188" lvl="1" indent="-283464" eaLnBrk="1" fontAlgn="auto" hangingPunct="1">
              <a:spcAft>
                <a:spcPts val="0"/>
              </a:spcAft>
              <a:buClr>
                <a:schemeClr val="accent3"/>
              </a:buClr>
              <a:buSzPct val="115000"/>
              <a:buFont typeface="Courier New" pitchFamily="49" charset="0"/>
              <a:buChar char="o"/>
              <a:defRPr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Arial" pitchFamily="34" charset="0"/>
              </a:rPr>
              <a:t>The Support Service Department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  <a:cs typeface="Arial" pitchFamily="34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 typeface="Wingdings 2" pitchFamily="18" charset="2"/>
              <a:buBlip>
                <a:blip r:embed="rId4"/>
              </a:buBlip>
              <a:defRPr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Arial" pitchFamily="34" charset="0"/>
              </a:rPr>
              <a:t>Insured Pension Scheme for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Arial" pitchFamily="34" charset="0"/>
              </a:rPr>
              <a:t>Parastatals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Arial" pitchFamily="34" charset="0"/>
              </a:rPr>
              <a:t> no longer lawful - PTAD to takeover functions</a:t>
            </a: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 typeface="Wingdings 2" pitchFamily="18" charset="2"/>
              <a:buBlip>
                <a:blip r:embed="rId4"/>
              </a:buBlip>
              <a:defRPr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 typeface="Wingdings 2" pitchFamily="18" charset="2"/>
              <a:buBlip>
                <a:blip r:embed="rId4"/>
              </a:buBlip>
              <a:defRPr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  <a:cs typeface="Arial" pitchFamily="34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 typeface="Wingdings 2" pitchFamily="18" charset="2"/>
              <a:buBlip>
                <a:blip r:embed="rId4"/>
              </a:buBlip>
              <a:defRPr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Tx/>
              <a:buBlip>
                <a:blip r:embed="rId4"/>
              </a:buBlip>
              <a:defRPr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  <a:ea typeface="Tahoma" pitchFamily="34" charset="0"/>
              <a:cs typeface="Tahoma" pitchFamily="34" charset="0"/>
            </a:endParaRPr>
          </a:p>
          <a:p>
            <a:pPr marL="738188" lvl="1" indent="-283464" eaLnBrk="1" fontAlgn="auto" hangingPunct="1">
              <a:spcAft>
                <a:spcPts val="0"/>
              </a:spcAft>
              <a:buSzPct val="115000"/>
              <a:buFontTx/>
              <a:buBlip>
                <a:blip r:embed="rId4"/>
              </a:buBlip>
              <a:defRPr/>
            </a:pPr>
            <a:endPara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Tx/>
              <a:buBlip>
                <a:blip r:embed="rId4"/>
              </a:buBlip>
              <a:defRPr/>
            </a:pPr>
            <a:endParaRPr lang="en-US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lvl="1" indent="-342900" eaLnBrk="1" fontAlgn="auto" hangingPunct="1">
              <a:spcBef>
                <a:spcPts val="700"/>
              </a:spcBef>
              <a:spcAft>
                <a:spcPts val="0"/>
              </a:spcAft>
              <a:buSzPct val="115000"/>
              <a:buFont typeface="Wingdings" pitchFamily="2" charset="2"/>
              <a:buBlip>
                <a:blip r:embed="rId4"/>
              </a:buBlip>
              <a:defRPr/>
            </a:pPr>
            <a:endParaRPr lang="en-US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lvl="1" indent="-342900" eaLnBrk="1" fontAlgn="auto" hangingPunct="1">
              <a:spcBef>
                <a:spcPts val="700"/>
              </a:spcBef>
              <a:spcAft>
                <a:spcPts val="0"/>
              </a:spcAft>
              <a:buSzPct val="115000"/>
              <a:buFont typeface="Wingdings" pitchFamily="2" charset="2"/>
              <a:buBlip>
                <a:blip r:embed="rId4"/>
              </a:buBlip>
              <a:defRPr/>
            </a:pPr>
            <a:endParaRPr lang="en-US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lvl="1" indent="-342900" eaLnBrk="1" fontAlgn="auto" hangingPunct="1">
              <a:spcBef>
                <a:spcPts val="700"/>
              </a:spcBef>
              <a:spcAft>
                <a:spcPts val="0"/>
              </a:spcAft>
              <a:buSzPct val="115000"/>
              <a:buFont typeface="Wingdings" pitchFamily="2" charset="2"/>
              <a:buBlip>
                <a:blip r:embed="rId4"/>
              </a:buBlip>
              <a:defRPr/>
            </a:pPr>
            <a:endParaRPr lang="en-US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Tx/>
              <a:buBlip>
                <a:blip r:embed="rId4"/>
              </a:buBlip>
              <a:defRPr/>
            </a:pPr>
            <a:endParaRPr lang="en-US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Tx/>
              <a:buBlip>
                <a:blip r:embed="rId4"/>
              </a:buBlip>
              <a:defRPr/>
            </a:pPr>
            <a:endParaRPr lang="en-US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FontTx/>
              <a:buBlip>
                <a:blip r:embed="rId4"/>
              </a:buBlip>
              <a:defRPr/>
            </a:pPr>
            <a:endParaRPr lang="en-US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688975" indent="-568325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688975" indent="-568325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>
              <a:latin typeface="Bell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CCCD8-FE26-4885-BE6F-FD0DE9825F43}" type="slidenum">
              <a:rPr lang="en-US"/>
              <a:pPr>
                <a:defRPr/>
              </a:pPr>
              <a:t>8</a:t>
            </a:fld>
            <a:endParaRPr lang="en-US"/>
          </a:p>
        </p:txBody>
      </p:sp>
      <p:pic>
        <p:nvPicPr>
          <p:cNvPr id="6" name="Picture 2" descr="http://www.oaugf.gov.ng/images/Nigeria-Coat-of-Arm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76200"/>
            <a:ext cx="761999" cy="68580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9" name="Rectang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857250"/>
          </a:xfrm>
        </p:spPr>
        <p:txBody>
          <a:bodyPr rtlCol="0">
            <a:noAutofit/>
          </a:bodyPr>
          <a:lstStyle>
            <a:extLst/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/>
            </a:r>
            <a:br>
              <a:rPr lang="en-US" sz="3200" b="1" dirty="0" smtClean="0">
                <a:solidFill>
                  <a:srgbClr val="C00000"/>
                </a:solidFill>
              </a:rPr>
            </a:br>
            <a:r>
              <a:rPr lang="en-US" sz="3200" b="1" dirty="0" smtClean="0">
                <a:solidFill>
                  <a:srgbClr val="C00000"/>
                </a:solidFill>
              </a:rPr>
              <a:t/>
            </a:r>
            <a:br>
              <a:rPr lang="en-US" sz="3200" b="1" dirty="0" smtClean="0">
                <a:solidFill>
                  <a:srgbClr val="C00000"/>
                </a:solidFill>
              </a:rPr>
            </a:br>
            <a:r>
              <a:rPr lang="en-US" sz="3200" b="1" dirty="0" smtClean="0">
                <a:solidFill>
                  <a:srgbClr val="C00000"/>
                </a:solidFill>
              </a:rPr>
              <a:t>  Other New Provisions in the PRA 2014  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2" name="Rectangle 2"/>
          <p:cNvSpPr>
            <a:spLocks noGrp="1"/>
          </p:cNvSpPr>
          <p:nvPr>
            <p:ph sz="half" idx="1"/>
          </p:nvPr>
        </p:nvSpPr>
        <p:spPr>
          <a:xfrm>
            <a:off x="152400" y="1295400"/>
            <a:ext cx="8839200" cy="5181600"/>
          </a:xfrm>
        </p:spPr>
        <p:txBody>
          <a:bodyPr rtlCol="0">
            <a:normAutofit fontScale="85000" lnSpcReduction="20000"/>
          </a:bodyPr>
          <a:lstStyle>
            <a:extLst/>
          </a:lstStyle>
          <a:p>
            <a:pPr marL="463550" eaLnBrk="1" fontAlgn="auto" hangingPunct="1">
              <a:spcAft>
                <a:spcPts val="0"/>
              </a:spcAft>
              <a:buSzPct val="115000"/>
              <a:buFontTx/>
              <a:buBlip>
                <a:blip r:embed="rId4"/>
              </a:buBlip>
              <a:defRPr/>
            </a:pPr>
            <a:r>
              <a:rPr lang="en-US" sz="2300" dirty="0" smtClean="0">
                <a:solidFill>
                  <a:srgbClr val="0A07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Tahoma" pitchFamily="34" charset="0"/>
                <a:cs typeface="Tahoma" pitchFamily="34" charset="0"/>
              </a:rPr>
              <a:t>Pension Protection Fund – </a:t>
            </a:r>
            <a:r>
              <a:rPr lang="en-US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Tahoma" pitchFamily="34" charset="0"/>
                <a:cs typeface="Tahoma" pitchFamily="34" charset="0"/>
              </a:rPr>
              <a:t>S.(82)</a:t>
            </a:r>
          </a:p>
          <a:p>
            <a:pPr marL="682625" lvl="2" indent="-219075" eaLnBrk="1" fontAlgn="auto" hangingPunct="1">
              <a:spcAft>
                <a:spcPts val="0"/>
              </a:spcAft>
              <a:buClr>
                <a:schemeClr val="accent3"/>
              </a:buClr>
              <a:buSzPct val="115000"/>
              <a:buFont typeface="Courier New" pitchFamily="49" charset="0"/>
              <a:buChar char="o"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Tahoma" pitchFamily="34" charset="0"/>
                <a:cs typeface="Tahoma" pitchFamily="34" charset="0"/>
              </a:rPr>
              <a:t>To be funded by: </a:t>
            </a:r>
          </a:p>
          <a:p>
            <a:pPr marL="984250" lvl="2" indent="-301625" eaLnBrk="1" fontAlgn="auto" hangingPunct="1">
              <a:spcAft>
                <a:spcPts val="0"/>
              </a:spcAft>
              <a:buSzPct val="115000"/>
              <a:buNone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Tahoma" pitchFamily="34" charset="0"/>
                <a:cs typeface="Tahoma" pitchFamily="34" charset="0"/>
              </a:rPr>
              <a:t>(a) Annual Subvention of 1% of monthly wage of FGN employees </a:t>
            </a:r>
          </a:p>
          <a:p>
            <a:pPr marL="984250" lvl="2" indent="-301625" eaLnBrk="1" fontAlgn="auto" hangingPunct="1">
              <a:spcAft>
                <a:spcPts val="0"/>
              </a:spcAft>
              <a:buSzPct val="115000"/>
              <a:buNone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Tahoma" pitchFamily="34" charset="0"/>
                <a:cs typeface="Tahoma" pitchFamily="34" charset="0"/>
              </a:rPr>
              <a:t>(b) Annual Levy on PenCom and Pension Operators</a:t>
            </a:r>
          </a:p>
          <a:p>
            <a:pPr marL="984250" lvl="2" indent="-301625" eaLnBrk="1" fontAlgn="auto" hangingPunct="1">
              <a:spcAft>
                <a:spcPts val="0"/>
              </a:spcAft>
              <a:buSzPct val="115000"/>
              <a:buNone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Tahoma" pitchFamily="34" charset="0"/>
                <a:cs typeface="Tahoma" pitchFamily="34" charset="0"/>
              </a:rPr>
              <a:t>(c) Income from investment of the fund</a:t>
            </a:r>
          </a:p>
          <a:p>
            <a:pPr marL="682625" lvl="2" indent="-219075" eaLnBrk="1" fontAlgn="auto" hangingPunct="1">
              <a:spcAft>
                <a:spcPts val="0"/>
              </a:spcAft>
              <a:buClr>
                <a:schemeClr val="accent3"/>
              </a:buClr>
              <a:buSzPct val="115000"/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rgbClr val="0A07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Tahoma" pitchFamily="34" charset="0"/>
                <a:cs typeface="Tahoma" pitchFamily="34" charset="0"/>
              </a:rPr>
              <a:t>Utilization of PPF </a:t>
            </a:r>
          </a:p>
          <a:p>
            <a:pPr marL="738188" lvl="1" indent="-55563" eaLnBrk="1" fontAlgn="auto" hangingPunct="1">
              <a:spcAft>
                <a:spcPts val="0"/>
              </a:spcAft>
              <a:buSzPct val="115000"/>
              <a:buNone/>
              <a:defRPr/>
            </a:pPr>
            <a:r>
              <a:rPr lang="en-US" dirty="0" smtClean="0">
                <a:solidFill>
                  <a:srgbClr val="0A07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Tahoma" pitchFamily="34" charset="0"/>
                <a:cs typeface="Tahoma" pitchFamily="34" charset="0"/>
              </a:rPr>
              <a:t>	</a:t>
            </a:r>
            <a:r>
              <a:rPr lang="en-US" sz="2100" dirty="0" smtClean="0">
                <a:solidFill>
                  <a:srgbClr val="0A07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Tahoma" pitchFamily="34" charset="0"/>
                <a:cs typeface="Tahoma" pitchFamily="34" charset="0"/>
              </a:rPr>
              <a:t>(a) Funding of Minimum Pension Guarantee (MPG)</a:t>
            </a:r>
          </a:p>
          <a:p>
            <a:pPr marL="738188" lvl="1" indent="-55563" eaLnBrk="1" fontAlgn="auto" hangingPunct="1">
              <a:spcAft>
                <a:spcPts val="0"/>
              </a:spcAft>
              <a:buSzPct val="115000"/>
              <a:buNone/>
              <a:defRPr/>
            </a:pPr>
            <a:r>
              <a:rPr lang="en-US" sz="2100" dirty="0" smtClean="0">
                <a:solidFill>
                  <a:srgbClr val="0A07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Tahoma" pitchFamily="34" charset="0"/>
                <a:cs typeface="Tahoma" pitchFamily="34" charset="0"/>
              </a:rPr>
              <a:t>	(b) Compensation for shortfall or financial losses from investment activities</a:t>
            </a:r>
          </a:p>
          <a:p>
            <a:pPr marL="738188" lvl="1" indent="-55563" eaLnBrk="1" fontAlgn="auto" hangingPunct="1">
              <a:spcAft>
                <a:spcPts val="0"/>
              </a:spcAft>
              <a:buSzPct val="115000"/>
              <a:buNone/>
              <a:defRPr/>
            </a:pPr>
            <a:r>
              <a:rPr lang="en-US" sz="2100" dirty="0" smtClean="0">
                <a:solidFill>
                  <a:srgbClr val="0A07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Tahoma" pitchFamily="34" charset="0"/>
                <a:cs typeface="Tahoma" pitchFamily="34" charset="0"/>
              </a:rPr>
              <a:t>	(c) Any other eligible purpose</a:t>
            </a:r>
            <a:endParaRPr lang="en-US" dirty="0" smtClean="0">
              <a:solidFill>
                <a:srgbClr val="0A071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  <a:ea typeface="Tahoma" pitchFamily="34" charset="0"/>
              <a:cs typeface="Tahoma" pitchFamily="34" charset="0"/>
            </a:endParaRPr>
          </a:p>
          <a:p>
            <a:pPr marL="463550" lvl="2" indent="-285750" eaLnBrk="1" fontAlgn="auto" hangingPunct="1">
              <a:spcAft>
                <a:spcPts val="0"/>
              </a:spcAft>
              <a:buSzPct val="115000"/>
              <a:buFontTx/>
              <a:buBlip>
                <a:blip r:embed="rId4"/>
              </a:buBlip>
              <a:defRPr/>
            </a:pPr>
            <a:r>
              <a:rPr lang="en-US" sz="2300" dirty="0" smtClean="0">
                <a:solidFill>
                  <a:srgbClr val="0A07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Tahoma" pitchFamily="34" charset="0"/>
                <a:cs typeface="Tahoma" pitchFamily="34" charset="0"/>
              </a:rPr>
              <a:t>RSA Balance to secure Residential Mortgage: Subject to Guidelines, PFA may apply a percentage of RSA balance for payment of Equity Contribution for residential mortgage -  </a:t>
            </a:r>
            <a:r>
              <a:rPr lang="en-US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Tahoma" pitchFamily="34" charset="0"/>
                <a:cs typeface="Tahoma" pitchFamily="34" charset="0"/>
              </a:rPr>
              <a:t>[S.89(2)]</a:t>
            </a: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Tx/>
              <a:buBlip>
                <a:blip r:embed="rId4"/>
              </a:buBlip>
              <a:defRPr/>
            </a:pPr>
            <a:r>
              <a:rPr lang="en-US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Tahoma" pitchFamily="34" charset="0"/>
                <a:cs typeface="Tahoma" pitchFamily="34" charset="0"/>
              </a:rPr>
              <a:t>Existing Schemes and Closed Pension Fund Administrators now closed to new employees</a:t>
            </a: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Tx/>
              <a:buBlip>
                <a:blip r:embed="rId4"/>
              </a:buBlip>
              <a:defRPr/>
            </a:pPr>
            <a:r>
              <a:rPr lang="en-US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Tahoma" pitchFamily="34" charset="0"/>
                <a:cs typeface="Tahoma" pitchFamily="34" charset="0"/>
              </a:rPr>
              <a:t>Conflict of interest issues now strictly sanctioned </a:t>
            </a: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Tx/>
              <a:buBlip>
                <a:blip r:embed="rId4"/>
              </a:buBlip>
              <a:defRPr/>
            </a:pPr>
            <a:r>
              <a:rPr lang="en-US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Tahoma" pitchFamily="34" charset="0"/>
                <a:cs typeface="Tahoma" pitchFamily="34" charset="0"/>
              </a:rPr>
              <a:t>Board of the Commission </a:t>
            </a:r>
            <a:r>
              <a:rPr lang="en-US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Tahoma" pitchFamily="34" charset="0"/>
                <a:cs typeface="Tahoma" pitchFamily="34" charset="0"/>
              </a:rPr>
              <a:t>expanded to include Trade Union Congress, Nigeria Stock Exchange and National Insurance Commission</a:t>
            </a: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Tx/>
              <a:buBlip>
                <a:blip r:embed="rId4"/>
              </a:buBlip>
              <a:defRPr/>
            </a:pPr>
            <a:r>
              <a:rPr lang="en-US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Tahoma" pitchFamily="34" charset="0"/>
                <a:cs typeface="Tahoma" pitchFamily="34" charset="0"/>
              </a:rPr>
              <a:t>The Board reports directly to the President of the Federal Republic of Nigeria</a:t>
            </a:r>
          </a:p>
          <a:p>
            <a:pPr marL="519113" lvl="2" indent="-287338" eaLnBrk="1" fontAlgn="auto" hangingPunct="1">
              <a:spcAft>
                <a:spcPts val="0"/>
              </a:spcAft>
              <a:buSzPct val="115000"/>
              <a:buFontTx/>
              <a:buBlip>
                <a:blip r:embed="rId4"/>
              </a:buBlip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  <a:ea typeface="Tahoma" pitchFamily="34" charset="0"/>
              <a:cs typeface="Tahoma" pitchFamily="34" charset="0"/>
            </a:endParaRPr>
          </a:p>
          <a:p>
            <a:pPr marL="984250" lvl="2" indent="-283464" eaLnBrk="1" fontAlgn="auto" hangingPunct="1">
              <a:spcAft>
                <a:spcPts val="0"/>
              </a:spcAft>
              <a:buSzPct val="115000"/>
              <a:buFontTx/>
              <a:buBlip>
                <a:blip r:embed="rId4"/>
              </a:buBlip>
              <a:defRPr/>
            </a:pPr>
            <a:endParaRPr lang="en-US" sz="14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Tx/>
              <a:buBlip>
                <a:blip r:embed="rId4"/>
              </a:buBlip>
              <a:defRPr/>
            </a:pPr>
            <a:endParaRPr lang="en-US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lvl="1" indent="-342900" eaLnBrk="1" fontAlgn="auto" hangingPunct="1">
              <a:spcBef>
                <a:spcPts val="700"/>
              </a:spcBef>
              <a:spcAft>
                <a:spcPts val="0"/>
              </a:spcAft>
              <a:buSzPct val="115000"/>
              <a:buFont typeface="Wingdings" pitchFamily="2" charset="2"/>
              <a:buBlip>
                <a:blip r:embed="rId4"/>
              </a:buBlip>
              <a:defRPr/>
            </a:pPr>
            <a:endParaRPr lang="en-US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lvl="1" indent="-342900" eaLnBrk="1" fontAlgn="auto" hangingPunct="1">
              <a:spcBef>
                <a:spcPts val="700"/>
              </a:spcBef>
              <a:spcAft>
                <a:spcPts val="0"/>
              </a:spcAft>
              <a:buSzPct val="115000"/>
              <a:buFont typeface="Wingdings" pitchFamily="2" charset="2"/>
              <a:buBlip>
                <a:blip r:embed="rId4"/>
              </a:buBlip>
              <a:defRPr/>
            </a:pPr>
            <a:endParaRPr lang="en-US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lvl="1" indent="-342900" eaLnBrk="1" fontAlgn="auto" hangingPunct="1">
              <a:spcBef>
                <a:spcPts val="700"/>
              </a:spcBef>
              <a:spcAft>
                <a:spcPts val="0"/>
              </a:spcAft>
              <a:buSzPct val="115000"/>
              <a:buFont typeface="Wingdings" pitchFamily="2" charset="2"/>
              <a:buBlip>
                <a:blip r:embed="rId4"/>
              </a:buBlip>
              <a:defRPr/>
            </a:pPr>
            <a:endParaRPr lang="en-US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Tx/>
              <a:buBlip>
                <a:blip r:embed="rId4"/>
              </a:buBlip>
              <a:defRPr/>
            </a:pPr>
            <a:endParaRPr lang="en-US" sz="10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SzPct val="115000"/>
              <a:buFontTx/>
              <a:buBlip>
                <a:blip r:embed="rId4"/>
              </a:buBlip>
              <a:defRPr/>
            </a:pPr>
            <a:endParaRPr lang="en-US" sz="17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FontTx/>
              <a:buBlip>
                <a:blip r:embed="rId4"/>
              </a:buBlip>
              <a:defRPr/>
            </a:pPr>
            <a:endParaRPr lang="en-US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17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463550" indent="-283464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10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688975" indent="-568325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0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688975" indent="-568325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0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latin typeface="Bell MT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CCCD8-FE26-4885-BE6F-FD0DE9825F43}" type="slidenum">
              <a:rPr lang="en-US"/>
              <a:pPr>
                <a:defRPr/>
              </a:pPr>
              <a:t>9</a:t>
            </a:fld>
            <a:endParaRPr lang="en-US"/>
          </a:p>
        </p:txBody>
      </p:sp>
      <p:pic>
        <p:nvPicPr>
          <p:cNvPr id="6" name="Picture 2" descr="http://www.oaugf.gov.ng/images/Nigeria-Coat-of-Arm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76200"/>
            <a:ext cx="761999" cy="68580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8" name="Rectang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8001000" cy="857250"/>
          </a:xfrm>
        </p:spPr>
        <p:txBody>
          <a:bodyPr rtlCol="0">
            <a:noAutofit/>
          </a:bodyPr>
          <a:lstStyle>
            <a:extLst/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000" b="1" dirty="0" smtClean="0">
                <a:solidFill>
                  <a:srgbClr val="C00000"/>
                </a:solidFill>
              </a:rPr>
              <a:t/>
            </a:r>
            <a:br>
              <a:rPr lang="en-US" sz="3000" b="1" dirty="0" smtClean="0">
                <a:solidFill>
                  <a:srgbClr val="C00000"/>
                </a:solidFill>
              </a:rPr>
            </a:br>
            <a:r>
              <a:rPr lang="en-US" sz="3000" b="1" dirty="0" smtClean="0">
                <a:solidFill>
                  <a:srgbClr val="C00000"/>
                </a:solidFill>
              </a:rPr>
              <a:t/>
            </a:r>
            <a:br>
              <a:rPr lang="en-US" sz="3000" b="1" dirty="0" smtClean="0">
                <a:solidFill>
                  <a:srgbClr val="C00000"/>
                </a:solidFill>
              </a:rPr>
            </a:br>
            <a:r>
              <a:rPr lang="en-US" sz="3000" b="1" dirty="0" smtClean="0">
                <a:solidFill>
                  <a:srgbClr val="C00000"/>
                </a:solidFill>
              </a:rPr>
              <a:t/>
            </a:r>
            <a:br>
              <a:rPr lang="en-US" sz="3000" b="1" dirty="0" smtClean="0">
                <a:solidFill>
                  <a:srgbClr val="C00000"/>
                </a:solidFill>
              </a:rPr>
            </a:br>
            <a:r>
              <a:rPr lang="en-US" sz="3000" b="1" dirty="0" smtClean="0">
                <a:solidFill>
                  <a:srgbClr val="C00000"/>
                </a:solidFill>
              </a:rPr>
              <a:t>Other New Provisions in PRA 2014…Cont’d</a:t>
            </a:r>
            <a:endParaRPr lang="en-US" sz="3000" b="1" dirty="0">
              <a:solidFill>
                <a:srgbClr val="C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200" y="1120184"/>
            <a:ext cx="88392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3550" indent="-463550" eaLnBrk="1" fontAlgn="auto" hangingPunct="1">
              <a:spcAft>
                <a:spcPts val="0"/>
              </a:spcAft>
              <a:buSzPct val="115000"/>
              <a:buFontTx/>
              <a:buBlip>
                <a:blip r:embed="rId4"/>
              </a:buBlip>
              <a:defRPr/>
            </a:pPr>
            <a:r>
              <a:rPr lang="en-US" sz="2400" b="1" dirty="0" smtClean="0">
                <a:latin typeface="Bell MT" pitchFamily="18" charset="0"/>
              </a:rPr>
              <a:t>Some Notable Offences and Penalties - S. (99 – 104)</a:t>
            </a:r>
          </a:p>
          <a:p>
            <a:pPr marL="804863" lvl="2" indent="-341313" eaLnBrk="1" fontAlgn="auto" hangingPunct="1">
              <a:spcAft>
                <a:spcPts val="0"/>
              </a:spcAft>
              <a:buClr>
                <a:schemeClr val="accent3"/>
              </a:buClr>
              <a:buSzPct val="115000"/>
              <a:buFont typeface="Courier New" pitchFamily="49" charset="0"/>
              <a:buChar char="o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Mismanagement or diversion of pension assets attracts  fine of amount equal to 3 times the amount so mismanaged or 10 years imprisonment or both</a:t>
            </a:r>
          </a:p>
          <a:p>
            <a:pPr marL="804863" lvl="2" indent="-341313" eaLnBrk="1" fontAlgn="auto" hangingPunct="1">
              <a:spcAft>
                <a:spcPts val="0"/>
              </a:spcAft>
              <a:buClr>
                <a:schemeClr val="accent3"/>
              </a:buClr>
              <a:buSzPct val="115000"/>
              <a:buFont typeface="Courier New" pitchFamily="49" charset="0"/>
              <a:buChar char="o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Attempt to commit any specified offence is also an offence and punishable as full offence</a:t>
            </a:r>
          </a:p>
          <a:p>
            <a:pPr marL="804863" lvl="2" indent="-341313" eaLnBrk="1" fontAlgn="auto" hangingPunct="1">
              <a:spcAft>
                <a:spcPts val="0"/>
              </a:spcAft>
              <a:buClr>
                <a:schemeClr val="accent3"/>
              </a:buClr>
              <a:buSzPct val="115000"/>
              <a:buFont typeface="Courier New" pitchFamily="49" charset="0"/>
              <a:buChar char="o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Reimbursing a Director, Manager or Staff  of Operator companies for sanctions levied on them personally is punishable by N5m fine and forfeiture of amount reimbursed  </a:t>
            </a:r>
          </a:p>
          <a:p>
            <a:pPr marL="804863" lvl="2" indent="-341313" eaLnBrk="1" fontAlgn="auto" hangingPunct="1">
              <a:spcAft>
                <a:spcPts val="0"/>
              </a:spcAft>
              <a:buClr>
                <a:schemeClr val="accent3"/>
              </a:buClr>
              <a:buSzPct val="115000"/>
              <a:buFont typeface="Courier New" pitchFamily="49" charset="0"/>
              <a:buChar char="o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Refusing to produce document or give information to the Commission’s examiners or investors attracts not less than N200,000 fine or 3 years jail term. Continuous refusal attracts N100,000 fine for everyday it continuous</a:t>
            </a:r>
          </a:p>
          <a:p>
            <a:pPr marL="804863" lvl="2" indent="-341313" eaLnBrk="1" fontAlgn="auto" hangingPunct="1">
              <a:spcAft>
                <a:spcPts val="0"/>
              </a:spcAft>
              <a:buClr>
                <a:schemeClr val="accent3"/>
              </a:buClr>
              <a:buSzPct val="115000"/>
              <a:buFont typeface="Courier New" pitchFamily="49" charset="0"/>
              <a:buChar char="o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Offences by corporate bodies:  Directors, Managers, Secretary and other officers  who have knowledge or believed to have knowledge and did nothing to ensure compliance are personally liable</a:t>
            </a:r>
          </a:p>
          <a:p>
            <a:pPr marL="804863" lvl="2" indent="-341313" eaLnBrk="1" fontAlgn="auto" hangingPunct="1">
              <a:spcAft>
                <a:spcPts val="0"/>
              </a:spcAft>
              <a:buClr>
                <a:schemeClr val="accent3"/>
              </a:buClr>
              <a:buSzPct val="115000"/>
              <a:buFont typeface="Courier New" pitchFamily="49" charset="0"/>
              <a:buChar char="o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Contravening any provision of the Act where no specific penalty is prescribed attracts not less than N250,000 fine or not less than 1 year jail term or both</a:t>
            </a:r>
          </a:p>
          <a:p>
            <a:pPr marL="463550" indent="-283464" eaLnBrk="1" fontAlgn="auto" hangingPunct="1">
              <a:spcAft>
                <a:spcPts val="0"/>
              </a:spcAft>
              <a:buClr>
                <a:schemeClr val="accent3"/>
              </a:buClr>
              <a:buSzPct val="115000"/>
              <a:buFont typeface="Courier New" pitchFamily="49" charset="0"/>
              <a:buChar char="o"/>
              <a:defRPr/>
            </a:pPr>
            <a:endParaRPr lang="en-US" sz="1400" dirty="0" smtClean="0">
              <a:latin typeface="Bell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821</Words>
  <Application>Microsoft Office PowerPoint</Application>
  <PresentationFormat>On-screen Show (4:3)</PresentationFormat>
  <Paragraphs>265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PENSION REFORM ACT 2014: What is New for the Public Sector?</vt:lpstr>
      <vt:lpstr>  Establishment and Coverage of CPS </vt:lpstr>
      <vt:lpstr>   Administration of Retirement Benefits under the CPS </vt:lpstr>
      <vt:lpstr>  RSA Registration and Funding  </vt:lpstr>
      <vt:lpstr>   Transitional Provisions for the Public Sector </vt:lpstr>
      <vt:lpstr>   Pension Transitional Arrangement Directorate   </vt:lpstr>
      <vt:lpstr>   PTAD’s New Structure   </vt:lpstr>
      <vt:lpstr>    Other New Provisions in the PRA 2014  </vt:lpstr>
      <vt:lpstr>   Other New Provisions in PRA 2014…Cont’d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2013-01-30T12:16:12Z</dcterms:created>
  <dcterms:modified xsi:type="dcterms:W3CDTF">2014-09-09T15:58:11Z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