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notesMasterIdLst>
    <p:notesMasterId r:id="rId29"/>
  </p:notesMasterIdLst>
  <p:handoutMasterIdLst>
    <p:handoutMasterId r:id="rId30"/>
  </p:handoutMasterIdLst>
  <p:sldIdLst>
    <p:sldId id="256" r:id="rId2"/>
    <p:sldId id="257" r:id="rId3"/>
    <p:sldId id="258" r:id="rId4"/>
    <p:sldId id="259" r:id="rId5"/>
    <p:sldId id="260" r:id="rId6"/>
    <p:sldId id="261" r:id="rId7"/>
    <p:sldId id="262" r:id="rId8"/>
    <p:sldId id="263" r:id="rId9"/>
    <p:sldId id="264" r:id="rId10"/>
    <p:sldId id="268" r:id="rId11"/>
    <p:sldId id="280" r:id="rId12"/>
    <p:sldId id="281" r:id="rId13"/>
    <p:sldId id="282" r:id="rId14"/>
    <p:sldId id="283" r:id="rId15"/>
    <p:sldId id="284" r:id="rId16"/>
    <p:sldId id="271" r:id="rId17"/>
    <p:sldId id="272" r:id="rId18"/>
    <p:sldId id="273" r:id="rId19"/>
    <p:sldId id="275" r:id="rId20"/>
    <p:sldId id="285" r:id="rId21"/>
    <p:sldId id="286" r:id="rId22"/>
    <p:sldId id="287" r:id="rId23"/>
    <p:sldId id="288" r:id="rId24"/>
    <p:sldId id="289" r:id="rId25"/>
    <p:sldId id="290" r:id="rId26"/>
    <p:sldId id="277" r:id="rId27"/>
    <p:sldId id="279"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92" d="100"/>
          <a:sy n="92" d="100"/>
        </p:scale>
        <p:origin x="-40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367" cy="464503"/>
          </a:xfrm>
          <a:prstGeom prst="rect">
            <a:avLst/>
          </a:prstGeom>
        </p:spPr>
        <p:txBody>
          <a:bodyPr vert="horz" lIns="91129" tIns="45565" rIns="91129" bIns="45565" rtlCol="0"/>
          <a:lstStyle>
            <a:lvl1pPr algn="l">
              <a:defRPr sz="1200"/>
            </a:lvl1pPr>
          </a:lstStyle>
          <a:p>
            <a:endParaRPr lang="en-US"/>
          </a:p>
        </p:txBody>
      </p:sp>
      <p:sp>
        <p:nvSpPr>
          <p:cNvPr id="3" name="Date Placeholder 2"/>
          <p:cNvSpPr>
            <a:spLocks noGrp="1"/>
          </p:cNvSpPr>
          <p:nvPr>
            <p:ph type="dt" sz="quarter" idx="1"/>
          </p:nvPr>
        </p:nvSpPr>
        <p:spPr>
          <a:xfrm>
            <a:off x="3971456" y="0"/>
            <a:ext cx="3037366" cy="464503"/>
          </a:xfrm>
          <a:prstGeom prst="rect">
            <a:avLst/>
          </a:prstGeom>
        </p:spPr>
        <p:txBody>
          <a:bodyPr vert="horz" lIns="91129" tIns="45565" rIns="91129" bIns="45565" rtlCol="0"/>
          <a:lstStyle>
            <a:lvl1pPr algn="r">
              <a:defRPr sz="1200"/>
            </a:lvl1pPr>
          </a:lstStyle>
          <a:p>
            <a:fld id="{865AFB04-C770-4DD6-83CD-243F29EBE040}" type="datetimeFigureOut">
              <a:rPr lang="en-US" smtClean="0"/>
              <a:t>2/4/2020</a:t>
            </a:fld>
            <a:endParaRPr lang="en-US"/>
          </a:p>
        </p:txBody>
      </p:sp>
      <p:sp>
        <p:nvSpPr>
          <p:cNvPr id="4" name="Footer Placeholder 3"/>
          <p:cNvSpPr>
            <a:spLocks noGrp="1"/>
          </p:cNvSpPr>
          <p:nvPr>
            <p:ph type="ftr" sz="quarter" idx="2"/>
          </p:nvPr>
        </p:nvSpPr>
        <p:spPr>
          <a:xfrm>
            <a:off x="0" y="8830312"/>
            <a:ext cx="3037367" cy="464503"/>
          </a:xfrm>
          <a:prstGeom prst="rect">
            <a:avLst/>
          </a:prstGeom>
        </p:spPr>
        <p:txBody>
          <a:bodyPr vert="horz" lIns="91129" tIns="45565" rIns="91129" bIns="45565" rtlCol="0" anchor="b"/>
          <a:lstStyle>
            <a:lvl1pPr algn="l">
              <a:defRPr sz="1200"/>
            </a:lvl1pPr>
          </a:lstStyle>
          <a:p>
            <a:endParaRPr lang="en-US"/>
          </a:p>
        </p:txBody>
      </p:sp>
      <p:sp>
        <p:nvSpPr>
          <p:cNvPr id="5" name="Slide Number Placeholder 4"/>
          <p:cNvSpPr>
            <a:spLocks noGrp="1"/>
          </p:cNvSpPr>
          <p:nvPr>
            <p:ph type="sldNum" sz="quarter" idx="3"/>
          </p:nvPr>
        </p:nvSpPr>
        <p:spPr>
          <a:xfrm>
            <a:off x="3971456" y="8830312"/>
            <a:ext cx="3037366" cy="464503"/>
          </a:xfrm>
          <a:prstGeom prst="rect">
            <a:avLst/>
          </a:prstGeom>
        </p:spPr>
        <p:txBody>
          <a:bodyPr vert="horz" lIns="91129" tIns="45565" rIns="91129" bIns="45565" rtlCol="0" anchor="b"/>
          <a:lstStyle>
            <a:lvl1pPr algn="r">
              <a:defRPr sz="1200"/>
            </a:lvl1pPr>
          </a:lstStyle>
          <a:p>
            <a:fld id="{203799CD-C60B-4D95-B262-B998829EB8AC}" type="slidenum">
              <a:rPr lang="en-US" smtClean="0"/>
              <a:t>‹#›</a:t>
            </a:fld>
            <a:endParaRPr lang="en-US"/>
          </a:p>
        </p:txBody>
      </p:sp>
    </p:spTree>
    <p:extLst>
      <p:ext uri="{BB962C8B-B14F-4D97-AF65-F5344CB8AC3E}">
        <p14:creationId xmlns:p14="http://schemas.microsoft.com/office/powerpoint/2010/main" val="16521617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367" cy="464503"/>
          </a:xfrm>
          <a:prstGeom prst="rect">
            <a:avLst/>
          </a:prstGeom>
        </p:spPr>
        <p:txBody>
          <a:bodyPr vert="horz" lIns="91129" tIns="45565" rIns="91129" bIns="45565" rtlCol="0"/>
          <a:lstStyle>
            <a:lvl1pPr algn="l">
              <a:defRPr sz="1200"/>
            </a:lvl1pPr>
          </a:lstStyle>
          <a:p>
            <a:endParaRPr lang="en-US"/>
          </a:p>
        </p:txBody>
      </p:sp>
      <p:sp>
        <p:nvSpPr>
          <p:cNvPr id="3" name="Date Placeholder 2"/>
          <p:cNvSpPr>
            <a:spLocks noGrp="1"/>
          </p:cNvSpPr>
          <p:nvPr>
            <p:ph type="dt" idx="1"/>
          </p:nvPr>
        </p:nvSpPr>
        <p:spPr>
          <a:xfrm>
            <a:off x="3971456" y="0"/>
            <a:ext cx="3037366" cy="464503"/>
          </a:xfrm>
          <a:prstGeom prst="rect">
            <a:avLst/>
          </a:prstGeom>
        </p:spPr>
        <p:txBody>
          <a:bodyPr vert="horz" lIns="91129" tIns="45565" rIns="91129" bIns="45565" rtlCol="0"/>
          <a:lstStyle>
            <a:lvl1pPr algn="r">
              <a:defRPr sz="1200"/>
            </a:lvl1pPr>
          </a:lstStyle>
          <a:p>
            <a:fld id="{44BF2D03-CDA8-40F4-877D-26300156B818}" type="datetimeFigureOut">
              <a:rPr lang="en-US" smtClean="0"/>
              <a:t>2/4/2020</a:t>
            </a:fld>
            <a:endParaRPr lang="en-US"/>
          </a:p>
        </p:txBody>
      </p:sp>
      <p:sp>
        <p:nvSpPr>
          <p:cNvPr id="4" name="Slide Image Placeholder 3"/>
          <p:cNvSpPr>
            <a:spLocks noGrp="1" noRot="1" noChangeAspect="1"/>
          </p:cNvSpPr>
          <p:nvPr>
            <p:ph type="sldImg" idx="2"/>
          </p:nvPr>
        </p:nvSpPr>
        <p:spPr>
          <a:xfrm>
            <a:off x="407988" y="696913"/>
            <a:ext cx="6196012" cy="3486150"/>
          </a:xfrm>
          <a:prstGeom prst="rect">
            <a:avLst/>
          </a:prstGeom>
          <a:noFill/>
          <a:ln w="12700">
            <a:solidFill>
              <a:prstClr val="black"/>
            </a:solidFill>
          </a:ln>
        </p:spPr>
        <p:txBody>
          <a:bodyPr vert="horz" lIns="91129" tIns="45565" rIns="91129" bIns="45565" rtlCol="0" anchor="ctr"/>
          <a:lstStyle/>
          <a:p>
            <a:endParaRPr lang="en-US"/>
          </a:p>
        </p:txBody>
      </p:sp>
      <p:sp>
        <p:nvSpPr>
          <p:cNvPr id="5" name="Notes Placeholder 4"/>
          <p:cNvSpPr>
            <a:spLocks noGrp="1"/>
          </p:cNvSpPr>
          <p:nvPr>
            <p:ph type="body" sz="quarter" idx="3"/>
          </p:nvPr>
        </p:nvSpPr>
        <p:spPr>
          <a:xfrm>
            <a:off x="700567" y="4415156"/>
            <a:ext cx="5609267" cy="4183697"/>
          </a:xfrm>
          <a:prstGeom prst="rect">
            <a:avLst/>
          </a:prstGeom>
        </p:spPr>
        <p:txBody>
          <a:bodyPr vert="horz" lIns="91129" tIns="45565" rIns="91129" bIns="455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0312"/>
            <a:ext cx="3037367" cy="464503"/>
          </a:xfrm>
          <a:prstGeom prst="rect">
            <a:avLst/>
          </a:prstGeom>
        </p:spPr>
        <p:txBody>
          <a:bodyPr vert="horz" lIns="91129" tIns="45565" rIns="91129" bIns="45565" rtlCol="0" anchor="b"/>
          <a:lstStyle>
            <a:lvl1pPr algn="l">
              <a:defRPr sz="1200"/>
            </a:lvl1pPr>
          </a:lstStyle>
          <a:p>
            <a:endParaRPr lang="en-US"/>
          </a:p>
        </p:txBody>
      </p:sp>
      <p:sp>
        <p:nvSpPr>
          <p:cNvPr id="7" name="Slide Number Placeholder 6"/>
          <p:cNvSpPr>
            <a:spLocks noGrp="1"/>
          </p:cNvSpPr>
          <p:nvPr>
            <p:ph type="sldNum" sz="quarter" idx="5"/>
          </p:nvPr>
        </p:nvSpPr>
        <p:spPr>
          <a:xfrm>
            <a:off x="3971456" y="8830312"/>
            <a:ext cx="3037366" cy="464503"/>
          </a:xfrm>
          <a:prstGeom prst="rect">
            <a:avLst/>
          </a:prstGeom>
        </p:spPr>
        <p:txBody>
          <a:bodyPr vert="horz" lIns="91129" tIns="45565" rIns="91129" bIns="45565" rtlCol="0" anchor="b"/>
          <a:lstStyle>
            <a:lvl1pPr algn="r">
              <a:defRPr sz="1200"/>
            </a:lvl1pPr>
          </a:lstStyle>
          <a:p>
            <a:fld id="{2EA96A73-014D-42D7-A80A-C41EB29CCA5A}" type="slidenum">
              <a:rPr lang="en-US" smtClean="0"/>
              <a:t>‹#›</a:t>
            </a:fld>
            <a:endParaRPr lang="en-US"/>
          </a:p>
        </p:txBody>
      </p:sp>
    </p:spTree>
    <p:extLst>
      <p:ext uri="{BB962C8B-B14F-4D97-AF65-F5344CB8AC3E}">
        <p14:creationId xmlns:p14="http://schemas.microsoft.com/office/powerpoint/2010/main" val="26853669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A96A73-014D-42D7-A80A-C41EB29CCA5A}" type="slidenum">
              <a:rPr lang="en-US" smtClean="0"/>
              <a:t>7</a:t>
            </a:fld>
            <a:endParaRPr lang="en-US"/>
          </a:p>
        </p:txBody>
      </p:sp>
    </p:spTree>
    <p:extLst>
      <p:ext uri="{BB962C8B-B14F-4D97-AF65-F5344CB8AC3E}">
        <p14:creationId xmlns:p14="http://schemas.microsoft.com/office/powerpoint/2010/main" val="1436213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A96A73-014D-42D7-A80A-C41EB29CCA5A}" type="slidenum">
              <a:rPr lang="en-US" smtClean="0"/>
              <a:t>26</a:t>
            </a:fld>
            <a:endParaRPr lang="en-US"/>
          </a:p>
        </p:txBody>
      </p:sp>
    </p:spTree>
    <p:extLst>
      <p:ext uri="{BB962C8B-B14F-4D97-AF65-F5344CB8AC3E}">
        <p14:creationId xmlns:p14="http://schemas.microsoft.com/office/powerpoint/2010/main" val="2171169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3"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1020432"/>
            <a:ext cx="10993548"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3" y="2495445"/>
            <a:ext cx="10993547"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0" y="5956138"/>
            <a:ext cx="2844800" cy="365125"/>
          </a:xfrm>
        </p:spPr>
        <p:txBody>
          <a:bodyPr/>
          <a:lstStyle>
            <a:lvl1pPr>
              <a:defRPr>
                <a:solidFill>
                  <a:schemeClr val="accent1">
                    <a:lumMod val="75000"/>
                    <a:lumOff val="25000"/>
                  </a:schemeClr>
                </a:solidFill>
              </a:defRPr>
            </a:lvl1pPr>
          </a:lstStyle>
          <a:p>
            <a:fld id="{A2D96993-39FF-4CD7-894A-4DBDE13A5F8C}" type="datetime1">
              <a:rPr lang="en-US" smtClean="0"/>
              <a:t>2/4/2020</a:t>
            </a:fld>
            <a:endParaRPr lang="en-US"/>
          </a:p>
        </p:txBody>
      </p:sp>
      <p:sp>
        <p:nvSpPr>
          <p:cNvPr id="5" name="Footer Placeholder 4"/>
          <p:cNvSpPr>
            <a:spLocks noGrp="1"/>
          </p:cNvSpPr>
          <p:nvPr>
            <p:ph type="ftr" sz="quarter" idx="11"/>
          </p:nvPr>
        </p:nvSpPr>
        <p:spPr>
          <a:xfrm>
            <a:off x="581192" y="5951812"/>
            <a:ext cx="6917211"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8"/>
            <a:ext cx="1016441" cy="365125"/>
          </a:xfrm>
        </p:spPr>
        <p:txBody>
          <a:bodyPr/>
          <a:lstStyle>
            <a:lvl1pPr>
              <a:defRPr>
                <a:solidFill>
                  <a:schemeClr val="accent1">
                    <a:lumMod val="75000"/>
                    <a:lumOff val="25000"/>
                  </a:schemeClr>
                </a:solidFill>
              </a:defRPr>
            </a:lvl1pPr>
          </a:lstStyle>
          <a:p>
            <a:fld id="{EF239B6A-6CB0-4F68-B892-B10985257C34}" type="slidenum">
              <a:rPr lang="en-US" smtClean="0"/>
              <a:t>‹#›</a:t>
            </a:fld>
            <a:endParaRPr lang="en-US"/>
          </a:p>
        </p:txBody>
      </p:sp>
    </p:spTree>
    <p:extLst>
      <p:ext uri="{BB962C8B-B14F-4D97-AF65-F5344CB8AC3E}">
        <p14:creationId xmlns:p14="http://schemas.microsoft.com/office/powerpoint/2010/main" val="2194131804"/>
      </p:ext>
    </p:extLst>
  </p:cSld>
  <p:clrMapOvr>
    <a:masterClrMapping/>
  </p:clrMapOvr>
  <p:extLst mod="1">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7" y="614407"/>
            <a:ext cx="11309339"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4"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B33D37-6285-4CFA-896B-8284B7532415}" type="datetime1">
              <a:rPr lang="en-US" smtClean="0"/>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39B6A-6CB0-4F68-B892-B10985257C34}" type="slidenum">
              <a:rPr lang="en-US" smtClean="0"/>
              <a:t>‹#›</a:t>
            </a:fld>
            <a:endParaRPr lang="en-US"/>
          </a:p>
        </p:txBody>
      </p:sp>
    </p:spTree>
    <p:extLst>
      <p:ext uri="{BB962C8B-B14F-4D97-AF65-F5344CB8AC3E}">
        <p14:creationId xmlns:p14="http://schemas.microsoft.com/office/powerpoint/2010/main" val="3317320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3" y="599725"/>
            <a:ext cx="2906818"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2" y="675727"/>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4" y="675727"/>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6" y="5956138"/>
            <a:ext cx="1328140" cy="365125"/>
          </a:xfrm>
        </p:spPr>
        <p:txBody>
          <a:bodyPr/>
          <a:lstStyle>
            <a:lvl1pPr>
              <a:defRPr>
                <a:solidFill>
                  <a:schemeClr val="accent1">
                    <a:lumMod val="75000"/>
                    <a:lumOff val="25000"/>
                  </a:schemeClr>
                </a:solidFill>
              </a:defRPr>
            </a:lvl1pPr>
          </a:lstStyle>
          <a:p>
            <a:fld id="{69B65D11-43C9-4D86-AAE2-F0BA5F057863}" type="datetime1">
              <a:rPr lang="en-US" smtClean="0"/>
              <a:t>2/4/2020</a:t>
            </a:fld>
            <a:endParaRPr lang="en-US"/>
          </a:p>
        </p:txBody>
      </p:sp>
      <p:sp>
        <p:nvSpPr>
          <p:cNvPr id="5" name="Footer Placeholder 4"/>
          <p:cNvSpPr>
            <a:spLocks noGrp="1"/>
          </p:cNvSpPr>
          <p:nvPr>
            <p:ph type="ftr" sz="quarter" idx="11"/>
          </p:nvPr>
        </p:nvSpPr>
        <p:spPr>
          <a:xfrm>
            <a:off x="774924" y="5951812"/>
            <a:ext cx="7896279" cy="365125"/>
          </a:xfrm>
        </p:spPr>
        <p:txBody>
          <a:bodyPr/>
          <a:lstStyle/>
          <a:p>
            <a:endParaRPr lang="en-US"/>
          </a:p>
        </p:txBody>
      </p:sp>
      <p:sp>
        <p:nvSpPr>
          <p:cNvPr id="6" name="Slide Number Placeholder 5"/>
          <p:cNvSpPr>
            <a:spLocks noGrp="1"/>
          </p:cNvSpPr>
          <p:nvPr>
            <p:ph type="sldNum" sz="quarter" idx="12"/>
          </p:nvPr>
        </p:nvSpPr>
        <p:spPr>
          <a:xfrm>
            <a:off x="10446615" y="5956138"/>
            <a:ext cx="1164196" cy="365125"/>
          </a:xfrm>
        </p:spPr>
        <p:txBody>
          <a:bodyPr/>
          <a:lstStyle>
            <a:lvl1pPr>
              <a:defRPr>
                <a:solidFill>
                  <a:schemeClr val="accent1">
                    <a:lumMod val="75000"/>
                    <a:lumOff val="25000"/>
                  </a:schemeClr>
                </a:solidFill>
              </a:defRPr>
            </a:lvl1pPr>
          </a:lstStyle>
          <a:p>
            <a:fld id="{EF239B6A-6CB0-4F68-B892-B10985257C34}" type="slidenum">
              <a:rPr lang="en-US" smtClean="0"/>
              <a:t>‹#›</a:t>
            </a:fld>
            <a:endParaRPr lang="en-US"/>
          </a:p>
        </p:txBody>
      </p:sp>
    </p:spTree>
    <p:extLst>
      <p:ext uri="{BB962C8B-B14F-4D97-AF65-F5344CB8AC3E}">
        <p14:creationId xmlns:p14="http://schemas.microsoft.com/office/powerpoint/2010/main" val="4231774689"/>
      </p:ext>
    </p:extLst>
  </p:cSld>
  <p:clrMapOvr>
    <a:masterClrMapping/>
  </p:clrMapOvr>
  <p:extLst mod="1">
    <p:ext uri="{DCECCB84-F9BA-43D5-87BE-67443E8EF086}">
      <p15:sldGuideLst xmlns:p15="http://schemas.microsoft.com/office/powerpoint/2012/main" xmlns=""/>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7" y="614407"/>
            <a:ext cx="11309339"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4"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3" y="2180497"/>
            <a:ext cx="11029614"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3C03296-FA88-42DE-A351-306DA5958BF7}" type="datetime1">
              <a:rPr lang="en-US" smtClean="0"/>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1" y="5956138"/>
            <a:ext cx="1052508" cy="365125"/>
          </a:xfrm>
        </p:spPr>
        <p:txBody>
          <a:bodyPr/>
          <a:lstStyle/>
          <a:p>
            <a:fld id="{EF239B6A-6CB0-4F68-B892-B10985257C34}" type="slidenum">
              <a:rPr lang="en-US" smtClean="0"/>
              <a:t>‹#›</a:t>
            </a:fld>
            <a:endParaRPr lang="en-US"/>
          </a:p>
        </p:txBody>
      </p:sp>
    </p:spTree>
    <p:extLst>
      <p:ext uri="{BB962C8B-B14F-4D97-AF65-F5344CB8AC3E}">
        <p14:creationId xmlns:p14="http://schemas.microsoft.com/office/powerpoint/2010/main" val="4193811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8" y="5141975"/>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5" y="3043911"/>
            <a:ext cx="11029614"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11029614"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668C2A8D-AF38-44DD-BE9A-8EEF3F35761C}" type="datetime1">
              <a:rPr lang="en-US" smtClean="0"/>
              <a:t>2/4/2020</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F239B6A-6CB0-4F68-B892-B10985257C34}" type="slidenum">
              <a:rPr lang="en-US" smtClean="0"/>
              <a:t>‹#›</a:t>
            </a:fld>
            <a:endParaRPr lang="en-US"/>
          </a:p>
        </p:txBody>
      </p:sp>
    </p:spTree>
    <p:extLst>
      <p:ext uri="{BB962C8B-B14F-4D97-AF65-F5344CB8AC3E}">
        <p14:creationId xmlns:p14="http://schemas.microsoft.com/office/powerpoint/2010/main" val="2684707926"/>
      </p:ext>
    </p:extLst>
  </p:cSld>
  <p:clrMapOvr>
    <a:masterClrMapping/>
  </p:clrMapOvr>
  <p:extLst mod="1">
    <p:ext uri="{DCECCB84-F9BA-43D5-87BE-67443E8EF086}">
      <p15:sldGuideLst xmlns:p15="http://schemas.microsoft.com/office/powerpoint/2012/main" xmlns=""/>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5"/>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4" y="729659"/>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89"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6" y="2228003"/>
            <a:ext cx="5422393"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391B872-CA05-4562-B844-2470F9EBC022}" type="datetime1">
              <a:rPr lang="en-US" smtClean="0"/>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239B6A-6CB0-4F68-B892-B10985257C34}" type="slidenum">
              <a:rPr lang="en-US" smtClean="0"/>
              <a:t>‹#›</a:t>
            </a:fld>
            <a:endParaRPr lang="en-US"/>
          </a:p>
        </p:txBody>
      </p:sp>
    </p:spTree>
    <p:extLst>
      <p:ext uri="{BB962C8B-B14F-4D97-AF65-F5344CB8AC3E}">
        <p14:creationId xmlns:p14="http://schemas.microsoft.com/office/powerpoint/2010/main" val="687439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5"/>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4" y="729659"/>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3"/>
            <a:ext cx="5087076"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6"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6" y="2250893"/>
            <a:ext cx="5087074"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10"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583EF8-88FC-405F-B288-388741933F9D}" type="datetime1">
              <a:rPr lang="en-US" smtClean="0"/>
              <a:t>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239B6A-6CB0-4F68-B892-B10985257C34}" type="slidenum">
              <a:rPr lang="en-US" smtClean="0"/>
              <a:t>‹#›</a:t>
            </a:fld>
            <a:endParaRPr lang="en-US"/>
          </a:p>
        </p:txBody>
      </p:sp>
    </p:spTree>
    <p:extLst>
      <p:ext uri="{BB962C8B-B14F-4D97-AF65-F5344CB8AC3E}">
        <p14:creationId xmlns:p14="http://schemas.microsoft.com/office/powerpoint/2010/main" val="1736400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2" y="606555"/>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9"/>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977D0CC-FFA1-48AF-9F01-E98916925640}" type="datetime1">
              <a:rPr lang="en-US" smtClean="0"/>
              <a:t>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239B6A-6CB0-4F68-B892-B10985257C34}" type="slidenum">
              <a:rPr lang="en-US" smtClean="0"/>
              <a:t>‹#›</a:t>
            </a:fld>
            <a:endParaRPr lang="en-US"/>
          </a:p>
        </p:txBody>
      </p:sp>
    </p:spTree>
    <p:extLst>
      <p:ext uri="{BB962C8B-B14F-4D97-AF65-F5344CB8AC3E}">
        <p14:creationId xmlns:p14="http://schemas.microsoft.com/office/powerpoint/2010/main" val="2806645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8723F5-4946-4612-8DFB-B36983739D6E}" type="datetime1">
              <a:rPr lang="en-US" smtClean="0"/>
              <a:t>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239B6A-6CB0-4F68-B892-B10985257C34}" type="slidenum">
              <a:rPr lang="en-US" smtClean="0"/>
              <a:t>‹#›</a:t>
            </a:fld>
            <a:endParaRPr lang="en-US"/>
          </a:p>
        </p:txBody>
      </p:sp>
    </p:spTree>
    <p:extLst>
      <p:ext uri="{BB962C8B-B14F-4D97-AF65-F5344CB8AC3E}">
        <p14:creationId xmlns:p14="http://schemas.microsoft.com/office/powerpoint/2010/main" val="3860328410"/>
      </p:ext>
    </p:extLst>
  </p:cSld>
  <p:clrMapOvr>
    <a:masterClrMapping/>
  </p:clrMapOvr>
  <p:extLst mod="1">
    <p:ext uri="{DCECCB84-F9BA-43D5-87BE-67443E8EF086}">
      <p15:sldGuideLst xmlns:p15="http://schemas.microsoft.com/office/powerpoint/2012/main" xmlns=""/>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1"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4"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1"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7"/>
            <a:ext cx="5869988"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9BA94A6-761B-4D46-B626-FA449614059D}" type="datetime1">
              <a:rPr lang="en-US" smtClean="0"/>
              <a:t>2/4/2020</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EF239B6A-6CB0-4F68-B892-B10985257C34}" type="slidenum">
              <a:rPr lang="en-US" smtClean="0"/>
              <a:t>‹#›</a:t>
            </a:fld>
            <a:endParaRPr lang="en-US"/>
          </a:p>
        </p:txBody>
      </p:sp>
    </p:spTree>
    <p:extLst>
      <p:ext uri="{BB962C8B-B14F-4D97-AF65-F5344CB8AC3E}">
        <p14:creationId xmlns:p14="http://schemas.microsoft.com/office/powerpoint/2010/main" val="3970114366"/>
      </p:ext>
    </p:extLst>
  </p:cSld>
  <p:clrMapOvr>
    <a:masterClrMapping/>
  </p:clrMapOvr>
  <p:extLst mod="1">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4"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3" y="5260128"/>
            <a:ext cx="11029618"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FCF6939-0CFB-4320-9E3E-045D32C9C515}" type="datetime1">
              <a:rPr lang="en-US" smtClean="0"/>
              <a:t>2/4/2020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F239B6A-6CB0-4F68-B892-B10985257C34}" type="slidenum">
              <a:rPr lang="en-US" smtClean="0"/>
              <a:t>‹#›</a:t>
            </a:fld>
            <a:endParaRPr lang="en-US"/>
          </a:p>
        </p:txBody>
      </p:sp>
    </p:spTree>
    <p:extLst>
      <p:ext uri="{BB962C8B-B14F-4D97-AF65-F5344CB8AC3E}">
        <p14:creationId xmlns:p14="http://schemas.microsoft.com/office/powerpoint/2010/main" val="1025229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4" y="705125"/>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4"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3" y="5956138"/>
            <a:ext cx="2844798" cy="365125"/>
          </a:xfrm>
          <a:prstGeom prst="rect">
            <a:avLst/>
          </a:prstGeom>
        </p:spPr>
        <p:txBody>
          <a:bodyPr vert="horz" lIns="91440" tIns="45720" rIns="91440" bIns="45720" rtlCol="0" anchor="ctr"/>
          <a:lstStyle>
            <a:lvl1pPr algn="r">
              <a:defRPr sz="900">
                <a:solidFill>
                  <a:schemeClr val="accent2"/>
                </a:solidFill>
              </a:defRPr>
            </a:lvl1pPr>
          </a:lstStyle>
          <a:p>
            <a:fld id="{ECD34F38-7A3E-489B-990D-99FE828E7F4A}" type="datetime1">
              <a:rPr lang="en-US" smtClean="0"/>
              <a:t>2/4/2020</a:t>
            </a:fld>
            <a:endParaRPr lang="en-US"/>
          </a:p>
        </p:txBody>
      </p:sp>
      <p:sp>
        <p:nvSpPr>
          <p:cNvPr id="5" name="Footer Placeholder 4"/>
          <p:cNvSpPr>
            <a:spLocks noGrp="1"/>
          </p:cNvSpPr>
          <p:nvPr>
            <p:ph type="ftr" sz="quarter" idx="3"/>
          </p:nvPr>
        </p:nvSpPr>
        <p:spPr>
          <a:xfrm>
            <a:off x="581192" y="5951812"/>
            <a:ext cx="6917211"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1" y="5956138"/>
            <a:ext cx="1052510" cy="365125"/>
          </a:xfrm>
          <a:prstGeom prst="rect">
            <a:avLst/>
          </a:prstGeom>
        </p:spPr>
        <p:txBody>
          <a:bodyPr vert="horz" lIns="91440" tIns="45720" rIns="91440" bIns="45720" rtlCol="0" anchor="ctr"/>
          <a:lstStyle>
            <a:lvl1pPr algn="r">
              <a:defRPr sz="900">
                <a:solidFill>
                  <a:schemeClr val="accent2"/>
                </a:solidFill>
              </a:defRPr>
            </a:lvl1pPr>
          </a:lstStyle>
          <a:p>
            <a:fld id="{EF239B6A-6CB0-4F68-B892-B10985257C34}" type="slidenum">
              <a:rPr lang="en-US" smtClean="0"/>
              <a:t>‹#›</a:t>
            </a:fld>
            <a:endParaRPr lang="en-US"/>
          </a:p>
        </p:txBody>
      </p:sp>
      <p:sp>
        <p:nvSpPr>
          <p:cNvPr id="9" name="Rectangle 8"/>
          <p:cNvSpPr/>
          <p:nvPr/>
        </p:nvSpPr>
        <p:spPr>
          <a:xfrm>
            <a:off x="446533" y="457201"/>
            <a:ext cx="3703321"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6" y="453644"/>
            <a:ext cx="3703321"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29" y="457200"/>
            <a:ext cx="3703321"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16023698"/>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9808" y="1050879"/>
            <a:ext cx="9927584" cy="3481565"/>
          </a:xfrm>
        </p:spPr>
        <p:txBody>
          <a:bodyPr>
            <a:normAutofit fontScale="90000"/>
          </a:bodyPr>
          <a:lstStyle/>
          <a:p>
            <a:pPr algn="ctr"/>
            <a:r>
              <a:rPr lang="en-US" sz="3600" b="1" dirty="0" smtClean="0">
                <a:solidFill>
                  <a:schemeClr val="accent1"/>
                </a:solidFill>
              </a:rPr>
              <a:t>SPEAKING NOTES  FOR THE AGF </a:t>
            </a:r>
            <a:br>
              <a:rPr lang="en-US" sz="3600" b="1" dirty="0" smtClean="0">
                <a:solidFill>
                  <a:schemeClr val="accent1"/>
                </a:solidFill>
              </a:rPr>
            </a:br>
            <a:r>
              <a:rPr lang="en-US" sz="3600" b="1" dirty="0" smtClean="0">
                <a:solidFill>
                  <a:schemeClr val="accent1"/>
                </a:solidFill>
              </a:rPr>
              <a:t>AS GUEST SPEAKER </a:t>
            </a:r>
            <a:br>
              <a:rPr lang="en-US" sz="3600" b="1" dirty="0" smtClean="0">
                <a:solidFill>
                  <a:schemeClr val="accent1"/>
                </a:solidFill>
              </a:rPr>
            </a:br>
            <a:r>
              <a:rPr lang="en-US" sz="3600" dirty="0" smtClean="0">
                <a:solidFill>
                  <a:schemeClr val="accent1"/>
                </a:solidFill>
              </a:rPr>
              <a:t>AT THE FEBRUARY, 2020 EDITION OF THE BPSR LUNCH TIME REFORM SEMINAR SERIES HOLDING ON 4</a:t>
            </a:r>
            <a:r>
              <a:rPr lang="en-US" sz="3600" baseline="30000" dirty="0" smtClean="0">
                <a:solidFill>
                  <a:schemeClr val="accent1"/>
                </a:solidFill>
              </a:rPr>
              <a:t>TH</a:t>
            </a:r>
            <a:r>
              <a:rPr lang="en-US" sz="3600" dirty="0" smtClean="0">
                <a:solidFill>
                  <a:schemeClr val="accent1"/>
                </a:solidFill>
              </a:rPr>
              <a:t> FEBRUARY, 2020 </a:t>
            </a:r>
            <a:br>
              <a:rPr lang="en-US" sz="3600" dirty="0" smtClean="0">
                <a:solidFill>
                  <a:schemeClr val="accent1"/>
                </a:solidFill>
              </a:rPr>
            </a:br>
            <a:r>
              <a:rPr lang="en-US" sz="3600" dirty="0" smtClean="0">
                <a:solidFill>
                  <a:schemeClr val="accent1"/>
                </a:solidFill>
              </a:rPr>
              <a:t>WITH THE TOPIC </a:t>
            </a:r>
            <a:br>
              <a:rPr lang="en-US" sz="3600" dirty="0" smtClean="0">
                <a:solidFill>
                  <a:schemeClr val="accent1"/>
                </a:solidFill>
              </a:rPr>
            </a:br>
            <a:r>
              <a:rPr lang="en-US" sz="3600" i="1" dirty="0" smtClean="0">
                <a:solidFill>
                  <a:schemeClr val="accent1"/>
                </a:solidFill>
              </a:rPr>
              <a:t>“TRANSFORMATION AND DIGITALIZATION OF PUBLIC FINANCIAL MANAGEMENT SYSTEM IN NIGERIA: INNOVATIONS, BOTTLENECKS AND WAY FORWARD”</a:t>
            </a:r>
            <a:endParaRPr lang="en-US" sz="3600" i="1" dirty="0">
              <a:solidFill>
                <a:schemeClr val="accent1"/>
              </a:solidFill>
            </a:endParaRPr>
          </a:p>
        </p:txBody>
      </p:sp>
      <p:sp>
        <p:nvSpPr>
          <p:cNvPr id="6" name="Text Placeholder 5"/>
          <p:cNvSpPr>
            <a:spLocks noGrp="1"/>
          </p:cNvSpPr>
          <p:nvPr>
            <p:ph type="body" sz="half" idx="2"/>
          </p:nvPr>
        </p:nvSpPr>
        <p:spPr/>
        <p:txBody>
          <a:bodyPr/>
          <a:lstStyle/>
          <a:p>
            <a:endParaRPr lang="en-US" dirty="0"/>
          </a:p>
        </p:txBody>
      </p:sp>
      <p:sp>
        <p:nvSpPr>
          <p:cNvPr id="3" name="Slide Number Placeholder 2"/>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3268042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1" y="627797"/>
            <a:ext cx="9601200" cy="5732059"/>
          </a:xfrm>
        </p:spPr>
        <p:txBody>
          <a:bodyPr>
            <a:normAutofit fontScale="92500" lnSpcReduction="10000"/>
          </a:bodyPr>
          <a:lstStyle/>
          <a:p>
            <a:pPr marL="324000" lvl="1" indent="0">
              <a:buNone/>
            </a:pPr>
            <a:endParaRPr lang="en-US" dirty="0"/>
          </a:p>
          <a:p>
            <a:pPr marL="324000" lvl="1" indent="0">
              <a:buNone/>
            </a:pPr>
            <a:endParaRPr lang="en-US" dirty="0" smtClean="0"/>
          </a:p>
          <a:p>
            <a:pPr marL="324000" lvl="1" indent="0">
              <a:buNone/>
            </a:pPr>
            <a:endParaRPr lang="en-US" dirty="0"/>
          </a:p>
          <a:p>
            <a:pPr marL="324000" lvl="1" indent="0">
              <a:buNone/>
            </a:pPr>
            <a:endParaRPr lang="en-US" dirty="0" smtClean="0"/>
          </a:p>
          <a:p>
            <a:pPr lvl="1">
              <a:buFont typeface="Wingdings" panose="05000000000000000000" pitchFamily="2" charset="2"/>
              <a:buChar char="Ø"/>
            </a:pPr>
            <a:endParaRPr lang="en-US" sz="1000" dirty="0"/>
          </a:p>
          <a:p>
            <a:pPr lvl="1">
              <a:buFont typeface="Wingdings" panose="05000000000000000000" pitchFamily="2" charset="2"/>
              <a:buChar char="Ø"/>
            </a:pPr>
            <a:r>
              <a:rPr lang="en-US" sz="2400" b="1" dirty="0" smtClean="0"/>
              <a:t>CASH MANAGEMENT</a:t>
            </a:r>
          </a:p>
          <a:p>
            <a:pPr lvl="2">
              <a:buFont typeface="Wingdings" pitchFamily="2" charset="2"/>
              <a:buChar char="ü"/>
            </a:pPr>
            <a:r>
              <a:rPr lang="en-US" sz="2000" dirty="0" smtClean="0"/>
              <a:t>Cash is always scare</a:t>
            </a:r>
          </a:p>
          <a:p>
            <a:pPr lvl="2">
              <a:buFont typeface="Wingdings" pitchFamily="2" charset="2"/>
              <a:buChar char="ü"/>
            </a:pPr>
            <a:r>
              <a:rPr lang="en-US" sz="2000" dirty="0" smtClean="0"/>
              <a:t>A strategy for managing cash is therefore necessary </a:t>
            </a:r>
          </a:p>
          <a:p>
            <a:pPr lvl="2">
              <a:buFont typeface="Wingdings" pitchFamily="2" charset="2"/>
              <a:buChar char="ü"/>
            </a:pPr>
            <a:r>
              <a:rPr lang="en-US" sz="2000" dirty="0" smtClean="0"/>
              <a:t>Cash inflows and outflows should properly planned and monitored and evaluated </a:t>
            </a:r>
          </a:p>
          <a:p>
            <a:pPr lvl="2">
              <a:buFont typeface="Wingdings" pitchFamily="2" charset="2"/>
              <a:buChar char="ü"/>
            </a:pPr>
            <a:r>
              <a:rPr lang="en-US" sz="2000" dirty="0" smtClean="0"/>
              <a:t>Discretionary spending should be avoided to </a:t>
            </a:r>
            <a:r>
              <a:rPr lang="en-US" sz="2000" dirty="0" err="1" smtClean="0"/>
              <a:t>minimise</a:t>
            </a:r>
            <a:r>
              <a:rPr lang="en-US" sz="2000" dirty="0" smtClean="0"/>
              <a:t> deficit and stray within borrowing limit</a:t>
            </a:r>
          </a:p>
          <a:p>
            <a:pPr lvl="2">
              <a:buFont typeface="Wingdings" pitchFamily="2" charset="2"/>
              <a:buChar char="ü"/>
            </a:pPr>
            <a:r>
              <a:rPr lang="en-US" sz="2000" dirty="0" smtClean="0"/>
              <a:t>The </a:t>
            </a:r>
            <a:r>
              <a:rPr lang="en-US" sz="2000" dirty="0" err="1" smtClean="0"/>
              <a:t>TSA</a:t>
            </a:r>
            <a:r>
              <a:rPr lang="en-US" sz="2000" dirty="0" smtClean="0"/>
              <a:t> regime has enhanced our cash flow</a:t>
            </a:r>
          </a:p>
          <a:p>
            <a:pPr lvl="2">
              <a:buFont typeface="Wingdings" pitchFamily="2" charset="2"/>
              <a:buChar char="ü"/>
            </a:pPr>
            <a:r>
              <a:rPr lang="en-US" sz="2000" dirty="0" smtClean="0"/>
              <a:t>Once our </a:t>
            </a:r>
            <a:r>
              <a:rPr lang="en-US" sz="2000" dirty="0" err="1" smtClean="0"/>
              <a:t>GIFMIS</a:t>
            </a:r>
            <a:r>
              <a:rPr lang="en-US" sz="2000" dirty="0" smtClean="0"/>
              <a:t> Cash Management functionality is fully activated a bottom-up Cash Management approach will be enshrined </a:t>
            </a:r>
          </a:p>
          <a:p>
            <a:pPr lvl="2">
              <a:buFont typeface="Wingdings" pitchFamily="2" charset="2"/>
              <a:buChar char="ü"/>
            </a:pPr>
            <a:r>
              <a:rPr lang="en-US" sz="2000" dirty="0" smtClean="0"/>
              <a:t>A new Cash Management Policy Guidelines has been approved by the </a:t>
            </a:r>
            <a:r>
              <a:rPr lang="en-US" sz="2000" dirty="0" err="1" smtClean="0"/>
              <a:t>FEC</a:t>
            </a:r>
            <a:endParaRPr lang="en-US" sz="2000" dirty="0" smtClean="0"/>
          </a:p>
          <a:p>
            <a:pPr lvl="2">
              <a:buFont typeface="Wingdings" pitchFamily="2" charset="2"/>
              <a:buChar char="ü"/>
            </a:pPr>
            <a:r>
              <a:rPr lang="en-US" sz="2000" dirty="0" smtClean="0"/>
              <a:t>The Governance structure for Cash Management Federal Cash Management</a:t>
            </a:r>
          </a:p>
          <a:p>
            <a:pPr lvl="2">
              <a:buFont typeface="Wingdings" pitchFamily="2" charset="2"/>
              <a:buChar char="ü"/>
            </a:pPr>
            <a:endParaRPr lang="en-US" sz="2000" dirty="0" smtClean="0"/>
          </a:p>
          <a:p>
            <a:pPr lvl="2">
              <a:buFont typeface="Wingdings" pitchFamily="2" charset="2"/>
              <a:buChar char="ü"/>
            </a:pPr>
            <a:endParaRPr lang="en-US" dirty="0" smtClean="0"/>
          </a:p>
          <a:p>
            <a:pPr marL="530352" lvl="1" indent="0">
              <a:buNone/>
            </a:pPr>
            <a:endParaRPr lang="en-US" b="1" i="0" dirty="0"/>
          </a:p>
        </p:txBody>
      </p:sp>
      <p:sp>
        <p:nvSpPr>
          <p:cNvPr id="2" name="Slide Number Placeholder 1"/>
          <p:cNvSpPr>
            <a:spLocks noGrp="1"/>
          </p:cNvSpPr>
          <p:nvPr>
            <p:ph type="sldNum" sz="quarter" idx="12"/>
          </p:nvPr>
        </p:nvSpPr>
        <p:spPr/>
        <p:txBody>
          <a:bodyPr/>
          <a:lstStyle/>
          <a:p>
            <a:fld id="{EF239B6A-6CB0-4F68-B892-B10985257C34}" type="slidenum">
              <a:rPr lang="en-US" smtClean="0"/>
              <a:t>10</a:t>
            </a:fld>
            <a:endParaRPr lang="en-US"/>
          </a:p>
        </p:txBody>
      </p:sp>
    </p:spTree>
    <p:extLst>
      <p:ext uri="{BB962C8B-B14F-4D97-AF65-F5344CB8AC3E}">
        <p14:creationId xmlns:p14="http://schemas.microsoft.com/office/powerpoint/2010/main" val="3813116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a:xfrm>
            <a:off x="618772" y="1699708"/>
            <a:ext cx="11029614" cy="4412995"/>
          </a:xfrm>
        </p:spPr>
        <p:txBody>
          <a:bodyPr>
            <a:normAutofit fontScale="25000" lnSpcReduction="20000"/>
          </a:bodyPr>
          <a:lstStyle/>
          <a:p>
            <a:pPr lvl="1">
              <a:buFont typeface="Wingdings" panose="05000000000000000000" pitchFamily="2" charset="2"/>
              <a:buChar char="Ø"/>
            </a:pPr>
            <a:endParaRPr lang="en-US" sz="2000" b="1" dirty="0" smtClean="0"/>
          </a:p>
          <a:p>
            <a:pPr lvl="1">
              <a:buFont typeface="Wingdings" panose="05000000000000000000" pitchFamily="2" charset="2"/>
              <a:buChar char="Ø"/>
            </a:pPr>
            <a:endParaRPr lang="en-US" sz="2000" b="1" dirty="0"/>
          </a:p>
          <a:p>
            <a:pPr lvl="1">
              <a:buFont typeface="Wingdings" panose="05000000000000000000" pitchFamily="2" charset="2"/>
              <a:buChar char="Ø"/>
            </a:pPr>
            <a:endParaRPr lang="en-US" sz="2000" b="1" dirty="0" smtClean="0"/>
          </a:p>
          <a:p>
            <a:pPr lvl="1">
              <a:buFont typeface="Wingdings" panose="05000000000000000000" pitchFamily="2" charset="2"/>
              <a:buChar char="Ø"/>
            </a:pPr>
            <a:endParaRPr lang="en-US" sz="2000" b="1" dirty="0"/>
          </a:p>
          <a:p>
            <a:pPr lvl="1">
              <a:buFont typeface="Wingdings" panose="05000000000000000000" pitchFamily="2" charset="2"/>
              <a:buChar char="Ø"/>
            </a:pPr>
            <a:endParaRPr lang="en-US" sz="2000" b="1" dirty="0" smtClean="0"/>
          </a:p>
          <a:p>
            <a:pPr lvl="1">
              <a:buFont typeface="Wingdings" panose="05000000000000000000" pitchFamily="2" charset="2"/>
              <a:buChar char="Ø"/>
            </a:pPr>
            <a:endParaRPr lang="en-US" sz="2000" b="1" dirty="0" smtClean="0"/>
          </a:p>
          <a:p>
            <a:pPr lvl="1">
              <a:buFont typeface="Wingdings" panose="05000000000000000000" pitchFamily="2" charset="2"/>
              <a:buChar char="Ø"/>
            </a:pPr>
            <a:r>
              <a:rPr lang="en-US" sz="9600" b="1" dirty="0" smtClean="0"/>
              <a:t>ASSET </a:t>
            </a:r>
            <a:r>
              <a:rPr lang="en-US" sz="9600" b="1" dirty="0"/>
              <a:t>TRACKING AND </a:t>
            </a:r>
            <a:r>
              <a:rPr lang="en-US" sz="9600" b="1" dirty="0" smtClean="0"/>
              <a:t>MANAGEMENT</a:t>
            </a:r>
          </a:p>
          <a:p>
            <a:pPr lvl="2">
              <a:buFont typeface="Wingdings" pitchFamily="2" charset="2"/>
              <a:buChar char="ü"/>
            </a:pPr>
            <a:r>
              <a:rPr lang="en-US" sz="8000" dirty="0" smtClean="0"/>
              <a:t>In compliance with </a:t>
            </a:r>
            <a:r>
              <a:rPr lang="en-US" sz="8000" dirty="0" err="1" smtClean="0"/>
              <a:t>IPSAS</a:t>
            </a:r>
            <a:r>
              <a:rPr lang="en-US" sz="8000" dirty="0" smtClean="0"/>
              <a:t> requirement Assets should be properly </a:t>
            </a:r>
            <a:r>
              <a:rPr lang="en-US" sz="8000" dirty="0" err="1" smtClean="0"/>
              <a:t>reconginsed</a:t>
            </a:r>
            <a:endParaRPr lang="en-US" sz="8000" dirty="0" smtClean="0"/>
          </a:p>
          <a:p>
            <a:pPr lvl="2">
              <a:buFont typeface="Wingdings" pitchFamily="2" charset="2"/>
              <a:buChar char="ü"/>
            </a:pPr>
            <a:r>
              <a:rPr lang="en-US" sz="8000" dirty="0" smtClean="0"/>
              <a:t>A database of Federal Government Asset is very critical</a:t>
            </a:r>
          </a:p>
          <a:p>
            <a:pPr lvl="2">
              <a:buFont typeface="Wingdings" pitchFamily="2" charset="2"/>
              <a:buChar char="ü"/>
            </a:pPr>
            <a:r>
              <a:rPr lang="en-US" sz="8000" dirty="0" smtClean="0"/>
              <a:t>All Federal Government MDAs/entities must maintained  an asset register</a:t>
            </a:r>
          </a:p>
          <a:p>
            <a:pPr lvl="2">
              <a:buFont typeface="Wingdings" pitchFamily="2" charset="2"/>
              <a:buChar char="ü"/>
            </a:pPr>
            <a:r>
              <a:rPr lang="en-US" sz="8000" dirty="0" smtClean="0"/>
              <a:t>Valuation of Asset must be Professionally undertaken</a:t>
            </a:r>
          </a:p>
          <a:p>
            <a:pPr lvl="2">
              <a:buFont typeface="Wingdings" pitchFamily="2" charset="2"/>
              <a:buChar char="ü"/>
            </a:pPr>
            <a:r>
              <a:rPr lang="en-US" sz="8000" dirty="0" smtClean="0"/>
              <a:t>Public properties must be protected from  leverage and loss.</a:t>
            </a:r>
          </a:p>
          <a:p>
            <a:pPr lvl="2">
              <a:buFont typeface="Wingdings" pitchFamily="2" charset="2"/>
              <a:buChar char="ü"/>
            </a:pPr>
            <a:r>
              <a:rPr lang="en-US" sz="8000" dirty="0" smtClean="0"/>
              <a:t>The Asset Tracking Management is therefore a necessary project for coordination</a:t>
            </a:r>
          </a:p>
          <a:p>
            <a:pPr marL="630000" lvl="2" indent="0">
              <a:buNone/>
            </a:pPr>
            <a:r>
              <a:rPr lang="en-US" sz="8000" dirty="0" smtClean="0"/>
              <a:t>     and guidance in achieving the above.</a:t>
            </a:r>
          </a:p>
          <a:p>
            <a:pPr lvl="2">
              <a:buFont typeface="Wingdings" pitchFamily="2" charset="2"/>
              <a:buChar char="ü"/>
            </a:pPr>
            <a:r>
              <a:rPr lang="en-US" sz="8000" dirty="0" smtClean="0"/>
              <a:t>Disposal of Asset are also to be monitored under these arrangement .</a:t>
            </a:r>
          </a:p>
          <a:p>
            <a:pPr lvl="2">
              <a:buFont typeface="Wingdings" pitchFamily="2" charset="2"/>
              <a:buChar char="ü"/>
            </a:pPr>
            <a:endParaRPr lang="en-US" sz="3300" dirty="0" smtClean="0"/>
          </a:p>
          <a:p>
            <a:pPr lvl="2">
              <a:buFont typeface="Wingdings" pitchFamily="2" charset="2"/>
              <a:buChar char="ü"/>
            </a:pPr>
            <a:endParaRPr lang="en-US" sz="1800" dirty="0" smtClean="0"/>
          </a:p>
          <a:p>
            <a:pPr lvl="1">
              <a:buFont typeface="Wingdings" pitchFamily="2" charset="2"/>
              <a:buChar char="ü"/>
            </a:pPr>
            <a:endParaRPr lang="en-US" sz="2000" b="1" dirty="0" smtClean="0"/>
          </a:p>
          <a:p>
            <a:pPr lvl="1">
              <a:buFont typeface="Wingdings" pitchFamily="2" charset="2"/>
              <a:buChar char="ü"/>
            </a:pPr>
            <a:endParaRPr lang="en-US" sz="2000" b="1" dirty="0"/>
          </a:p>
          <a:p>
            <a:pPr lvl="1">
              <a:buFont typeface="Wingdings" panose="05000000000000000000" pitchFamily="2" charset="2"/>
              <a:buChar char="Ø"/>
            </a:pPr>
            <a:endParaRPr lang="en-US" dirty="0" smtClean="0"/>
          </a:p>
          <a:p>
            <a:pPr lvl="1">
              <a:buFont typeface="Wingdings" panose="05000000000000000000" pitchFamily="2" charset="2"/>
              <a:buChar char="Ø"/>
            </a:pPr>
            <a:endParaRPr lang="en-US" dirty="0"/>
          </a:p>
          <a:p>
            <a:pPr lvl="1">
              <a:buFont typeface="Wingdings" panose="05000000000000000000" pitchFamily="2" charset="2"/>
              <a:buChar char="Ø"/>
            </a:pPr>
            <a:endParaRPr lang="en-US" dirty="0" smtClean="0"/>
          </a:p>
          <a:p>
            <a:pPr lvl="1">
              <a:buFont typeface="Wingdings" panose="05000000000000000000" pitchFamily="2" charset="2"/>
              <a:buChar char="Ø"/>
            </a:pPr>
            <a:endParaRPr lang="en-US" dirty="0"/>
          </a:p>
          <a:p>
            <a:pPr lvl="1">
              <a:buFont typeface="Wingdings" panose="05000000000000000000" pitchFamily="2" charset="2"/>
              <a:buChar char="Ø"/>
            </a:pPr>
            <a:endParaRPr lang="en-US" dirty="0" smtClean="0"/>
          </a:p>
          <a:p>
            <a:pPr lvl="1">
              <a:buFont typeface="Wingdings" panose="05000000000000000000" pitchFamily="2" charset="2"/>
              <a:buChar char="Ø"/>
            </a:pPr>
            <a:endParaRPr lang="en-US" dirty="0"/>
          </a:p>
          <a:p>
            <a:pPr lvl="1">
              <a:buFont typeface="Wingdings" panose="05000000000000000000" pitchFamily="2" charset="2"/>
              <a:buChar char="Ø"/>
            </a:pPr>
            <a:endParaRPr lang="en-US" dirty="0" smtClean="0"/>
          </a:p>
          <a:p>
            <a:pPr marL="324000" lvl="1" indent="0">
              <a:buNone/>
            </a:pPr>
            <a:endParaRPr lang="en-US" dirty="0"/>
          </a:p>
        </p:txBody>
      </p:sp>
      <p:sp>
        <p:nvSpPr>
          <p:cNvPr id="4" name="Slide Number Placeholder 3"/>
          <p:cNvSpPr>
            <a:spLocks noGrp="1"/>
          </p:cNvSpPr>
          <p:nvPr>
            <p:ph type="sldNum" sz="quarter" idx="12"/>
          </p:nvPr>
        </p:nvSpPr>
        <p:spPr/>
        <p:txBody>
          <a:bodyPr/>
          <a:lstStyle/>
          <a:p>
            <a:fld id="{EF239B6A-6CB0-4F68-B892-B10985257C34}" type="slidenum">
              <a:rPr lang="en-US" smtClean="0"/>
              <a:t>11</a:t>
            </a:fld>
            <a:endParaRPr lang="en-US"/>
          </a:p>
        </p:txBody>
      </p:sp>
    </p:spTree>
    <p:extLst>
      <p:ext uri="{BB962C8B-B14F-4D97-AF65-F5344CB8AC3E}">
        <p14:creationId xmlns:p14="http://schemas.microsoft.com/office/powerpoint/2010/main" val="38201621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81193" y="1796527"/>
            <a:ext cx="11029614" cy="4062273"/>
          </a:xfrm>
        </p:spPr>
        <p:txBody>
          <a:bodyPr/>
          <a:lstStyle/>
          <a:p>
            <a:pPr lvl="1">
              <a:buFont typeface="Wingdings" panose="05000000000000000000" pitchFamily="2" charset="2"/>
              <a:buChar char="Ø"/>
            </a:pPr>
            <a:r>
              <a:rPr lang="en-US" sz="2400" b="1" dirty="0" err="1"/>
              <a:t>IPSAS</a:t>
            </a:r>
            <a:r>
              <a:rPr lang="en-US" sz="2400" b="1" dirty="0"/>
              <a:t> </a:t>
            </a:r>
            <a:endParaRPr lang="en-US" sz="2400" b="1" dirty="0" smtClean="0"/>
          </a:p>
          <a:p>
            <a:pPr marL="954900" lvl="3" indent="-342900">
              <a:buFont typeface="Wingdings" pitchFamily="2" charset="2"/>
              <a:buChar char="ü"/>
            </a:pPr>
            <a:r>
              <a:rPr lang="en-US" sz="1800" dirty="0" smtClean="0"/>
              <a:t>In July 2010 the Federal Executive Council approved the adoption of </a:t>
            </a:r>
            <a:r>
              <a:rPr lang="en-US" sz="1800" dirty="0" err="1" smtClean="0"/>
              <a:t>IPSAS</a:t>
            </a:r>
            <a:endParaRPr lang="en-US" sz="1800" dirty="0"/>
          </a:p>
          <a:p>
            <a:pPr marL="954900" lvl="3" indent="-342900">
              <a:buFont typeface="Wingdings" pitchFamily="2" charset="2"/>
              <a:buChar char="ü"/>
            </a:pPr>
            <a:r>
              <a:rPr lang="en-US" sz="1800" dirty="0" smtClean="0"/>
              <a:t>A road map committee was set up by </a:t>
            </a:r>
            <a:r>
              <a:rPr lang="en-US" sz="1800" dirty="0" err="1" smtClean="0"/>
              <a:t>FAAC</a:t>
            </a:r>
            <a:r>
              <a:rPr lang="en-US" sz="1800" dirty="0" smtClean="0"/>
              <a:t> in June 2011 </a:t>
            </a:r>
          </a:p>
          <a:p>
            <a:pPr marL="954900" lvl="3" indent="-342900">
              <a:buFont typeface="Wingdings" pitchFamily="2" charset="2"/>
              <a:buChar char="ü"/>
            </a:pPr>
            <a:r>
              <a:rPr lang="en-US" sz="1800" dirty="0" smtClean="0"/>
              <a:t>The </a:t>
            </a:r>
            <a:r>
              <a:rPr lang="en-US" sz="1800" dirty="0" err="1" smtClean="0"/>
              <a:t>IPSAS</a:t>
            </a:r>
            <a:r>
              <a:rPr lang="en-US" sz="1800" dirty="0" smtClean="0"/>
              <a:t> are meant to improve the quality of General Purpose financial reporting </a:t>
            </a:r>
          </a:p>
          <a:p>
            <a:pPr marL="954900" lvl="3" indent="-342900">
              <a:buFont typeface="Wingdings" pitchFamily="2" charset="2"/>
              <a:buChar char="ü"/>
            </a:pPr>
            <a:r>
              <a:rPr lang="en-US" sz="1800" dirty="0" smtClean="0"/>
              <a:t>Greater disclosure </a:t>
            </a:r>
          </a:p>
          <a:p>
            <a:pPr marL="954900" lvl="3" indent="-342900">
              <a:buFont typeface="Wingdings" pitchFamily="2" charset="2"/>
              <a:buChar char="ü"/>
            </a:pPr>
            <a:r>
              <a:rPr lang="en-US" sz="1800" dirty="0" smtClean="0"/>
              <a:t>The standards are also meant to enhance the quality and transparency of public financial reporting</a:t>
            </a:r>
          </a:p>
          <a:p>
            <a:pPr marL="954900" lvl="3" indent="-342900">
              <a:buFont typeface="Wingdings" pitchFamily="2" charset="2"/>
              <a:buChar char="ü"/>
            </a:pPr>
            <a:r>
              <a:rPr lang="en-US" sz="1800" dirty="0" smtClean="0"/>
              <a:t>International convergence and best practice </a:t>
            </a:r>
          </a:p>
          <a:p>
            <a:pPr marL="954900" lvl="3" indent="-342900">
              <a:buFont typeface="Wingdings" pitchFamily="2" charset="2"/>
              <a:buChar char="ü"/>
            </a:pPr>
            <a:r>
              <a:rPr lang="en-US" sz="1800" dirty="0" smtClean="0"/>
              <a:t>A lot of progress has been made from adoption to cash basis and to accrual basis implementation . </a:t>
            </a:r>
          </a:p>
          <a:p>
            <a:pPr marL="954900" lvl="3" indent="-342900">
              <a:buFont typeface="Wingdings" pitchFamily="2" charset="2"/>
              <a:buChar char="ü"/>
            </a:pPr>
            <a:endParaRPr lang="en-US" sz="1800" dirty="0"/>
          </a:p>
          <a:p>
            <a:pPr marL="324000" lvl="1" indent="0">
              <a:buNone/>
            </a:pPr>
            <a:endParaRPr lang="en-US" sz="2000" b="1" dirty="0" smtClean="0"/>
          </a:p>
        </p:txBody>
      </p:sp>
      <p:sp>
        <p:nvSpPr>
          <p:cNvPr id="4" name="Slide Number Placeholder 3"/>
          <p:cNvSpPr>
            <a:spLocks noGrp="1"/>
          </p:cNvSpPr>
          <p:nvPr>
            <p:ph type="sldNum" sz="quarter" idx="12"/>
          </p:nvPr>
        </p:nvSpPr>
        <p:spPr/>
        <p:txBody>
          <a:bodyPr/>
          <a:lstStyle/>
          <a:p>
            <a:fld id="{EF239B6A-6CB0-4F68-B892-B10985257C34}" type="slidenum">
              <a:rPr lang="en-US" smtClean="0"/>
              <a:t>12</a:t>
            </a:fld>
            <a:endParaRPr lang="en-US"/>
          </a:p>
        </p:txBody>
      </p:sp>
    </p:spTree>
    <p:extLst>
      <p:ext uri="{BB962C8B-B14F-4D97-AF65-F5344CB8AC3E}">
        <p14:creationId xmlns:p14="http://schemas.microsoft.com/office/powerpoint/2010/main" val="1900759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48920" y="1312433"/>
            <a:ext cx="11029614" cy="4621671"/>
          </a:xfrm>
        </p:spPr>
        <p:txBody>
          <a:bodyPr>
            <a:normAutofit fontScale="70000" lnSpcReduction="20000"/>
          </a:bodyPr>
          <a:lstStyle/>
          <a:p>
            <a:pPr lvl="1">
              <a:buFont typeface="Wingdings" panose="05000000000000000000" pitchFamily="2" charset="2"/>
              <a:buChar char="Ø"/>
            </a:pPr>
            <a:endParaRPr lang="en-US" b="1" dirty="0" smtClean="0"/>
          </a:p>
          <a:p>
            <a:pPr lvl="1">
              <a:buFont typeface="Wingdings" panose="05000000000000000000" pitchFamily="2" charset="2"/>
              <a:buChar char="Ø"/>
            </a:pPr>
            <a:endParaRPr lang="en-US" b="1" dirty="0"/>
          </a:p>
          <a:p>
            <a:pPr lvl="1">
              <a:buFont typeface="Wingdings" panose="05000000000000000000" pitchFamily="2" charset="2"/>
              <a:buChar char="Ø"/>
            </a:pPr>
            <a:endParaRPr lang="en-US" b="1" dirty="0" smtClean="0"/>
          </a:p>
          <a:p>
            <a:pPr lvl="1">
              <a:buFont typeface="Wingdings" panose="05000000000000000000" pitchFamily="2" charset="2"/>
              <a:buChar char="Ø"/>
            </a:pPr>
            <a:r>
              <a:rPr lang="en-US" sz="2700" b="1" dirty="0" smtClean="0"/>
              <a:t>FINANCIAL TRANSPARENCY POLICY/OPEN TREASURY PORTAL </a:t>
            </a:r>
          </a:p>
          <a:p>
            <a:pPr marL="954900" lvl="3" indent="-342900">
              <a:buFont typeface="Wingdings" pitchFamily="2" charset="2"/>
              <a:buChar char="ü"/>
            </a:pPr>
            <a:r>
              <a:rPr lang="en-US" sz="2700" dirty="0" smtClean="0"/>
              <a:t>A perhaps the most recent reform initiative of the FG </a:t>
            </a:r>
          </a:p>
          <a:p>
            <a:pPr marL="954900" lvl="3" indent="-342900">
              <a:buFont typeface="Wingdings" pitchFamily="2" charset="2"/>
              <a:buChar char="ü"/>
            </a:pPr>
            <a:r>
              <a:rPr lang="en-US" sz="2700" dirty="0" smtClean="0"/>
              <a:t>Launched on 9</a:t>
            </a:r>
            <a:r>
              <a:rPr lang="en-US" sz="2700" baseline="30000" dirty="0" smtClean="0"/>
              <a:t>th</a:t>
            </a:r>
            <a:r>
              <a:rPr lang="en-US" sz="2700" dirty="0" smtClean="0"/>
              <a:t> December, 2019</a:t>
            </a:r>
          </a:p>
          <a:p>
            <a:pPr marL="954900" lvl="3" indent="-342900">
              <a:buFont typeface="Wingdings" pitchFamily="2" charset="2"/>
              <a:buChar char="ü"/>
            </a:pPr>
            <a:r>
              <a:rPr lang="en-US" sz="2700" dirty="0" smtClean="0"/>
              <a:t>Require publication of financial information through the Open Treasury Portal </a:t>
            </a:r>
          </a:p>
          <a:p>
            <a:pPr marL="954900" lvl="3" indent="-342900">
              <a:buFont typeface="Wingdings" pitchFamily="2" charset="2"/>
              <a:buChar char="ü"/>
            </a:pPr>
            <a:r>
              <a:rPr lang="en-US" sz="2700" dirty="0" smtClean="0"/>
              <a:t>Expenditure of N5m and above to be published by all MDAs </a:t>
            </a:r>
          </a:p>
          <a:p>
            <a:pPr marL="954900" lvl="3" indent="-342900">
              <a:buFont typeface="Wingdings" pitchFamily="2" charset="2"/>
              <a:buChar char="ü"/>
            </a:pPr>
            <a:r>
              <a:rPr lang="en-US" sz="2700" dirty="0" smtClean="0"/>
              <a:t>Monthly budget performance of MDAs to be published </a:t>
            </a:r>
          </a:p>
          <a:p>
            <a:pPr marL="954900" lvl="3" indent="-342900">
              <a:buFont typeface="Wingdings" pitchFamily="2" charset="2"/>
              <a:buChar char="ü"/>
            </a:pPr>
            <a:r>
              <a:rPr lang="en-US" sz="2700" dirty="0" smtClean="0"/>
              <a:t>Fiscal Performance of the FG to be published monthly</a:t>
            </a:r>
          </a:p>
          <a:p>
            <a:pPr marL="954900" lvl="3" indent="-342900">
              <a:buFont typeface="Wingdings" pitchFamily="2" charset="2"/>
              <a:buChar char="ü"/>
            </a:pPr>
            <a:r>
              <a:rPr lang="en-US" sz="2700" dirty="0" smtClean="0"/>
              <a:t>Quarterly financial statements to be published</a:t>
            </a:r>
          </a:p>
          <a:p>
            <a:pPr marL="954900" lvl="3" indent="-342900">
              <a:buFont typeface="Wingdings" pitchFamily="2" charset="2"/>
              <a:buChar char="ü"/>
            </a:pPr>
            <a:r>
              <a:rPr lang="en-US" sz="2700" dirty="0" smtClean="0"/>
              <a:t>Annual General purpose Financial Statement to be published </a:t>
            </a:r>
          </a:p>
          <a:p>
            <a:pPr marL="954900" lvl="3" indent="-342900">
              <a:buFont typeface="Wingdings" pitchFamily="2" charset="2"/>
              <a:buChar char="ü"/>
            </a:pPr>
            <a:r>
              <a:rPr lang="en-US" sz="2700" dirty="0" smtClean="0"/>
              <a:t>Policy aimed at promoting principles of accountability and transparency in FPM system. </a:t>
            </a:r>
          </a:p>
          <a:p>
            <a:pPr marL="954900" lvl="3" indent="-342900">
              <a:buFont typeface="Wingdings" pitchFamily="2" charset="2"/>
              <a:buChar char="ü"/>
            </a:pPr>
            <a:endParaRPr lang="en-US" sz="2300" dirty="0"/>
          </a:p>
          <a:p>
            <a:pPr marL="324000" lvl="1" indent="0">
              <a:buNone/>
            </a:pPr>
            <a:endParaRPr lang="en-US" b="1" dirty="0" smtClean="0"/>
          </a:p>
          <a:p>
            <a:pPr marL="324000" lvl="1" indent="0">
              <a:buNone/>
            </a:pPr>
            <a:endParaRPr lang="en-US" b="1" dirty="0"/>
          </a:p>
        </p:txBody>
      </p:sp>
      <p:sp>
        <p:nvSpPr>
          <p:cNvPr id="4" name="Slide Number Placeholder 3"/>
          <p:cNvSpPr>
            <a:spLocks noGrp="1"/>
          </p:cNvSpPr>
          <p:nvPr>
            <p:ph type="sldNum" sz="quarter" idx="12"/>
          </p:nvPr>
        </p:nvSpPr>
        <p:spPr/>
        <p:txBody>
          <a:bodyPr/>
          <a:lstStyle/>
          <a:p>
            <a:fld id="{EF239B6A-6CB0-4F68-B892-B10985257C34}" type="slidenum">
              <a:rPr lang="en-US" smtClean="0"/>
              <a:t>13</a:t>
            </a:fld>
            <a:endParaRPr lang="en-US"/>
          </a:p>
        </p:txBody>
      </p:sp>
    </p:spTree>
    <p:extLst>
      <p:ext uri="{BB962C8B-B14F-4D97-AF65-F5344CB8AC3E}">
        <p14:creationId xmlns:p14="http://schemas.microsoft.com/office/powerpoint/2010/main" val="2940784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163" y="540791"/>
            <a:ext cx="11029616" cy="1013800"/>
          </a:xfrm>
        </p:spPr>
        <p:txBody>
          <a:bodyPr/>
          <a:lstStyle/>
          <a:p>
            <a:endParaRPr lang="en-US" dirty="0"/>
          </a:p>
        </p:txBody>
      </p:sp>
      <p:sp>
        <p:nvSpPr>
          <p:cNvPr id="3" name="Content Placeholder 2"/>
          <p:cNvSpPr>
            <a:spLocks noGrp="1"/>
          </p:cNvSpPr>
          <p:nvPr>
            <p:ph idx="1"/>
          </p:nvPr>
        </p:nvSpPr>
        <p:spPr>
          <a:xfrm>
            <a:off x="538162" y="1441525"/>
            <a:ext cx="10714337" cy="4270785"/>
          </a:xfrm>
        </p:spPr>
        <p:txBody>
          <a:bodyPr>
            <a:normAutofit/>
          </a:bodyPr>
          <a:lstStyle/>
          <a:p>
            <a:pPr lvl="1">
              <a:buFont typeface="Wingdings" panose="05000000000000000000" pitchFamily="2" charset="2"/>
              <a:buChar char="Ø"/>
            </a:pPr>
            <a:r>
              <a:rPr lang="en-US" sz="2400" b="1" dirty="0" err="1"/>
              <a:t>MODERNISATION</a:t>
            </a:r>
            <a:r>
              <a:rPr lang="en-US" sz="2400" b="1" dirty="0"/>
              <a:t> OF INTERNAL AUDIT</a:t>
            </a:r>
          </a:p>
          <a:p>
            <a:pPr lvl="2">
              <a:buFont typeface="Wingdings" pitchFamily="2" charset="2"/>
              <a:buChar char="ü"/>
            </a:pPr>
            <a:r>
              <a:rPr lang="en-US" sz="2000" dirty="0" smtClean="0"/>
              <a:t>Of  strategic importance to public financial management and control is a robust and effective internal control </a:t>
            </a:r>
            <a:r>
              <a:rPr lang="en-US" sz="2000" dirty="0" err="1" smtClean="0"/>
              <a:t>mediansion</a:t>
            </a:r>
            <a:r>
              <a:rPr lang="en-US" sz="2000" dirty="0" smtClean="0"/>
              <a:t> </a:t>
            </a:r>
            <a:r>
              <a:rPr lang="en-US" sz="2000" b="1" dirty="0" smtClean="0"/>
              <a:t>		 </a:t>
            </a:r>
          </a:p>
          <a:p>
            <a:pPr lvl="2">
              <a:buFont typeface="Wingdings" pitchFamily="2" charset="2"/>
              <a:buChar char="ü"/>
            </a:pPr>
            <a:r>
              <a:rPr lang="en-US" sz="2000" dirty="0" smtClean="0"/>
              <a:t>A good internal control framework improves by ensuring compliance to laid down rules, regulations and procedures </a:t>
            </a:r>
          </a:p>
          <a:p>
            <a:pPr lvl="2">
              <a:buFont typeface="Wingdings" pitchFamily="2" charset="2"/>
              <a:buChar char="ü"/>
            </a:pPr>
            <a:r>
              <a:rPr lang="en-US" sz="2000" dirty="0" smtClean="0"/>
              <a:t>Under the Internal Audit reform, numerous Internal Auditors were trained in Risk-Based Audit.   New audit methodologies and audit manual were issued.</a:t>
            </a:r>
          </a:p>
          <a:p>
            <a:pPr lvl="2">
              <a:buFont typeface="Wingdings" pitchFamily="2" charset="2"/>
              <a:buChar char="ü"/>
            </a:pPr>
            <a:r>
              <a:rPr lang="en-US" sz="2000" dirty="0" smtClean="0"/>
              <a:t>Auditing in IT environment, compliance audit, value for money audit, performance audit, auditing Avoidance are some of the focal area receiving attention </a:t>
            </a:r>
            <a:endParaRPr lang="en-US" sz="2000" dirty="0"/>
          </a:p>
        </p:txBody>
      </p:sp>
      <p:sp>
        <p:nvSpPr>
          <p:cNvPr id="4" name="Slide Number Placeholder 3"/>
          <p:cNvSpPr>
            <a:spLocks noGrp="1"/>
          </p:cNvSpPr>
          <p:nvPr>
            <p:ph type="sldNum" sz="quarter" idx="12"/>
          </p:nvPr>
        </p:nvSpPr>
        <p:spPr/>
        <p:txBody>
          <a:bodyPr/>
          <a:lstStyle/>
          <a:p>
            <a:fld id="{EF239B6A-6CB0-4F68-B892-B10985257C34}" type="slidenum">
              <a:rPr lang="en-US" smtClean="0"/>
              <a:t>14</a:t>
            </a:fld>
            <a:endParaRPr lang="en-US"/>
          </a:p>
        </p:txBody>
      </p:sp>
    </p:spTree>
    <p:extLst>
      <p:ext uri="{BB962C8B-B14F-4D97-AF65-F5344CB8AC3E}">
        <p14:creationId xmlns:p14="http://schemas.microsoft.com/office/powerpoint/2010/main" val="498807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73617" y="1621100"/>
            <a:ext cx="11029614" cy="3678303"/>
          </a:xfrm>
        </p:spPr>
        <p:txBody>
          <a:bodyPr/>
          <a:lstStyle/>
          <a:p>
            <a:pPr marL="576000" lvl="2">
              <a:buFont typeface="Wingdings" pitchFamily="2" charset="2"/>
              <a:buChar char="Ø"/>
            </a:pPr>
            <a:r>
              <a:rPr lang="en-US" sz="2000" b="1" dirty="0" smtClean="0"/>
              <a:t>THE </a:t>
            </a:r>
            <a:r>
              <a:rPr lang="en-US" sz="2000" b="1" dirty="0" err="1" smtClean="0"/>
              <a:t>FTA</a:t>
            </a:r>
            <a:r>
              <a:rPr lang="en-US" sz="2000" b="1" dirty="0" smtClean="0"/>
              <a:t> </a:t>
            </a:r>
            <a:r>
              <a:rPr lang="en-US" sz="2000" b="1" dirty="0" err="1" smtClean="0"/>
              <a:t>OROZO</a:t>
            </a:r>
            <a:endParaRPr lang="en-US" sz="2000" b="1" dirty="0" smtClean="0"/>
          </a:p>
          <a:p>
            <a:pPr marL="954900" lvl="3" indent="-342900">
              <a:buFont typeface="Wingdings" pitchFamily="2" charset="2"/>
              <a:buChar char="ü"/>
            </a:pPr>
            <a:r>
              <a:rPr lang="en-US" sz="2000" dirty="0" smtClean="0"/>
              <a:t>Treasury Academy</a:t>
            </a:r>
          </a:p>
          <a:p>
            <a:pPr marL="954900" lvl="3" indent="-342900">
              <a:buFont typeface="Wingdings" pitchFamily="2" charset="2"/>
              <a:buChar char="ü"/>
            </a:pPr>
            <a:r>
              <a:rPr lang="en-US" sz="2000" dirty="0" smtClean="0"/>
              <a:t>The World Bank supported the restructuring of the </a:t>
            </a:r>
            <a:r>
              <a:rPr lang="en-US" sz="2000" dirty="0" err="1" smtClean="0"/>
              <a:t>FTA</a:t>
            </a:r>
            <a:endParaRPr lang="en-US" sz="2000" dirty="0" smtClean="0"/>
          </a:p>
          <a:p>
            <a:pPr marL="954900" lvl="3" indent="-342900">
              <a:buFont typeface="Wingdings" pitchFamily="2" charset="2"/>
              <a:buChar char="ü"/>
            </a:pPr>
            <a:r>
              <a:rPr lang="en-US" sz="2000" dirty="0" smtClean="0"/>
              <a:t>Twining arrangement with between the </a:t>
            </a:r>
            <a:r>
              <a:rPr lang="en-US" sz="2000" dirty="0" err="1" smtClean="0"/>
              <a:t>FTA</a:t>
            </a:r>
            <a:r>
              <a:rPr lang="en-US" sz="2000" dirty="0" smtClean="0"/>
              <a:t> and </a:t>
            </a:r>
            <a:r>
              <a:rPr lang="en-US" sz="2000" dirty="0" err="1" smtClean="0"/>
              <a:t>CIFA</a:t>
            </a:r>
            <a:r>
              <a:rPr lang="en-US" sz="2000" dirty="0" smtClean="0"/>
              <a:t> and </a:t>
            </a:r>
            <a:r>
              <a:rPr lang="en-US" sz="2000" dirty="0" err="1" smtClean="0"/>
              <a:t>ICAN</a:t>
            </a:r>
            <a:endParaRPr lang="en-US" sz="2000" dirty="0" smtClean="0"/>
          </a:p>
          <a:p>
            <a:pPr marL="954900" lvl="3" indent="-342900">
              <a:buFont typeface="Wingdings" pitchFamily="2" charset="2"/>
              <a:buChar char="ü"/>
            </a:pPr>
            <a:r>
              <a:rPr lang="en-US" sz="2000" dirty="0" smtClean="0"/>
              <a:t>Collaboration with NOUN to set up a Business School at the </a:t>
            </a:r>
            <a:r>
              <a:rPr lang="en-US" sz="2000" dirty="0" err="1" smtClean="0"/>
              <a:t>FTA</a:t>
            </a:r>
            <a:r>
              <a:rPr lang="en-US" sz="2000" dirty="0" smtClean="0"/>
              <a:t> </a:t>
            </a:r>
          </a:p>
          <a:p>
            <a:pPr marL="954900" lvl="3" indent="-342900">
              <a:buFont typeface="Wingdings" pitchFamily="2" charset="2"/>
              <a:buChar char="ü"/>
            </a:pPr>
            <a:r>
              <a:rPr lang="en-US" sz="2000" dirty="0" smtClean="0"/>
              <a:t>Facilities intended to be modeled to provide training and qualification on </a:t>
            </a:r>
            <a:r>
              <a:rPr lang="en-US" sz="2000" dirty="0" err="1" smtClean="0"/>
              <a:t>PFM</a:t>
            </a:r>
            <a:r>
              <a:rPr lang="en-US" sz="2000" dirty="0" smtClean="0"/>
              <a:t> (</a:t>
            </a:r>
            <a:r>
              <a:rPr lang="en-US" sz="2000" dirty="0" err="1" smtClean="0"/>
              <a:t>i.e</a:t>
            </a:r>
            <a:r>
              <a:rPr lang="en-US" sz="2000" dirty="0" smtClean="0"/>
              <a:t> </a:t>
            </a:r>
            <a:r>
              <a:rPr lang="en-US" sz="2000" dirty="0" err="1" smtClean="0"/>
              <a:t>professionlising</a:t>
            </a:r>
            <a:r>
              <a:rPr lang="en-US" sz="2000" dirty="0" smtClean="0"/>
              <a:t> </a:t>
            </a:r>
            <a:r>
              <a:rPr lang="en-US" sz="2000" dirty="0" err="1" smtClean="0"/>
              <a:t>PFM</a:t>
            </a:r>
            <a:r>
              <a:rPr lang="en-US" sz="2000" dirty="0" smtClean="0"/>
              <a:t>)</a:t>
            </a:r>
          </a:p>
          <a:p>
            <a:pPr marL="324000" lvl="1" indent="0">
              <a:buNone/>
            </a:pPr>
            <a:r>
              <a:rPr lang="en-US" sz="2000" dirty="0" smtClean="0"/>
              <a:t>	</a:t>
            </a:r>
            <a:endParaRPr lang="en-US" sz="2000" dirty="0"/>
          </a:p>
        </p:txBody>
      </p:sp>
      <p:sp>
        <p:nvSpPr>
          <p:cNvPr id="4" name="Slide Number Placeholder 3"/>
          <p:cNvSpPr>
            <a:spLocks noGrp="1"/>
          </p:cNvSpPr>
          <p:nvPr>
            <p:ph type="sldNum" sz="quarter" idx="12"/>
          </p:nvPr>
        </p:nvSpPr>
        <p:spPr/>
        <p:txBody>
          <a:bodyPr/>
          <a:lstStyle/>
          <a:p>
            <a:fld id="{EF239B6A-6CB0-4F68-B892-B10985257C34}" type="slidenum">
              <a:rPr lang="en-US" smtClean="0"/>
              <a:t>15</a:t>
            </a:fld>
            <a:endParaRPr lang="en-US"/>
          </a:p>
        </p:txBody>
      </p:sp>
    </p:spTree>
    <p:extLst>
      <p:ext uri="{BB962C8B-B14F-4D97-AF65-F5344CB8AC3E}">
        <p14:creationId xmlns:p14="http://schemas.microsoft.com/office/powerpoint/2010/main" val="15213376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4" y="702156"/>
            <a:ext cx="10176453" cy="1013800"/>
          </a:xfrm>
          <a:solidFill>
            <a:schemeClr val="accent1">
              <a:lumMod val="50000"/>
              <a:lumOff val="50000"/>
            </a:schemeClr>
          </a:solidFill>
        </p:spPr>
        <p:txBody>
          <a:bodyPr>
            <a:normAutofit fontScale="90000"/>
          </a:bodyPr>
          <a:lstStyle/>
          <a:p>
            <a:pPr algn="r"/>
            <a:r>
              <a:rPr lang="en-US" sz="3500" b="1" dirty="0" smtClean="0"/>
              <a:t>LEVERAGING ON IT AND OTHER DIGITAL ENABLERS</a:t>
            </a:r>
            <a:endParaRPr lang="en-US" sz="3500" b="1" dirty="0"/>
          </a:p>
        </p:txBody>
      </p:sp>
      <p:sp>
        <p:nvSpPr>
          <p:cNvPr id="3" name="Content Placeholder 2"/>
          <p:cNvSpPr>
            <a:spLocks noGrp="1"/>
          </p:cNvSpPr>
          <p:nvPr>
            <p:ph idx="1"/>
          </p:nvPr>
        </p:nvSpPr>
        <p:spPr>
          <a:xfrm>
            <a:off x="1295402" y="2033518"/>
            <a:ext cx="9601200" cy="4681182"/>
          </a:xfrm>
        </p:spPr>
        <p:txBody>
          <a:bodyPr>
            <a:normAutofit/>
          </a:bodyPr>
          <a:lstStyle/>
          <a:p>
            <a:pPr>
              <a:buFont typeface="Wingdings" panose="05000000000000000000" pitchFamily="2" charset="2"/>
              <a:buChar char="v"/>
            </a:pPr>
            <a:r>
              <a:rPr lang="en-US" sz="2000" b="1" dirty="0" smtClean="0"/>
              <a:t>Digitization of the PFM Reforms </a:t>
            </a:r>
          </a:p>
          <a:p>
            <a:pPr lvl="1">
              <a:buFont typeface="Wingdings" panose="05000000000000000000" pitchFamily="2" charset="2"/>
              <a:buChar char="ü"/>
            </a:pPr>
            <a:r>
              <a:rPr lang="en-US" sz="2000" i="0" dirty="0" smtClean="0"/>
              <a:t>Infrastructure is integral </a:t>
            </a:r>
          </a:p>
          <a:p>
            <a:pPr lvl="1">
              <a:buFont typeface="Wingdings" panose="05000000000000000000" pitchFamily="2" charset="2"/>
              <a:buChar char="ü"/>
            </a:pPr>
            <a:r>
              <a:rPr lang="en-US" sz="2000" i="0" dirty="0" smtClean="0"/>
              <a:t>Accessibility through unique password given to Users </a:t>
            </a:r>
          </a:p>
          <a:p>
            <a:pPr lvl="1">
              <a:buFont typeface="Wingdings" panose="05000000000000000000" pitchFamily="2" charset="2"/>
              <a:buChar char="ü"/>
            </a:pPr>
            <a:r>
              <a:rPr lang="en-US" sz="2000" i="0" dirty="0" smtClean="0"/>
              <a:t>Interactive software</a:t>
            </a:r>
          </a:p>
          <a:p>
            <a:pPr lvl="1">
              <a:buFont typeface="Wingdings" panose="05000000000000000000" pitchFamily="2" charset="2"/>
              <a:buChar char="ü"/>
            </a:pPr>
            <a:r>
              <a:rPr lang="en-US" sz="2000" i="0" dirty="0" smtClean="0"/>
              <a:t>Integrated system </a:t>
            </a:r>
          </a:p>
          <a:p>
            <a:pPr lvl="1">
              <a:buFont typeface="Wingdings" panose="05000000000000000000" pitchFamily="2" charset="2"/>
              <a:buChar char="ü"/>
            </a:pPr>
            <a:r>
              <a:rPr lang="en-US" sz="2000" i="0" dirty="0" smtClean="0"/>
              <a:t>Audit trail </a:t>
            </a:r>
          </a:p>
          <a:p>
            <a:pPr lvl="1">
              <a:buFont typeface="Wingdings" panose="05000000000000000000" pitchFamily="2" charset="2"/>
              <a:buChar char="ü"/>
            </a:pPr>
            <a:r>
              <a:rPr lang="en-US" sz="2000" i="0" dirty="0" smtClean="0"/>
              <a:t>Reportability </a:t>
            </a:r>
          </a:p>
          <a:p>
            <a:pPr lvl="1">
              <a:buFont typeface="Wingdings" panose="05000000000000000000" pitchFamily="2" charset="2"/>
              <a:buChar char="ü"/>
            </a:pPr>
            <a:r>
              <a:rPr lang="en-US" sz="2000" i="0" dirty="0" smtClean="0"/>
              <a:t>Clear classification of transactions </a:t>
            </a:r>
          </a:p>
          <a:p>
            <a:pPr marL="463550" lvl="1" indent="-382588">
              <a:buFont typeface="Wingdings" panose="05000000000000000000" pitchFamily="2" charset="2"/>
              <a:buChar char="v"/>
            </a:pPr>
            <a:r>
              <a:rPr lang="en-US" sz="2000" b="1" i="0" dirty="0" smtClean="0"/>
              <a:t>Interface </a:t>
            </a:r>
            <a:r>
              <a:rPr lang="en-US" sz="2000" b="1" i="0" dirty="0"/>
              <a:t>and handshakes with all subsystems </a:t>
            </a:r>
            <a:endParaRPr lang="en-US" sz="2000" b="1" i="0" dirty="0" smtClean="0"/>
          </a:p>
          <a:p>
            <a:pPr marL="463550" lvl="1" indent="-382588">
              <a:buFont typeface="Wingdings" panose="05000000000000000000" pitchFamily="2" charset="2"/>
              <a:buChar char="v"/>
            </a:pPr>
            <a:r>
              <a:rPr lang="en-US" sz="2000" b="1" i="0" dirty="0" smtClean="0"/>
              <a:t>Digitalization enhances </a:t>
            </a:r>
            <a:r>
              <a:rPr lang="en-US" sz="2000" b="1" i="0" dirty="0"/>
              <a:t>openness and transparency </a:t>
            </a:r>
          </a:p>
          <a:p>
            <a:pPr marL="12700" lvl="1" indent="0">
              <a:buNone/>
            </a:pPr>
            <a:endParaRPr lang="en-US" sz="2000" i="0" dirty="0" smtClean="0"/>
          </a:p>
        </p:txBody>
      </p:sp>
      <p:sp>
        <p:nvSpPr>
          <p:cNvPr id="4" name="Slide Number Placeholder 3"/>
          <p:cNvSpPr>
            <a:spLocks noGrp="1"/>
          </p:cNvSpPr>
          <p:nvPr>
            <p:ph type="sldNum" sz="quarter" idx="12"/>
          </p:nvPr>
        </p:nvSpPr>
        <p:spPr/>
        <p:txBody>
          <a:bodyPr/>
          <a:lstStyle/>
          <a:p>
            <a:fld id="{EF239B6A-6CB0-4F68-B892-B10985257C34}" type="slidenum">
              <a:rPr lang="en-US" smtClean="0"/>
              <a:t>16</a:t>
            </a:fld>
            <a:endParaRPr lang="en-US"/>
          </a:p>
        </p:txBody>
      </p:sp>
    </p:spTree>
    <p:extLst>
      <p:ext uri="{BB962C8B-B14F-4D97-AF65-F5344CB8AC3E}">
        <p14:creationId xmlns:p14="http://schemas.microsoft.com/office/powerpoint/2010/main" val="22687633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8570" y="691381"/>
            <a:ext cx="9601200" cy="5752450"/>
          </a:xfrm>
        </p:spPr>
        <p:txBody>
          <a:bodyPr>
            <a:normAutofit lnSpcReduction="10000"/>
          </a:bodyPr>
          <a:lstStyle/>
          <a:p>
            <a:pPr lvl="1" indent="-454025">
              <a:buFont typeface="Wingdings" panose="05000000000000000000" pitchFamily="2" charset="2"/>
              <a:buChar char="v"/>
            </a:pPr>
            <a:endParaRPr lang="en-US" sz="2000" i="0" dirty="0" smtClean="0"/>
          </a:p>
          <a:p>
            <a:pPr lvl="1" indent="-454025">
              <a:buFont typeface="Wingdings" panose="05000000000000000000" pitchFamily="2" charset="2"/>
              <a:buChar char="v"/>
            </a:pPr>
            <a:endParaRPr lang="en-US" sz="2000" dirty="0"/>
          </a:p>
          <a:p>
            <a:pPr lvl="1" indent="-454025">
              <a:buFont typeface="Wingdings" panose="05000000000000000000" pitchFamily="2" charset="2"/>
              <a:buChar char="v"/>
            </a:pPr>
            <a:endParaRPr lang="en-US" sz="2000" i="0" dirty="0" smtClean="0"/>
          </a:p>
          <a:p>
            <a:pPr lvl="1" indent="-454025">
              <a:buFont typeface="Wingdings" panose="05000000000000000000" pitchFamily="2" charset="2"/>
              <a:buChar char="v"/>
            </a:pPr>
            <a:r>
              <a:rPr lang="en-US" sz="2000" i="0" dirty="0" smtClean="0"/>
              <a:t>Current IT infrastructure driving the reform</a:t>
            </a:r>
          </a:p>
          <a:p>
            <a:pPr lvl="1" indent="-454025">
              <a:buFont typeface="Wingdings" panose="05000000000000000000" pitchFamily="2" charset="2"/>
              <a:buChar char="v"/>
            </a:pPr>
            <a:r>
              <a:rPr lang="en-US" sz="2000" i="0" dirty="0" smtClean="0"/>
              <a:t>The GIFMIS/IPPIS systems are critical national IT assets </a:t>
            </a:r>
            <a:endParaRPr lang="en-US" sz="2000" dirty="0"/>
          </a:p>
          <a:p>
            <a:pPr marL="731725" lvl="2" indent="-285750">
              <a:buFont typeface="Wingdings" pitchFamily="2" charset="2"/>
              <a:buChar char="ü"/>
            </a:pPr>
            <a:r>
              <a:rPr lang="en-US" sz="1900" dirty="0" smtClean="0"/>
              <a:t>	A certification to this fact has been issued by the </a:t>
            </a:r>
            <a:r>
              <a:rPr lang="en-US" sz="1900" dirty="0" err="1" smtClean="0"/>
              <a:t>ONSA</a:t>
            </a:r>
            <a:r>
              <a:rPr lang="en-US" sz="1900" dirty="0" smtClean="0"/>
              <a:t> </a:t>
            </a:r>
            <a:r>
              <a:rPr lang="en-US" sz="1900" dirty="0"/>
              <a:t>	</a:t>
            </a:r>
            <a:r>
              <a:rPr lang="en-US" sz="1900" dirty="0" smtClean="0"/>
              <a:t>	</a:t>
            </a:r>
            <a:endParaRPr lang="en-US" sz="1900" i="0" dirty="0" smtClean="0"/>
          </a:p>
          <a:p>
            <a:pPr lvl="1" indent="-454025">
              <a:buFont typeface="Wingdings" panose="05000000000000000000" pitchFamily="2" charset="2"/>
              <a:buChar char="v"/>
            </a:pPr>
            <a:r>
              <a:rPr lang="en-US" sz="2000" i="0" dirty="0" smtClean="0"/>
              <a:t>IT security and risk management </a:t>
            </a:r>
          </a:p>
          <a:p>
            <a:pPr lvl="2" indent="-454025">
              <a:buFont typeface="Wingdings" pitchFamily="2" charset="2"/>
              <a:buChar char="ü"/>
            </a:pPr>
            <a:r>
              <a:rPr lang="en-US" sz="1800" dirty="0" smtClean="0"/>
              <a:t>Measures have been taken to secure the platforms and the overall infrastructure  </a:t>
            </a:r>
          </a:p>
          <a:p>
            <a:pPr lvl="1" indent="-454025">
              <a:buFont typeface="Wingdings" panose="05000000000000000000" pitchFamily="2" charset="2"/>
              <a:buChar char="v"/>
            </a:pPr>
            <a:r>
              <a:rPr lang="en-US" sz="2000" i="0" dirty="0" smtClean="0"/>
              <a:t>Attempted violations and </a:t>
            </a:r>
            <a:r>
              <a:rPr lang="en-US" sz="2000" i="0" dirty="0" err="1" smtClean="0"/>
              <a:t>infractious</a:t>
            </a:r>
            <a:r>
              <a:rPr lang="en-US" sz="2000" i="0" dirty="0" smtClean="0"/>
              <a:t> are investigated and dealt with </a:t>
            </a:r>
          </a:p>
          <a:p>
            <a:pPr lvl="1" indent="-454025">
              <a:buFont typeface="Wingdings" panose="05000000000000000000" pitchFamily="2" charset="2"/>
              <a:buChar char="v"/>
            </a:pPr>
            <a:r>
              <a:rPr lang="en-US" sz="2000" i="0" dirty="0" smtClean="0"/>
              <a:t>Staff capacity and IT knowledge </a:t>
            </a:r>
          </a:p>
          <a:p>
            <a:pPr marL="788875" lvl="2" indent="-342900">
              <a:buFont typeface="Wingdings" pitchFamily="2" charset="2"/>
              <a:buChar char="ü"/>
            </a:pPr>
            <a:r>
              <a:rPr lang="en-US" sz="1900" dirty="0" smtClean="0"/>
              <a:t>This is a critical success factor</a:t>
            </a:r>
          </a:p>
          <a:p>
            <a:pPr marL="788875" lvl="2" indent="-342900">
              <a:buFont typeface="Wingdings" pitchFamily="2" charset="2"/>
              <a:buChar char="ü"/>
            </a:pPr>
            <a:r>
              <a:rPr lang="en-US" sz="2000" i="0" dirty="0" smtClean="0"/>
              <a:t>Over the years, especially in the last 5 years, the IT knowledge, capacity and ability of the Treasury Staff has improved tremendously.  This has helped THE OUTCOMES OF THE </a:t>
            </a:r>
            <a:r>
              <a:rPr lang="en-US" sz="2000" i="0" dirty="0" err="1" smtClean="0"/>
              <a:t>PFM</a:t>
            </a:r>
            <a:r>
              <a:rPr lang="en-US" sz="2000" i="0" dirty="0" smtClean="0"/>
              <a:t> reforms.  More efforts are being made to upgrade the IT infrastructure.  Ditto training and retraining </a:t>
            </a:r>
          </a:p>
          <a:p>
            <a:pPr lvl="1" indent="-454025">
              <a:buFont typeface="Wingdings" panose="05000000000000000000" pitchFamily="2" charset="2"/>
              <a:buChar char="v"/>
            </a:pPr>
            <a:endParaRPr lang="en-US" sz="2000" i="0" dirty="0" smtClean="0"/>
          </a:p>
        </p:txBody>
      </p:sp>
      <p:sp>
        <p:nvSpPr>
          <p:cNvPr id="2" name="Slide Number Placeholder 1"/>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0676629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1" y="685801"/>
            <a:ext cx="9601200" cy="1088409"/>
          </a:xfrm>
          <a:solidFill>
            <a:schemeClr val="accent1">
              <a:lumMod val="50000"/>
              <a:lumOff val="50000"/>
            </a:schemeClr>
          </a:solidFill>
        </p:spPr>
        <p:txBody>
          <a:bodyPr>
            <a:normAutofit/>
          </a:bodyPr>
          <a:lstStyle/>
          <a:p>
            <a:pPr algn="r"/>
            <a:r>
              <a:rPr lang="en-US" sz="3000" b="1" dirty="0" smtClean="0"/>
              <a:t>BOTTLENECKS</a:t>
            </a:r>
            <a:endParaRPr lang="en-US" sz="3000" b="1" dirty="0"/>
          </a:p>
        </p:txBody>
      </p:sp>
      <p:sp>
        <p:nvSpPr>
          <p:cNvPr id="3" name="Content Placeholder 2"/>
          <p:cNvSpPr>
            <a:spLocks noGrp="1"/>
          </p:cNvSpPr>
          <p:nvPr>
            <p:ph idx="1"/>
          </p:nvPr>
        </p:nvSpPr>
        <p:spPr>
          <a:xfrm>
            <a:off x="1371601" y="1992573"/>
            <a:ext cx="9601200" cy="5104262"/>
          </a:xfrm>
        </p:spPr>
        <p:txBody>
          <a:bodyPr>
            <a:normAutofit/>
          </a:bodyPr>
          <a:lstStyle/>
          <a:p>
            <a:r>
              <a:rPr lang="en-US" sz="2000" dirty="0" smtClean="0"/>
              <a:t>Inadequacies of infrastructure </a:t>
            </a:r>
          </a:p>
          <a:p>
            <a:r>
              <a:rPr lang="en-US" sz="2000" dirty="0" smtClean="0"/>
              <a:t>Resistance/Change Management issues </a:t>
            </a:r>
          </a:p>
          <a:p>
            <a:r>
              <a:rPr lang="en-US" sz="2000" dirty="0" smtClean="0"/>
              <a:t>Integration with relevant Agencies </a:t>
            </a:r>
          </a:p>
          <a:p>
            <a:r>
              <a:rPr lang="en-US" sz="2000" dirty="0" smtClean="0"/>
              <a:t>Covering the Legislature and Judiciary</a:t>
            </a:r>
          </a:p>
          <a:p>
            <a:r>
              <a:rPr lang="en-US" sz="2000" dirty="0" smtClean="0"/>
              <a:t>Risk of identity theft </a:t>
            </a:r>
          </a:p>
          <a:p>
            <a:r>
              <a:rPr lang="en-US" sz="2000" dirty="0" smtClean="0"/>
              <a:t>System failures</a:t>
            </a:r>
          </a:p>
          <a:p>
            <a:r>
              <a:rPr lang="en-US" sz="2000" dirty="0" smtClean="0"/>
              <a:t>Funding challenges </a:t>
            </a:r>
          </a:p>
          <a:p>
            <a:r>
              <a:rPr lang="en-US" sz="2000" dirty="0"/>
              <a:t>Capacity building </a:t>
            </a:r>
          </a:p>
          <a:p>
            <a:r>
              <a:rPr lang="en-US" sz="2000" dirty="0"/>
              <a:t>Reward and </a:t>
            </a:r>
            <a:r>
              <a:rPr lang="en-US" sz="2000" dirty="0" smtClean="0"/>
              <a:t>incentives</a:t>
            </a:r>
            <a:endParaRPr lang="en-US" sz="2000" dirty="0"/>
          </a:p>
          <a:p>
            <a:r>
              <a:rPr lang="en-US" sz="2000" dirty="0"/>
              <a:t>Covering sub-nations </a:t>
            </a:r>
            <a:r>
              <a:rPr lang="en-US" sz="2000" dirty="0" smtClean="0"/>
              <a:t>(States and </a:t>
            </a:r>
            <a:r>
              <a:rPr lang="en-US" sz="2000" dirty="0"/>
              <a:t>LGs)</a:t>
            </a:r>
          </a:p>
          <a:p>
            <a:r>
              <a:rPr lang="en-US" sz="2000" dirty="0"/>
              <a:t>Manpower sustainability </a:t>
            </a:r>
          </a:p>
          <a:p>
            <a:pPr marL="0" indent="0">
              <a:buNone/>
            </a:pPr>
            <a:endParaRPr lang="en-US" sz="2000" dirty="0"/>
          </a:p>
        </p:txBody>
      </p:sp>
      <p:sp>
        <p:nvSpPr>
          <p:cNvPr id="4" name="Slide Number Placeholder 3"/>
          <p:cNvSpPr>
            <a:spLocks noGrp="1"/>
          </p:cNvSpPr>
          <p:nvPr>
            <p:ph type="sldNum" sz="quarter" idx="12"/>
          </p:nvPr>
        </p:nvSpPr>
        <p:spPr/>
        <p:txBody>
          <a:bodyPr/>
          <a:lstStyle/>
          <a:p>
            <a:fld id="{EF239B6A-6CB0-4F68-B892-B10985257C34}" type="slidenum">
              <a:rPr lang="en-US" smtClean="0"/>
              <a:t>18</a:t>
            </a:fld>
            <a:endParaRPr lang="en-US"/>
          </a:p>
        </p:txBody>
      </p:sp>
    </p:spTree>
    <p:extLst>
      <p:ext uri="{BB962C8B-B14F-4D97-AF65-F5344CB8AC3E}">
        <p14:creationId xmlns:p14="http://schemas.microsoft.com/office/powerpoint/2010/main" val="35457245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4" y="702157"/>
            <a:ext cx="11029616" cy="610277"/>
          </a:xfrm>
        </p:spPr>
        <p:txBody>
          <a:bodyPr>
            <a:normAutofit/>
          </a:bodyPr>
          <a:lstStyle/>
          <a:p>
            <a:pPr algn="ctr"/>
            <a:r>
              <a:rPr lang="en-US" sz="3000" b="1" dirty="0" smtClean="0"/>
              <a:t>THE WAY FORWARD </a:t>
            </a:r>
            <a:endParaRPr lang="en-US" sz="3000" b="1" dirty="0"/>
          </a:p>
        </p:txBody>
      </p:sp>
      <p:sp>
        <p:nvSpPr>
          <p:cNvPr id="3" name="Content Placeholder 2"/>
          <p:cNvSpPr>
            <a:spLocks noGrp="1"/>
          </p:cNvSpPr>
          <p:nvPr>
            <p:ph idx="1"/>
          </p:nvPr>
        </p:nvSpPr>
        <p:spPr>
          <a:xfrm>
            <a:off x="1398897" y="1678193"/>
            <a:ext cx="9601200" cy="4970033"/>
          </a:xfrm>
        </p:spPr>
        <p:txBody>
          <a:bodyPr>
            <a:noAutofit/>
          </a:bodyPr>
          <a:lstStyle/>
          <a:p>
            <a:pPr algn="just">
              <a:buFont typeface="Wingdings" panose="05000000000000000000" pitchFamily="2" charset="2"/>
              <a:buChar char="q"/>
            </a:pPr>
            <a:endParaRPr lang="en-US" sz="2000" dirty="0" smtClean="0"/>
          </a:p>
          <a:p>
            <a:pPr algn="just">
              <a:buFont typeface="Wingdings" panose="05000000000000000000" pitchFamily="2" charset="2"/>
              <a:buChar char="q"/>
            </a:pPr>
            <a:r>
              <a:rPr lang="en-US" sz="1600" dirty="0" smtClean="0"/>
              <a:t>Improved infrastructure </a:t>
            </a:r>
          </a:p>
          <a:p>
            <a:pPr algn="just">
              <a:buFont typeface="Wingdings" panose="05000000000000000000" pitchFamily="2" charset="2"/>
              <a:buChar char="q"/>
            </a:pPr>
            <a:r>
              <a:rPr lang="en-US" sz="1600" dirty="0" smtClean="0"/>
              <a:t>Sensitization </a:t>
            </a:r>
          </a:p>
          <a:p>
            <a:pPr algn="just">
              <a:buFont typeface="Wingdings" panose="05000000000000000000" pitchFamily="2" charset="2"/>
              <a:buChar char="q"/>
            </a:pPr>
            <a:r>
              <a:rPr lang="en-US" sz="1600" dirty="0" smtClean="0"/>
              <a:t>Training and retraining </a:t>
            </a:r>
          </a:p>
          <a:p>
            <a:pPr algn="just">
              <a:buFont typeface="Wingdings" panose="05000000000000000000" pitchFamily="2" charset="2"/>
              <a:buChar char="q"/>
            </a:pPr>
            <a:r>
              <a:rPr lang="en-US" sz="1600" dirty="0" smtClean="0"/>
              <a:t>Sustained political will </a:t>
            </a:r>
          </a:p>
          <a:p>
            <a:pPr algn="just">
              <a:buFont typeface="Wingdings" panose="05000000000000000000" pitchFamily="2" charset="2"/>
              <a:buChar char="q"/>
            </a:pPr>
            <a:r>
              <a:rPr lang="en-US" sz="1600" dirty="0" smtClean="0"/>
              <a:t>Convergence with international standards </a:t>
            </a:r>
          </a:p>
          <a:p>
            <a:pPr algn="just">
              <a:buFont typeface="Wingdings" panose="05000000000000000000" pitchFamily="2" charset="2"/>
              <a:buChar char="q"/>
            </a:pPr>
            <a:r>
              <a:rPr lang="en-US" sz="1600" dirty="0" smtClean="0"/>
              <a:t>Enhanced cyber security </a:t>
            </a:r>
          </a:p>
          <a:p>
            <a:pPr algn="just">
              <a:buFont typeface="Wingdings" panose="05000000000000000000" pitchFamily="2" charset="2"/>
              <a:buChar char="q"/>
            </a:pPr>
            <a:r>
              <a:rPr lang="en-US" sz="1600" dirty="0" smtClean="0"/>
              <a:t>Manpower sustainability</a:t>
            </a:r>
          </a:p>
          <a:p>
            <a:pPr>
              <a:buFont typeface="Wingdings" panose="05000000000000000000" pitchFamily="2" charset="2"/>
              <a:buChar char="q"/>
            </a:pPr>
            <a:r>
              <a:rPr lang="en-US" sz="1600" dirty="0"/>
              <a:t>Documentation and issuance of process </a:t>
            </a:r>
            <a:r>
              <a:rPr lang="en-US" sz="1600" dirty="0" smtClean="0"/>
              <a:t>manuals </a:t>
            </a:r>
            <a:endParaRPr lang="en-US" sz="1600" dirty="0"/>
          </a:p>
          <a:p>
            <a:pPr>
              <a:buFont typeface="Wingdings" panose="05000000000000000000" pitchFamily="2" charset="2"/>
              <a:buChar char="q"/>
            </a:pPr>
            <a:r>
              <a:rPr lang="en-US" sz="1600" dirty="0"/>
              <a:t>Advocacy </a:t>
            </a:r>
          </a:p>
          <a:p>
            <a:pPr>
              <a:buFont typeface="Wingdings" panose="05000000000000000000" pitchFamily="2" charset="2"/>
              <a:buChar char="q"/>
            </a:pPr>
            <a:r>
              <a:rPr lang="en-US" sz="1600" dirty="0"/>
              <a:t>Full coverage to </a:t>
            </a:r>
            <a:r>
              <a:rPr lang="en-US" sz="1600" dirty="0" smtClean="0"/>
              <a:t>all arms of </a:t>
            </a:r>
            <a:r>
              <a:rPr lang="en-US" sz="1600" dirty="0"/>
              <a:t>government and sub-nationals</a:t>
            </a:r>
          </a:p>
          <a:p>
            <a:pPr>
              <a:buFont typeface="Wingdings" panose="05000000000000000000" pitchFamily="2" charset="2"/>
              <a:buChar char="q"/>
            </a:pPr>
            <a:r>
              <a:rPr lang="en-US" sz="1600" dirty="0"/>
              <a:t>PFM systems to be part of the curriculum in universities and other tertiary institutions </a:t>
            </a:r>
          </a:p>
          <a:p>
            <a:pPr>
              <a:buFont typeface="Wingdings" panose="05000000000000000000" pitchFamily="2" charset="2"/>
              <a:buChar char="q"/>
            </a:pPr>
            <a:r>
              <a:rPr lang="en-US" sz="1600" dirty="0"/>
              <a:t>Collaboration between public sector and private sector </a:t>
            </a:r>
            <a:endParaRPr lang="en-US" sz="1600" dirty="0" smtClean="0"/>
          </a:p>
          <a:p>
            <a:pPr>
              <a:buFont typeface="Wingdings" panose="05000000000000000000" pitchFamily="2" charset="2"/>
              <a:buChar char="q"/>
            </a:pPr>
            <a:r>
              <a:rPr lang="en-US" sz="1600" dirty="0" smtClean="0"/>
              <a:t>Monitoring and evaluation</a:t>
            </a:r>
            <a:r>
              <a:rPr lang="en-US" dirty="0" smtClean="0"/>
              <a:t>.</a:t>
            </a:r>
            <a:endParaRPr lang="en-US" dirty="0"/>
          </a:p>
          <a:p>
            <a:pPr marL="0" indent="0" algn="just">
              <a:buNone/>
            </a:pPr>
            <a:endParaRPr lang="en-US" dirty="0"/>
          </a:p>
        </p:txBody>
      </p:sp>
      <p:sp>
        <p:nvSpPr>
          <p:cNvPr id="4" name="Slide Number Placeholder 3"/>
          <p:cNvSpPr>
            <a:spLocks noGrp="1"/>
          </p:cNvSpPr>
          <p:nvPr>
            <p:ph type="sldNum" sz="quarter" idx="12"/>
          </p:nvPr>
        </p:nvSpPr>
        <p:spPr/>
        <p:txBody>
          <a:bodyPr/>
          <a:lstStyle/>
          <a:p>
            <a:fld id="{EF239B6A-6CB0-4F68-B892-B10985257C34}" type="slidenum">
              <a:rPr lang="en-US" smtClean="0"/>
              <a:t>19</a:t>
            </a:fld>
            <a:endParaRPr lang="en-US"/>
          </a:p>
        </p:txBody>
      </p:sp>
    </p:spTree>
    <p:extLst>
      <p:ext uri="{BB962C8B-B14F-4D97-AF65-F5344CB8AC3E}">
        <p14:creationId xmlns:p14="http://schemas.microsoft.com/office/powerpoint/2010/main" val="524850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4" y="702156"/>
            <a:ext cx="10133422" cy="1013800"/>
          </a:xfrm>
          <a:solidFill>
            <a:schemeClr val="accent1">
              <a:lumMod val="75000"/>
              <a:lumOff val="25000"/>
            </a:schemeClr>
          </a:solidFill>
        </p:spPr>
        <p:txBody>
          <a:bodyPr>
            <a:normAutofit/>
          </a:bodyPr>
          <a:lstStyle/>
          <a:p>
            <a:r>
              <a:rPr lang="en-US" sz="3000" b="1" dirty="0" smtClean="0"/>
              <a:t>														introduction 									</a:t>
            </a:r>
            <a:endParaRPr lang="en-US" sz="3000" b="1" dirty="0"/>
          </a:p>
        </p:txBody>
      </p:sp>
      <p:sp>
        <p:nvSpPr>
          <p:cNvPr id="3" name="Content Placeholder 2"/>
          <p:cNvSpPr>
            <a:spLocks noGrp="1"/>
          </p:cNvSpPr>
          <p:nvPr>
            <p:ph idx="1"/>
          </p:nvPr>
        </p:nvSpPr>
        <p:spPr>
          <a:xfrm>
            <a:off x="1371601" y="1815152"/>
            <a:ext cx="9601200" cy="4681182"/>
          </a:xfrm>
        </p:spPr>
        <p:txBody>
          <a:bodyPr>
            <a:noAutofit/>
          </a:bodyPr>
          <a:lstStyle/>
          <a:p>
            <a:pPr algn="just">
              <a:buFont typeface="Wingdings" panose="05000000000000000000" pitchFamily="2" charset="2"/>
              <a:buChar char="q"/>
            </a:pPr>
            <a:r>
              <a:rPr lang="en-US" sz="2000" dirty="0" smtClean="0"/>
              <a:t>I thank the BPSR for inviting me. The lunch time reform seminar series is, indeed, an important innovation. The BPSR, as chief Articulator and Driver of the Public Sector Reform policy, has done very well and will certainly continue to soar under its present leadership.</a:t>
            </a:r>
            <a:r>
              <a:rPr lang="en-US" sz="2000" dirty="0"/>
              <a:t> </a:t>
            </a:r>
            <a:r>
              <a:rPr lang="en-US" sz="2000" dirty="0" smtClean="0"/>
              <a:t> For us in  the Treasury, the topic of public sector financial management reform will always continue to excite us.</a:t>
            </a:r>
          </a:p>
          <a:p>
            <a:pPr algn="just">
              <a:buFont typeface="Wingdings" panose="05000000000000000000" pitchFamily="2" charset="2"/>
              <a:buChar char="q"/>
            </a:pPr>
            <a:r>
              <a:rPr lang="en-US" sz="2000" dirty="0" smtClean="0"/>
              <a:t>I will surely not want to bore you with the history of Nigeria’s Public Service Reform; suffice to state that the National Strategy for Public Service Reform (NSPSR) provides a common vision and it is, indeed, the special purpose vehicle (SPV) for Nigeria to achieve a world class public service by this year (2020).</a:t>
            </a:r>
          </a:p>
          <a:p>
            <a:pPr algn="just">
              <a:buFont typeface="Wingdings" panose="05000000000000000000" pitchFamily="2" charset="2"/>
              <a:buChar char="q"/>
            </a:pPr>
            <a:r>
              <a:rPr lang="en-US" sz="2000" dirty="0"/>
              <a:t>The public financial management reform is PILLAR THREE  of the NSPSR.</a:t>
            </a:r>
          </a:p>
          <a:p>
            <a:pPr marL="0" indent="0" algn="just">
              <a:buNone/>
            </a:pPr>
            <a:endParaRPr lang="en-US" sz="2000" dirty="0"/>
          </a:p>
        </p:txBody>
      </p:sp>
      <p:sp>
        <p:nvSpPr>
          <p:cNvPr id="4" name="Slide Number Placeholder 3"/>
          <p:cNvSpPr>
            <a:spLocks noGrp="1"/>
          </p:cNvSpPr>
          <p:nvPr>
            <p:ph type="sldNum" sz="quarter" idx="12"/>
          </p:nvPr>
        </p:nvSpPr>
        <p:spPr/>
        <p:txBody>
          <a:bodyPr/>
          <a:lstStyle/>
          <a:p>
            <a:r>
              <a:rPr lang="en-US" sz="1600" dirty="0" smtClean="0"/>
              <a:t>2</a:t>
            </a:r>
            <a:endParaRPr lang="en-US" sz="1600" dirty="0"/>
          </a:p>
        </p:txBody>
      </p:sp>
    </p:spTree>
    <p:extLst>
      <p:ext uri="{BB962C8B-B14F-4D97-AF65-F5344CB8AC3E}">
        <p14:creationId xmlns:p14="http://schemas.microsoft.com/office/powerpoint/2010/main" val="7429184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	Why do we need Reforms?</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a:t> </a:t>
            </a:r>
          </a:p>
          <a:p>
            <a:r>
              <a:rPr lang="en-US" dirty="0"/>
              <a:t>1)	Departure from old practices and ways of doing things</a:t>
            </a:r>
          </a:p>
          <a:p>
            <a:r>
              <a:rPr lang="en-US" dirty="0"/>
              <a:t> </a:t>
            </a:r>
          </a:p>
          <a:p>
            <a:r>
              <a:rPr lang="en-US" dirty="0"/>
              <a:t>2)	Dynamism of life necessitates changes and reforms</a:t>
            </a:r>
          </a:p>
          <a:p>
            <a:r>
              <a:rPr lang="en-US" dirty="0"/>
              <a:t> </a:t>
            </a:r>
          </a:p>
          <a:p>
            <a:r>
              <a:rPr lang="en-US" dirty="0"/>
              <a:t>3)	To conform to international best practices</a:t>
            </a:r>
          </a:p>
          <a:p>
            <a:r>
              <a:rPr lang="en-US" dirty="0"/>
              <a:t> </a:t>
            </a:r>
          </a:p>
          <a:p>
            <a:r>
              <a:rPr lang="en-US" dirty="0"/>
              <a:t>4)	To bring about efficiency and effectiveness in service delivery</a:t>
            </a:r>
          </a:p>
          <a:p>
            <a:r>
              <a:rPr lang="en-US" dirty="0"/>
              <a:t> </a:t>
            </a:r>
          </a:p>
          <a:p>
            <a:r>
              <a:rPr lang="en-US" dirty="0"/>
              <a:t>5)	To meet the ever-increasing expectations of the citizens</a:t>
            </a:r>
          </a:p>
          <a:p>
            <a:r>
              <a:rPr lang="en-US" dirty="0"/>
              <a:t> </a:t>
            </a:r>
          </a:p>
          <a:p>
            <a:endParaRPr lang="en-US" dirty="0"/>
          </a:p>
        </p:txBody>
      </p:sp>
      <p:sp>
        <p:nvSpPr>
          <p:cNvPr id="4" name="Slide Number Placeholder 3"/>
          <p:cNvSpPr>
            <a:spLocks noGrp="1"/>
          </p:cNvSpPr>
          <p:nvPr>
            <p:ph type="sldNum" sz="quarter" idx="12"/>
          </p:nvPr>
        </p:nvSpPr>
        <p:spPr/>
        <p:txBody>
          <a:bodyPr/>
          <a:lstStyle/>
          <a:p>
            <a:fld id="{EF239B6A-6CB0-4F68-B892-B10985257C34}" type="slidenum">
              <a:rPr lang="en-US" smtClean="0"/>
              <a:t>20</a:t>
            </a:fld>
            <a:endParaRPr lang="en-US"/>
          </a:p>
        </p:txBody>
      </p:sp>
    </p:spTree>
    <p:extLst>
      <p:ext uri="{BB962C8B-B14F-4D97-AF65-F5344CB8AC3E}">
        <p14:creationId xmlns:p14="http://schemas.microsoft.com/office/powerpoint/2010/main" val="1377234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	Why do we need </a:t>
            </a:r>
            <a:r>
              <a:rPr lang="en-US" b="1" dirty="0" smtClean="0"/>
              <a:t>Reforms cont’d?</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6)	Deliver dividends of democracy</a:t>
            </a:r>
          </a:p>
          <a:p>
            <a:r>
              <a:rPr lang="en-US" dirty="0"/>
              <a:t> </a:t>
            </a:r>
          </a:p>
          <a:p>
            <a:r>
              <a:rPr lang="en-US" dirty="0"/>
              <a:t>7)	To entrench the culture of transparency. Probity and accountability</a:t>
            </a:r>
          </a:p>
          <a:p>
            <a:r>
              <a:rPr lang="en-US" dirty="0"/>
              <a:t> </a:t>
            </a:r>
          </a:p>
          <a:p>
            <a:r>
              <a:rPr lang="en-US" dirty="0"/>
              <a:t>8)	To fight corruption</a:t>
            </a:r>
          </a:p>
          <a:p>
            <a:r>
              <a:rPr lang="en-US" dirty="0"/>
              <a:t> </a:t>
            </a:r>
          </a:p>
          <a:p>
            <a:r>
              <a:rPr lang="en-US" dirty="0"/>
              <a:t>9)	To stimulate economic growth and development</a:t>
            </a:r>
          </a:p>
          <a:p>
            <a:r>
              <a:rPr lang="en-US" dirty="0"/>
              <a:t> </a:t>
            </a:r>
          </a:p>
          <a:p>
            <a:r>
              <a:rPr lang="en-US" dirty="0"/>
              <a:t>10)	To build trust and generate confidence of the people in </a:t>
            </a:r>
            <a:r>
              <a:rPr lang="en-US" dirty="0" smtClean="0"/>
              <a:t>government</a:t>
            </a:r>
          </a:p>
          <a:p>
            <a:r>
              <a:rPr lang="en-US" dirty="0"/>
              <a:t>11)	To manage our lean resources efficiently</a:t>
            </a:r>
          </a:p>
          <a:p>
            <a:r>
              <a:rPr lang="en-US" dirty="0"/>
              <a:t> </a:t>
            </a:r>
          </a:p>
          <a:p>
            <a:r>
              <a:rPr lang="en-US" dirty="0"/>
              <a:t>12)	To harness vast human and material resources and potentials that abound in this country</a:t>
            </a:r>
            <a:r>
              <a:rPr lang="en-US" dirty="0" smtClean="0"/>
              <a:t>.</a:t>
            </a:r>
            <a:endParaRPr lang="en-US" dirty="0"/>
          </a:p>
          <a:p>
            <a:endParaRPr lang="en-US" dirty="0"/>
          </a:p>
        </p:txBody>
      </p:sp>
      <p:sp>
        <p:nvSpPr>
          <p:cNvPr id="4" name="Slide Number Placeholder 3"/>
          <p:cNvSpPr>
            <a:spLocks noGrp="1"/>
          </p:cNvSpPr>
          <p:nvPr>
            <p:ph type="sldNum" sz="quarter" idx="12"/>
          </p:nvPr>
        </p:nvSpPr>
        <p:spPr/>
        <p:txBody>
          <a:bodyPr/>
          <a:lstStyle/>
          <a:p>
            <a:fld id="{EF239B6A-6CB0-4F68-B892-B10985257C34}" type="slidenum">
              <a:rPr lang="en-US" smtClean="0"/>
              <a:t>21</a:t>
            </a:fld>
            <a:endParaRPr lang="en-US"/>
          </a:p>
        </p:txBody>
      </p:sp>
    </p:spTree>
    <p:extLst>
      <p:ext uri="{BB962C8B-B14F-4D97-AF65-F5344CB8AC3E}">
        <p14:creationId xmlns:p14="http://schemas.microsoft.com/office/powerpoint/2010/main" val="715975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	Pre-Requisites for Reforms</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b="1" dirty="0"/>
              <a:t> </a:t>
            </a:r>
            <a:endParaRPr lang="en-US" dirty="0"/>
          </a:p>
          <a:p>
            <a:r>
              <a:rPr lang="en-US" dirty="0"/>
              <a:t>1)	Right and honest leadership</a:t>
            </a:r>
          </a:p>
          <a:p>
            <a:r>
              <a:rPr lang="en-US" dirty="0"/>
              <a:t>2)	Political Will</a:t>
            </a:r>
          </a:p>
          <a:p>
            <a:r>
              <a:rPr lang="en-US" dirty="0"/>
              <a:t>3)	Accepting change </a:t>
            </a:r>
          </a:p>
          <a:p>
            <a:r>
              <a:rPr lang="en-US" dirty="0"/>
              <a:t>4)	Balancing between politics and the real needs of the people</a:t>
            </a:r>
          </a:p>
          <a:p>
            <a:r>
              <a:rPr lang="en-US" dirty="0" smtClean="0"/>
              <a:t>5</a:t>
            </a:r>
            <a:r>
              <a:rPr lang="en-US" dirty="0"/>
              <a:t>)	Training and capacity building</a:t>
            </a:r>
          </a:p>
          <a:p>
            <a:r>
              <a:rPr lang="en-US" dirty="0"/>
              <a:t>6)	Education, sensitization and awareness creation</a:t>
            </a:r>
          </a:p>
          <a:p>
            <a:r>
              <a:rPr lang="en-US" dirty="0"/>
              <a:t>7)	Coordination and synergy between institutions responsible for implementing reforms</a:t>
            </a:r>
          </a:p>
          <a:p>
            <a:r>
              <a:rPr lang="en-US" dirty="0" smtClean="0"/>
              <a:t>8</a:t>
            </a:r>
            <a:r>
              <a:rPr lang="en-US" dirty="0"/>
              <a:t>)	Effective peer review mechanism among agencies and institutions.</a:t>
            </a:r>
          </a:p>
          <a:p>
            <a:endParaRPr lang="en-US" dirty="0"/>
          </a:p>
        </p:txBody>
      </p:sp>
      <p:sp>
        <p:nvSpPr>
          <p:cNvPr id="4" name="Slide Number Placeholder 3"/>
          <p:cNvSpPr>
            <a:spLocks noGrp="1"/>
          </p:cNvSpPr>
          <p:nvPr>
            <p:ph type="sldNum" sz="quarter" idx="12"/>
          </p:nvPr>
        </p:nvSpPr>
        <p:spPr/>
        <p:txBody>
          <a:bodyPr/>
          <a:lstStyle/>
          <a:p>
            <a:fld id="{EF239B6A-6CB0-4F68-B892-B10985257C34}" type="slidenum">
              <a:rPr lang="en-US" smtClean="0"/>
              <a:t>22</a:t>
            </a:fld>
            <a:endParaRPr lang="en-US"/>
          </a:p>
        </p:txBody>
      </p:sp>
    </p:spTree>
    <p:extLst>
      <p:ext uri="{BB962C8B-B14F-4D97-AF65-F5344CB8AC3E}">
        <p14:creationId xmlns:p14="http://schemas.microsoft.com/office/powerpoint/2010/main" val="2989456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	Bottlenecks</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b="1" dirty="0"/>
              <a:t> </a:t>
            </a:r>
            <a:endParaRPr lang="en-US" dirty="0"/>
          </a:p>
          <a:p>
            <a:r>
              <a:rPr lang="en-US" dirty="0"/>
              <a:t>1)	Resistance to change</a:t>
            </a:r>
          </a:p>
          <a:p>
            <a:r>
              <a:rPr lang="en-US" dirty="0"/>
              <a:t>2)	Poor sensitization</a:t>
            </a:r>
          </a:p>
          <a:p>
            <a:r>
              <a:rPr lang="en-US" dirty="0"/>
              <a:t>3)	Lack of capacity and training</a:t>
            </a:r>
          </a:p>
          <a:p>
            <a:r>
              <a:rPr lang="en-US" dirty="0"/>
              <a:t>4)	Inadequate funding</a:t>
            </a:r>
          </a:p>
          <a:p>
            <a:r>
              <a:rPr lang="en-US" dirty="0"/>
              <a:t>5)	Low level synergy and coordination</a:t>
            </a:r>
          </a:p>
          <a:p>
            <a:r>
              <a:rPr lang="en-US" dirty="0"/>
              <a:t>6)	Policy </a:t>
            </a:r>
            <a:r>
              <a:rPr lang="en-US" dirty="0" err="1"/>
              <a:t>sommersault</a:t>
            </a:r>
            <a:endParaRPr lang="en-US" dirty="0"/>
          </a:p>
          <a:p>
            <a:r>
              <a:rPr lang="en-US" dirty="0"/>
              <a:t>7)	Lack of legislation to back reforms</a:t>
            </a:r>
          </a:p>
          <a:p>
            <a:endParaRPr lang="en-US" dirty="0"/>
          </a:p>
        </p:txBody>
      </p:sp>
      <p:sp>
        <p:nvSpPr>
          <p:cNvPr id="4" name="Slide Number Placeholder 3"/>
          <p:cNvSpPr>
            <a:spLocks noGrp="1"/>
          </p:cNvSpPr>
          <p:nvPr>
            <p:ph type="sldNum" sz="quarter" idx="12"/>
          </p:nvPr>
        </p:nvSpPr>
        <p:spPr/>
        <p:txBody>
          <a:bodyPr/>
          <a:lstStyle/>
          <a:p>
            <a:fld id="{EF239B6A-6CB0-4F68-B892-B10985257C34}" type="slidenum">
              <a:rPr lang="en-US" smtClean="0"/>
              <a:t>23</a:t>
            </a:fld>
            <a:endParaRPr lang="en-US"/>
          </a:p>
        </p:txBody>
      </p:sp>
    </p:spTree>
    <p:extLst>
      <p:ext uri="{BB962C8B-B14F-4D97-AF65-F5344CB8AC3E}">
        <p14:creationId xmlns:p14="http://schemas.microsoft.com/office/powerpoint/2010/main" val="629682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	Sustainability of all Reforms</a:t>
            </a:r>
            <a:r>
              <a:rPr lang="en-US" sz="1600" dirty="0"/>
              <a:t/>
            </a:r>
            <a:br>
              <a:rPr lang="en-US" sz="1600" dirty="0"/>
            </a:br>
            <a:endParaRPr lang="en-US" dirty="0"/>
          </a:p>
        </p:txBody>
      </p:sp>
      <p:sp>
        <p:nvSpPr>
          <p:cNvPr id="3" name="Content Placeholder 2"/>
          <p:cNvSpPr>
            <a:spLocks noGrp="1"/>
          </p:cNvSpPr>
          <p:nvPr>
            <p:ph idx="1"/>
          </p:nvPr>
        </p:nvSpPr>
        <p:spPr/>
        <p:txBody>
          <a:bodyPr>
            <a:normAutofit/>
          </a:bodyPr>
          <a:lstStyle/>
          <a:p>
            <a:r>
              <a:rPr lang="en-US" dirty="0"/>
              <a:t> </a:t>
            </a:r>
            <a:endParaRPr lang="en-US" sz="1100" dirty="0"/>
          </a:p>
          <a:p>
            <a:pPr lvl="0"/>
            <a:r>
              <a:rPr lang="en-US" dirty="0"/>
              <a:t>Public Finance Reforms initiatives should be supported, sustained and protected.  We have already worked out a draft legislations for the attention and approval of Federal Executive Council (FEC) to give legal framework to the various public finance reforms being implemented by the Office of the Accountant-General of the Federation.  These draft legislations are as follows:</a:t>
            </a:r>
            <a:endParaRPr lang="en-US" sz="1100" dirty="0"/>
          </a:p>
          <a:p>
            <a:pPr lvl="1"/>
            <a:r>
              <a:rPr lang="en-US" dirty="0"/>
              <a:t>Public Finance </a:t>
            </a:r>
            <a:r>
              <a:rPr lang="en-US" dirty="0" err="1"/>
              <a:t>Mgt</a:t>
            </a:r>
            <a:r>
              <a:rPr lang="en-US" dirty="0"/>
              <a:t> Bill, 2020 (repealing the Finance Control </a:t>
            </a:r>
            <a:r>
              <a:rPr lang="en-US" dirty="0" err="1"/>
              <a:t>Mgt</a:t>
            </a:r>
            <a:r>
              <a:rPr lang="en-US" dirty="0"/>
              <a:t> Act, 1958)</a:t>
            </a:r>
            <a:endParaRPr lang="en-US" sz="1050" dirty="0"/>
          </a:p>
          <a:p>
            <a:pPr lvl="1"/>
            <a:r>
              <a:rPr lang="en-US" dirty="0"/>
              <a:t>Federal Treasury Academy </a:t>
            </a:r>
            <a:r>
              <a:rPr lang="en-US" dirty="0" err="1"/>
              <a:t>Orozo</a:t>
            </a:r>
            <a:r>
              <a:rPr lang="en-US" dirty="0"/>
              <a:t> and Related Matters Bill, 2020.</a:t>
            </a:r>
            <a:endParaRPr lang="en-US" sz="1050" dirty="0"/>
          </a:p>
          <a:p>
            <a:pPr lvl="0"/>
            <a:r>
              <a:rPr lang="en-US" dirty="0"/>
              <a:t>We should not leave reforms to the whims and caprices of politicians.</a:t>
            </a:r>
            <a:endParaRPr lang="en-US" sz="1100" dirty="0"/>
          </a:p>
          <a:p>
            <a:pPr lvl="0"/>
            <a:r>
              <a:rPr lang="en-US" dirty="0"/>
              <a:t>Effective monitoring and evaluation.</a:t>
            </a:r>
            <a:endParaRPr lang="en-US" sz="1100" dirty="0"/>
          </a:p>
          <a:p>
            <a:r>
              <a:rPr lang="en-US" dirty="0"/>
              <a:t> </a:t>
            </a:r>
            <a:endParaRPr lang="en-US" sz="1100" dirty="0"/>
          </a:p>
          <a:p>
            <a:endParaRPr lang="en-US" dirty="0"/>
          </a:p>
        </p:txBody>
      </p:sp>
      <p:sp>
        <p:nvSpPr>
          <p:cNvPr id="4" name="Slide Number Placeholder 3"/>
          <p:cNvSpPr>
            <a:spLocks noGrp="1"/>
          </p:cNvSpPr>
          <p:nvPr>
            <p:ph type="sldNum" sz="quarter" idx="12"/>
          </p:nvPr>
        </p:nvSpPr>
        <p:spPr/>
        <p:txBody>
          <a:bodyPr/>
          <a:lstStyle/>
          <a:p>
            <a:fld id="{EF239B6A-6CB0-4F68-B892-B10985257C34}" type="slidenum">
              <a:rPr lang="en-US" smtClean="0"/>
              <a:t>24</a:t>
            </a:fld>
            <a:endParaRPr lang="en-US"/>
          </a:p>
        </p:txBody>
      </p:sp>
    </p:spTree>
    <p:extLst>
      <p:ext uri="{BB962C8B-B14F-4D97-AF65-F5344CB8AC3E}">
        <p14:creationId xmlns:p14="http://schemas.microsoft.com/office/powerpoint/2010/main" val="746056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Sustainability </a:t>
            </a:r>
            <a:r>
              <a:rPr lang="en-US" b="1" dirty="0"/>
              <a:t>of all </a:t>
            </a:r>
            <a:r>
              <a:rPr lang="en-US" b="1" dirty="0" smtClean="0"/>
              <a:t>Reforms cont’d</a:t>
            </a:r>
            <a:r>
              <a:rPr lang="en-US" sz="1600" dirty="0"/>
              <a:t/>
            </a:r>
            <a:br>
              <a:rPr lang="en-US" sz="1600" dirty="0"/>
            </a:br>
            <a:endParaRPr lang="en-US" dirty="0"/>
          </a:p>
        </p:txBody>
      </p:sp>
      <p:sp>
        <p:nvSpPr>
          <p:cNvPr id="3" name="Content Placeholder 2"/>
          <p:cNvSpPr>
            <a:spLocks noGrp="1"/>
          </p:cNvSpPr>
          <p:nvPr>
            <p:ph idx="1"/>
          </p:nvPr>
        </p:nvSpPr>
        <p:spPr/>
        <p:txBody>
          <a:bodyPr/>
          <a:lstStyle/>
          <a:p>
            <a:r>
              <a:rPr lang="en-US" dirty="0"/>
              <a:t>Since the emergence of the of the present administration of President Muhammadu </a:t>
            </a:r>
            <a:r>
              <a:rPr lang="en-US" dirty="0" err="1"/>
              <a:t>Buhari</a:t>
            </a:r>
            <a:r>
              <a:rPr lang="en-US" dirty="0"/>
              <a:t>, we have seen a renewed commitment and political will as well as matching directive to support the various public reforms in this country, including these proposed legislation.</a:t>
            </a:r>
            <a:endParaRPr lang="en-US" sz="1100" dirty="0"/>
          </a:p>
        </p:txBody>
      </p:sp>
      <p:sp>
        <p:nvSpPr>
          <p:cNvPr id="4" name="Slide Number Placeholder 3"/>
          <p:cNvSpPr>
            <a:spLocks noGrp="1"/>
          </p:cNvSpPr>
          <p:nvPr>
            <p:ph type="sldNum" sz="quarter" idx="12"/>
          </p:nvPr>
        </p:nvSpPr>
        <p:spPr/>
        <p:txBody>
          <a:bodyPr/>
          <a:lstStyle/>
          <a:p>
            <a:fld id="{EF239B6A-6CB0-4F68-B892-B10985257C34}" type="slidenum">
              <a:rPr lang="en-US" smtClean="0"/>
              <a:t>25</a:t>
            </a:fld>
            <a:endParaRPr lang="en-US"/>
          </a:p>
        </p:txBody>
      </p:sp>
    </p:spTree>
    <p:extLst>
      <p:ext uri="{BB962C8B-B14F-4D97-AF65-F5344CB8AC3E}">
        <p14:creationId xmlns:p14="http://schemas.microsoft.com/office/powerpoint/2010/main" val="16480058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81194" y="702156"/>
            <a:ext cx="9929027" cy="1013800"/>
          </a:xfrm>
          <a:solidFill>
            <a:schemeClr val="accent1">
              <a:lumMod val="50000"/>
              <a:lumOff val="50000"/>
            </a:schemeClr>
          </a:solidFill>
        </p:spPr>
        <p:txBody>
          <a:bodyPr>
            <a:normAutofit/>
          </a:bodyPr>
          <a:lstStyle/>
          <a:p>
            <a:pPr algn="r"/>
            <a:r>
              <a:rPr lang="en-US" sz="3000" b="1" dirty="0" smtClean="0"/>
              <a:t>CONCLUSION</a:t>
            </a:r>
            <a:endParaRPr lang="en-US" sz="3000" b="1" dirty="0"/>
          </a:p>
        </p:txBody>
      </p:sp>
      <p:sp>
        <p:nvSpPr>
          <p:cNvPr id="3" name="Content Placeholder 2"/>
          <p:cNvSpPr>
            <a:spLocks noGrp="1"/>
          </p:cNvSpPr>
          <p:nvPr>
            <p:ph idx="1"/>
          </p:nvPr>
        </p:nvSpPr>
        <p:spPr>
          <a:xfrm>
            <a:off x="1295402" y="1715956"/>
            <a:ext cx="9601200" cy="5036023"/>
          </a:xfrm>
        </p:spPr>
        <p:txBody>
          <a:bodyPr>
            <a:normAutofit/>
          </a:bodyPr>
          <a:lstStyle/>
          <a:p>
            <a:pPr algn="just">
              <a:buFont typeface="Wingdings" panose="05000000000000000000" pitchFamily="2" charset="2"/>
              <a:buChar char="q"/>
            </a:pPr>
            <a:r>
              <a:rPr lang="en-US" sz="2000" dirty="0" smtClean="0"/>
              <a:t>A well functioning PFM systems are necessary tools for efficient and effective management of public finance </a:t>
            </a:r>
          </a:p>
          <a:p>
            <a:pPr algn="just">
              <a:buFont typeface="Wingdings" panose="05000000000000000000" pitchFamily="2" charset="2"/>
              <a:buChar char="q"/>
            </a:pPr>
            <a:r>
              <a:rPr lang="en-US" sz="2000" dirty="0" smtClean="0"/>
              <a:t>A good and well implemented PFM reform will lead to fiscal discipline and, invariably, well horned service delivery.</a:t>
            </a:r>
          </a:p>
          <a:p>
            <a:pPr algn="just">
              <a:buFont typeface="Wingdings" panose="05000000000000000000" pitchFamily="2" charset="2"/>
              <a:buChar char="q"/>
            </a:pPr>
            <a:r>
              <a:rPr lang="en-US" sz="2000" dirty="0" smtClean="0"/>
              <a:t>Digitalization leads to accountability </a:t>
            </a:r>
          </a:p>
          <a:p>
            <a:pPr algn="just">
              <a:buFont typeface="Wingdings" panose="05000000000000000000" pitchFamily="2" charset="2"/>
              <a:buChar char="q"/>
            </a:pPr>
            <a:r>
              <a:rPr lang="en-US" sz="2000" dirty="0" smtClean="0"/>
              <a:t>The PFM systems should ultimately be owned by the public through robust interactive digital channels that provide opportunity for agenda-setting and feed back.</a:t>
            </a:r>
          </a:p>
          <a:p>
            <a:pPr algn="just">
              <a:buFont typeface="Wingdings" panose="05000000000000000000" pitchFamily="2" charset="2"/>
              <a:buChar char="q"/>
            </a:pPr>
            <a:r>
              <a:rPr lang="en-US" sz="2000" dirty="0"/>
              <a:t>Innovation should continue with a view to consolidate current gains and advance to the future with greater efficiency.</a:t>
            </a:r>
          </a:p>
          <a:p>
            <a:pPr algn="just">
              <a:buFont typeface="Wingdings" panose="05000000000000000000" pitchFamily="2" charset="2"/>
              <a:buChar char="q"/>
            </a:pPr>
            <a:r>
              <a:rPr lang="en-US" sz="2000" dirty="0"/>
              <a:t>Ultimately, transparency will be the pull towards public trust which is </a:t>
            </a:r>
            <a:r>
              <a:rPr lang="en-US" sz="2000" dirty="0" smtClean="0"/>
              <a:t>critical to good governance.</a:t>
            </a:r>
            <a:endParaRPr lang="en-US" sz="2000" dirty="0"/>
          </a:p>
          <a:p>
            <a:pPr marL="0" indent="0" algn="just">
              <a:buNone/>
            </a:pPr>
            <a:endParaRPr lang="en-US" sz="2000" dirty="0"/>
          </a:p>
        </p:txBody>
      </p:sp>
      <p:sp>
        <p:nvSpPr>
          <p:cNvPr id="2" name="Slide Number Placeholder 1"/>
          <p:cNvSpPr>
            <a:spLocks noGrp="1"/>
          </p:cNvSpPr>
          <p:nvPr>
            <p:ph type="sldNum" sz="quarter" idx="12"/>
          </p:nvPr>
        </p:nvSpPr>
        <p:spPr/>
        <p:txBody>
          <a:bodyPr/>
          <a:lstStyle/>
          <a:p>
            <a:fld id="{EF239B6A-6CB0-4F68-B892-B10985257C34}" type="slidenum">
              <a:rPr lang="en-US" sz="1400" smtClean="0"/>
              <a:t>26</a:t>
            </a:fld>
            <a:endParaRPr lang="en-US" sz="1400" dirty="0"/>
          </a:p>
        </p:txBody>
      </p:sp>
    </p:spTree>
    <p:extLst>
      <p:ext uri="{BB962C8B-B14F-4D97-AF65-F5344CB8AC3E}">
        <p14:creationId xmlns:p14="http://schemas.microsoft.com/office/powerpoint/2010/main" val="23014127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1499" y="728214"/>
            <a:ext cx="9240540" cy="1057555"/>
          </a:xfrm>
          <a:solidFill>
            <a:schemeClr val="accent1">
              <a:lumMod val="50000"/>
              <a:lumOff val="50000"/>
            </a:schemeClr>
          </a:solidFill>
        </p:spPr>
        <p:txBody>
          <a:bodyPr>
            <a:normAutofit fontScale="32500" lnSpcReduction="20000"/>
          </a:bodyPr>
          <a:lstStyle/>
          <a:p>
            <a:pPr marL="0" indent="0" algn="ctr">
              <a:buNone/>
            </a:pPr>
            <a:endParaRPr lang="en-US" dirty="0" smtClean="0"/>
          </a:p>
          <a:p>
            <a:pPr marL="0" indent="0" algn="ctr">
              <a:buNone/>
            </a:pPr>
            <a:endParaRPr lang="en-US" dirty="0"/>
          </a:p>
          <a:p>
            <a:pPr marL="0" indent="0" algn="r">
              <a:buNone/>
            </a:pPr>
            <a:r>
              <a:rPr lang="en-US" sz="12800" b="1" dirty="0" smtClean="0">
                <a:ln>
                  <a:solidFill>
                    <a:schemeClr val="bg2"/>
                  </a:solidFill>
                </a:ln>
                <a:solidFill>
                  <a:schemeClr val="bg1"/>
                </a:solidFill>
              </a:rPr>
              <a:t>THANK </a:t>
            </a:r>
            <a:r>
              <a:rPr lang="en-US" sz="12800" b="1" dirty="0" smtClean="0">
                <a:ln>
                  <a:solidFill>
                    <a:schemeClr val="bg2"/>
                  </a:solidFill>
                </a:ln>
                <a:solidFill>
                  <a:schemeClr val="bg1"/>
                </a:solidFill>
              </a:rPr>
              <a:t>YOU FOR LISTENING</a:t>
            </a:r>
            <a:endParaRPr lang="en-US" sz="12800" b="1" dirty="0">
              <a:ln>
                <a:solidFill>
                  <a:schemeClr val="bg2"/>
                </a:solidFill>
              </a:ln>
              <a:solidFill>
                <a:schemeClr val="bg1"/>
              </a:solidFill>
            </a:endParaRPr>
          </a:p>
        </p:txBody>
      </p:sp>
      <p:sp>
        <p:nvSpPr>
          <p:cNvPr id="2" name="Slide Number Placeholder 1"/>
          <p:cNvSpPr>
            <a:spLocks noGrp="1"/>
          </p:cNvSpPr>
          <p:nvPr>
            <p:ph type="sldNum" sz="quarter" idx="12"/>
          </p:nvPr>
        </p:nvSpPr>
        <p:spPr/>
        <p:txBody>
          <a:bodyPr/>
          <a:lstStyle/>
          <a:p>
            <a:fld id="{EF239B6A-6CB0-4F68-B892-B10985257C34}" type="slidenum">
              <a:rPr lang="en-US" smtClean="0"/>
              <a:t>27</a:t>
            </a:fld>
            <a:endParaRPr lang="en-US"/>
          </a:p>
        </p:txBody>
      </p:sp>
    </p:spTree>
    <p:extLst>
      <p:ext uri="{BB962C8B-B14F-4D97-AF65-F5344CB8AC3E}">
        <p14:creationId xmlns:p14="http://schemas.microsoft.com/office/powerpoint/2010/main" val="1105252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1" y="177422"/>
            <a:ext cx="9601200" cy="5991366"/>
          </a:xfrm>
        </p:spPr>
        <p:txBody>
          <a:bodyPr>
            <a:normAutofit/>
          </a:bodyPr>
          <a:lstStyle/>
          <a:p>
            <a:pPr algn="just">
              <a:buFont typeface="Wingdings" panose="05000000000000000000" pitchFamily="2" charset="2"/>
              <a:buChar char="q"/>
            </a:pPr>
            <a:r>
              <a:rPr lang="en-US" sz="2000" dirty="0"/>
              <a:t>The core objective of the </a:t>
            </a:r>
            <a:r>
              <a:rPr lang="en-US" sz="2000" dirty="0" smtClean="0"/>
              <a:t>Pillar Three is </a:t>
            </a:r>
            <a:r>
              <a:rPr lang="en-US" sz="2000" dirty="0"/>
              <a:t>to ensure professionalism, transparency, efficiency, accountability and </a:t>
            </a:r>
            <a:r>
              <a:rPr lang="en-US" sz="2000" dirty="0" smtClean="0"/>
              <a:t>probity in </a:t>
            </a:r>
            <a:r>
              <a:rPr lang="en-US" sz="2000" dirty="0"/>
              <a:t>financial management.</a:t>
            </a:r>
          </a:p>
          <a:p>
            <a:pPr algn="just">
              <a:buFont typeface="Wingdings" panose="05000000000000000000" pitchFamily="2" charset="2"/>
              <a:buChar char="q"/>
            </a:pPr>
            <a:r>
              <a:rPr lang="en-US" sz="2000" dirty="0"/>
              <a:t>A number of reform strategies aimed at enhanced economic coordination with a view to achieving and sustaining the NSPSR philosophy will be discussed in due course.</a:t>
            </a:r>
          </a:p>
          <a:p>
            <a:pPr algn="just">
              <a:buFont typeface="Wingdings" panose="05000000000000000000" pitchFamily="2" charset="2"/>
              <a:buChar char="q"/>
            </a:pPr>
            <a:endParaRPr lang="en-US" sz="2000" dirty="0"/>
          </a:p>
        </p:txBody>
      </p:sp>
      <p:sp>
        <p:nvSpPr>
          <p:cNvPr id="2" name="Slide Number Placeholder 1"/>
          <p:cNvSpPr>
            <a:spLocks noGrp="1"/>
          </p:cNvSpPr>
          <p:nvPr>
            <p:ph type="sldNum" sz="quarter" idx="12"/>
          </p:nvPr>
        </p:nvSpPr>
        <p:spPr/>
        <p:txBody>
          <a:bodyPr/>
          <a:lstStyle/>
          <a:p>
            <a:fld id="{EF239B6A-6CB0-4F68-B892-B10985257C34}" type="slidenum">
              <a:rPr lang="en-US" smtClean="0"/>
              <a:t>3</a:t>
            </a:fld>
            <a:endParaRPr lang="en-US"/>
          </a:p>
        </p:txBody>
      </p:sp>
    </p:spTree>
    <p:extLst>
      <p:ext uri="{BB962C8B-B14F-4D97-AF65-F5344CB8AC3E}">
        <p14:creationId xmlns:p14="http://schemas.microsoft.com/office/powerpoint/2010/main" val="17801878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8" y="562305"/>
            <a:ext cx="10004613" cy="1363313"/>
          </a:xfrm>
          <a:solidFill>
            <a:schemeClr val="accent1">
              <a:lumMod val="75000"/>
              <a:lumOff val="25000"/>
            </a:schemeClr>
          </a:solidFill>
          <a:ln>
            <a:solidFill>
              <a:schemeClr val="bg1"/>
            </a:solidFill>
          </a:ln>
        </p:spPr>
        <p:txBody>
          <a:bodyPr>
            <a:noAutofit/>
          </a:bodyPr>
          <a:lstStyle/>
          <a:p>
            <a:pPr algn="r"/>
            <a:r>
              <a:rPr lang="en-US" b="1" dirty="0">
                <a:ln>
                  <a:solidFill>
                    <a:schemeClr val="accent1">
                      <a:lumMod val="75000"/>
                      <a:lumOff val="25000"/>
                    </a:schemeClr>
                  </a:solidFill>
                </a:ln>
                <a:solidFill>
                  <a:schemeClr val="tx2">
                    <a:lumMod val="20000"/>
                    <a:lumOff val="80000"/>
                  </a:schemeClr>
                </a:solidFill>
                <a:latin typeface="+mn-lt"/>
                <a:ea typeface="+mn-ea"/>
                <a:cs typeface="+mn-cs"/>
              </a:rPr>
              <a:t>Public Sector Financial Management System In Nigeria – Yesterday in Perspective </a:t>
            </a:r>
          </a:p>
        </p:txBody>
      </p:sp>
      <p:sp>
        <p:nvSpPr>
          <p:cNvPr id="3" name="Content Placeholder 2"/>
          <p:cNvSpPr>
            <a:spLocks noGrp="1"/>
          </p:cNvSpPr>
          <p:nvPr>
            <p:ph idx="1"/>
          </p:nvPr>
        </p:nvSpPr>
        <p:spPr>
          <a:xfrm>
            <a:off x="1371601" y="1842447"/>
            <a:ext cx="9601200" cy="4858603"/>
          </a:xfrm>
        </p:spPr>
        <p:txBody>
          <a:bodyPr>
            <a:noAutofit/>
          </a:bodyPr>
          <a:lstStyle/>
          <a:p>
            <a:pPr>
              <a:buFont typeface="Wingdings" panose="05000000000000000000" pitchFamily="2" charset="2"/>
              <a:buChar char="v"/>
            </a:pPr>
            <a:r>
              <a:rPr lang="en-US" sz="2000" dirty="0" smtClean="0"/>
              <a:t>Prior to the PFM reforms in Nigeria the following realities were common characteristics of our situation:</a:t>
            </a:r>
          </a:p>
          <a:p>
            <a:pPr lvl="1">
              <a:buFont typeface="Wingdings" panose="05000000000000000000" pitchFamily="2" charset="2"/>
              <a:buChar char="Ø"/>
            </a:pPr>
            <a:r>
              <a:rPr lang="en-US" sz="2000" dirty="0" smtClean="0"/>
              <a:t>Over dependence on oil</a:t>
            </a:r>
          </a:p>
          <a:p>
            <a:pPr lvl="1">
              <a:buFont typeface="Wingdings" panose="05000000000000000000" pitchFamily="2" charset="2"/>
              <a:buChar char="Ø"/>
            </a:pPr>
            <a:r>
              <a:rPr lang="en-US" sz="2000" dirty="0" smtClean="0"/>
              <a:t>Low human development index</a:t>
            </a:r>
          </a:p>
          <a:p>
            <a:pPr lvl="1">
              <a:buFont typeface="Wingdings" panose="05000000000000000000" pitchFamily="2" charset="2"/>
              <a:buChar char="Ø"/>
            </a:pPr>
            <a:r>
              <a:rPr lang="en-US" sz="2000" dirty="0" smtClean="0"/>
              <a:t>Volatile and uncontrolled fiscal management</a:t>
            </a:r>
          </a:p>
          <a:p>
            <a:pPr lvl="1">
              <a:buFont typeface="Wingdings" panose="05000000000000000000" pitchFamily="2" charset="2"/>
              <a:buChar char="Ø"/>
            </a:pPr>
            <a:r>
              <a:rPr lang="en-US" sz="2000" dirty="0" smtClean="0"/>
              <a:t>Decayed infrastructure </a:t>
            </a:r>
          </a:p>
          <a:p>
            <a:pPr lvl="1">
              <a:buFont typeface="Wingdings" panose="05000000000000000000" pitchFamily="2" charset="2"/>
              <a:buChar char="Ø"/>
            </a:pPr>
            <a:r>
              <a:rPr lang="en-US" sz="2000" dirty="0" smtClean="0"/>
              <a:t>High rate of crime and corruption </a:t>
            </a:r>
          </a:p>
          <a:p>
            <a:pPr lvl="1">
              <a:buFont typeface="Wingdings" panose="05000000000000000000" pitchFamily="2" charset="2"/>
              <a:buChar char="Ø"/>
            </a:pPr>
            <a:r>
              <a:rPr lang="en-US" sz="2000" dirty="0" smtClean="0"/>
              <a:t>Over bloated public service </a:t>
            </a:r>
          </a:p>
          <a:p>
            <a:pPr lvl="1">
              <a:buFont typeface="Wingdings" panose="05000000000000000000" pitchFamily="2" charset="2"/>
              <a:buChar char="Ø"/>
            </a:pPr>
            <a:r>
              <a:rPr lang="en-US" sz="2000" dirty="0" smtClean="0"/>
              <a:t>Ghost Worker syndrome </a:t>
            </a:r>
            <a:endParaRPr lang="en-US" sz="2000" dirty="0"/>
          </a:p>
        </p:txBody>
      </p:sp>
      <p:sp>
        <p:nvSpPr>
          <p:cNvPr id="4" name="Slide Number Placeholder 3"/>
          <p:cNvSpPr>
            <a:spLocks noGrp="1"/>
          </p:cNvSpPr>
          <p:nvPr>
            <p:ph type="sldNum" sz="quarter" idx="12"/>
          </p:nvPr>
        </p:nvSpPr>
        <p:spPr/>
        <p:txBody>
          <a:bodyPr/>
          <a:lstStyle/>
          <a:p>
            <a:fld id="{EF239B6A-6CB0-4F68-B892-B10985257C34}" type="slidenum">
              <a:rPr lang="en-US" smtClean="0"/>
              <a:t>4</a:t>
            </a:fld>
            <a:endParaRPr lang="en-US"/>
          </a:p>
        </p:txBody>
      </p:sp>
    </p:spTree>
    <p:extLst>
      <p:ext uri="{BB962C8B-B14F-4D97-AF65-F5344CB8AC3E}">
        <p14:creationId xmlns:p14="http://schemas.microsoft.com/office/powerpoint/2010/main" val="3881471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1" y="818866"/>
            <a:ext cx="9601200" cy="5677468"/>
          </a:xfrm>
        </p:spPr>
        <p:txBody>
          <a:bodyPr>
            <a:normAutofit/>
          </a:bodyPr>
          <a:lstStyle/>
          <a:p>
            <a:pPr algn="just"/>
            <a:r>
              <a:rPr lang="en-US" sz="2000" dirty="0" smtClean="0"/>
              <a:t>There was also general inefficiency in the values-delivery processes. </a:t>
            </a:r>
          </a:p>
          <a:p>
            <a:pPr algn="just"/>
            <a:r>
              <a:rPr lang="en-US" sz="2000" dirty="0" smtClean="0"/>
              <a:t>Low IT knowledge /infrastructure, low capacity and capability of personnel. </a:t>
            </a:r>
          </a:p>
          <a:p>
            <a:pPr algn="just"/>
            <a:r>
              <a:rPr lang="en-US" sz="2000" dirty="0" smtClean="0"/>
              <a:t>Inaccurate and incomplete data. </a:t>
            </a:r>
          </a:p>
          <a:p>
            <a:pPr algn="just"/>
            <a:r>
              <a:rPr lang="en-US" sz="2000" dirty="0" smtClean="0"/>
              <a:t>Late consolidation and reporting of government financial position. </a:t>
            </a:r>
          </a:p>
          <a:p>
            <a:pPr algn="just"/>
            <a:r>
              <a:rPr lang="en-US" sz="2000" dirty="0" smtClean="0"/>
              <a:t>Disjointed planning etc.</a:t>
            </a:r>
          </a:p>
          <a:p>
            <a:pPr algn="just"/>
            <a:r>
              <a:rPr lang="en-US" sz="2000" dirty="0" smtClean="0"/>
              <a:t>It was obvious that the legacy systems could not endure. Something, indeed has to change. Inevitably !!!</a:t>
            </a:r>
            <a:endParaRPr lang="en-US" sz="2000" dirty="0"/>
          </a:p>
        </p:txBody>
      </p:sp>
      <p:sp>
        <p:nvSpPr>
          <p:cNvPr id="2" name="Slide Number Placeholder 1"/>
          <p:cNvSpPr>
            <a:spLocks noGrp="1"/>
          </p:cNvSpPr>
          <p:nvPr>
            <p:ph type="sldNum" sz="quarter" idx="12"/>
          </p:nvPr>
        </p:nvSpPr>
        <p:spPr/>
        <p:txBody>
          <a:bodyPr/>
          <a:lstStyle/>
          <a:p>
            <a:fld id="{EF239B6A-6CB0-4F68-B892-B10985257C34}" type="slidenum">
              <a:rPr lang="en-US" smtClean="0"/>
              <a:t>5</a:t>
            </a:fld>
            <a:endParaRPr lang="en-US"/>
          </a:p>
        </p:txBody>
      </p:sp>
    </p:spTree>
    <p:extLst>
      <p:ext uri="{BB962C8B-B14F-4D97-AF65-F5344CB8AC3E}">
        <p14:creationId xmlns:p14="http://schemas.microsoft.com/office/powerpoint/2010/main" val="390115530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4" y="702156"/>
            <a:ext cx="10176453" cy="1013800"/>
          </a:xfrm>
          <a:solidFill>
            <a:schemeClr val="accent1">
              <a:lumMod val="90000"/>
              <a:lumOff val="10000"/>
            </a:schemeClr>
          </a:solidFill>
          <a:ln>
            <a:solidFill>
              <a:schemeClr val="accent1">
                <a:lumMod val="90000"/>
                <a:lumOff val="10000"/>
              </a:schemeClr>
            </a:solidFill>
          </a:ln>
        </p:spPr>
        <p:style>
          <a:lnRef idx="2">
            <a:schemeClr val="dk1"/>
          </a:lnRef>
          <a:fillRef idx="1">
            <a:schemeClr val="lt1"/>
          </a:fillRef>
          <a:effectRef idx="0">
            <a:schemeClr val="dk1"/>
          </a:effectRef>
          <a:fontRef idx="minor">
            <a:schemeClr val="dk1"/>
          </a:fontRef>
        </p:style>
        <p:txBody>
          <a:bodyPr>
            <a:normAutofit/>
          </a:bodyPr>
          <a:lstStyle/>
          <a:p>
            <a:pPr algn="r"/>
            <a:r>
              <a:rPr lang="en-US" sz="3000" b="1" dirty="0" smtClean="0">
                <a:ln>
                  <a:solidFill>
                    <a:schemeClr val="accent1">
                      <a:lumMod val="75000"/>
                      <a:lumOff val="25000"/>
                    </a:schemeClr>
                  </a:solidFill>
                </a:ln>
                <a:solidFill>
                  <a:schemeClr val="tx2">
                    <a:lumMod val="20000"/>
                    <a:lumOff val="80000"/>
                  </a:schemeClr>
                </a:solidFill>
              </a:rPr>
              <a:t>PUBLIC FINANCIAL MANAGEMENT SYSTEM IN </a:t>
            </a:r>
            <a:r>
              <a:rPr lang="en-US" sz="3000" b="1" dirty="0">
                <a:ln>
                  <a:solidFill>
                    <a:schemeClr val="accent1">
                      <a:lumMod val="75000"/>
                      <a:lumOff val="25000"/>
                    </a:schemeClr>
                  </a:solidFill>
                </a:ln>
                <a:solidFill>
                  <a:schemeClr val="tx2">
                    <a:lumMod val="20000"/>
                    <a:lumOff val="80000"/>
                  </a:schemeClr>
                </a:solidFill>
              </a:rPr>
              <a:t>NIGERIA</a:t>
            </a:r>
            <a:r>
              <a:rPr lang="en-US" sz="3000" b="1" dirty="0" smtClean="0">
                <a:ln>
                  <a:solidFill>
                    <a:schemeClr val="accent1">
                      <a:lumMod val="75000"/>
                      <a:lumOff val="25000"/>
                    </a:schemeClr>
                  </a:solidFill>
                </a:ln>
                <a:solidFill>
                  <a:schemeClr val="tx2">
                    <a:lumMod val="20000"/>
                    <a:lumOff val="80000"/>
                  </a:schemeClr>
                </a:solidFill>
              </a:rPr>
              <a:t> – </a:t>
            </a:r>
            <a:r>
              <a:rPr lang="en-US" sz="3000" b="1" dirty="0" smtClean="0">
                <a:ln w="6350">
                  <a:solidFill>
                    <a:schemeClr val="accent1">
                      <a:lumMod val="75000"/>
                      <a:lumOff val="25000"/>
                    </a:schemeClr>
                  </a:solidFill>
                </a:ln>
                <a:solidFill>
                  <a:schemeClr val="tx2">
                    <a:lumMod val="20000"/>
                    <a:lumOff val="80000"/>
                  </a:schemeClr>
                </a:solidFill>
              </a:rPr>
              <a:t>I</a:t>
            </a:r>
            <a:r>
              <a:rPr lang="en-US" sz="3000" b="1" dirty="0">
                <a:ln>
                  <a:solidFill>
                    <a:schemeClr val="accent1">
                      <a:lumMod val="75000"/>
                      <a:lumOff val="25000"/>
                    </a:schemeClr>
                  </a:solidFill>
                </a:ln>
                <a:solidFill>
                  <a:schemeClr val="tx2">
                    <a:lumMod val="20000"/>
                    <a:lumOff val="80000"/>
                  </a:schemeClr>
                </a:solidFill>
              </a:rPr>
              <a:t>NNOVATION</a:t>
            </a:r>
            <a:r>
              <a:rPr lang="en-US" sz="3000" b="1" dirty="0" smtClean="0">
                <a:ln>
                  <a:solidFill>
                    <a:schemeClr val="accent1">
                      <a:lumMod val="75000"/>
                      <a:lumOff val="25000"/>
                    </a:schemeClr>
                  </a:solidFill>
                </a:ln>
                <a:solidFill>
                  <a:schemeClr val="tx2">
                    <a:lumMod val="20000"/>
                    <a:lumOff val="80000"/>
                  </a:schemeClr>
                </a:solidFill>
              </a:rPr>
              <a:t> AND CURRENT TRENDS </a:t>
            </a:r>
            <a:endParaRPr lang="en-US" sz="3000" b="1" dirty="0">
              <a:ln>
                <a:solidFill>
                  <a:schemeClr val="accent1">
                    <a:lumMod val="75000"/>
                    <a:lumOff val="25000"/>
                  </a:schemeClr>
                </a:solidFill>
              </a:ln>
              <a:solidFill>
                <a:schemeClr val="tx2">
                  <a:lumMod val="20000"/>
                  <a:lumOff val="80000"/>
                </a:schemeClr>
              </a:solidFill>
            </a:endParaRPr>
          </a:p>
        </p:txBody>
      </p:sp>
      <p:sp>
        <p:nvSpPr>
          <p:cNvPr id="3" name="Content Placeholder 2"/>
          <p:cNvSpPr>
            <a:spLocks noGrp="1"/>
          </p:cNvSpPr>
          <p:nvPr>
            <p:ph idx="1"/>
          </p:nvPr>
        </p:nvSpPr>
        <p:spPr>
          <a:xfrm>
            <a:off x="1201003" y="1937983"/>
            <a:ext cx="9771797" cy="4626590"/>
          </a:xfrm>
        </p:spPr>
        <p:txBody>
          <a:bodyPr>
            <a:noAutofit/>
          </a:bodyPr>
          <a:lstStyle/>
          <a:p>
            <a:pPr algn="just">
              <a:buFont typeface="Wingdings" panose="05000000000000000000" pitchFamily="2" charset="2"/>
              <a:buChar char="q"/>
            </a:pPr>
            <a:r>
              <a:rPr lang="en-US" sz="2000" dirty="0" smtClean="0"/>
              <a:t>To address the shortcomings of yesterday, a number of reform processes were initiated and are presently being deepened.</a:t>
            </a:r>
          </a:p>
          <a:p>
            <a:pPr lvl="1" algn="just">
              <a:buFont typeface="Wingdings" panose="05000000000000000000" pitchFamily="2" charset="2"/>
              <a:buChar char="Ø"/>
            </a:pPr>
            <a:r>
              <a:rPr lang="en-US" sz="2000" dirty="0" smtClean="0"/>
              <a:t>E-payment System: - </a:t>
            </a:r>
          </a:p>
          <a:p>
            <a:pPr lvl="2" algn="just">
              <a:buFont typeface="Wingdings" panose="05000000000000000000" pitchFamily="2" charset="2"/>
              <a:buChar char="ü"/>
            </a:pPr>
            <a:r>
              <a:rPr lang="en-US" sz="2000" dirty="0" smtClean="0"/>
              <a:t>Automated processing of transactions </a:t>
            </a:r>
          </a:p>
          <a:p>
            <a:pPr lvl="2" algn="just">
              <a:buFont typeface="Wingdings" panose="05000000000000000000" pitchFamily="2" charset="2"/>
              <a:buChar char="ü"/>
            </a:pPr>
            <a:r>
              <a:rPr lang="en-US" sz="2000" dirty="0" smtClean="0"/>
              <a:t>Faster and swifter </a:t>
            </a:r>
          </a:p>
          <a:p>
            <a:pPr lvl="2" algn="just">
              <a:buFont typeface="Wingdings" panose="05000000000000000000" pitchFamily="2" charset="2"/>
              <a:buChar char="ü"/>
            </a:pPr>
            <a:r>
              <a:rPr lang="en-US" sz="2000" dirty="0" smtClean="0"/>
              <a:t>Business/commerce facilitation </a:t>
            </a:r>
          </a:p>
          <a:p>
            <a:pPr lvl="2" algn="just">
              <a:buFont typeface="Wingdings" panose="05000000000000000000" pitchFamily="2" charset="2"/>
              <a:buChar char="ü"/>
            </a:pPr>
            <a:r>
              <a:rPr lang="en-US" sz="2000" dirty="0" smtClean="0"/>
              <a:t>Reduced corruption</a:t>
            </a:r>
          </a:p>
          <a:p>
            <a:pPr lvl="2" algn="just">
              <a:buFont typeface="Wingdings" panose="05000000000000000000" pitchFamily="2" charset="2"/>
              <a:buChar char="ü"/>
            </a:pPr>
            <a:r>
              <a:rPr lang="en-US" sz="2000" dirty="0" smtClean="0"/>
              <a:t>Reduced paper work</a:t>
            </a:r>
          </a:p>
          <a:p>
            <a:pPr lvl="2" algn="just">
              <a:buFont typeface="Wingdings" panose="05000000000000000000" pitchFamily="2" charset="2"/>
              <a:buChar char="ü"/>
            </a:pPr>
            <a:r>
              <a:rPr lang="en-US" sz="2000" dirty="0" smtClean="0"/>
              <a:t>Enhanced tracking</a:t>
            </a:r>
          </a:p>
          <a:p>
            <a:pPr lvl="1" algn="just">
              <a:buFont typeface="Wingdings" panose="05000000000000000000" pitchFamily="2" charset="2"/>
              <a:buChar char="Ø"/>
            </a:pPr>
            <a:endParaRPr lang="en-US" sz="2000" dirty="0"/>
          </a:p>
        </p:txBody>
      </p:sp>
      <p:sp>
        <p:nvSpPr>
          <p:cNvPr id="4" name="Slide Number Placeholder 3"/>
          <p:cNvSpPr>
            <a:spLocks noGrp="1"/>
          </p:cNvSpPr>
          <p:nvPr>
            <p:ph type="sldNum" sz="quarter" idx="12"/>
          </p:nvPr>
        </p:nvSpPr>
        <p:spPr/>
        <p:txBody>
          <a:bodyPr/>
          <a:lstStyle/>
          <a:p>
            <a:fld id="{EF239B6A-6CB0-4F68-B892-B10985257C34}" type="slidenum">
              <a:rPr lang="en-US" sz="1100" smtClean="0"/>
              <a:t>6</a:t>
            </a:fld>
            <a:endParaRPr lang="en-US" sz="1100" dirty="0"/>
          </a:p>
        </p:txBody>
      </p:sp>
    </p:spTree>
    <p:extLst>
      <p:ext uri="{BB962C8B-B14F-4D97-AF65-F5344CB8AC3E}">
        <p14:creationId xmlns:p14="http://schemas.microsoft.com/office/powerpoint/2010/main" val="2848660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3363" y="1876570"/>
            <a:ext cx="9601200" cy="4981431"/>
          </a:xfrm>
        </p:spPr>
        <p:txBody>
          <a:bodyPr>
            <a:noAutofit/>
          </a:bodyPr>
          <a:lstStyle/>
          <a:p>
            <a:pPr lvl="1">
              <a:buFont typeface="Wingdings" panose="05000000000000000000" pitchFamily="2" charset="2"/>
              <a:buChar char="Ø"/>
            </a:pPr>
            <a:r>
              <a:rPr lang="en-US" sz="2000" b="1" i="0" dirty="0" smtClean="0"/>
              <a:t>IPPIS</a:t>
            </a:r>
          </a:p>
          <a:p>
            <a:pPr lvl="2">
              <a:buFont typeface="Wingdings" panose="05000000000000000000" pitchFamily="2" charset="2"/>
              <a:buChar char="ü"/>
            </a:pPr>
            <a:r>
              <a:rPr lang="en-US" sz="2000" dirty="0" smtClean="0"/>
              <a:t>Unique FGN system that covers the feature of PERSONNEL and PAYROLL management electronically.</a:t>
            </a:r>
          </a:p>
          <a:p>
            <a:pPr lvl="2">
              <a:buFont typeface="Wingdings" panose="05000000000000000000" pitchFamily="2" charset="2"/>
              <a:buChar char="ü"/>
            </a:pPr>
            <a:r>
              <a:rPr lang="en-US" sz="2000" dirty="0" smtClean="0"/>
              <a:t>Centralized record </a:t>
            </a:r>
          </a:p>
          <a:p>
            <a:pPr lvl="2">
              <a:buFont typeface="Wingdings" panose="05000000000000000000" pitchFamily="2" charset="2"/>
              <a:buChar char="ü"/>
            </a:pPr>
            <a:r>
              <a:rPr lang="en-US" sz="2000" dirty="0" smtClean="0"/>
              <a:t>Ascertaining actual personnel</a:t>
            </a:r>
          </a:p>
          <a:p>
            <a:pPr lvl="2">
              <a:buFont typeface="Wingdings" panose="05000000000000000000" pitchFamily="2" charset="2"/>
              <a:buChar char="ü"/>
            </a:pPr>
            <a:r>
              <a:rPr lang="en-US" sz="2000" dirty="0" smtClean="0"/>
              <a:t>Data base integrity </a:t>
            </a:r>
          </a:p>
          <a:p>
            <a:pPr lvl="2">
              <a:buFont typeface="Wingdings" panose="05000000000000000000" pitchFamily="2" charset="2"/>
              <a:buChar char="ü"/>
            </a:pPr>
            <a:r>
              <a:rPr lang="en-US" sz="2000" dirty="0" smtClean="0"/>
              <a:t>Eliminates payroll fraud </a:t>
            </a:r>
          </a:p>
          <a:p>
            <a:pPr lvl="2">
              <a:buFont typeface="Wingdings" panose="05000000000000000000" pitchFamily="2" charset="2"/>
              <a:buChar char="ü"/>
            </a:pPr>
            <a:r>
              <a:rPr lang="en-US" sz="2000" dirty="0" smtClean="0"/>
              <a:t>Effective budgeting </a:t>
            </a:r>
          </a:p>
          <a:p>
            <a:pPr lvl="2">
              <a:buFont typeface="Wingdings" panose="05000000000000000000" pitchFamily="2" charset="2"/>
              <a:buChar char="ü"/>
            </a:pPr>
            <a:r>
              <a:rPr lang="en-US" sz="2000" dirty="0" smtClean="0"/>
              <a:t>Aids cash management</a:t>
            </a:r>
          </a:p>
          <a:p>
            <a:pPr lvl="2">
              <a:buFont typeface="Wingdings" panose="05000000000000000000" pitchFamily="2" charset="2"/>
              <a:buChar char="ü"/>
            </a:pPr>
            <a:r>
              <a:rPr lang="en-US" sz="2000" dirty="0" smtClean="0"/>
              <a:t>Comprehensive personnel record and history</a:t>
            </a:r>
          </a:p>
          <a:p>
            <a:pPr lvl="2">
              <a:buFont typeface="Wingdings" panose="05000000000000000000" pitchFamily="2" charset="2"/>
              <a:buChar char="ü"/>
            </a:pPr>
            <a:r>
              <a:rPr lang="en-US" sz="2000" dirty="0" smtClean="0"/>
              <a:t>Easy retrieval of record.</a:t>
            </a:r>
          </a:p>
          <a:p>
            <a:pPr lvl="1">
              <a:buFont typeface="Wingdings" panose="05000000000000000000" pitchFamily="2" charset="2"/>
              <a:buChar char="Ø"/>
            </a:pPr>
            <a:endParaRPr lang="en-US" sz="2000" dirty="0"/>
          </a:p>
        </p:txBody>
      </p:sp>
      <p:sp>
        <p:nvSpPr>
          <p:cNvPr id="2" name="Slide Number Placeholder 1"/>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126365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9715" y="1883391"/>
            <a:ext cx="9601200" cy="4557215"/>
          </a:xfrm>
        </p:spPr>
        <p:txBody>
          <a:bodyPr>
            <a:noAutofit/>
          </a:bodyPr>
          <a:lstStyle/>
          <a:p>
            <a:pPr lvl="1" algn="just">
              <a:buFont typeface="Wingdings" panose="05000000000000000000" pitchFamily="2" charset="2"/>
              <a:buChar char="Ø"/>
            </a:pPr>
            <a:r>
              <a:rPr lang="en-US" sz="2000" b="1" i="0" dirty="0" smtClean="0"/>
              <a:t>GIFMIS</a:t>
            </a:r>
          </a:p>
          <a:p>
            <a:pPr lvl="2" algn="just">
              <a:buFont typeface="Wingdings" panose="05000000000000000000" pitchFamily="2" charset="2"/>
              <a:buChar char="ü"/>
            </a:pPr>
            <a:r>
              <a:rPr lang="en-US" sz="2000" dirty="0" smtClean="0"/>
              <a:t>IT based </a:t>
            </a:r>
          </a:p>
          <a:p>
            <a:pPr lvl="2" algn="just">
              <a:buFont typeface="Wingdings" panose="05000000000000000000" pitchFamily="2" charset="2"/>
              <a:buChar char="ü"/>
            </a:pPr>
            <a:r>
              <a:rPr lang="en-US" sz="2000" dirty="0" smtClean="0"/>
              <a:t>Supports public resource management </a:t>
            </a:r>
          </a:p>
          <a:p>
            <a:pPr lvl="2" algn="just">
              <a:buFont typeface="Wingdings" panose="05000000000000000000" pitchFamily="2" charset="2"/>
              <a:buChar char="ü"/>
            </a:pPr>
            <a:r>
              <a:rPr lang="en-US" sz="2000" dirty="0" smtClean="0"/>
              <a:t>Comprehensive accounting/payment platform </a:t>
            </a:r>
          </a:p>
          <a:p>
            <a:pPr lvl="2" algn="just">
              <a:buFont typeface="Wingdings" panose="05000000000000000000" pitchFamily="2" charset="2"/>
              <a:buChar char="ü"/>
            </a:pPr>
            <a:r>
              <a:rPr lang="en-US" sz="2000" dirty="0" smtClean="0"/>
              <a:t>Modern fiscal management tool </a:t>
            </a:r>
          </a:p>
          <a:p>
            <a:pPr lvl="2" algn="just">
              <a:buFont typeface="Wingdings" panose="05000000000000000000" pitchFamily="2" charset="2"/>
              <a:buChar char="ü"/>
            </a:pPr>
            <a:r>
              <a:rPr lang="en-US" sz="2000" dirty="0" smtClean="0"/>
              <a:t>Budget Preparation, Execution and Reporting </a:t>
            </a:r>
          </a:p>
          <a:p>
            <a:pPr lvl="2" algn="just">
              <a:buFont typeface="Wingdings" panose="05000000000000000000" pitchFamily="2" charset="2"/>
              <a:buChar char="ü"/>
            </a:pPr>
            <a:r>
              <a:rPr lang="en-US" sz="2000" dirty="0" smtClean="0"/>
              <a:t>Addresses critical public financial management weaknesses </a:t>
            </a:r>
          </a:p>
          <a:p>
            <a:pPr lvl="2" algn="just">
              <a:buFont typeface="Wingdings" panose="05000000000000000000" pitchFamily="2" charset="2"/>
              <a:buChar char="ü"/>
            </a:pPr>
            <a:r>
              <a:rPr lang="en-US" sz="2000" dirty="0" smtClean="0"/>
              <a:t>Aids FGN ability to take central control and monitoring of receipts and expenditure </a:t>
            </a:r>
          </a:p>
          <a:p>
            <a:pPr lvl="2" algn="just">
              <a:buFont typeface="Wingdings" panose="05000000000000000000" pitchFamily="2" charset="2"/>
              <a:buChar char="ü"/>
            </a:pPr>
            <a:r>
              <a:rPr lang="en-US" sz="2000" dirty="0" smtClean="0"/>
              <a:t>Visibility of government financial transactions </a:t>
            </a:r>
          </a:p>
          <a:p>
            <a:pPr lvl="1" algn="just">
              <a:buFont typeface="Wingdings" panose="05000000000000000000" pitchFamily="2" charset="2"/>
              <a:buChar char="Ø"/>
            </a:pPr>
            <a:endParaRPr lang="en-US" sz="2000" dirty="0"/>
          </a:p>
        </p:txBody>
      </p:sp>
      <p:sp>
        <p:nvSpPr>
          <p:cNvPr id="2" name="Slide Number Placeholder 1"/>
          <p:cNvSpPr>
            <a:spLocks noGrp="1"/>
          </p:cNvSpPr>
          <p:nvPr>
            <p:ph type="sldNum" sz="quarter" idx="12"/>
          </p:nvPr>
        </p:nvSpPr>
        <p:spPr/>
        <p:txBody>
          <a:bodyPr/>
          <a:lstStyle/>
          <a:p>
            <a:fld id="{EF239B6A-6CB0-4F68-B892-B10985257C34}" type="slidenum">
              <a:rPr lang="en-US" smtClean="0"/>
              <a:t>8</a:t>
            </a:fld>
            <a:endParaRPr lang="en-US"/>
          </a:p>
        </p:txBody>
      </p:sp>
    </p:spTree>
    <p:extLst>
      <p:ext uri="{BB962C8B-B14F-4D97-AF65-F5344CB8AC3E}">
        <p14:creationId xmlns:p14="http://schemas.microsoft.com/office/powerpoint/2010/main" val="499137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3499" y="2999778"/>
            <a:ext cx="9601200" cy="4584510"/>
          </a:xfrm>
        </p:spPr>
        <p:txBody>
          <a:bodyPr>
            <a:noAutofit/>
          </a:bodyPr>
          <a:lstStyle/>
          <a:p>
            <a:pPr lvl="1">
              <a:buFont typeface="Wingdings" panose="05000000000000000000" pitchFamily="2" charset="2"/>
              <a:buChar char="Ø"/>
            </a:pPr>
            <a:r>
              <a:rPr lang="en-US" sz="2000" b="1" i="0" dirty="0" smtClean="0"/>
              <a:t>TSA</a:t>
            </a:r>
          </a:p>
          <a:p>
            <a:pPr lvl="2">
              <a:buFont typeface="Wingdings" panose="05000000000000000000" pitchFamily="2" charset="2"/>
              <a:buChar char="ü"/>
            </a:pPr>
            <a:r>
              <a:rPr lang="en-US" sz="2000" dirty="0" smtClean="0"/>
              <a:t>Reformed government banking arrangement </a:t>
            </a:r>
          </a:p>
          <a:p>
            <a:pPr lvl="2">
              <a:buFont typeface="Wingdings" panose="05000000000000000000" pitchFamily="2" charset="2"/>
              <a:buChar char="ü"/>
            </a:pPr>
            <a:r>
              <a:rPr lang="en-US" sz="2000" dirty="0" smtClean="0"/>
              <a:t>Address weaknesses of government cash management</a:t>
            </a:r>
          </a:p>
          <a:p>
            <a:pPr lvl="2">
              <a:buFont typeface="Wingdings" panose="05000000000000000000" pitchFamily="2" charset="2"/>
              <a:buChar char="ü"/>
            </a:pPr>
            <a:r>
              <a:rPr lang="en-US" sz="2000" dirty="0" smtClean="0"/>
              <a:t>Ensure efficient control and monitoring of funds, and allows for fungibility</a:t>
            </a:r>
            <a:r>
              <a:rPr lang="en-US" sz="2000" dirty="0"/>
              <a:t> </a:t>
            </a:r>
            <a:r>
              <a:rPr lang="en-US" sz="2000" dirty="0" smtClean="0"/>
              <a:t>of cash resources </a:t>
            </a:r>
          </a:p>
          <a:p>
            <a:pPr lvl="2">
              <a:buFont typeface="Wingdings" panose="05000000000000000000" pitchFamily="2" charset="2"/>
              <a:buChar char="ü"/>
            </a:pPr>
            <a:r>
              <a:rPr lang="en-US" sz="2000" dirty="0" smtClean="0"/>
              <a:t>Improved liquidity of government </a:t>
            </a:r>
          </a:p>
          <a:p>
            <a:pPr lvl="2">
              <a:buFont typeface="Wingdings" panose="05000000000000000000" pitchFamily="2" charset="2"/>
              <a:buChar char="ü"/>
            </a:pPr>
            <a:r>
              <a:rPr lang="en-US" sz="2000" dirty="0" smtClean="0"/>
              <a:t>Visibility of cash resources by MDA.</a:t>
            </a:r>
          </a:p>
          <a:p>
            <a:pPr lvl="2">
              <a:buFont typeface="Wingdings" panose="05000000000000000000" pitchFamily="2" charset="2"/>
              <a:buChar char="ü"/>
            </a:pPr>
            <a:r>
              <a:rPr lang="en-US" sz="2000" dirty="0" smtClean="0"/>
              <a:t>Block leakages in revenue generation collection and remittance.</a:t>
            </a:r>
          </a:p>
          <a:p>
            <a:pPr lvl="2">
              <a:buFont typeface="Wingdings" panose="05000000000000000000" pitchFamily="2" charset="2"/>
              <a:buChar char="ü"/>
            </a:pPr>
            <a:r>
              <a:rPr lang="en-US" sz="2000" dirty="0" smtClean="0"/>
              <a:t>Categorizes funds and their sources.</a:t>
            </a:r>
          </a:p>
          <a:p>
            <a:pPr lvl="2">
              <a:buFont typeface="Wingdings" panose="05000000000000000000" pitchFamily="2" charset="2"/>
              <a:buChar char="Ø"/>
            </a:pPr>
            <a:endParaRPr lang="en-US" sz="2000" dirty="0"/>
          </a:p>
          <a:p>
            <a:pPr marL="530352" lvl="1" indent="0">
              <a:buNone/>
            </a:pPr>
            <a:endParaRPr lang="en-US" sz="2000" i="0" dirty="0"/>
          </a:p>
          <a:p>
            <a:pPr lvl="2">
              <a:buFont typeface="Wingdings" panose="05000000000000000000" pitchFamily="2" charset="2"/>
              <a:buChar char="Ø"/>
            </a:pPr>
            <a:endParaRPr lang="en-US" sz="2000" dirty="0"/>
          </a:p>
          <a:p>
            <a:pPr lvl="1">
              <a:buFont typeface="Wingdings" panose="05000000000000000000" pitchFamily="2" charset="2"/>
              <a:buChar char="Ø"/>
            </a:pPr>
            <a:endParaRPr lang="en-US" sz="2000" i="0" dirty="0" smtClean="0"/>
          </a:p>
          <a:p>
            <a:pPr lvl="1">
              <a:buFont typeface="Wingdings" panose="05000000000000000000" pitchFamily="2" charset="2"/>
              <a:buChar char="Ø"/>
            </a:pPr>
            <a:endParaRPr lang="en-US" sz="2000" i="0" dirty="0" smtClean="0"/>
          </a:p>
          <a:p>
            <a:pPr lvl="1">
              <a:buFont typeface="Wingdings" panose="05000000000000000000" pitchFamily="2" charset="2"/>
              <a:buChar char="Ø"/>
            </a:pPr>
            <a:endParaRPr lang="en-US" sz="2000" b="1" dirty="0"/>
          </a:p>
          <a:p>
            <a:pPr lvl="1">
              <a:buFont typeface="Wingdings" panose="05000000000000000000" pitchFamily="2" charset="2"/>
              <a:buChar char="Ø"/>
            </a:pPr>
            <a:endParaRPr lang="en-US" sz="2000" dirty="0"/>
          </a:p>
        </p:txBody>
      </p:sp>
      <p:sp>
        <p:nvSpPr>
          <p:cNvPr id="2" name="Slide Number Placeholder 1"/>
          <p:cNvSpPr>
            <a:spLocks noGrp="1"/>
          </p:cNvSpPr>
          <p:nvPr>
            <p:ph type="sldNum" sz="quarter" idx="12"/>
          </p:nvPr>
        </p:nvSpPr>
        <p:spPr/>
        <p:txBody>
          <a:bodyPr/>
          <a:lstStyle/>
          <a:p>
            <a:fld id="{EF239B6A-6CB0-4F68-B892-B10985257C34}" type="slidenum">
              <a:rPr lang="en-US" smtClean="0"/>
              <a:t>9</a:t>
            </a:fld>
            <a:endParaRPr lang="en-US"/>
          </a:p>
        </p:txBody>
      </p:sp>
    </p:spTree>
    <p:extLst>
      <p:ext uri="{BB962C8B-B14F-4D97-AF65-F5344CB8AC3E}">
        <p14:creationId xmlns:p14="http://schemas.microsoft.com/office/powerpoint/2010/main" val="3067407383"/>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Custom 1">
      <a:dk1>
        <a:sysClr val="windowText" lastClr="000000"/>
      </a:dk1>
      <a:lt1>
        <a:sysClr val="window" lastClr="FFFFFF"/>
      </a:lt1>
      <a:dk2>
        <a:srgbClr val="3D3D3D"/>
      </a:dk2>
      <a:lt2>
        <a:srgbClr val="EBEBEB"/>
      </a:lt2>
      <a:accent1>
        <a:srgbClr val="4D1434"/>
      </a:accent1>
      <a:accent2>
        <a:srgbClr val="E9ADCF"/>
      </a:accent2>
      <a:accent3>
        <a:srgbClr val="BFBFBF"/>
      </a:accent3>
      <a:accent4>
        <a:srgbClr val="969FA7"/>
      </a:accent4>
      <a:accent5>
        <a:srgbClr val="66B1CE"/>
      </a:accent5>
      <a:accent6>
        <a:srgbClr val="D45B9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1">
    <a:dk1>
      <a:sysClr val="windowText" lastClr="000000"/>
    </a:dk1>
    <a:lt1>
      <a:sysClr val="window" lastClr="FFFFFF"/>
    </a:lt1>
    <a:dk2>
      <a:srgbClr val="3D3D3D"/>
    </a:dk2>
    <a:lt2>
      <a:srgbClr val="EBEBEB"/>
    </a:lt2>
    <a:accent1>
      <a:srgbClr val="4D1434"/>
    </a:accent1>
    <a:accent2>
      <a:srgbClr val="E9ADCF"/>
    </a:accent2>
    <a:accent3>
      <a:srgbClr val="BFBFBF"/>
    </a:accent3>
    <a:accent4>
      <a:srgbClr val="969FA7"/>
    </a:accent4>
    <a:accent5>
      <a:srgbClr val="66B1CE"/>
    </a:accent5>
    <a:accent6>
      <a:srgbClr val="D45B9F"/>
    </a:accent6>
    <a:hlink>
      <a:srgbClr val="828282"/>
    </a:hlink>
    <a:folHlink>
      <a:srgbClr val="A5A5A5"/>
    </a:folHlink>
  </a:clrScheme>
</a:themeOverride>
</file>

<file path=docProps/app.xml><?xml version="1.0" encoding="utf-8"?>
<Properties xmlns="http://schemas.openxmlformats.org/officeDocument/2006/extended-properties" xmlns:vt="http://schemas.openxmlformats.org/officeDocument/2006/docPropsVTypes">
  <Template/>
  <TotalTime>605</TotalTime>
  <Words>1260</Words>
  <Application>Microsoft Office PowerPoint</Application>
  <PresentationFormat>Custom</PresentationFormat>
  <Paragraphs>278</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Dividend</vt:lpstr>
      <vt:lpstr>SPEAKING NOTES  FOR THE AGF  AS GUEST SPEAKER  AT THE FEBRUARY, 2020 EDITION OF THE BPSR LUNCH TIME REFORM SEMINAR SERIES HOLDING ON 4TH FEBRUARY, 2020  WITH THE TOPIC  “TRANSFORMATION AND DIGITALIZATION OF PUBLIC FINANCIAL MANAGEMENT SYSTEM IN NIGERIA: INNOVATIONS, BOTTLENECKS AND WAY FORWARD”</vt:lpstr>
      <vt:lpstr>              introduction          </vt:lpstr>
      <vt:lpstr>PowerPoint Presentation</vt:lpstr>
      <vt:lpstr>Public Sector Financial Management System In Nigeria – Yesterday in Perspective </vt:lpstr>
      <vt:lpstr>PowerPoint Presentation</vt:lpstr>
      <vt:lpstr>PUBLIC FINANCIAL MANAGEMENT SYSTEM IN NIGERIA – INNOVATION AND CURRENT TRENDS </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LEVERAGING ON IT AND OTHER DIGITAL ENABLERS</vt:lpstr>
      <vt:lpstr>PowerPoint Presentation</vt:lpstr>
      <vt:lpstr>BOTTLENECKS</vt:lpstr>
      <vt:lpstr>THE WAY FORWARD </vt:lpstr>
      <vt:lpstr>A. Why do we need Reforms? </vt:lpstr>
      <vt:lpstr>A. Why do we need Reforms cont’d? </vt:lpstr>
      <vt:lpstr>B. Pre-Requisites for Reforms </vt:lpstr>
      <vt:lpstr>C. Bottlenecks </vt:lpstr>
      <vt:lpstr>D. Sustainability of all Reforms </vt:lpstr>
      <vt:lpstr>Sustainability of all Reforms cont’d </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ENGR. ISAH SANI</dc:creator>
  <cp:lastModifiedBy>AGF</cp:lastModifiedBy>
  <cp:revision>38</cp:revision>
  <cp:lastPrinted>2020-02-04T11:19:02Z</cp:lastPrinted>
  <dcterms:created xsi:type="dcterms:W3CDTF">2020-02-02T11:36:53Z</dcterms:created>
  <dcterms:modified xsi:type="dcterms:W3CDTF">2020-02-04T11:25:47Z</dcterms:modified>
</cp:coreProperties>
</file>