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5" r:id="rId6"/>
    <p:sldId id="264" r:id="rId7"/>
    <p:sldId id="263" r:id="rId8"/>
    <p:sldId id="262" r:id="rId9"/>
    <p:sldId id="261" r:id="rId10"/>
    <p:sldId id="260" r:id="rId11"/>
    <p:sldId id="285" r:id="rId12"/>
    <p:sldId id="266" r:id="rId13"/>
    <p:sldId id="283" r:id="rId14"/>
    <p:sldId id="284" r:id="rId15"/>
    <p:sldId id="281" r:id="rId16"/>
    <p:sldId id="282" r:id="rId17"/>
    <p:sldId id="280" r:id="rId18"/>
    <p:sldId id="276" r:id="rId19"/>
    <p:sldId id="279" r:id="rId20"/>
    <p:sldId id="278" r:id="rId21"/>
    <p:sldId id="277" r:id="rId22"/>
    <p:sldId id="274" r:id="rId23"/>
    <p:sldId id="275" r:id="rId24"/>
    <p:sldId id="273" r:id="rId25"/>
    <p:sldId id="272" r:id="rId26"/>
    <p:sldId id="271" r:id="rId27"/>
    <p:sldId id="267" r:id="rId28"/>
    <p:sldId id="270" r:id="rId29"/>
    <p:sldId id="269" r:id="rId30"/>
    <p:sldId id="26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4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01C6C960-3BE3-43FE-9424-6F7532AC115B}"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1C6C960-3BE3-43FE-9424-6F7532AC115B}"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1C6C960-3BE3-43FE-9424-6F7532AC115B}"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C6C960-3BE3-43FE-9424-6F7532AC115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645E014-6E47-42C5-90C0-ECB0C42D6F03}" type="datetimeFigureOut">
              <a:rPr lang="en-US" smtClean="0"/>
              <a:t>10/11/2018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1C6C960-3BE3-43FE-9424-6F7532AC115B}"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645E014-6E47-42C5-90C0-ECB0C42D6F03}" type="datetimeFigureOut">
              <a:rPr lang="en-US" smtClean="0"/>
              <a:t>10/11/2018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1C6C960-3BE3-43FE-9424-6F7532AC115B}"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457200"/>
            <a:ext cx="8763000" cy="7010400"/>
          </a:xfrm>
          <a:ln>
            <a:noFill/>
          </a:ln>
        </p:spPr>
        <p:txBody>
          <a:bodyPr>
            <a:normAutofit/>
          </a:bodyPr>
          <a:lstStyle/>
          <a:p>
            <a:pPr algn="ctr"/>
            <a:r>
              <a:rPr lang="en-GB" sz="3100" b="1" dirty="0">
                <a:solidFill>
                  <a:srgbClr val="000000"/>
                </a:solidFill>
              </a:rPr>
              <a:t>OPEN GOVERNMENT PARTNERSHIP: AMPLIFYING ACCESS TO INFORMATION</a:t>
            </a:r>
            <a:r>
              <a:rPr lang="en-GB" sz="3100" b="1" dirty="0" smtClean="0">
                <a:solidFill>
                  <a:srgbClr val="000000"/>
                </a:solidFill>
              </a:rPr>
              <a:t>,</a:t>
            </a:r>
            <a:br>
              <a:rPr lang="en-GB" sz="3100" b="1" dirty="0" smtClean="0">
                <a:solidFill>
                  <a:srgbClr val="000000"/>
                </a:solidFill>
              </a:rPr>
            </a:br>
            <a:r>
              <a:rPr lang="en-GB" sz="3100" b="1" dirty="0" smtClean="0">
                <a:solidFill>
                  <a:srgbClr val="000000"/>
                </a:solidFill>
              </a:rPr>
              <a:t> BEING A PAPER </a:t>
            </a:r>
            <a:r>
              <a:rPr lang="en-GB" sz="3100" b="1" dirty="0">
                <a:solidFill>
                  <a:srgbClr val="000000"/>
                </a:solidFill>
              </a:rPr>
              <a:t>PRESENTED </a:t>
            </a:r>
            <a:r>
              <a:rPr lang="en-GB" sz="3100" b="1" dirty="0" smtClean="0">
                <a:solidFill>
                  <a:srgbClr val="000000"/>
                </a:solidFill>
              </a:rPr>
              <a:t>BY:</a:t>
            </a:r>
            <a:br>
              <a:rPr lang="en-GB" sz="3100" b="1" dirty="0" smtClean="0">
                <a:solidFill>
                  <a:srgbClr val="000000"/>
                </a:solidFill>
              </a:rPr>
            </a:br>
            <a:r>
              <a:rPr lang="en-GB" sz="3100" b="1" dirty="0" smtClean="0">
                <a:solidFill>
                  <a:srgbClr val="000000"/>
                </a:solidFill>
              </a:rPr>
              <a:t/>
            </a:r>
            <a:br>
              <a:rPr lang="en-GB" sz="3100" b="1" dirty="0" smtClean="0">
                <a:solidFill>
                  <a:srgbClr val="000000"/>
                </a:solidFill>
              </a:rPr>
            </a:br>
            <a:r>
              <a:rPr lang="en-GB" sz="3100" b="1" dirty="0" smtClean="0">
                <a:solidFill>
                  <a:srgbClr val="000000"/>
                </a:solidFill>
              </a:rPr>
              <a:t> </a:t>
            </a:r>
            <a:r>
              <a:rPr lang="en-GB" sz="3100" b="1" dirty="0">
                <a:solidFill>
                  <a:srgbClr val="000000"/>
                </a:solidFill>
              </a:rPr>
              <a:t>MRS JULIET IBEKAKU – NWAGWU </a:t>
            </a:r>
            <a:r>
              <a:rPr lang="en-GB" sz="3100" b="1" dirty="0" smtClean="0">
                <a:solidFill>
                  <a:srgbClr val="000000"/>
                </a:solidFill>
              </a:rPr>
              <a:t/>
            </a:r>
            <a:br>
              <a:rPr lang="en-GB" sz="3100" b="1" dirty="0" smtClean="0">
                <a:solidFill>
                  <a:srgbClr val="000000"/>
                </a:solidFill>
              </a:rPr>
            </a:br>
            <a:r>
              <a:rPr lang="en-GB" sz="3100" b="1" dirty="0" smtClean="0">
                <a:solidFill>
                  <a:srgbClr val="000000"/>
                </a:solidFill>
              </a:rPr>
              <a:t>(</a:t>
            </a:r>
            <a:r>
              <a:rPr lang="en-GB" sz="3100" b="1" dirty="0">
                <a:solidFill>
                  <a:srgbClr val="000000"/>
                </a:solidFill>
              </a:rPr>
              <a:t>SPECIAL ADVISER TO THE PRESIDENT ON JUSTICE REFORM AND NATIONAL COORDINATOR OF OPEN GOVERNMENT PARTNERSHIP) </a:t>
            </a:r>
            <a:r>
              <a:rPr lang="en-GB" sz="3100" b="1" dirty="0" smtClean="0">
                <a:solidFill>
                  <a:srgbClr val="000000"/>
                </a:solidFill>
              </a:rPr>
              <a:t/>
            </a:r>
            <a:br>
              <a:rPr lang="en-GB" sz="3100" b="1" dirty="0" smtClean="0">
                <a:solidFill>
                  <a:srgbClr val="000000"/>
                </a:solidFill>
              </a:rPr>
            </a:br>
            <a:r>
              <a:rPr lang="en-GB" sz="3100" b="1" dirty="0" smtClean="0">
                <a:solidFill>
                  <a:srgbClr val="000000"/>
                </a:solidFill>
              </a:rPr>
              <a:t/>
            </a:r>
            <a:br>
              <a:rPr lang="en-GB" sz="3100" b="1" dirty="0" smtClean="0">
                <a:solidFill>
                  <a:srgbClr val="000000"/>
                </a:solidFill>
              </a:rPr>
            </a:br>
            <a:r>
              <a:rPr lang="en-GB" sz="3100" b="1" dirty="0" smtClean="0">
                <a:solidFill>
                  <a:srgbClr val="000000"/>
                </a:solidFill>
              </a:rPr>
              <a:t>AT </a:t>
            </a:r>
            <a:r>
              <a:rPr lang="en-GB" sz="3100" b="1" dirty="0">
                <a:solidFill>
                  <a:srgbClr val="000000"/>
                </a:solidFill>
              </a:rPr>
              <a:t>THE BPSR LUNCH TIME SEMINAR ON OPEN GOVERNMENT PARTNERSHIP HELD ON THURSDAY 11</a:t>
            </a:r>
            <a:r>
              <a:rPr lang="en-GB" sz="3100" b="1" baseline="30000" dirty="0">
                <a:solidFill>
                  <a:srgbClr val="000000"/>
                </a:solidFill>
              </a:rPr>
              <a:t>TH</a:t>
            </a:r>
            <a:r>
              <a:rPr lang="en-GB" sz="3100" b="1" dirty="0">
                <a:solidFill>
                  <a:srgbClr val="000000"/>
                </a:solidFill>
              </a:rPr>
              <a:t> OCTOBER, 2018.</a:t>
            </a:r>
            <a:r>
              <a:rPr lang="en-US" b="1" dirty="0">
                <a:solidFill>
                  <a:srgbClr val="000000"/>
                </a:solidFill>
              </a:rPr>
              <a:t/>
            </a:r>
            <a:br>
              <a:rPr lang="en-US" b="1" dirty="0">
                <a:solidFill>
                  <a:srgbClr val="000000"/>
                </a:solidFill>
              </a:rPr>
            </a:br>
            <a:endParaRPr lang="en-US" b="1" dirty="0">
              <a:solidFill>
                <a:srgbClr val="000000"/>
              </a:solidFill>
            </a:endParaRPr>
          </a:p>
        </p:txBody>
      </p:sp>
    </p:spTree>
    <p:extLst>
      <p:ext uri="{BB962C8B-B14F-4D97-AF65-F5344CB8AC3E}">
        <p14:creationId xmlns:p14="http://schemas.microsoft.com/office/powerpoint/2010/main" val="3968690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81000"/>
            <a:ext cx="8595360" cy="6096000"/>
          </a:xfrm>
        </p:spPr>
        <p:txBody>
          <a:bodyPr>
            <a:normAutofit fontScale="92500" lnSpcReduction="10000"/>
          </a:bodyPr>
          <a:lstStyle/>
          <a:p>
            <a:pPr marL="0" indent="0">
              <a:buNone/>
            </a:pPr>
            <a:r>
              <a:rPr lang="en-GB" sz="3600" b="1" i="1" dirty="0">
                <a:solidFill>
                  <a:schemeClr val="tx1"/>
                </a:solidFill>
              </a:rPr>
              <a:t>(e)Public Procurement Act, 2007:</a:t>
            </a:r>
            <a:r>
              <a:rPr lang="en-GB" sz="3600" b="1" dirty="0">
                <a:solidFill>
                  <a:schemeClr val="tx1"/>
                </a:solidFill>
              </a:rPr>
              <a:t> </a:t>
            </a:r>
            <a:r>
              <a:rPr lang="en-GB" sz="3400" b="1" dirty="0">
                <a:solidFill>
                  <a:schemeClr val="tx1"/>
                </a:solidFill>
              </a:rPr>
              <a:t>The Bureau for Public Procurement (BPP) is working to implement and improve transparent and competitive procurement process in line with global open contracting principles. It is the objective of this government to pursue the automation of public procurement processes in all government agencies before 2019. Already the Universal Basic Education Commission (UBEC) has adopted the open contracting standards in its operations and is one of the first agencies of government to do so.</a:t>
            </a:r>
            <a:endParaRPr lang="en-US" sz="3400" b="1" dirty="0">
              <a:solidFill>
                <a:schemeClr val="tx1"/>
              </a:solidFill>
            </a:endParaRPr>
          </a:p>
          <a:p>
            <a:pPr marL="0" indent="0">
              <a:buNone/>
            </a:pPr>
            <a:endParaRPr lang="en-US" dirty="0">
              <a:solidFill>
                <a:schemeClr val="tx1"/>
              </a:solidFill>
            </a:endParaRPr>
          </a:p>
        </p:txBody>
      </p:sp>
    </p:spTree>
    <p:extLst>
      <p:ext uri="{BB962C8B-B14F-4D97-AF65-F5344CB8AC3E}">
        <p14:creationId xmlns:p14="http://schemas.microsoft.com/office/powerpoint/2010/main" val="3544290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95360" cy="6400800"/>
          </a:xfrm>
        </p:spPr>
        <p:txBody>
          <a:bodyPr>
            <a:noAutofit/>
          </a:bodyPr>
          <a:lstStyle/>
          <a:p>
            <a:pPr marL="0" indent="0">
              <a:buNone/>
            </a:pPr>
            <a:r>
              <a:rPr lang="en-GB" sz="3100" b="1" dirty="0"/>
              <a:t>Open government proposes a new model of state reform and modernization of public administration to improve the value to the public of the delivery of public services in an equal and reciprocal manner. It is based on an innovative way of coordinating transparency initiatives, citizen participation, and stakeholder collaboration</a:t>
            </a:r>
            <a:r>
              <a:rPr lang="en-GB" sz="3100" b="1" dirty="0" smtClean="0"/>
              <a:t>.</a:t>
            </a:r>
          </a:p>
          <a:p>
            <a:pPr marL="0" indent="0">
              <a:buNone/>
            </a:pPr>
            <a:r>
              <a:rPr lang="en-GB" sz="3100" b="1" dirty="0" smtClean="0"/>
              <a:t> </a:t>
            </a:r>
            <a:r>
              <a:rPr lang="en-GB" sz="3100" b="1" dirty="0"/>
              <a:t>The membership process requires that government shall in conjunction with non-state actors develop an Action Plan that will provide a roadmap to the implementation of OGP principles and address relevant challenges that seek to: </a:t>
            </a:r>
            <a:endParaRPr lang="en-US" sz="3100" b="1" dirty="0"/>
          </a:p>
        </p:txBody>
      </p:sp>
    </p:spTree>
    <p:extLst>
      <p:ext uri="{BB962C8B-B14F-4D97-AF65-F5344CB8AC3E}">
        <p14:creationId xmlns:p14="http://schemas.microsoft.com/office/powerpoint/2010/main" val="3170367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normAutofit lnSpcReduction="10000"/>
          </a:bodyPr>
          <a:lstStyle/>
          <a:p>
            <a:pPr marL="457200" indent="-457200">
              <a:buFont typeface="+mj-lt"/>
              <a:buAutoNum type="alphaLcParenR"/>
            </a:pPr>
            <a:r>
              <a:rPr lang="en-GB" sz="3600" b="1" dirty="0" smtClean="0">
                <a:solidFill>
                  <a:schemeClr val="tx1"/>
                </a:solidFill>
              </a:rPr>
              <a:t> </a:t>
            </a:r>
            <a:r>
              <a:rPr lang="en-GB" sz="3600" b="1" dirty="0">
                <a:solidFill>
                  <a:schemeClr val="tx1"/>
                </a:solidFill>
              </a:rPr>
              <a:t>increase the level of transparency and accountability; </a:t>
            </a:r>
            <a:endParaRPr lang="en-GB" sz="3600" b="1" dirty="0" smtClean="0">
              <a:solidFill>
                <a:schemeClr val="tx1"/>
              </a:solidFill>
            </a:endParaRPr>
          </a:p>
          <a:p>
            <a:pPr marL="457200" indent="-457200">
              <a:buFont typeface="+mj-lt"/>
              <a:buAutoNum type="alphaLcParenR"/>
            </a:pPr>
            <a:endParaRPr lang="en-US" sz="3600" b="1" dirty="0">
              <a:solidFill>
                <a:schemeClr val="tx1"/>
              </a:solidFill>
            </a:endParaRPr>
          </a:p>
          <a:p>
            <a:pPr marL="457200" indent="-457200">
              <a:buFont typeface="+mj-lt"/>
              <a:buAutoNum type="alphaLcParenR"/>
            </a:pPr>
            <a:r>
              <a:rPr lang="en-GB" sz="3600" b="1" dirty="0">
                <a:solidFill>
                  <a:schemeClr val="tx1"/>
                </a:solidFill>
              </a:rPr>
              <a:t> </a:t>
            </a:r>
            <a:r>
              <a:rPr lang="en-GB" sz="3600" b="1" dirty="0" smtClean="0">
                <a:solidFill>
                  <a:schemeClr val="tx1"/>
                </a:solidFill>
              </a:rPr>
              <a:t>expand </a:t>
            </a:r>
            <a:r>
              <a:rPr lang="en-GB" sz="3600" b="1" dirty="0">
                <a:solidFill>
                  <a:schemeClr val="tx1"/>
                </a:solidFill>
              </a:rPr>
              <a:t>effective mechanisms for citizen participation, and </a:t>
            </a:r>
            <a:endParaRPr lang="en-GB" sz="3600" b="1" dirty="0" smtClean="0">
              <a:solidFill>
                <a:schemeClr val="tx1"/>
              </a:solidFill>
            </a:endParaRPr>
          </a:p>
          <a:p>
            <a:pPr marL="457200" indent="-457200">
              <a:buFont typeface="+mj-lt"/>
              <a:buAutoNum type="alphaLcParenR"/>
            </a:pPr>
            <a:endParaRPr lang="en-US" sz="3600" b="1" dirty="0">
              <a:solidFill>
                <a:schemeClr val="tx1"/>
              </a:solidFill>
            </a:endParaRPr>
          </a:p>
          <a:p>
            <a:pPr marL="457200" indent="-457200">
              <a:buFont typeface="+mj-lt"/>
              <a:buAutoNum type="alphaLcParenR"/>
            </a:pPr>
            <a:r>
              <a:rPr lang="en-GB" sz="3600" b="1" dirty="0">
                <a:solidFill>
                  <a:schemeClr val="tx1"/>
                </a:solidFill>
              </a:rPr>
              <a:t> </a:t>
            </a:r>
            <a:r>
              <a:rPr lang="en-GB" sz="3600" b="1" dirty="0" smtClean="0">
                <a:solidFill>
                  <a:schemeClr val="tx1"/>
                </a:solidFill>
              </a:rPr>
              <a:t>develop </a:t>
            </a:r>
            <a:r>
              <a:rPr lang="en-GB" sz="3600" b="1" dirty="0">
                <a:solidFill>
                  <a:schemeClr val="tx1"/>
                </a:solidFill>
              </a:rPr>
              <a:t>innovative platforms for civic collaboration in order to co-produce public value in the planning, design, implementation, and evaluation of public policies and services. </a:t>
            </a:r>
            <a:endParaRPr lang="en-US" sz="3600" b="1" dirty="0">
              <a:solidFill>
                <a:schemeClr val="tx1"/>
              </a:solidFill>
            </a:endParaRPr>
          </a:p>
          <a:p>
            <a:pPr marL="0" indent="0">
              <a:buNone/>
            </a:pPr>
            <a:endParaRPr lang="en-US" dirty="0"/>
          </a:p>
        </p:txBody>
      </p:sp>
    </p:spTree>
    <p:extLst>
      <p:ext uri="{BB962C8B-B14F-4D97-AF65-F5344CB8AC3E}">
        <p14:creationId xmlns:p14="http://schemas.microsoft.com/office/powerpoint/2010/main" val="3900035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95360" cy="6400800"/>
          </a:xfrm>
        </p:spPr>
        <p:txBody>
          <a:bodyPr>
            <a:noAutofit/>
          </a:bodyPr>
          <a:lstStyle/>
          <a:p>
            <a:pPr marL="0" indent="0">
              <a:buNone/>
            </a:pPr>
            <a:r>
              <a:rPr lang="en-GB" sz="2950" b="1" dirty="0">
                <a:solidFill>
                  <a:schemeClr val="tx1"/>
                </a:solidFill>
              </a:rPr>
              <a:t>The above requires that both the public sector and non-state actors should familiarise themselves with  the key principles and processes that will enable the  establishment of  a framework to facilitate the achievement of the Open government goals</a:t>
            </a:r>
            <a:r>
              <a:rPr lang="en-GB" sz="2950" b="1" dirty="0" smtClean="0">
                <a:solidFill>
                  <a:schemeClr val="tx1"/>
                </a:solidFill>
              </a:rPr>
              <a:t>.</a:t>
            </a:r>
          </a:p>
          <a:p>
            <a:pPr marL="0" indent="0">
              <a:buNone/>
            </a:pPr>
            <a:r>
              <a:rPr lang="en-GB" sz="2950" b="1" dirty="0" smtClean="0">
                <a:solidFill>
                  <a:schemeClr val="tx1"/>
                </a:solidFill>
              </a:rPr>
              <a:t>The   </a:t>
            </a:r>
            <a:r>
              <a:rPr lang="en-GB" sz="2950" b="1" dirty="0">
                <a:solidFill>
                  <a:schemeClr val="tx1"/>
                </a:solidFill>
              </a:rPr>
              <a:t>OGP process emphasizes a “participatory learning by doing” module that allows the relevant stakeholders to imbibe the open government principles and then self-generate OGP commitments in a manner that takes cognizance of the contextual issues, allows for  ownership of the process and assures its sustainability. </a:t>
            </a:r>
            <a:endParaRPr lang="en-US" sz="2950" b="1" dirty="0">
              <a:solidFill>
                <a:schemeClr val="tx1"/>
              </a:solidFill>
            </a:endParaRPr>
          </a:p>
        </p:txBody>
      </p:sp>
    </p:spTree>
    <p:extLst>
      <p:ext uri="{BB962C8B-B14F-4D97-AF65-F5344CB8AC3E}">
        <p14:creationId xmlns:p14="http://schemas.microsoft.com/office/powerpoint/2010/main" val="2195118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normAutofit fontScale="92500" lnSpcReduction="10000"/>
          </a:bodyPr>
          <a:lstStyle/>
          <a:p>
            <a:pPr marL="0" indent="0">
              <a:buNone/>
            </a:pPr>
            <a:r>
              <a:rPr lang="en-GB" sz="2800" b="1" dirty="0" smtClean="0">
                <a:solidFill>
                  <a:schemeClr val="tx1"/>
                </a:solidFill>
              </a:rPr>
              <a:t>The </a:t>
            </a:r>
            <a:r>
              <a:rPr lang="en-GB" sz="2800" b="1" dirty="0">
                <a:solidFill>
                  <a:schemeClr val="tx1"/>
                </a:solidFill>
              </a:rPr>
              <a:t>OGP Initiative presents a flat form for Co – Creation, Partnership and Collaboration between governments, (State Actors) and Civil Society organizations and the Private Sector (Non State Actors) in achieving the OGP developmental process. The Actors operate on equal basis/levels in the process.  OGP is a partnership in several respects</a:t>
            </a:r>
            <a:r>
              <a:rPr lang="en-GB" sz="2800" b="1" dirty="0" smtClean="0">
                <a:solidFill>
                  <a:schemeClr val="tx1"/>
                </a:solidFill>
              </a:rPr>
              <a:t>:-</a:t>
            </a:r>
          </a:p>
          <a:p>
            <a:pPr marL="0" indent="0">
              <a:buNone/>
            </a:pPr>
            <a:endParaRPr lang="en-US" sz="2800" b="1" dirty="0">
              <a:solidFill>
                <a:schemeClr val="tx1"/>
              </a:solidFill>
            </a:endParaRPr>
          </a:p>
          <a:p>
            <a:pPr marL="457200" lvl="0" indent="-457200">
              <a:buFont typeface="+mj-lt"/>
              <a:buAutoNum type="alphaLcParenR"/>
            </a:pPr>
            <a:r>
              <a:rPr lang="en-GB" sz="2800" b="1" dirty="0" smtClean="0">
                <a:solidFill>
                  <a:schemeClr val="tx1"/>
                </a:solidFill>
              </a:rPr>
              <a:t>Partnership </a:t>
            </a:r>
            <a:r>
              <a:rPr lang="en-GB" sz="2800" b="1" dirty="0">
                <a:solidFill>
                  <a:schemeClr val="tx1"/>
                </a:solidFill>
              </a:rPr>
              <a:t>between Government and Non-State Actors on one hand</a:t>
            </a:r>
            <a:r>
              <a:rPr lang="en-GB" sz="2800" b="1" dirty="0" smtClean="0">
                <a:solidFill>
                  <a:schemeClr val="tx1"/>
                </a:solidFill>
              </a:rPr>
              <a:t>,</a:t>
            </a:r>
          </a:p>
          <a:p>
            <a:pPr marL="512064" lvl="0" indent="-514350">
              <a:buFont typeface="+mj-lt"/>
              <a:buAutoNum type="alphaLcParenR"/>
            </a:pPr>
            <a:r>
              <a:rPr lang="en-GB" sz="2800" b="1" dirty="0">
                <a:solidFill>
                  <a:schemeClr val="tx1"/>
                </a:solidFill>
              </a:rPr>
              <a:t>Partnership between various diverse government departments previously working on their own and </a:t>
            </a:r>
            <a:endParaRPr lang="en-US" sz="2800" b="1" dirty="0">
              <a:solidFill>
                <a:schemeClr val="tx1"/>
              </a:solidFill>
            </a:endParaRPr>
          </a:p>
          <a:p>
            <a:pPr marL="0" indent="0">
              <a:buNone/>
            </a:pPr>
            <a:r>
              <a:rPr lang="en-GB" sz="2800" b="1" dirty="0">
                <a:solidFill>
                  <a:schemeClr val="tx1"/>
                </a:solidFill>
              </a:rPr>
              <a:t> </a:t>
            </a:r>
            <a:r>
              <a:rPr lang="en-GB" sz="2800" b="1" dirty="0" smtClean="0">
                <a:solidFill>
                  <a:schemeClr val="tx1"/>
                </a:solidFill>
              </a:rPr>
              <a:t>     Partnership </a:t>
            </a:r>
            <a:r>
              <a:rPr lang="en-GB" sz="2800" b="1" dirty="0">
                <a:solidFill>
                  <a:schemeClr val="tx1"/>
                </a:solidFill>
              </a:rPr>
              <a:t>between non-state actors (civil </a:t>
            </a:r>
            <a:r>
              <a:rPr lang="en-GB" sz="2800" b="1" dirty="0" smtClean="0">
                <a:solidFill>
                  <a:schemeClr val="tx1"/>
                </a:solidFill>
              </a:rPr>
              <a:t>society     </a:t>
            </a:r>
          </a:p>
          <a:p>
            <a:pPr marL="0" indent="0">
              <a:buNone/>
            </a:pPr>
            <a:r>
              <a:rPr lang="en-GB" sz="2800" b="1" dirty="0">
                <a:solidFill>
                  <a:schemeClr val="tx1"/>
                </a:solidFill>
              </a:rPr>
              <a:t> </a:t>
            </a:r>
            <a:r>
              <a:rPr lang="en-GB" sz="2800" b="1" dirty="0" smtClean="0">
                <a:solidFill>
                  <a:schemeClr val="tx1"/>
                </a:solidFill>
              </a:rPr>
              <a:t>     bringing </a:t>
            </a:r>
            <a:r>
              <a:rPr lang="en-GB" sz="2800" b="1" dirty="0">
                <a:solidFill>
                  <a:schemeClr val="tx1"/>
                </a:solidFill>
              </a:rPr>
              <a:t>them together to jointly pursue agreed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action.</a:t>
            </a:r>
            <a:endParaRPr lang="en-US" sz="2800" b="1" dirty="0">
              <a:solidFill>
                <a:schemeClr val="tx1"/>
              </a:solidFill>
            </a:endParaRPr>
          </a:p>
          <a:p>
            <a:pPr marL="457200" lvl="0" indent="-457200">
              <a:buFont typeface="+mj-lt"/>
              <a:buAutoNum type="alphaLcParenR"/>
            </a:pPr>
            <a:endParaRPr lang="en-US" sz="2800" b="1" dirty="0">
              <a:solidFill>
                <a:schemeClr val="tx1"/>
              </a:solidFill>
            </a:endParaRPr>
          </a:p>
          <a:p>
            <a:pPr marL="0" indent="0">
              <a:buNone/>
            </a:pPr>
            <a:endParaRPr lang="en-US" dirty="0"/>
          </a:p>
        </p:txBody>
      </p:sp>
    </p:spTree>
    <p:extLst>
      <p:ext uri="{BB962C8B-B14F-4D97-AF65-F5344CB8AC3E}">
        <p14:creationId xmlns:p14="http://schemas.microsoft.com/office/powerpoint/2010/main" val="2776052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 y="0"/>
            <a:ext cx="9144000" cy="6629400"/>
          </a:xfrm>
        </p:spPr>
        <p:txBody>
          <a:bodyPr>
            <a:noAutofit/>
          </a:bodyPr>
          <a:lstStyle/>
          <a:p>
            <a:pPr marL="0" indent="0">
              <a:buNone/>
            </a:pPr>
            <a:r>
              <a:rPr lang="en-GB" sz="2800" b="1" dirty="0">
                <a:solidFill>
                  <a:schemeClr val="tx1"/>
                </a:solidFill>
              </a:rPr>
              <a:t>The objectives of OGP inter-alia is  to secure commitments from governments to promote transparency, accountability, make government responsible, empower citizens and harness new technology to strengthen governance. Also, OGP aspire to support both government and the Civil Society reformers by elevating open government to the   highest  level of political discourse.  </a:t>
            </a:r>
            <a:endParaRPr lang="en-GB" sz="2800" b="1" dirty="0" smtClean="0">
              <a:solidFill>
                <a:schemeClr val="tx1"/>
              </a:solidFill>
            </a:endParaRPr>
          </a:p>
          <a:p>
            <a:pPr marL="0" indent="0">
              <a:buNone/>
            </a:pPr>
            <a:r>
              <a:rPr lang="en-GB" sz="2800" b="1" dirty="0" smtClean="0">
                <a:solidFill>
                  <a:schemeClr val="tx1"/>
                </a:solidFill>
              </a:rPr>
              <a:t>Nigeria </a:t>
            </a:r>
            <a:r>
              <a:rPr lang="en-GB" sz="2800" b="1" dirty="0">
                <a:solidFill>
                  <a:schemeClr val="tx1"/>
                </a:solidFill>
              </a:rPr>
              <a:t>developed its National Action Plan in 2016 and began implementation in January 2017.The National Action Plan was developed through a robust collaborative effort between the government and non-state actors. The National Action Plan provided for 14 commitments under 4 thematic areas as follows:-</a:t>
            </a:r>
            <a:endParaRPr lang="en-US" sz="2800" b="1" dirty="0">
              <a:solidFill>
                <a:schemeClr val="tx1"/>
              </a:solidFill>
            </a:endParaRPr>
          </a:p>
          <a:p>
            <a:pPr marL="0" indent="0">
              <a:buNone/>
            </a:pPr>
            <a:endParaRPr lang="en-US" sz="2800" b="1" dirty="0">
              <a:solidFill>
                <a:schemeClr val="tx1"/>
              </a:solidFill>
            </a:endParaRPr>
          </a:p>
        </p:txBody>
      </p:sp>
    </p:spTree>
    <p:extLst>
      <p:ext uri="{BB962C8B-B14F-4D97-AF65-F5344CB8AC3E}">
        <p14:creationId xmlns:p14="http://schemas.microsoft.com/office/powerpoint/2010/main" val="4169100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lstStyle/>
          <a:p>
            <a:pPr marL="0" indent="0">
              <a:buNone/>
            </a:pPr>
            <a:r>
              <a:rPr lang="en-GB" sz="4000" u="sng" dirty="0"/>
              <a:t>1. </a:t>
            </a:r>
            <a:r>
              <a:rPr lang="en-GB" sz="4000" b="1" u="sng" dirty="0"/>
              <a:t>Fiscal Transparency</a:t>
            </a:r>
            <a:endParaRPr lang="en-US" sz="4000" u="sng" dirty="0"/>
          </a:p>
          <a:p>
            <a:pPr marL="0" indent="0">
              <a:buNone/>
            </a:pPr>
            <a:r>
              <a:rPr lang="en-GB" sz="4000" dirty="0"/>
              <a:t>	</a:t>
            </a:r>
            <a:r>
              <a:rPr lang="en-GB" sz="4000" b="1" dirty="0" smtClean="0"/>
              <a:t>Commitments </a:t>
            </a:r>
            <a:r>
              <a:rPr lang="en-GB" sz="4000" b="1" dirty="0"/>
              <a:t>addressing:</a:t>
            </a:r>
            <a:endParaRPr lang="en-US" sz="4000" b="1" dirty="0"/>
          </a:p>
          <a:p>
            <a:pPr marL="799402" lvl="2" indent="-457200">
              <a:buFont typeface="+mj-lt"/>
              <a:buAutoNum type="alphaLcParenR"/>
            </a:pPr>
            <a:r>
              <a:rPr lang="en-GB" sz="3700" b="1" dirty="0"/>
              <a:t>Citizens Open Budget;</a:t>
            </a:r>
            <a:endParaRPr lang="en-US" sz="3700" b="1" dirty="0"/>
          </a:p>
          <a:p>
            <a:pPr marL="799402" lvl="2" indent="-457200">
              <a:buFont typeface="+mj-lt"/>
              <a:buAutoNum type="alphaLcParenR"/>
            </a:pPr>
            <a:r>
              <a:rPr lang="en-GB" sz="3700" b="1" dirty="0" smtClean="0"/>
              <a:t>Open </a:t>
            </a:r>
            <a:r>
              <a:rPr lang="en-GB" sz="3700" b="1" dirty="0"/>
              <a:t>Contracting; </a:t>
            </a:r>
            <a:endParaRPr lang="en-US" sz="3700" b="1" dirty="0"/>
          </a:p>
          <a:p>
            <a:pPr marL="799402" lvl="2" indent="-457200">
              <a:buFont typeface="+mj-lt"/>
              <a:buAutoNum type="alphaLcParenR"/>
            </a:pPr>
            <a:r>
              <a:rPr lang="en-GB" sz="3700" b="1" dirty="0"/>
              <a:t>Extractive Sector Transparency;</a:t>
            </a:r>
            <a:endParaRPr lang="en-US" sz="3700" b="1" dirty="0"/>
          </a:p>
          <a:p>
            <a:pPr marL="799402" lvl="2" indent="-457200">
              <a:buFont typeface="+mj-lt"/>
              <a:buAutoNum type="alphaLcParenR"/>
            </a:pPr>
            <a:r>
              <a:rPr lang="en-GB" sz="3700" b="1" dirty="0"/>
              <a:t>Fair and efficient  Tax system;</a:t>
            </a:r>
            <a:endParaRPr lang="en-US" sz="3700" b="1" dirty="0"/>
          </a:p>
          <a:p>
            <a:pPr marL="799402" lvl="2" indent="-457200">
              <a:buFont typeface="+mj-lt"/>
              <a:buAutoNum type="alphaLcParenR"/>
            </a:pPr>
            <a:r>
              <a:rPr lang="en-GB" sz="3700" b="1" dirty="0"/>
              <a:t>Ease of doing business </a:t>
            </a:r>
            <a:endParaRPr lang="en-US" sz="3700" b="1" dirty="0"/>
          </a:p>
          <a:p>
            <a:pPr marL="0" indent="0">
              <a:buNone/>
            </a:pPr>
            <a:endParaRPr lang="en-US" dirty="0"/>
          </a:p>
        </p:txBody>
      </p:sp>
    </p:spTree>
    <p:extLst>
      <p:ext uri="{BB962C8B-B14F-4D97-AF65-F5344CB8AC3E}">
        <p14:creationId xmlns:p14="http://schemas.microsoft.com/office/powerpoint/2010/main" val="1028600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324600"/>
          </a:xfrm>
        </p:spPr>
        <p:txBody>
          <a:bodyPr>
            <a:normAutofit fontScale="92500"/>
          </a:bodyPr>
          <a:lstStyle/>
          <a:p>
            <a:pPr marL="0" indent="0">
              <a:buNone/>
            </a:pPr>
            <a:r>
              <a:rPr lang="en-GB" sz="4400" b="1" u="sng" dirty="0">
                <a:solidFill>
                  <a:schemeClr val="tx1"/>
                </a:solidFill>
              </a:rPr>
              <a:t>2. Anti-Corruption</a:t>
            </a:r>
            <a:endParaRPr lang="en-US" sz="4400" b="1" u="sng" dirty="0">
              <a:solidFill>
                <a:schemeClr val="tx1"/>
              </a:solidFill>
            </a:endParaRPr>
          </a:p>
          <a:p>
            <a:pPr marL="0" indent="0">
              <a:buNone/>
            </a:pPr>
            <a:r>
              <a:rPr lang="en-GB" sz="3400" dirty="0"/>
              <a:t> </a:t>
            </a:r>
            <a:r>
              <a:rPr lang="en-GB" sz="3400" dirty="0" smtClean="0"/>
              <a:t>  </a:t>
            </a:r>
            <a:r>
              <a:rPr lang="en-GB" sz="3400" b="1" dirty="0" smtClean="0"/>
              <a:t>g</a:t>
            </a:r>
            <a:r>
              <a:rPr lang="en-GB" sz="3400" b="1" dirty="0" smtClean="0">
                <a:solidFill>
                  <a:schemeClr val="tx1"/>
                </a:solidFill>
              </a:rPr>
              <a:t>) </a:t>
            </a:r>
            <a:r>
              <a:rPr lang="en-GB" sz="3400" b="1" dirty="0">
                <a:solidFill>
                  <a:schemeClr val="tx1"/>
                </a:solidFill>
              </a:rPr>
              <a:t>Public register of Beneficial Owners of </a:t>
            </a:r>
            <a:r>
              <a:rPr lang="en-GB" sz="3400" b="1" dirty="0" smtClean="0">
                <a:solidFill>
                  <a:schemeClr val="tx1"/>
                </a:solidFill>
              </a:rPr>
              <a:t>  </a:t>
            </a:r>
          </a:p>
          <a:p>
            <a:pPr marL="0" indent="0">
              <a:buNone/>
            </a:pPr>
            <a:r>
              <a:rPr lang="en-GB" sz="3400" b="1" dirty="0">
                <a:solidFill>
                  <a:schemeClr val="tx1"/>
                </a:solidFill>
              </a:rPr>
              <a:t> </a:t>
            </a:r>
            <a:r>
              <a:rPr lang="en-GB" sz="3400" b="1" dirty="0" smtClean="0">
                <a:solidFill>
                  <a:schemeClr val="tx1"/>
                </a:solidFill>
              </a:rPr>
              <a:t>       Companies;</a:t>
            </a:r>
            <a:endParaRPr lang="en-US" sz="3400" b="1" dirty="0">
              <a:solidFill>
                <a:schemeClr val="tx1"/>
              </a:solidFill>
            </a:endParaRPr>
          </a:p>
          <a:p>
            <a:pPr marL="0" indent="0">
              <a:buNone/>
            </a:pPr>
            <a:r>
              <a:rPr lang="en-GB" sz="3400" b="1" dirty="0" smtClean="0">
                <a:solidFill>
                  <a:schemeClr val="tx1"/>
                </a:solidFill>
              </a:rPr>
              <a:t>   h) </a:t>
            </a:r>
            <a:r>
              <a:rPr lang="en-GB" sz="3400" b="1" dirty="0">
                <a:solidFill>
                  <a:schemeClr val="tx1"/>
                </a:solidFill>
              </a:rPr>
              <a:t>Information sharing and collaboration </a:t>
            </a:r>
            <a:endParaRPr lang="en-GB" sz="3400" b="1" dirty="0" smtClean="0">
              <a:solidFill>
                <a:schemeClr val="tx1"/>
              </a:solidFill>
            </a:endParaRPr>
          </a:p>
          <a:p>
            <a:pPr marL="0" indent="0">
              <a:buNone/>
            </a:pPr>
            <a:r>
              <a:rPr lang="en-GB" sz="3400" b="1" dirty="0">
                <a:solidFill>
                  <a:schemeClr val="tx1"/>
                </a:solidFill>
              </a:rPr>
              <a:t> </a:t>
            </a:r>
            <a:r>
              <a:rPr lang="en-GB" sz="3400" b="1" dirty="0" smtClean="0">
                <a:solidFill>
                  <a:schemeClr val="tx1"/>
                </a:solidFill>
              </a:rPr>
              <a:t>       between </a:t>
            </a:r>
            <a:r>
              <a:rPr lang="en-GB" sz="3400" b="1" dirty="0">
                <a:solidFill>
                  <a:schemeClr val="tx1"/>
                </a:solidFill>
              </a:rPr>
              <a:t>law </a:t>
            </a:r>
            <a:r>
              <a:rPr lang="en-GB" sz="3400" b="1" dirty="0" smtClean="0">
                <a:solidFill>
                  <a:schemeClr val="tx1"/>
                </a:solidFill>
              </a:rPr>
              <a:t>enforcement agencies </a:t>
            </a:r>
            <a:r>
              <a:rPr lang="en-GB" sz="3400" b="1" dirty="0">
                <a:solidFill>
                  <a:schemeClr val="tx1"/>
                </a:solidFill>
              </a:rPr>
              <a:t>and </a:t>
            </a:r>
            <a:endParaRPr lang="en-GB" sz="3400" b="1" dirty="0" smtClean="0">
              <a:solidFill>
                <a:schemeClr val="tx1"/>
              </a:solidFill>
            </a:endParaRPr>
          </a:p>
          <a:p>
            <a:pPr marL="0" indent="0">
              <a:buNone/>
            </a:pPr>
            <a:r>
              <a:rPr lang="en-GB" sz="3400" b="1" dirty="0">
                <a:solidFill>
                  <a:schemeClr val="tx1"/>
                </a:solidFill>
              </a:rPr>
              <a:t> </a:t>
            </a:r>
            <a:r>
              <a:rPr lang="en-GB" sz="3400" b="1" dirty="0" smtClean="0">
                <a:solidFill>
                  <a:schemeClr val="tx1"/>
                </a:solidFill>
              </a:rPr>
              <a:t>       financial </a:t>
            </a:r>
            <a:r>
              <a:rPr lang="en-GB" sz="3400" b="1" dirty="0">
                <a:solidFill>
                  <a:schemeClr val="tx1"/>
                </a:solidFill>
              </a:rPr>
              <a:t>services regulators;,</a:t>
            </a:r>
            <a:endParaRPr lang="en-US" sz="3400" b="1" dirty="0">
              <a:solidFill>
                <a:schemeClr val="tx1"/>
              </a:solidFill>
            </a:endParaRPr>
          </a:p>
          <a:p>
            <a:pPr marL="0" indent="0">
              <a:buNone/>
            </a:pPr>
            <a:r>
              <a:rPr lang="en-GB" sz="3400" b="1" dirty="0">
                <a:solidFill>
                  <a:schemeClr val="tx1"/>
                </a:solidFill>
              </a:rPr>
              <a:t> </a:t>
            </a:r>
            <a:r>
              <a:rPr lang="en-GB" sz="3400" b="1" dirty="0" smtClean="0">
                <a:solidFill>
                  <a:schemeClr val="tx1"/>
                </a:solidFill>
              </a:rPr>
              <a:t>   i) </a:t>
            </a:r>
            <a:r>
              <a:rPr lang="en-GB" sz="3400" b="1" dirty="0">
                <a:solidFill>
                  <a:schemeClr val="tx1"/>
                </a:solidFill>
              </a:rPr>
              <a:t>Assets Recovery and confiscation </a:t>
            </a:r>
            <a:endParaRPr lang="en-GB" sz="3400" b="1" dirty="0" smtClean="0">
              <a:solidFill>
                <a:schemeClr val="tx1"/>
              </a:solidFill>
            </a:endParaRPr>
          </a:p>
          <a:p>
            <a:pPr marL="0" indent="0">
              <a:buNone/>
            </a:pPr>
            <a:r>
              <a:rPr lang="en-GB" sz="3400" b="1" dirty="0">
                <a:solidFill>
                  <a:schemeClr val="tx1"/>
                </a:solidFill>
              </a:rPr>
              <a:t> </a:t>
            </a:r>
            <a:r>
              <a:rPr lang="en-GB" sz="3400" b="1" dirty="0" smtClean="0">
                <a:solidFill>
                  <a:schemeClr val="tx1"/>
                </a:solidFill>
              </a:rPr>
              <a:t>      powers</a:t>
            </a:r>
            <a:r>
              <a:rPr lang="en-GB" sz="3400" b="1" dirty="0">
                <a:solidFill>
                  <a:schemeClr val="tx1"/>
                </a:solidFill>
              </a:rPr>
              <a:t>;</a:t>
            </a:r>
            <a:endParaRPr lang="en-US" sz="3400" b="1" dirty="0">
              <a:solidFill>
                <a:schemeClr val="tx1"/>
              </a:solidFill>
            </a:endParaRPr>
          </a:p>
          <a:p>
            <a:pPr marL="0" indent="0">
              <a:buNone/>
            </a:pPr>
            <a:r>
              <a:rPr lang="en-GB" sz="3400" b="1" dirty="0">
                <a:solidFill>
                  <a:schemeClr val="tx1"/>
                </a:solidFill>
              </a:rPr>
              <a:t> </a:t>
            </a:r>
            <a:r>
              <a:rPr lang="en-GB" sz="3400" b="1" dirty="0" smtClean="0">
                <a:solidFill>
                  <a:schemeClr val="tx1"/>
                </a:solidFill>
              </a:rPr>
              <a:t>   j) </a:t>
            </a:r>
            <a:r>
              <a:rPr lang="en-GB" sz="3400" b="1" dirty="0">
                <a:solidFill>
                  <a:schemeClr val="tx1"/>
                </a:solidFill>
              </a:rPr>
              <a:t>Coordination of </a:t>
            </a:r>
            <a:r>
              <a:rPr lang="en-GB" sz="3400" b="1" dirty="0" smtClean="0">
                <a:solidFill>
                  <a:schemeClr val="tx1"/>
                </a:solidFill>
              </a:rPr>
              <a:t>anti-corruption </a:t>
            </a:r>
          </a:p>
          <a:p>
            <a:pPr marL="0" indent="0">
              <a:buNone/>
            </a:pPr>
            <a:r>
              <a:rPr lang="en-GB" sz="3400" b="1" dirty="0">
                <a:solidFill>
                  <a:schemeClr val="tx1"/>
                </a:solidFill>
              </a:rPr>
              <a:t> </a:t>
            </a:r>
            <a:r>
              <a:rPr lang="en-GB" sz="3400" b="1" dirty="0" smtClean="0">
                <a:solidFill>
                  <a:schemeClr val="tx1"/>
                </a:solidFill>
              </a:rPr>
              <a:t>       activities</a:t>
            </a:r>
            <a:r>
              <a:rPr lang="en-GB" sz="3400" b="1" dirty="0">
                <a:solidFill>
                  <a:schemeClr val="tx1"/>
                </a:solidFill>
              </a:rPr>
              <a:t>; </a:t>
            </a:r>
            <a:endParaRPr lang="en-US" sz="3400" b="1" dirty="0">
              <a:solidFill>
                <a:schemeClr val="tx1"/>
              </a:solidFill>
            </a:endParaRPr>
          </a:p>
          <a:p>
            <a:pPr marL="0" indent="0">
              <a:buNone/>
            </a:pPr>
            <a:endParaRPr lang="en-US" dirty="0"/>
          </a:p>
        </p:txBody>
      </p:sp>
    </p:spTree>
    <p:extLst>
      <p:ext uri="{BB962C8B-B14F-4D97-AF65-F5344CB8AC3E}">
        <p14:creationId xmlns:p14="http://schemas.microsoft.com/office/powerpoint/2010/main" val="302157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869680" cy="6705600"/>
          </a:xfrm>
        </p:spPr>
        <p:txBody>
          <a:bodyPr>
            <a:normAutofit fontScale="77500" lnSpcReduction="20000"/>
          </a:bodyPr>
          <a:lstStyle/>
          <a:p>
            <a:pPr marL="0" indent="0">
              <a:buNone/>
            </a:pPr>
            <a:r>
              <a:rPr lang="en-GB" sz="3200" b="1" u="sng" dirty="0">
                <a:solidFill>
                  <a:schemeClr val="tx1"/>
                </a:solidFill>
              </a:rPr>
              <a:t>3. Access to Information</a:t>
            </a:r>
            <a:endParaRPr lang="en-US" sz="3200" u="sng" dirty="0">
              <a:solidFill>
                <a:schemeClr val="tx1"/>
              </a:solidFill>
            </a:endParaRPr>
          </a:p>
          <a:p>
            <a:pPr marL="0" indent="0">
              <a:buNone/>
            </a:pPr>
            <a:r>
              <a:rPr lang="en-GB" sz="2800" dirty="0" smtClean="0">
                <a:solidFill>
                  <a:schemeClr val="tx1"/>
                </a:solidFill>
              </a:rPr>
              <a:t>    </a:t>
            </a:r>
            <a:r>
              <a:rPr lang="en-GB" sz="2800" b="1" dirty="0" smtClean="0">
                <a:solidFill>
                  <a:schemeClr val="tx1"/>
                </a:solidFill>
              </a:rPr>
              <a:t>k) Public </a:t>
            </a:r>
            <a:r>
              <a:rPr lang="en-GB" sz="2800" b="1" dirty="0">
                <a:solidFill>
                  <a:schemeClr val="tx1"/>
                </a:solidFill>
              </a:rPr>
              <a:t>Institutions’ Compliance with filing of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Freedom of Information </a:t>
            </a:r>
            <a:r>
              <a:rPr lang="en-GB" sz="2800" b="1" dirty="0">
                <a:solidFill>
                  <a:schemeClr val="tx1"/>
                </a:solidFill>
              </a:rPr>
              <a:t>reports and response to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requests</a:t>
            </a:r>
            <a:r>
              <a:rPr lang="en-GB" sz="2800" b="1" dirty="0">
                <a:solidFill>
                  <a:schemeClr val="tx1"/>
                </a:solidFill>
              </a:rPr>
              <a:t>;</a:t>
            </a:r>
            <a:endParaRPr lang="en-US" sz="2800" b="1" dirty="0">
              <a:solidFill>
                <a:schemeClr val="tx1"/>
              </a:solidFill>
            </a:endParaRPr>
          </a:p>
          <a:p>
            <a:pPr marL="0" indent="0">
              <a:buNone/>
            </a:pPr>
            <a:r>
              <a:rPr lang="en-GB" sz="2800" b="1" dirty="0" smtClean="0">
                <a:solidFill>
                  <a:schemeClr val="tx1"/>
                </a:solidFill>
              </a:rPr>
              <a:t>    l)  </a:t>
            </a:r>
            <a:r>
              <a:rPr lang="en-GB" sz="2800" b="1" dirty="0">
                <a:solidFill>
                  <a:schemeClr val="tx1"/>
                </a:solidFill>
              </a:rPr>
              <a:t>Proactive publication and Mandatory release of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information</a:t>
            </a:r>
            <a:r>
              <a:rPr lang="en-GB" sz="2800" b="1" dirty="0">
                <a:solidFill>
                  <a:schemeClr val="tx1"/>
                </a:solidFill>
              </a:rPr>
              <a:t>; </a:t>
            </a:r>
            <a:endParaRPr lang="en-GB" sz="2800" b="1" dirty="0" smtClean="0">
              <a:solidFill>
                <a:schemeClr val="tx1"/>
              </a:solidFill>
            </a:endParaRPr>
          </a:p>
          <a:p>
            <a:pPr marL="0" indent="0">
              <a:buNone/>
            </a:pPr>
            <a:endParaRPr lang="en-US" dirty="0">
              <a:solidFill>
                <a:schemeClr val="tx1"/>
              </a:solidFill>
            </a:endParaRPr>
          </a:p>
          <a:p>
            <a:pPr marL="0" indent="0">
              <a:buNone/>
            </a:pPr>
            <a:r>
              <a:rPr lang="en-GB" sz="3200" b="1" u="sng" dirty="0">
                <a:solidFill>
                  <a:schemeClr val="tx1"/>
                </a:solidFill>
              </a:rPr>
              <a:t>4. Citizens’ Engagement </a:t>
            </a:r>
            <a:endParaRPr lang="en-US" sz="3200" b="1" u="sng" dirty="0">
              <a:solidFill>
                <a:schemeClr val="tx1"/>
              </a:solidFill>
            </a:endParaRPr>
          </a:p>
          <a:p>
            <a:pPr marL="0" indent="0">
              <a:buNone/>
            </a:pPr>
            <a:r>
              <a:rPr lang="en-GB" dirty="0" smtClean="0">
                <a:solidFill>
                  <a:schemeClr val="tx1"/>
                </a:solidFill>
              </a:rPr>
              <a:t>     </a:t>
            </a:r>
            <a:r>
              <a:rPr lang="en-GB" sz="2700" b="1" dirty="0" smtClean="0">
                <a:solidFill>
                  <a:schemeClr val="tx1"/>
                </a:solidFill>
              </a:rPr>
              <a:t>m)  </a:t>
            </a:r>
            <a:r>
              <a:rPr lang="en-GB" sz="2800" b="1" dirty="0" smtClean="0">
                <a:solidFill>
                  <a:schemeClr val="tx1"/>
                </a:solidFill>
              </a:rPr>
              <a:t>Develop </a:t>
            </a:r>
            <a:r>
              <a:rPr lang="en-GB" sz="2800" b="1" dirty="0">
                <a:solidFill>
                  <a:schemeClr val="tx1"/>
                </a:solidFill>
              </a:rPr>
              <a:t>a Permanent Dialogue Mechanism on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transparency</a:t>
            </a:r>
            <a:r>
              <a:rPr lang="en-GB" sz="2800" b="1" dirty="0">
                <a:solidFill>
                  <a:schemeClr val="tx1"/>
                </a:solidFill>
              </a:rPr>
              <a:t>, </a:t>
            </a:r>
            <a:r>
              <a:rPr lang="en-GB" sz="2800" b="1" dirty="0" smtClean="0">
                <a:solidFill>
                  <a:schemeClr val="tx1"/>
                </a:solidFill>
              </a:rPr>
              <a:t>accountability </a:t>
            </a:r>
            <a:r>
              <a:rPr lang="en-GB" sz="2800" b="1" dirty="0">
                <a:solidFill>
                  <a:schemeClr val="tx1"/>
                </a:solidFill>
              </a:rPr>
              <a:t>and good </a:t>
            </a:r>
            <a:r>
              <a:rPr lang="en-GB" sz="2800" b="1" dirty="0" smtClean="0">
                <a:solidFill>
                  <a:schemeClr val="tx1"/>
                </a:solidFill>
              </a:rPr>
              <a:t>governance    </a:t>
            </a:r>
          </a:p>
          <a:p>
            <a:pPr marL="0" indent="0">
              <a:buNone/>
            </a:pPr>
            <a:r>
              <a:rPr lang="en-GB" sz="2800" b="1" dirty="0">
                <a:solidFill>
                  <a:schemeClr val="tx1"/>
                </a:solidFill>
              </a:rPr>
              <a:t> </a:t>
            </a:r>
            <a:r>
              <a:rPr lang="en-GB" sz="2800" b="1" dirty="0" smtClean="0">
                <a:solidFill>
                  <a:schemeClr val="tx1"/>
                </a:solidFill>
              </a:rPr>
              <a:t>           between citizens and government </a:t>
            </a:r>
            <a:r>
              <a:rPr lang="en-GB" sz="2800" b="1" dirty="0">
                <a:solidFill>
                  <a:schemeClr val="tx1"/>
                </a:solidFill>
              </a:rPr>
              <a:t>to facilitate a culture of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openness;</a:t>
            </a:r>
            <a:endParaRPr lang="en-US" sz="2800" b="1" dirty="0">
              <a:solidFill>
                <a:schemeClr val="tx1"/>
              </a:solidFill>
            </a:endParaRPr>
          </a:p>
          <a:p>
            <a:pPr marL="0" indent="0">
              <a:buNone/>
            </a:pPr>
            <a:r>
              <a:rPr lang="en-GB" sz="2800" b="1" dirty="0">
                <a:solidFill>
                  <a:schemeClr val="tx1"/>
                </a:solidFill>
              </a:rPr>
              <a:t> </a:t>
            </a:r>
            <a:r>
              <a:rPr lang="en-GB" sz="2800" b="1" dirty="0" smtClean="0">
                <a:solidFill>
                  <a:schemeClr val="tx1"/>
                </a:solidFill>
              </a:rPr>
              <a:t>     n)  </a:t>
            </a:r>
            <a:r>
              <a:rPr lang="en-GB" sz="2800" b="1" dirty="0">
                <a:solidFill>
                  <a:schemeClr val="tx1"/>
                </a:solidFill>
              </a:rPr>
              <a:t>Joint Review of existing legislations on transparency and </a:t>
            </a:r>
            <a:endParaRPr lang="en-GB" sz="2800" b="1" dirty="0" smtClean="0">
              <a:solidFill>
                <a:schemeClr val="tx1"/>
              </a:solidFill>
            </a:endParaRPr>
          </a:p>
          <a:p>
            <a:pPr marL="0" indent="0">
              <a:buNone/>
            </a:pPr>
            <a:r>
              <a:rPr lang="en-GB" sz="2800" b="1" dirty="0">
                <a:solidFill>
                  <a:schemeClr val="tx1"/>
                </a:solidFill>
              </a:rPr>
              <a:t> </a:t>
            </a:r>
            <a:r>
              <a:rPr lang="en-GB" sz="2800" b="1" dirty="0" smtClean="0">
                <a:solidFill>
                  <a:schemeClr val="tx1"/>
                </a:solidFill>
              </a:rPr>
              <a:t>           accountability </a:t>
            </a:r>
            <a:endParaRPr lang="en-US" sz="2800" b="1" dirty="0">
              <a:solidFill>
                <a:schemeClr val="tx1"/>
              </a:solidFill>
            </a:endParaRPr>
          </a:p>
          <a:p>
            <a:pPr marL="0" indent="0">
              <a:buNone/>
            </a:pPr>
            <a:r>
              <a:rPr lang="en-GB" sz="2800" b="1" dirty="0" smtClean="0">
                <a:solidFill>
                  <a:schemeClr val="tx1"/>
                </a:solidFill>
              </a:rPr>
              <a:t>      o)   Adopt </a:t>
            </a:r>
            <a:r>
              <a:rPr lang="en-GB" sz="2800" b="1" dirty="0">
                <a:solidFill>
                  <a:schemeClr val="tx1"/>
                </a:solidFill>
              </a:rPr>
              <a:t>a technology-based citizens’ feedback on projects </a:t>
            </a:r>
            <a:r>
              <a:rPr lang="en-GB" sz="2800" b="1" dirty="0" smtClean="0">
                <a:solidFill>
                  <a:schemeClr val="tx1"/>
                </a:solidFill>
              </a:rPr>
              <a:t>   </a:t>
            </a:r>
          </a:p>
          <a:p>
            <a:pPr marL="0" indent="0">
              <a:buNone/>
            </a:pPr>
            <a:r>
              <a:rPr lang="en-GB" sz="2800" b="1" dirty="0">
                <a:solidFill>
                  <a:schemeClr val="tx1"/>
                </a:solidFill>
              </a:rPr>
              <a:t> </a:t>
            </a:r>
            <a:r>
              <a:rPr lang="en-GB" sz="2800" b="1" dirty="0" smtClean="0">
                <a:solidFill>
                  <a:schemeClr val="tx1"/>
                </a:solidFill>
              </a:rPr>
              <a:t>            and programs </a:t>
            </a:r>
            <a:r>
              <a:rPr lang="en-GB" sz="2800" b="1" dirty="0">
                <a:solidFill>
                  <a:schemeClr val="tx1"/>
                </a:solidFill>
              </a:rPr>
              <a:t>across transparency and accountability.</a:t>
            </a:r>
            <a:endParaRPr lang="en-US" sz="2800" b="1" dirty="0">
              <a:solidFill>
                <a:schemeClr val="tx1"/>
              </a:solidFill>
            </a:endParaRPr>
          </a:p>
          <a:p>
            <a:pPr marL="0" indent="0">
              <a:buNone/>
            </a:pPr>
            <a:endParaRPr lang="en-US" dirty="0"/>
          </a:p>
        </p:txBody>
      </p:sp>
    </p:spTree>
    <p:extLst>
      <p:ext uri="{BB962C8B-B14F-4D97-AF65-F5344CB8AC3E}">
        <p14:creationId xmlns:p14="http://schemas.microsoft.com/office/powerpoint/2010/main" val="3158868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77000"/>
          </a:xfrm>
        </p:spPr>
        <p:txBody>
          <a:bodyPr>
            <a:normAutofit fontScale="92500" lnSpcReduction="20000"/>
          </a:bodyPr>
          <a:lstStyle/>
          <a:p>
            <a:pPr marL="0" indent="0">
              <a:buNone/>
            </a:pPr>
            <a:r>
              <a:rPr lang="en-GB" sz="3200" b="1" dirty="0">
                <a:solidFill>
                  <a:schemeClr val="tx1"/>
                </a:solidFill>
              </a:rPr>
              <a:t>The Federal Ministry of Justice is the Coordinating Ministry of the Nigeria OGP process.  At the head of implementation is the National Steering Committee (NSC) .  There   is a co- chair on the Government side and a co chair on the Civil Society side with two in coming co chairs. The NSC is made up of 42 (21 each) representatives of MDAs as well as Civil Society Organisations, Private  Sector and Professional Bodies.  Members will hold positions for two years   and will   become   subject to election in the 2</a:t>
            </a:r>
            <a:r>
              <a:rPr lang="en-GB" sz="3200" b="1" baseline="30000" dirty="0">
                <a:solidFill>
                  <a:schemeClr val="tx1"/>
                </a:solidFill>
              </a:rPr>
              <a:t>nd</a:t>
            </a:r>
            <a:r>
              <a:rPr lang="en-GB" sz="3200" b="1" dirty="0">
                <a:solidFill>
                  <a:schemeClr val="tx1"/>
                </a:solidFill>
              </a:rPr>
              <a:t> phase of the Nigeria implementation.  There is a National Secretariat headed by a National Coordinator. There are also Work Groups in the various thematic areas of the process. </a:t>
            </a:r>
            <a:endParaRPr lang="en-US" sz="3200" b="1" dirty="0">
              <a:solidFill>
                <a:schemeClr val="tx1"/>
              </a:solidFill>
            </a:endParaRPr>
          </a:p>
          <a:p>
            <a:pPr marL="0" indent="0">
              <a:buNone/>
            </a:pPr>
            <a:endParaRPr lang="en-US" dirty="0"/>
          </a:p>
        </p:txBody>
      </p:sp>
    </p:spTree>
    <p:extLst>
      <p:ext uri="{BB962C8B-B14F-4D97-AF65-F5344CB8AC3E}">
        <p14:creationId xmlns:p14="http://schemas.microsoft.com/office/powerpoint/2010/main" val="292154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457200"/>
            <a:ext cx="8595360" cy="6019800"/>
          </a:xfrm>
        </p:spPr>
        <p:txBody>
          <a:bodyPr>
            <a:normAutofit/>
          </a:bodyPr>
          <a:lstStyle/>
          <a:p>
            <a:pPr marL="0" indent="0">
              <a:buNone/>
            </a:pPr>
            <a:r>
              <a:rPr lang="en-GB" sz="3600" b="1" dirty="0">
                <a:solidFill>
                  <a:schemeClr val="tx1"/>
                </a:solidFill>
              </a:rPr>
              <a:t>As you aware the Open Government Partnership (OGP), is a voluntary, multilateral initiative that aims to secure concrete commitments from governments to; </a:t>
            </a:r>
            <a:endParaRPr lang="en-US" sz="3600" b="1" dirty="0">
              <a:solidFill>
                <a:schemeClr val="tx1"/>
              </a:solidFill>
            </a:endParaRPr>
          </a:p>
          <a:p>
            <a:pPr marL="0" indent="0">
              <a:buNone/>
            </a:pPr>
            <a:r>
              <a:rPr lang="en-GB" sz="3600" b="1" dirty="0">
                <a:solidFill>
                  <a:schemeClr val="tx1"/>
                </a:solidFill>
              </a:rPr>
              <a:t> </a:t>
            </a:r>
            <a:r>
              <a:rPr lang="en-GB" sz="3600" b="1" dirty="0" smtClean="0">
                <a:solidFill>
                  <a:schemeClr val="tx1"/>
                </a:solidFill>
              </a:rPr>
              <a:t>            a</a:t>
            </a:r>
            <a:r>
              <a:rPr lang="en-GB" sz="3600" b="1" dirty="0">
                <a:solidFill>
                  <a:schemeClr val="tx1"/>
                </a:solidFill>
              </a:rPr>
              <a:t>. Promote transparency, </a:t>
            </a:r>
            <a:endParaRPr lang="en-US" sz="3600" b="1" dirty="0">
              <a:solidFill>
                <a:schemeClr val="tx1"/>
              </a:solidFill>
            </a:endParaRPr>
          </a:p>
          <a:p>
            <a:pPr marL="0" indent="0">
              <a:buNone/>
            </a:pPr>
            <a:r>
              <a:rPr lang="en-GB" sz="3600" b="1" dirty="0">
                <a:solidFill>
                  <a:schemeClr val="tx1"/>
                </a:solidFill>
              </a:rPr>
              <a:t>             b. Empower citizens, </a:t>
            </a:r>
            <a:endParaRPr lang="en-US" sz="3600" b="1" dirty="0">
              <a:solidFill>
                <a:schemeClr val="tx1"/>
              </a:solidFill>
            </a:endParaRPr>
          </a:p>
          <a:p>
            <a:pPr marL="0" indent="0">
              <a:buNone/>
            </a:pPr>
            <a:r>
              <a:rPr lang="en-GB" sz="3600" b="1" dirty="0">
                <a:solidFill>
                  <a:schemeClr val="tx1"/>
                </a:solidFill>
              </a:rPr>
              <a:t>             c. Fight corruption, and </a:t>
            </a:r>
            <a:endParaRPr lang="en-US" sz="3600" b="1" dirty="0">
              <a:solidFill>
                <a:schemeClr val="tx1"/>
              </a:solidFill>
            </a:endParaRPr>
          </a:p>
          <a:p>
            <a:pPr marL="0" indent="0">
              <a:buNone/>
            </a:pPr>
            <a:r>
              <a:rPr lang="en-GB" sz="3600" b="1" dirty="0">
                <a:solidFill>
                  <a:schemeClr val="tx1"/>
                </a:solidFill>
              </a:rPr>
              <a:t>             d. Harness new technologies to </a:t>
            </a:r>
            <a:r>
              <a:rPr lang="en-GB" sz="3600" b="1" dirty="0" smtClean="0">
                <a:solidFill>
                  <a:schemeClr val="tx1"/>
                </a:solidFill>
              </a:rPr>
              <a:t>			strengthen </a:t>
            </a:r>
            <a:r>
              <a:rPr lang="en-GB" sz="3600" b="1" dirty="0">
                <a:solidFill>
                  <a:schemeClr val="tx1"/>
                </a:solidFill>
              </a:rPr>
              <a:t>governance. </a:t>
            </a:r>
            <a:endParaRPr lang="en-US" sz="3600" b="1" dirty="0">
              <a:solidFill>
                <a:schemeClr val="tx1"/>
              </a:solidFill>
            </a:endParaRPr>
          </a:p>
          <a:p>
            <a:endParaRPr lang="en-US" sz="3600" b="1" dirty="0"/>
          </a:p>
        </p:txBody>
      </p:sp>
    </p:spTree>
    <p:extLst>
      <p:ext uri="{BB962C8B-B14F-4D97-AF65-F5344CB8AC3E}">
        <p14:creationId xmlns:p14="http://schemas.microsoft.com/office/powerpoint/2010/main" val="8412747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normAutofit/>
          </a:bodyPr>
          <a:lstStyle/>
          <a:p>
            <a:pPr marL="0" indent="0">
              <a:buNone/>
            </a:pPr>
            <a:r>
              <a:rPr lang="en-US" sz="3600" b="1" dirty="0">
                <a:solidFill>
                  <a:schemeClr val="tx1"/>
                </a:solidFill>
              </a:rPr>
              <a:t> There are 2 partners involved in the OGP process, the Government and the Civil Society Organizations.  Government side is represented by State Actors who are referred to as Ministries, Departments and Agencies (MDAs) or Public Institutions who lead specific thematic area where that mandate falls. The Civil Society side includes the organized, private sector, the academia and professional bodies. </a:t>
            </a:r>
          </a:p>
        </p:txBody>
      </p:sp>
    </p:spTree>
    <p:extLst>
      <p:ext uri="{BB962C8B-B14F-4D97-AF65-F5344CB8AC3E}">
        <p14:creationId xmlns:p14="http://schemas.microsoft.com/office/powerpoint/2010/main" val="22547026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248400"/>
          </a:xfrm>
        </p:spPr>
        <p:txBody>
          <a:bodyPr>
            <a:normAutofit lnSpcReduction="10000"/>
          </a:bodyPr>
          <a:lstStyle/>
          <a:p>
            <a:pPr marL="0" indent="0">
              <a:buNone/>
            </a:pPr>
            <a:r>
              <a:rPr lang="en-GB" sz="3300" b="1" dirty="0">
                <a:solidFill>
                  <a:schemeClr val="tx1"/>
                </a:solidFill>
              </a:rPr>
              <a:t>ROLE OF PUBLIC SERVANTS IN OGP PROCESS; </a:t>
            </a:r>
            <a:endParaRPr lang="en-US" sz="3300" b="1" dirty="0">
              <a:solidFill>
                <a:schemeClr val="tx1"/>
              </a:solidFill>
            </a:endParaRPr>
          </a:p>
          <a:p>
            <a:pPr marL="0" indent="0">
              <a:buNone/>
            </a:pPr>
            <a:r>
              <a:rPr lang="en-GB" sz="3200" b="1" dirty="0">
                <a:solidFill>
                  <a:schemeClr val="tx1"/>
                </a:solidFill>
              </a:rPr>
              <a:t>Civil Servants play various roles in the OGP process through participation in the work groups’ activities in respective thematic areas based on their statutory mandate as lead or supporting MDAs.  The performance of this roles are to guided by the OGP principles of co- creation, partnership and collaboration with the CSOs the principles on which OGP was founded. The following among others are the roles expected of Civil Servants.</a:t>
            </a:r>
            <a:endParaRPr lang="en-US" sz="3200" b="1" dirty="0">
              <a:solidFill>
                <a:schemeClr val="tx1"/>
              </a:solidFill>
            </a:endParaRPr>
          </a:p>
          <a:p>
            <a:pPr marL="0" indent="0">
              <a:buNone/>
            </a:pPr>
            <a:endParaRPr lang="en-US" dirty="0"/>
          </a:p>
        </p:txBody>
      </p:sp>
    </p:spTree>
    <p:extLst>
      <p:ext uri="{BB962C8B-B14F-4D97-AF65-F5344CB8AC3E}">
        <p14:creationId xmlns:p14="http://schemas.microsoft.com/office/powerpoint/2010/main" val="3531188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4000" b="1" dirty="0"/>
              <a:t>Brief overview of critical elements of the Freedom of Information Act, 2011.</a:t>
            </a:r>
            <a:endParaRPr lang="en-US" sz="4000" b="1" dirty="0"/>
          </a:p>
        </p:txBody>
      </p:sp>
      <p:sp>
        <p:nvSpPr>
          <p:cNvPr id="3" name="Content Placeholder 2"/>
          <p:cNvSpPr>
            <a:spLocks noGrp="1"/>
          </p:cNvSpPr>
          <p:nvPr>
            <p:ph idx="1"/>
          </p:nvPr>
        </p:nvSpPr>
        <p:spPr>
          <a:xfrm>
            <a:off x="304800" y="1524000"/>
            <a:ext cx="8595360" cy="4712208"/>
          </a:xfrm>
        </p:spPr>
        <p:txBody>
          <a:bodyPr/>
          <a:lstStyle/>
          <a:p>
            <a:pPr marL="0" indent="0">
              <a:buNone/>
            </a:pPr>
            <a:r>
              <a:rPr lang="en-GB" sz="3200" b="1" dirty="0">
                <a:solidFill>
                  <a:schemeClr val="tx1"/>
                </a:solidFill>
              </a:rPr>
              <a:t>ACCESS TO INFORMATION COMMITMENTS</a:t>
            </a:r>
            <a:endParaRPr lang="en-US" sz="3200" b="1" dirty="0">
              <a:solidFill>
                <a:schemeClr val="tx1"/>
              </a:solidFill>
            </a:endParaRPr>
          </a:p>
          <a:p>
            <a:pPr marL="0" indent="0">
              <a:buNone/>
            </a:pPr>
            <a:r>
              <a:rPr lang="en-GB" sz="3200" b="1" dirty="0">
                <a:solidFill>
                  <a:schemeClr val="tx1"/>
                </a:solidFill>
              </a:rPr>
              <a:t>Commitment No. 10- Improve compliance of Public Institutions with FOI Act with respect to the Annual Reporting Obligations by Public Institutions and level of responses to request</a:t>
            </a:r>
            <a:r>
              <a:rPr lang="en-GB" dirty="0"/>
              <a:t>.</a:t>
            </a:r>
            <a:endParaRPr lang="en-US" dirty="0"/>
          </a:p>
          <a:p>
            <a:pPr marL="0" indent="0">
              <a:buNone/>
            </a:pPr>
            <a:endParaRPr lang="en-US" dirty="0"/>
          </a:p>
        </p:txBody>
      </p:sp>
    </p:spTree>
    <p:extLst>
      <p:ext uri="{BB962C8B-B14F-4D97-AF65-F5344CB8AC3E}">
        <p14:creationId xmlns:p14="http://schemas.microsoft.com/office/powerpoint/2010/main" val="2513155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95360" cy="6324600"/>
          </a:xfrm>
        </p:spPr>
        <p:txBody>
          <a:bodyPr>
            <a:noAutofit/>
          </a:bodyPr>
          <a:lstStyle/>
          <a:p>
            <a:pPr lvl="0"/>
            <a:r>
              <a:rPr lang="en-GB" sz="2900" b="1" dirty="0">
                <a:solidFill>
                  <a:schemeClr val="tx1"/>
                </a:solidFill>
              </a:rPr>
              <a:t>Awareness and sensitization campaigns for all staff of Public Institutions and continuous sensitization of citizens on the provisions of the Status of FOI Desk Officers Training and publication of Contact Details.</a:t>
            </a:r>
            <a:endParaRPr lang="en-US" sz="2900" b="1" dirty="0">
              <a:solidFill>
                <a:schemeClr val="tx1"/>
              </a:solidFill>
            </a:endParaRPr>
          </a:p>
          <a:p>
            <a:pPr lvl="0"/>
            <a:r>
              <a:rPr lang="en-GB" sz="2900" b="1" dirty="0">
                <a:solidFill>
                  <a:schemeClr val="tx1"/>
                </a:solidFill>
              </a:rPr>
              <a:t>Training of key staff involved in the implementation of FOI Act 2011 on the requirements of the law and how to create and implement a system for handling requests.</a:t>
            </a:r>
            <a:endParaRPr lang="en-US" sz="2900" b="1" dirty="0">
              <a:solidFill>
                <a:schemeClr val="tx1"/>
              </a:solidFill>
            </a:endParaRPr>
          </a:p>
          <a:p>
            <a:pPr lvl="0"/>
            <a:r>
              <a:rPr lang="en-GB" sz="2900" b="1" dirty="0">
                <a:solidFill>
                  <a:schemeClr val="tx1"/>
                </a:solidFill>
              </a:rPr>
              <a:t>Designation of a Freedom of Information (FOI) Desk Officer/Unit in each MDA and publication of their Contacts Details.</a:t>
            </a:r>
            <a:endParaRPr lang="en-US" sz="2900" b="1" dirty="0">
              <a:solidFill>
                <a:schemeClr val="tx1"/>
              </a:solidFill>
            </a:endParaRPr>
          </a:p>
          <a:p>
            <a:r>
              <a:rPr lang="en-GB" sz="2900" b="1" dirty="0">
                <a:solidFill>
                  <a:schemeClr val="tx1"/>
                </a:solidFill>
              </a:rPr>
              <a:t>How to Integrate the FOI role into the individual or group </a:t>
            </a:r>
            <a:r>
              <a:rPr lang="en-GB" sz="2900" b="1" dirty="0" smtClean="0">
                <a:solidFill>
                  <a:schemeClr val="tx1"/>
                </a:solidFill>
              </a:rPr>
              <a:t>performance review </a:t>
            </a:r>
            <a:r>
              <a:rPr lang="en-GB" sz="2900" b="1" dirty="0">
                <a:solidFill>
                  <a:schemeClr val="tx1"/>
                </a:solidFill>
              </a:rPr>
              <a:t>of the FOI responsible individual and/or Unit.</a:t>
            </a:r>
            <a:r>
              <a:rPr lang="en-GB" sz="2900" b="1" dirty="0" smtClean="0">
                <a:solidFill>
                  <a:schemeClr val="tx1"/>
                </a:solidFill>
              </a:rPr>
              <a:t> </a:t>
            </a:r>
            <a:endParaRPr lang="en-US" sz="2900" b="1" dirty="0">
              <a:solidFill>
                <a:schemeClr val="tx1"/>
              </a:solidFill>
            </a:endParaRPr>
          </a:p>
        </p:txBody>
      </p:sp>
    </p:spTree>
    <p:extLst>
      <p:ext uri="{BB962C8B-B14F-4D97-AF65-F5344CB8AC3E}">
        <p14:creationId xmlns:p14="http://schemas.microsoft.com/office/powerpoint/2010/main" val="3625910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normAutofit lnSpcReduction="10000"/>
          </a:bodyPr>
          <a:lstStyle/>
          <a:p>
            <a:pPr lvl="0"/>
            <a:r>
              <a:rPr lang="en-GB" sz="3000" b="1" dirty="0">
                <a:solidFill>
                  <a:schemeClr val="tx1"/>
                </a:solidFill>
              </a:rPr>
              <a:t>How to develop and ensure adoption of Punitive Administration Measures to be adopted and applied against Public Institutions and officials adjudged to be undermining the effectiveness of the Act or breaching its provisions.</a:t>
            </a:r>
            <a:endParaRPr lang="en-US" sz="3000" b="1" dirty="0">
              <a:solidFill>
                <a:schemeClr val="tx1"/>
              </a:solidFill>
            </a:endParaRPr>
          </a:p>
          <a:p>
            <a:pPr lvl="0"/>
            <a:r>
              <a:rPr lang="en-GB" sz="3000" b="1" dirty="0">
                <a:solidFill>
                  <a:schemeClr val="tx1"/>
                </a:solidFill>
              </a:rPr>
              <a:t>Encourage each MDA to deploy an E-FOI portal, similar to the BPSR portal or any other digital platforms where citizens can make FOI requests and receive responses.</a:t>
            </a:r>
            <a:endParaRPr lang="en-US" sz="3000" b="1" dirty="0">
              <a:solidFill>
                <a:schemeClr val="tx1"/>
              </a:solidFill>
            </a:endParaRPr>
          </a:p>
          <a:p>
            <a:pPr lvl="0"/>
            <a:r>
              <a:rPr lang="en-GB" sz="3000" b="1" dirty="0">
                <a:solidFill>
                  <a:schemeClr val="tx1"/>
                </a:solidFill>
              </a:rPr>
              <a:t>How to develop and issue the adoption of Practice Directions to the Judiciary through Chief Justice of the Federal High Court of Nigeria to guide the Court on FOI cases.</a:t>
            </a:r>
            <a:endParaRPr lang="en-US" sz="3000" b="1" dirty="0">
              <a:solidFill>
                <a:schemeClr val="tx1"/>
              </a:solidFill>
            </a:endParaRPr>
          </a:p>
          <a:p>
            <a:pPr marL="0" indent="0">
              <a:buNone/>
            </a:pPr>
            <a:endParaRPr lang="en-US" dirty="0"/>
          </a:p>
        </p:txBody>
      </p:sp>
    </p:spTree>
    <p:extLst>
      <p:ext uri="{BB962C8B-B14F-4D97-AF65-F5344CB8AC3E}">
        <p14:creationId xmlns:p14="http://schemas.microsoft.com/office/powerpoint/2010/main" val="1792890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0"/>
            <a:ext cx="8595360" cy="6400800"/>
          </a:xfrm>
        </p:spPr>
        <p:txBody>
          <a:bodyPr>
            <a:noAutofit/>
          </a:bodyPr>
          <a:lstStyle/>
          <a:p>
            <a:pPr lvl="0"/>
            <a:r>
              <a:rPr lang="en-GB" sz="2600" b="1" dirty="0">
                <a:solidFill>
                  <a:schemeClr val="tx1"/>
                </a:solidFill>
              </a:rPr>
              <a:t>Design and dissemination of a template to public institutions to assist in full compliance with proactive disclosure obligation as provided in the FOIA, regardless of platform/form by at least 200 Public Institutions and make it easily accessible to the public.</a:t>
            </a:r>
            <a:endParaRPr lang="en-US" sz="2600" b="1" dirty="0">
              <a:solidFill>
                <a:schemeClr val="tx1"/>
              </a:solidFill>
            </a:endParaRPr>
          </a:p>
          <a:p>
            <a:pPr lvl="0"/>
            <a:r>
              <a:rPr lang="en-GB" sz="2600" b="1" dirty="0">
                <a:solidFill>
                  <a:schemeClr val="tx1"/>
                </a:solidFill>
              </a:rPr>
              <a:t>Production of Guidance Documents citizen; Citizens Guide to FOI and Uniform Mandatory publication Requirement. </a:t>
            </a:r>
            <a:endParaRPr lang="en-US" sz="2600" b="1" dirty="0">
              <a:solidFill>
                <a:schemeClr val="tx1"/>
              </a:solidFill>
            </a:endParaRPr>
          </a:p>
          <a:p>
            <a:pPr lvl="0"/>
            <a:r>
              <a:rPr lang="en-GB" sz="2600" b="1" dirty="0">
                <a:solidFill>
                  <a:schemeClr val="tx1"/>
                </a:solidFill>
              </a:rPr>
              <a:t>How to develop and ensure the adoption of Punitive Administration measures to be applied against Public Institutions adjudged to be in breach of the Mandatory Publication requirement of the FOIA</a:t>
            </a:r>
            <a:r>
              <a:rPr lang="en-GB" sz="2600" b="1" dirty="0" smtClean="0">
                <a:solidFill>
                  <a:schemeClr val="tx1"/>
                </a:solidFill>
              </a:rPr>
              <a:t>.</a:t>
            </a:r>
          </a:p>
          <a:p>
            <a:pPr marL="0" indent="0">
              <a:buNone/>
            </a:pPr>
            <a:r>
              <a:rPr lang="en-GB" sz="2600" b="1" dirty="0" smtClean="0">
                <a:solidFill>
                  <a:schemeClr val="tx1"/>
                </a:solidFill>
              </a:rPr>
              <a:t>Publish </a:t>
            </a:r>
            <a:r>
              <a:rPr lang="en-GB" sz="2600" b="1" dirty="0">
                <a:solidFill>
                  <a:schemeClr val="tx1"/>
                </a:solidFill>
              </a:rPr>
              <a:t>responses to recurrent FOI requests on </a:t>
            </a:r>
            <a:r>
              <a:rPr lang="en-GB" sz="2600" b="1" dirty="0" smtClean="0">
                <a:solidFill>
                  <a:schemeClr val="tx1"/>
                </a:solidFill>
              </a:rPr>
              <a:t>  the </a:t>
            </a:r>
            <a:r>
              <a:rPr lang="en-GB" sz="2600" b="1" dirty="0">
                <a:solidFill>
                  <a:schemeClr val="tx1"/>
                </a:solidFill>
              </a:rPr>
              <a:t>public platform/in the publication. </a:t>
            </a:r>
            <a:endParaRPr lang="en-US" sz="2600" b="1" dirty="0">
              <a:solidFill>
                <a:schemeClr val="tx1"/>
              </a:solidFill>
            </a:endParaRPr>
          </a:p>
          <a:p>
            <a:pPr lvl="0"/>
            <a:endParaRPr lang="en-US" sz="3000" b="1" dirty="0">
              <a:solidFill>
                <a:schemeClr val="tx1"/>
              </a:solidFill>
            </a:endParaRPr>
          </a:p>
          <a:p>
            <a:pPr marL="0" indent="0">
              <a:buNone/>
            </a:pPr>
            <a:endParaRPr lang="en-US" sz="3000" b="1" dirty="0">
              <a:solidFill>
                <a:schemeClr val="tx1"/>
              </a:solidFill>
            </a:endParaRPr>
          </a:p>
        </p:txBody>
      </p:sp>
    </p:spTree>
    <p:extLst>
      <p:ext uri="{BB962C8B-B14F-4D97-AF65-F5344CB8AC3E}">
        <p14:creationId xmlns:p14="http://schemas.microsoft.com/office/powerpoint/2010/main" val="4162116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228600"/>
            <a:ext cx="8595360" cy="6400800"/>
          </a:xfrm>
        </p:spPr>
        <p:txBody>
          <a:bodyPr/>
          <a:lstStyle/>
          <a:p>
            <a:pPr marL="0" indent="0">
              <a:buNone/>
            </a:pPr>
            <a:r>
              <a:rPr lang="en-GB" sz="3600" b="1" dirty="0" smtClean="0">
                <a:solidFill>
                  <a:schemeClr val="tx1"/>
                </a:solidFill>
              </a:rPr>
              <a:t>Commitment </a:t>
            </a:r>
            <a:r>
              <a:rPr lang="en-GB" sz="3600" b="1" dirty="0">
                <a:solidFill>
                  <a:schemeClr val="tx1"/>
                </a:solidFill>
              </a:rPr>
              <a:t>No. 11-</a:t>
            </a:r>
            <a:r>
              <a:rPr lang="en-GB" b="1" dirty="0">
                <a:solidFill>
                  <a:schemeClr val="tx1"/>
                </a:solidFill>
              </a:rPr>
              <a:t> </a:t>
            </a:r>
            <a:r>
              <a:rPr lang="en-GB" sz="3400" b="1" dirty="0">
                <a:solidFill>
                  <a:schemeClr val="tx1"/>
                </a:solidFill>
              </a:rPr>
              <a:t>Improve compliance of Public Institutions with FOI Act with respect to the Proactive disclosure provisions stipulating mandatory publication </a:t>
            </a:r>
            <a:r>
              <a:rPr lang="en-GB" sz="3400" b="1" dirty="0" smtClean="0">
                <a:solidFill>
                  <a:schemeClr val="tx1"/>
                </a:solidFill>
              </a:rPr>
              <a:t>requirement.</a:t>
            </a:r>
            <a:endParaRPr lang="en-US" sz="3400" b="1" dirty="0">
              <a:solidFill>
                <a:schemeClr val="tx1"/>
              </a:solidFill>
            </a:endParaRPr>
          </a:p>
          <a:p>
            <a:pPr lvl="0"/>
            <a:r>
              <a:rPr lang="en-GB" sz="3400" b="1" dirty="0" smtClean="0">
                <a:solidFill>
                  <a:schemeClr val="tx1"/>
                </a:solidFill>
              </a:rPr>
              <a:t>Design </a:t>
            </a:r>
            <a:r>
              <a:rPr lang="en-GB" sz="3400" b="1" dirty="0">
                <a:solidFill>
                  <a:schemeClr val="tx1"/>
                </a:solidFill>
              </a:rPr>
              <a:t>and develop Guidance for all Public Institutions on a Uniform mandatory publication scheme for implementation of the Proactive Disclosure provisions of the FOI Act.</a:t>
            </a:r>
            <a:endParaRPr lang="en-US" sz="3400" b="1" dirty="0">
              <a:solidFill>
                <a:schemeClr val="tx1"/>
              </a:solidFill>
            </a:endParaRPr>
          </a:p>
          <a:p>
            <a:pPr marL="0" indent="0">
              <a:buNone/>
            </a:pPr>
            <a:endParaRPr lang="en-US" dirty="0"/>
          </a:p>
        </p:txBody>
      </p:sp>
    </p:spTree>
    <p:extLst>
      <p:ext uri="{BB962C8B-B14F-4D97-AF65-F5344CB8AC3E}">
        <p14:creationId xmlns:p14="http://schemas.microsoft.com/office/powerpoint/2010/main" val="15363246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248400"/>
          </a:xfrm>
        </p:spPr>
        <p:txBody>
          <a:bodyPr>
            <a:normAutofit/>
          </a:bodyPr>
          <a:lstStyle/>
          <a:p>
            <a:pPr lvl="0"/>
            <a:r>
              <a:rPr lang="en-GB" sz="3600" b="1" dirty="0">
                <a:solidFill>
                  <a:schemeClr val="tx1"/>
                </a:solidFill>
              </a:rPr>
              <a:t>FMOJ to issue circular mandating all MDAs to publish information as required by the FOIA by deadline December, 2018 as well as all responses to recurrent FOI request on their functional website.</a:t>
            </a:r>
            <a:endParaRPr lang="en-US" sz="3600" b="1" dirty="0">
              <a:solidFill>
                <a:schemeClr val="tx1"/>
              </a:solidFill>
            </a:endParaRPr>
          </a:p>
          <a:p>
            <a:pPr lvl="0"/>
            <a:r>
              <a:rPr lang="en-GB" sz="3600" b="1" dirty="0">
                <a:solidFill>
                  <a:schemeClr val="tx1"/>
                </a:solidFill>
              </a:rPr>
              <a:t>Identification of KPIs in conjunction with the M&amp;B workshop.</a:t>
            </a:r>
            <a:endParaRPr lang="en-US" sz="3600" b="1" dirty="0">
              <a:solidFill>
                <a:schemeClr val="tx1"/>
              </a:solidFill>
            </a:endParaRPr>
          </a:p>
          <a:p>
            <a:pPr lvl="0"/>
            <a:r>
              <a:rPr lang="en-GB" sz="3600" b="1" dirty="0">
                <a:solidFill>
                  <a:schemeClr val="tx1"/>
                </a:solidFill>
              </a:rPr>
              <a:t>Annual working group performance writing.</a:t>
            </a:r>
            <a:endParaRPr lang="en-US" sz="3600" b="1" dirty="0">
              <a:solidFill>
                <a:schemeClr val="tx1"/>
              </a:solidFill>
            </a:endParaRPr>
          </a:p>
          <a:p>
            <a:pPr marL="0" indent="0">
              <a:buNone/>
            </a:pPr>
            <a:endParaRPr lang="en-US" dirty="0"/>
          </a:p>
        </p:txBody>
      </p:sp>
    </p:spTree>
    <p:extLst>
      <p:ext uri="{BB962C8B-B14F-4D97-AF65-F5344CB8AC3E}">
        <p14:creationId xmlns:p14="http://schemas.microsoft.com/office/powerpoint/2010/main" val="23252072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248400"/>
          </a:xfrm>
        </p:spPr>
        <p:txBody>
          <a:bodyPr>
            <a:normAutofit/>
          </a:bodyPr>
          <a:lstStyle/>
          <a:p>
            <a:pPr marL="0" indent="0">
              <a:buNone/>
            </a:pPr>
            <a:r>
              <a:rPr lang="en-GB" sz="3300" b="1" dirty="0">
                <a:solidFill>
                  <a:schemeClr val="tx1"/>
                </a:solidFill>
              </a:rPr>
              <a:t>In the cause of our implementation of the NAP a memo was initiated to institutionalise the OGP into Government operations. Government has approved a the creation of Open Government Partnership Principles Implementation Units in all MDAs to be domiciled in the Department of Reform Coordination  and Service Improvement while the names of Heads of the Units will be forwarded to the OGP Secretariat. </a:t>
            </a:r>
            <a:endParaRPr lang="en-US" sz="3300" b="1" dirty="0">
              <a:solidFill>
                <a:schemeClr val="tx1"/>
              </a:solidFill>
            </a:endParaRPr>
          </a:p>
          <a:p>
            <a:pPr marL="0" indent="0">
              <a:buNone/>
            </a:pPr>
            <a:endParaRPr lang="en-US" sz="3300" b="1" dirty="0">
              <a:solidFill>
                <a:schemeClr val="tx1"/>
              </a:solidFill>
            </a:endParaRPr>
          </a:p>
        </p:txBody>
      </p:sp>
    </p:spTree>
    <p:extLst>
      <p:ext uri="{BB962C8B-B14F-4D97-AF65-F5344CB8AC3E}">
        <p14:creationId xmlns:p14="http://schemas.microsoft.com/office/powerpoint/2010/main" val="19155177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solidFill>
                  <a:schemeClr val="tx1"/>
                </a:solidFill>
              </a:rPr>
              <a:t>CONCLUSION</a:t>
            </a:r>
            <a:r>
              <a:rPr lang="en-GB" sz="4000" b="1" dirty="0" smtClean="0">
                <a:solidFill>
                  <a:schemeClr val="tx1"/>
                </a:solidFill>
              </a:rPr>
              <a:t>;</a:t>
            </a:r>
            <a:endParaRPr lang="en-US" sz="4000" dirty="0">
              <a:solidFill>
                <a:schemeClr val="tx1"/>
              </a:solidFill>
            </a:endParaRPr>
          </a:p>
        </p:txBody>
      </p:sp>
      <p:sp>
        <p:nvSpPr>
          <p:cNvPr id="3" name="Content Placeholder 2"/>
          <p:cNvSpPr>
            <a:spLocks noGrp="1"/>
          </p:cNvSpPr>
          <p:nvPr>
            <p:ph idx="1"/>
          </p:nvPr>
        </p:nvSpPr>
        <p:spPr>
          <a:xfrm>
            <a:off x="228600" y="1295400"/>
            <a:ext cx="8595360" cy="5257800"/>
          </a:xfrm>
        </p:spPr>
        <p:txBody>
          <a:bodyPr>
            <a:noAutofit/>
          </a:bodyPr>
          <a:lstStyle/>
          <a:p>
            <a:pPr marL="0" indent="0">
              <a:buNone/>
            </a:pPr>
            <a:r>
              <a:rPr lang="en-GB" sz="2800" b="1" dirty="0">
                <a:solidFill>
                  <a:schemeClr val="tx1"/>
                </a:solidFill>
              </a:rPr>
              <a:t>I wish to commend BPSR for hosting this event let not forget BPSR is a reform Institution which also enjoys the principles of OGP  in  pursuing and carrying out its mandate of transforming the public Service. As Nigeria continues the implementation of the OGP process, and  the positive steps so far  and achievements recorded, the NSC and the Secretariat stands ready to work hand in hand with all stakeholders  to ensure  that a more open and transparent government delivers an  all inclusive  and  good governance to the people. </a:t>
            </a:r>
            <a:endParaRPr lang="en-US" sz="2800" b="1" dirty="0">
              <a:solidFill>
                <a:schemeClr val="tx1"/>
              </a:solidFill>
            </a:endParaRPr>
          </a:p>
        </p:txBody>
      </p:sp>
    </p:spTree>
    <p:extLst>
      <p:ext uri="{BB962C8B-B14F-4D97-AF65-F5344CB8AC3E}">
        <p14:creationId xmlns:p14="http://schemas.microsoft.com/office/powerpoint/2010/main" val="4068634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248400"/>
          </a:xfrm>
        </p:spPr>
        <p:txBody>
          <a:bodyPr>
            <a:normAutofit lnSpcReduction="10000"/>
          </a:bodyPr>
          <a:lstStyle/>
          <a:p>
            <a:pPr marL="0" indent="0">
              <a:buNone/>
            </a:pPr>
            <a:r>
              <a:rPr lang="en-GB" sz="4000" b="1" dirty="0">
                <a:solidFill>
                  <a:schemeClr val="tx1"/>
                </a:solidFill>
              </a:rPr>
              <a:t>The Open Government Partnership was formally launched on September 20, 2011, with 8 founding governments (Brazil, Indonesia, Mexico, Norway, the Philippines, South Africa, the United Kingdom and the United States) Nigeria became a member in 2016 as the 70</a:t>
            </a:r>
            <a:r>
              <a:rPr lang="en-GB" sz="4000" b="1" baseline="30000" dirty="0">
                <a:solidFill>
                  <a:schemeClr val="tx1"/>
                </a:solidFill>
              </a:rPr>
              <a:t>th</a:t>
            </a:r>
            <a:r>
              <a:rPr lang="en-GB" sz="4000" b="1" dirty="0">
                <a:solidFill>
                  <a:schemeClr val="tx1"/>
                </a:solidFill>
              </a:rPr>
              <a:t> member; today there are over 76 member state and about 15 sub national entities. </a:t>
            </a:r>
            <a:endParaRPr lang="en-US" sz="4000" b="1" dirty="0">
              <a:solidFill>
                <a:schemeClr val="tx1"/>
              </a:solidFill>
            </a:endParaRPr>
          </a:p>
          <a:p>
            <a:pPr marL="0" indent="0">
              <a:buNone/>
            </a:pPr>
            <a:endParaRPr lang="en-US" dirty="0"/>
          </a:p>
        </p:txBody>
      </p:sp>
    </p:spTree>
    <p:extLst>
      <p:ext uri="{BB962C8B-B14F-4D97-AF65-F5344CB8AC3E}">
        <p14:creationId xmlns:p14="http://schemas.microsoft.com/office/powerpoint/2010/main" val="32177653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lgn="ctr">
              <a:buNone/>
            </a:pPr>
            <a:r>
              <a:rPr lang="en-GB" sz="8800" b="1" dirty="0" smtClean="0">
                <a:solidFill>
                  <a:schemeClr val="tx1"/>
                </a:solidFill>
              </a:rPr>
              <a:t>Thank </a:t>
            </a:r>
            <a:r>
              <a:rPr lang="en-GB" sz="8800" b="1" dirty="0">
                <a:solidFill>
                  <a:schemeClr val="tx1"/>
                </a:solidFill>
              </a:rPr>
              <a:t>you all.   </a:t>
            </a:r>
            <a:endParaRPr lang="en-US" sz="8800" b="1" dirty="0">
              <a:solidFill>
                <a:schemeClr val="tx1"/>
              </a:solidFill>
            </a:endParaRPr>
          </a:p>
          <a:p>
            <a:pPr marL="0" indent="0" algn="ctr">
              <a:buNone/>
            </a:pPr>
            <a:endParaRPr lang="en-US" dirty="0"/>
          </a:p>
        </p:txBody>
      </p:sp>
    </p:spTree>
    <p:extLst>
      <p:ext uri="{BB962C8B-B14F-4D97-AF65-F5344CB8AC3E}">
        <p14:creationId xmlns:p14="http://schemas.microsoft.com/office/powerpoint/2010/main" val="284518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324600"/>
          </a:xfrm>
        </p:spPr>
        <p:txBody>
          <a:bodyPr>
            <a:normAutofit fontScale="92500"/>
          </a:bodyPr>
          <a:lstStyle/>
          <a:p>
            <a:pPr marL="0" indent="0">
              <a:buNone/>
            </a:pPr>
            <a:r>
              <a:rPr lang="en-GB" sz="4000" b="1" dirty="0"/>
              <a:t>The OGP process is founded on the theory that it provides a platform where three main actors operate and that when these actors play their roles effectively, it will result in improved dialogue and relationships among its stakeholders, and change institutional processes and norms towards openness - ultimately leading to more ambitious open government reforms in the short term. </a:t>
            </a:r>
            <a:endParaRPr lang="en-US" sz="4000" b="1" dirty="0"/>
          </a:p>
          <a:p>
            <a:pPr marL="0" indent="0">
              <a:buNone/>
            </a:pPr>
            <a:endParaRPr lang="en-US" dirty="0"/>
          </a:p>
        </p:txBody>
      </p:sp>
    </p:spTree>
    <p:extLst>
      <p:ext uri="{BB962C8B-B14F-4D97-AF65-F5344CB8AC3E}">
        <p14:creationId xmlns:p14="http://schemas.microsoft.com/office/powerpoint/2010/main" val="1080064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324600"/>
          </a:xfrm>
        </p:spPr>
        <p:txBody>
          <a:bodyPr>
            <a:normAutofit fontScale="92500" lnSpcReduction="20000"/>
          </a:bodyPr>
          <a:lstStyle/>
          <a:p>
            <a:pPr lvl="0"/>
            <a:r>
              <a:rPr lang="en-GB" sz="4400" b="1" dirty="0">
                <a:solidFill>
                  <a:schemeClr val="tx1"/>
                </a:solidFill>
              </a:rPr>
              <a:t>OGP main actors and their roles:-</a:t>
            </a:r>
            <a:endParaRPr lang="en-US" sz="4400" b="1" dirty="0">
              <a:solidFill>
                <a:schemeClr val="tx1"/>
              </a:solidFill>
            </a:endParaRPr>
          </a:p>
          <a:p>
            <a:pPr marL="457200" lvl="0" indent="-457200">
              <a:buFont typeface="+mj-lt"/>
              <a:buAutoNum type="alphaLcParenR"/>
            </a:pPr>
            <a:r>
              <a:rPr lang="en-GB" sz="3200" b="1" dirty="0" smtClean="0">
                <a:solidFill>
                  <a:schemeClr val="tx1"/>
                </a:solidFill>
              </a:rPr>
              <a:t>High </a:t>
            </a:r>
            <a:r>
              <a:rPr lang="en-GB" sz="3200" b="1" dirty="0">
                <a:solidFill>
                  <a:schemeClr val="tx1"/>
                </a:solidFill>
              </a:rPr>
              <a:t>level political leaders with the role of  creating  the political </a:t>
            </a:r>
            <a:r>
              <a:rPr lang="en-GB" sz="3200" b="1" dirty="0" smtClean="0">
                <a:solidFill>
                  <a:schemeClr val="tx1"/>
                </a:solidFill>
              </a:rPr>
              <a:t>       space </a:t>
            </a:r>
            <a:r>
              <a:rPr lang="en-GB" sz="3200" b="1" dirty="0">
                <a:solidFill>
                  <a:schemeClr val="tx1"/>
                </a:solidFill>
              </a:rPr>
              <a:t>at the domestic level for reformers to implement open government initiatives and, at the international level, encourage one another to race to the top</a:t>
            </a:r>
            <a:r>
              <a:rPr lang="en-GB" sz="3200" b="1" dirty="0" smtClean="0">
                <a:solidFill>
                  <a:schemeClr val="tx1"/>
                </a:solidFill>
              </a:rPr>
              <a:t>.</a:t>
            </a:r>
          </a:p>
          <a:p>
            <a:pPr marL="457200" lvl="0" indent="-457200">
              <a:buFont typeface="+mj-lt"/>
              <a:buAutoNum type="alphaLcParenR"/>
            </a:pPr>
            <a:endParaRPr lang="en-US" sz="3200" b="1" dirty="0">
              <a:solidFill>
                <a:schemeClr val="tx1"/>
              </a:solidFill>
            </a:endParaRPr>
          </a:p>
          <a:p>
            <a:pPr marL="457200" lvl="0" indent="-457200">
              <a:buFont typeface="+mj-lt"/>
              <a:buAutoNum type="alphaLcParenR"/>
            </a:pPr>
            <a:r>
              <a:rPr lang="en-GB" sz="3200" b="1" dirty="0" smtClean="0">
                <a:solidFill>
                  <a:schemeClr val="tx1"/>
                </a:solidFill>
              </a:rPr>
              <a:t>b) Mid-Senior </a:t>
            </a:r>
            <a:r>
              <a:rPr lang="en-GB" sz="3200" b="1" dirty="0">
                <a:solidFill>
                  <a:schemeClr val="tx1"/>
                </a:solidFill>
              </a:rPr>
              <a:t>level government officials with the role of </a:t>
            </a:r>
            <a:r>
              <a:rPr lang="en-GB" sz="3200" b="1" dirty="0" smtClean="0">
                <a:solidFill>
                  <a:schemeClr val="tx1"/>
                </a:solidFill>
              </a:rPr>
              <a:t>Collaborating </a:t>
            </a:r>
            <a:r>
              <a:rPr lang="en-GB" sz="3200" b="1" dirty="0">
                <a:solidFill>
                  <a:schemeClr val="tx1"/>
                </a:solidFill>
              </a:rPr>
              <a:t>with civil society  organizations at the domestic level, </a:t>
            </a:r>
            <a:r>
              <a:rPr lang="en-GB" sz="3200" b="1" dirty="0" smtClean="0">
                <a:solidFill>
                  <a:schemeClr val="tx1"/>
                </a:solidFill>
              </a:rPr>
              <a:t>   and </a:t>
            </a:r>
            <a:r>
              <a:rPr lang="en-GB" sz="3200" b="1" dirty="0">
                <a:solidFill>
                  <a:schemeClr val="tx1"/>
                </a:solidFill>
              </a:rPr>
              <a:t>network with their peers at the international level to Implement ambitious open government reforms. </a:t>
            </a:r>
            <a:endParaRPr lang="en-GB" sz="3200" b="1" dirty="0" smtClean="0">
              <a:solidFill>
                <a:schemeClr val="tx1"/>
              </a:solidFill>
            </a:endParaRPr>
          </a:p>
          <a:p>
            <a:pPr marL="457200" indent="-457200">
              <a:buFont typeface="+mj-lt"/>
              <a:buAutoNum type="alphaLcParenR"/>
            </a:pPr>
            <a:endParaRPr lang="en-US" sz="3200" b="1" dirty="0"/>
          </a:p>
        </p:txBody>
      </p:sp>
    </p:spTree>
    <p:extLst>
      <p:ext uri="{BB962C8B-B14F-4D97-AF65-F5344CB8AC3E}">
        <p14:creationId xmlns:p14="http://schemas.microsoft.com/office/powerpoint/2010/main" val="3092684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304800"/>
            <a:ext cx="8595360" cy="6248400"/>
          </a:xfrm>
        </p:spPr>
        <p:txBody>
          <a:bodyPr>
            <a:normAutofit/>
          </a:bodyPr>
          <a:lstStyle/>
          <a:p>
            <a:pPr marL="514350" indent="-514350">
              <a:buAutoNum type="alphaLcParenR" startAt="3"/>
            </a:pPr>
            <a:r>
              <a:rPr lang="en-GB" sz="3200" b="1" dirty="0" smtClean="0">
                <a:solidFill>
                  <a:schemeClr val="tx1"/>
                </a:solidFill>
              </a:rPr>
              <a:t>Non-State </a:t>
            </a:r>
            <a:r>
              <a:rPr lang="en-GB" sz="3200" b="1" dirty="0">
                <a:solidFill>
                  <a:schemeClr val="tx1"/>
                </a:solidFill>
              </a:rPr>
              <a:t>Actors/Civil society organizations </a:t>
            </a:r>
            <a:r>
              <a:rPr lang="en-GB" sz="3200" b="1" dirty="0" smtClean="0">
                <a:solidFill>
                  <a:schemeClr val="tx1"/>
                </a:solidFill>
              </a:rPr>
              <a:t>    having  </a:t>
            </a:r>
            <a:r>
              <a:rPr lang="en-GB" sz="3200" b="1" dirty="0">
                <a:solidFill>
                  <a:schemeClr val="tx1"/>
                </a:solidFill>
              </a:rPr>
              <a:t>role to use domestic and international platforms to advocate for implementation of more ambitious policies and programs in their countries and</a:t>
            </a:r>
            <a:r>
              <a:rPr lang="en-GB" sz="3200" b="1" dirty="0" smtClean="0">
                <a:solidFill>
                  <a:schemeClr val="tx1"/>
                </a:solidFill>
              </a:rPr>
              <a:t>;</a:t>
            </a:r>
          </a:p>
          <a:p>
            <a:pPr marL="514350" indent="-514350">
              <a:buAutoNum type="alphaLcParenR" startAt="3"/>
            </a:pPr>
            <a:endParaRPr lang="en-GB" sz="3200" b="1" dirty="0" smtClean="0">
              <a:solidFill>
                <a:schemeClr val="tx1"/>
              </a:solidFill>
            </a:endParaRPr>
          </a:p>
          <a:p>
            <a:pPr marL="514350" indent="-514350">
              <a:buFont typeface="Arial" pitchFamily="34" charset="0"/>
              <a:buAutoNum type="alphaLcParenR" startAt="3"/>
            </a:pPr>
            <a:r>
              <a:rPr lang="en-GB" sz="3200" b="1" dirty="0">
                <a:solidFill>
                  <a:schemeClr val="tx1"/>
                </a:solidFill>
              </a:rPr>
              <a:t>The OGPs Independent Reporting Mechanism (IRM)  that holds the State publicly accountable for progress on their Action Plans and encourages learning at the government level. </a:t>
            </a:r>
            <a:endParaRPr lang="en-US" sz="3200" b="1" dirty="0">
              <a:solidFill>
                <a:schemeClr val="tx1"/>
              </a:solidFill>
            </a:endParaRPr>
          </a:p>
          <a:p>
            <a:pPr marL="0" indent="0">
              <a:buNone/>
            </a:pPr>
            <a:endParaRPr lang="en-GB" sz="3200" b="1" dirty="0" smtClean="0">
              <a:solidFill>
                <a:schemeClr val="tx1"/>
              </a:solidFill>
            </a:endParaRPr>
          </a:p>
        </p:txBody>
      </p:sp>
    </p:spTree>
    <p:extLst>
      <p:ext uri="{BB962C8B-B14F-4D97-AF65-F5344CB8AC3E}">
        <p14:creationId xmlns:p14="http://schemas.microsoft.com/office/powerpoint/2010/main" val="3301969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595360" cy="6858000"/>
          </a:xfrm>
        </p:spPr>
        <p:txBody>
          <a:bodyPr>
            <a:normAutofit lnSpcReduction="10000"/>
          </a:bodyPr>
          <a:lstStyle/>
          <a:p>
            <a:pPr marL="0" indent="0">
              <a:buNone/>
            </a:pPr>
            <a:r>
              <a:rPr lang="en-GB" sz="2800" b="1" dirty="0" smtClean="0">
                <a:solidFill>
                  <a:schemeClr val="tx1"/>
                </a:solidFill>
              </a:rPr>
              <a:t>It </a:t>
            </a:r>
            <a:r>
              <a:rPr lang="en-GB" sz="2800" b="1" dirty="0">
                <a:solidFill>
                  <a:schemeClr val="tx1"/>
                </a:solidFill>
              </a:rPr>
              <a:t>should be noted that prior to joining the OGP in 2016, Nigeria had already engaged in several initiatives aimed at achieving a more open government. The OGP initiative, therefore, presented a complimentary platform for increased transparency, accountability, citizen participation, peer learning and continuous self-assessment. </a:t>
            </a:r>
            <a:endParaRPr lang="en-US" sz="2800" b="1" dirty="0">
              <a:solidFill>
                <a:schemeClr val="tx1"/>
              </a:solidFill>
            </a:endParaRPr>
          </a:p>
          <a:p>
            <a:pPr marL="0" indent="0">
              <a:buNone/>
            </a:pPr>
            <a:r>
              <a:rPr lang="en-GB" sz="2800" b="1" dirty="0">
                <a:solidFill>
                  <a:schemeClr val="tx1"/>
                </a:solidFill>
              </a:rPr>
              <a:t>The reforms include:</a:t>
            </a:r>
            <a:endParaRPr lang="en-US" sz="2800" b="1" dirty="0">
              <a:solidFill>
                <a:schemeClr val="tx1"/>
              </a:solidFill>
            </a:endParaRPr>
          </a:p>
          <a:p>
            <a:pPr marL="0" indent="0">
              <a:buNone/>
            </a:pPr>
            <a:r>
              <a:rPr lang="en-GB" dirty="0">
                <a:solidFill>
                  <a:schemeClr val="tx1"/>
                </a:solidFill>
              </a:rPr>
              <a:t> </a:t>
            </a:r>
            <a:endParaRPr lang="en-US" dirty="0">
              <a:solidFill>
                <a:schemeClr val="tx1"/>
              </a:solidFill>
            </a:endParaRPr>
          </a:p>
          <a:p>
            <a:pPr marL="457200" indent="-457200">
              <a:buFont typeface="+mj-lt"/>
              <a:buAutoNum type="alphaLcParenR"/>
            </a:pPr>
            <a:r>
              <a:rPr lang="en-GB" sz="2900" b="1" i="1" dirty="0" smtClean="0">
                <a:solidFill>
                  <a:schemeClr val="tx1"/>
                </a:solidFill>
              </a:rPr>
              <a:t>Financial </a:t>
            </a:r>
            <a:r>
              <a:rPr lang="en-GB" sz="2900" b="1" i="1" dirty="0">
                <a:solidFill>
                  <a:schemeClr val="tx1"/>
                </a:solidFill>
              </a:rPr>
              <a:t>Management Systems: </a:t>
            </a:r>
            <a:r>
              <a:rPr lang="en-GB" sz="2800" b="1" dirty="0">
                <a:solidFill>
                  <a:schemeClr val="tx1"/>
                </a:solidFill>
              </a:rPr>
              <a:t>Implementation of the Government Integrated Financial Management Information System (GIFMIS) and the Integrated Payroll and Personnel Information System (IPPIS) has brought greater transparency to public financial management processes.</a:t>
            </a:r>
            <a:endParaRPr lang="en-US" sz="2800" b="1" dirty="0">
              <a:solidFill>
                <a:schemeClr val="tx1"/>
              </a:solidFill>
            </a:endParaRPr>
          </a:p>
        </p:txBody>
      </p:sp>
    </p:spTree>
    <p:extLst>
      <p:ext uri="{BB962C8B-B14F-4D97-AF65-F5344CB8AC3E}">
        <p14:creationId xmlns:p14="http://schemas.microsoft.com/office/powerpoint/2010/main" val="170776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95360" cy="7010400"/>
          </a:xfrm>
        </p:spPr>
        <p:txBody>
          <a:bodyPr>
            <a:normAutofit fontScale="92500" lnSpcReduction="20000"/>
          </a:bodyPr>
          <a:lstStyle/>
          <a:p>
            <a:pPr marL="0" indent="0">
              <a:buNone/>
            </a:pPr>
            <a:r>
              <a:rPr lang="en-GB" sz="2900" b="1" i="1" dirty="0">
                <a:solidFill>
                  <a:schemeClr val="tx1"/>
                </a:solidFill>
              </a:rPr>
              <a:t>(</a:t>
            </a:r>
            <a:r>
              <a:rPr lang="en-GB" sz="2800" b="1" i="1" dirty="0">
                <a:solidFill>
                  <a:schemeClr val="tx1"/>
                </a:solidFill>
              </a:rPr>
              <a:t>b)Treasury Single Account (TSA): </a:t>
            </a:r>
            <a:r>
              <a:rPr lang="en-GB" sz="2800" b="1" dirty="0">
                <a:solidFill>
                  <a:schemeClr val="tx1"/>
                </a:solidFill>
              </a:rPr>
              <a:t>Full implementation of the TSA has enabled the government to better monitor the financial activities of over 900 MDAs from a single platform, reduced the amount the government loses in interest rates on borrowing from commercial banks, eliminated the process of cash backing MDAs’ accounts with commercial banks, improved the reconciliation process for MDA accounts and saved the government several billions of naira which would otherwise have been lost through corrupt practices</a:t>
            </a:r>
            <a:r>
              <a:rPr lang="en-GB" sz="2800" b="1" dirty="0" smtClean="0">
                <a:solidFill>
                  <a:schemeClr val="tx1"/>
                </a:solidFill>
              </a:rPr>
              <a:t>.</a:t>
            </a:r>
          </a:p>
          <a:p>
            <a:pPr marL="0" indent="0">
              <a:buNone/>
            </a:pPr>
            <a:endParaRPr lang="en-US" sz="2800" b="1" dirty="0">
              <a:solidFill>
                <a:schemeClr val="tx1"/>
              </a:solidFill>
            </a:endParaRPr>
          </a:p>
          <a:p>
            <a:pPr marL="0" indent="0">
              <a:buNone/>
            </a:pPr>
            <a:r>
              <a:rPr lang="en-GB" sz="2800" b="1" i="1" dirty="0">
                <a:solidFill>
                  <a:schemeClr val="tx1"/>
                </a:solidFill>
              </a:rPr>
              <a:t>(c)Bank Verification Number (BVN): </a:t>
            </a:r>
            <a:r>
              <a:rPr lang="en-GB" sz="2800" b="1" dirty="0">
                <a:solidFill>
                  <a:schemeClr val="tx1"/>
                </a:solidFill>
              </a:rPr>
              <a:t>The implementation of the BVN initiative has created a centralized biometric identification system for the financial system. It has reduced fraudulent practices by dubious individuals and restored confidence in our banking industry given that it makes it possible to follow the trail of money.  </a:t>
            </a:r>
            <a:endParaRPr lang="en-US" sz="2800" b="1" dirty="0">
              <a:solidFill>
                <a:schemeClr val="tx1"/>
              </a:solidFill>
            </a:endParaRPr>
          </a:p>
          <a:p>
            <a:pPr marL="0" indent="0">
              <a:buNone/>
            </a:pPr>
            <a:endParaRPr lang="en-US" dirty="0"/>
          </a:p>
        </p:txBody>
      </p:sp>
    </p:spTree>
    <p:extLst>
      <p:ext uri="{BB962C8B-B14F-4D97-AF65-F5344CB8AC3E}">
        <p14:creationId xmlns:p14="http://schemas.microsoft.com/office/powerpoint/2010/main" val="712873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52400"/>
            <a:ext cx="8595360" cy="6553200"/>
          </a:xfrm>
        </p:spPr>
        <p:txBody>
          <a:bodyPr>
            <a:normAutofit lnSpcReduction="10000"/>
          </a:bodyPr>
          <a:lstStyle/>
          <a:p>
            <a:pPr marL="0" indent="0">
              <a:buNone/>
            </a:pPr>
            <a:r>
              <a:rPr lang="en-GB" sz="3600" b="1" i="1" dirty="0"/>
              <a:t>(d)Freedom of Information (FOI) Act:</a:t>
            </a:r>
            <a:r>
              <a:rPr lang="en-GB" sz="3400" b="1" i="1" dirty="0"/>
              <a:t> </a:t>
            </a:r>
            <a:r>
              <a:rPr lang="en-GB" sz="3400" b="1" dirty="0"/>
              <a:t>The enactment of the FOI Act in 2011 has made public records and information more freely available and accessible to Nigerians. Several government agencies have set up compliance structures that now enable them to respond to requests for information within the ambit of the law. The Bureau of Public Service Reform (BPSR) has adopted a unique electronic FOI platform on its website that gives real-time information to citizens and also encourages voluntary disclosure.</a:t>
            </a:r>
            <a:endParaRPr lang="en-US" sz="3400" b="1" dirty="0"/>
          </a:p>
          <a:p>
            <a:pPr marL="0" indent="0">
              <a:buNone/>
            </a:pPr>
            <a:endParaRPr lang="en-US" dirty="0"/>
          </a:p>
        </p:txBody>
      </p:sp>
    </p:spTree>
    <p:extLst>
      <p:ext uri="{BB962C8B-B14F-4D97-AF65-F5344CB8AC3E}">
        <p14:creationId xmlns:p14="http://schemas.microsoft.com/office/powerpoint/2010/main" val="27990020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148</TotalTime>
  <Words>2169</Words>
  <Application>Microsoft Office PowerPoint</Application>
  <PresentationFormat>On-screen Show (4:3)</PresentationFormat>
  <Paragraphs>105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Gill Sans MT</vt:lpstr>
      <vt:lpstr>Verdana</vt:lpstr>
      <vt:lpstr>Wingdings 2</vt:lpstr>
      <vt:lpstr>Solstice</vt:lpstr>
      <vt:lpstr>OPEN GOVERNMENT PARTNERSHIP: AMPLIFYING ACCESS TO INFORMATION,  BEING A PAPER PRESENTED BY:   MRS JULIET IBEKAKU – NWAGWU  (SPECIAL ADVISER TO THE PRESIDENT ON JUSTICE REFORM AND NATIONAL COORDINATOR OF OPEN GOVERNMENT PARTNERSHIP)   AT THE BPSR LUNCH TIME SEMINAR ON OPEN GOVERNMENT PARTNERSHIP HELD ON THURSDAY 11TH OCTOBER, 2018.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Brief overview of critical elements of the Freedom of Information Act, 2011.</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GOVERNMENT PARTNERSHIP: AMPLIFYING ACCESS TO INFORMATION, BEING A PAPER PRESENTED BY MRS JULIET IBEKAKU – NWAGWU (SPECIAL ADVISER TO THE PRESIDENT ON JUSTICE REFORM AND NATIONAL COORDINATOR OF OPEN GOVERNMENT PARTNERSHIP) AT THE BPSR LUNCH TIME SEMINAR ON OPEN GOVERNMENT PARTNERSHIP HELD ON THURSDAY 11TH OCTOBER, 2018.</dc:title>
  <dc:creator>user1</dc:creator>
  <cp:lastModifiedBy>ICT UNIT</cp:lastModifiedBy>
  <cp:revision>16</cp:revision>
  <dcterms:created xsi:type="dcterms:W3CDTF">2018-10-11T09:03:26Z</dcterms:created>
  <dcterms:modified xsi:type="dcterms:W3CDTF">2018-10-11T15:35:41Z</dcterms:modified>
</cp:coreProperties>
</file>