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94" r:id="rId2"/>
    <p:sldId id="295" r:id="rId3"/>
    <p:sldId id="259" r:id="rId4"/>
    <p:sldId id="260" r:id="rId5"/>
    <p:sldId id="263" r:id="rId6"/>
    <p:sldId id="267" r:id="rId7"/>
    <p:sldId id="268" r:id="rId8"/>
    <p:sldId id="269" r:id="rId9"/>
    <p:sldId id="270" r:id="rId10"/>
    <p:sldId id="313" r:id="rId11"/>
    <p:sldId id="314" r:id="rId12"/>
    <p:sldId id="317" r:id="rId13"/>
    <p:sldId id="312" r:id="rId14"/>
    <p:sldId id="288" r:id="rId15"/>
    <p:sldId id="289" r:id="rId16"/>
    <p:sldId id="318" r:id="rId17"/>
    <p:sldId id="290" r:id="rId18"/>
    <p:sldId id="315" r:id="rId19"/>
    <p:sldId id="31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293" r:id="rId34"/>
    <p:sldId id="291" r:id="rId35"/>
    <p:sldId id="292" r:id="rId36"/>
    <p:sldId id="310" r:id="rId37"/>
    <p:sldId id="264" r:id="rId38"/>
    <p:sldId id="265" r:id="rId39"/>
    <p:sldId id="266" r:id="rId40"/>
    <p:sldId id="261" r:id="rId41"/>
    <p:sldId id="281" r:id="rId42"/>
    <p:sldId id="282" r:id="rId43"/>
    <p:sldId id="311" r:id="rId44"/>
    <p:sldId id="284" r:id="rId4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C46C0-F625-47A3-AEC2-272D01DB429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70DC1FB9-B06A-46FA-999D-351FD298DCB8}">
      <dgm:prSet phldrT="[Text]"/>
      <dgm:spPr/>
      <dgm:t>
        <a:bodyPr/>
        <a:lstStyle/>
        <a:p>
          <a:pPr algn="ctr"/>
          <a:r>
            <a:rPr lang="en-US" b="1" dirty="0" smtClean="0"/>
            <a:t>Pre-Bid Stage</a:t>
          </a:r>
          <a:endParaRPr lang="en-US" b="1" dirty="0"/>
        </a:p>
      </dgm:t>
    </dgm:pt>
    <dgm:pt modelId="{A15C8A37-0590-44A2-A6C5-EDDB728D0D4A}" type="parTrans" cxnId="{6B6EBD84-620C-4F5E-94C9-0963EB5A1A0E}">
      <dgm:prSet/>
      <dgm:spPr/>
      <dgm:t>
        <a:bodyPr/>
        <a:lstStyle/>
        <a:p>
          <a:endParaRPr lang="en-US"/>
        </a:p>
      </dgm:t>
    </dgm:pt>
    <dgm:pt modelId="{41A20285-1587-446A-8495-7796A43B1B32}" type="sibTrans" cxnId="{6B6EBD84-620C-4F5E-94C9-0963EB5A1A0E}">
      <dgm:prSet/>
      <dgm:spPr/>
      <dgm:t>
        <a:bodyPr/>
        <a:lstStyle/>
        <a:p>
          <a:endParaRPr lang="en-US"/>
        </a:p>
      </dgm:t>
    </dgm:pt>
    <dgm:pt modelId="{CFB91321-BC06-4104-AE2B-E3ACDF7D1B9E}">
      <dgm:prSet phldrT="[Text]"/>
      <dgm:spPr>
        <a:solidFill>
          <a:srgbClr val="99FF99">
            <a:alpha val="89804"/>
          </a:srgbClr>
        </a:solidFill>
      </dgm:spPr>
      <dgm:t>
        <a:bodyPr/>
        <a:lstStyle/>
        <a:p>
          <a:r>
            <a:rPr lang="en-US" dirty="0" smtClean="0">
              <a:latin typeface="Lucida Sans" pitchFamily="34" charset="0"/>
            </a:rPr>
            <a:t>Need Assessment &amp; Evaluation</a:t>
          </a:r>
          <a:endParaRPr lang="en-US" dirty="0">
            <a:latin typeface="Lucida Sans" pitchFamily="34" charset="0"/>
          </a:endParaRPr>
        </a:p>
      </dgm:t>
    </dgm:pt>
    <dgm:pt modelId="{DBA3B354-0BF7-4F48-B3B5-997D5552774C}" type="parTrans" cxnId="{00DCBE1F-4FBD-4B2D-81DD-8FD93702E7FA}">
      <dgm:prSet/>
      <dgm:spPr/>
      <dgm:t>
        <a:bodyPr/>
        <a:lstStyle/>
        <a:p>
          <a:endParaRPr lang="en-US"/>
        </a:p>
      </dgm:t>
    </dgm:pt>
    <dgm:pt modelId="{BAD1406A-BA07-47F0-9D12-033D0B8042F7}" type="sibTrans" cxnId="{00DCBE1F-4FBD-4B2D-81DD-8FD93702E7FA}">
      <dgm:prSet/>
      <dgm:spPr/>
      <dgm:t>
        <a:bodyPr/>
        <a:lstStyle/>
        <a:p>
          <a:endParaRPr lang="en-US"/>
        </a:p>
      </dgm:t>
    </dgm:pt>
    <dgm:pt modelId="{D7C82CEC-A035-4642-AD37-782A97A95267}">
      <dgm:prSet phldrT="[Text]"/>
      <dgm:spPr/>
      <dgm:t>
        <a:bodyPr/>
        <a:lstStyle/>
        <a:p>
          <a:pPr algn="ctr"/>
          <a:r>
            <a:rPr lang="en-US" b="1" dirty="0" smtClean="0"/>
            <a:t>Bidding Stage</a:t>
          </a:r>
          <a:endParaRPr lang="en-US" b="1" dirty="0"/>
        </a:p>
      </dgm:t>
    </dgm:pt>
    <dgm:pt modelId="{9BDD34F7-236E-4E15-820D-59E22877F456}" type="parTrans" cxnId="{EDC86702-8B11-4D47-B9F0-F13A4D508776}">
      <dgm:prSet/>
      <dgm:spPr/>
      <dgm:t>
        <a:bodyPr/>
        <a:lstStyle/>
        <a:p>
          <a:endParaRPr lang="en-US"/>
        </a:p>
      </dgm:t>
    </dgm:pt>
    <dgm:pt modelId="{5CE707DB-DBBA-468E-936F-AEAA42CEFB9F}" type="sibTrans" cxnId="{EDC86702-8B11-4D47-B9F0-F13A4D508776}">
      <dgm:prSet/>
      <dgm:spPr/>
      <dgm:t>
        <a:bodyPr/>
        <a:lstStyle/>
        <a:p>
          <a:endParaRPr lang="en-US"/>
        </a:p>
      </dgm:t>
    </dgm:pt>
    <dgm:pt modelId="{8645F4A9-EFF2-4683-9B86-216CCF27562F}">
      <dgm:prSet phldrT="[Text]"/>
      <dgm:spPr>
        <a:solidFill>
          <a:srgbClr val="99FF99">
            <a:alpha val="90000"/>
          </a:srgbClr>
        </a:solidFill>
      </dgm:spPr>
      <dgm:t>
        <a:bodyPr/>
        <a:lstStyle/>
        <a:p>
          <a:r>
            <a:rPr lang="en-US" dirty="0" smtClean="0">
              <a:latin typeface="Lucida Sans" pitchFamily="34" charset="0"/>
            </a:rPr>
            <a:t>Advertisement</a:t>
          </a:r>
          <a:endParaRPr lang="en-US" dirty="0">
            <a:latin typeface="Lucida Sans" pitchFamily="34" charset="0"/>
          </a:endParaRPr>
        </a:p>
      </dgm:t>
    </dgm:pt>
    <dgm:pt modelId="{58AA6F5D-88D4-457F-9C10-642DFD42BA95}" type="parTrans" cxnId="{A262DAD6-C287-4F33-964D-6AD928E90C9F}">
      <dgm:prSet/>
      <dgm:spPr/>
      <dgm:t>
        <a:bodyPr/>
        <a:lstStyle/>
        <a:p>
          <a:endParaRPr lang="en-US"/>
        </a:p>
      </dgm:t>
    </dgm:pt>
    <dgm:pt modelId="{17D8D02C-B9A9-43B4-800D-7F87829B9D6E}" type="sibTrans" cxnId="{A262DAD6-C287-4F33-964D-6AD928E90C9F}">
      <dgm:prSet/>
      <dgm:spPr/>
      <dgm:t>
        <a:bodyPr/>
        <a:lstStyle/>
        <a:p>
          <a:endParaRPr lang="en-US"/>
        </a:p>
      </dgm:t>
    </dgm:pt>
    <dgm:pt modelId="{21258E44-1CD7-43CD-9306-A39DB9252D25}">
      <dgm:prSet phldrT="[Text]"/>
      <dgm:spPr/>
      <dgm:t>
        <a:bodyPr/>
        <a:lstStyle/>
        <a:p>
          <a:pPr algn="ctr"/>
          <a:r>
            <a:rPr lang="en-US" b="1" dirty="0" smtClean="0"/>
            <a:t>Post Bid Stage</a:t>
          </a:r>
          <a:endParaRPr lang="en-US" b="1" dirty="0"/>
        </a:p>
      </dgm:t>
    </dgm:pt>
    <dgm:pt modelId="{728C4A7C-6872-4312-8EE4-4024EC774E14}" type="parTrans" cxnId="{F7BF3C72-5CD8-4F4B-94C9-C4255C9F7104}">
      <dgm:prSet/>
      <dgm:spPr/>
      <dgm:t>
        <a:bodyPr/>
        <a:lstStyle/>
        <a:p>
          <a:endParaRPr lang="en-US"/>
        </a:p>
      </dgm:t>
    </dgm:pt>
    <dgm:pt modelId="{8EB99AEB-4282-43F4-8B8C-CE94B7EB51F6}" type="sibTrans" cxnId="{F7BF3C72-5CD8-4F4B-94C9-C4255C9F7104}">
      <dgm:prSet/>
      <dgm:spPr/>
      <dgm:t>
        <a:bodyPr/>
        <a:lstStyle/>
        <a:p>
          <a:endParaRPr lang="en-US"/>
        </a:p>
      </dgm:t>
    </dgm:pt>
    <dgm:pt modelId="{93BDBD5D-3AC3-4D57-B4F6-ED58EFE5F904}">
      <dgm:prSet phldrT="[Text]"/>
      <dgm:spPr>
        <a:solidFill>
          <a:srgbClr val="99FF99">
            <a:alpha val="90000"/>
          </a:srgbClr>
        </a:solidFill>
      </dgm:spPr>
      <dgm:t>
        <a:bodyPr/>
        <a:lstStyle/>
        <a:p>
          <a:r>
            <a:rPr lang="en-US" dirty="0" smtClean="0">
              <a:latin typeface="Lucida Sans" pitchFamily="34" charset="0"/>
            </a:rPr>
            <a:t>Award and Signing of Contract</a:t>
          </a:r>
          <a:endParaRPr lang="en-US" dirty="0">
            <a:latin typeface="Lucida Sans" pitchFamily="34" charset="0"/>
          </a:endParaRPr>
        </a:p>
      </dgm:t>
    </dgm:pt>
    <dgm:pt modelId="{060B1452-E9AE-473A-8B29-435915E5B9E6}" type="parTrans" cxnId="{B6E531F2-A1A7-47D8-8D76-FD15A5F11F8E}">
      <dgm:prSet/>
      <dgm:spPr/>
      <dgm:t>
        <a:bodyPr/>
        <a:lstStyle/>
        <a:p>
          <a:endParaRPr lang="en-US"/>
        </a:p>
      </dgm:t>
    </dgm:pt>
    <dgm:pt modelId="{CAB97889-44FF-4673-8092-16570B3E9FCB}" type="sibTrans" cxnId="{B6E531F2-A1A7-47D8-8D76-FD15A5F11F8E}">
      <dgm:prSet/>
      <dgm:spPr/>
      <dgm:t>
        <a:bodyPr/>
        <a:lstStyle/>
        <a:p>
          <a:endParaRPr lang="en-US"/>
        </a:p>
      </dgm:t>
    </dgm:pt>
    <dgm:pt modelId="{44996593-D3EA-44AB-9397-0FC156E90D25}">
      <dgm:prSet phldrT="[Text]"/>
      <dgm:spPr>
        <a:solidFill>
          <a:srgbClr val="99FF99">
            <a:alpha val="89804"/>
          </a:srgbClr>
        </a:solidFill>
      </dgm:spPr>
      <dgm:t>
        <a:bodyPr/>
        <a:lstStyle/>
        <a:p>
          <a:endParaRPr lang="en-US" dirty="0"/>
        </a:p>
      </dgm:t>
    </dgm:pt>
    <dgm:pt modelId="{24BB69DB-22A6-4493-936A-22AD2CA47C20}" type="parTrans" cxnId="{902F28A4-7180-4EFC-89A8-4D6F97C0B834}">
      <dgm:prSet/>
      <dgm:spPr/>
      <dgm:t>
        <a:bodyPr/>
        <a:lstStyle/>
        <a:p>
          <a:endParaRPr lang="en-US"/>
        </a:p>
      </dgm:t>
    </dgm:pt>
    <dgm:pt modelId="{8457C684-BA58-4355-8638-8CC73BF2A443}" type="sibTrans" cxnId="{902F28A4-7180-4EFC-89A8-4D6F97C0B834}">
      <dgm:prSet/>
      <dgm:spPr/>
      <dgm:t>
        <a:bodyPr/>
        <a:lstStyle/>
        <a:p>
          <a:endParaRPr lang="en-US"/>
        </a:p>
      </dgm:t>
    </dgm:pt>
    <dgm:pt modelId="{365DAA7A-7634-4DB9-8AD2-175299B3BC18}">
      <dgm:prSet phldrT="[Text]"/>
      <dgm:spPr>
        <a:solidFill>
          <a:srgbClr val="99FF99">
            <a:alpha val="89804"/>
          </a:srgbClr>
        </a:solidFill>
      </dgm:spPr>
      <dgm:t>
        <a:bodyPr/>
        <a:lstStyle/>
        <a:p>
          <a:r>
            <a:rPr lang="en-US" dirty="0" smtClean="0">
              <a:latin typeface="Lucida Sans" pitchFamily="34" charset="0"/>
            </a:rPr>
            <a:t>Preparation of Bid Documents</a:t>
          </a:r>
          <a:endParaRPr lang="en-US" dirty="0">
            <a:latin typeface="Lucida Sans" pitchFamily="34" charset="0"/>
          </a:endParaRPr>
        </a:p>
      </dgm:t>
    </dgm:pt>
    <dgm:pt modelId="{01DF1562-9AAF-47FB-B04E-B56899540A26}" type="parTrans" cxnId="{233872D0-F8CE-4610-86C3-0BB6A8A5E2E0}">
      <dgm:prSet/>
      <dgm:spPr/>
      <dgm:t>
        <a:bodyPr/>
        <a:lstStyle/>
        <a:p>
          <a:endParaRPr lang="en-US"/>
        </a:p>
      </dgm:t>
    </dgm:pt>
    <dgm:pt modelId="{BB4A82AF-74B5-480A-9F7A-82C9DF7690E4}" type="sibTrans" cxnId="{233872D0-F8CE-4610-86C3-0BB6A8A5E2E0}">
      <dgm:prSet/>
      <dgm:spPr/>
      <dgm:t>
        <a:bodyPr/>
        <a:lstStyle/>
        <a:p>
          <a:endParaRPr lang="en-US"/>
        </a:p>
      </dgm:t>
    </dgm:pt>
    <dgm:pt modelId="{4B2E09BF-7FE9-4EAE-AF84-CD1FE06E7C77}">
      <dgm:prSet phldrT="[Text]"/>
      <dgm:spPr>
        <a:solidFill>
          <a:srgbClr val="99FF99">
            <a:alpha val="90000"/>
          </a:srgbClr>
        </a:solidFill>
      </dgm:spPr>
      <dgm:t>
        <a:bodyPr/>
        <a:lstStyle/>
        <a:p>
          <a:r>
            <a:rPr lang="en-US" dirty="0" smtClean="0">
              <a:latin typeface="Lucida Sans" pitchFamily="34" charset="0"/>
            </a:rPr>
            <a:t>Collection, Submission &amp; Opening of Bids</a:t>
          </a:r>
          <a:endParaRPr lang="en-US" dirty="0">
            <a:latin typeface="Lucida Sans" pitchFamily="34" charset="0"/>
          </a:endParaRPr>
        </a:p>
      </dgm:t>
    </dgm:pt>
    <dgm:pt modelId="{A3729856-E905-4038-B928-C435BF154E86}" type="parTrans" cxnId="{9EFC7B42-BBFB-406E-BF27-A037764739D5}">
      <dgm:prSet/>
      <dgm:spPr/>
      <dgm:t>
        <a:bodyPr/>
        <a:lstStyle/>
        <a:p>
          <a:endParaRPr lang="en-US"/>
        </a:p>
      </dgm:t>
    </dgm:pt>
    <dgm:pt modelId="{87EB4F03-6839-4BF2-8CBD-23A81CC25A40}" type="sibTrans" cxnId="{9EFC7B42-BBFB-406E-BF27-A037764739D5}">
      <dgm:prSet/>
      <dgm:spPr/>
      <dgm:t>
        <a:bodyPr/>
        <a:lstStyle/>
        <a:p>
          <a:endParaRPr lang="en-US"/>
        </a:p>
      </dgm:t>
    </dgm:pt>
    <dgm:pt modelId="{74D15757-1357-4061-AE3F-40272B23C4EE}">
      <dgm:prSet phldrT="[Text]"/>
      <dgm:spPr>
        <a:solidFill>
          <a:srgbClr val="99FF99">
            <a:alpha val="90000"/>
          </a:srgbClr>
        </a:solidFill>
      </dgm:spPr>
      <dgm:t>
        <a:bodyPr/>
        <a:lstStyle/>
        <a:p>
          <a:r>
            <a:rPr lang="en-US" dirty="0" smtClean="0">
              <a:latin typeface="Lucida Sans" pitchFamily="34" charset="0"/>
            </a:rPr>
            <a:t>Evaluation of Bids</a:t>
          </a:r>
          <a:endParaRPr lang="en-US" dirty="0">
            <a:latin typeface="Lucida Sans" pitchFamily="34" charset="0"/>
          </a:endParaRPr>
        </a:p>
      </dgm:t>
    </dgm:pt>
    <dgm:pt modelId="{6CB1EA51-A2ED-4B7E-A231-317BE397D4ED}" type="parTrans" cxnId="{B0B9FFA8-2C7C-46F6-A757-29BF8F5117CD}">
      <dgm:prSet/>
      <dgm:spPr/>
      <dgm:t>
        <a:bodyPr/>
        <a:lstStyle/>
        <a:p>
          <a:endParaRPr lang="en-US"/>
        </a:p>
      </dgm:t>
    </dgm:pt>
    <dgm:pt modelId="{19F8B4C0-90B1-442F-A43E-E2FFC995B286}" type="sibTrans" cxnId="{B0B9FFA8-2C7C-46F6-A757-29BF8F5117CD}">
      <dgm:prSet/>
      <dgm:spPr/>
      <dgm:t>
        <a:bodyPr/>
        <a:lstStyle/>
        <a:p>
          <a:endParaRPr lang="en-US"/>
        </a:p>
      </dgm:t>
    </dgm:pt>
    <dgm:pt modelId="{C6E034BA-576F-44FA-A2BE-581F69370CBB}">
      <dgm:prSet phldrT="[Text]"/>
      <dgm:spPr>
        <a:solidFill>
          <a:srgbClr val="99FF99">
            <a:alpha val="90000"/>
          </a:srgbClr>
        </a:solidFill>
      </dgm:spPr>
      <dgm:t>
        <a:bodyPr/>
        <a:lstStyle/>
        <a:p>
          <a:r>
            <a:rPr lang="en-US" dirty="0" smtClean="0">
              <a:latin typeface="Lucida Sans" pitchFamily="34" charset="0"/>
            </a:rPr>
            <a:t>Contract Administration/ Management</a:t>
          </a:r>
        </a:p>
      </dgm:t>
    </dgm:pt>
    <dgm:pt modelId="{A679D27A-9F5B-4146-A4AC-DB3C35156700}" type="parTrans" cxnId="{A1907E2C-E25A-4A12-8DD4-71FB4774A96F}">
      <dgm:prSet/>
      <dgm:spPr/>
      <dgm:t>
        <a:bodyPr/>
        <a:lstStyle/>
        <a:p>
          <a:endParaRPr lang="en-US"/>
        </a:p>
      </dgm:t>
    </dgm:pt>
    <dgm:pt modelId="{63904989-F971-439D-97A0-F37DE805DF47}" type="sibTrans" cxnId="{A1907E2C-E25A-4A12-8DD4-71FB4774A96F}">
      <dgm:prSet/>
      <dgm:spPr/>
      <dgm:t>
        <a:bodyPr/>
        <a:lstStyle/>
        <a:p>
          <a:endParaRPr lang="en-US"/>
        </a:p>
      </dgm:t>
    </dgm:pt>
    <dgm:pt modelId="{C34C5A1B-9BB1-48E4-AEB6-3947BD69CAB5}">
      <dgm:prSet phldrT="[Text]"/>
      <dgm:spPr>
        <a:solidFill>
          <a:srgbClr val="99FF99">
            <a:alpha val="90000"/>
          </a:srgbClr>
        </a:solidFill>
      </dgm:spPr>
      <dgm:t>
        <a:bodyPr/>
        <a:lstStyle/>
        <a:p>
          <a:r>
            <a:rPr lang="en-US" dirty="0" smtClean="0">
              <a:latin typeface="Lucida Sans" pitchFamily="34" charset="0"/>
            </a:rPr>
            <a:t>Writing the Evaluation Report</a:t>
          </a:r>
          <a:endParaRPr lang="en-US" dirty="0">
            <a:latin typeface="Lucida Sans" pitchFamily="34" charset="0"/>
          </a:endParaRPr>
        </a:p>
      </dgm:t>
    </dgm:pt>
    <dgm:pt modelId="{B24477CD-1797-42AA-BD3B-661D897A7790}" type="parTrans" cxnId="{E0BBCC0A-E262-49D5-98B4-061F8D44AC8B}">
      <dgm:prSet/>
      <dgm:spPr/>
      <dgm:t>
        <a:bodyPr/>
        <a:lstStyle/>
        <a:p>
          <a:endParaRPr lang="en-US"/>
        </a:p>
      </dgm:t>
    </dgm:pt>
    <dgm:pt modelId="{0F29F232-E69A-48BF-BA3C-8D373940F773}" type="sibTrans" cxnId="{E0BBCC0A-E262-49D5-98B4-061F8D44AC8B}">
      <dgm:prSet/>
      <dgm:spPr/>
      <dgm:t>
        <a:bodyPr/>
        <a:lstStyle/>
        <a:p>
          <a:endParaRPr lang="en-US"/>
        </a:p>
      </dgm:t>
    </dgm:pt>
    <dgm:pt modelId="{8B02424D-F900-477B-BC5B-26267782FC43}">
      <dgm:prSet phldrT="[Text]"/>
      <dgm:spPr>
        <a:solidFill>
          <a:srgbClr val="99FF99">
            <a:alpha val="90000"/>
          </a:srgbClr>
        </a:solidFill>
      </dgm:spPr>
      <dgm:t>
        <a:bodyPr/>
        <a:lstStyle/>
        <a:p>
          <a:r>
            <a:rPr lang="en-US" dirty="0" smtClean="0">
              <a:latin typeface="Lucida Sans" pitchFamily="34" charset="0"/>
            </a:rPr>
            <a:t>Approval /”No Objection”</a:t>
          </a:r>
          <a:endParaRPr lang="en-US" dirty="0">
            <a:latin typeface="Lucida Sans" pitchFamily="34" charset="0"/>
          </a:endParaRPr>
        </a:p>
      </dgm:t>
    </dgm:pt>
    <dgm:pt modelId="{07415EA6-1A2D-4D17-811D-CE779628F623}" type="parTrans" cxnId="{286120FB-1B48-40E8-AAB8-81411067B9C1}">
      <dgm:prSet/>
      <dgm:spPr/>
      <dgm:t>
        <a:bodyPr/>
        <a:lstStyle/>
        <a:p>
          <a:endParaRPr lang="en-US"/>
        </a:p>
      </dgm:t>
    </dgm:pt>
    <dgm:pt modelId="{1C3C1FCF-9A93-4E12-B62B-BF57D52D13E9}" type="sibTrans" cxnId="{286120FB-1B48-40E8-AAB8-81411067B9C1}">
      <dgm:prSet/>
      <dgm:spPr/>
      <dgm:t>
        <a:bodyPr/>
        <a:lstStyle/>
        <a:p>
          <a:endParaRPr lang="en-US"/>
        </a:p>
      </dgm:t>
    </dgm:pt>
    <dgm:pt modelId="{7A496D18-C54C-4FE8-9180-42430DD5DD6E}">
      <dgm:prSet phldrT="[Text]"/>
      <dgm:spPr>
        <a:solidFill>
          <a:srgbClr val="99FF99">
            <a:alpha val="89804"/>
          </a:srgbClr>
        </a:solidFill>
      </dgm:spPr>
      <dgm:t>
        <a:bodyPr/>
        <a:lstStyle/>
        <a:p>
          <a:r>
            <a:rPr lang="en-US" dirty="0" smtClean="0">
              <a:latin typeface="Lucida Sans" pitchFamily="34" charset="0"/>
            </a:rPr>
            <a:t>Market surveys/ In-House Estimates</a:t>
          </a:r>
          <a:endParaRPr lang="en-US" dirty="0">
            <a:latin typeface="Lucida Sans" pitchFamily="34" charset="0"/>
          </a:endParaRPr>
        </a:p>
      </dgm:t>
    </dgm:pt>
    <dgm:pt modelId="{93BD7A6B-5750-493A-8741-9B5AF04AB4E8}" type="parTrans" cxnId="{1CDA50C6-32D4-4D4D-A7CE-DFFB3DADA360}">
      <dgm:prSet/>
      <dgm:spPr/>
      <dgm:t>
        <a:bodyPr/>
        <a:lstStyle/>
        <a:p>
          <a:endParaRPr lang="en-US"/>
        </a:p>
      </dgm:t>
    </dgm:pt>
    <dgm:pt modelId="{CCA794C5-4524-4C69-AB90-7FCCE7CA7754}" type="sibTrans" cxnId="{1CDA50C6-32D4-4D4D-A7CE-DFFB3DADA360}">
      <dgm:prSet/>
      <dgm:spPr/>
      <dgm:t>
        <a:bodyPr/>
        <a:lstStyle/>
        <a:p>
          <a:endParaRPr lang="en-US"/>
        </a:p>
      </dgm:t>
    </dgm:pt>
    <dgm:pt modelId="{F828E443-05AA-4CC2-94B6-2F22CCF86D56}">
      <dgm:prSet phldrT="[Text]"/>
      <dgm:spPr>
        <a:solidFill>
          <a:srgbClr val="99FF99">
            <a:alpha val="89804"/>
          </a:srgbClr>
        </a:solidFill>
      </dgm:spPr>
      <dgm:t>
        <a:bodyPr/>
        <a:lstStyle/>
        <a:p>
          <a:r>
            <a:rPr lang="en-US" dirty="0" smtClean="0">
              <a:latin typeface="Lucida Sans" pitchFamily="34" charset="0"/>
            </a:rPr>
            <a:t>Provision of funding</a:t>
          </a:r>
          <a:endParaRPr lang="en-US" dirty="0">
            <a:latin typeface="Lucida Sans" pitchFamily="34" charset="0"/>
          </a:endParaRPr>
        </a:p>
      </dgm:t>
    </dgm:pt>
    <dgm:pt modelId="{37F23778-E27B-4FFC-BAF4-7B9F3C1C0AA0}" type="parTrans" cxnId="{B383CBAD-9E28-472B-80DC-C2A3D2FE7293}">
      <dgm:prSet/>
      <dgm:spPr/>
      <dgm:t>
        <a:bodyPr/>
        <a:lstStyle/>
        <a:p>
          <a:endParaRPr lang="en-US"/>
        </a:p>
      </dgm:t>
    </dgm:pt>
    <dgm:pt modelId="{E0D57F15-3643-4771-8EE8-970A7F8ADB22}" type="sibTrans" cxnId="{B383CBAD-9E28-472B-80DC-C2A3D2FE7293}">
      <dgm:prSet/>
      <dgm:spPr/>
      <dgm:t>
        <a:bodyPr/>
        <a:lstStyle/>
        <a:p>
          <a:endParaRPr lang="en-US"/>
        </a:p>
      </dgm:t>
    </dgm:pt>
    <dgm:pt modelId="{E2907946-AA4F-4E27-B20A-93670A886971}">
      <dgm:prSet phldrT="[Text]"/>
      <dgm:spPr>
        <a:solidFill>
          <a:srgbClr val="99FF99">
            <a:alpha val="89804"/>
          </a:srgbClr>
        </a:solidFill>
      </dgm:spPr>
      <dgm:t>
        <a:bodyPr/>
        <a:lstStyle/>
        <a:p>
          <a:r>
            <a:rPr lang="en-US" dirty="0" smtClean="0">
              <a:latin typeface="Lucida Sans" pitchFamily="34" charset="0"/>
            </a:rPr>
            <a:t>Selecting procurement method</a:t>
          </a:r>
          <a:endParaRPr lang="en-US" dirty="0">
            <a:latin typeface="Lucida Sans" pitchFamily="34" charset="0"/>
          </a:endParaRPr>
        </a:p>
      </dgm:t>
    </dgm:pt>
    <dgm:pt modelId="{C1195525-F26D-48B6-A73E-CA3908C98C54}" type="parTrans" cxnId="{3CD407C1-2BB2-4E79-AA34-FCBE3AE960AD}">
      <dgm:prSet/>
      <dgm:spPr/>
      <dgm:t>
        <a:bodyPr/>
        <a:lstStyle/>
        <a:p>
          <a:endParaRPr lang="en-US"/>
        </a:p>
      </dgm:t>
    </dgm:pt>
    <dgm:pt modelId="{73EA2510-241D-40A3-97FB-ACF01D789604}" type="sibTrans" cxnId="{3CD407C1-2BB2-4E79-AA34-FCBE3AE960AD}">
      <dgm:prSet/>
      <dgm:spPr/>
      <dgm:t>
        <a:bodyPr/>
        <a:lstStyle/>
        <a:p>
          <a:endParaRPr lang="en-US"/>
        </a:p>
      </dgm:t>
    </dgm:pt>
    <dgm:pt modelId="{99FA011A-56D9-4EEF-9122-D12960032B01}">
      <dgm:prSet phldrT="[Text]"/>
      <dgm:spPr>
        <a:solidFill>
          <a:srgbClr val="99FF99">
            <a:alpha val="90000"/>
          </a:srgbClr>
        </a:solidFill>
      </dgm:spPr>
      <dgm:t>
        <a:bodyPr/>
        <a:lstStyle/>
        <a:p>
          <a:r>
            <a:rPr lang="en-US" dirty="0" smtClean="0">
              <a:latin typeface="Lucida Sans" pitchFamily="34" charset="0"/>
            </a:rPr>
            <a:t>Project Commissioning</a:t>
          </a:r>
        </a:p>
      </dgm:t>
    </dgm:pt>
    <dgm:pt modelId="{5079F14F-3ADB-4B6C-A656-ABB48DC42BBD}" type="parTrans" cxnId="{9DC2DE34-55B1-4A5C-81CF-6780569B7093}">
      <dgm:prSet/>
      <dgm:spPr/>
      <dgm:t>
        <a:bodyPr/>
        <a:lstStyle/>
        <a:p>
          <a:endParaRPr lang="en-US"/>
        </a:p>
      </dgm:t>
    </dgm:pt>
    <dgm:pt modelId="{B71D5E5C-D765-4762-B13D-57CE2B25CE0A}" type="sibTrans" cxnId="{9DC2DE34-55B1-4A5C-81CF-6780569B7093}">
      <dgm:prSet/>
      <dgm:spPr/>
      <dgm:t>
        <a:bodyPr/>
        <a:lstStyle/>
        <a:p>
          <a:endParaRPr lang="en-US"/>
        </a:p>
      </dgm:t>
    </dgm:pt>
    <dgm:pt modelId="{BAAB42FE-FF15-4C3B-AAE1-2A305CAB9DD5}" type="pres">
      <dgm:prSet presAssocID="{FCAC46C0-F625-47A3-AEC2-272D01DB4294}" presName="linearFlow" presStyleCnt="0">
        <dgm:presLayoutVars>
          <dgm:dir/>
          <dgm:animLvl val="lvl"/>
          <dgm:resizeHandles val="exact"/>
        </dgm:presLayoutVars>
      </dgm:prSet>
      <dgm:spPr/>
      <dgm:t>
        <a:bodyPr/>
        <a:lstStyle/>
        <a:p>
          <a:endParaRPr lang="en-US"/>
        </a:p>
      </dgm:t>
    </dgm:pt>
    <dgm:pt modelId="{278DD6DC-1C01-4F26-ADD6-AD7B9D9A4037}" type="pres">
      <dgm:prSet presAssocID="{70DC1FB9-B06A-46FA-999D-351FD298DCB8}" presName="composite" presStyleCnt="0"/>
      <dgm:spPr/>
    </dgm:pt>
    <dgm:pt modelId="{744C7403-66DB-4FE7-B987-A09D432BACA8}" type="pres">
      <dgm:prSet presAssocID="{70DC1FB9-B06A-46FA-999D-351FD298DCB8}" presName="parTx" presStyleLbl="node1" presStyleIdx="0" presStyleCnt="3">
        <dgm:presLayoutVars>
          <dgm:chMax val="0"/>
          <dgm:chPref val="0"/>
          <dgm:bulletEnabled val="1"/>
        </dgm:presLayoutVars>
      </dgm:prSet>
      <dgm:spPr/>
      <dgm:t>
        <a:bodyPr/>
        <a:lstStyle/>
        <a:p>
          <a:endParaRPr lang="en-US"/>
        </a:p>
      </dgm:t>
    </dgm:pt>
    <dgm:pt modelId="{83D13F52-D23B-4288-AAFB-21EC34D214C1}" type="pres">
      <dgm:prSet presAssocID="{70DC1FB9-B06A-46FA-999D-351FD298DCB8}" presName="parSh" presStyleLbl="node1" presStyleIdx="0" presStyleCnt="3" custLinFactNeighborX="4032" custLinFactNeighborY="-6674"/>
      <dgm:spPr/>
      <dgm:t>
        <a:bodyPr/>
        <a:lstStyle/>
        <a:p>
          <a:endParaRPr lang="en-US"/>
        </a:p>
      </dgm:t>
    </dgm:pt>
    <dgm:pt modelId="{631A2986-8646-4D6B-A792-0CC4049095A2}" type="pres">
      <dgm:prSet presAssocID="{70DC1FB9-B06A-46FA-999D-351FD298DCB8}" presName="desTx" presStyleLbl="fgAcc1" presStyleIdx="0" presStyleCnt="3" custScaleX="105207">
        <dgm:presLayoutVars>
          <dgm:bulletEnabled val="1"/>
        </dgm:presLayoutVars>
      </dgm:prSet>
      <dgm:spPr/>
      <dgm:t>
        <a:bodyPr/>
        <a:lstStyle/>
        <a:p>
          <a:endParaRPr lang="en-US"/>
        </a:p>
      </dgm:t>
    </dgm:pt>
    <dgm:pt modelId="{863A650F-A1BE-4DAF-B5CE-AC1EC33AD25B}" type="pres">
      <dgm:prSet presAssocID="{41A20285-1587-446A-8495-7796A43B1B32}" presName="sibTrans" presStyleLbl="sibTrans2D1" presStyleIdx="0" presStyleCnt="2"/>
      <dgm:spPr/>
      <dgm:t>
        <a:bodyPr/>
        <a:lstStyle/>
        <a:p>
          <a:endParaRPr lang="en-US"/>
        </a:p>
      </dgm:t>
    </dgm:pt>
    <dgm:pt modelId="{CF900700-B565-4CA8-92D7-8122891A28B3}" type="pres">
      <dgm:prSet presAssocID="{41A20285-1587-446A-8495-7796A43B1B32}" presName="connTx" presStyleLbl="sibTrans2D1" presStyleIdx="0" presStyleCnt="2"/>
      <dgm:spPr/>
      <dgm:t>
        <a:bodyPr/>
        <a:lstStyle/>
        <a:p>
          <a:endParaRPr lang="en-US"/>
        </a:p>
      </dgm:t>
    </dgm:pt>
    <dgm:pt modelId="{A312E23F-EEEE-48C3-B522-60D13FFB42B9}" type="pres">
      <dgm:prSet presAssocID="{D7C82CEC-A035-4642-AD37-782A97A95267}" presName="composite" presStyleCnt="0"/>
      <dgm:spPr/>
    </dgm:pt>
    <dgm:pt modelId="{09FA040F-AAE6-4EE3-B645-184A738BFDAA}" type="pres">
      <dgm:prSet presAssocID="{D7C82CEC-A035-4642-AD37-782A97A95267}" presName="parTx" presStyleLbl="node1" presStyleIdx="0" presStyleCnt="3">
        <dgm:presLayoutVars>
          <dgm:chMax val="0"/>
          <dgm:chPref val="0"/>
          <dgm:bulletEnabled val="1"/>
        </dgm:presLayoutVars>
      </dgm:prSet>
      <dgm:spPr/>
      <dgm:t>
        <a:bodyPr/>
        <a:lstStyle/>
        <a:p>
          <a:endParaRPr lang="en-US"/>
        </a:p>
      </dgm:t>
    </dgm:pt>
    <dgm:pt modelId="{0AC6D0D3-BED3-419B-B88E-ADBC282BFEE5}" type="pres">
      <dgm:prSet presAssocID="{D7C82CEC-A035-4642-AD37-782A97A95267}" presName="parSh" presStyleLbl="node1" presStyleIdx="1" presStyleCnt="3"/>
      <dgm:spPr/>
      <dgm:t>
        <a:bodyPr/>
        <a:lstStyle/>
        <a:p>
          <a:endParaRPr lang="en-US"/>
        </a:p>
      </dgm:t>
    </dgm:pt>
    <dgm:pt modelId="{A20A31E1-DCCA-477C-AB61-B649B160958F}" type="pres">
      <dgm:prSet presAssocID="{D7C82CEC-A035-4642-AD37-782A97A95267}" presName="desTx" presStyleLbl="fgAcc1" presStyleIdx="1" presStyleCnt="3">
        <dgm:presLayoutVars>
          <dgm:bulletEnabled val="1"/>
        </dgm:presLayoutVars>
      </dgm:prSet>
      <dgm:spPr/>
      <dgm:t>
        <a:bodyPr/>
        <a:lstStyle/>
        <a:p>
          <a:endParaRPr lang="en-US"/>
        </a:p>
      </dgm:t>
    </dgm:pt>
    <dgm:pt modelId="{DACE093D-194A-4F82-A063-854D64B7B69F}" type="pres">
      <dgm:prSet presAssocID="{5CE707DB-DBBA-468E-936F-AEAA42CEFB9F}" presName="sibTrans" presStyleLbl="sibTrans2D1" presStyleIdx="1" presStyleCnt="2"/>
      <dgm:spPr/>
      <dgm:t>
        <a:bodyPr/>
        <a:lstStyle/>
        <a:p>
          <a:endParaRPr lang="en-US"/>
        </a:p>
      </dgm:t>
    </dgm:pt>
    <dgm:pt modelId="{DCAFA845-7B3A-4D04-BA2A-3B2C392233E8}" type="pres">
      <dgm:prSet presAssocID="{5CE707DB-DBBA-468E-936F-AEAA42CEFB9F}" presName="connTx" presStyleLbl="sibTrans2D1" presStyleIdx="1" presStyleCnt="2"/>
      <dgm:spPr/>
      <dgm:t>
        <a:bodyPr/>
        <a:lstStyle/>
        <a:p>
          <a:endParaRPr lang="en-US"/>
        </a:p>
      </dgm:t>
    </dgm:pt>
    <dgm:pt modelId="{A4F191AD-0DFD-4118-B964-EFB43EC862D5}" type="pres">
      <dgm:prSet presAssocID="{21258E44-1CD7-43CD-9306-A39DB9252D25}" presName="composite" presStyleCnt="0"/>
      <dgm:spPr/>
    </dgm:pt>
    <dgm:pt modelId="{8224D491-3969-48FA-A0C9-DD90E97D376C}" type="pres">
      <dgm:prSet presAssocID="{21258E44-1CD7-43CD-9306-A39DB9252D25}" presName="parTx" presStyleLbl="node1" presStyleIdx="1" presStyleCnt="3">
        <dgm:presLayoutVars>
          <dgm:chMax val="0"/>
          <dgm:chPref val="0"/>
          <dgm:bulletEnabled val="1"/>
        </dgm:presLayoutVars>
      </dgm:prSet>
      <dgm:spPr/>
      <dgm:t>
        <a:bodyPr/>
        <a:lstStyle/>
        <a:p>
          <a:endParaRPr lang="en-US"/>
        </a:p>
      </dgm:t>
    </dgm:pt>
    <dgm:pt modelId="{5C1A43AA-4E86-45A5-BDAC-B143D3E6447C}" type="pres">
      <dgm:prSet presAssocID="{21258E44-1CD7-43CD-9306-A39DB9252D25}" presName="parSh" presStyleLbl="node1" presStyleIdx="2" presStyleCnt="3"/>
      <dgm:spPr/>
      <dgm:t>
        <a:bodyPr/>
        <a:lstStyle/>
        <a:p>
          <a:endParaRPr lang="en-US"/>
        </a:p>
      </dgm:t>
    </dgm:pt>
    <dgm:pt modelId="{4196EA29-39F2-40CD-A208-E13A79ECB32E}" type="pres">
      <dgm:prSet presAssocID="{21258E44-1CD7-43CD-9306-A39DB9252D25}" presName="desTx" presStyleLbl="fgAcc1" presStyleIdx="2" presStyleCnt="3">
        <dgm:presLayoutVars>
          <dgm:bulletEnabled val="1"/>
        </dgm:presLayoutVars>
      </dgm:prSet>
      <dgm:spPr/>
      <dgm:t>
        <a:bodyPr/>
        <a:lstStyle/>
        <a:p>
          <a:endParaRPr lang="en-US"/>
        </a:p>
      </dgm:t>
    </dgm:pt>
  </dgm:ptLst>
  <dgm:cxnLst>
    <dgm:cxn modelId="{961926F3-217E-46EA-90AD-BB5C2086CC88}" type="presOf" srcId="{D7C82CEC-A035-4642-AD37-782A97A95267}" destId="{09FA040F-AAE6-4EE3-B645-184A738BFDAA}" srcOrd="0" destOrd="0" presId="urn:microsoft.com/office/officeart/2005/8/layout/process3"/>
    <dgm:cxn modelId="{6C197D91-A6BB-439B-BB64-AE15C6EAA0A7}" type="presOf" srcId="{5CE707DB-DBBA-468E-936F-AEAA42CEFB9F}" destId="{DCAFA845-7B3A-4D04-BA2A-3B2C392233E8}" srcOrd="1" destOrd="0" presId="urn:microsoft.com/office/officeart/2005/8/layout/process3"/>
    <dgm:cxn modelId="{6771BAF6-8CF0-43FD-AA5F-ACA9048FE3D8}" type="presOf" srcId="{41A20285-1587-446A-8495-7796A43B1B32}" destId="{CF900700-B565-4CA8-92D7-8122891A28B3}" srcOrd="1" destOrd="0" presId="urn:microsoft.com/office/officeart/2005/8/layout/process3"/>
    <dgm:cxn modelId="{BB65ED22-40FE-4782-B7CE-D11A79DE78B5}" type="presOf" srcId="{44996593-D3EA-44AB-9397-0FC156E90D25}" destId="{631A2986-8646-4D6B-A792-0CC4049095A2}" srcOrd="0" destOrd="5" presId="urn:microsoft.com/office/officeart/2005/8/layout/process3"/>
    <dgm:cxn modelId="{E87D7E8B-DA77-4D98-BA7A-85E668A0684A}" type="presOf" srcId="{C6E034BA-576F-44FA-A2BE-581F69370CBB}" destId="{4196EA29-39F2-40CD-A208-E13A79ECB32E}" srcOrd="0" destOrd="1" presId="urn:microsoft.com/office/officeart/2005/8/layout/process3"/>
    <dgm:cxn modelId="{898155E6-A01D-422F-97F4-920F16FE08B3}" type="presOf" srcId="{E2907946-AA4F-4E27-B20A-93670A886971}" destId="{631A2986-8646-4D6B-A792-0CC4049095A2}" srcOrd="0" destOrd="3" presId="urn:microsoft.com/office/officeart/2005/8/layout/process3"/>
    <dgm:cxn modelId="{B383CBAD-9E28-472B-80DC-C2A3D2FE7293}" srcId="{70DC1FB9-B06A-46FA-999D-351FD298DCB8}" destId="{F828E443-05AA-4CC2-94B6-2F22CCF86D56}" srcOrd="2" destOrd="0" parTransId="{37F23778-E27B-4FFC-BAF4-7B9F3C1C0AA0}" sibTransId="{E0D57F15-3643-4771-8EE8-970A7F8ADB22}"/>
    <dgm:cxn modelId="{9EFC7B42-BBFB-406E-BF27-A037764739D5}" srcId="{D7C82CEC-A035-4642-AD37-782A97A95267}" destId="{4B2E09BF-7FE9-4EAE-AF84-CD1FE06E7C77}" srcOrd="1" destOrd="0" parTransId="{A3729856-E905-4038-B928-C435BF154E86}" sibTransId="{87EB4F03-6839-4BF2-8CBD-23A81CC25A40}"/>
    <dgm:cxn modelId="{902F28A4-7180-4EFC-89A8-4D6F97C0B834}" srcId="{70DC1FB9-B06A-46FA-999D-351FD298DCB8}" destId="{44996593-D3EA-44AB-9397-0FC156E90D25}" srcOrd="5" destOrd="0" parTransId="{24BB69DB-22A6-4493-936A-22AD2CA47C20}" sibTransId="{8457C684-BA58-4355-8638-8CC73BF2A443}"/>
    <dgm:cxn modelId="{FDA09143-ED50-41C3-A03C-D21754C82469}" type="presOf" srcId="{70DC1FB9-B06A-46FA-999D-351FD298DCB8}" destId="{83D13F52-D23B-4288-AAFB-21EC34D214C1}" srcOrd="1" destOrd="0" presId="urn:microsoft.com/office/officeart/2005/8/layout/process3"/>
    <dgm:cxn modelId="{1CDA50C6-32D4-4D4D-A7CE-DFFB3DADA360}" srcId="{70DC1FB9-B06A-46FA-999D-351FD298DCB8}" destId="{7A496D18-C54C-4FE8-9180-42430DD5DD6E}" srcOrd="1" destOrd="0" parTransId="{93BD7A6B-5750-493A-8741-9B5AF04AB4E8}" sibTransId="{CCA794C5-4524-4C69-AB90-7FCCE7CA7754}"/>
    <dgm:cxn modelId="{43CF8797-5D64-44C4-B0EC-0135A75095BB}" type="presOf" srcId="{7A496D18-C54C-4FE8-9180-42430DD5DD6E}" destId="{631A2986-8646-4D6B-A792-0CC4049095A2}" srcOrd="0" destOrd="1" presId="urn:microsoft.com/office/officeart/2005/8/layout/process3"/>
    <dgm:cxn modelId="{186B85BF-E84E-40A3-8225-30327924F69C}" type="presOf" srcId="{5CE707DB-DBBA-468E-936F-AEAA42CEFB9F}" destId="{DACE093D-194A-4F82-A063-854D64B7B69F}" srcOrd="0" destOrd="0" presId="urn:microsoft.com/office/officeart/2005/8/layout/process3"/>
    <dgm:cxn modelId="{2089D44A-07BD-4FD2-9CD7-484A23D507F5}" type="presOf" srcId="{8B02424D-F900-477B-BC5B-26267782FC43}" destId="{A20A31E1-DCCA-477C-AB61-B649B160958F}" srcOrd="0" destOrd="4" presId="urn:microsoft.com/office/officeart/2005/8/layout/process3"/>
    <dgm:cxn modelId="{4065C994-9908-4D99-8356-1424C15596AC}" type="presOf" srcId="{D7C82CEC-A035-4642-AD37-782A97A95267}" destId="{0AC6D0D3-BED3-419B-B88E-ADBC282BFEE5}" srcOrd="1" destOrd="0" presId="urn:microsoft.com/office/officeart/2005/8/layout/process3"/>
    <dgm:cxn modelId="{6B6EBD84-620C-4F5E-94C9-0963EB5A1A0E}" srcId="{FCAC46C0-F625-47A3-AEC2-272D01DB4294}" destId="{70DC1FB9-B06A-46FA-999D-351FD298DCB8}" srcOrd="0" destOrd="0" parTransId="{A15C8A37-0590-44A2-A6C5-EDDB728D0D4A}" sibTransId="{41A20285-1587-446A-8495-7796A43B1B32}"/>
    <dgm:cxn modelId="{B0B9FFA8-2C7C-46F6-A757-29BF8F5117CD}" srcId="{D7C82CEC-A035-4642-AD37-782A97A95267}" destId="{74D15757-1357-4061-AE3F-40272B23C4EE}" srcOrd="2" destOrd="0" parTransId="{6CB1EA51-A2ED-4B7E-A231-317BE397D4ED}" sibTransId="{19F8B4C0-90B1-442F-A43E-E2FFC995B286}"/>
    <dgm:cxn modelId="{D6B77737-F6E3-4E70-A838-7950058F9830}" type="presOf" srcId="{4B2E09BF-7FE9-4EAE-AF84-CD1FE06E7C77}" destId="{A20A31E1-DCCA-477C-AB61-B649B160958F}" srcOrd="0" destOrd="1" presId="urn:microsoft.com/office/officeart/2005/8/layout/process3"/>
    <dgm:cxn modelId="{7B16A6F8-8024-45E4-80C8-ECBCBF050F41}" type="presOf" srcId="{C34C5A1B-9BB1-48E4-AEB6-3947BD69CAB5}" destId="{A20A31E1-DCCA-477C-AB61-B649B160958F}" srcOrd="0" destOrd="3" presId="urn:microsoft.com/office/officeart/2005/8/layout/process3"/>
    <dgm:cxn modelId="{B6E531F2-A1A7-47D8-8D76-FD15A5F11F8E}" srcId="{21258E44-1CD7-43CD-9306-A39DB9252D25}" destId="{93BDBD5D-3AC3-4D57-B4F6-ED58EFE5F904}" srcOrd="0" destOrd="0" parTransId="{060B1452-E9AE-473A-8B29-435915E5B9E6}" sibTransId="{CAB97889-44FF-4673-8092-16570B3E9FCB}"/>
    <dgm:cxn modelId="{62AD50BC-9974-483E-97FA-3537B80C3805}" type="presOf" srcId="{70DC1FB9-B06A-46FA-999D-351FD298DCB8}" destId="{744C7403-66DB-4FE7-B987-A09D432BACA8}" srcOrd="0" destOrd="0" presId="urn:microsoft.com/office/officeart/2005/8/layout/process3"/>
    <dgm:cxn modelId="{EDC86702-8B11-4D47-B9F0-F13A4D508776}" srcId="{FCAC46C0-F625-47A3-AEC2-272D01DB4294}" destId="{D7C82CEC-A035-4642-AD37-782A97A95267}" srcOrd="1" destOrd="0" parTransId="{9BDD34F7-236E-4E15-820D-59E22877F456}" sibTransId="{5CE707DB-DBBA-468E-936F-AEAA42CEFB9F}"/>
    <dgm:cxn modelId="{0CDF61FB-FDE0-4160-AF2D-AF099C67EDA6}" type="presOf" srcId="{365DAA7A-7634-4DB9-8AD2-175299B3BC18}" destId="{631A2986-8646-4D6B-A792-0CC4049095A2}" srcOrd="0" destOrd="4" presId="urn:microsoft.com/office/officeart/2005/8/layout/process3"/>
    <dgm:cxn modelId="{A262DAD6-C287-4F33-964D-6AD928E90C9F}" srcId="{D7C82CEC-A035-4642-AD37-782A97A95267}" destId="{8645F4A9-EFF2-4683-9B86-216CCF27562F}" srcOrd="0" destOrd="0" parTransId="{58AA6F5D-88D4-457F-9C10-642DFD42BA95}" sibTransId="{17D8D02C-B9A9-43B4-800D-7F87829B9D6E}"/>
    <dgm:cxn modelId="{A1907E2C-E25A-4A12-8DD4-71FB4774A96F}" srcId="{21258E44-1CD7-43CD-9306-A39DB9252D25}" destId="{C6E034BA-576F-44FA-A2BE-581F69370CBB}" srcOrd="1" destOrd="0" parTransId="{A679D27A-9F5B-4146-A4AC-DB3C35156700}" sibTransId="{63904989-F971-439D-97A0-F37DE805DF47}"/>
    <dgm:cxn modelId="{E0BBCC0A-E262-49D5-98B4-061F8D44AC8B}" srcId="{D7C82CEC-A035-4642-AD37-782A97A95267}" destId="{C34C5A1B-9BB1-48E4-AEB6-3947BD69CAB5}" srcOrd="3" destOrd="0" parTransId="{B24477CD-1797-42AA-BD3B-661D897A7790}" sibTransId="{0F29F232-E69A-48BF-BA3C-8D373940F773}"/>
    <dgm:cxn modelId="{6A579D59-1710-4226-B7C0-BFD01C636845}" type="presOf" srcId="{99FA011A-56D9-4EEF-9122-D12960032B01}" destId="{4196EA29-39F2-40CD-A208-E13A79ECB32E}" srcOrd="0" destOrd="2" presId="urn:microsoft.com/office/officeart/2005/8/layout/process3"/>
    <dgm:cxn modelId="{9DC2DE34-55B1-4A5C-81CF-6780569B7093}" srcId="{21258E44-1CD7-43CD-9306-A39DB9252D25}" destId="{99FA011A-56D9-4EEF-9122-D12960032B01}" srcOrd="2" destOrd="0" parTransId="{5079F14F-3ADB-4B6C-A656-ABB48DC42BBD}" sibTransId="{B71D5E5C-D765-4762-B13D-57CE2B25CE0A}"/>
    <dgm:cxn modelId="{A1FCE610-CA09-47F3-84FE-433BB2537F4A}" type="presOf" srcId="{8645F4A9-EFF2-4683-9B86-216CCF27562F}" destId="{A20A31E1-DCCA-477C-AB61-B649B160958F}" srcOrd="0" destOrd="0" presId="urn:microsoft.com/office/officeart/2005/8/layout/process3"/>
    <dgm:cxn modelId="{286120FB-1B48-40E8-AAB8-81411067B9C1}" srcId="{D7C82CEC-A035-4642-AD37-782A97A95267}" destId="{8B02424D-F900-477B-BC5B-26267782FC43}" srcOrd="4" destOrd="0" parTransId="{07415EA6-1A2D-4D17-811D-CE779628F623}" sibTransId="{1C3C1FCF-9A93-4E12-B62B-BF57D52D13E9}"/>
    <dgm:cxn modelId="{3E429E75-532C-4CC3-B837-B0C280AADBAE}" type="presOf" srcId="{41A20285-1587-446A-8495-7796A43B1B32}" destId="{863A650F-A1BE-4DAF-B5CE-AC1EC33AD25B}" srcOrd="0" destOrd="0" presId="urn:microsoft.com/office/officeart/2005/8/layout/process3"/>
    <dgm:cxn modelId="{F7BF3C72-5CD8-4F4B-94C9-C4255C9F7104}" srcId="{FCAC46C0-F625-47A3-AEC2-272D01DB4294}" destId="{21258E44-1CD7-43CD-9306-A39DB9252D25}" srcOrd="2" destOrd="0" parTransId="{728C4A7C-6872-4312-8EE4-4024EC774E14}" sibTransId="{8EB99AEB-4282-43F4-8B8C-CE94B7EB51F6}"/>
    <dgm:cxn modelId="{ABACEF07-2692-409D-9985-1051FC15A052}" type="presOf" srcId="{21258E44-1CD7-43CD-9306-A39DB9252D25}" destId="{5C1A43AA-4E86-45A5-BDAC-B143D3E6447C}" srcOrd="1" destOrd="0" presId="urn:microsoft.com/office/officeart/2005/8/layout/process3"/>
    <dgm:cxn modelId="{00DCBE1F-4FBD-4B2D-81DD-8FD93702E7FA}" srcId="{70DC1FB9-B06A-46FA-999D-351FD298DCB8}" destId="{CFB91321-BC06-4104-AE2B-E3ACDF7D1B9E}" srcOrd="0" destOrd="0" parTransId="{DBA3B354-0BF7-4F48-B3B5-997D5552774C}" sibTransId="{BAD1406A-BA07-47F0-9D12-033D0B8042F7}"/>
    <dgm:cxn modelId="{FA693477-B2CD-4C7B-BB17-1BB9CC60F0B4}" type="presOf" srcId="{F828E443-05AA-4CC2-94B6-2F22CCF86D56}" destId="{631A2986-8646-4D6B-A792-0CC4049095A2}" srcOrd="0" destOrd="2" presId="urn:microsoft.com/office/officeart/2005/8/layout/process3"/>
    <dgm:cxn modelId="{BA4DDA74-766A-4896-A9FC-5D064AE1103A}" type="presOf" srcId="{FCAC46C0-F625-47A3-AEC2-272D01DB4294}" destId="{BAAB42FE-FF15-4C3B-AAE1-2A305CAB9DD5}" srcOrd="0" destOrd="0" presId="urn:microsoft.com/office/officeart/2005/8/layout/process3"/>
    <dgm:cxn modelId="{A4198C4C-E77D-48B3-B1C7-CE5127CC7FA6}" type="presOf" srcId="{93BDBD5D-3AC3-4D57-B4F6-ED58EFE5F904}" destId="{4196EA29-39F2-40CD-A208-E13A79ECB32E}" srcOrd="0" destOrd="0" presId="urn:microsoft.com/office/officeart/2005/8/layout/process3"/>
    <dgm:cxn modelId="{75DDB70A-8E61-4716-979D-E55D3942E840}" type="presOf" srcId="{21258E44-1CD7-43CD-9306-A39DB9252D25}" destId="{8224D491-3969-48FA-A0C9-DD90E97D376C}" srcOrd="0" destOrd="0" presId="urn:microsoft.com/office/officeart/2005/8/layout/process3"/>
    <dgm:cxn modelId="{942337E3-A7B3-4EF2-8ABD-E03535E7ADA8}" type="presOf" srcId="{CFB91321-BC06-4104-AE2B-E3ACDF7D1B9E}" destId="{631A2986-8646-4D6B-A792-0CC4049095A2}" srcOrd="0" destOrd="0" presId="urn:microsoft.com/office/officeart/2005/8/layout/process3"/>
    <dgm:cxn modelId="{233872D0-F8CE-4610-86C3-0BB6A8A5E2E0}" srcId="{70DC1FB9-B06A-46FA-999D-351FD298DCB8}" destId="{365DAA7A-7634-4DB9-8AD2-175299B3BC18}" srcOrd="4" destOrd="0" parTransId="{01DF1562-9AAF-47FB-B04E-B56899540A26}" sibTransId="{BB4A82AF-74B5-480A-9F7A-82C9DF7690E4}"/>
    <dgm:cxn modelId="{3CD407C1-2BB2-4E79-AA34-FCBE3AE960AD}" srcId="{70DC1FB9-B06A-46FA-999D-351FD298DCB8}" destId="{E2907946-AA4F-4E27-B20A-93670A886971}" srcOrd="3" destOrd="0" parTransId="{C1195525-F26D-48B6-A73E-CA3908C98C54}" sibTransId="{73EA2510-241D-40A3-97FB-ACF01D789604}"/>
    <dgm:cxn modelId="{D428984A-0F4C-455B-87CD-8F192691AB4F}" type="presOf" srcId="{74D15757-1357-4061-AE3F-40272B23C4EE}" destId="{A20A31E1-DCCA-477C-AB61-B649B160958F}" srcOrd="0" destOrd="2" presId="urn:microsoft.com/office/officeart/2005/8/layout/process3"/>
    <dgm:cxn modelId="{70C7A248-0CA8-4DFA-8E09-EAD1CFDA4EBA}" type="presParOf" srcId="{BAAB42FE-FF15-4C3B-AAE1-2A305CAB9DD5}" destId="{278DD6DC-1C01-4F26-ADD6-AD7B9D9A4037}" srcOrd="0" destOrd="0" presId="urn:microsoft.com/office/officeart/2005/8/layout/process3"/>
    <dgm:cxn modelId="{EEF0FDBD-6358-4583-9E36-82F25D7AF30A}" type="presParOf" srcId="{278DD6DC-1C01-4F26-ADD6-AD7B9D9A4037}" destId="{744C7403-66DB-4FE7-B987-A09D432BACA8}" srcOrd="0" destOrd="0" presId="urn:microsoft.com/office/officeart/2005/8/layout/process3"/>
    <dgm:cxn modelId="{4AF17103-2D0D-44C5-89FB-44C27ACC5BE7}" type="presParOf" srcId="{278DD6DC-1C01-4F26-ADD6-AD7B9D9A4037}" destId="{83D13F52-D23B-4288-AAFB-21EC34D214C1}" srcOrd="1" destOrd="0" presId="urn:microsoft.com/office/officeart/2005/8/layout/process3"/>
    <dgm:cxn modelId="{D471156D-C9BC-4EF5-A817-C57088C4C985}" type="presParOf" srcId="{278DD6DC-1C01-4F26-ADD6-AD7B9D9A4037}" destId="{631A2986-8646-4D6B-A792-0CC4049095A2}" srcOrd="2" destOrd="0" presId="urn:microsoft.com/office/officeart/2005/8/layout/process3"/>
    <dgm:cxn modelId="{93B2C038-F59F-4F2D-B7E4-B9CBB282D6C1}" type="presParOf" srcId="{BAAB42FE-FF15-4C3B-AAE1-2A305CAB9DD5}" destId="{863A650F-A1BE-4DAF-B5CE-AC1EC33AD25B}" srcOrd="1" destOrd="0" presId="urn:microsoft.com/office/officeart/2005/8/layout/process3"/>
    <dgm:cxn modelId="{3FC48969-5A66-45D4-94AF-EC1638C6298D}" type="presParOf" srcId="{863A650F-A1BE-4DAF-B5CE-AC1EC33AD25B}" destId="{CF900700-B565-4CA8-92D7-8122891A28B3}" srcOrd="0" destOrd="0" presId="urn:microsoft.com/office/officeart/2005/8/layout/process3"/>
    <dgm:cxn modelId="{499CFFAC-AE91-4438-AB26-B7F90C0958F0}" type="presParOf" srcId="{BAAB42FE-FF15-4C3B-AAE1-2A305CAB9DD5}" destId="{A312E23F-EEEE-48C3-B522-60D13FFB42B9}" srcOrd="2" destOrd="0" presId="urn:microsoft.com/office/officeart/2005/8/layout/process3"/>
    <dgm:cxn modelId="{0DA752BA-2846-4FAC-81F5-79B8DA94F41B}" type="presParOf" srcId="{A312E23F-EEEE-48C3-B522-60D13FFB42B9}" destId="{09FA040F-AAE6-4EE3-B645-184A738BFDAA}" srcOrd="0" destOrd="0" presId="urn:microsoft.com/office/officeart/2005/8/layout/process3"/>
    <dgm:cxn modelId="{98261AE8-80D8-4BB9-B1EE-ADA7D4CD2E62}" type="presParOf" srcId="{A312E23F-EEEE-48C3-B522-60D13FFB42B9}" destId="{0AC6D0D3-BED3-419B-B88E-ADBC282BFEE5}" srcOrd="1" destOrd="0" presId="urn:microsoft.com/office/officeart/2005/8/layout/process3"/>
    <dgm:cxn modelId="{3C6254ED-E3A9-49E7-9460-80E1F9A1067B}" type="presParOf" srcId="{A312E23F-EEEE-48C3-B522-60D13FFB42B9}" destId="{A20A31E1-DCCA-477C-AB61-B649B160958F}" srcOrd="2" destOrd="0" presId="urn:microsoft.com/office/officeart/2005/8/layout/process3"/>
    <dgm:cxn modelId="{38DC9269-5D18-4388-874F-C675D6F3FF0F}" type="presParOf" srcId="{BAAB42FE-FF15-4C3B-AAE1-2A305CAB9DD5}" destId="{DACE093D-194A-4F82-A063-854D64B7B69F}" srcOrd="3" destOrd="0" presId="urn:microsoft.com/office/officeart/2005/8/layout/process3"/>
    <dgm:cxn modelId="{B9220E52-EC70-4013-89DB-97213A27D530}" type="presParOf" srcId="{DACE093D-194A-4F82-A063-854D64B7B69F}" destId="{DCAFA845-7B3A-4D04-BA2A-3B2C392233E8}" srcOrd="0" destOrd="0" presId="urn:microsoft.com/office/officeart/2005/8/layout/process3"/>
    <dgm:cxn modelId="{D464A3DD-9E82-44F7-99E1-5DA011D6F508}" type="presParOf" srcId="{BAAB42FE-FF15-4C3B-AAE1-2A305CAB9DD5}" destId="{A4F191AD-0DFD-4118-B964-EFB43EC862D5}" srcOrd="4" destOrd="0" presId="urn:microsoft.com/office/officeart/2005/8/layout/process3"/>
    <dgm:cxn modelId="{AAE8BFCB-7266-4997-BD40-9101CA6A56CA}" type="presParOf" srcId="{A4F191AD-0DFD-4118-B964-EFB43EC862D5}" destId="{8224D491-3969-48FA-A0C9-DD90E97D376C}" srcOrd="0" destOrd="0" presId="urn:microsoft.com/office/officeart/2005/8/layout/process3"/>
    <dgm:cxn modelId="{53312B89-E9C2-4F68-A786-05EF550815B0}" type="presParOf" srcId="{A4F191AD-0DFD-4118-B964-EFB43EC862D5}" destId="{5C1A43AA-4E86-45A5-BDAC-B143D3E6447C}" srcOrd="1" destOrd="0" presId="urn:microsoft.com/office/officeart/2005/8/layout/process3"/>
    <dgm:cxn modelId="{1F4647E4-A482-4C1C-AE06-C51CDA9A599C}" type="presParOf" srcId="{A4F191AD-0DFD-4118-B964-EFB43EC862D5}" destId="{4196EA29-39F2-40CD-A208-E13A79ECB32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8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3"/>
            <a:ext cx="2946400" cy="498315"/>
          </a:xfrm>
          <a:prstGeom prst="rect">
            <a:avLst/>
          </a:prstGeom>
        </p:spPr>
        <p:txBody>
          <a:bodyPr vert="horz" lIns="91440" tIns="45720" rIns="91440" bIns="45720" rtlCol="0"/>
          <a:lstStyle>
            <a:lvl1pPr algn="r">
              <a:defRPr sz="1200"/>
            </a:lvl1pPr>
          </a:lstStyle>
          <a:p>
            <a:fld id="{66640154-D376-4E3B-AFE4-AA3791383B23}" type="datetimeFigureOut">
              <a:rPr lang="en-US" smtClean="0"/>
              <a:t>7/26/2018</a:t>
            </a:fld>
            <a:endParaRPr lang="en-US"/>
          </a:p>
        </p:txBody>
      </p:sp>
      <p:sp>
        <p:nvSpPr>
          <p:cNvPr id="4" name="Footer Placeholder 3"/>
          <p:cNvSpPr>
            <a:spLocks noGrp="1"/>
          </p:cNvSpPr>
          <p:nvPr>
            <p:ph type="ftr" sz="quarter" idx="2"/>
          </p:nvPr>
        </p:nvSpPr>
        <p:spPr>
          <a:xfrm>
            <a:off x="0" y="9429911"/>
            <a:ext cx="2946400" cy="4983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911"/>
            <a:ext cx="2946400" cy="498315"/>
          </a:xfrm>
          <a:prstGeom prst="rect">
            <a:avLst/>
          </a:prstGeom>
        </p:spPr>
        <p:txBody>
          <a:bodyPr vert="horz" lIns="91440" tIns="45720" rIns="91440" bIns="45720" rtlCol="0" anchor="b"/>
          <a:lstStyle>
            <a:lvl1pPr algn="r">
              <a:defRPr sz="1200"/>
            </a:lvl1pPr>
          </a:lstStyle>
          <a:p>
            <a:fld id="{8CC9E20B-2627-4345-BC3C-10DEC2D3C5B9}" type="slidenum">
              <a:rPr lang="en-US" smtClean="0"/>
              <a:t>‹#›</a:t>
            </a:fld>
            <a:endParaRPr lang="en-US"/>
          </a:p>
        </p:txBody>
      </p:sp>
    </p:spTree>
    <p:extLst>
      <p:ext uri="{BB962C8B-B14F-4D97-AF65-F5344CB8AC3E}">
        <p14:creationId xmlns:p14="http://schemas.microsoft.com/office/powerpoint/2010/main" val="1195227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7" y="3"/>
            <a:ext cx="2945659" cy="498135"/>
          </a:xfrm>
          <a:prstGeom prst="rect">
            <a:avLst/>
          </a:prstGeom>
        </p:spPr>
        <p:txBody>
          <a:bodyPr vert="horz" lIns="91440" tIns="45720" rIns="91440" bIns="45720" rtlCol="0"/>
          <a:lstStyle>
            <a:lvl1pPr algn="r">
              <a:defRPr sz="1200"/>
            </a:lvl1pPr>
          </a:lstStyle>
          <a:p>
            <a:fld id="{62CFDBFE-B76B-4C15-9329-5318EEBCAC71}" type="datetimeFigureOut">
              <a:rPr lang="en-US" smtClean="0"/>
              <a:t>7/26/2018</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60"/>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9430092"/>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7" y="9430092"/>
            <a:ext cx="2945659" cy="498134"/>
          </a:xfrm>
          <a:prstGeom prst="rect">
            <a:avLst/>
          </a:prstGeom>
        </p:spPr>
        <p:txBody>
          <a:bodyPr vert="horz" lIns="91440" tIns="45720" rIns="91440" bIns="45720" rtlCol="0" anchor="b"/>
          <a:lstStyle>
            <a:lvl1pPr algn="r">
              <a:defRPr sz="1200"/>
            </a:lvl1pPr>
          </a:lstStyle>
          <a:p>
            <a:fld id="{82C4A788-3BBF-47DD-AF2A-7268C9A55D38}" type="slidenum">
              <a:rPr lang="en-US" smtClean="0"/>
              <a:t>‹#›</a:t>
            </a:fld>
            <a:endParaRPr lang="en-US"/>
          </a:p>
        </p:txBody>
      </p:sp>
    </p:spTree>
    <p:extLst>
      <p:ext uri="{BB962C8B-B14F-4D97-AF65-F5344CB8AC3E}">
        <p14:creationId xmlns:p14="http://schemas.microsoft.com/office/powerpoint/2010/main" val="420649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364EE9-6552-4C00-9438-F352D1CB01F5}" type="slidenum">
              <a:rPr lang="en-US" smtClean="0">
                <a:latin typeface="Arial" charset="0"/>
              </a:rPr>
              <a:pPr fontAlgn="base">
                <a:spcBef>
                  <a:spcPct val="0"/>
                </a:spcBef>
                <a:spcAft>
                  <a:spcPct val="0"/>
                </a:spcAft>
                <a:defRPr/>
              </a:pPr>
              <a:t>1</a:t>
            </a:fld>
            <a:endParaRPr lang="en-US" smtClean="0">
              <a:latin typeface="Arial"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KW" smtClean="0"/>
          </a:p>
        </p:txBody>
      </p:sp>
    </p:spTree>
    <p:extLst>
      <p:ext uri="{BB962C8B-B14F-4D97-AF65-F5344CB8AC3E}">
        <p14:creationId xmlns:p14="http://schemas.microsoft.com/office/powerpoint/2010/main" val="270977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FD7E84E-6F79-40CE-9B61-01BDD5B066FF}" type="slidenum">
              <a:rPr lang="en-US" smtClean="0"/>
              <a:pPr>
                <a:defRPr/>
              </a:pPr>
              <a:t>25</a:t>
            </a:fld>
            <a:endParaRPr lang="en-US" dirty="0"/>
          </a:p>
        </p:txBody>
      </p:sp>
    </p:spTree>
    <p:extLst>
      <p:ext uri="{BB962C8B-B14F-4D97-AF65-F5344CB8AC3E}">
        <p14:creationId xmlns:p14="http://schemas.microsoft.com/office/powerpoint/2010/main" val="62124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A0ADCEA-B7F9-4B1A-8BF9-EFCEE9E0D479}" type="slidenum">
              <a:rPr lang="en-US" smtClean="0"/>
              <a:pPr>
                <a:defRPr/>
              </a:pPr>
              <a:t>26</a:t>
            </a:fld>
            <a:endParaRPr lang="en-US" dirty="0"/>
          </a:p>
        </p:txBody>
      </p:sp>
    </p:spTree>
    <p:extLst>
      <p:ext uri="{BB962C8B-B14F-4D97-AF65-F5344CB8AC3E}">
        <p14:creationId xmlns:p14="http://schemas.microsoft.com/office/powerpoint/2010/main" val="205661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3EAEB5B-7237-462C-87AF-B1CDFD41856E}" type="slidenum">
              <a:rPr lang="en-US" smtClean="0"/>
              <a:pPr>
                <a:defRPr/>
              </a:pPr>
              <a:t>27</a:t>
            </a:fld>
            <a:endParaRPr lang="en-US" dirty="0"/>
          </a:p>
        </p:txBody>
      </p:sp>
    </p:spTree>
    <p:extLst>
      <p:ext uri="{BB962C8B-B14F-4D97-AF65-F5344CB8AC3E}">
        <p14:creationId xmlns:p14="http://schemas.microsoft.com/office/powerpoint/2010/main" val="3434891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6605F63-A6EE-4607-9D97-BC47D0BF492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5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B474C0-6E58-4D06-B541-9BF6727C3892}"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05F63-A6EE-4607-9D97-BC47D0BF492F}" type="slidenum">
              <a:rPr lang="en-US" smtClean="0"/>
              <a:t>‹#›</a:t>
            </a:fld>
            <a:endParaRPr lang="en-US"/>
          </a:p>
        </p:txBody>
      </p:sp>
    </p:spTree>
    <p:extLst>
      <p:ext uri="{BB962C8B-B14F-4D97-AF65-F5344CB8AC3E}">
        <p14:creationId xmlns:p14="http://schemas.microsoft.com/office/powerpoint/2010/main" val="194789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096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187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spTree>
    <p:extLst>
      <p:ext uri="{BB962C8B-B14F-4D97-AF65-F5344CB8AC3E}">
        <p14:creationId xmlns:p14="http://schemas.microsoft.com/office/powerpoint/2010/main" val="2805690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4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047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93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65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spTree>
    <p:extLst>
      <p:ext uri="{BB962C8B-B14F-4D97-AF65-F5344CB8AC3E}">
        <p14:creationId xmlns:p14="http://schemas.microsoft.com/office/powerpoint/2010/main" val="400645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B474C0-6E58-4D06-B541-9BF6727C3892}"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05F63-A6EE-4607-9D97-BC47D0BF492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20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B474C0-6E58-4D06-B541-9BF6727C3892}"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05F63-A6EE-4607-9D97-BC47D0BF492F}" type="slidenum">
              <a:rPr lang="en-US" smtClean="0"/>
              <a:t>‹#›</a:t>
            </a:fld>
            <a:endParaRPr lang="en-US"/>
          </a:p>
        </p:txBody>
      </p:sp>
    </p:spTree>
    <p:extLst>
      <p:ext uri="{BB962C8B-B14F-4D97-AF65-F5344CB8AC3E}">
        <p14:creationId xmlns:p14="http://schemas.microsoft.com/office/powerpoint/2010/main" val="334787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B474C0-6E58-4D06-B541-9BF6727C3892}"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605F63-A6EE-4607-9D97-BC47D0BF492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99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B474C0-6E58-4D06-B541-9BF6727C3892}"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605F63-A6EE-4607-9D97-BC47D0BF492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07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474C0-6E58-4D06-B541-9BF6727C3892}"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605F63-A6EE-4607-9D97-BC47D0BF492F}" type="slidenum">
              <a:rPr lang="en-US" smtClean="0"/>
              <a:t>‹#›</a:t>
            </a:fld>
            <a:endParaRPr lang="en-US"/>
          </a:p>
        </p:txBody>
      </p:sp>
    </p:spTree>
    <p:extLst>
      <p:ext uri="{BB962C8B-B14F-4D97-AF65-F5344CB8AC3E}">
        <p14:creationId xmlns:p14="http://schemas.microsoft.com/office/powerpoint/2010/main" val="38345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B474C0-6E58-4D06-B541-9BF6727C3892}"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05F63-A6EE-4607-9D97-BC47D0BF492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83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B474C0-6E58-4D06-B541-9BF6727C3892}"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05F63-A6EE-4607-9D97-BC47D0BF492F}" type="slidenum">
              <a:rPr lang="en-US" smtClean="0"/>
              <a:t>‹#›</a:t>
            </a:fld>
            <a:endParaRPr lang="en-US"/>
          </a:p>
        </p:txBody>
      </p:sp>
    </p:spTree>
    <p:extLst>
      <p:ext uri="{BB962C8B-B14F-4D97-AF65-F5344CB8AC3E}">
        <p14:creationId xmlns:p14="http://schemas.microsoft.com/office/powerpoint/2010/main" val="17765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B474C0-6E58-4D06-B541-9BF6727C3892}" type="datetimeFigureOut">
              <a:rPr lang="en-US" smtClean="0"/>
              <a:t>7/26/2018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605F63-A6EE-4607-9D97-BC47D0BF492F}" type="slidenum">
              <a:rPr lang="en-US" smtClean="0"/>
              <a:t>‹#›</a:t>
            </a:fld>
            <a:endParaRPr lang="en-US"/>
          </a:p>
        </p:txBody>
      </p:sp>
    </p:spTree>
    <p:extLst>
      <p:ext uri="{BB962C8B-B14F-4D97-AF65-F5344CB8AC3E}">
        <p14:creationId xmlns:p14="http://schemas.microsoft.com/office/powerpoint/2010/main" val="49490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65018" y="1783110"/>
            <a:ext cx="10939549" cy="1349758"/>
          </a:xfrm>
        </p:spPr>
        <p:txBody>
          <a:bodyPr>
            <a:noAutofit/>
          </a:bodyPr>
          <a:lstStyle/>
          <a:p>
            <a:r>
              <a:rPr lang="en-US" sz="2000" b="1" dirty="0">
                <a:solidFill>
                  <a:srgbClr val="002060"/>
                </a:solidFill>
                <a:latin typeface="Gill Sans MT" pitchFamily="34" charset="0"/>
              </a:rPr>
              <a:t>A PAPER PRESENTATION </a:t>
            </a:r>
            <a:r>
              <a:rPr lang="en-US" sz="2000" b="1" dirty="0" smtClean="0">
                <a:solidFill>
                  <a:srgbClr val="002060"/>
                </a:solidFill>
                <a:latin typeface="Gill Sans MT" pitchFamily="34" charset="0"/>
              </a:rPr>
              <a:t>AT THE GOVERNING BOARD INDUCTION PROGRAMME ORGANIZED BY THE BUREAU OF PUBLIC SERVICE REFORMS</a:t>
            </a:r>
          </a:p>
          <a:p>
            <a:endParaRPr lang="en-US" sz="1100" b="1" dirty="0" smtClean="0">
              <a:latin typeface="Gill Sans MT" panose="020B0502020104020203" pitchFamily="34" charset="0"/>
            </a:endParaRPr>
          </a:p>
          <a:p>
            <a:r>
              <a:rPr lang="en-US" sz="1800" b="1" dirty="0" smtClean="0">
                <a:latin typeface="Gill Sans MT" panose="020B0502020104020203" pitchFamily="34" charset="0"/>
              </a:rPr>
              <a:t>Topic: </a:t>
            </a:r>
            <a:r>
              <a:rPr lang="en-US" sz="1800" b="1" dirty="0" smtClean="0">
                <a:ln w="3175" cmpd="sng">
                  <a:noFill/>
                </a:ln>
                <a:solidFill>
                  <a:srgbClr val="FF0000"/>
                </a:solidFill>
                <a:latin typeface="Gill Sans MT" panose="020B0502020104020203" pitchFamily="34" charset="0"/>
                <a:ea typeface="+mj-ea"/>
                <a:cs typeface="+mj-cs"/>
              </a:rPr>
              <a:t>ESSENTIAL ELEMENTS OF THE PUBLIC PROCUREMENT ACT</a:t>
            </a:r>
            <a:endParaRPr lang="en-US" sz="1800" b="1" dirty="0">
              <a:solidFill>
                <a:srgbClr val="002060"/>
              </a:solidFill>
              <a:latin typeface="Gill Sans MT" pitchFamily="34" charset="0"/>
            </a:endParaRPr>
          </a:p>
        </p:txBody>
      </p:sp>
      <p:sp>
        <p:nvSpPr>
          <p:cNvPr id="1027" name="Slide Number Placeholder 5"/>
          <p:cNvSpPr>
            <a:spLocks noGrp="1"/>
          </p:cNvSpPr>
          <p:nvPr>
            <p:ph type="sldNum" sz="quarter" idx="12"/>
          </p:nvPr>
        </p:nvSpPr>
        <p:spPr/>
        <p:txBody>
          <a:bodyPr/>
          <a:lstStyle/>
          <a:p>
            <a:pPr>
              <a:defRPr/>
            </a:pPr>
            <a:fld id="{03D3AE49-EA4F-4888-991D-F7DEA5824349}" type="slidenum">
              <a:rPr lang="en-US">
                <a:latin typeface="Arial" pitchFamily="34" charset="0"/>
              </a:rPr>
              <a:pPr>
                <a:defRPr/>
              </a:pPr>
              <a:t>1</a:t>
            </a:fld>
            <a:endParaRPr lang="en-US" dirty="0">
              <a:latin typeface="Arial" pitchFamily="34" charset="0"/>
            </a:endParaRPr>
          </a:p>
        </p:txBody>
      </p:sp>
      <p:graphicFrame>
        <p:nvGraphicFramePr>
          <p:cNvPr id="2054" name="Object 6"/>
          <p:cNvGraphicFramePr>
            <a:graphicFrameLocks noChangeAspect="1"/>
          </p:cNvGraphicFramePr>
          <p:nvPr/>
        </p:nvGraphicFramePr>
        <p:xfrm>
          <a:off x="5432425" y="87313"/>
          <a:ext cx="1322388" cy="976312"/>
        </p:xfrm>
        <a:graphic>
          <a:graphicData uri="http://schemas.openxmlformats.org/presentationml/2006/ole">
            <mc:AlternateContent xmlns:mc="http://schemas.openxmlformats.org/markup-compatibility/2006">
              <mc:Choice xmlns:v="urn:schemas-microsoft-com:vml" Requires="v">
                <p:oleObj spid="_x0000_s1074" name="CorelPhotoPaint.Image.10" r:id="rId4" imgW="4241270" imgH="3492063" progId="">
                  <p:embed/>
                </p:oleObj>
              </mc:Choice>
              <mc:Fallback>
                <p:oleObj name="CorelPhotoPaint.Image.10" r:id="rId4" imgW="4241270" imgH="3492063" progId="">
                  <p:embed/>
                  <p:pic>
                    <p:nvPicPr>
                      <p:cNvPr id="20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425" y="87313"/>
                        <a:ext cx="1322388"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8" descr="3dflagsdotcom_nigri_2fawl"/>
          <p:cNvPicPr>
            <a:picLocks noChangeAspect="1" noChangeArrowheads="1" noCrop="1"/>
          </p:cNvPicPr>
          <p:nvPr/>
        </p:nvPicPr>
        <p:blipFill>
          <a:blip r:embed="rId6" cstate="print"/>
          <a:srcRect/>
          <a:stretch>
            <a:fillRect/>
          </a:stretch>
        </p:blipFill>
        <p:spPr bwMode="auto">
          <a:xfrm>
            <a:off x="1781175" y="142876"/>
            <a:ext cx="1136650" cy="765175"/>
          </a:xfrm>
          <a:prstGeom prst="rect">
            <a:avLst/>
          </a:prstGeom>
          <a:noFill/>
          <a:ln w="9525">
            <a:noFill/>
            <a:miter lim="800000"/>
            <a:headEnd/>
            <a:tailEnd/>
          </a:ln>
        </p:spPr>
      </p:pic>
      <p:sp>
        <p:nvSpPr>
          <p:cNvPr id="1029" name="Text Box 9"/>
          <p:cNvSpPr txBox="1">
            <a:spLocks noChangeArrowheads="1"/>
          </p:cNvSpPr>
          <p:nvPr/>
        </p:nvSpPr>
        <p:spPr bwMode="auto">
          <a:xfrm>
            <a:off x="2063552" y="3669689"/>
            <a:ext cx="8313737" cy="1138773"/>
          </a:xfrm>
          <a:prstGeom prst="rect">
            <a:avLst/>
          </a:prstGeom>
          <a:noFill/>
          <a:ln w="9525">
            <a:noFill/>
            <a:miter lim="800000"/>
            <a:headEnd/>
            <a:tailEnd/>
          </a:ln>
        </p:spPr>
        <p:txBody>
          <a:bodyPr wrap="square">
            <a:spAutoFit/>
          </a:bodyPr>
          <a:lstStyle/>
          <a:p>
            <a:pPr algn="ctr"/>
            <a:r>
              <a:rPr lang="en-US" sz="1600" i="1" dirty="0">
                <a:solidFill>
                  <a:srgbClr val="002060"/>
                </a:solidFill>
                <a:latin typeface="Modern No. 20" panose="02070704070505020303" pitchFamily="18" charset="0"/>
                <a:cs typeface="Mongolian Baiti" panose="03000500000000000000" pitchFamily="66" charset="0"/>
              </a:rPr>
              <a:t>by </a:t>
            </a:r>
          </a:p>
          <a:p>
            <a:pPr algn="ctr"/>
            <a:endParaRPr lang="en-US" sz="2000" i="1" dirty="0">
              <a:solidFill>
                <a:srgbClr val="002060"/>
              </a:solidFill>
              <a:latin typeface="Gill Sans MT" pitchFamily="34" charset="0"/>
            </a:endParaRPr>
          </a:p>
          <a:p>
            <a:pPr algn="ctr"/>
            <a:r>
              <a:rPr lang="en-US" sz="1600" b="1" i="1" dirty="0">
                <a:solidFill>
                  <a:srgbClr val="002060"/>
                </a:solidFill>
                <a:latin typeface="Modern No. 20" panose="02070704070505020303" pitchFamily="18" charset="0"/>
                <a:cs typeface="Mongolian Baiti" panose="03000500000000000000" pitchFamily="66" charset="0"/>
              </a:rPr>
              <a:t>Engr. Eze </a:t>
            </a:r>
            <a:r>
              <a:rPr lang="en-US" sz="1600" b="1" i="1" dirty="0" smtClean="0">
                <a:solidFill>
                  <a:srgbClr val="002060"/>
                </a:solidFill>
                <a:latin typeface="Modern No. 20" panose="02070704070505020303" pitchFamily="18" charset="0"/>
                <a:cs typeface="Mongolian Baiti" panose="03000500000000000000" pitchFamily="66" charset="0"/>
              </a:rPr>
              <a:t>Obasi (FIMC</a:t>
            </a:r>
            <a:r>
              <a:rPr lang="en-US" sz="1600" b="1" i="1" dirty="0">
                <a:solidFill>
                  <a:srgbClr val="002060"/>
                </a:solidFill>
                <a:latin typeface="Modern No. 20" panose="02070704070505020303" pitchFamily="18" charset="0"/>
                <a:cs typeface="Mongolian Baiti" panose="03000500000000000000" pitchFamily="66" charset="0"/>
              </a:rPr>
              <a:t>, CMC, MNSE)</a:t>
            </a:r>
          </a:p>
          <a:p>
            <a:pPr algn="ctr"/>
            <a:r>
              <a:rPr lang="en-US" sz="1600" b="1" i="1" dirty="0">
                <a:latin typeface="Mongolian Baiti" panose="03000500000000000000" pitchFamily="66" charset="0"/>
                <a:cs typeface="Mongolian Baiti" panose="03000500000000000000" pitchFamily="66" charset="0"/>
              </a:rPr>
              <a:t>Director, Special Procurement, BPP</a:t>
            </a:r>
          </a:p>
        </p:txBody>
      </p:sp>
      <p:sp>
        <p:nvSpPr>
          <p:cNvPr id="2058" name="Rectangle 10"/>
          <p:cNvSpPr>
            <a:spLocks noChangeArrowheads="1"/>
          </p:cNvSpPr>
          <p:nvPr/>
        </p:nvSpPr>
        <p:spPr bwMode="auto">
          <a:xfrm>
            <a:off x="2063552" y="1124745"/>
            <a:ext cx="7992888" cy="584775"/>
          </a:xfrm>
          <a:prstGeom prst="rect">
            <a:avLst/>
          </a:prstGeom>
          <a:noFill/>
          <a:ln w="9525">
            <a:noFill/>
            <a:miter lim="800000"/>
            <a:headEnd/>
            <a:tailEnd/>
          </a:ln>
          <a:effectLst/>
        </p:spPr>
        <p:txBody>
          <a:bodyPr>
            <a:spAutoFit/>
            <a:scene3d>
              <a:camera prst="orthographicFront"/>
              <a:lightRig rig="threePt" dir="t"/>
            </a:scene3d>
            <a:sp3d extrusionH="57150" prstMaterial="dkEdge">
              <a:bevelT w="38100" h="38100"/>
              <a:bevelB w="38100" h="38100" prst="relaxedInset"/>
            </a:sp3d>
          </a:bodyPr>
          <a:lstStyle/>
          <a:p>
            <a:pPr algn="ctr">
              <a:defRPr/>
            </a:pPr>
            <a:r>
              <a:rPr lang="en-US" sz="3200" b="1" dirty="0">
                <a:solidFill>
                  <a:srgbClr val="FF0000"/>
                </a:solidFill>
                <a:latin typeface="Gill Sans MT" pitchFamily="34" charset="0"/>
              </a:rPr>
              <a:t>BUREAU OF PUBLIC PROCUREMENT</a:t>
            </a:r>
          </a:p>
        </p:txBody>
      </p:sp>
      <p:pic>
        <p:nvPicPr>
          <p:cNvPr id="1031" name="Picture 12" descr="3dflagsdotcom_nigri_2fawl"/>
          <p:cNvPicPr>
            <a:picLocks noChangeAspect="1" noChangeArrowheads="1" noCrop="1"/>
          </p:cNvPicPr>
          <p:nvPr/>
        </p:nvPicPr>
        <p:blipFill>
          <a:blip r:embed="rId6" cstate="print"/>
          <a:srcRect/>
          <a:stretch>
            <a:fillRect/>
          </a:stretch>
        </p:blipFill>
        <p:spPr bwMode="auto">
          <a:xfrm>
            <a:off x="9063038" y="188914"/>
            <a:ext cx="1136650" cy="765175"/>
          </a:xfrm>
          <a:prstGeom prst="rect">
            <a:avLst/>
          </a:prstGeom>
          <a:noFill/>
          <a:ln w="9525">
            <a:noFill/>
            <a:miter lim="800000"/>
            <a:headEnd/>
            <a:tailEnd/>
          </a:ln>
        </p:spPr>
      </p:pic>
      <p:sp>
        <p:nvSpPr>
          <p:cNvPr id="9" name="Text Box 9"/>
          <p:cNvSpPr txBox="1">
            <a:spLocks noChangeArrowheads="1"/>
          </p:cNvSpPr>
          <p:nvPr/>
        </p:nvSpPr>
        <p:spPr bwMode="auto">
          <a:xfrm>
            <a:off x="749301" y="5093037"/>
            <a:ext cx="8313737" cy="861774"/>
          </a:xfrm>
          <a:prstGeom prst="rect">
            <a:avLst/>
          </a:prstGeom>
          <a:noFill/>
          <a:ln w="9525">
            <a:noFill/>
            <a:miter lim="800000"/>
            <a:headEnd/>
            <a:tailEnd/>
          </a:ln>
        </p:spPr>
        <p:txBody>
          <a:bodyPr wrap="square">
            <a:spAutoFit/>
          </a:bodyPr>
          <a:lstStyle/>
          <a:p>
            <a:r>
              <a:rPr lang="en-US" sz="1600" b="1" i="1" dirty="0">
                <a:solidFill>
                  <a:srgbClr val="002060"/>
                </a:solidFill>
                <a:latin typeface="Modern No. 20" panose="02070704070505020303" pitchFamily="18" charset="0"/>
                <a:cs typeface="Mongolian Baiti" panose="03000500000000000000" pitchFamily="66" charset="0"/>
              </a:rPr>
              <a:t>Date: </a:t>
            </a:r>
            <a:r>
              <a:rPr lang="en-US" sz="1600" b="1" i="1" dirty="0" smtClean="0">
                <a:solidFill>
                  <a:srgbClr val="002060"/>
                </a:solidFill>
                <a:latin typeface="Modern No. 20" panose="02070704070505020303" pitchFamily="18" charset="0"/>
                <a:cs typeface="Mongolian Baiti" panose="03000500000000000000" pitchFamily="66" charset="0"/>
              </a:rPr>
              <a:t>Friday, 27 July, 2018</a:t>
            </a:r>
            <a:endParaRPr lang="en-US" sz="1600" b="1" i="1" dirty="0">
              <a:solidFill>
                <a:srgbClr val="002060"/>
              </a:solidFill>
              <a:latin typeface="Modern No. 20" panose="02070704070505020303" pitchFamily="18" charset="0"/>
              <a:cs typeface="Mongolian Baiti" panose="03000500000000000000" pitchFamily="66" charset="0"/>
            </a:endParaRPr>
          </a:p>
          <a:p>
            <a:r>
              <a:rPr lang="en-US" sz="1600" b="1" i="1" dirty="0">
                <a:solidFill>
                  <a:srgbClr val="002060"/>
                </a:solidFill>
                <a:latin typeface="Modern No. 20" panose="02070704070505020303" pitchFamily="18" charset="0"/>
                <a:cs typeface="Mongolian Baiti" panose="03000500000000000000" pitchFamily="66" charset="0"/>
              </a:rPr>
              <a:t>Venue: </a:t>
            </a:r>
            <a:r>
              <a:rPr lang="en-US" sz="1600" b="1" i="1" dirty="0" err="1" smtClean="0">
                <a:solidFill>
                  <a:srgbClr val="002060"/>
                </a:solidFill>
                <a:latin typeface="Modern No. 20" panose="02070704070505020303" pitchFamily="18" charset="0"/>
                <a:cs typeface="Mongolian Baiti" panose="03000500000000000000" pitchFamily="66" charset="0"/>
              </a:rPr>
              <a:t>Transcorp</a:t>
            </a:r>
            <a:r>
              <a:rPr lang="en-US" sz="1600" b="1" i="1" dirty="0" smtClean="0">
                <a:solidFill>
                  <a:srgbClr val="002060"/>
                </a:solidFill>
                <a:latin typeface="Modern No. 20" panose="02070704070505020303" pitchFamily="18" charset="0"/>
                <a:cs typeface="Mongolian Baiti" panose="03000500000000000000" pitchFamily="66" charset="0"/>
              </a:rPr>
              <a:t> Hilton Hotel, Abuja</a:t>
            </a:r>
            <a:endParaRPr lang="en-US" sz="1600" b="1" i="1" dirty="0">
              <a:solidFill>
                <a:srgbClr val="002060"/>
              </a:solidFill>
              <a:latin typeface="Modern No. 20" panose="02070704070505020303" pitchFamily="18" charset="0"/>
              <a:cs typeface="Mongolian Baiti" panose="03000500000000000000" pitchFamily="66" charset="0"/>
            </a:endParaRPr>
          </a:p>
          <a:p>
            <a:r>
              <a:rPr lang="en-US" sz="1600" b="1" i="1" dirty="0">
                <a:solidFill>
                  <a:srgbClr val="002060"/>
                </a:solidFill>
                <a:latin typeface="Modern No. 20" panose="02070704070505020303" pitchFamily="18" charset="0"/>
                <a:cs typeface="Mongolian Baiti" panose="03000500000000000000" pitchFamily="66" charset="0"/>
              </a:rPr>
              <a:t>Time: </a:t>
            </a:r>
            <a:r>
              <a:rPr lang="en-US" sz="1600" b="1" i="1" dirty="0" smtClean="0">
                <a:solidFill>
                  <a:srgbClr val="002060"/>
                </a:solidFill>
                <a:latin typeface="Modern No. 20" panose="02070704070505020303" pitchFamily="18" charset="0"/>
                <a:cs typeface="Mongolian Baiti" panose="03000500000000000000" pitchFamily="66" charset="0"/>
              </a:rPr>
              <a:t>11:30am-12:00 am</a:t>
            </a:r>
            <a:endParaRPr lang="en-US" sz="1600" b="1" i="1" dirty="0">
              <a:solidFill>
                <a:srgbClr val="002060"/>
              </a:solidFill>
              <a:latin typeface="Modern No. 20" panose="02070704070505020303" pitchFamily="18" charset="0"/>
              <a:cs typeface="Mongolian Baiti" panose="03000500000000000000" pitchFamily="66" charset="0"/>
            </a:endParaRPr>
          </a:p>
        </p:txBody>
      </p:sp>
    </p:spTree>
    <p:extLst>
      <p:ext uri="{BB962C8B-B14F-4D97-AF65-F5344CB8AC3E}">
        <p14:creationId xmlns:p14="http://schemas.microsoft.com/office/powerpoint/2010/main" val="1287183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0" fill="hold"/>
                                        <p:tgtEl>
                                          <p:spTgt spid="2054"/>
                                        </p:tgtEl>
                                        <p:attrNameLst>
                                          <p:attrName>ppt_w</p:attrName>
                                        </p:attrNameLst>
                                      </p:cBhvr>
                                      <p:tavLst>
                                        <p:tav tm="0" fmla="#ppt_w*sin(2.5*pi*$)">
                                          <p:val>
                                            <p:fltVal val="0"/>
                                          </p:val>
                                        </p:tav>
                                        <p:tav tm="100000">
                                          <p:val>
                                            <p:fltVal val="1"/>
                                          </p:val>
                                        </p:tav>
                                      </p:tavLst>
                                    </p:anim>
                                    <p:anim calcmode="lin" valueType="num">
                                      <p:cBhvr>
                                        <p:cTn id="8" dur="5000" fill="hold"/>
                                        <p:tgtEl>
                                          <p:spTgt spid="20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675465"/>
            <a:ext cx="11007970" cy="511497"/>
          </a:xfrm>
        </p:spPr>
        <p:txBody>
          <a:bodyPr>
            <a:normAutofit fontScale="90000"/>
          </a:bodyPr>
          <a:lstStyle/>
          <a:p>
            <a:pPr algn="ctr"/>
            <a:r>
              <a:rPr lang="en-US" sz="4000" dirty="0" smtClean="0"/>
              <a:t>Procurement Planning Committee (PPC)</a:t>
            </a:r>
            <a:r>
              <a:rPr lang="en-US" sz="1600" dirty="0" smtClean="0"/>
              <a:t>…1/2</a:t>
            </a:r>
            <a:endParaRPr lang="en-US" sz="1600" dirty="0"/>
          </a:p>
        </p:txBody>
      </p:sp>
      <p:sp>
        <p:nvSpPr>
          <p:cNvPr id="3" name="Content Placeholder 2"/>
          <p:cNvSpPr>
            <a:spLocks noGrp="1"/>
          </p:cNvSpPr>
          <p:nvPr>
            <p:ph sz="quarter" idx="1"/>
          </p:nvPr>
        </p:nvSpPr>
        <p:spPr>
          <a:xfrm>
            <a:off x="1200150" y="1186962"/>
            <a:ext cx="9768254" cy="5405454"/>
          </a:xfrm>
        </p:spPr>
        <p:txBody>
          <a:bodyPr>
            <a:normAutofit fontScale="92500" lnSpcReduction="20000"/>
          </a:bodyPr>
          <a:lstStyle/>
          <a:p>
            <a:endParaRPr lang="en-US" sz="200" dirty="0" smtClean="0"/>
          </a:p>
          <a:p>
            <a:r>
              <a:rPr lang="en-US" dirty="0" smtClean="0"/>
              <a:t>In line with Section 18 of the PPA, 2007, </a:t>
            </a:r>
            <a:r>
              <a:rPr lang="en-GB" dirty="0"/>
              <a:t>a procuring entity shall plan its procurement </a:t>
            </a:r>
            <a:r>
              <a:rPr lang="en-GB" dirty="0" smtClean="0"/>
              <a:t>by:</a:t>
            </a:r>
          </a:p>
          <a:p>
            <a:r>
              <a:rPr lang="en-GB" dirty="0"/>
              <a:t>(a) preparing the needs assessment and </a:t>
            </a:r>
            <a:r>
              <a:rPr lang="en-GB" dirty="0" smtClean="0"/>
              <a:t>evaluation;</a:t>
            </a:r>
          </a:p>
          <a:p>
            <a:r>
              <a:rPr lang="en-GB" dirty="0" smtClean="0"/>
              <a:t>(</a:t>
            </a:r>
            <a:r>
              <a:rPr lang="en-GB" dirty="0"/>
              <a:t>b) identifying the goods, works or services </a:t>
            </a:r>
            <a:r>
              <a:rPr lang="en-GB" dirty="0" smtClean="0"/>
              <a:t>required;</a:t>
            </a:r>
          </a:p>
          <a:p>
            <a:r>
              <a:rPr lang="en-GB" dirty="0" smtClean="0"/>
              <a:t>(</a:t>
            </a:r>
            <a:r>
              <a:rPr lang="en-GB" dirty="0"/>
              <a:t>c) carrying appropriate market and statistical surveys and on that basis prepare an analysis of the cost implications of the proposed </a:t>
            </a:r>
            <a:r>
              <a:rPr lang="en-GB" dirty="0" smtClean="0"/>
              <a:t>procurement;</a:t>
            </a:r>
          </a:p>
          <a:p>
            <a:r>
              <a:rPr lang="en-GB" dirty="0" smtClean="0"/>
              <a:t>(</a:t>
            </a:r>
            <a:r>
              <a:rPr lang="en-GB" dirty="0"/>
              <a:t>d) aggregating its requirements whenever possible, both within the procuring entity and between procuring entities, to obtain economy of scale and reduce procurement </a:t>
            </a:r>
            <a:r>
              <a:rPr lang="en-GB" dirty="0" smtClean="0"/>
              <a:t>cost;</a:t>
            </a:r>
          </a:p>
          <a:p>
            <a:r>
              <a:rPr lang="en-GB" dirty="0" smtClean="0"/>
              <a:t>(</a:t>
            </a:r>
            <a:r>
              <a:rPr lang="en-GB" dirty="0"/>
              <a:t>e) integrating its procurement expenditure into its yearly </a:t>
            </a:r>
            <a:r>
              <a:rPr lang="en-GB" dirty="0" smtClean="0"/>
              <a:t>budget;</a:t>
            </a:r>
          </a:p>
          <a:p>
            <a:pPr algn="just"/>
            <a:r>
              <a:rPr lang="en-GB" dirty="0" smtClean="0"/>
              <a:t>(</a:t>
            </a:r>
            <a:r>
              <a:rPr lang="en-GB" dirty="0"/>
              <a:t>f) prescribing any method for effecting the procurement subject to the necessary approval under this Act ; </a:t>
            </a:r>
            <a:r>
              <a:rPr lang="en-GB" dirty="0" smtClean="0"/>
              <a:t>and</a:t>
            </a:r>
          </a:p>
          <a:p>
            <a:pPr algn="just"/>
            <a:r>
              <a:rPr lang="en-GB" dirty="0" smtClean="0"/>
              <a:t>(g</a:t>
            </a:r>
            <a:r>
              <a:rPr lang="en-GB" dirty="0"/>
              <a:t>) ensuring that the procurement entity functions stipulated in this Section shall be carried out by the </a:t>
            </a:r>
            <a:r>
              <a:rPr lang="en-GB" b="1" i="1" dirty="0">
                <a:solidFill>
                  <a:srgbClr val="FF0000"/>
                </a:solidFill>
              </a:rPr>
              <a:t>Procurement Planning </a:t>
            </a:r>
            <a:r>
              <a:rPr lang="en-GB" b="1" i="1" dirty="0" smtClean="0">
                <a:solidFill>
                  <a:srgbClr val="FF0000"/>
                </a:solidFill>
              </a:rPr>
              <a:t>Committee (PPC). </a:t>
            </a:r>
            <a:endParaRPr lang="en-GB" dirty="0" smtClean="0"/>
          </a:p>
          <a:p>
            <a:endParaRPr lang="en-US" dirty="0" smtClean="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10</a:t>
            </a:fld>
            <a:endParaRPr lang="en-US" dirty="0"/>
          </a:p>
        </p:txBody>
      </p:sp>
    </p:spTree>
    <p:extLst>
      <p:ext uri="{BB962C8B-B14F-4D97-AF65-F5344CB8AC3E}">
        <p14:creationId xmlns:p14="http://schemas.microsoft.com/office/powerpoint/2010/main" val="3869789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675465"/>
            <a:ext cx="11007970" cy="511497"/>
          </a:xfrm>
        </p:spPr>
        <p:txBody>
          <a:bodyPr>
            <a:normAutofit fontScale="90000"/>
          </a:bodyPr>
          <a:lstStyle/>
          <a:p>
            <a:pPr algn="ctr"/>
            <a:r>
              <a:rPr lang="en-US" sz="4000" dirty="0" smtClean="0"/>
              <a:t>Procurement Planning Committee (PPC)</a:t>
            </a:r>
            <a:r>
              <a:rPr lang="en-US" sz="1600" dirty="0" smtClean="0"/>
              <a:t>…2/2</a:t>
            </a:r>
            <a:endParaRPr lang="en-US" sz="1600" dirty="0"/>
          </a:p>
        </p:txBody>
      </p:sp>
      <p:sp>
        <p:nvSpPr>
          <p:cNvPr id="3" name="Content Placeholder 2"/>
          <p:cNvSpPr>
            <a:spLocks noGrp="1"/>
          </p:cNvSpPr>
          <p:nvPr>
            <p:ph sz="quarter" idx="1"/>
          </p:nvPr>
        </p:nvSpPr>
        <p:spPr>
          <a:xfrm>
            <a:off x="1248508" y="1071546"/>
            <a:ext cx="9768254" cy="5405454"/>
          </a:xfrm>
        </p:spPr>
        <p:txBody>
          <a:bodyPr>
            <a:normAutofit lnSpcReduction="10000"/>
          </a:bodyPr>
          <a:lstStyle/>
          <a:p>
            <a:endParaRPr lang="en-US" sz="200" dirty="0" smtClean="0"/>
          </a:p>
          <a:p>
            <a:r>
              <a:rPr lang="en-US" dirty="0" smtClean="0"/>
              <a:t>In line with Section 21(1) of the PPA, 2007, </a:t>
            </a:r>
            <a:r>
              <a:rPr lang="en-GB" dirty="0"/>
              <a:t>each procuring entity shall establish a </a:t>
            </a:r>
            <a:r>
              <a:rPr lang="en-GB" i="1" dirty="0">
                <a:solidFill>
                  <a:srgbClr val="FF0000"/>
                </a:solidFill>
              </a:rPr>
              <a:t>Procurement Planning Committee </a:t>
            </a:r>
            <a:r>
              <a:rPr lang="en-GB" dirty="0" smtClean="0"/>
              <a:t>for </a:t>
            </a:r>
            <a:r>
              <a:rPr lang="en-GB" dirty="0"/>
              <a:t>each financial year. The Procurement Planning Committee shall consist </a:t>
            </a:r>
            <a:r>
              <a:rPr lang="en-GB" dirty="0" smtClean="0"/>
              <a:t>of:</a:t>
            </a:r>
          </a:p>
          <a:p>
            <a:r>
              <a:rPr lang="en-GB" dirty="0" smtClean="0"/>
              <a:t>(</a:t>
            </a:r>
            <a:r>
              <a:rPr lang="en-GB" dirty="0"/>
              <a:t>a) the accounting officer of the procuring entity or his representative who shall chair the </a:t>
            </a:r>
            <a:r>
              <a:rPr lang="en-GB" dirty="0" smtClean="0"/>
              <a:t>Committee;</a:t>
            </a:r>
          </a:p>
          <a:p>
            <a:r>
              <a:rPr lang="en-GB" dirty="0" smtClean="0"/>
              <a:t>(</a:t>
            </a:r>
            <a:r>
              <a:rPr lang="en-GB" dirty="0"/>
              <a:t>b) a representative </a:t>
            </a:r>
            <a:r>
              <a:rPr lang="en-GB" dirty="0" smtClean="0"/>
              <a:t>of:</a:t>
            </a:r>
          </a:p>
          <a:p>
            <a:pPr lvl="1"/>
            <a:r>
              <a:rPr lang="en-GB" dirty="0" smtClean="0"/>
              <a:t>(</a:t>
            </a:r>
            <a:r>
              <a:rPr lang="en-GB" dirty="0"/>
              <a:t>i) the procurement unit of the procuring entity who shall be the Secretary, </a:t>
            </a:r>
            <a:endParaRPr lang="en-GB" dirty="0" smtClean="0"/>
          </a:p>
          <a:p>
            <a:pPr lvl="1"/>
            <a:r>
              <a:rPr lang="en-GB" dirty="0" smtClean="0"/>
              <a:t>(</a:t>
            </a:r>
            <a:r>
              <a:rPr lang="en-GB" dirty="0"/>
              <a:t>ii) the unit directly in requirement of the procurement, </a:t>
            </a:r>
            <a:endParaRPr lang="en-GB" dirty="0" smtClean="0"/>
          </a:p>
          <a:p>
            <a:pPr lvl="1"/>
            <a:r>
              <a:rPr lang="en-GB" dirty="0" smtClean="0"/>
              <a:t>(</a:t>
            </a:r>
            <a:r>
              <a:rPr lang="en-GB" dirty="0"/>
              <a:t>iii) the financial unit of the procuring entity, </a:t>
            </a:r>
            <a:endParaRPr lang="en-GB" dirty="0" smtClean="0"/>
          </a:p>
          <a:p>
            <a:pPr lvl="1"/>
            <a:r>
              <a:rPr lang="en-GB" dirty="0" smtClean="0"/>
              <a:t>(</a:t>
            </a:r>
            <a:r>
              <a:rPr lang="en-GB" dirty="0"/>
              <a:t>iv) the planning, research and statistics unit of the procuring entity, </a:t>
            </a:r>
            <a:endParaRPr lang="en-GB" dirty="0" smtClean="0"/>
          </a:p>
          <a:p>
            <a:pPr lvl="1"/>
            <a:r>
              <a:rPr lang="en-GB" dirty="0" smtClean="0"/>
              <a:t>(</a:t>
            </a:r>
            <a:r>
              <a:rPr lang="en-GB" dirty="0"/>
              <a:t>v) technical personnel of the procuring entity with expertise in the subject matter for each particular procurement, and </a:t>
            </a:r>
            <a:endParaRPr lang="en-GB" dirty="0" smtClean="0"/>
          </a:p>
          <a:p>
            <a:pPr lvl="1"/>
            <a:r>
              <a:rPr lang="en-GB" dirty="0" smtClean="0"/>
              <a:t>(</a:t>
            </a:r>
            <a:r>
              <a:rPr lang="en-GB" dirty="0"/>
              <a:t>vi) the legal unit of the procuring </a:t>
            </a:r>
            <a:r>
              <a:rPr lang="en-GB" dirty="0" smtClean="0"/>
              <a:t>entity</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11</a:t>
            </a:fld>
            <a:endParaRPr lang="en-US" dirty="0"/>
          </a:p>
        </p:txBody>
      </p:sp>
    </p:spTree>
    <p:extLst>
      <p:ext uri="{BB962C8B-B14F-4D97-AF65-F5344CB8AC3E}">
        <p14:creationId xmlns:p14="http://schemas.microsoft.com/office/powerpoint/2010/main" val="223135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1521"/>
            <a:ext cx="9601196" cy="681644"/>
          </a:xfrm>
        </p:spPr>
        <p:txBody>
          <a:bodyPr>
            <a:normAutofit fontScale="90000"/>
          </a:bodyPr>
          <a:lstStyle/>
          <a:p>
            <a:r>
              <a:rPr lang="en-US" dirty="0" smtClean="0"/>
              <a:t>Responsibilities of Accounting Officers </a:t>
            </a:r>
            <a:endParaRPr lang="en-US" dirty="0"/>
          </a:p>
        </p:txBody>
      </p:sp>
      <p:sp>
        <p:nvSpPr>
          <p:cNvPr id="3" name="Content Placeholder 2"/>
          <p:cNvSpPr>
            <a:spLocks noGrp="1"/>
          </p:cNvSpPr>
          <p:nvPr>
            <p:ph idx="1"/>
          </p:nvPr>
        </p:nvSpPr>
        <p:spPr>
          <a:xfrm>
            <a:off x="864972" y="1413165"/>
            <a:ext cx="10511481" cy="4798165"/>
          </a:xfrm>
        </p:spPr>
        <p:txBody>
          <a:bodyPr>
            <a:normAutofit fontScale="62500" lnSpcReduction="20000"/>
          </a:bodyPr>
          <a:lstStyle/>
          <a:p>
            <a:r>
              <a:rPr lang="en-US" sz="3800" dirty="0">
                <a:solidFill>
                  <a:srgbClr val="FF0000"/>
                </a:solidFill>
              </a:rPr>
              <a:t>In line with Section 20 of the </a:t>
            </a:r>
            <a:r>
              <a:rPr lang="en-US" sz="3800" dirty="0" smtClean="0">
                <a:solidFill>
                  <a:srgbClr val="FF0000"/>
                </a:solidFill>
              </a:rPr>
              <a:t>PPA,</a:t>
            </a:r>
            <a:endParaRPr lang="en-US" sz="3800" dirty="0">
              <a:solidFill>
                <a:srgbClr val="FF0000"/>
              </a:solidFill>
            </a:endParaRPr>
          </a:p>
          <a:p>
            <a:r>
              <a:rPr lang="en-US" sz="2600" dirty="0" smtClean="0"/>
              <a:t> The </a:t>
            </a:r>
            <a:r>
              <a:rPr lang="en-US" sz="2600" dirty="0"/>
              <a:t>accounting officer of a procuring entity shall be the person charged with line supervision of the conduct of all procurement processes; in the case of ministries the Permanent Secretary and in the case of extra-ministerial departments and corporations the Director-General or officer of co-ordinate responsibility. </a:t>
            </a:r>
          </a:p>
          <a:p>
            <a:r>
              <a:rPr lang="en-US" sz="2600" dirty="0"/>
              <a:t>The accounting officer of every procuring entity shall have overall responsibility for the planning of, organization of tenders, evaluation of tenders and execution of all procurements and in particular shall be responsible for: </a:t>
            </a:r>
          </a:p>
          <a:p>
            <a:pPr marL="801688" lvl="0" indent="-352425">
              <a:buFont typeface="Wingdings" panose="05000000000000000000" pitchFamily="2" charset="2"/>
              <a:buChar char="Ø"/>
            </a:pPr>
            <a:r>
              <a:rPr lang="en-US" sz="2600" dirty="0"/>
              <a:t>ensuring compliance with the provisions of this Act by his entity and liable in person for the breach or contravention of this Act or any regulation made here under whether or not the act or omission was carried out by him personally or any of his subordinates and it shall not be material that he had delegated any function duty or power to any person or group of persons; </a:t>
            </a:r>
            <a:endParaRPr lang="en-US" sz="2600" dirty="0" smtClean="0"/>
          </a:p>
          <a:p>
            <a:pPr marL="801688" lvl="0" indent="-352425">
              <a:buFont typeface="Wingdings" panose="05000000000000000000" pitchFamily="2" charset="2"/>
              <a:buChar char="Ø"/>
            </a:pPr>
            <a:r>
              <a:rPr lang="en-US" sz="2600" dirty="0" smtClean="0"/>
              <a:t>constituting </a:t>
            </a:r>
            <a:r>
              <a:rPr lang="en-US" sz="2600" dirty="0"/>
              <a:t>the Procurement Committee and its decisions ; </a:t>
            </a:r>
          </a:p>
          <a:p>
            <a:pPr marL="801688" indent="-352425">
              <a:buFont typeface="Wingdings" panose="05000000000000000000" pitchFamily="2" charset="2"/>
              <a:buChar char="Ø"/>
            </a:pPr>
            <a:r>
              <a:rPr lang="en-US" sz="2600" dirty="0"/>
              <a:t>ensuring that adequate appropriation is provided specifically for the procurement in the Federal budget ; </a:t>
            </a:r>
          </a:p>
          <a:p>
            <a:pPr marL="801688" lvl="0" indent="-352425">
              <a:buFont typeface="Wingdings" panose="05000000000000000000" pitchFamily="2" charset="2"/>
              <a:buChar char="Ø"/>
            </a:pPr>
            <a:r>
              <a:rPr lang="en-US" sz="2600" dirty="0" smtClean="0"/>
              <a:t>Integrating </a:t>
            </a:r>
            <a:r>
              <a:rPr lang="en-US" sz="2600" dirty="0"/>
              <a:t>his entity's procurement expenditure into its yearly budget; </a:t>
            </a:r>
          </a:p>
          <a:p>
            <a:pPr marL="801688" lvl="0" indent="-352425">
              <a:buFont typeface="Wingdings" panose="05000000000000000000" pitchFamily="2" charset="2"/>
              <a:buChar char="Ø"/>
            </a:pPr>
            <a:r>
              <a:rPr lang="en-US" sz="2600" dirty="0"/>
              <a:t>ensuring that no reduction of values or splitting of procurements is carried out such as to evade the use of the appropriate procurement method; </a:t>
            </a:r>
          </a:p>
          <a:p>
            <a:pPr marL="801688" lvl="0" indent="-352425">
              <a:buFont typeface="Wingdings" panose="05000000000000000000" pitchFamily="2" charset="2"/>
              <a:buChar char="Ø"/>
            </a:pPr>
            <a:r>
              <a:rPr lang="en-US" sz="2600" dirty="0"/>
              <a:t>Constituting the Evaluation Committee;</a:t>
            </a:r>
          </a:p>
          <a:p>
            <a:pPr marL="801688" lvl="0" indent="-352425">
              <a:buFont typeface="Wingdings" panose="05000000000000000000" pitchFamily="2" charset="2"/>
              <a:buChar char="Ø"/>
            </a:pPr>
            <a:r>
              <a:rPr lang="en-US" sz="2600" dirty="0" smtClean="0"/>
              <a:t>liaising </a:t>
            </a:r>
            <a:r>
              <a:rPr lang="en-US" sz="2600" dirty="0"/>
              <a:t>with the Bureau to ensure the implementation of its regulations.</a:t>
            </a:r>
          </a:p>
          <a:p>
            <a:pPr marL="0" indent="0">
              <a:buNone/>
            </a:pPr>
            <a:endParaRPr lang="en-US" dirty="0"/>
          </a:p>
        </p:txBody>
      </p:sp>
    </p:spTree>
    <p:extLst>
      <p:ext uri="{BB962C8B-B14F-4D97-AF65-F5344CB8AC3E}">
        <p14:creationId xmlns:p14="http://schemas.microsoft.com/office/powerpoint/2010/main" val="2730419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04" y="533400"/>
            <a:ext cx="8382000" cy="792162"/>
          </a:xfrm>
        </p:spPr>
        <p:txBody>
          <a:bodyPr>
            <a:normAutofit/>
          </a:bodyPr>
          <a:lstStyle/>
          <a:p>
            <a:pPr algn="ctr"/>
            <a:r>
              <a:rPr lang="en-US" sz="4000" dirty="0" smtClean="0"/>
              <a:t>Approval Thresholds</a:t>
            </a:r>
            <a:endParaRPr lang="en-US" sz="4000" dirty="0"/>
          </a:p>
        </p:txBody>
      </p:sp>
      <p:sp>
        <p:nvSpPr>
          <p:cNvPr id="3" name="Content Placeholder 2"/>
          <p:cNvSpPr>
            <a:spLocks noGrp="1"/>
          </p:cNvSpPr>
          <p:nvPr>
            <p:ph sz="quarter" idx="1"/>
          </p:nvPr>
        </p:nvSpPr>
        <p:spPr>
          <a:xfrm>
            <a:off x="1905000" y="1071546"/>
            <a:ext cx="8534400" cy="5405454"/>
          </a:xfrm>
        </p:spPr>
        <p:txBody>
          <a:bodyPr/>
          <a:lstStyle/>
          <a:p>
            <a:endParaRPr lang="en-US" dirty="0" smtClean="0"/>
          </a:p>
          <a:p>
            <a:r>
              <a:rPr lang="en-US" dirty="0" smtClean="0"/>
              <a:t>The Bureau is empowered to enforce monetary and prior review thresholds- </a:t>
            </a:r>
            <a:r>
              <a:rPr lang="en-US" dirty="0" smtClean="0">
                <a:solidFill>
                  <a:srgbClr val="FF0000"/>
                </a:solidFill>
              </a:rPr>
              <a:t>S.6(1) of the PPA 2007</a:t>
            </a:r>
          </a:p>
          <a:p>
            <a:pPr lvl="2"/>
            <a:endParaRPr lang="en-US" dirty="0" smtClean="0"/>
          </a:p>
          <a:p>
            <a:r>
              <a:rPr lang="en-US" dirty="0" smtClean="0"/>
              <a:t>In the absence of the Council, Mr. President approved the current thresholds which was conveyed vide </a:t>
            </a:r>
            <a:r>
              <a:rPr lang="en-US" i="1" dirty="0" smtClean="0">
                <a:solidFill>
                  <a:srgbClr val="FF0000"/>
                </a:solidFill>
              </a:rPr>
              <a:t>SGF Circular Ref No SGF/OP/1/S.3/VIII/57 </a:t>
            </a:r>
            <a:r>
              <a:rPr lang="en-US" dirty="0" smtClean="0">
                <a:solidFill>
                  <a:srgbClr val="FF0000"/>
                </a:solidFill>
              </a:rPr>
              <a:t>of March 11, 2009 </a:t>
            </a:r>
          </a:p>
          <a:p>
            <a:pPr lvl="2"/>
            <a:endParaRPr lang="en-US" dirty="0" smtClean="0"/>
          </a:p>
          <a:p>
            <a:r>
              <a:rPr lang="en-US" dirty="0" smtClean="0"/>
              <a:t>Accounting Officers are expected to comply with the current Prior Review and Procurement Method Thresholds shown in Tables overleaf:</a:t>
            </a:r>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13</a:t>
            </a:fld>
            <a:endParaRPr lang="en-US" dirty="0"/>
          </a:p>
        </p:txBody>
      </p:sp>
    </p:spTree>
    <p:extLst>
      <p:ext uri="{BB962C8B-B14F-4D97-AF65-F5344CB8AC3E}">
        <p14:creationId xmlns:p14="http://schemas.microsoft.com/office/powerpoint/2010/main" val="3435010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4743"/>
            <a:ext cx="8382000" cy="685800"/>
          </a:xfrm>
        </p:spPr>
        <p:txBody>
          <a:bodyPr>
            <a:normAutofit fontScale="90000"/>
          </a:bodyPr>
          <a:lstStyle/>
          <a:p>
            <a:pPr algn="ctr"/>
            <a:r>
              <a:rPr lang="en-US" dirty="0" smtClean="0"/>
              <a:t>Prior Review Thresholds</a:t>
            </a:r>
            <a:endParaRPr lang="en-US" dirty="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14</a:t>
            </a:fld>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946217162"/>
              </p:ext>
            </p:extLst>
          </p:nvPr>
        </p:nvGraphicFramePr>
        <p:xfrm>
          <a:off x="811765" y="1502227"/>
          <a:ext cx="10562250" cy="4803712"/>
        </p:xfrm>
        <a:graphic>
          <a:graphicData uri="http://schemas.openxmlformats.org/drawingml/2006/table">
            <a:tbl>
              <a:tblPr firstRow="1" bandRow="1">
                <a:tableStyleId>{5C22544A-7EE6-4342-B048-85BDC9FD1C3A}</a:tableStyleId>
              </a:tblPr>
              <a:tblGrid>
                <a:gridCol w="2112450">
                  <a:extLst>
                    <a:ext uri="{9D8B030D-6E8A-4147-A177-3AD203B41FA5}">
                      <a16:colId xmlns:a16="http://schemas.microsoft.com/office/drawing/2014/main" xmlns="" val="20000"/>
                    </a:ext>
                  </a:extLst>
                </a:gridCol>
                <a:gridCol w="2112450">
                  <a:extLst>
                    <a:ext uri="{9D8B030D-6E8A-4147-A177-3AD203B41FA5}">
                      <a16:colId xmlns:a16="http://schemas.microsoft.com/office/drawing/2014/main" xmlns="" val="20001"/>
                    </a:ext>
                  </a:extLst>
                </a:gridCol>
                <a:gridCol w="2112450">
                  <a:extLst>
                    <a:ext uri="{9D8B030D-6E8A-4147-A177-3AD203B41FA5}">
                      <a16:colId xmlns:a16="http://schemas.microsoft.com/office/drawing/2014/main" xmlns="" val="20002"/>
                    </a:ext>
                  </a:extLst>
                </a:gridCol>
                <a:gridCol w="2112450">
                  <a:extLst>
                    <a:ext uri="{9D8B030D-6E8A-4147-A177-3AD203B41FA5}">
                      <a16:colId xmlns:a16="http://schemas.microsoft.com/office/drawing/2014/main" xmlns="" val="20003"/>
                    </a:ext>
                  </a:extLst>
                </a:gridCol>
                <a:gridCol w="2112450">
                  <a:extLst>
                    <a:ext uri="{9D8B030D-6E8A-4147-A177-3AD203B41FA5}">
                      <a16:colId xmlns:a16="http://schemas.microsoft.com/office/drawing/2014/main" xmlns="" val="20004"/>
                    </a:ext>
                  </a:extLst>
                </a:gridCol>
              </a:tblGrid>
              <a:tr h="1062964">
                <a:tc>
                  <a:txBody>
                    <a:bodyPr/>
                    <a:lstStyle/>
                    <a:p>
                      <a:pPr algn="just">
                        <a:lnSpc>
                          <a:spcPct val="115000"/>
                        </a:lnSpc>
                        <a:spcAft>
                          <a:spcPts val="0"/>
                        </a:spcAft>
                      </a:pPr>
                      <a:r>
                        <a:rPr lang="en-US" sz="1400" b="1" dirty="0">
                          <a:solidFill>
                            <a:schemeClr val="bg1"/>
                          </a:solidFill>
                          <a:latin typeface="Gill Sans MT"/>
                          <a:ea typeface="Times New Roman"/>
                          <a:cs typeface="Tahoma"/>
                        </a:rPr>
                        <a:t>Approving Authority/ “No Objection” to award</a:t>
                      </a:r>
                      <a:r>
                        <a:rPr lang="en-US" sz="1400" b="1" dirty="0">
                          <a:solidFill>
                            <a:schemeClr val="bg1"/>
                          </a:solidFill>
                          <a:latin typeface="Gill Sans MT"/>
                          <a:ea typeface="Times New Roman"/>
                          <a:cs typeface="Arial"/>
                        </a:rPr>
                        <a:t> </a:t>
                      </a:r>
                      <a:endParaRPr lang="en-US" sz="1400" dirty="0">
                        <a:solidFill>
                          <a:schemeClr val="bg1"/>
                        </a:solidFill>
                        <a:latin typeface="Calibri"/>
                        <a:ea typeface="Calibri"/>
                        <a:cs typeface="Times New Roman"/>
                      </a:endParaRPr>
                    </a:p>
                  </a:txBody>
                  <a:tcPr marL="68580" marR="68580" marT="12700" marB="0"/>
                </a:tc>
                <a:tc>
                  <a:txBody>
                    <a:bodyPr/>
                    <a:lstStyle/>
                    <a:p>
                      <a:pPr algn="just">
                        <a:lnSpc>
                          <a:spcPct val="115000"/>
                        </a:lnSpc>
                        <a:spcAft>
                          <a:spcPts val="0"/>
                        </a:spcAft>
                      </a:pPr>
                      <a:r>
                        <a:rPr lang="en-US" sz="1400" b="1" dirty="0">
                          <a:solidFill>
                            <a:schemeClr val="bg1"/>
                          </a:solidFill>
                          <a:latin typeface="Gill Sans MT"/>
                          <a:ea typeface="Times New Roman"/>
                          <a:cs typeface="Tahoma"/>
                        </a:rPr>
                        <a:t>Goods </a:t>
                      </a:r>
                      <a:endParaRPr lang="en-US" sz="1400" dirty="0">
                        <a:solidFill>
                          <a:schemeClr val="bg1"/>
                        </a:solidFill>
                        <a:latin typeface="Calibri"/>
                        <a:ea typeface="Calibri"/>
                        <a:cs typeface="Times New Roman"/>
                      </a:endParaRPr>
                    </a:p>
                  </a:txBody>
                  <a:tcPr marL="68580" marR="68580" marT="12700" marB="0"/>
                </a:tc>
                <a:tc>
                  <a:txBody>
                    <a:bodyPr/>
                    <a:lstStyle/>
                    <a:p>
                      <a:pPr algn="just">
                        <a:lnSpc>
                          <a:spcPct val="115000"/>
                        </a:lnSpc>
                        <a:spcAft>
                          <a:spcPts val="0"/>
                        </a:spcAft>
                      </a:pPr>
                      <a:r>
                        <a:rPr lang="en-US" sz="1400" b="1" dirty="0">
                          <a:solidFill>
                            <a:schemeClr val="bg1"/>
                          </a:solidFill>
                          <a:latin typeface="Gill Sans MT"/>
                          <a:ea typeface="Times New Roman"/>
                          <a:cs typeface="Tahoma"/>
                        </a:rPr>
                        <a:t>Works </a:t>
                      </a:r>
                      <a:endParaRPr lang="en-US" sz="1400" dirty="0">
                        <a:solidFill>
                          <a:schemeClr val="bg1"/>
                        </a:solidFill>
                        <a:latin typeface="Calibri"/>
                        <a:ea typeface="Calibri"/>
                        <a:cs typeface="Times New Roman"/>
                      </a:endParaRPr>
                    </a:p>
                  </a:txBody>
                  <a:tcPr marL="68580" marR="68580" marT="12700" marB="0"/>
                </a:tc>
                <a:tc>
                  <a:txBody>
                    <a:bodyPr/>
                    <a:lstStyle/>
                    <a:p>
                      <a:pPr algn="just">
                        <a:lnSpc>
                          <a:spcPct val="115000"/>
                        </a:lnSpc>
                        <a:spcAft>
                          <a:spcPts val="0"/>
                        </a:spcAft>
                      </a:pPr>
                      <a:r>
                        <a:rPr lang="en-US" sz="1400" b="1" dirty="0">
                          <a:solidFill>
                            <a:schemeClr val="bg1"/>
                          </a:solidFill>
                          <a:latin typeface="Gill Sans MT"/>
                          <a:ea typeface="Times New Roman"/>
                          <a:cs typeface="Tahoma"/>
                        </a:rPr>
                        <a:t>Non-Consultant Services </a:t>
                      </a:r>
                      <a:endParaRPr lang="en-US" sz="1400" dirty="0">
                        <a:solidFill>
                          <a:schemeClr val="bg1"/>
                        </a:solidFill>
                        <a:latin typeface="Calibri"/>
                        <a:ea typeface="Calibri"/>
                        <a:cs typeface="Times New Roman"/>
                      </a:endParaRPr>
                    </a:p>
                  </a:txBody>
                  <a:tcPr marL="68580" marR="68580" marT="12700" marB="0"/>
                </a:tc>
                <a:tc>
                  <a:txBody>
                    <a:bodyPr/>
                    <a:lstStyle/>
                    <a:p>
                      <a:pPr algn="just">
                        <a:lnSpc>
                          <a:spcPct val="115000"/>
                        </a:lnSpc>
                        <a:spcAft>
                          <a:spcPts val="0"/>
                        </a:spcAft>
                      </a:pPr>
                      <a:r>
                        <a:rPr lang="en-US" sz="1400" b="1" dirty="0">
                          <a:solidFill>
                            <a:schemeClr val="bg1"/>
                          </a:solidFill>
                          <a:latin typeface="Gill Sans MT"/>
                          <a:ea typeface="Times New Roman"/>
                          <a:cs typeface="Tahoma"/>
                        </a:rPr>
                        <a:t>Consultant Services </a:t>
                      </a:r>
                      <a:endParaRPr lang="en-US" sz="1400" dirty="0">
                        <a:solidFill>
                          <a:schemeClr val="bg1"/>
                        </a:solidFill>
                        <a:latin typeface="Calibri"/>
                        <a:ea typeface="Calibri"/>
                        <a:cs typeface="Times New Roman"/>
                      </a:endParaRPr>
                    </a:p>
                  </a:txBody>
                  <a:tcPr marL="68580" marR="68580" marT="12700" marB="0"/>
                </a:tc>
                <a:extLst>
                  <a:ext uri="{0D108BD9-81ED-4DB2-BD59-A6C34878D82A}">
                    <a16:rowId xmlns:a16="http://schemas.microsoft.com/office/drawing/2014/main" xmlns="" val="10000"/>
                  </a:ext>
                </a:extLst>
              </a:tr>
              <a:tr h="800619">
                <a:tc>
                  <a:txBody>
                    <a:bodyPr/>
                    <a:lstStyle/>
                    <a:p>
                      <a:pPr algn="just">
                        <a:lnSpc>
                          <a:spcPct val="115000"/>
                        </a:lnSpc>
                        <a:spcAft>
                          <a:spcPts val="0"/>
                        </a:spcAft>
                      </a:pPr>
                      <a:r>
                        <a:rPr lang="en-US" sz="1400" dirty="0">
                          <a:solidFill>
                            <a:srgbClr val="000000"/>
                          </a:solidFill>
                          <a:latin typeface="Gill Sans MT"/>
                          <a:ea typeface="Times New Roman"/>
                          <a:cs typeface="Tahoma"/>
                        </a:rPr>
                        <a:t>BPP issues “No Objection” to award/ FEC approves</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100 million and above</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smtClean="0">
                          <a:solidFill>
                            <a:srgbClr val="000000"/>
                          </a:solidFill>
                          <a:latin typeface="Gill Sans MT"/>
                          <a:ea typeface="Times New Roman"/>
                          <a:cs typeface="Tahoma"/>
                        </a:rPr>
                        <a:t>N</a:t>
                      </a:r>
                      <a:r>
                        <a:rPr lang="en-US" sz="1400" dirty="0" smtClean="0">
                          <a:solidFill>
                            <a:srgbClr val="000000"/>
                          </a:solidFill>
                          <a:latin typeface="Gill Sans MT"/>
                          <a:ea typeface="Times New Roman"/>
                          <a:cs typeface="Tahoma"/>
                        </a:rPr>
                        <a:t>500 million and </a:t>
                      </a:r>
                      <a:r>
                        <a:rPr lang="en-US" sz="1400" dirty="0">
                          <a:solidFill>
                            <a:srgbClr val="000000"/>
                          </a:solidFill>
                          <a:latin typeface="Gill Sans MT"/>
                          <a:ea typeface="Times New Roman"/>
                          <a:cs typeface="Tahoma"/>
                        </a:rPr>
                        <a:t>above</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a:solidFill>
                            <a:srgbClr val="000000"/>
                          </a:solidFill>
                          <a:latin typeface="Gill Sans MT"/>
                          <a:ea typeface="Times New Roman"/>
                          <a:cs typeface="Tahoma"/>
                        </a:rPr>
                        <a:t>N</a:t>
                      </a:r>
                      <a:r>
                        <a:rPr lang="en-US" sz="1400">
                          <a:solidFill>
                            <a:srgbClr val="000000"/>
                          </a:solidFill>
                          <a:latin typeface="Gill Sans MT"/>
                          <a:ea typeface="Times New Roman"/>
                          <a:cs typeface="Tahoma"/>
                        </a:rPr>
                        <a:t>100 million and above</a:t>
                      </a:r>
                      <a:r>
                        <a:rPr lang="en-US" sz="1400" b="1">
                          <a:solidFill>
                            <a:srgbClr val="000000"/>
                          </a:solidFill>
                          <a:latin typeface="Gill Sans MT"/>
                          <a:ea typeface="Times New Roman"/>
                          <a:cs typeface="Arial"/>
                        </a:rPr>
                        <a:t> </a:t>
                      </a:r>
                      <a:endParaRPr lang="en-US" sz="140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100 million and above</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extLst>
                  <a:ext uri="{0D108BD9-81ED-4DB2-BD59-A6C34878D82A}">
                    <a16:rowId xmlns:a16="http://schemas.microsoft.com/office/drawing/2014/main" xmlns="" val="10001"/>
                  </a:ext>
                </a:extLst>
              </a:tr>
              <a:tr h="800619">
                <a:tc>
                  <a:txBody>
                    <a:bodyPr/>
                    <a:lstStyle/>
                    <a:p>
                      <a:pPr algn="just">
                        <a:lnSpc>
                          <a:spcPct val="115000"/>
                        </a:lnSpc>
                        <a:spcAft>
                          <a:spcPts val="0"/>
                        </a:spcAft>
                      </a:pPr>
                      <a:r>
                        <a:rPr lang="en-US" sz="1400" dirty="0">
                          <a:solidFill>
                            <a:srgbClr val="000000"/>
                          </a:solidFill>
                          <a:latin typeface="Gill Sans MT"/>
                          <a:ea typeface="Times New Roman"/>
                          <a:cs typeface="Tahoma"/>
                        </a:rPr>
                        <a:t>Ministerial Tenders Board</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5 million and above but 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100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10 million and above but less than </a:t>
                      </a:r>
                      <a:r>
                        <a:rPr lang="en-US" sz="1400" strike="dblStrike" smtClean="0">
                          <a:solidFill>
                            <a:srgbClr val="000000"/>
                          </a:solidFill>
                          <a:latin typeface="Gill Sans MT"/>
                          <a:ea typeface="Times New Roman"/>
                          <a:cs typeface="Tahoma"/>
                        </a:rPr>
                        <a:t>N</a:t>
                      </a:r>
                      <a:r>
                        <a:rPr lang="en-US" sz="1400" smtClean="0">
                          <a:solidFill>
                            <a:srgbClr val="000000"/>
                          </a:solidFill>
                          <a:latin typeface="Gill Sans MT"/>
                          <a:ea typeface="Times New Roman"/>
                          <a:cs typeface="Tahoma"/>
                        </a:rPr>
                        <a:t>500 million</a:t>
                      </a:r>
                      <a:r>
                        <a:rPr lang="en-US" sz="1400" b="1" smtClean="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5 million and above but 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100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a:solidFill>
                            <a:srgbClr val="000000"/>
                          </a:solidFill>
                          <a:latin typeface="Gill Sans MT"/>
                          <a:ea typeface="Times New Roman"/>
                          <a:cs typeface="Tahoma"/>
                        </a:rPr>
                        <a:t>N</a:t>
                      </a:r>
                      <a:r>
                        <a:rPr lang="en-US" sz="1400">
                          <a:solidFill>
                            <a:srgbClr val="000000"/>
                          </a:solidFill>
                          <a:latin typeface="Gill Sans MT"/>
                          <a:ea typeface="Times New Roman"/>
                          <a:cs typeface="Tahoma"/>
                        </a:rPr>
                        <a:t>5 million and above but less than  </a:t>
                      </a:r>
                      <a:r>
                        <a:rPr lang="en-US" sz="1400" strike="dblStrike">
                          <a:solidFill>
                            <a:srgbClr val="000000"/>
                          </a:solidFill>
                          <a:latin typeface="Gill Sans MT"/>
                          <a:ea typeface="Times New Roman"/>
                          <a:cs typeface="Tahoma"/>
                        </a:rPr>
                        <a:t>N</a:t>
                      </a:r>
                      <a:r>
                        <a:rPr lang="en-US" sz="1400">
                          <a:solidFill>
                            <a:srgbClr val="000000"/>
                          </a:solidFill>
                          <a:latin typeface="Gill Sans MT"/>
                          <a:ea typeface="Times New Roman"/>
                          <a:cs typeface="Tahoma"/>
                        </a:rPr>
                        <a:t>100 million</a:t>
                      </a:r>
                      <a:r>
                        <a:rPr lang="en-US" sz="1400" b="1">
                          <a:solidFill>
                            <a:srgbClr val="000000"/>
                          </a:solidFill>
                          <a:latin typeface="Gill Sans MT"/>
                          <a:ea typeface="Times New Roman"/>
                          <a:cs typeface="Arial"/>
                        </a:rPr>
                        <a:t> </a:t>
                      </a:r>
                      <a:endParaRPr lang="en-US" sz="1400">
                        <a:latin typeface="Calibri"/>
                        <a:ea typeface="Calibri"/>
                        <a:cs typeface="Times New Roman"/>
                      </a:endParaRPr>
                    </a:p>
                  </a:txBody>
                  <a:tcPr marL="68580" marR="68580" marT="12700" marB="0"/>
                </a:tc>
                <a:extLst>
                  <a:ext uri="{0D108BD9-81ED-4DB2-BD59-A6C34878D82A}">
                    <a16:rowId xmlns:a16="http://schemas.microsoft.com/office/drawing/2014/main" xmlns="" val="10002"/>
                  </a:ext>
                </a:extLst>
              </a:tr>
              <a:tr h="800619">
                <a:tc>
                  <a:txBody>
                    <a:bodyPr/>
                    <a:lstStyle/>
                    <a:p>
                      <a:pPr algn="just">
                        <a:lnSpc>
                          <a:spcPct val="115000"/>
                        </a:lnSpc>
                        <a:spcAft>
                          <a:spcPts val="0"/>
                        </a:spcAft>
                      </a:pPr>
                      <a:r>
                        <a:rPr lang="en-US" sz="1400" dirty="0">
                          <a:solidFill>
                            <a:srgbClr val="000000"/>
                          </a:solidFill>
                          <a:latin typeface="Gill Sans MT"/>
                          <a:ea typeface="Times New Roman"/>
                          <a:cs typeface="Tahoma"/>
                        </a:rPr>
                        <a:t>Parastatal Tenders Board</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2.50 million and above but less than N50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5 million and above but 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250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2.50 million and above but 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50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2.50 million and above but 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50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extLst>
                  <a:ext uri="{0D108BD9-81ED-4DB2-BD59-A6C34878D82A}">
                    <a16:rowId xmlns:a16="http://schemas.microsoft.com/office/drawing/2014/main" xmlns="" val="10003"/>
                  </a:ext>
                </a:extLst>
              </a:tr>
              <a:tr h="538272">
                <a:tc>
                  <a:txBody>
                    <a:bodyPr/>
                    <a:lstStyle/>
                    <a:p>
                      <a:pPr algn="just">
                        <a:lnSpc>
                          <a:spcPct val="115000"/>
                        </a:lnSpc>
                        <a:spcAft>
                          <a:spcPts val="0"/>
                        </a:spcAft>
                      </a:pPr>
                      <a:r>
                        <a:rPr lang="en-US" sz="1400" dirty="0">
                          <a:solidFill>
                            <a:srgbClr val="000000"/>
                          </a:solidFill>
                          <a:latin typeface="Gill Sans MT"/>
                          <a:ea typeface="Times New Roman"/>
                          <a:cs typeface="Tahoma"/>
                        </a:rPr>
                        <a:t>Accounting Officer: Permanent Secretary</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a:solidFill>
                            <a:srgbClr val="000000"/>
                          </a:solidFill>
                          <a:latin typeface="Gill Sans MT"/>
                          <a:ea typeface="Times New Roman"/>
                          <a:cs typeface="Tahoma"/>
                        </a:rPr>
                        <a:t>Less than </a:t>
                      </a:r>
                      <a:r>
                        <a:rPr lang="en-US" sz="1400" strike="dblStrike">
                          <a:solidFill>
                            <a:srgbClr val="000000"/>
                          </a:solidFill>
                          <a:latin typeface="Gill Sans MT"/>
                          <a:ea typeface="Times New Roman"/>
                          <a:cs typeface="Tahoma"/>
                        </a:rPr>
                        <a:t>N</a:t>
                      </a:r>
                      <a:r>
                        <a:rPr lang="en-US" sz="1400">
                          <a:solidFill>
                            <a:srgbClr val="000000"/>
                          </a:solidFill>
                          <a:latin typeface="Gill Sans MT"/>
                          <a:ea typeface="Times New Roman"/>
                          <a:cs typeface="Tahoma"/>
                        </a:rPr>
                        <a:t>5 million</a:t>
                      </a:r>
                      <a:r>
                        <a:rPr lang="en-US" sz="1400" b="1">
                          <a:solidFill>
                            <a:srgbClr val="000000"/>
                          </a:solidFill>
                          <a:latin typeface="Gill Sans MT"/>
                          <a:ea typeface="Times New Roman"/>
                          <a:cs typeface="Arial"/>
                        </a:rPr>
                        <a:t> </a:t>
                      </a:r>
                      <a:endParaRPr lang="en-US" sz="1400">
                        <a:latin typeface="Calibri"/>
                        <a:ea typeface="Calibri"/>
                        <a:cs typeface="Times New Roman"/>
                      </a:endParaRPr>
                    </a:p>
                  </a:txBody>
                  <a:tcPr marL="68580" marR="68580" marT="12700" marB="0"/>
                </a:tc>
                <a:tc>
                  <a:txBody>
                    <a:bodyPr/>
                    <a:lstStyle/>
                    <a:p>
                      <a:pPr algn="just">
                        <a:lnSpc>
                          <a:spcPct val="115000"/>
                        </a:lnSpc>
                        <a:spcAft>
                          <a:spcPts val="0"/>
                        </a:spcAft>
                      </a:pPr>
                      <a:r>
                        <a:rPr lang="en-US" sz="1400" dirty="0">
                          <a:solidFill>
                            <a:srgbClr val="000000"/>
                          </a:solidFill>
                          <a:latin typeface="Gill Sans MT"/>
                          <a:ea typeface="Times New Roman"/>
                          <a:cs typeface="Tahoma"/>
                        </a:rPr>
                        <a:t>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10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dirty="0">
                          <a:solidFill>
                            <a:srgbClr val="000000"/>
                          </a:solidFill>
                          <a:latin typeface="Gill Sans MT"/>
                          <a:ea typeface="Times New Roman"/>
                          <a:cs typeface="Tahoma"/>
                        </a:rPr>
                        <a:t>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5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dirty="0">
                          <a:solidFill>
                            <a:srgbClr val="000000"/>
                          </a:solidFill>
                          <a:latin typeface="Gill Sans MT"/>
                          <a:ea typeface="Times New Roman"/>
                          <a:cs typeface="Tahoma"/>
                        </a:rPr>
                        <a:t>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5 million</a:t>
                      </a:r>
                      <a:r>
                        <a:rPr lang="en-US" sz="1400" b="1"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extLst>
                  <a:ext uri="{0D108BD9-81ED-4DB2-BD59-A6C34878D82A}">
                    <a16:rowId xmlns:a16="http://schemas.microsoft.com/office/drawing/2014/main" xmlns="" val="10004"/>
                  </a:ext>
                </a:extLst>
              </a:tr>
              <a:tr h="800619">
                <a:tc>
                  <a:txBody>
                    <a:bodyPr/>
                    <a:lstStyle/>
                    <a:p>
                      <a:pPr algn="just">
                        <a:lnSpc>
                          <a:spcPct val="115000"/>
                        </a:lnSpc>
                        <a:spcAft>
                          <a:spcPts val="0"/>
                        </a:spcAft>
                      </a:pPr>
                      <a:r>
                        <a:rPr lang="en-US" sz="1400" dirty="0">
                          <a:solidFill>
                            <a:srgbClr val="000000"/>
                          </a:solidFill>
                          <a:latin typeface="Gill Sans MT"/>
                          <a:ea typeface="Times New Roman"/>
                          <a:cs typeface="Tahoma"/>
                        </a:rPr>
                        <a:t>Accounting Officer: Director General</a:t>
                      </a:r>
                      <a:r>
                        <a:rPr lang="en-US" sz="1400" dirty="0" smtClean="0">
                          <a:solidFill>
                            <a:srgbClr val="000000"/>
                          </a:solidFill>
                          <a:latin typeface="Gill Sans MT"/>
                          <a:ea typeface="Times New Roman"/>
                          <a:cs typeface="Tahoma"/>
                        </a:rPr>
                        <a:t>/ CEO</a:t>
                      </a:r>
                      <a:r>
                        <a:rPr lang="en-US" sz="1400" dirty="0" smtClean="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dirty="0">
                          <a:solidFill>
                            <a:srgbClr val="000000"/>
                          </a:solidFill>
                          <a:latin typeface="Gill Sans MT"/>
                          <a:ea typeface="Times New Roman"/>
                          <a:cs typeface="Tahoma"/>
                        </a:rPr>
                        <a:t>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2.50 million</a:t>
                      </a:r>
                      <a:r>
                        <a:rPr lang="en-US" sz="1400"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dirty="0">
                          <a:solidFill>
                            <a:srgbClr val="000000"/>
                          </a:solidFill>
                          <a:latin typeface="Gill Sans MT"/>
                          <a:ea typeface="Times New Roman"/>
                          <a:cs typeface="Tahoma"/>
                        </a:rPr>
                        <a:t>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5 million</a:t>
                      </a:r>
                      <a:r>
                        <a:rPr lang="en-US" sz="1400"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dirty="0">
                          <a:solidFill>
                            <a:srgbClr val="000000"/>
                          </a:solidFill>
                          <a:latin typeface="Gill Sans MT"/>
                          <a:ea typeface="Times New Roman"/>
                          <a:cs typeface="Tahoma"/>
                        </a:rPr>
                        <a:t>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2.50 million</a:t>
                      </a:r>
                      <a:r>
                        <a:rPr lang="en-US" sz="1400"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tc>
                  <a:txBody>
                    <a:bodyPr/>
                    <a:lstStyle/>
                    <a:p>
                      <a:pPr algn="just">
                        <a:lnSpc>
                          <a:spcPct val="115000"/>
                        </a:lnSpc>
                        <a:spcAft>
                          <a:spcPts val="0"/>
                        </a:spcAft>
                      </a:pPr>
                      <a:r>
                        <a:rPr lang="en-US" sz="1400" dirty="0">
                          <a:solidFill>
                            <a:srgbClr val="000000"/>
                          </a:solidFill>
                          <a:latin typeface="Gill Sans MT"/>
                          <a:ea typeface="Times New Roman"/>
                          <a:cs typeface="Tahoma"/>
                        </a:rPr>
                        <a:t>Less than </a:t>
                      </a:r>
                      <a:r>
                        <a:rPr lang="en-US" sz="1400" strike="dblStrike" dirty="0">
                          <a:solidFill>
                            <a:srgbClr val="000000"/>
                          </a:solidFill>
                          <a:latin typeface="Gill Sans MT"/>
                          <a:ea typeface="Times New Roman"/>
                          <a:cs typeface="Tahoma"/>
                        </a:rPr>
                        <a:t>N</a:t>
                      </a:r>
                      <a:r>
                        <a:rPr lang="en-US" sz="1400" dirty="0">
                          <a:solidFill>
                            <a:srgbClr val="000000"/>
                          </a:solidFill>
                          <a:latin typeface="Gill Sans MT"/>
                          <a:ea typeface="Times New Roman"/>
                          <a:cs typeface="Tahoma"/>
                        </a:rPr>
                        <a:t>2.50 million</a:t>
                      </a:r>
                      <a:r>
                        <a:rPr lang="en-US" sz="1400" dirty="0">
                          <a:solidFill>
                            <a:srgbClr val="000000"/>
                          </a:solidFill>
                          <a:latin typeface="Gill Sans MT"/>
                          <a:ea typeface="Times New Roman"/>
                          <a:cs typeface="Arial"/>
                        </a:rPr>
                        <a:t> </a:t>
                      </a:r>
                      <a:endParaRPr lang="en-US" sz="1400" dirty="0">
                        <a:latin typeface="Calibri"/>
                        <a:ea typeface="Calibri"/>
                        <a:cs typeface="Times New Roman"/>
                      </a:endParaRPr>
                    </a:p>
                  </a:txBody>
                  <a:tcPr marL="68580" marR="68580" marT="1270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66090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08" y="384115"/>
            <a:ext cx="10655560" cy="792162"/>
          </a:xfrm>
        </p:spPr>
        <p:txBody>
          <a:bodyPr>
            <a:normAutofit/>
          </a:bodyPr>
          <a:lstStyle/>
          <a:p>
            <a:r>
              <a:rPr lang="en-US" sz="3600" dirty="0" smtClean="0"/>
              <a:t>Procurement Method Thresholds</a:t>
            </a:r>
            <a:endParaRPr lang="en-US" sz="36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244391167"/>
              </p:ext>
            </p:extLst>
          </p:nvPr>
        </p:nvGraphicFramePr>
        <p:xfrm>
          <a:off x="765108" y="1168155"/>
          <a:ext cx="10655560" cy="5067107"/>
        </p:xfrm>
        <a:graphic>
          <a:graphicData uri="http://schemas.openxmlformats.org/drawingml/2006/table">
            <a:tbl>
              <a:tblPr firstRow="1" bandRow="1">
                <a:tableStyleId>{5C22544A-7EE6-4342-B048-85BDC9FD1C3A}</a:tableStyleId>
              </a:tblPr>
              <a:tblGrid>
                <a:gridCol w="2131112">
                  <a:extLst>
                    <a:ext uri="{9D8B030D-6E8A-4147-A177-3AD203B41FA5}">
                      <a16:colId xmlns:a16="http://schemas.microsoft.com/office/drawing/2014/main" xmlns="" val="20000"/>
                    </a:ext>
                  </a:extLst>
                </a:gridCol>
                <a:gridCol w="2131112">
                  <a:extLst>
                    <a:ext uri="{9D8B030D-6E8A-4147-A177-3AD203B41FA5}">
                      <a16:colId xmlns:a16="http://schemas.microsoft.com/office/drawing/2014/main" xmlns="" val="20001"/>
                    </a:ext>
                  </a:extLst>
                </a:gridCol>
                <a:gridCol w="2131112">
                  <a:extLst>
                    <a:ext uri="{9D8B030D-6E8A-4147-A177-3AD203B41FA5}">
                      <a16:colId xmlns:a16="http://schemas.microsoft.com/office/drawing/2014/main" xmlns="" val="20002"/>
                    </a:ext>
                  </a:extLst>
                </a:gridCol>
                <a:gridCol w="2131112">
                  <a:extLst>
                    <a:ext uri="{9D8B030D-6E8A-4147-A177-3AD203B41FA5}">
                      <a16:colId xmlns:a16="http://schemas.microsoft.com/office/drawing/2014/main" xmlns="" val="20003"/>
                    </a:ext>
                  </a:extLst>
                </a:gridCol>
                <a:gridCol w="2131112">
                  <a:extLst>
                    <a:ext uri="{9D8B030D-6E8A-4147-A177-3AD203B41FA5}">
                      <a16:colId xmlns:a16="http://schemas.microsoft.com/office/drawing/2014/main" xmlns="" val="20004"/>
                    </a:ext>
                  </a:extLst>
                </a:gridCol>
              </a:tblGrid>
              <a:tr h="895581">
                <a:tc>
                  <a:txBody>
                    <a:bodyPr/>
                    <a:lstStyle/>
                    <a:p>
                      <a:pPr marL="0" marR="0" algn="ctr">
                        <a:lnSpc>
                          <a:spcPct val="115000"/>
                        </a:lnSpc>
                        <a:spcBef>
                          <a:spcPts val="0"/>
                        </a:spcBef>
                        <a:spcAft>
                          <a:spcPts val="0"/>
                        </a:spcAft>
                      </a:pPr>
                      <a:r>
                        <a:rPr lang="en-US" sz="1400" b="1" spc="0" baseline="0" dirty="0">
                          <a:latin typeface="Gill Sans MT" pitchFamily="34" charset="0"/>
                          <a:ea typeface="Times New Roman"/>
                          <a:cs typeface="Tahoma"/>
                        </a:rPr>
                        <a:t>Procurement/ Selection Method and Prequalification</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1" spc="0" baseline="0" dirty="0">
                          <a:latin typeface="Gill Sans MT" pitchFamily="34" charset="0"/>
                          <a:ea typeface="Times New Roman"/>
                          <a:cs typeface="Tahoma"/>
                        </a:rPr>
                        <a:t>Goods </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1" spc="0" baseline="0" dirty="0">
                          <a:latin typeface="Gill Sans MT" pitchFamily="34" charset="0"/>
                          <a:ea typeface="Times New Roman"/>
                          <a:cs typeface="Tahoma"/>
                        </a:rPr>
                        <a:t>Works (</a:t>
                      </a:r>
                      <a:r>
                        <a:rPr lang="en-US" sz="1400" b="1" strike="dblStrike" spc="0" baseline="0" dirty="0">
                          <a:latin typeface="Gill Sans MT" pitchFamily="34" charset="0"/>
                          <a:ea typeface="Times New Roman"/>
                          <a:cs typeface="Tahoma"/>
                        </a:rPr>
                        <a:t>N</a:t>
                      </a:r>
                      <a:r>
                        <a:rPr lang="en-US" sz="1400" b="1" spc="0" baseline="0" dirty="0">
                          <a:latin typeface="Gill Sans MT" pitchFamily="34" charset="0"/>
                          <a:ea typeface="Times New Roman"/>
                          <a:cs typeface="Tahoma"/>
                        </a:rPr>
                        <a:t>)</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1" spc="0" baseline="0">
                          <a:latin typeface="Gill Sans MT" pitchFamily="34" charset="0"/>
                          <a:ea typeface="Times New Roman"/>
                          <a:cs typeface="Tahoma"/>
                        </a:rPr>
                        <a:t>Non-Consultant Services (</a:t>
                      </a:r>
                      <a:r>
                        <a:rPr lang="en-US" sz="1400" b="1" strike="dblStrike" spc="0" baseline="0">
                          <a:latin typeface="Gill Sans MT" pitchFamily="34" charset="0"/>
                          <a:ea typeface="Times New Roman"/>
                          <a:cs typeface="Tahoma"/>
                        </a:rPr>
                        <a:t>N</a:t>
                      </a:r>
                      <a:r>
                        <a:rPr lang="en-US" sz="1400" b="1" spc="0" baseline="0">
                          <a:latin typeface="Gill Sans MT" pitchFamily="34" charset="0"/>
                          <a:ea typeface="Times New Roman"/>
                          <a:cs typeface="Tahoma"/>
                        </a:rPr>
                        <a:t>)</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1" spc="0" baseline="0">
                          <a:latin typeface="Gill Sans MT" pitchFamily="34" charset="0"/>
                          <a:ea typeface="Times New Roman"/>
                          <a:cs typeface="Tahoma"/>
                        </a:rPr>
                        <a:t>Consultant Services (</a:t>
                      </a:r>
                      <a:r>
                        <a:rPr lang="en-US" sz="1400" b="1" strike="dblStrike" spc="0" baseline="0">
                          <a:latin typeface="Gill Sans MT" pitchFamily="34" charset="0"/>
                          <a:ea typeface="Times New Roman"/>
                          <a:cs typeface="Tahoma"/>
                        </a:rPr>
                        <a:t>N</a:t>
                      </a:r>
                      <a:r>
                        <a:rPr lang="en-US" sz="1400" b="1" spc="0" baseline="0">
                          <a:latin typeface="Gill Sans MT" pitchFamily="34" charset="0"/>
                          <a:ea typeface="Times New Roman"/>
                          <a:cs typeface="Tahoma"/>
                        </a:rPr>
                        <a:t>)</a:t>
                      </a:r>
                      <a:endParaRPr lang="en-US" sz="1400" b="1" spc="0" baseline="0">
                        <a:latin typeface="Gill Sans MT" pitchFamily="34" charset="0"/>
                        <a:ea typeface="Times New Roman"/>
                      </a:endParaRPr>
                    </a:p>
                  </a:txBody>
                  <a:tcPr marL="68580" marR="68580" marT="0" marB="0"/>
                </a:tc>
                <a:extLst>
                  <a:ext uri="{0D108BD9-81ED-4DB2-BD59-A6C34878D82A}">
                    <a16:rowId xmlns:a16="http://schemas.microsoft.com/office/drawing/2014/main" xmlns="" val="10000"/>
                  </a:ext>
                </a:extLst>
              </a:tr>
              <a:tr h="667269">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International/ National Competitive Bidding</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100 million and above</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trike="dblStrike" spc="0" baseline="0">
                          <a:latin typeface="Gill Sans MT" pitchFamily="34" charset="0"/>
                          <a:ea typeface="Times New Roman"/>
                          <a:cs typeface="Tahoma"/>
                        </a:rPr>
                        <a:t>N</a:t>
                      </a:r>
                      <a:r>
                        <a:rPr lang="en-US" sz="1400" b="0" spc="0" baseline="0">
                          <a:latin typeface="Gill Sans MT" pitchFamily="34" charset="0"/>
                          <a:ea typeface="Times New Roman"/>
                          <a:cs typeface="Tahoma"/>
                        </a:rPr>
                        <a:t>1 billion and above</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trike="dblStrike" spc="0" baseline="0">
                          <a:latin typeface="Gill Sans MT" pitchFamily="34" charset="0"/>
                          <a:ea typeface="Times New Roman"/>
                          <a:cs typeface="Tahoma"/>
                        </a:rPr>
                        <a:t>N</a:t>
                      </a:r>
                      <a:r>
                        <a:rPr lang="en-US" sz="1400" b="0" spc="0" baseline="0">
                          <a:latin typeface="Gill Sans MT" pitchFamily="34" charset="0"/>
                          <a:ea typeface="Times New Roman"/>
                          <a:cs typeface="Tahoma"/>
                        </a:rPr>
                        <a:t>100 million and above</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Not Applicable</a:t>
                      </a:r>
                      <a:endParaRPr lang="en-US" sz="1400" b="1" spc="0" baseline="0">
                        <a:latin typeface="Gill Sans MT" pitchFamily="34" charset="0"/>
                        <a:ea typeface="Times New Roman"/>
                      </a:endParaRPr>
                    </a:p>
                  </a:txBody>
                  <a:tcPr marL="68580" marR="68580" marT="0" marB="0"/>
                </a:tc>
                <a:extLst>
                  <a:ext uri="{0D108BD9-81ED-4DB2-BD59-A6C34878D82A}">
                    <a16:rowId xmlns:a16="http://schemas.microsoft.com/office/drawing/2014/main" xmlns="" val="10001"/>
                  </a:ext>
                </a:extLst>
              </a:tr>
              <a:tr h="667269">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National Competitive Bidding</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2.5 million and above but 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100 million</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trike="dblStrike" spc="0" baseline="0">
                          <a:latin typeface="Gill Sans MT" pitchFamily="34" charset="0"/>
                          <a:ea typeface="Times New Roman"/>
                          <a:cs typeface="Tahoma"/>
                        </a:rPr>
                        <a:t>N</a:t>
                      </a:r>
                      <a:r>
                        <a:rPr lang="en-US" sz="1400" b="0" spc="0" baseline="0">
                          <a:latin typeface="Gill Sans MT" pitchFamily="34" charset="0"/>
                          <a:ea typeface="Times New Roman"/>
                          <a:cs typeface="Tahoma"/>
                        </a:rPr>
                        <a:t>2.5 million and above but less than </a:t>
                      </a:r>
                      <a:r>
                        <a:rPr lang="en-US" sz="1400" b="0" strike="dblStrike" spc="0" baseline="0">
                          <a:latin typeface="Gill Sans MT" pitchFamily="34" charset="0"/>
                          <a:ea typeface="Times New Roman"/>
                          <a:cs typeface="Tahoma"/>
                        </a:rPr>
                        <a:t>N</a:t>
                      </a:r>
                      <a:r>
                        <a:rPr lang="en-US" sz="1400" b="0" spc="0" baseline="0">
                          <a:latin typeface="Gill Sans MT" pitchFamily="34" charset="0"/>
                          <a:ea typeface="Times New Roman"/>
                          <a:cs typeface="Tahoma"/>
                        </a:rPr>
                        <a:t>1 billion </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2.5 million and above but 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100 million</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Not Applicable</a:t>
                      </a:r>
                      <a:endParaRPr lang="en-US" sz="1400" b="1" spc="0" baseline="0">
                        <a:latin typeface="Gill Sans MT" pitchFamily="34" charset="0"/>
                        <a:ea typeface="Times New Roman"/>
                      </a:endParaRPr>
                    </a:p>
                  </a:txBody>
                  <a:tcPr marL="68580" marR="68580" marT="0" marB="0"/>
                </a:tc>
                <a:extLst>
                  <a:ext uri="{0D108BD9-81ED-4DB2-BD59-A6C34878D82A}">
                    <a16:rowId xmlns:a16="http://schemas.microsoft.com/office/drawing/2014/main" xmlns="" val="10002"/>
                  </a:ext>
                </a:extLst>
              </a:tr>
              <a:tr h="438957">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Shopping (Market Survey)</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2.5 million</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2.5 million</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Less than </a:t>
                      </a:r>
                      <a:r>
                        <a:rPr lang="en-US" sz="1400" b="0" strike="dblStrike" spc="0" baseline="0">
                          <a:latin typeface="Gill Sans MT" pitchFamily="34" charset="0"/>
                          <a:ea typeface="Times New Roman"/>
                          <a:cs typeface="Tahoma"/>
                        </a:rPr>
                        <a:t>N</a:t>
                      </a:r>
                      <a:r>
                        <a:rPr lang="en-US" sz="1400" b="0" spc="0" baseline="0">
                          <a:latin typeface="Gill Sans MT" pitchFamily="34" charset="0"/>
                          <a:ea typeface="Times New Roman"/>
                          <a:cs typeface="Tahoma"/>
                        </a:rPr>
                        <a:t>2.5 million</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Not Applicable</a:t>
                      </a:r>
                      <a:endParaRPr lang="en-US" sz="1400" b="1" spc="0" baseline="0">
                        <a:latin typeface="Gill Sans MT" pitchFamily="34" charset="0"/>
                        <a:ea typeface="Times New Roman"/>
                      </a:endParaRPr>
                    </a:p>
                  </a:txBody>
                  <a:tcPr marL="68580" marR="68580" marT="0" marB="0"/>
                </a:tc>
                <a:extLst>
                  <a:ext uri="{0D108BD9-81ED-4DB2-BD59-A6C34878D82A}">
                    <a16:rowId xmlns:a16="http://schemas.microsoft.com/office/drawing/2014/main" xmlns="" val="10003"/>
                  </a:ext>
                </a:extLst>
              </a:tr>
              <a:tr h="677686">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Single Source/ Direct Contracting (Minor value procurements)</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0.25 million</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0.25 million</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0.25 million</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Less than </a:t>
                      </a:r>
                      <a:r>
                        <a:rPr lang="en-US" sz="1400" b="0" strike="dblStrike" spc="0" baseline="0">
                          <a:latin typeface="Gill Sans MT" pitchFamily="34" charset="0"/>
                          <a:ea typeface="Times New Roman"/>
                          <a:cs typeface="Tahoma"/>
                        </a:rPr>
                        <a:t>N</a:t>
                      </a:r>
                      <a:r>
                        <a:rPr lang="en-US" sz="1400" b="0" spc="0" baseline="0">
                          <a:latin typeface="Gill Sans MT" pitchFamily="34" charset="0"/>
                          <a:ea typeface="Times New Roman"/>
                          <a:cs typeface="Tahoma"/>
                        </a:rPr>
                        <a:t>0.25 million</a:t>
                      </a:r>
                      <a:endParaRPr lang="en-US" sz="1400" b="1" spc="0" baseline="0">
                        <a:latin typeface="Gill Sans MT" pitchFamily="34" charset="0"/>
                        <a:ea typeface="Times New Roman"/>
                      </a:endParaRPr>
                    </a:p>
                  </a:txBody>
                  <a:tcPr marL="68580" marR="68580" marT="0" marB="0"/>
                </a:tc>
                <a:extLst>
                  <a:ext uri="{0D108BD9-81ED-4DB2-BD59-A6C34878D82A}">
                    <a16:rowId xmlns:a16="http://schemas.microsoft.com/office/drawing/2014/main" xmlns="" val="10004"/>
                  </a:ext>
                </a:extLst>
              </a:tr>
              <a:tr h="438957">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*Prequalification</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a:t>
                      </a:r>
                      <a:r>
                        <a:rPr lang="en-US" sz="1400" b="0" strike="dblStrike" spc="0" baseline="0">
                          <a:latin typeface="Gill Sans MT" pitchFamily="34" charset="0"/>
                          <a:ea typeface="Times New Roman"/>
                          <a:cs typeface="Tahoma"/>
                        </a:rPr>
                        <a:t>N</a:t>
                      </a:r>
                      <a:r>
                        <a:rPr lang="en-US" sz="1400" b="0" spc="0" baseline="0">
                          <a:latin typeface="Gill Sans MT" pitchFamily="34" charset="0"/>
                          <a:ea typeface="Times New Roman"/>
                          <a:cs typeface="Tahoma"/>
                        </a:rPr>
                        <a:t>100 million and above</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300 million and above</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100 million and above</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Not Applicable</a:t>
                      </a:r>
                      <a:endParaRPr lang="en-US" sz="1400" b="1" spc="0" baseline="0">
                        <a:latin typeface="Gill Sans MT" pitchFamily="34" charset="0"/>
                        <a:ea typeface="Times New Roman"/>
                      </a:endParaRPr>
                    </a:p>
                  </a:txBody>
                  <a:tcPr marL="68580" marR="68580" marT="0" marB="0"/>
                </a:tc>
                <a:extLst>
                  <a:ext uri="{0D108BD9-81ED-4DB2-BD59-A6C34878D82A}">
                    <a16:rowId xmlns:a16="http://schemas.microsoft.com/office/drawing/2014/main" xmlns="" val="10005"/>
                  </a:ext>
                </a:extLst>
              </a:tr>
              <a:tr h="438957">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Quality and Cost Based</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Not Applicable</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Not Applicable</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Not Applicable</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trike="dblStrike" spc="0" baseline="0">
                          <a:latin typeface="Gill Sans MT" pitchFamily="34" charset="0"/>
                          <a:ea typeface="Times New Roman"/>
                          <a:cs typeface="Tahoma"/>
                        </a:rPr>
                        <a:t>N</a:t>
                      </a:r>
                      <a:r>
                        <a:rPr lang="en-US" sz="1400" b="0" spc="0" baseline="0">
                          <a:latin typeface="Gill Sans MT" pitchFamily="34" charset="0"/>
                          <a:ea typeface="Times New Roman"/>
                          <a:cs typeface="Tahoma"/>
                        </a:rPr>
                        <a:t>25 million and above</a:t>
                      </a:r>
                      <a:endParaRPr lang="en-US" sz="1400" b="1" spc="0" baseline="0">
                        <a:latin typeface="Gill Sans MT" pitchFamily="34" charset="0"/>
                        <a:ea typeface="Times New Roman"/>
                      </a:endParaRPr>
                    </a:p>
                  </a:txBody>
                  <a:tcPr marL="68580" marR="68580" marT="0" marB="0"/>
                </a:tc>
                <a:extLst>
                  <a:ext uri="{0D108BD9-81ED-4DB2-BD59-A6C34878D82A}">
                    <a16:rowId xmlns:a16="http://schemas.microsoft.com/office/drawing/2014/main" xmlns="" val="10006"/>
                  </a:ext>
                </a:extLst>
              </a:tr>
              <a:tr h="438957">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Consultant Qualifications</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Not Applicable</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Not Applicable</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Not Applicable</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25 million</a:t>
                      </a:r>
                      <a:endParaRPr lang="en-US" sz="1400" b="1" spc="0" baseline="0" dirty="0">
                        <a:latin typeface="Gill Sans MT" pitchFamily="34" charset="0"/>
                        <a:ea typeface="Times New Roman"/>
                      </a:endParaRPr>
                    </a:p>
                  </a:txBody>
                  <a:tcPr marL="68580" marR="68580" marT="0" marB="0"/>
                </a:tc>
                <a:extLst>
                  <a:ext uri="{0D108BD9-81ED-4DB2-BD59-A6C34878D82A}">
                    <a16:rowId xmlns:a16="http://schemas.microsoft.com/office/drawing/2014/main" xmlns="" val="10007"/>
                  </a:ext>
                </a:extLst>
              </a:tr>
              <a:tr h="345068">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Least Cost</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a:latin typeface="Gill Sans MT" pitchFamily="34" charset="0"/>
                          <a:ea typeface="Times New Roman"/>
                          <a:cs typeface="Tahoma"/>
                        </a:rPr>
                        <a:t>Not Applicable</a:t>
                      </a:r>
                      <a:endParaRPr lang="en-US" sz="1400" b="1" spc="0" baseline="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Not Applicable</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Not Applicable</a:t>
                      </a:r>
                      <a:endParaRPr lang="en-US" sz="1400" b="1" spc="0" baseline="0" dirty="0">
                        <a:latin typeface="Gill Sans MT" pitchFamily="34" charset="0"/>
                        <a:ea typeface="Times New Roman"/>
                      </a:endParaRPr>
                    </a:p>
                  </a:txBody>
                  <a:tcPr marL="68580" marR="68580" marT="0" marB="0"/>
                </a:tc>
                <a:tc>
                  <a:txBody>
                    <a:bodyPr/>
                    <a:lstStyle/>
                    <a:p>
                      <a:pPr marL="0" marR="0" algn="ctr">
                        <a:lnSpc>
                          <a:spcPct val="115000"/>
                        </a:lnSpc>
                        <a:spcBef>
                          <a:spcPts val="0"/>
                        </a:spcBef>
                        <a:spcAft>
                          <a:spcPts val="0"/>
                        </a:spcAft>
                      </a:pPr>
                      <a:r>
                        <a:rPr lang="en-US" sz="1400" b="0" spc="0" baseline="0" dirty="0">
                          <a:latin typeface="Gill Sans MT" pitchFamily="34" charset="0"/>
                          <a:ea typeface="Times New Roman"/>
                          <a:cs typeface="Tahoma"/>
                        </a:rPr>
                        <a:t>Less than </a:t>
                      </a:r>
                      <a:r>
                        <a:rPr lang="en-US" sz="1400" b="0" strike="dblStrike" spc="0" baseline="0" dirty="0">
                          <a:latin typeface="Gill Sans MT" pitchFamily="34" charset="0"/>
                          <a:ea typeface="Times New Roman"/>
                          <a:cs typeface="Tahoma"/>
                        </a:rPr>
                        <a:t>N</a:t>
                      </a:r>
                      <a:r>
                        <a:rPr lang="en-US" sz="1400" b="0" spc="0" baseline="0" dirty="0">
                          <a:latin typeface="Gill Sans MT" pitchFamily="34" charset="0"/>
                          <a:ea typeface="Times New Roman"/>
                          <a:cs typeface="Tahoma"/>
                        </a:rPr>
                        <a:t>25 million</a:t>
                      </a:r>
                      <a:endParaRPr lang="en-US" sz="1400" b="1" spc="0" baseline="0" dirty="0">
                        <a:latin typeface="Gill Sans MT" pitchFamily="34" charset="0"/>
                        <a:ea typeface="Times New Roman"/>
                      </a:endParaRPr>
                    </a:p>
                  </a:txBody>
                  <a:tcPr marL="68580" marR="68580" marT="0" marB="0"/>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15</a:t>
            </a:fld>
            <a:endParaRPr lang="en-US" dirty="0"/>
          </a:p>
        </p:txBody>
      </p:sp>
    </p:spTree>
    <p:extLst>
      <p:ext uri="{BB962C8B-B14F-4D97-AF65-F5344CB8AC3E}">
        <p14:creationId xmlns:p14="http://schemas.microsoft.com/office/powerpoint/2010/main" val="3801817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23100"/>
          </a:xfrm>
        </p:spPr>
        <p:txBody>
          <a:bodyPr>
            <a:normAutofit fontScale="90000"/>
          </a:bodyPr>
          <a:lstStyle/>
          <a:p>
            <a:r>
              <a:rPr lang="en-US" dirty="0" smtClean="0"/>
              <a:t>Tenders Board</a:t>
            </a:r>
            <a:endParaRPr lang="en-US" dirty="0"/>
          </a:p>
        </p:txBody>
      </p:sp>
      <p:sp>
        <p:nvSpPr>
          <p:cNvPr id="3" name="Content Placeholder 2"/>
          <p:cNvSpPr>
            <a:spLocks noGrp="1"/>
          </p:cNvSpPr>
          <p:nvPr>
            <p:ph idx="1"/>
          </p:nvPr>
        </p:nvSpPr>
        <p:spPr/>
        <p:txBody>
          <a:bodyPr/>
          <a:lstStyle/>
          <a:p>
            <a:r>
              <a:rPr lang="en-US" dirty="0" smtClean="0"/>
              <a:t>Section 22(1) of the PPA, 2007 established the Tenders Board in each procuring entity.</a:t>
            </a:r>
          </a:p>
          <a:p>
            <a:r>
              <a:rPr lang="en-US" dirty="0" smtClean="0"/>
              <a:t>The constitution of the Tenders Board is as follows:</a:t>
            </a:r>
            <a:endParaRPr lang="en-US" dirty="0"/>
          </a:p>
        </p:txBody>
      </p:sp>
    </p:spTree>
    <p:extLst>
      <p:ext uri="{BB962C8B-B14F-4D97-AF65-F5344CB8AC3E}">
        <p14:creationId xmlns:p14="http://schemas.microsoft.com/office/powerpoint/2010/main" val="2090261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7"/>
            <a:ext cx="8382000" cy="792162"/>
          </a:xfrm>
        </p:spPr>
        <p:txBody>
          <a:bodyPr>
            <a:normAutofit/>
          </a:bodyPr>
          <a:lstStyle/>
          <a:p>
            <a:pPr algn="ctr"/>
            <a:r>
              <a:rPr lang="en-US" sz="3600" dirty="0" smtClean="0"/>
              <a:t>Composition of Tenders Boards</a:t>
            </a:r>
            <a:endParaRPr lang="en-US" sz="3600" dirty="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17</a:t>
            </a:fld>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195161171"/>
              </p:ext>
            </p:extLst>
          </p:nvPr>
        </p:nvGraphicFramePr>
        <p:xfrm>
          <a:off x="755780" y="1385598"/>
          <a:ext cx="10674220" cy="4613990"/>
        </p:xfrm>
        <a:graphic>
          <a:graphicData uri="http://schemas.openxmlformats.org/drawingml/2006/table">
            <a:tbl>
              <a:tblPr firstRow="1" bandRow="1">
                <a:tableStyleId>{5C22544A-7EE6-4342-B048-85BDC9FD1C3A}</a:tableStyleId>
              </a:tblPr>
              <a:tblGrid>
                <a:gridCol w="2855494">
                  <a:extLst>
                    <a:ext uri="{9D8B030D-6E8A-4147-A177-3AD203B41FA5}">
                      <a16:colId xmlns:a16="http://schemas.microsoft.com/office/drawing/2014/main" xmlns="" val="20000"/>
                    </a:ext>
                  </a:extLst>
                </a:gridCol>
                <a:gridCol w="4759225">
                  <a:extLst>
                    <a:ext uri="{9D8B030D-6E8A-4147-A177-3AD203B41FA5}">
                      <a16:colId xmlns:a16="http://schemas.microsoft.com/office/drawing/2014/main" xmlns="" val="20001"/>
                    </a:ext>
                  </a:extLst>
                </a:gridCol>
                <a:gridCol w="3059501">
                  <a:extLst>
                    <a:ext uri="{9D8B030D-6E8A-4147-A177-3AD203B41FA5}">
                      <a16:colId xmlns:a16="http://schemas.microsoft.com/office/drawing/2014/main" xmlns="" val="20002"/>
                    </a:ext>
                  </a:extLst>
                </a:gridCol>
              </a:tblGrid>
              <a:tr h="855820">
                <a:tc>
                  <a:txBody>
                    <a:bodyPr/>
                    <a:lstStyle/>
                    <a:p>
                      <a:r>
                        <a:rPr lang="en-US" sz="2000" dirty="0" smtClean="0">
                          <a:latin typeface="Gill Sans MT" pitchFamily="34" charset="0"/>
                        </a:rPr>
                        <a:t>Procuring Entity</a:t>
                      </a:r>
                      <a:endParaRPr lang="en-US" sz="2000" dirty="0">
                        <a:latin typeface="Gill Sans MT"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Gill Sans MT" pitchFamily="34" charset="0"/>
                        </a:rPr>
                        <a:t>Member of  Tenders Board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Gill Sans MT" pitchFamily="34" charset="0"/>
                        </a:rPr>
                        <a:t>Position</a:t>
                      </a:r>
                    </a:p>
                  </a:txBody>
                  <a:tcPr/>
                </a:tc>
                <a:extLst>
                  <a:ext uri="{0D108BD9-81ED-4DB2-BD59-A6C34878D82A}">
                    <a16:rowId xmlns:a16="http://schemas.microsoft.com/office/drawing/2014/main" xmlns="" val="10000"/>
                  </a:ext>
                </a:extLst>
              </a:tr>
              <a:tr h="483725">
                <a:tc>
                  <a:txBody>
                    <a:bodyPr/>
                    <a:lstStyle/>
                    <a:p>
                      <a:r>
                        <a:rPr lang="en-US" sz="2000" b="1" dirty="0" smtClean="0">
                          <a:latin typeface="Gill Sans MT" pitchFamily="34" charset="0"/>
                        </a:rPr>
                        <a:t>Ministry</a:t>
                      </a:r>
                      <a:endParaRPr lang="en-US" sz="2000" b="1" dirty="0">
                        <a:latin typeface="Gill Sans MT" pitchFamily="34" charset="0"/>
                      </a:endParaRPr>
                    </a:p>
                  </a:txBody>
                  <a:tcPr/>
                </a:tc>
                <a:tc>
                  <a:txBody>
                    <a:bodyPr/>
                    <a:lstStyle/>
                    <a:p>
                      <a:endParaRPr lang="en-US" sz="2000" dirty="0">
                        <a:latin typeface="Gill Sans MT" pitchFamily="34" charset="0"/>
                      </a:endParaRPr>
                    </a:p>
                  </a:txBody>
                  <a:tcPr/>
                </a:tc>
                <a:tc>
                  <a:txBody>
                    <a:bodyPr/>
                    <a:lstStyle/>
                    <a:p>
                      <a:endParaRPr lang="en-US" sz="2000" dirty="0">
                        <a:latin typeface="Gill Sans MT" pitchFamily="34" charset="0"/>
                      </a:endParaRPr>
                    </a:p>
                  </a:txBody>
                  <a:tcPr/>
                </a:tc>
                <a:extLst>
                  <a:ext uri="{0D108BD9-81ED-4DB2-BD59-A6C34878D82A}">
                    <a16:rowId xmlns:a16="http://schemas.microsoft.com/office/drawing/2014/main" xmlns="" val="10001"/>
                  </a:ext>
                </a:extLst>
              </a:tr>
              <a:tr h="483725">
                <a:tc>
                  <a:txBody>
                    <a:bodyPr/>
                    <a:lstStyle/>
                    <a:p>
                      <a:endParaRPr lang="en-US" sz="2000" b="1" dirty="0">
                        <a:latin typeface="Gill Sans MT" pitchFamily="34" charset="0"/>
                      </a:endParaRPr>
                    </a:p>
                  </a:txBody>
                  <a:tcPr/>
                </a:tc>
                <a:tc>
                  <a:txBody>
                    <a:bodyPr/>
                    <a:lstStyle/>
                    <a:p>
                      <a:r>
                        <a:rPr lang="en-US" sz="2000" dirty="0" smtClean="0">
                          <a:latin typeface="Gill Sans MT" pitchFamily="34" charset="0"/>
                        </a:rPr>
                        <a:t>1. Permanent Secretary</a:t>
                      </a:r>
                      <a:endParaRPr lang="en-US" sz="2000" dirty="0">
                        <a:latin typeface="Gill Sans MT" pitchFamily="34" charset="0"/>
                      </a:endParaRPr>
                    </a:p>
                  </a:txBody>
                  <a:tcPr/>
                </a:tc>
                <a:tc>
                  <a:txBody>
                    <a:bodyPr/>
                    <a:lstStyle/>
                    <a:p>
                      <a:r>
                        <a:rPr lang="en-US" sz="2000" dirty="0" smtClean="0">
                          <a:latin typeface="Gill Sans MT" pitchFamily="34" charset="0"/>
                        </a:rPr>
                        <a:t>Chairman</a:t>
                      </a:r>
                      <a:endParaRPr lang="en-US" sz="2000" dirty="0">
                        <a:latin typeface="Gill Sans MT" pitchFamily="34" charset="0"/>
                      </a:endParaRPr>
                    </a:p>
                  </a:txBody>
                  <a:tcPr/>
                </a:tc>
                <a:extLst>
                  <a:ext uri="{0D108BD9-81ED-4DB2-BD59-A6C34878D82A}">
                    <a16:rowId xmlns:a16="http://schemas.microsoft.com/office/drawing/2014/main" xmlns="" val="10002"/>
                  </a:ext>
                </a:extLst>
              </a:tr>
              <a:tr h="483725">
                <a:tc>
                  <a:txBody>
                    <a:bodyPr/>
                    <a:lstStyle/>
                    <a:p>
                      <a:endParaRPr lang="en-US" sz="2000" b="1" dirty="0">
                        <a:latin typeface="Gill Sans MT" pitchFamily="34" charset="0"/>
                      </a:endParaRPr>
                    </a:p>
                  </a:txBody>
                  <a:tcPr/>
                </a:tc>
                <a:tc>
                  <a:txBody>
                    <a:bodyPr/>
                    <a:lstStyle/>
                    <a:p>
                      <a:r>
                        <a:rPr kumimoji="0" lang="en-US" sz="2000" kern="1200" baseline="0" dirty="0" smtClean="0">
                          <a:solidFill>
                            <a:schemeClr val="dk1"/>
                          </a:solidFill>
                          <a:latin typeface="Gill Sans MT" pitchFamily="34" charset="0"/>
                          <a:ea typeface="+mn-ea"/>
                          <a:cs typeface="+mn-cs"/>
                        </a:rPr>
                        <a:t>2. Heads of Departments</a:t>
                      </a:r>
                      <a:endParaRPr lang="en-US" sz="2000" dirty="0">
                        <a:latin typeface="Gill Sans MT" pitchFamily="34" charset="0"/>
                      </a:endParaRPr>
                    </a:p>
                  </a:txBody>
                  <a:tcPr/>
                </a:tc>
                <a:tc>
                  <a:txBody>
                    <a:bodyPr/>
                    <a:lstStyle/>
                    <a:p>
                      <a:r>
                        <a:rPr lang="en-US" sz="2000" dirty="0" smtClean="0">
                          <a:latin typeface="Gill Sans MT" pitchFamily="34" charset="0"/>
                        </a:rPr>
                        <a:t>Member</a:t>
                      </a:r>
                      <a:endParaRPr lang="en-US" sz="2000" dirty="0">
                        <a:latin typeface="Gill Sans MT" pitchFamily="34" charset="0"/>
                      </a:endParaRPr>
                    </a:p>
                  </a:txBody>
                  <a:tcPr/>
                </a:tc>
                <a:extLst>
                  <a:ext uri="{0D108BD9-81ED-4DB2-BD59-A6C34878D82A}">
                    <a16:rowId xmlns:a16="http://schemas.microsoft.com/office/drawing/2014/main" xmlns="" val="10003"/>
                  </a:ext>
                </a:extLst>
              </a:tr>
              <a:tr h="483725">
                <a:tc>
                  <a:txBody>
                    <a:bodyPr/>
                    <a:lstStyle/>
                    <a:p>
                      <a:endParaRPr lang="en-US" sz="2000" b="1" dirty="0">
                        <a:latin typeface="Gill Sans MT" pitchFamily="34" charset="0"/>
                      </a:endParaRPr>
                    </a:p>
                  </a:txBody>
                  <a:tcPr/>
                </a:tc>
                <a:tc>
                  <a:txBody>
                    <a:bodyPr/>
                    <a:lstStyle/>
                    <a:p>
                      <a:endParaRPr lang="en-US" sz="2000" dirty="0">
                        <a:latin typeface="Gill Sans MT" pitchFamily="34" charset="0"/>
                      </a:endParaRPr>
                    </a:p>
                  </a:txBody>
                  <a:tcPr/>
                </a:tc>
                <a:tc>
                  <a:txBody>
                    <a:bodyPr/>
                    <a:lstStyle/>
                    <a:p>
                      <a:endParaRPr lang="en-US" sz="2000" dirty="0">
                        <a:latin typeface="Gill Sans MT" pitchFamily="34" charset="0"/>
                      </a:endParaRPr>
                    </a:p>
                  </a:txBody>
                  <a:tcPr/>
                </a:tc>
                <a:extLst>
                  <a:ext uri="{0D108BD9-81ED-4DB2-BD59-A6C34878D82A}">
                    <a16:rowId xmlns:a16="http://schemas.microsoft.com/office/drawing/2014/main" xmlns="" val="10004"/>
                  </a:ext>
                </a:extLst>
              </a:tr>
              <a:tr h="483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Gill Sans MT" pitchFamily="34" charset="0"/>
                        </a:rPr>
                        <a:t>Parastatal</a:t>
                      </a:r>
                    </a:p>
                  </a:txBody>
                  <a:tcPr/>
                </a:tc>
                <a:tc>
                  <a:txBody>
                    <a:bodyPr/>
                    <a:lstStyle/>
                    <a:p>
                      <a:endParaRPr lang="en-US" sz="2000" dirty="0">
                        <a:latin typeface="Gill Sans MT" pitchFamily="34" charset="0"/>
                      </a:endParaRPr>
                    </a:p>
                  </a:txBody>
                  <a:tcPr/>
                </a:tc>
                <a:tc>
                  <a:txBody>
                    <a:bodyPr/>
                    <a:lstStyle/>
                    <a:p>
                      <a:endParaRPr lang="en-US" sz="2000" dirty="0">
                        <a:latin typeface="Gill Sans MT" pitchFamily="34" charset="0"/>
                      </a:endParaRPr>
                    </a:p>
                  </a:txBody>
                  <a:tcPr/>
                </a:tc>
                <a:extLst>
                  <a:ext uri="{0D108BD9-81ED-4DB2-BD59-A6C34878D82A}">
                    <a16:rowId xmlns:a16="http://schemas.microsoft.com/office/drawing/2014/main" xmlns="" val="10005"/>
                  </a:ext>
                </a:extLst>
              </a:tr>
              <a:tr h="483725">
                <a:tc>
                  <a:txBody>
                    <a:bodyPr/>
                    <a:lstStyle/>
                    <a:p>
                      <a:endParaRPr lang="en-US" sz="2000" dirty="0">
                        <a:latin typeface="Gill Sans MT" pitchFamily="34" charset="0"/>
                      </a:endParaRPr>
                    </a:p>
                  </a:txBody>
                  <a:tcPr/>
                </a:tc>
                <a:tc>
                  <a:txBody>
                    <a:bodyPr/>
                    <a:lstStyle/>
                    <a:p>
                      <a:r>
                        <a:rPr kumimoji="0" lang="en-US" sz="2000" kern="1200" baseline="0" dirty="0" smtClean="0">
                          <a:solidFill>
                            <a:schemeClr val="dk1"/>
                          </a:solidFill>
                          <a:latin typeface="Gill Sans MT" pitchFamily="34" charset="0"/>
                          <a:ea typeface="+mn-ea"/>
                          <a:cs typeface="+mn-cs"/>
                        </a:rPr>
                        <a:t>1. Chief Executive Officers</a:t>
                      </a:r>
                      <a:endParaRPr lang="en-US" sz="2000" dirty="0">
                        <a:latin typeface="Gill Sans MT" pitchFamily="34" charset="0"/>
                      </a:endParaRPr>
                    </a:p>
                  </a:txBody>
                  <a:tcPr/>
                </a:tc>
                <a:tc>
                  <a:txBody>
                    <a:bodyPr/>
                    <a:lstStyle/>
                    <a:p>
                      <a:r>
                        <a:rPr lang="en-US" sz="2000" dirty="0" smtClean="0">
                          <a:latin typeface="Gill Sans MT" pitchFamily="34" charset="0"/>
                        </a:rPr>
                        <a:t>Chairman</a:t>
                      </a:r>
                      <a:endParaRPr lang="en-US" sz="2000" dirty="0">
                        <a:latin typeface="Gill Sans MT" pitchFamily="34" charset="0"/>
                      </a:endParaRPr>
                    </a:p>
                  </a:txBody>
                  <a:tcPr/>
                </a:tc>
                <a:extLst>
                  <a:ext uri="{0D108BD9-81ED-4DB2-BD59-A6C34878D82A}">
                    <a16:rowId xmlns:a16="http://schemas.microsoft.com/office/drawing/2014/main" xmlns="" val="10006"/>
                  </a:ext>
                </a:extLst>
              </a:tr>
              <a:tr h="855820">
                <a:tc>
                  <a:txBody>
                    <a:bodyPr/>
                    <a:lstStyle/>
                    <a:p>
                      <a:endParaRPr lang="en-US" sz="2000" dirty="0">
                        <a:latin typeface="Gill Sans MT"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Gill Sans MT" pitchFamily="34" charset="0"/>
                          <a:ea typeface="+mn-ea"/>
                          <a:cs typeface="+mn-cs"/>
                        </a:rPr>
                        <a:t>2. Heads of Departments</a:t>
                      </a:r>
                      <a:endParaRPr lang="en-US" sz="2000" dirty="0" smtClean="0">
                        <a:latin typeface="Gill Sans MT" pitchFamily="34" charset="0"/>
                      </a:endParaRPr>
                    </a:p>
                    <a:p>
                      <a:endParaRPr lang="en-US" sz="2000" dirty="0">
                        <a:latin typeface="Gill Sans MT" pitchFamily="34" charset="0"/>
                      </a:endParaRPr>
                    </a:p>
                  </a:txBody>
                  <a:tcPr/>
                </a:tc>
                <a:tc>
                  <a:txBody>
                    <a:bodyPr/>
                    <a:lstStyle/>
                    <a:p>
                      <a:r>
                        <a:rPr lang="en-US" sz="2000" dirty="0" smtClean="0">
                          <a:latin typeface="Gill Sans MT" pitchFamily="34" charset="0"/>
                        </a:rPr>
                        <a:t>Member</a:t>
                      </a:r>
                      <a:endParaRPr lang="en-US" sz="2000" dirty="0">
                        <a:latin typeface="Gill Sans MT" pitchFamily="34"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91909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67727"/>
          </a:xfrm>
        </p:spPr>
        <p:txBody>
          <a:bodyPr>
            <a:normAutofit fontScale="90000"/>
          </a:bodyPr>
          <a:lstStyle/>
          <a:p>
            <a:r>
              <a:rPr lang="en-US" dirty="0" smtClean="0"/>
              <a:t>Duties </a:t>
            </a:r>
            <a:r>
              <a:rPr lang="en-US" dirty="0"/>
              <a:t>of the </a:t>
            </a:r>
            <a:r>
              <a:rPr lang="en-US" dirty="0" smtClean="0"/>
              <a:t>Tenders </a:t>
            </a:r>
            <a:r>
              <a:rPr lang="en-US" dirty="0"/>
              <a:t>Board</a:t>
            </a:r>
            <a:br>
              <a:rPr lang="en-US" dirty="0"/>
            </a:br>
            <a:endParaRPr lang="en-US" dirty="0"/>
          </a:p>
        </p:txBody>
      </p:sp>
      <p:sp>
        <p:nvSpPr>
          <p:cNvPr id="3" name="Content Placeholder 2"/>
          <p:cNvSpPr>
            <a:spLocks noGrp="1"/>
          </p:cNvSpPr>
          <p:nvPr>
            <p:ph idx="1"/>
          </p:nvPr>
        </p:nvSpPr>
        <p:spPr>
          <a:xfrm>
            <a:off x="1295401" y="1309816"/>
            <a:ext cx="9601196" cy="4566052"/>
          </a:xfrm>
        </p:spPr>
        <p:txBody>
          <a:bodyPr>
            <a:normAutofit fontScale="92500" lnSpcReduction="20000"/>
          </a:bodyPr>
          <a:lstStyle/>
          <a:p>
            <a:pPr marL="0" indent="0">
              <a:buNone/>
            </a:pPr>
            <a:r>
              <a:rPr lang="en-US" dirty="0" smtClean="0"/>
              <a:t>In line with </a:t>
            </a:r>
            <a:r>
              <a:rPr lang="en-US" dirty="0" smtClean="0">
                <a:solidFill>
                  <a:srgbClr val="FF0000"/>
                </a:solidFill>
              </a:rPr>
              <a:t>Sections 22(3) and 22(4) of the PPA, 2007</a:t>
            </a:r>
            <a:r>
              <a:rPr lang="en-US" dirty="0" smtClean="0"/>
              <a:t>, the duties of the Tenders </a:t>
            </a:r>
            <a:r>
              <a:rPr lang="en-US" dirty="0"/>
              <a:t>Board </a:t>
            </a:r>
            <a:r>
              <a:rPr lang="en-US" dirty="0" smtClean="0"/>
              <a:t>shall be:</a:t>
            </a:r>
          </a:p>
          <a:p>
            <a:r>
              <a:rPr lang="en-US" dirty="0"/>
              <a:t>The functions of the Tenders Board shall be to approve :</a:t>
            </a:r>
          </a:p>
          <a:p>
            <a:pPr marL="0" indent="0">
              <a:buNone/>
            </a:pPr>
            <a:r>
              <a:rPr lang="en-US" dirty="0" smtClean="0"/>
              <a:t>(</a:t>
            </a:r>
            <a:r>
              <a:rPr lang="en-US" i="1" dirty="0" smtClean="0"/>
              <a:t>a</a:t>
            </a:r>
            <a:r>
              <a:rPr lang="en-US" dirty="0" smtClean="0"/>
              <a:t>)  procurement </a:t>
            </a:r>
            <a:r>
              <a:rPr lang="en-US" dirty="0"/>
              <a:t>plans </a:t>
            </a:r>
            <a:r>
              <a:rPr lang="en-US" dirty="0" smtClean="0"/>
              <a:t>;</a:t>
            </a:r>
          </a:p>
          <a:p>
            <a:pPr marL="0" indent="0">
              <a:buNone/>
            </a:pPr>
            <a:r>
              <a:rPr lang="en-US" dirty="0" smtClean="0"/>
              <a:t>(</a:t>
            </a:r>
            <a:r>
              <a:rPr lang="en-US" i="1" dirty="0"/>
              <a:t>b</a:t>
            </a:r>
            <a:r>
              <a:rPr lang="en-US" dirty="0"/>
              <a:t>)  Entity's Procurement Manual </a:t>
            </a:r>
            <a:r>
              <a:rPr lang="en-US" dirty="0" smtClean="0"/>
              <a:t>;</a:t>
            </a:r>
          </a:p>
          <a:p>
            <a:pPr marL="0" indent="0">
              <a:buNone/>
            </a:pPr>
            <a:r>
              <a:rPr lang="en-US" dirty="0" smtClean="0"/>
              <a:t>(</a:t>
            </a:r>
            <a:r>
              <a:rPr lang="en-US" i="1" dirty="0" smtClean="0"/>
              <a:t>c</a:t>
            </a:r>
            <a:r>
              <a:rPr lang="en-US" dirty="0" smtClean="0"/>
              <a:t>)  prequalification evaluation reports ;</a:t>
            </a:r>
          </a:p>
          <a:p>
            <a:pPr marL="0" indent="0">
              <a:buNone/>
            </a:pPr>
            <a:r>
              <a:rPr lang="en-US" dirty="0" smtClean="0"/>
              <a:t>(</a:t>
            </a:r>
            <a:r>
              <a:rPr lang="en-US" i="1" dirty="0"/>
              <a:t>d</a:t>
            </a:r>
            <a:r>
              <a:rPr lang="en-US" dirty="0"/>
              <a:t>)  bid evaluation reports for goods and works ;</a:t>
            </a:r>
          </a:p>
          <a:p>
            <a:pPr marL="0" indent="0">
              <a:buNone/>
            </a:pPr>
            <a:r>
              <a:rPr lang="en-US" dirty="0" smtClean="0"/>
              <a:t>(</a:t>
            </a:r>
            <a:r>
              <a:rPr lang="en-US" i="1" dirty="0"/>
              <a:t>e</a:t>
            </a:r>
            <a:r>
              <a:rPr lang="en-US" dirty="0"/>
              <a:t>)  technical evaluation reports for consultant and non-consultant services ;</a:t>
            </a:r>
          </a:p>
          <a:p>
            <a:pPr marL="0" indent="0">
              <a:buNone/>
            </a:pPr>
            <a:r>
              <a:rPr lang="en-US" dirty="0" smtClean="0"/>
              <a:t>(</a:t>
            </a:r>
            <a:r>
              <a:rPr lang="en-US" i="1" dirty="0"/>
              <a:t>f </a:t>
            </a:r>
            <a:r>
              <a:rPr lang="en-US" dirty="0"/>
              <a:t>)  negotiated contracts for consultant and non-consultant services ;</a:t>
            </a:r>
          </a:p>
          <a:p>
            <a:pPr marL="0" indent="0">
              <a:buNone/>
            </a:pPr>
            <a:r>
              <a:rPr lang="en-US" dirty="0" smtClean="0"/>
              <a:t>(</a:t>
            </a:r>
            <a:r>
              <a:rPr lang="en-US" i="1" dirty="0"/>
              <a:t>g</a:t>
            </a:r>
            <a:r>
              <a:rPr lang="en-US" dirty="0"/>
              <a:t>)  contract variations resulting in price changes ; and</a:t>
            </a:r>
          </a:p>
          <a:p>
            <a:pPr marL="0" indent="0">
              <a:buNone/>
            </a:pPr>
            <a:r>
              <a:rPr lang="en-US" dirty="0" smtClean="0"/>
              <a:t>(</a:t>
            </a:r>
            <a:r>
              <a:rPr lang="en-US" i="1" dirty="0"/>
              <a:t>h</a:t>
            </a:r>
            <a:r>
              <a:rPr lang="en-US" dirty="0"/>
              <a:t>)  responses to complaints.</a:t>
            </a:r>
          </a:p>
          <a:p>
            <a:endParaRPr lang="en-US" dirty="0"/>
          </a:p>
        </p:txBody>
      </p:sp>
    </p:spTree>
    <p:extLst>
      <p:ext uri="{BB962C8B-B14F-4D97-AF65-F5344CB8AC3E}">
        <p14:creationId xmlns:p14="http://schemas.microsoft.com/office/powerpoint/2010/main" val="1358969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47156"/>
            <a:ext cx="9601196" cy="731520"/>
          </a:xfrm>
        </p:spPr>
        <p:txBody>
          <a:bodyPr>
            <a:normAutofit fontScale="90000"/>
          </a:bodyPr>
          <a:lstStyle/>
          <a:p>
            <a:r>
              <a:rPr lang="en-US" dirty="0"/>
              <a:t>The Role and Functions of the </a:t>
            </a:r>
            <a:r>
              <a:rPr lang="en-US" dirty="0" smtClean="0"/>
              <a:t>Governing Board in the PPA, 2007</a:t>
            </a:r>
            <a:r>
              <a:rPr lang="en-US" dirty="0"/>
              <a:t/>
            </a:r>
            <a:br>
              <a:rPr lang="en-US" dirty="0"/>
            </a:br>
            <a:endParaRPr lang="en-US" dirty="0"/>
          </a:p>
        </p:txBody>
      </p:sp>
      <p:sp>
        <p:nvSpPr>
          <p:cNvPr id="3" name="Content Placeholder 2"/>
          <p:cNvSpPr>
            <a:spLocks noGrp="1"/>
          </p:cNvSpPr>
          <p:nvPr>
            <p:ph idx="1"/>
          </p:nvPr>
        </p:nvSpPr>
        <p:spPr>
          <a:xfrm>
            <a:off x="601363" y="1812175"/>
            <a:ext cx="10931610" cy="4423867"/>
          </a:xfrm>
        </p:spPr>
        <p:txBody>
          <a:bodyPr>
            <a:noAutofit/>
          </a:bodyPr>
          <a:lstStyle/>
          <a:p>
            <a:r>
              <a:rPr lang="en-US" sz="1500" dirty="0" smtClean="0"/>
              <a:t>The Board </a:t>
            </a:r>
            <a:r>
              <a:rPr lang="en-US" sz="1500" dirty="0"/>
              <a:t>is an important governance structure </a:t>
            </a:r>
            <a:r>
              <a:rPr lang="en-US" sz="1500" dirty="0" smtClean="0"/>
              <a:t>which has </a:t>
            </a:r>
            <a:r>
              <a:rPr lang="en-US" sz="1500" dirty="0"/>
              <a:t>both leadership and Governance roles in </a:t>
            </a:r>
            <a:r>
              <a:rPr lang="en-US" sz="1500" dirty="0" smtClean="0"/>
              <a:t>any organization some of which include:</a:t>
            </a:r>
          </a:p>
          <a:p>
            <a:pPr lvl="1">
              <a:buFont typeface="Wingdings" panose="05000000000000000000" pitchFamily="2" charset="2"/>
              <a:buChar char="Ø"/>
            </a:pPr>
            <a:r>
              <a:rPr lang="en-US" sz="1400" dirty="0"/>
              <a:t>In the leadership role, the Board provides the strategic direction in supporting the vision of </a:t>
            </a:r>
            <a:r>
              <a:rPr lang="en-US" sz="1400" dirty="0" smtClean="0"/>
              <a:t>the </a:t>
            </a:r>
            <a:r>
              <a:rPr lang="en-US" sz="1400" dirty="0"/>
              <a:t>Administration for institutional and human capacity development among others through effective training and re-training of public servants of the organization; </a:t>
            </a:r>
          </a:p>
          <a:p>
            <a:pPr lvl="1">
              <a:buFont typeface="Wingdings" panose="05000000000000000000" pitchFamily="2" charset="2"/>
              <a:buChar char="Ø"/>
            </a:pPr>
            <a:r>
              <a:rPr lang="en-US" sz="1400" dirty="0" smtClean="0"/>
              <a:t>In </a:t>
            </a:r>
            <a:r>
              <a:rPr lang="en-US" sz="1400" dirty="0"/>
              <a:t>the governance role, the Board ensures that good corporate governance practices are embedded in the management of the </a:t>
            </a:r>
            <a:r>
              <a:rPr lang="en-US" sz="1400" dirty="0" smtClean="0"/>
              <a:t>organization;</a:t>
            </a:r>
          </a:p>
          <a:p>
            <a:pPr lvl="1">
              <a:buFont typeface="Wingdings" panose="05000000000000000000" pitchFamily="2" charset="2"/>
              <a:buChar char="Ø"/>
            </a:pPr>
            <a:r>
              <a:rPr lang="en-US" sz="1400" dirty="0" smtClean="0"/>
              <a:t>The </a:t>
            </a:r>
            <a:r>
              <a:rPr lang="en-US" sz="1400" dirty="0"/>
              <a:t>Board approves the organizational structures; </a:t>
            </a:r>
            <a:endParaRPr lang="en-US" sz="1400" dirty="0" smtClean="0"/>
          </a:p>
          <a:p>
            <a:pPr lvl="1">
              <a:buFont typeface="Wingdings" panose="05000000000000000000" pitchFamily="2" charset="2"/>
              <a:buChar char="Ø"/>
            </a:pPr>
            <a:r>
              <a:rPr lang="en-US" sz="1400" dirty="0" smtClean="0"/>
              <a:t>The </a:t>
            </a:r>
            <a:r>
              <a:rPr lang="en-US" sz="1400" dirty="0"/>
              <a:t>Board appoints the CEO through a competitive process and on terms approved by the Government; and approves the appointment of senior management staff. The Board also removes the </a:t>
            </a:r>
            <a:r>
              <a:rPr lang="en-US" sz="1400" dirty="0" smtClean="0"/>
              <a:t>CEO; </a:t>
            </a:r>
          </a:p>
          <a:p>
            <a:pPr lvl="1">
              <a:buFont typeface="Wingdings" panose="05000000000000000000" pitchFamily="2" charset="2"/>
              <a:buChar char="Ø"/>
            </a:pPr>
            <a:r>
              <a:rPr lang="en-US" sz="1400" dirty="0" smtClean="0"/>
              <a:t>The </a:t>
            </a:r>
            <a:r>
              <a:rPr lang="en-US" sz="1400" dirty="0"/>
              <a:t>Board appoints and removes the Corporation </a:t>
            </a:r>
            <a:r>
              <a:rPr lang="en-US" sz="1400" dirty="0" smtClean="0"/>
              <a:t>Secretary;</a:t>
            </a:r>
          </a:p>
          <a:p>
            <a:pPr lvl="1">
              <a:buFont typeface="Wingdings" panose="05000000000000000000" pitchFamily="2" charset="2"/>
              <a:buChar char="Ø"/>
            </a:pPr>
            <a:r>
              <a:rPr lang="en-US" sz="1400" dirty="0" smtClean="0"/>
              <a:t>The </a:t>
            </a:r>
            <a:r>
              <a:rPr lang="en-US" sz="1400" dirty="0"/>
              <a:t>Board ensures effective communication with </a:t>
            </a:r>
            <a:r>
              <a:rPr lang="en-US" sz="1400" dirty="0" smtClean="0"/>
              <a:t>stakeholders;</a:t>
            </a:r>
            <a:endParaRPr lang="en-US" sz="1400" dirty="0"/>
          </a:p>
          <a:p>
            <a:r>
              <a:rPr lang="en-GB" sz="1500" dirty="0"/>
              <a:t>There have been </a:t>
            </a:r>
            <a:r>
              <a:rPr lang="en-GB" sz="1500" dirty="0" smtClean="0"/>
              <a:t>series of complaints </a:t>
            </a:r>
            <a:r>
              <a:rPr lang="en-GB" sz="1500" dirty="0"/>
              <a:t>from procuring entities that the Governing Boards are </a:t>
            </a:r>
            <a:r>
              <a:rPr lang="en-GB" sz="1500" dirty="0" smtClean="0"/>
              <a:t>beginning to take up the </a:t>
            </a:r>
            <a:r>
              <a:rPr lang="en-GB" sz="1500" dirty="0"/>
              <a:t>roles of the Accounting </a:t>
            </a:r>
            <a:r>
              <a:rPr lang="en-GB" sz="1500" dirty="0" smtClean="0"/>
              <a:t>Officers-a practice that is not acceptable as this</a:t>
            </a:r>
            <a:r>
              <a:rPr lang="en-GB" sz="1500" b="1" dirty="0" smtClean="0">
                <a:solidFill>
                  <a:srgbClr val="FF0000"/>
                </a:solidFill>
              </a:rPr>
              <a:t> </a:t>
            </a:r>
            <a:r>
              <a:rPr lang="en-GB" sz="1500" b="1" dirty="0">
                <a:solidFill>
                  <a:srgbClr val="FF0000"/>
                </a:solidFill>
              </a:rPr>
              <a:t>is against </a:t>
            </a:r>
            <a:r>
              <a:rPr lang="en-GB" sz="1500" dirty="0"/>
              <a:t>There have been complaints from procuring entities that the Governing Boards are assuming the roles of the Accounting Officers. </a:t>
            </a:r>
            <a:r>
              <a:rPr lang="en-GB" sz="1500" b="1" dirty="0">
                <a:solidFill>
                  <a:srgbClr val="FF0000"/>
                </a:solidFill>
              </a:rPr>
              <a:t>This is against best practice </a:t>
            </a:r>
            <a:r>
              <a:rPr lang="en-GB" sz="1500" b="1" dirty="0" smtClean="0">
                <a:solidFill>
                  <a:srgbClr val="FF0000"/>
                </a:solidFill>
              </a:rPr>
              <a:t>global best practice. </a:t>
            </a:r>
            <a:r>
              <a:rPr lang="en-GB" sz="1500" b="1" dirty="0" smtClean="0"/>
              <a:t>The Public Procurement Act (PPA), 2007 </a:t>
            </a:r>
            <a:r>
              <a:rPr lang="en-GB" sz="1500" b="1" dirty="0" smtClean="0">
                <a:solidFill>
                  <a:srgbClr val="FF0000"/>
                </a:solidFill>
              </a:rPr>
              <a:t> has not given any role to the Governing Board</a:t>
            </a:r>
            <a:r>
              <a:rPr lang="en-GB" sz="1500" b="1" dirty="0" smtClean="0"/>
              <a:t>. Therefore, the </a:t>
            </a:r>
            <a:r>
              <a:rPr lang="en-GB" sz="1500" b="1" dirty="0" smtClean="0">
                <a:solidFill>
                  <a:srgbClr val="FF0000"/>
                </a:solidFill>
              </a:rPr>
              <a:t>assumption of the roles of the Accounting Officer </a:t>
            </a:r>
            <a:r>
              <a:rPr lang="en-GB" sz="1500" b="1" dirty="0" smtClean="0"/>
              <a:t>by any Governing Board amounts to </a:t>
            </a:r>
            <a:r>
              <a:rPr lang="en-GB" sz="1500" b="1" dirty="0" smtClean="0">
                <a:solidFill>
                  <a:srgbClr val="FF0000"/>
                </a:solidFill>
              </a:rPr>
              <a:t>interference</a:t>
            </a:r>
            <a:r>
              <a:rPr lang="en-GB" sz="1500" b="1" dirty="0" smtClean="0"/>
              <a:t>, hence the Governing Board should be properly informed and well guided.</a:t>
            </a:r>
            <a:r>
              <a:rPr lang="en-GB" sz="1500" dirty="0" smtClean="0"/>
              <a:t> </a:t>
            </a:r>
            <a:endParaRPr lang="en-US" sz="1500" b="1" dirty="0"/>
          </a:p>
        </p:txBody>
      </p:sp>
    </p:spTree>
    <p:extLst>
      <p:ext uri="{BB962C8B-B14F-4D97-AF65-F5344CB8AC3E}">
        <p14:creationId xmlns:p14="http://schemas.microsoft.com/office/powerpoint/2010/main" val="230494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48146"/>
            <a:ext cx="9601196" cy="631767"/>
          </a:xfrm>
        </p:spPr>
        <p:txBody>
          <a:bodyPr>
            <a:normAutofit fontScale="90000"/>
          </a:bodyPr>
          <a:lstStyle/>
          <a:p>
            <a:r>
              <a:rPr lang="en-US" dirty="0" smtClean="0"/>
              <a:t>Structure of Presentation</a:t>
            </a:r>
            <a:endParaRPr lang="en-US" dirty="0"/>
          </a:p>
        </p:txBody>
      </p:sp>
      <p:sp>
        <p:nvSpPr>
          <p:cNvPr id="3" name="Content Placeholder 2"/>
          <p:cNvSpPr>
            <a:spLocks noGrp="1"/>
          </p:cNvSpPr>
          <p:nvPr>
            <p:ph idx="1"/>
          </p:nvPr>
        </p:nvSpPr>
        <p:spPr>
          <a:xfrm>
            <a:off x="1137141" y="1466335"/>
            <a:ext cx="9601196" cy="4872919"/>
          </a:xfrm>
        </p:spPr>
        <p:txBody>
          <a:bodyPr>
            <a:normAutofit fontScale="47500" lnSpcReduction="20000"/>
          </a:bodyPr>
          <a:lstStyle/>
          <a:p>
            <a:r>
              <a:rPr lang="en-US" dirty="0" smtClean="0"/>
              <a:t>Public Procurement</a:t>
            </a:r>
          </a:p>
          <a:p>
            <a:r>
              <a:rPr lang="en-US" dirty="0" smtClean="0"/>
              <a:t>Overview of the Procurement Process</a:t>
            </a:r>
          </a:p>
          <a:p>
            <a:r>
              <a:rPr lang="en-US" dirty="0" smtClean="0"/>
              <a:t>The Procurement Planning Committee</a:t>
            </a:r>
          </a:p>
          <a:p>
            <a:r>
              <a:rPr lang="en-GB" dirty="0" smtClean="0"/>
              <a:t>Responsibilities of Accounting Officers</a:t>
            </a:r>
            <a:endParaRPr lang="en-US" dirty="0" smtClean="0"/>
          </a:p>
          <a:p>
            <a:r>
              <a:rPr lang="en-US" dirty="0" smtClean="0"/>
              <a:t>Approval Thresholds</a:t>
            </a:r>
          </a:p>
          <a:p>
            <a:r>
              <a:rPr lang="en-US" dirty="0" smtClean="0"/>
              <a:t>Prior </a:t>
            </a:r>
            <a:r>
              <a:rPr lang="en-US" dirty="0"/>
              <a:t>Review </a:t>
            </a:r>
            <a:r>
              <a:rPr lang="en-US" dirty="0" smtClean="0"/>
              <a:t>Thresholds</a:t>
            </a:r>
          </a:p>
          <a:p>
            <a:r>
              <a:rPr lang="en-US" dirty="0"/>
              <a:t>Procurement Method </a:t>
            </a:r>
            <a:r>
              <a:rPr lang="en-US" dirty="0" smtClean="0"/>
              <a:t>Thresholds</a:t>
            </a:r>
          </a:p>
          <a:p>
            <a:r>
              <a:rPr lang="en-US" dirty="0" smtClean="0"/>
              <a:t>Composition of Tenders Boards</a:t>
            </a:r>
          </a:p>
          <a:p>
            <a:r>
              <a:rPr lang="en-GB" dirty="0" smtClean="0"/>
              <a:t>Duties of the Tenders Board (TB)</a:t>
            </a:r>
          </a:p>
          <a:p>
            <a:r>
              <a:rPr lang="en-GB" dirty="0" smtClean="0"/>
              <a:t>The Role and Function of Governing Board in Public Procurement  Act (PPA), 2007</a:t>
            </a:r>
            <a:endParaRPr lang="en-US" dirty="0" smtClean="0"/>
          </a:p>
          <a:p>
            <a:r>
              <a:rPr lang="en-US" dirty="0"/>
              <a:t>Administrative Review </a:t>
            </a:r>
            <a:r>
              <a:rPr lang="en-US" dirty="0" smtClean="0"/>
              <a:t>Procedures</a:t>
            </a:r>
          </a:p>
          <a:p>
            <a:r>
              <a:rPr lang="en-GB" dirty="0"/>
              <a:t>Procurement </a:t>
            </a:r>
            <a:r>
              <a:rPr lang="en-GB" dirty="0" smtClean="0"/>
              <a:t>Records</a:t>
            </a:r>
          </a:p>
          <a:p>
            <a:r>
              <a:rPr lang="en-US" dirty="0"/>
              <a:t>Procurement Audit</a:t>
            </a:r>
            <a:endParaRPr lang="en-GB" dirty="0" smtClean="0"/>
          </a:p>
          <a:p>
            <a:r>
              <a:rPr lang="en-US" dirty="0" smtClean="0"/>
              <a:t>The Public Procurement Process and its Importance to Nigeria’s Economy</a:t>
            </a:r>
          </a:p>
          <a:p>
            <a:r>
              <a:rPr lang="en-US" dirty="0" smtClean="0"/>
              <a:t>Offences and Sanctions</a:t>
            </a:r>
          </a:p>
          <a:p>
            <a:r>
              <a:rPr lang="en-US" altLang="en-US" noProof="1"/>
              <a:t>Challenges in Review of </a:t>
            </a:r>
            <a:r>
              <a:rPr lang="en-US" altLang="en-US" noProof="1" smtClean="0"/>
              <a:t>Procurement</a:t>
            </a:r>
          </a:p>
          <a:p>
            <a:r>
              <a:rPr lang="en-US" altLang="en-US" noProof="1" smtClean="0"/>
              <a:t>Importance of the Public Procurement Process</a:t>
            </a:r>
          </a:p>
          <a:p>
            <a:r>
              <a:rPr lang="en-US" dirty="0"/>
              <a:t>Way </a:t>
            </a:r>
            <a:r>
              <a:rPr lang="en-US" dirty="0" smtClean="0"/>
              <a:t>Forward</a:t>
            </a:r>
          </a:p>
          <a:p>
            <a:r>
              <a:rPr lang="en-US" dirty="0" smtClean="0"/>
              <a:t>Annexures</a:t>
            </a:r>
          </a:p>
        </p:txBody>
      </p:sp>
    </p:spTree>
    <p:extLst>
      <p:ext uri="{BB962C8B-B14F-4D97-AF65-F5344CB8AC3E}">
        <p14:creationId xmlns:p14="http://schemas.microsoft.com/office/powerpoint/2010/main" val="412058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653305"/>
            <a:ext cx="10480430" cy="792162"/>
          </a:xfrm>
        </p:spPr>
        <p:txBody>
          <a:bodyPr>
            <a:normAutofit/>
          </a:bodyPr>
          <a:lstStyle/>
          <a:p>
            <a:r>
              <a:rPr lang="en-US" sz="4000" dirty="0" smtClean="0"/>
              <a:t>Administrative Review Procedures</a:t>
            </a:r>
            <a:r>
              <a:rPr lang="en-US" sz="1600" dirty="0" smtClean="0"/>
              <a:t>…1/5</a:t>
            </a:r>
            <a:endParaRPr lang="en-US" sz="1600" dirty="0"/>
          </a:p>
        </p:txBody>
      </p:sp>
      <p:sp>
        <p:nvSpPr>
          <p:cNvPr id="3" name="Content Placeholder 2"/>
          <p:cNvSpPr>
            <a:spLocks noGrp="1"/>
          </p:cNvSpPr>
          <p:nvPr>
            <p:ph sz="quarter" idx="1"/>
          </p:nvPr>
        </p:nvSpPr>
        <p:spPr>
          <a:xfrm>
            <a:off x="997527" y="1596044"/>
            <a:ext cx="10623666" cy="4904789"/>
          </a:xfrm>
        </p:spPr>
        <p:txBody>
          <a:bodyPr/>
          <a:lstStyle/>
          <a:p>
            <a:pPr>
              <a:spcBef>
                <a:spcPts val="0"/>
              </a:spcBef>
            </a:pPr>
            <a:r>
              <a:rPr lang="en-US" dirty="0" smtClean="0"/>
              <a:t>Bidders who are not satisfied with the conduct of a procurement proceeding are entitled to seek Administrative Review- </a:t>
            </a:r>
            <a:r>
              <a:rPr lang="en-US" dirty="0" smtClean="0">
                <a:solidFill>
                  <a:srgbClr val="FF0000"/>
                </a:solidFill>
              </a:rPr>
              <a:t>Section 54 of the PPA 2007</a:t>
            </a:r>
          </a:p>
          <a:p>
            <a:pPr lvl="2">
              <a:spcBef>
                <a:spcPts val="0"/>
              </a:spcBef>
            </a:pPr>
            <a:endParaRPr lang="en-US" dirty="0" smtClean="0"/>
          </a:p>
          <a:p>
            <a:pPr>
              <a:spcBef>
                <a:spcPts val="0"/>
              </a:spcBef>
            </a:pPr>
            <a:r>
              <a:rPr lang="en-US" dirty="0" smtClean="0"/>
              <a:t>Administrative Reviews </a:t>
            </a:r>
            <a:r>
              <a:rPr lang="en-US" dirty="0" smtClean="0">
                <a:solidFill>
                  <a:srgbClr val="FF0000"/>
                </a:solidFill>
              </a:rPr>
              <a:t>can be time-barred </a:t>
            </a:r>
            <a:r>
              <a:rPr lang="en-US" dirty="0" smtClean="0"/>
              <a:t>and should be handled expeditiously by procuring entities.</a:t>
            </a:r>
          </a:p>
          <a:p>
            <a:pPr lvl="2">
              <a:spcBef>
                <a:spcPts val="0"/>
              </a:spcBef>
            </a:pPr>
            <a:endParaRPr lang="en-US" dirty="0" smtClean="0"/>
          </a:p>
          <a:p>
            <a:pPr>
              <a:spcBef>
                <a:spcPts val="0"/>
              </a:spcBef>
            </a:pPr>
            <a:r>
              <a:rPr lang="en-US" dirty="0" smtClean="0"/>
              <a:t>The petitioner is expected to </a:t>
            </a:r>
            <a:r>
              <a:rPr lang="en-US" dirty="0" smtClean="0">
                <a:solidFill>
                  <a:srgbClr val="FF0000"/>
                </a:solidFill>
              </a:rPr>
              <a:t>first notify the accounting officer within 15 working days </a:t>
            </a:r>
            <a:r>
              <a:rPr lang="en-US" dirty="0" smtClean="0"/>
              <a:t>from the date the bidder first became aware of the circumstances giving rise to the complaint- </a:t>
            </a:r>
            <a:r>
              <a:rPr lang="en-US" dirty="0" smtClean="0">
                <a:solidFill>
                  <a:srgbClr val="FF0000"/>
                </a:solidFill>
              </a:rPr>
              <a:t>Section 52(2)(a) of the PPA 2007</a:t>
            </a:r>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20</a:t>
            </a:fld>
            <a:endParaRPr lang="en-US" dirty="0"/>
          </a:p>
        </p:txBody>
      </p:sp>
    </p:spTree>
    <p:extLst>
      <p:ext uri="{BB962C8B-B14F-4D97-AF65-F5344CB8AC3E}">
        <p14:creationId xmlns:p14="http://schemas.microsoft.com/office/powerpoint/2010/main" val="66571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2" y="711494"/>
            <a:ext cx="10183891" cy="792162"/>
          </a:xfrm>
        </p:spPr>
        <p:txBody>
          <a:bodyPr>
            <a:normAutofit/>
          </a:bodyPr>
          <a:lstStyle/>
          <a:p>
            <a:r>
              <a:rPr lang="en-US" sz="4000" dirty="0" smtClean="0"/>
              <a:t>Administrative Review Procedures </a:t>
            </a:r>
            <a:r>
              <a:rPr lang="en-US" sz="1600" dirty="0" smtClean="0"/>
              <a:t>…</a:t>
            </a:r>
            <a:r>
              <a:rPr lang="en-US" sz="1600" dirty="0"/>
              <a:t>2/5</a:t>
            </a:r>
          </a:p>
        </p:txBody>
      </p:sp>
      <p:sp>
        <p:nvSpPr>
          <p:cNvPr id="3" name="Content Placeholder 2"/>
          <p:cNvSpPr>
            <a:spLocks noGrp="1"/>
          </p:cNvSpPr>
          <p:nvPr>
            <p:ph sz="quarter" idx="1"/>
          </p:nvPr>
        </p:nvSpPr>
        <p:spPr>
          <a:xfrm>
            <a:off x="955963" y="1587730"/>
            <a:ext cx="10390909" cy="4913103"/>
          </a:xfrm>
        </p:spPr>
        <p:txBody>
          <a:bodyPr/>
          <a:lstStyle/>
          <a:p>
            <a:pPr>
              <a:spcBef>
                <a:spcPts val="0"/>
              </a:spcBef>
            </a:pPr>
            <a:r>
              <a:rPr lang="en-US" dirty="0" smtClean="0"/>
              <a:t>The accounting officer has </a:t>
            </a:r>
            <a:r>
              <a:rPr lang="en-US" dirty="0" smtClean="0">
                <a:solidFill>
                  <a:srgbClr val="FF0000"/>
                </a:solidFill>
              </a:rPr>
              <a:t>15 working days </a:t>
            </a:r>
            <a:r>
              <a:rPr lang="en-US" dirty="0" smtClean="0"/>
              <a:t>to address the issues raised by the aggrieved bidder- </a:t>
            </a:r>
            <a:r>
              <a:rPr lang="en-US" dirty="0" smtClean="0">
                <a:solidFill>
                  <a:srgbClr val="FF0000"/>
                </a:solidFill>
              </a:rPr>
              <a:t>Section 54(2(b) of the PPA 2007</a:t>
            </a:r>
            <a:r>
              <a:rPr lang="en-US" dirty="0" smtClean="0"/>
              <a:t>.</a:t>
            </a:r>
          </a:p>
          <a:p>
            <a:pPr lvl="1">
              <a:spcBef>
                <a:spcPts val="0"/>
              </a:spcBef>
            </a:pPr>
            <a:endParaRPr lang="en-US" dirty="0" smtClean="0"/>
          </a:p>
          <a:p>
            <a:pPr>
              <a:spcBef>
                <a:spcPts val="0"/>
              </a:spcBef>
            </a:pPr>
            <a:r>
              <a:rPr lang="en-US" dirty="0" smtClean="0"/>
              <a:t>Where the complainant is not satisfied with the decision, or where there is no response from the accounting officer, the bidder may make a complaint to the Bureau </a:t>
            </a:r>
            <a:r>
              <a:rPr lang="en-US" dirty="0" smtClean="0">
                <a:solidFill>
                  <a:srgbClr val="FF0000"/>
                </a:solidFill>
              </a:rPr>
              <a:t>within 10 working days </a:t>
            </a:r>
            <a:r>
              <a:rPr lang="en-US" dirty="0" smtClean="0"/>
              <a:t>from the date of communication of the decision of the accounting officer- </a:t>
            </a:r>
            <a:r>
              <a:rPr lang="en-US" dirty="0" smtClean="0">
                <a:solidFill>
                  <a:srgbClr val="FF0000"/>
                </a:solidFill>
              </a:rPr>
              <a:t>Section 54(3) of the PPA 2007</a:t>
            </a:r>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21</a:t>
            </a:fld>
            <a:endParaRPr lang="en-US" dirty="0"/>
          </a:p>
        </p:txBody>
      </p:sp>
    </p:spTree>
    <p:extLst>
      <p:ext uri="{BB962C8B-B14F-4D97-AF65-F5344CB8AC3E}">
        <p14:creationId xmlns:p14="http://schemas.microsoft.com/office/powerpoint/2010/main" val="3948497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08" y="512936"/>
            <a:ext cx="9876690" cy="792162"/>
          </a:xfrm>
        </p:spPr>
        <p:txBody>
          <a:bodyPr>
            <a:normAutofit/>
          </a:bodyPr>
          <a:lstStyle/>
          <a:p>
            <a:r>
              <a:rPr lang="en-US" sz="4000" dirty="0" smtClean="0"/>
              <a:t>Administrative Review Procedures </a:t>
            </a:r>
            <a:r>
              <a:rPr lang="en-US" sz="1600" dirty="0" smtClean="0"/>
              <a:t>…</a:t>
            </a:r>
            <a:r>
              <a:rPr lang="en-US" sz="1600" dirty="0"/>
              <a:t>3/5</a:t>
            </a:r>
          </a:p>
        </p:txBody>
      </p:sp>
      <p:sp>
        <p:nvSpPr>
          <p:cNvPr id="3" name="Content Placeholder 2"/>
          <p:cNvSpPr>
            <a:spLocks noGrp="1"/>
          </p:cNvSpPr>
          <p:nvPr>
            <p:ph sz="quarter" idx="1"/>
          </p:nvPr>
        </p:nvSpPr>
        <p:spPr>
          <a:xfrm>
            <a:off x="1097279" y="1305098"/>
            <a:ext cx="9883833" cy="5052860"/>
          </a:xfrm>
        </p:spPr>
        <p:txBody>
          <a:bodyPr>
            <a:normAutofit lnSpcReduction="10000"/>
          </a:bodyPr>
          <a:lstStyle/>
          <a:p>
            <a:pPr>
              <a:spcBef>
                <a:spcPts val="0"/>
              </a:spcBef>
            </a:pPr>
            <a:endParaRPr lang="en-US" dirty="0" smtClean="0"/>
          </a:p>
          <a:p>
            <a:pPr>
              <a:spcBef>
                <a:spcPts val="0"/>
              </a:spcBef>
            </a:pPr>
            <a:r>
              <a:rPr lang="en-US" dirty="0" smtClean="0"/>
              <a:t>Section 54(4): </a:t>
            </a:r>
            <a:r>
              <a:rPr lang="en-US" i="1" dirty="0" smtClean="0"/>
              <a:t>Upon receipt of a complaint, the Bureau shall promptly:</a:t>
            </a:r>
          </a:p>
          <a:p>
            <a:pPr>
              <a:spcBef>
                <a:spcPts val="0"/>
              </a:spcBef>
            </a:pPr>
            <a:endParaRPr lang="en-US" i="1" dirty="0" smtClean="0"/>
          </a:p>
          <a:p>
            <a:pPr lvl="1">
              <a:spcBef>
                <a:spcPts val="0"/>
              </a:spcBef>
            </a:pPr>
            <a:r>
              <a:rPr lang="en-US" sz="2400" i="1" dirty="0" smtClean="0"/>
              <a:t>(a) give notice of the complaint to the respective procuring or disposing entity and suspend any further action by the procuring or disposing entity until the Bureau has settled the matter ;</a:t>
            </a:r>
          </a:p>
          <a:p>
            <a:pPr lvl="2">
              <a:spcBef>
                <a:spcPts val="0"/>
              </a:spcBef>
            </a:pPr>
            <a:endParaRPr lang="en-US" sz="1050" i="1" dirty="0" smtClean="0"/>
          </a:p>
          <a:p>
            <a:pPr lvl="1">
              <a:spcBef>
                <a:spcPts val="0"/>
              </a:spcBef>
            </a:pPr>
            <a:r>
              <a:rPr lang="en-US" sz="2400" i="1" dirty="0" smtClean="0"/>
              <a:t>(b) unless it dismisses the complaint:</a:t>
            </a:r>
          </a:p>
          <a:p>
            <a:pPr lvl="3">
              <a:spcBef>
                <a:spcPts val="0"/>
              </a:spcBef>
            </a:pPr>
            <a:endParaRPr lang="en-US" sz="1050" i="1" dirty="0" smtClean="0"/>
          </a:p>
          <a:p>
            <a:pPr lvl="2">
              <a:spcBef>
                <a:spcPts val="0"/>
              </a:spcBef>
            </a:pPr>
            <a:r>
              <a:rPr lang="en-US" sz="2000" i="1" dirty="0" err="1" smtClean="0"/>
              <a:t>i</a:t>
            </a:r>
            <a:r>
              <a:rPr lang="en-US" sz="2000" i="1" dirty="0" smtClean="0"/>
              <a:t>. prohibit a procuring or disposing entity from taking any further action</a:t>
            </a:r>
          </a:p>
          <a:p>
            <a:pPr lvl="3">
              <a:spcBef>
                <a:spcPts val="0"/>
              </a:spcBef>
            </a:pPr>
            <a:endParaRPr lang="en-US" sz="900" i="1" dirty="0" smtClean="0"/>
          </a:p>
          <a:p>
            <a:pPr lvl="2">
              <a:spcBef>
                <a:spcPts val="0"/>
              </a:spcBef>
            </a:pPr>
            <a:r>
              <a:rPr lang="en-US" sz="2000" i="1" dirty="0" smtClean="0"/>
              <a:t>ii. nullify in whole or in part an unlawful act or decision made by the procuring or disposing entity</a:t>
            </a:r>
          </a:p>
          <a:p>
            <a:pPr lvl="3">
              <a:spcBef>
                <a:spcPts val="0"/>
              </a:spcBef>
            </a:pPr>
            <a:endParaRPr lang="en-US" sz="900" i="1" dirty="0" smtClean="0"/>
          </a:p>
          <a:p>
            <a:pPr lvl="2">
              <a:spcBef>
                <a:spcPts val="0"/>
              </a:spcBef>
            </a:pPr>
            <a:r>
              <a:rPr lang="en-US" sz="2000" i="1" dirty="0" smtClean="0"/>
              <a:t>iii. declare the rules or principles that govern the subject matter of the complaint ; and revise an improper decision by the procuring or disposing entity or substitute its own decision for such a decision.</a:t>
            </a:r>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22</a:t>
            </a:fld>
            <a:endParaRPr lang="en-US" dirty="0"/>
          </a:p>
        </p:txBody>
      </p:sp>
    </p:spTree>
    <p:extLst>
      <p:ext uri="{BB962C8B-B14F-4D97-AF65-F5344CB8AC3E}">
        <p14:creationId xmlns:p14="http://schemas.microsoft.com/office/powerpoint/2010/main" val="2596188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54" y="628367"/>
            <a:ext cx="9935308" cy="792162"/>
          </a:xfrm>
        </p:spPr>
        <p:txBody>
          <a:bodyPr>
            <a:noAutofit/>
          </a:bodyPr>
          <a:lstStyle/>
          <a:p>
            <a:r>
              <a:rPr lang="en-US" sz="3600" dirty="0" smtClean="0"/>
              <a:t>Administrative Review Procedures </a:t>
            </a:r>
            <a:r>
              <a:rPr lang="en-US" sz="1800" dirty="0" smtClean="0"/>
              <a:t>…4/5</a:t>
            </a:r>
            <a:endParaRPr lang="en-US" sz="1800" dirty="0"/>
          </a:p>
        </p:txBody>
      </p:sp>
      <p:sp>
        <p:nvSpPr>
          <p:cNvPr id="3" name="Content Placeholder 2"/>
          <p:cNvSpPr>
            <a:spLocks noGrp="1"/>
          </p:cNvSpPr>
          <p:nvPr>
            <p:ph sz="quarter" idx="1"/>
          </p:nvPr>
        </p:nvSpPr>
        <p:spPr>
          <a:xfrm>
            <a:off x="931025" y="1579418"/>
            <a:ext cx="10390910" cy="4921416"/>
          </a:xfrm>
        </p:spPr>
        <p:txBody>
          <a:bodyPr/>
          <a:lstStyle/>
          <a:p>
            <a:pPr>
              <a:spcBef>
                <a:spcPts val="0"/>
              </a:spcBef>
            </a:pPr>
            <a:r>
              <a:rPr lang="en-US" dirty="0" smtClean="0"/>
              <a:t>In resolving a complaint the Bureau may request for a Right-of-reply Meeting with all interested bidders and the procuring entity- </a:t>
            </a:r>
            <a:r>
              <a:rPr lang="en-US" dirty="0" smtClean="0">
                <a:solidFill>
                  <a:srgbClr val="FF0000"/>
                </a:solidFill>
              </a:rPr>
              <a:t>Section 54(5) of the PPA 2007</a:t>
            </a:r>
            <a:r>
              <a:rPr lang="en-US" dirty="0" smtClean="0"/>
              <a:t>.</a:t>
            </a:r>
          </a:p>
          <a:p>
            <a:pPr lvl="2">
              <a:spcBef>
                <a:spcPts val="0"/>
              </a:spcBef>
            </a:pPr>
            <a:endParaRPr lang="en-US" dirty="0" smtClean="0"/>
          </a:p>
          <a:p>
            <a:pPr>
              <a:spcBef>
                <a:spcPts val="0"/>
              </a:spcBef>
            </a:pPr>
            <a:r>
              <a:rPr lang="en-US" dirty="0" smtClean="0"/>
              <a:t>The Bureau has </a:t>
            </a:r>
            <a:r>
              <a:rPr lang="en-US" dirty="0" smtClean="0">
                <a:solidFill>
                  <a:srgbClr val="FF0000"/>
                </a:solidFill>
              </a:rPr>
              <a:t>21 working days </a:t>
            </a:r>
            <a:r>
              <a:rPr lang="en-US" dirty="0" smtClean="0"/>
              <a:t>to </a:t>
            </a:r>
            <a:r>
              <a:rPr lang="en-GB" dirty="0" smtClean="0"/>
              <a:t>take a decision on the complaint stating the reasons for its decisions and remedies granted, if any</a:t>
            </a:r>
            <a:r>
              <a:rPr lang="en-US" dirty="0" smtClean="0"/>
              <a:t>- </a:t>
            </a:r>
            <a:r>
              <a:rPr lang="en-US" dirty="0" smtClean="0">
                <a:solidFill>
                  <a:srgbClr val="FF0000"/>
                </a:solidFill>
              </a:rPr>
              <a:t>Section 54(6) of the PPA 2007</a:t>
            </a:r>
          </a:p>
          <a:p>
            <a:pPr lvl="2">
              <a:spcBef>
                <a:spcPts val="0"/>
              </a:spcBef>
            </a:pPr>
            <a:endParaRPr lang="en-US" dirty="0" smtClean="0">
              <a:solidFill>
                <a:srgbClr val="FF0000"/>
              </a:solidFill>
            </a:endParaRPr>
          </a:p>
          <a:p>
            <a:pPr>
              <a:spcBef>
                <a:spcPts val="0"/>
              </a:spcBef>
            </a:pPr>
            <a:r>
              <a:rPr lang="en-US" dirty="0" smtClean="0"/>
              <a:t>Where the Bureau fails to render its decision within the stipulated time or the bidder is not satisfied with the decision of the Bureau </a:t>
            </a:r>
            <a:r>
              <a:rPr lang="en-GB" dirty="0" smtClean="0"/>
              <a:t>the bidder may appeal to the Federal High Court within </a:t>
            </a:r>
            <a:r>
              <a:rPr lang="en-GB" dirty="0" smtClean="0">
                <a:solidFill>
                  <a:srgbClr val="FF0000"/>
                </a:solidFill>
              </a:rPr>
              <a:t>30 days</a:t>
            </a:r>
            <a:r>
              <a:rPr lang="en-GB" dirty="0" smtClean="0"/>
              <a:t>- </a:t>
            </a:r>
            <a:r>
              <a:rPr lang="en-US" dirty="0" smtClean="0">
                <a:solidFill>
                  <a:srgbClr val="FF0000"/>
                </a:solidFill>
              </a:rPr>
              <a:t>Section 54(7) of the PPA 2007</a:t>
            </a:r>
            <a:endParaRPr lang="en-US" dirty="0" smtClean="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23</a:t>
            </a:fld>
            <a:endParaRPr lang="en-US" dirty="0"/>
          </a:p>
        </p:txBody>
      </p:sp>
    </p:spTree>
    <p:extLst>
      <p:ext uri="{BB962C8B-B14F-4D97-AF65-F5344CB8AC3E}">
        <p14:creationId xmlns:p14="http://schemas.microsoft.com/office/powerpoint/2010/main" val="4039383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938" y="811247"/>
            <a:ext cx="9741877" cy="792162"/>
          </a:xfrm>
        </p:spPr>
        <p:txBody>
          <a:bodyPr>
            <a:normAutofit/>
          </a:bodyPr>
          <a:lstStyle/>
          <a:p>
            <a:r>
              <a:rPr lang="en-US" sz="4000" dirty="0" smtClean="0"/>
              <a:t>Administrative Review Procedures </a:t>
            </a:r>
            <a:r>
              <a:rPr lang="en-US" sz="1600" dirty="0" smtClean="0"/>
              <a:t>…</a:t>
            </a:r>
            <a:r>
              <a:rPr lang="en-US" sz="1600" dirty="0"/>
              <a:t>5/5</a:t>
            </a:r>
          </a:p>
        </p:txBody>
      </p:sp>
      <p:sp>
        <p:nvSpPr>
          <p:cNvPr id="3" name="Content Placeholder 2"/>
          <p:cNvSpPr>
            <a:spLocks noGrp="1"/>
          </p:cNvSpPr>
          <p:nvPr>
            <p:ph sz="quarter" idx="1"/>
          </p:nvPr>
        </p:nvSpPr>
        <p:spPr>
          <a:xfrm>
            <a:off x="989214" y="1928553"/>
            <a:ext cx="10374284" cy="4422652"/>
          </a:xfrm>
        </p:spPr>
        <p:txBody>
          <a:bodyPr/>
          <a:lstStyle/>
          <a:p>
            <a:pPr>
              <a:spcBef>
                <a:spcPts val="0"/>
              </a:spcBef>
            </a:pPr>
            <a:r>
              <a:rPr lang="en-US" dirty="0" smtClean="0"/>
              <a:t>Some key challenges observed  by the Bureau  from administrative reviews include:</a:t>
            </a:r>
          </a:p>
          <a:p>
            <a:pPr lvl="2">
              <a:spcBef>
                <a:spcPts val="0"/>
              </a:spcBef>
            </a:pPr>
            <a:endParaRPr lang="en-US" sz="1050" dirty="0" smtClean="0"/>
          </a:p>
          <a:p>
            <a:pPr lvl="1">
              <a:spcBef>
                <a:spcPts val="0"/>
              </a:spcBef>
            </a:pPr>
            <a:r>
              <a:rPr lang="en-US" dirty="0" smtClean="0"/>
              <a:t>Intimidation of bidders that make complaints to the Bureau.</a:t>
            </a:r>
          </a:p>
          <a:p>
            <a:pPr lvl="2">
              <a:spcBef>
                <a:spcPts val="0"/>
              </a:spcBef>
            </a:pPr>
            <a:endParaRPr lang="en-US" sz="1100" dirty="0" smtClean="0"/>
          </a:p>
          <a:p>
            <a:pPr lvl="1">
              <a:spcBef>
                <a:spcPts val="0"/>
              </a:spcBef>
            </a:pPr>
            <a:r>
              <a:rPr lang="en-US" dirty="0" smtClean="0"/>
              <a:t>Late and incomplete  submission of procurement documents required for administrative review by MDAs </a:t>
            </a:r>
          </a:p>
          <a:p>
            <a:pPr lvl="2">
              <a:spcBef>
                <a:spcPts val="0"/>
              </a:spcBef>
            </a:pPr>
            <a:endParaRPr lang="en-US" sz="1050" dirty="0" smtClean="0"/>
          </a:p>
          <a:p>
            <a:pPr lvl="1">
              <a:spcBef>
                <a:spcPts val="0"/>
              </a:spcBef>
            </a:pPr>
            <a:r>
              <a:rPr lang="en-US" dirty="0" smtClean="0"/>
              <a:t>Failure to adhere or delay to comply to the Bureau’s directives</a:t>
            </a:r>
          </a:p>
          <a:p>
            <a:pPr marL="457200" lvl="1" indent="0">
              <a:spcBef>
                <a:spcPts val="0"/>
              </a:spcBef>
              <a:buNone/>
            </a:pPr>
            <a:endParaRPr lang="en-US" dirty="0" smtClean="0"/>
          </a:p>
          <a:p>
            <a:pPr>
              <a:spcBef>
                <a:spcPts val="0"/>
              </a:spcBef>
            </a:pPr>
            <a:r>
              <a:rPr lang="en-US" dirty="0" smtClean="0"/>
              <a:t>The Bureau is continually reviewing steps used to enforce appropriate sanctions on procuring entities that fail to comply with directives issued after administrative reviews.</a:t>
            </a:r>
            <a:endParaRPr lang="en-US" dirty="0" smtClean="0">
              <a:solidFill>
                <a:srgbClr val="FF0000"/>
              </a:solidFill>
            </a:endParaRPr>
          </a:p>
          <a:p>
            <a:pPr lvl="2">
              <a:spcBef>
                <a:spcPts val="0"/>
              </a:spcBef>
            </a:pP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24</a:t>
            </a:fld>
            <a:endParaRPr lang="en-US" dirty="0"/>
          </a:p>
        </p:txBody>
      </p:sp>
    </p:spTree>
    <p:extLst>
      <p:ext uri="{BB962C8B-B14F-4D97-AF65-F5344CB8AC3E}">
        <p14:creationId xmlns:p14="http://schemas.microsoft.com/office/powerpoint/2010/main" val="2287420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69480" y="848217"/>
            <a:ext cx="7772400" cy="582612"/>
          </a:xfrm>
        </p:spPr>
        <p:txBody>
          <a:bodyPr>
            <a:noAutofit/>
          </a:bodyPr>
          <a:lstStyle/>
          <a:p>
            <a:pPr algn="ctr"/>
            <a:r>
              <a:rPr lang="en-GB" sz="3600" dirty="0" smtClean="0"/>
              <a:t>Procurement Records </a:t>
            </a:r>
            <a:r>
              <a:rPr lang="en-US" sz="1600" dirty="0" smtClean="0"/>
              <a:t>…</a:t>
            </a:r>
            <a:r>
              <a:rPr lang="en-US" sz="1600" dirty="0"/>
              <a:t>1/3</a:t>
            </a:r>
            <a:endParaRPr lang="en-US" dirty="0"/>
          </a:p>
        </p:txBody>
      </p:sp>
      <p:sp>
        <p:nvSpPr>
          <p:cNvPr id="8195" name="Content Placeholder 2"/>
          <p:cNvSpPr>
            <a:spLocks noGrp="1"/>
          </p:cNvSpPr>
          <p:nvPr>
            <p:ph idx="1"/>
          </p:nvPr>
        </p:nvSpPr>
        <p:spPr>
          <a:xfrm>
            <a:off x="957459" y="1670858"/>
            <a:ext cx="10098468" cy="3965171"/>
          </a:xfrm>
        </p:spPr>
        <p:txBody>
          <a:bodyPr>
            <a:noAutofit/>
          </a:bodyPr>
          <a:lstStyle/>
          <a:p>
            <a:pPr algn="just">
              <a:spcBef>
                <a:spcPts val="0"/>
              </a:spcBef>
            </a:pPr>
            <a:r>
              <a:rPr lang="en-GB" dirty="0" smtClean="0"/>
              <a:t>Procuring entities are statutorily required to transmit copies of all procurement records shall be transmitted to the Bureau not later than three (3) months after the end of the financial year -</a:t>
            </a:r>
            <a:r>
              <a:rPr lang="en-GB" dirty="0" smtClean="0">
                <a:solidFill>
                  <a:srgbClr val="FF0000"/>
                </a:solidFill>
              </a:rPr>
              <a:t>Section 16 (13) of the PPA, 2007</a:t>
            </a:r>
            <a:endParaRPr lang="en-US" dirty="0" smtClean="0"/>
          </a:p>
          <a:p>
            <a:pPr lvl="1" algn="just">
              <a:spcBef>
                <a:spcPts val="0"/>
              </a:spcBef>
            </a:pPr>
            <a:endParaRPr lang="en-US" dirty="0" smtClean="0"/>
          </a:p>
          <a:p>
            <a:pPr algn="just">
              <a:spcBef>
                <a:spcPts val="0"/>
              </a:spcBef>
            </a:pPr>
            <a:r>
              <a:rPr lang="en-US" dirty="0" smtClean="0"/>
              <a:t>The SGF Circular Ref No. SGF/OP/S.3/XI964</a:t>
            </a:r>
            <a:r>
              <a:rPr lang="en-US" dirty="0" smtClean="0">
                <a:solidFill>
                  <a:srgbClr val="FF0000"/>
                </a:solidFill>
              </a:rPr>
              <a:t> </a:t>
            </a:r>
            <a:r>
              <a:rPr lang="en-US" dirty="0" smtClean="0"/>
              <a:t>dated 12</a:t>
            </a:r>
            <a:r>
              <a:rPr lang="en-US" baseline="30000" dirty="0" smtClean="0"/>
              <a:t>th</a:t>
            </a:r>
            <a:r>
              <a:rPr lang="en-US" dirty="0" smtClean="0"/>
              <a:t> January, 2017 directed all procuring entities to submit their procurement records on or before 31</a:t>
            </a:r>
            <a:r>
              <a:rPr lang="en-US" baseline="30000" dirty="0" smtClean="0"/>
              <a:t>st</a:t>
            </a:r>
            <a:r>
              <a:rPr lang="en-US" dirty="0" smtClean="0"/>
              <a:t> May, 2017.</a:t>
            </a:r>
          </a:p>
          <a:p>
            <a:pPr lvl="1" algn="just">
              <a:spcBef>
                <a:spcPts val="0"/>
              </a:spcBef>
            </a:pPr>
            <a:endParaRPr lang="en-US" dirty="0" smtClean="0"/>
          </a:p>
          <a:p>
            <a:pPr algn="just">
              <a:spcBef>
                <a:spcPts val="0"/>
              </a:spcBef>
            </a:pPr>
            <a:r>
              <a:rPr lang="en-US" dirty="0" smtClean="0"/>
              <a:t>By the end of 31</a:t>
            </a:r>
            <a:r>
              <a:rPr lang="en-US" baseline="30000" dirty="0" smtClean="0"/>
              <a:t>st</a:t>
            </a:r>
            <a:r>
              <a:rPr lang="en-US" dirty="0" smtClean="0"/>
              <a:t> May, 2017, only eighty (70) Ministries, Departments and Agencies complied with this directive.</a:t>
            </a:r>
            <a:endParaRPr lang="en-US" dirty="0" smtClean="0">
              <a:solidFill>
                <a:srgbClr val="0628BA"/>
              </a:solidFill>
            </a:endParaRPr>
          </a:p>
        </p:txBody>
      </p:sp>
      <p:sp>
        <p:nvSpPr>
          <p:cNvPr id="4" name="Slide Number Placeholder 3"/>
          <p:cNvSpPr>
            <a:spLocks noGrp="1"/>
          </p:cNvSpPr>
          <p:nvPr>
            <p:ph type="sldNum" sz="quarter" idx="12"/>
          </p:nvPr>
        </p:nvSpPr>
        <p:spPr/>
        <p:txBody>
          <a:bodyPr>
            <a:normAutofit/>
          </a:bodyPr>
          <a:lstStyle/>
          <a:p>
            <a:pPr>
              <a:defRPr/>
            </a:pPr>
            <a:fld id="{93C12967-70CE-428F-91E8-E78E68769A69}" type="slidenum">
              <a:rPr lang="en-US" smtClean="0"/>
              <a:pPr>
                <a:defRPr/>
              </a:pPr>
              <a:t>25</a:t>
            </a:fld>
            <a:endParaRPr lang="en-US" dirty="0"/>
          </a:p>
        </p:txBody>
      </p:sp>
    </p:spTree>
    <p:extLst>
      <p:ext uri="{BB962C8B-B14F-4D97-AF65-F5344CB8AC3E}">
        <p14:creationId xmlns:p14="http://schemas.microsoft.com/office/powerpoint/2010/main" val="776263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022465" y="1704108"/>
            <a:ext cx="9431253" cy="4725287"/>
          </a:xfrm>
        </p:spPr>
        <p:txBody>
          <a:bodyPr>
            <a:noAutofit/>
          </a:bodyPr>
          <a:lstStyle/>
          <a:p>
            <a:pPr>
              <a:spcBef>
                <a:spcPts val="0"/>
              </a:spcBef>
            </a:pPr>
            <a:r>
              <a:rPr lang="en-GB" dirty="0" smtClean="0"/>
              <a:t>Challenges observed from procurement records submitted by MDAs include:</a:t>
            </a:r>
          </a:p>
          <a:p>
            <a:pPr lvl="2">
              <a:spcBef>
                <a:spcPts val="0"/>
              </a:spcBef>
            </a:pPr>
            <a:endParaRPr lang="en-GB" sz="1100" dirty="0" smtClean="0"/>
          </a:p>
          <a:p>
            <a:pPr lvl="1">
              <a:spcBef>
                <a:spcPts val="0"/>
              </a:spcBef>
            </a:pPr>
            <a:r>
              <a:rPr lang="en-GB" dirty="0" smtClean="0"/>
              <a:t>Late submission contrary to the provision of Section 16 (13) of the PPA, 2007</a:t>
            </a:r>
          </a:p>
          <a:p>
            <a:pPr lvl="2">
              <a:spcBef>
                <a:spcPts val="0"/>
              </a:spcBef>
            </a:pPr>
            <a:endParaRPr lang="en-GB" sz="1200" dirty="0" smtClean="0"/>
          </a:p>
          <a:p>
            <a:pPr lvl="1">
              <a:spcBef>
                <a:spcPts val="0"/>
              </a:spcBef>
            </a:pPr>
            <a:r>
              <a:rPr lang="en-GB" dirty="0" smtClean="0"/>
              <a:t>Late submission of procurement records which is a mandatory requirement of the law. However, 85% of the MDA’s complied with the submission of 2016 procurement records in 2017 though late.</a:t>
            </a:r>
          </a:p>
          <a:p>
            <a:pPr lvl="2">
              <a:spcBef>
                <a:spcPts val="0"/>
              </a:spcBef>
            </a:pPr>
            <a:endParaRPr lang="en-GB" sz="1200" dirty="0" smtClean="0"/>
          </a:p>
          <a:p>
            <a:pPr lvl="1">
              <a:spcBef>
                <a:spcPts val="0"/>
              </a:spcBef>
            </a:pPr>
            <a:r>
              <a:rPr lang="en-GB" dirty="0" smtClean="0"/>
              <a:t>Submission of incomplete information by some </a:t>
            </a:r>
            <a:r>
              <a:rPr lang="en-GB" dirty="0"/>
              <a:t>M</a:t>
            </a:r>
            <a:r>
              <a:rPr lang="en-GB" dirty="0" smtClean="0"/>
              <a:t>inistries, Departments and Agencies</a:t>
            </a:r>
          </a:p>
          <a:p>
            <a:pPr lvl="2">
              <a:spcBef>
                <a:spcPts val="0"/>
              </a:spcBef>
            </a:pPr>
            <a:endParaRPr lang="en-GB" sz="1200" dirty="0" smtClean="0"/>
          </a:p>
          <a:p>
            <a:pPr lvl="1">
              <a:spcBef>
                <a:spcPts val="0"/>
              </a:spcBef>
            </a:pPr>
            <a:r>
              <a:rPr lang="en-GB" dirty="0" smtClean="0"/>
              <a:t>Submission of procurement records in un-editable formats such as scanned copy and PDF by some </a:t>
            </a:r>
            <a:r>
              <a:rPr lang="en-GB" dirty="0"/>
              <a:t>M</a:t>
            </a:r>
            <a:r>
              <a:rPr lang="en-GB" dirty="0" smtClean="0"/>
              <a:t>inistries, Departments </a:t>
            </a:r>
            <a:r>
              <a:rPr lang="en-GB" dirty="0"/>
              <a:t>and Agencies</a:t>
            </a:r>
          </a:p>
          <a:p>
            <a:pPr lvl="1">
              <a:spcBef>
                <a:spcPts val="0"/>
              </a:spcBef>
            </a:pPr>
            <a:endParaRPr lang="en-GB" dirty="0" smtClean="0"/>
          </a:p>
          <a:p>
            <a:pPr>
              <a:spcBef>
                <a:spcPts val="0"/>
              </a:spcBef>
            </a:pPr>
            <a:endParaRPr lang="en-GB" dirty="0" smtClean="0"/>
          </a:p>
        </p:txBody>
      </p:sp>
      <p:sp>
        <p:nvSpPr>
          <p:cNvPr id="4" name="Slide Number Placeholder 3"/>
          <p:cNvSpPr>
            <a:spLocks noGrp="1"/>
          </p:cNvSpPr>
          <p:nvPr>
            <p:ph type="sldNum" sz="quarter" idx="12"/>
          </p:nvPr>
        </p:nvSpPr>
        <p:spPr/>
        <p:txBody>
          <a:bodyPr>
            <a:normAutofit/>
          </a:bodyPr>
          <a:lstStyle/>
          <a:p>
            <a:pPr>
              <a:defRPr/>
            </a:pPr>
            <a:fld id="{D38DC400-F60C-4897-920C-66A7C6035917}" type="slidenum">
              <a:rPr lang="en-US" smtClean="0"/>
              <a:pPr>
                <a:defRPr/>
              </a:pPr>
              <a:t>26</a:t>
            </a:fld>
            <a:endParaRPr lang="en-US" dirty="0"/>
          </a:p>
        </p:txBody>
      </p:sp>
      <p:sp>
        <p:nvSpPr>
          <p:cNvPr id="6" name="Title 5"/>
          <p:cNvSpPr>
            <a:spLocks noGrp="1"/>
          </p:cNvSpPr>
          <p:nvPr>
            <p:ph type="title"/>
          </p:nvPr>
        </p:nvSpPr>
        <p:spPr>
          <a:xfrm>
            <a:off x="2121969" y="730089"/>
            <a:ext cx="7772400" cy="792162"/>
          </a:xfrm>
        </p:spPr>
        <p:txBody>
          <a:bodyPr/>
          <a:lstStyle/>
          <a:p>
            <a:r>
              <a:rPr lang="en-US" sz="3600" dirty="0" smtClean="0"/>
              <a:t>Procurement Records </a:t>
            </a:r>
            <a:r>
              <a:rPr lang="en-US" sz="1600" dirty="0" smtClean="0"/>
              <a:t>…</a:t>
            </a:r>
            <a:r>
              <a:rPr lang="en-US" sz="1600" dirty="0"/>
              <a:t>2/3</a:t>
            </a:r>
            <a:endParaRPr lang="en-US" dirty="0"/>
          </a:p>
        </p:txBody>
      </p:sp>
    </p:spTree>
    <p:extLst>
      <p:ext uri="{BB962C8B-B14F-4D97-AF65-F5344CB8AC3E}">
        <p14:creationId xmlns:p14="http://schemas.microsoft.com/office/powerpoint/2010/main" val="1120480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82717" y="824496"/>
            <a:ext cx="7772400" cy="777875"/>
          </a:xfrm>
        </p:spPr>
        <p:txBody>
          <a:bodyPr/>
          <a:lstStyle/>
          <a:p>
            <a:r>
              <a:rPr lang="en-GB" sz="3600" dirty="0" smtClean="0"/>
              <a:t>Procurement Records </a:t>
            </a:r>
            <a:r>
              <a:rPr lang="en-US" sz="1600" dirty="0" smtClean="0"/>
              <a:t>…</a:t>
            </a:r>
            <a:r>
              <a:rPr lang="en-US" sz="1600" dirty="0"/>
              <a:t>3/3</a:t>
            </a:r>
            <a:endParaRPr lang="en-GB" sz="3600" dirty="0"/>
          </a:p>
        </p:txBody>
      </p:sp>
      <p:sp>
        <p:nvSpPr>
          <p:cNvPr id="13315" name="Content Placeholder 2"/>
          <p:cNvSpPr>
            <a:spLocks noGrp="1"/>
          </p:cNvSpPr>
          <p:nvPr>
            <p:ph idx="1"/>
          </p:nvPr>
        </p:nvSpPr>
        <p:spPr>
          <a:xfrm>
            <a:off x="1072343" y="1945178"/>
            <a:ext cx="10116588" cy="4484180"/>
          </a:xfrm>
        </p:spPr>
        <p:txBody>
          <a:bodyPr>
            <a:noAutofit/>
          </a:bodyPr>
          <a:lstStyle/>
          <a:p>
            <a:pPr algn="just"/>
            <a:r>
              <a:rPr lang="en-GB" dirty="0" smtClean="0"/>
              <a:t>In 2019, the way forward is that Procuring entities:</a:t>
            </a:r>
          </a:p>
          <a:p>
            <a:pPr marL="593725" lvl="2" indent="0" algn="just">
              <a:buNone/>
            </a:pPr>
            <a:endParaRPr lang="en-GB" dirty="0" smtClean="0"/>
          </a:p>
          <a:p>
            <a:pPr lvl="1" algn="just"/>
            <a:r>
              <a:rPr lang="en-GB" dirty="0" smtClean="0"/>
              <a:t>should submit their 2018 procurement records on or before 31</a:t>
            </a:r>
            <a:r>
              <a:rPr lang="en-GB" baseline="30000" dirty="0" smtClean="0"/>
              <a:t>st</a:t>
            </a:r>
            <a:r>
              <a:rPr lang="en-GB" dirty="0" smtClean="0"/>
              <a:t> March, 2019 in line with the provision Section 16(13) of the PPA, 2007 while awaiting the SGF Circular on same</a:t>
            </a:r>
          </a:p>
          <a:p>
            <a:pPr marL="319087" lvl="1" indent="0" algn="just">
              <a:buNone/>
            </a:pPr>
            <a:endParaRPr lang="en-GB" dirty="0" smtClean="0"/>
          </a:p>
          <a:p>
            <a:pPr lvl="1"/>
            <a:r>
              <a:rPr lang="en-GB" dirty="0" smtClean="0"/>
              <a:t>should Use of the updated Excel format which can be downloaded from the Bureau’s website</a:t>
            </a:r>
          </a:p>
          <a:p>
            <a:pPr>
              <a:buFont typeface="Wingdings 2" pitchFamily="18" charset="2"/>
              <a:buNone/>
            </a:pPr>
            <a:endParaRPr lang="en-GB" dirty="0" smtClean="0"/>
          </a:p>
          <a:p>
            <a:pPr lvl="1"/>
            <a:r>
              <a:rPr lang="en-GB" dirty="0" smtClean="0"/>
              <a:t>should submit soft copy of the fully completed downloaded updated Excel format without alterations to the Bureau</a:t>
            </a:r>
          </a:p>
        </p:txBody>
      </p:sp>
      <p:sp>
        <p:nvSpPr>
          <p:cNvPr id="4" name="Slide Number Placeholder 3"/>
          <p:cNvSpPr>
            <a:spLocks noGrp="1"/>
          </p:cNvSpPr>
          <p:nvPr>
            <p:ph type="sldNum" sz="quarter" idx="12"/>
          </p:nvPr>
        </p:nvSpPr>
        <p:spPr/>
        <p:txBody>
          <a:bodyPr>
            <a:normAutofit/>
          </a:bodyPr>
          <a:lstStyle/>
          <a:p>
            <a:pPr>
              <a:defRPr/>
            </a:pPr>
            <a:fld id="{76C3F0B6-F5E1-4347-9F20-F76CE247DF2C}" type="slidenum">
              <a:rPr lang="en-US" smtClean="0"/>
              <a:pPr>
                <a:defRPr/>
              </a:pPr>
              <a:t>27</a:t>
            </a:fld>
            <a:endParaRPr lang="en-US" dirty="0"/>
          </a:p>
        </p:txBody>
      </p:sp>
    </p:spTree>
    <p:extLst>
      <p:ext uri="{BB962C8B-B14F-4D97-AF65-F5344CB8AC3E}">
        <p14:creationId xmlns:p14="http://schemas.microsoft.com/office/powerpoint/2010/main" val="137431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64035"/>
          </a:xfrm>
        </p:spPr>
        <p:txBody>
          <a:bodyPr>
            <a:normAutofit fontScale="90000"/>
          </a:bodyPr>
          <a:lstStyle/>
          <a:p>
            <a:pPr algn="ctr"/>
            <a:r>
              <a:rPr lang="en-US" sz="4000" dirty="0" smtClean="0"/>
              <a:t>Procurement Audit </a:t>
            </a:r>
            <a:r>
              <a:rPr lang="en-US" sz="1600" dirty="0" smtClean="0"/>
              <a:t>…</a:t>
            </a:r>
            <a:r>
              <a:rPr lang="en-US" sz="1600" dirty="0"/>
              <a:t>1/5</a:t>
            </a:r>
          </a:p>
        </p:txBody>
      </p:sp>
      <p:sp>
        <p:nvSpPr>
          <p:cNvPr id="3" name="Content Placeholder 2"/>
          <p:cNvSpPr>
            <a:spLocks noGrp="1"/>
          </p:cNvSpPr>
          <p:nvPr>
            <p:ph sz="quarter" idx="1"/>
          </p:nvPr>
        </p:nvSpPr>
        <p:spPr>
          <a:xfrm>
            <a:off x="1039091" y="1670858"/>
            <a:ext cx="9343189" cy="4615662"/>
          </a:xfrm>
        </p:spPr>
        <p:txBody>
          <a:bodyPr>
            <a:normAutofit/>
          </a:bodyPr>
          <a:lstStyle/>
          <a:p>
            <a:pPr>
              <a:spcBef>
                <a:spcPts val="0"/>
              </a:spcBef>
            </a:pPr>
            <a:r>
              <a:rPr lang="en-US" dirty="0" smtClean="0"/>
              <a:t>Procurement Audit is one of the core functions of the Bureau- </a:t>
            </a:r>
            <a:r>
              <a:rPr lang="en-US" dirty="0" smtClean="0">
                <a:solidFill>
                  <a:srgbClr val="FF0000"/>
                </a:solidFill>
              </a:rPr>
              <a:t>Section 5(p) of the PPA 2007</a:t>
            </a:r>
            <a:endParaRPr lang="en-US" dirty="0" smtClean="0"/>
          </a:p>
          <a:p>
            <a:pPr lvl="2">
              <a:spcBef>
                <a:spcPts val="0"/>
              </a:spcBef>
            </a:pPr>
            <a:endParaRPr lang="en-US" dirty="0" smtClean="0"/>
          </a:p>
          <a:p>
            <a:pPr>
              <a:spcBef>
                <a:spcPts val="0"/>
              </a:spcBef>
            </a:pPr>
            <a:r>
              <a:rPr lang="en-US" dirty="0" smtClean="0"/>
              <a:t>Procurement Audits identify weaknesses in the procurement systems of MDAs</a:t>
            </a:r>
          </a:p>
          <a:p>
            <a:pPr lvl="2">
              <a:spcBef>
                <a:spcPts val="0"/>
              </a:spcBef>
            </a:pPr>
            <a:endParaRPr lang="en-US" dirty="0" smtClean="0"/>
          </a:p>
          <a:p>
            <a:pPr>
              <a:spcBef>
                <a:spcPts val="0"/>
              </a:spcBef>
            </a:pPr>
            <a:r>
              <a:rPr lang="en-US" dirty="0" smtClean="0"/>
              <a:t>The Bureau develops policies, </a:t>
            </a:r>
            <a:r>
              <a:rPr lang="en-US" dirty="0" err="1" smtClean="0"/>
              <a:t>programmes</a:t>
            </a:r>
            <a:r>
              <a:rPr lang="en-US" dirty="0" smtClean="0"/>
              <a:t> and strategies to address these shortcomings.</a:t>
            </a:r>
          </a:p>
          <a:p>
            <a:pPr lvl="2">
              <a:spcBef>
                <a:spcPts val="0"/>
              </a:spcBef>
            </a:pPr>
            <a:endParaRPr lang="en-US" dirty="0" smtClean="0"/>
          </a:p>
          <a:p>
            <a:pPr>
              <a:spcBef>
                <a:spcPts val="0"/>
              </a:spcBef>
            </a:pPr>
            <a:r>
              <a:rPr lang="en-US" dirty="0" smtClean="0"/>
              <a:t>Where it is required, relevant agencies may be invited to conduct criminal investigations- </a:t>
            </a:r>
            <a:r>
              <a:rPr lang="en-US" dirty="0" smtClean="0">
                <a:solidFill>
                  <a:srgbClr val="FF0000"/>
                </a:solidFill>
              </a:rPr>
              <a:t>Section 53(1) of PPA 2007</a:t>
            </a:r>
            <a:r>
              <a:rPr lang="en-US" dirty="0" smtClean="0"/>
              <a:t> </a:t>
            </a:r>
          </a:p>
          <a:p>
            <a:pPr lvl="1">
              <a:spcBef>
                <a:spcPts val="0"/>
              </a:spcBef>
            </a:pPr>
            <a:endParaRPr lang="en-US" dirty="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28</a:t>
            </a:fld>
            <a:endParaRPr lang="en-US" dirty="0"/>
          </a:p>
        </p:txBody>
      </p:sp>
    </p:spTree>
    <p:extLst>
      <p:ext uri="{BB962C8B-B14F-4D97-AF65-F5344CB8AC3E}">
        <p14:creationId xmlns:p14="http://schemas.microsoft.com/office/powerpoint/2010/main" val="1513350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8130"/>
            <a:ext cx="9601196" cy="893100"/>
          </a:xfrm>
        </p:spPr>
        <p:txBody>
          <a:bodyPr/>
          <a:lstStyle/>
          <a:p>
            <a:r>
              <a:rPr lang="en-US" sz="3600" dirty="0"/>
              <a:t>Procurement Audit </a:t>
            </a:r>
            <a:r>
              <a:rPr lang="en-US" sz="1600" dirty="0" smtClean="0"/>
              <a:t>…</a:t>
            </a:r>
            <a:r>
              <a:rPr lang="en-US" sz="1600" dirty="0"/>
              <a:t>2/5</a:t>
            </a:r>
            <a:endParaRPr lang="en-US" dirty="0"/>
          </a:p>
        </p:txBody>
      </p:sp>
      <p:sp>
        <p:nvSpPr>
          <p:cNvPr id="3" name="Content Placeholder 2"/>
          <p:cNvSpPr>
            <a:spLocks noGrp="1"/>
          </p:cNvSpPr>
          <p:nvPr>
            <p:ph sz="quarter" idx="1"/>
          </p:nvPr>
        </p:nvSpPr>
        <p:spPr>
          <a:xfrm>
            <a:off x="906087" y="1970116"/>
            <a:ext cx="10241280" cy="4316404"/>
          </a:xfrm>
        </p:spPr>
        <p:txBody>
          <a:bodyPr>
            <a:normAutofit fontScale="92500" lnSpcReduction="20000"/>
          </a:bodyPr>
          <a:lstStyle/>
          <a:p>
            <a:pPr>
              <a:spcBef>
                <a:spcPts val="0"/>
              </a:spcBef>
            </a:pPr>
            <a:r>
              <a:rPr lang="en-US" dirty="0" smtClean="0"/>
              <a:t>Some major findings from procurement audits carried out by the Bureau include:</a:t>
            </a:r>
          </a:p>
          <a:p>
            <a:pPr lvl="2">
              <a:spcBef>
                <a:spcPts val="0"/>
              </a:spcBef>
            </a:pPr>
            <a:endParaRPr lang="en-US" dirty="0" smtClean="0"/>
          </a:p>
          <a:p>
            <a:pPr lvl="1">
              <a:spcBef>
                <a:spcPts val="0"/>
              </a:spcBef>
            </a:pPr>
            <a:r>
              <a:rPr lang="en-US" dirty="0" smtClean="0"/>
              <a:t>Suspected cases of procurement fraud such as:</a:t>
            </a:r>
          </a:p>
          <a:p>
            <a:pPr lvl="3">
              <a:spcBef>
                <a:spcPts val="0"/>
              </a:spcBef>
            </a:pPr>
            <a:endParaRPr lang="en-US" sz="1100" dirty="0" smtClean="0"/>
          </a:p>
          <a:p>
            <a:pPr lvl="2">
              <a:spcBef>
                <a:spcPts val="0"/>
              </a:spcBef>
            </a:pPr>
            <a:r>
              <a:rPr lang="en-US" dirty="0" smtClean="0"/>
              <a:t>Allocation of contracts to cronies</a:t>
            </a:r>
          </a:p>
          <a:p>
            <a:pPr lvl="3">
              <a:spcBef>
                <a:spcPts val="0"/>
              </a:spcBef>
            </a:pPr>
            <a:endParaRPr lang="en-US" sz="1200" dirty="0" smtClean="0"/>
          </a:p>
          <a:p>
            <a:pPr lvl="2">
              <a:spcBef>
                <a:spcPts val="0"/>
              </a:spcBef>
            </a:pPr>
            <a:r>
              <a:rPr lang="en-US" dirty="0" smtClean="0"/>
              <a:t>Collusion among bidders</a:t>
            </a:r>
          </a:p>
          <a:p>
            <a:pPr lvl="3">
              <a:spcBef>
                <a:spcPts val="0"/>
              </a:spcBef>
            </a:pPr>
            <a:endParaRPr lang="en-US" sz="1200" dirty="0" smtClean="0"/>
          </a:p>
          <a:p>
            <a:pPr lvl="2">
              <a:spcBef>
                <a:spcPts val="0"/>
              </a:spcBef>
            </a:pPr>
            <a:r>
              <a:rPr lang="en-US" dirty="0" smtClean="0"/>
              <a:t>Bid-rigging</a:t>
            </a:r>
          </a:p>
          <a:p>
            <a:pPr lvl="3">
              <a:spcBef>
                <a:spcPts val="0"/>
              </a:spcBef>
            </a:pPr>
            <a:endParaRPr lang="en-US" sz="1000" dirty="0" smtClean="0"/>
          </a:p>
          <a:p>
            <a:pPr lvl="1">
              <a:spcBef>
                <a:spcPts val="0"/>
              </a:spcBef>
            </a:pPr>
            <a:r>
              <a:rPr lang="en-US" dirty="0" smtClean="0"/>
              <a:t>Execution of non-budgeted expenditures</a:t>
            </a:r>
          </a:p>
          <a:p>
            <a:pPr lvl="3">
              <a:spcBef>
                <a:spcPts val="0"/>
              </a:spcBef>
            </a:pPr>
            <a:endParaRPr lang="en-US" sz="1500" dirty="0" smtClean="0"/>
          </a:p>
          <a:p>
            <a:pPr lvl="1">
              <a:spcBef>
                <a:spcPts val="0"/>
              </a:spcBef>
            </a:pPr>
            <a:r>
              <a:rPr lang="en-US" dirty="0" smtClean="0"/>
              <a:t>Absence of proper Procurement Plans</a:t>
            </a:r>
          </a:p>
          <a:p>
            <a:pPr lvl="3">
              <a:spcBef>
                <a:spcPts val="0"/>
              </a:spcBef>
            </a:pPr>
            <a:endParaRPr lang="en-US" sz="1500" dirty="0" smtClean="0"/>
          </a:p>
          <a:p>
            <a:pPr lvl="1">
              <a:spcBef>
                <a:spcPts val="0"/>
              </a:spcBef>
            </a:pPr>
            <a:r>
              <a:rPr lang="en-US" dirty="0" smtClean="0"/>
              <a:t>Refusal to use Standard Bidding Documents</a:t>
            </a:r>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29</a:t>
            </a:fld>
            <a:endParaRPr lang="en-US" dirty="0"/>
          </a:p>
        </p:txBody>
      </p:sp>
    </p:spTree>
    <p:extLst>
      <p:ext uri="{BB962C8B-B14F-4D97-AF65-F5344CB8AC3E}">
        <p14:creationId xmlns:p14="http://schemas.microsoft.com/office/powerpoint/2010/main" val="399171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3168" y="659500"/>
            <a:ext cx="9601200" cy="658812"/>
          </a:xfrm>
        </p:spPr>
        <p:txBody>
          <a:bodyPr>
            <a:normAutofit fontScale="90000"/>
          </a:bodyPr>
          <a:lstStyle/>
          <a:p>
            <a:r>
              <a:rPr lang="en-US" dirty="0" smtClean="0"/>
              <a:t>Public Procurement</a:t>
            </a:r>
            <a:endParaRPr lang="en-US" dirty="0"/>
          </a:p>
        </p:txBody>
      </p:sp>
      <p:sp>
        <p:nvSpPr>
          <p:cNvPr id="3" name="Content Placeholder 2"/>
          <p:cNvSpPr>
            <a:spLocks noGrp="1"/>
          </p:cNvSpPr>
          <p:nvPr>
            <p:ph idx="4294967295"/>
          </p:nvPr>
        </p:nvSpPr>
        <p:spPr>
          <a:xfrm>
            <a:off x="867747" y="1577749"/>
            <a:ext cx="9601200" cy="4477818"/>
          </a:xfrm>
        </p:spPr>
        <p:txBody>
          <a:bodyPr>
            <a:normAutofit/>
          </a:bodyPr>
          <a:lstStyle/>
          <a:p>
            <a:pPr marL="0" indent="0" algn="ctr">
              <a:buNone/>
            </a:pPr>
            <a:r>
              <a:rPr lang="en-US" b="1" dirty="0" smtClean="0"/>
              <a:t>Introduction</a:t>
            </a:r>
          </a:p>
          <a:p>
            <a:pPr algn="just"/>
            <a:r>
              <a:rPr lang="en-US" dirty="0"/>
              <a:t>Public Procurement means the acquisition of goods, construction or services by a procuring entity </a:t>
            </a:r>
            <a:r>
              <a:rPr lang="en-US" sz="1400" dirty="0"/>
              <a:t>(Article 2, UNCITRAL</a:t>
            </a:r>
            <a:r>
              <a:rPr lang="en-US" sz="1400" dirty="0" smtClean="0"/>
              <a:t>)</a:t>
            </a:r>
            <a:endParaRPr lang="en-US" dirty="0"/>
          </a:p>
          <a:p>
            <a:pPr algn="just"/>
            <a:r>
              <a:rPr lang="en-US" dirty="0"/>
              <a:t>It encompasses a sequence of related activities starting with assessment of needs through to Contract award to Contract management and then final </a:t>
            </a:r>
            <a:r>
              <a:rPr lang="en-US" dirty="0" smtClean="0"/>
              <a:t>payment</a:t>
            </a:r>
            <a:endParaRPr lang="en-US" dirty="0"/>
          </a:p>
          <a:p>
            <a:pPr algn="just"/>
            <a:r>
              <a:rPr lang="en-US" dirty="0"/>
              <a:t>Public Procurement is a Global System adopted by both the Developed and Developing Nations on how to derive value for money and improve efficiency in the use of its scarce resources. </a:t>
            </a:r>
          </a:p>
          <a:p>
            <a:pPr marL="0" indent="0">
              <a:buNone/>
            </a:pPr>
            <a:endParaRPr lang="en-US" b="1" dirty="0"/>
          </a:p>
        </p:txBody>
      </p:sp>
    </p:spTree>
    <p:extLst>
      <p:ext uri="{BB962C8B-B14F-4D97-AF65-F5344CB8AC3E}">
        <p14:creationId xmlns:p14="http://schemas.microsoft.com/office/powerpoint/2010/main" val="25146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05104"/>
          </a:xfrm>
        </p:spPr>
        <p:txBody>
          <a:bodyPr/>
          <a:lstStyle/>
          <a:p>
            <a:r>
              <a:rPr lang="en-US" sz="3600" dirty="0"/>
              <a:t>Procurement Audit </a:t>
            </a:r>
            <a:r>
              <a:rPr lang="en-US" sz="1600" dirty="0" smtClean="0"/>
              <a:t>…</a:t>
            </a:r>
            <a:r>
              <a:rPr lang="en-US" sz="1600" dirty="0"/>
              <a:t>3/5</a:t>
            </a:r>
          </a:p>
        </p:txBody>
      </p:sp>
      <p:sp>
        <p:nvSpPr>
          <p:cNvPr id="3" name="Content Placeholder 2"/>
          <p:cNvSpPr>
            <a:spLocks noGrp="1"/>
          </p:cNvSpPr>
          <p:nvPr>
            <p:ph sz="quarter" idx="1"/>
          </p:nvPr>
        </p:nvSpPr>
        <p:spPr>
          <a:xfrm>
            <a:off x="789709" y="2483869"/>
            <a:ext cx="10490662" cy="3485131"/>
          </a:xfrm>
        </p:spPr>
        <p:txBody>
          <a:bodyPr/>
          <a:lstStyle/>
          <a:p>
            <a:pPr lvl="1">
              <a:spcBef>
                <a:spcPts val="0"/>
              </a:spcBef>
            </a:pPr>
            <a:r>
              <a:rPr lang="en-US" dirty="0" smtClean="0"/>
              <a:t>Refusal to request for performance guarantees from bidders before signing contracts</a:t>
            </a:r>
          </a:p>
          <a:p>
            <a:pPr lvl="2">
              <a:spcBef>
                <a:spcPts val="0"/>
              </a:spcBef>
            </a:pPr>
            <a:endParaRPr lang="en-US" dirty="0" smtClean="0"/>
          </a:p>
          <a:p>
            <a:pPr lvl="1">
              <a:spcBef>
                <a:spcPts val="0"/>
              </a:spcBef>
            </a:pPr>
            <a:r>
              <a:rPr lang="en-US" dirty="0" smtClean="0"/>
              <a:t>Poor and inadequate documentation of procurement processes</a:t>
            </a:r>
          </a:p>
          <a:p>
            <a:pPr lvl="2">
              <a:spcBef>
                <a:spcPts val="0"/>
              </a:spcBef>
            </a:pPr>
            <a:endParaRPr lang="en-US" dirty="0" smtClean="0"/>
          </a:p>
          <a:p>
            <a:pPr lvl="1">
              <a:spcBef>
                <a:spcPts val="0"/>
              </a:spcBef>
            </a:pPr>
            <a:r>
              <a:rPr lang="en-US" dirty="0" smtClean="0"/>
              <a:t>Reluctance or delay by Ministries to provide relevant documents to BPP or its Agents</a:t>
            </a:r>
          </a:p>
          <a:p>
            <a:pPr lvl="2">
              <a:spcBef>
                <a:spcPts val="0"/>
              </a:spcBef>
            </a:pPr>
            <a:endParaRPr lang="en-US" dirty="0" smtClean="0"/>
          </a:p>
          <a:p>
            <a:pPr lvl="1">
              <a:spcBef>
                <a:spcPts val="0"/>
              </a:spcBef>
            </a:pPr>
            <a:r>
              <a:rPr lang="en-US" dirty="0" smtClean="0"/>
              <a:t>Failure to respond promptly to audit findings/queries</a:t>
            </a:r>
          </a:p>
          <a:p>
            <a:pPr lvl="2">
              <a:spcBef>
                <a:spcPts val="0"/>
              </a:spcBef>
            </a:pPr>
            <a:endParaRPr lang="en-US" dirty="0" smtClean="0"/>
          </a:p>
          <a:p>
            <a:pPr lvl="1">
              <a:spcBef>
                <a:spcPts val="0"/>
              </a:spcBef>
              <a:buNone/>
            </a:pPr>
            <a:endParaRPr lang="en-US" dirty="0" smtClean="0"/>
          </a:p>
          <a:p>
            <a:pPr lvl="1">
              <a:spcBef>
                <a:spcPts val="0"/>
              </a:spcBef>
            </a:pPr>
            <a:endParaRPr lang="en-US" dirty="0" smtClean="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30</a:t>
            </a:fld>
            <a:endParaRPr lang="en-US" dirty="0"/>
          </a:p>
        </p:txBody>
      </p:sp>
    </p:spTree>
    <p:extLst>
      <p:ext uri="{BB962C8B-B14F-4D97-AF65-F5344CB8AC3E}">
        <p14:creationId xmlns:p14="http://schemas.microsoft.com/office/powerpoint/2010/main" val="3866622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1645"/>
            <a:ext cx="9601196" cy="1421476"/>
          </a:xfrm>
        </p:spPr>
        <p:txBody>
          <a:bodyPr/>
          <a:lstStyle/>
          <a:p>
            <a:r>
              <a:rPr lang="en-US" sz="3600" dirty="0"/>
              <a:t>Procurement Audit </a:t>
            </a:r>
            <a:r>
              <a:rPr lang="en-US" sz="1600" dirty="0" smtClean="0"/>
              <a:t>…</a:t>
            </a:r>
            <a:r>
              <a:rPr lang="en-US" sz="1600" dirty="0"/>
              <a:t>4/5</a:t>
            </a:r>
          </a:p>
        </p:txBody>
      </p:sp>
      <p:sp>
        <p:nvSpPr>
          <p:cNvPr id="3" name="Content Placeholder 2"/>
          <p:cNvSpPr>
            <a:spLocks noGrp="1"/>
          </p:cNvSpPr>
          <p:nvPr>
            <p:ph sz="quarter" idx="1"/>
          </p:nvPr>
        </p:nvSpPr>
        <p:spPr>
          <a:xfrm>
            <a:off x="964275" y="2477192"/>
            <a:ext cx="10316095" cy="3809327"/>
          </a:xfrm>
        </p:spPr>
        <p:txBody>
          <a:bodyPr/>
          <a:lstStyle/>
          <a:p>
            <a:pPr>
              <a:spcBef>
                <a:spcPts val="0"/>
              </a:spcBef>
            </a:pPr>
            <a:r>
              <a:rPr lang="en-US" dirty="0" smtClean="0"/>
              <a:t>The way forward has been identified as follows:</a:t>
            </a:r>
          </a:p>
          <a:p>
            <a:pPr lvl="2">
              <a:spcBef>
                <a:spcPts val="0"/>
              </a:spcBef>
            </a:pPr>
            <a:endParaRPr lang="en-US" dirty="0" smtClean="0"/>
          </a:p>
          <a:p>
            <a:pPr lvl="1">
              <a:spcBef>
                <a:spcPts val="0"/>
              </a:spcBef>
            </a:pPr>
            <a:r>
              <a:rPr lang="en-US" dirty="0" smtClean="0"/>
              <a:t>Procurements should be transparently conducted and must promote competition, efficiency and value for money </a:t>
            </a:r>
          </a:p>
          <a:p>
            <a:pPr lvl="1">
              <a:spcBef>
                <a:spcPts val="0"/>
              </a:spcBef>
            </a:pPr>
            <a:endParaRPr lang="en-US" dirty="0" smtClean="0"/>
          </a:p>
          <a:p>
            <a:pPr lvl="1">
              <a:spcBef>
                <a:spcPts val="0"/>
              </a:spcBef>
            </a:pPr>
            <a:r>
              <a:rPr lang="en-US" dirty="0" smtClean="0"/>
              <a:t>Procurements should be based only on procurement plans supported by prior budgetary appropriations- </a:t>
            </a:r>
            <a:r>
              <a:rPr lang="en-US" dirty="0" smtClean="0">
                <a:solidFill>
                  <a:srgbClr val="FF0000"/>
                </a:solidFill>
              </a:rPr>
              <a:t>Section 16(1)(b) of the PPA 2007 </a:t>
            </a:r>
          </a:p>
          <a:p>
            <a:pPr lvl="1">
              <a:spcBef>
                <a:spcPts val="0"/>
              </a:spcBef>
            </a:pPr>
            <a:endParaRPr lang="en-US" dirty="0" smtClean="0">
              <a:solidFill>
                <a:srgbClr val="FF0000"/>
              </a:solidFill>
            </a:endParaRPr>
          </a:p>
          <a:p>
            <a:pPr lvl="1">
              <a:spcBef>
                <a:spcPts val="0"/>
              </a:spcBef>
            </a:pPr>
            <a:r>
              <a:rPr lang="en-US" dirty="0" smtClean="0"/>
              <a:t>Provision of Performance guarantee shall be a precondition for the award of any procurement contract upon which any mobilization fee is to be paid- </a:t>
            </a:r>
            <a:r>
              <a:rPr lang="en-US" dirty="0" smtClean="0">
                <a:solidFill>
                  <a:srgbClr val="FF0000"/>
                </a:solidFill>
              </a:rPr>
              <a:t>Section 36 of PPA 2007 </a:t>
            </a:r>
          </a:p>
          <a:p>
            <a:pPr lvl="2">
              <a:spcBef>
                <a:spcPts val="0"/>
              </a:spcBef>
            </a:pPr>
            <a:endParaRPr lang="en-US" dirty="0" smtClean="0"/>
          </a:p>
          <a:p>
            <a:pPr lvl="1">
              <a:spcBef>
                <a:spcPts val="0"/>
              </a:spcBef>
            </a:pPr>
            <a:endParaRPr lang="en-US" dirty="0" smtClean="0"/>
          </a:p>
          <a:p>
            <a:pPr lvl="2">
              <a:spcBef>
                <a:spcPts val="0"/>
              </a:spcBef>
            </a:pPr>
            <a:endParaRPr lang="en-US" dirty="0" smtClean="0"/>
          </a:p>
          <a:p>
            <a:pPr lvl="2">
              <a:spcBef>
                <a:spcPts val="0"/>
              </a:spcBef>
            </a:pPr>
            <a:endParaRPr lang="en-US" dirty="0" smtClean="0"/>
          </a:p>
          <a:p>
            <a:pPr lvl="2">
              <a:spcBef>
                <a:spcPts val="0"/>
              </a:spcBef>
              <a:buNone/>
            </a:pPr>
            <a:endParaRPr lang="en-US" dirty="0" smtClean="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31</a:t>
            </a:fld>
            <a:endParaRPr lang="en-US" dirty="0"/>
          </a:p>
        </p:txBody>
      </p:sp>
    </p:spTree>
    <p:extLst>
      <p:ext uri="{BB962C8B-B14F-4D97-AF65-F5344CB8AC3E}">
        <p14:creationId xmlns:p14="http://schemas.microsoft.com/office/powerpoint/2010/main" val="3386581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80166"/>
          </a:xfrm>
        </p:spPr>
        <p:txBody>
          <a:bodyPr/>
          <a:lstStyle/>
          <a:p>
            <a:r>
              <a:rPr lang="en-US" sz="3600" dirty="0"/>
              <a:t>Procurement Audit </a:t>
            </a:r>
            <a:r>
              <a:rPr lang="en-US" sz="1600" dirty="0" smtClean="0"/>
              <a:t>…</a:t>
            </a:r>
            <a:r>
              <a:rPr lang="en-US" sz="1600" dirty="0"/>
              <a:t>5/5</a:t>
            </a:r>
          </a:p>
        </p:txBody>
      </p:sp>
      <p:sp>
        <p:nvSpPr>
          <p:cNvPr id="3" name="Content Placeholder 2"/>
          <p:cNvSpPr>
            <a:spLocks noGrp="1"/>
          </p:cNvSpPr>
          <p:nvPr>
            <p:ph sz="quarter" idx="1"/>
          </p:nvPr>
        </p:nvSpPr>
        <p:spPr>
          <a:xfrm>
            <a:off x="706581" y="2006706"/>
            <a:ext cx="10490662" cy="3717886"/>
          </a:xfrm>
        </p:spPr>
        <p:txBody>
          <a:bodyPr>
            <a:normAutofit fontScale="92500" lnSpcReduction="20000"/>
          </a:bodyPr>
          <a:lstStyle/>
          <a:p>
            <a:pPr lvl="1">
              <a:spcBef>
                <a:spcPts val="0"/>
              </a:spcBef>
            </a:pPr>
            <a:r>
              <a:rPr lang="en-US" dirty="0" smtClean="0"/>
              <a:t>Record Keeping- </a:t>
            </a:r>
            <a:r>
              <a:rPr lang="en-US" dirty="0" smtClean="0">
                <a:solidFill>
                  <a:srgbClr val="FF0000"/>
                </a:solidFill>
              </a:rPr>
              <a:t>Sections 16(13) and 38 of the PPA, 2007</a:t>
            </a:r>
            <a:endParaRPr lang="en-US" dirty="0" smtClean="0"/>
          </a:p>
          <a:p>
            <a:pPr lvl="3">
              <a:spcBef>
                <a:spcPts val="0"/>
              </a:spcBef>
            </a:pPr>
            <a:endParaRPr lang="en-US" dirty="0" smtClean="0"/>
          </a:p>
          <a:p>
            <a:pPr lvl="2">
              <a:spcBef>
                <a:spcPts val="0"/>
              </a:spcBef>
            </a:pPr>
            <a:r>
              <a:rPr lang="en-US" dirty="0" smtClean="0"/>
              <a:t>MDAs should maintain complete and detailed records of procurement proceedings</a:t>
            </a:r>
            <a:endParaRPr lang="en-US" dirty="0" smtClean="0">
              <a:solidFill>
                <a:srgbClr val="FF0000"/>
              </a:solidFill>
            </a:endParaRPr>
          </a:p>
          <a:p>
            <a:pPr lvl="3">
              <a:spcBef>
                <a:spcPts val="0"/>
              </a:spcBef>
            </a:pPr>
            <a:endParaRPr lang="en-US" dirty="0" smtClean="0"/>
          </a:p>
          <a:p>
            <a:pPr lvl="2">
              <a:spcBef>
                <a:spcPts val="0"/>
              </a:spcBef>
            </a:pPr>
            <a:r>
              <a:rPr lang="en-US" dirty="0" smtClean="0"/>
              <a:t>There should be proper coordination between Procurement Department and other User Departments</a:t>
            </a:r>
          </a:p>
          <a:p>
            <a:pPr lvl="3">
              <a:spcBef>
                <a:spcPts val="0"/>
              </a:spcBef>
            </a:pPr>
            <a:endParaRPr lang="en-US" dirty="0" smtClean="0"/>
          </a:p>
          <a:p>
            <a:pPr lvl="2">
              <a:spcBef>
                <a:spcPts val="0"/>
              </a:spcBef>
            </a:pPr>
            <a:r>
              <a:rPr lang="en-US" dirty="0" smtClean="0"/>
              <a:t>Copies of all procurement records should be transmitted to the BPP not later than 3 months after the end of the financial year</a:t>
            </a:r>
          </a:p>
          <a:p>
            <a:pPr lvl="2">
              <a:spcBef>
                <a:spcPts val="0"/>
              </a:spcBef>
            </a:pPr>
            <a:endParaRPr lang="en-US" dirty="0" smtClean="0"/>
          </a:p>
          <a:p>
            <a:pPr lvl="1">
              <a:spcBef>
                <a:spcPts val="0"/>
              </a:spcBef>
            </a:pPr>
            <a:r>
              <a:rPr lang="en-US" dirty="0" smtClean="0"/>
              <a:t>Improved cooperation with the BPP and its Agents during Procurement Audits as </a:t>
            </a:r>
            <a:r>
              <a:rPr lang="en-US" dirty="0" err="1" smtClean="0"/>
              <a:t>emphasised</a:t>
            </a:r>
            <a:r>
              <a:rPr lang="en-US" dirty="0" smtClean="0"/>
              <a:t> in SGF Circular Ref. No. SGF/OP/I/S.3/IX/297 of 6</a:t>
            </a:r>
            <a:r>
              <a:rPr lang="en-US" baseline="30000" dirty="0" smtClean="0"/>
              <a:t>th</a:t>
            </a:r>
            <a:r>
              <a:rPr lang="en-US" dirty="0" smtClean="0"/>
              <a:t> January, 2012</a:t>
            </a:r>
          </a:p>
          <a:p>
            <a:pPr lvl="2">
              <a:spcBef>
                <a:spcPts val="0"/>
              </a:spcBef>
            </a:pPr>
            <a:endParaRPr lang="en-US" dirty="0" smtClean="0"/>
          </a:p>
          <a:p>
            <a:pPr lvl="1">
              <a:spcBef>
                <a:spcPts val="0"/>
              </a:spcBef>
            </a:pPr>
            <a:r>
              <a:rPr lang="en-US" dirty="0" smtClean="0"/>
              <a:t>Response to Audit findings should be prompt to enable the BPP take relevant remedial actions</a:t>
            </a:r>
            <a:endParaRPr lang="en-US" dirty="0" smtClean="0">
              <a:solidFill>
                <a:srgbClr val="FF0000"/>
              </a:solidFill>
            </a:endParaRPr>
          </a:p>
          <a:p>
            <a:pPr lvl="1">
              <a:spcBef>
                <a:spcPts val="0"/>
              </a:spcBef>
            </a:pPr>
            <a:endParaRPr lang="en-US" dirty="0" smtClean="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32</a:t>
            </a:fld>
            <a:endParaRPr lang="en-US" dirty="0"/>
          </a:p>
        </p:txBody>
      </p:sp>
    </p:spTree>
    <p:extLst>
      <p:ext uri="{BB962C8B-B14F-4D97-AF65-F5344CB8AC3E}">
        <p14:creationId xmlns:p14="http://schemas.microsoft.com/office/powerpoint/2010/main" val="2808687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0131" y="791374"/>
            <a:ext cx="8574293" cy="860144"/>
          </a:xfrm>
        </p:spPr>
        <p:txBody>
          <a:bodyPr/>
          <a:lstStyle/>
          <a:p>
            <a:r>
              <a:rPr lang="en-US" dirty="0" smtClean="0"/>
              <a:t>Offences and Sanctions in Public Procurement Act,2007</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6797" y="2481262"/>
            <a:ext cx="2857500" cy="2052637"/>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656" y="2324099"/>
            <a:ext cx="3333750" cy="22098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985" y="2324099"/>
            <a:ext cx="3505814" cy="2209800"/>
          </a:xfrm>
          <a:prstGeom prst="rect">
            <a:avLst/>
          </a:prstGeom>
        </p:spPr>
      </p:pic>
    </p:spTree>
    <p:extLst>
      <p:ext uri="{BB962C8B-B14F-4D97-AF65-F5344CB8AC3E}">
        <p14:creationId xmlns:p14="http://schemas.microsoft.com/office/powerpoint/2010/main" val="2804163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46" y="706793"/>
            <a:ext cx="8165035" cy="714380"/>
          </a:xfrm>
        </p:spPr>
        <p:txBody>
          <a:bodyPr>
            <a:normAutofit fontScale="90000"/>
          </a:bodyPr>
          <a:lstStyle/>
          <a:p>
            <a:pPr algn="ctr"/>
            <a:r>
              <a:rPr lang="en-US" dirty="0" smtClean="0"/>
              <a:t>Offences And Sanctions</a:t>
            </a:r>
            <a:endParaRPr lang="en-US" dirty="0"/>
          </a:p>
        </p:txBody>
      </p:sp>
      <p:sp>
        <p:nvSpPr>
          <p:cNvPr id="3" name="Content Placeholder 2"/>
          <p:cNvSpPr>
            <a:spLocks noGrp="1"/>
          </p:cNvSpPr>
          <p:nvPr>
            <p:ph sz="quarter" idx="1"/>
          </p:nvPr>
        </p:nvSpPr>
        <p:spPr>
          <a:xfrm>
            <a:off x="938775" y="1421173"/>
            <a:ext cx="9957823" cy="4687527"/>
          </a:xfrm>
        </p:spPr>
        <p:txBody>
          <a:bodyPr>
            <a:normAutofit fontScale="92500" lnSpcReduction="10000"/>
          </a:bodyPr>
          <a:lstStyle/>
          <a:p>
            <a:pPr>
              <a:spcBef>
                <a:spcPts val="0"/>
              </a:spcBef>
            </a:pPr>
            <a:r>
              <a:rPr lang="en-US" dirty="0"/>
              <a:t>Offences </a:t>
            </a:r>
            <a:endParaRPr lang="en-US" dirty="0" smtClean="0"/>
          </a:p>
          <a:p>
            <a:pPr lvl="1">
              <a:spcBef>
                <a:spcPts val="0"/>
              </a:spcBef>
            </a:pPr>
            <a:r>
              <a:rPr lang="en-US" dirty="0" smtClean="0"/>
              <a:t>The following  constitutes offences- </a:t>
            </a:r>
            <a:r>
              <a:rPr lang="en-US" dirty="0" smtClean="0">
                <a:solidFill>
                  <a:srgbClr val="FF0000"/>
                </a:solidFill>
              </a:rPr>
              <a:t>Section 58(4) of the PPA, 2007 </a:t>
            </a:r>
          </a:p>
          <a:p>
            <a:pPr lvl="2">
              <a:spcBef>
                <a:spcPts val="0"/>
              </a:spcBef>
            </a:pPr>
            <a:endParaRPr lang="en-US" dirty="0" smtClean="0"/>
          </a:p>
          <a:p>
            <a:pPr marL="914400" lvl="1" indent="-457200">
              <a:spcBef>
                <a:spcPts val="0"/>
              </a:spcBef>
              <a:buFont typeface="+mj-lt"/>
              <a:buAutoNum type="alphaLcPeriod"/>
            </a:pPr>
            <a:r>
              <a:rPr lang="en-US" dirty="0" smtClean="0"/>
              <a:t>Collusion with contractors</a:t>
            </a:r>
          </a:p>
          <a:p>
            <a:pPr marL="1600200" lvl="3" indent="-228600">
              <a:spcBef>
                <a:spcPts val="0"/>
              </a:spcBef>
              <a:buFont typeface="+mj-lt"/>
              <a:buAutoNum type="alphaLcPeriod"/>
            </a:pPr>
            <a:endParaRPr lang="en-US" sz="800" dirty="0" smtClean="0"/>
          </a:p>
          <a:p>
            <a:pPr marL="914400" lvl="1" indent="-457200">
              <a:spcBef>
                <a:spcPts val="0"/>
              </a:spcBef>
              <a:buFont typeface="+mj-lt"/>
              <a:buAutoNum type="alphaLcPeriod"/>
            </a:pPr>
            <a:r>
              <a:rPr lang="en-US" dirty="0" smtClean="0"/>
              <a:t>Conducting procurement fraud</a:t>
            </a:r>
          </a:p>
          <a:p>
            <a:pPr marL="1600200" lvl="3" indent="-228600">
              <a:spcBef>
                <a:spcPts val="0"/>
              </a:spcBef>
              <a:buFont typeface="+mj-lt"/>
              <a:buAutoNum type="alphaLcPeriod"/>
            </a:pPr>
            <a:endParaRPr lang="en-US" sz="800" dirty="0" smtClean="0"/>
          </a:p>
          <a:p>
            <a:pPr marL="914400" lvl="1" indent="-457200">
              <a:spcBef>
                <a:spcPts val="0"/>
              </a:spcBef>
              <a:buFont typeface="+mj-lt"/>
              <a:buAutoNum type="alphaLcPeriod"/>
            </a:pPr>
            <a:r>
              <a:rPr lang="en-US" dirty="0" smtClean="0"/>
              <a:t>Splitting of tenders to evade monetary thresholds set;</a:t>
            </a:r>
          </a:p>
          <a:p>
            <a:pPr marL="1600200" lvl="3" indent="-228600">
              <a:spcBef>
                <a:spcPts val="0"/>
              </a:spcBef>
              <a:buFont typeface="+mj-lt"/>
              <a:buAutoNum type="alphaLcPeriod"/>
            </a:pPr>
            <a:endParaRPr lang="en-US" sz="800" dirty="0" smtClean="0"/>
          </a:p>
          <a:p>
            <a:pPr marL="914400" lvl="1" indent="-457200">
              <a:spcBef>
                <a:spcPts val="0"/>
              </a:spcBef>
              <a:buFont typeface="+mj-lt"/>
              <a:buAutoNum type="alphaLcPeriod"/>
            </a:pPr>
            <a:r>
              <a:rPr lang="en-US" dirty="0" smtClean="0"/>
              <a:t>Bid-rigging</a:t>
            </a:r>
          </a:p>
          <a:p>
            <a:pPr marL="1600200" lvl="3" indent="-228600">
              <a:spcBef>
                <a:spcPts val="0"/>
              </a:spcBef>
              <a:buFont typeface="+mj-lt"/>
              <a:buAutoNum type="alphaLcPeriod"/>
            </a:pPr>
            <a:endParaRPr lang="en-US" sz="800" dirty="0" smtClean="0"/>
          </a:p>
          <a:p>
            <a:pPr marL="914400" lvl="1" indent="-457200">
              <a:spcBef>
                <a:spcPts val="0"/>
              </a:spcBef>
              <a:buFont typeface="+mj-lt"/>
              <a:buAutoNum type="alphaLcPeriod"/>
            </a:pPr>
            <a:r>
              <a:rPr lang="en-US" dirty="0" smtClean="0"/>
              <a:t>Altering documents to influence the outcome of a tender</a:t>
            </a:r>
          </a:p>
          <a:p>
            <a:pPr marL="1600200" lvl="3" indent="-228600">
              <a:spcBef>
                <a:spcPts val="0"/>
              </a:spcBef>
              <a:buFont typeface="+mj-lt"/>
              <a:buAutoNum type="alphaLcPeriod"/>
            </a:pPr>
            <a:endParaRPr lang="en-US" sz="800" dirty="0" smtClean="0"/>
          </a:p>
          <a:p>
            <a:pPr marL="914400" lvl="1" indent="-457200">
              <a:spcBef>
                <a:spcPts val="0"/>
              </a:spcBef>
              <a:buFont typeface="+mj-lt"/>
              <a:buAutoNum type="alphaLcPeriod"/>
            </a:pPr>
            <a:r>
              <a:rPr lang="en-US" dirty="0" smtClean="0"/>
              <a:t>Uttering or using fake documents or encouraging their use</a:t>
            </a:r>
          </a:p>
          <a:p>
            <a:pPr marL="1600200" lvl="3" indent="-228600">
              <a:spcBef>
                <a:spcPts val="0"/>
              </a:spcBef>
              <a:buFont typeface="+mj-lt"/>
              <a:buAutoNum type="alphaLcPeriod"/>
            </a:pPr>
            <a:endParaRPr lang="en-US" sz="800" dirty="0" smtClean="0"/>
          </a:p>
          <a:p>
            <a:pPr marL="914400" lvl="1" indent="-457200">
              <a:spcBef>
                <a:spcPts val="0"/>
              </a:spcBef>
              <a:buFont typeface="+mj-lt"/>
              <a:buAutoNum type="alphaLcPeriod"/>
            </a:pPr>
            <a:r>
              <a:rPr lang="en-US" dirty="0" smtClean="0"/>
              <a:t>Willful refusal to allow BPP access to procurement records</a:t>
            </a:r>
          </a:p>
          <a:p>
            <a:pPr lvl="1">
              <a:spcBef>
                <a:spcPts val="0"/>
              </a:spcBef>
            </a:pPr>
            <a:endParaRPr lang="en-US" dirty="0" smtClean="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34</a:t>
            </a:fld>
            <a:endParaRPr lang="en-US" dirty="0"/>
          </a:p>
        </p:txBody>
      </p:sp>
    </p:spTree>
    <p:extLst>
      <p:ext uri="{BB962C8B-B14F-4D97-AF65-F5344CB8AC3E}">
        <p14:creationId xmlns:p14="http://schemas.microsoft.com/office/powerpoint/2010/main" val="1889505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27" y="662134"/>
            <a:ext cx="7772400" cy="863576"/>
          </a:xfrm>
        </p:spPr>
        <p:txBody>
          <a:bodyPr/>
          <a:lstStyle/>
          <a:p>
            <a:pPr algn="ctr"/>
            <a:r>
              <a:rPr lang="en-US" dirty="0" smtClean="0"/>
              <a:t>Sanctions</a:t>
            </a:r>
            <a:endParaRPr lang="en-US" dirty="0"/>
          </a:p>
        </p:txBody>
      </p:sp>
      <p:sp>
        <p:nvSpPr>
          <p:cNvPr id="3" name="Content Placeholder 2"/>
          <p:cNvSpPr>
            <a:spLocks noGrp="1"/>
          </p:cNvSpPr>
          <p:nvPr>
            <p:ph sz="quarter" idx="1"/>
          </p:nvPr>
        </p:nvSpPr>
        <p:spPr>
          <a:xfrm>
            <a:off x="939274" y="1926197"/>
            <a:ext cx="9414627" cy="5572164"/>
          </a:xfrm>
        </p:spPr>
        <p:txBody>
          <a:bodyPr>
            <a:normAutofit/>
          </a:bodyPr>
          <a:lstStyle/>
          <a:p>
            <a:pPr>
              <a:spcBef>
                <a:spcPts val="0"/>
              </a:spcBef>
            </a:pPr>
            <a:r>
              <a:rPr lang="en-US" dirty="0" smtClean="0"/>
              <a:t>On conviction the following sanctions apply to:</a:t>
            </a:r>
          </a:p>
          <a:p>
            <a:pPr lvl="1">
              <a:spcBef>
                <a:spcPts val="0"/>
              </a:spcBef>
            </a:pPr>
            <a:r>
              <a:rPr lang="en-US" b="1" dirty="0" smtClean="0"/>
              <a:t>Government Officials- </a:t>
            </a:r>
            <a:r>
              <a:rPr lang="en-US" dirty="0" smtClean="0">
                <a:solidFill>
                  <a:srgbClr val="FF0000"/>
                </a:solidFill>
              </a:rPr>
              <a:t>Section 58 (5) of PPA, 2007</a:t>
            </a:r>
            <a:endParaRPr lang="en-US" dirty="0" smtClean="0"/>
          </a:p>
          <a:p>
            <a:pPr lvl="2">
              <a:spcBef>
                <a:spcPts val="0"/>
              </a:spcBef>
            </a:pPr>
            <a:r>
              <a:rPr lang="en-US" dirty="0" smtClean="0"/>
              <a:t>a term of imprisonment of not less than 5 calendar years without any option of fine</a:t>
            </a:r>
          </a:p>
          <a:p>
            <a:pPr lvl="2">
              <a:spcBef>
                <a:spcPts val="0"/>
              </a:spcBef>
            </a:pPr>
            <a:r>
              <a:rPr lang="en-US" dirty="0" smtClean="0"/>
              <a:t>summary dismissal from government services</a:t>
            </a:r>
          </a:p>
          <a:p>
            <a:pPr lvl="1">
              <a:spcBef>
                <a:spcPts val="0"/>
              </a:spcBef>
            </a:pPr>
            <a:r>
              <a:rPr lang="en-US" b="1" dirty="0" smtClean="0"/>
              <a:t>legal entities/companies- </a:t>
            </a:r>
            <a:r>
              <a:rPr lang="en-US" dirty="0" smtClean="0">
                <a:solidFill>
                  <a:srgbClr val="FF0000"/>
                </a:solidFill>
              </a:rPr>
              <a:t>Section 58(6) of PPA, 2007</a:t>
            </a:r>
            <a:endParaRPr lang="en-US" dirty="0" smtClean="0"/>
          </a:p>
          <a:p>
            <a:pPr lvl="2">
              <a:spcBef>
                <a:spcPts val="0"/>
              </a:spcBef>
            </a:pPr>
            <a:r>
              <a:rPr lang="en-US" dirty="0" smtClean="0"/>
              <a:t>debarment from all public procurements for a period not less than 5 calendar years; and</a:t>
            </a:r>
          </a:p>
          <a:p>
            <a:pPr lvl="2">
              <a:spcBef>
                <a:spcPts val="0"/>
              </a:spcBef>
            </a:pPr>
            <a:r>
              <a:rPr lang="en-US" dirty="0" smtClean="0"/>
              <a:t>a fine equivalent to25% of the value of the procurement in issue.</a:t>
            </a:r>
          </a:p>
          <a:p>
            <a:pPr lvl="1">
              <a:spcBef>
                <a:spcPts val="0"/>
              </a:spcBef>
            </a:pPr>
            <a:r>
              <a:rPr lang="en-US" b="1" dirty="0" smtClean="0"/>
              <a:t>Directors of the company </a:t>
            </a:r>
            <a:r>
              <a:rPr lang="en-US" dirty="0" smtClean="0"/>
              <a:t>– </a:t>
            </a:r>
            <a:r>
              <a:rPr lang="en-US" dirty="0" smtClean="0">
                <a:solidFill>
                  <a:srgbClr val="FF0000"/>
                </a:solidFill>
              </a:rPr>
              <a:t>Section 58(7) of the PPA 2007</a:t>
            </a:r>
            <a:endParaRPr lang="en-US" dirty="0" smtClean="0"/>
          </a:p>
          <a:p>
            <a:pPr lvl="2">
              <a:spcBef>
                <a:spcPts val="0"/>
              </a:spcBef>
            </a:pPr>
            <a:r>
              <a:rPr lang="en-US" dirty="0" smtClean="0"/>
              <a:t>term of imprisonment not less than 3 calendar years but not exceeding 5 calendar years without an option of fine</a:t>
            </a:r>
            <a:endParaRPr lang="en-US" dirty="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35</a:t>
            </a:fld>
            <a:endParaRPr lang="en-US" dirty="0"/>
          </a:p>
        </p:txBody>
      </p:sp>
    </p:spTree>
    <p:extLst>
      <p:ext uri="{BB962C8B-B14F-4D97-AF65-F5344CB8AC3E}">
        <p14:creationId xmlns:p14="http://schemas.microsoft.com/office/powerpoint/2010/main" val="863320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681643"/>
            <a:ext cx="10956175" cy="1214422"/>
          </a:xfrm>
        </p:spPr>
        <p:txBody>
          <a:bodyPr>
            <a:normAutofit/>
          </a:bodyPr>
          <a:lstStyle/>
          <a:p>
            <a:pPr defTabSz="801688"/>
            <a:r>
              <a:rPr lang="en-US" altLang="en-US" sz="3600" noProof="1" smtClean="0"/>
              <a:t>Challenges In Review Of Procurement</a:t>
            </a:r>
            <a:endParaRPr lang="en-US" altLang="en-US" sz="3600" noProof="1"/>
          </a:p>
        </p:txBody>
      </p:sp>
      <p:sp>
        <p:nvSpPr>
          <p:cNvPr id="3" name="Content Placeholder 2"/>
          <p:cNvSpPr>
            <a:spLocks noGrp="1"/>
          </p:cNvSpPr>
          <p:nvPr>
            <p:ph sz="quarter" idx="1"/>
          </p:nvPr>
        </p:nvSpPr>
        <p:spPr>
          <a:xfrm>
            <a:off x="849343" y="1896065"/>
            <a:ext cx="10407534" cy="4429920"/>
          </a:xfrm>
        </p:spPr>
        <p:txBody>
          <a:bodyPr/>
          <a:lstStyle/>
          <a:p>
            <a:pPr>
              <a:spcBef>
                <a:spcPts val="0"/>
              </a:spcBef>
            </a:pPr>
            <a:r>
              <a:rPr lang="en-US" dirty="0" smtClean="0"/>
              <a:t>Improper presentation of ordinary items as security items.</a:t>
            </a:r>
          </a:p>
          <a:p>
            <a:pPr>
              <a:spcBef>
                <a:spcPts val="0"/>
              </a:spcBef>
            </a:pPr>
            <a:endParaRPr lang="en-US" sz="1800" dirty="0"/>
          </a:p>
          <a:p>
            <a:pPr>
              <a:spcBef>
                <a:spcPts val="0"/>
              </a:spcBef>
            </a:pPr>
            <a:r>
              <a:rPr lang="en-US" dirty="0" smtClean="0"/>
              <a:t>Insufficient and improper documentation when making requests to the Bureau for approvals.</a:t>
            </a:r>
          </a:p>
          <a:p>
            <a:pPr>
              <a:spcBef>
                <a:spcPts val="0"/>
              </a:spcBef>
            </a:pPr>
            <a:endParaRPr lang="en-US" sz="1800" dirty="0"/>
          </a:p>
          <a:p>
            <a:pPr>
              <a:spcBef>
                <a:spcPts val="0"/>
              </a:spcBef>
            </a:pPr>
            <a:r>
              <a:rPr lang="en-US" dirty="0" smtClean="0"/>
              <a:t>Award of Contracts to Nigerian companies that do not posses the mandatory criteria for doing business with the Federal Government i.e. CAC, TCC, ITF, </a:t>
            </a:r>
            <a:r>
              <a:rPr lang="en-US" dirty="0" err="1" smtClean="0"/>
              <a:t>PenCOM</a:t>
            </a:r>
            <a:r>
              <a:rPr lang="en-US" dirty="0" smtClean="0"/>
              <a:t>, IRR</a:t>
            </a:r>
          </a:p>
          <a:p>
            <a:pPr>
              <a:spcBef>
                <a:spcPts val="0"/>
              </a:spcBef>
            </a:pPr>
            <a:endParaRPr lang="en-US" sz="1800" dirty="0"/>
          </a:p>
          <a:p>
            <a:pPr>
              <a:spcBef>
                <a:spcPts val="0"/>
              </a:spcBef>
            </a:pPr>
            <a:r>
              <a:rPr lang="en-US" dirty="0" smtClean="0"/>
              <a:t>General increase in the adoption of emergency procurement method suggesting inadequate planning.</a:t>
            </a:r>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36</a:t>
            </a:fld>
            <a:endParaRPr lang="en-US" dirty="0"/>
          </a:p>
        </p:txBody>
      </p:sp>
    </p:spTree>
    <p:extLst>
      <p:ext uri="{BB962C8B-B14F-4D97-AF65-F5344CB8AC3E}">
        <p14:creationId xmlns:p14="http://schemas.microsoft.com/office/powerpoint/2010/main" val="98818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493" y="1257924"/>
            <a:ext cx="10691446" cy="1770398"/>
          </a:xfrm>
        </p:spPr>
        <p:txBody>
          <a:bodyPr>
            <a:noAutofit/>
          </a:bodyPr>
          <a:lstStyle/>
          <a:p>
            <a:r>
              <a:rPr lang="en-US" sz="5400" dirty="0"/>
              <a:t>THE PUBLIC PROCUREMENT PROCESS AND ITS IMPORTANCE TO NIGERIA’S ECONOMY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524" y="4231238"/>
            <a:ext cx="2466975" cy="18478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87" y="4231238"/>
            <a:ext cx="2562225" cy="184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100" y="4231239"/>
            <a:ext cx="3392661" cy="1847850"/>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1345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08" y="982133"/>
            <a:ext cx="10462846" cy="837876"/>
          </a:xfrm>
        </p:spPr>
        <p:txBody>
          <a:bodyPr>
            <a:normAutofit/>
          </a:bodyPr>
          <a:lstStyle/>
          <a:p>
            <a:r>
              <a:rPr lang="en-US" sz="3200" dirty="0" smtClean="0"/>
              <a:t>Reduction In Inflated Federal Contracts</a:t>
            </a:r>
            <a:endParaRPr lang="en-US" sz="3200" dirty="0"/>
          </a:p>
        </p:txBody>
      </p:sp>
      <p:sp>
        <p:nvSpPr>
          <p:cNvPr id="3" name="Content Placeholder 2"/>
          <p:cNvSpPr>
            <a:spLocks noGrp="1"/>
          </p:cNvSpPr>
          <p:nvPr>
            <p:ph idx="1"/>
          </p:nvPr>
        </p:nvSpPr>
        <p:spPr/>
        <p:txBody>
          <a:bodyPr>
            <a:normAutofit fontScale="92500" lnSpcReduction="10000"/>
          </a:bodyPr>
          <a:lstStyle/>
          <a:p>
            <a:r>
              <a:rPr lang="en-GB" dirty="0"/>
              <a:t>The role of the budget in socio-economic transformation of societies need not be over-emphasised. Procurement and procurement practices cover the whole gamut of the capital component of any national or state government </a:t>
            </a:r>
            <a:r>
              <a:rPr lang="en-GB" dirty="0" smtClean="0"/>
              <a:t>budget.</a:t>
            </a:r>
            <a:endParaRPr lang="en-US" dirty="0"/>
          </a:p>
          <a:p>
            <a:r>
              <a:rPr lang="en-GB" dirty="0" smtClean="0"/>
              <a:t>The Bureau of Public Procurement (BPP) saves the nation a huge sum of money through its review of contracts for capital projects in the past years.</a:t>
            </a:r>
          </a:p>
          <a:p>
            <a:r>
              <a:rPr lang="en-GB" dirty="0" smtClean="0"/>
              <a:t>From inception of BPP to date, about 345 billion has so far been saved by BPP </a:t>
            </a:r>
            <a:r>
              <a:rPr lang="en-GB" dirty="0"/>
              <a:t>through its review of </a:t>
            </a:r>
            <a:r>
              <a:rPr lang="en-GB" dirty="0" smtClean="0"/>
              <a:t>contracts.</a:t>
            </a:r>
          </a:p>
          <a:p>
            <a:r>
              <a:rPr lang="en-GB" dirty="0" smtClean="0"/>
              <a:t>Savings made from </a:t>
            </a:r>
            <a:r>
              <a:rPr lang="en-GB" dirty="0"/>
              <a:t>review of contracts</a:t>
            </a:r>
            <a:r>
              <a:rPr lang="en-GB" dirty="0" smtClean="0"/>
              <a:t> impact on the economy through the reduction of deficits recorded in the annual budget</a:t>
            </a:r>
          </a:p>
          <a:p>
            <a:endParaRPr lang="en-GB" dirty="0"/>
          </a:p>
        </p:txBody>
      </p:sp>
    </p:spTree>
    <p:extLst>
      <p:ext uri="{BB962C8B-B14F-4D97-AF65-F5344CB8AC3E}">
        <p14:creationId xmlns:p14="http://schemas.microsoft.com/office/powerpoint/2010/main" val="3097434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3469" y="1738605"/>
            <a:ext cx="5299788" cy="523220"/>
          </a:xfrm>
          <a:prstGeom prst="rect">
            <a:avLst/>
          </a:prstGeom>
          <a:noFill/>
        </p:spPr>
        <p:txBody>
          <a:bodyPr wrap="square" rtlCol="0">
            <a:spAutoFit/>
          </a:bodyPr>
          <a:lstStyle/>
          <a:p>
            <a:pPr algn="ctr"/>
            <a:r>
              <a:rPr lang="en-US" sz="2800" b="1" dirty="0" smtClean="0"/>
              <a:t>Investors Confidence Building</a:t>
            </a:r>
            <a:endParaRPr lang="en-US" sz="2800" b="1" dirty="0"/>
          </a:p>
        </p:txBody>
      </p:sp>
      <p:sp>
        <p:nvSpPr>
          <p:cNvPr id="6" name="Content Placeholder 5"/>
          <p:cNvSpPr>
            <a:spLocks noGrp="1"/>
          </p:cNvSpPr>
          <p:nvPr>
            <p:ph idx="1"/>
          </p:nvPr>
        </p:nvSpPr>
        <p:spPr/>
        <p:txBody>
          <a:bodyPr/>
          <a:lstStyle/>
          <a:p>
            <a:r>
              <a:rPr lang="en-US" dirty="0"/>
              <a:t>Advertisement of </a:t>
            </a:r>
            <a:r>
              <a:rPr lang="en-US" dirty="0" smtClean="0"/>
              <a:t>procurement opportunities in line with the provisions of PPA,2007;</a:t>
            </a:r>
          </a:p>
          <a:p>
            <a:r>
              <a:rPr lang="en-US" dirty="0" smtClean="0"/>
              <a:t>Proper bidding process as enshrined in the PPA,2007; and </a:t>
            </a:r>
            <a:endParaRPr lang="en-US" dirty="0"/>
          </a:p>
          <a:p>
            <a:r>
              <a:rPr lang="en-US" dirty="0" smtClean="0"/>
              <a:t> Contract dispute redress mechanisms in the PPA, 2007, have boosted </a:t>
            </a:r>
            <a:r>
              <a:rPr lang="en-US" dirty="0"/>
              <a:t>Investors Confidence </a:t>
            </a:r>
            <a:r>
              <a:rPr lang="en-US" dirty="0" smtClean="0"/>
              <a:t>over the years in the real sector which translates into more jobs and improved income distribution in Nigeria.</a:t>
            </a:r>
          </a:p>
          <a:p>
            <a:r>
              <a:rPr lang="en-US" dirty="0" smtClean="0"/>
              <a:t>The ripple effect of investors’ confidence goes beyond the real sector.</a:t>
            </a:r>
            <a:endParaRPr lang="en-US" dirty="0"/>
          </a:p>
          <a:p>
            <a:endParaRPr lang="en-US" dirty="0"/>
          </a:p>
        </p:txBody>
      </p:sp>
    </p:spTree>
    <p:extLst>
      <p:ext uri="{BB962C8B-B14F-4D97-AF65-F5344CB8AC3E}">
        <p14:creationId xmlns:p14="http://schemas.microsoft.com/office/powerpoint/2010/main" val="307312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4359" y="1517650"/>
            <a:ext cx="10412964" cy="5078313"/>
          </a:xfrm>
          <a:prstGeom prst="rect">
            <a:avLst/>
          </a:prstGeom>
        </p:spPr>
        <p:txBody>
          <a:bodyPr wrap="square">
            <a:spAutoFit/>
          </a:bodyPr>
          <a:lstStyle/>
          <a:p>
            <a:r>
              <a:rPr lang="en-US" dirty="0"/>
              <a:t>At the inception of democratic government in 1999 Federal Government observed that the contract award system lacked the required competition and transparency in the award process</a:t>
            </a:r>
            <a:r>
              <a:rPr lang="en-US" dirty="0" smtClean="0"/>
              <a:t>.</a:t>
            </a:r>
            <a:endParaRPr lang="en-US" dirty="0"/>
          </a:p>
          <a:p>
            <a:r>
              <a:rPr lang="en-US" dirty="0"/>
              <a:t>The World Bank was commissioned in 1999-2000 to carry out a Country Procurement Assessment Review (CPAR).</a:t>
            </a:r>
          </a:p>
          <a:p>
            <a:r>
              <a:rPr lang="en-US" dirty="0" smtClean="0"/>
              <a:t>The </a:t>
            </a:r>
            <a:r>
              <a:rPr lang="en-US" dirty="0"/>
              <a:t>CPAR report revealed that 60k was lost to underhand practices out of every </a:t>
            </a:r>
            <a:r>
              <a:rPr lang="en-US" strike="dblStrike" dirty="0"/>
              <a:t>N</a:t>
            </a:r>
            <a:r>
              <a:rPr lang="en-US" dirty="0"/>
              <a:t>1:00 spent by Government. </a:t>
            </a:r>
            <a:endParaRPr lang="en-US" dirty="0" smtClean="0"/>
          </a:p>
          <a:p>
            <a:r>
              <a:rPr lang="en-US" dirty="0"/>
              <a:t>Some other key problems identified by the World Bank included</a:t>
            </a:r>
            <a:r>
              <a:rPr lang="en-US" dirty="0" smtClean="0"/>
              <a:t>:</a:t>
            </a:r>
            <a:endParaRPr lang="en-US" dirty="0"/>
          </a:p>
          <a:p>
            <a:pPr lvl="1"/>
            <a:r>
              <a:rPr lang="en-US" dirty="0"/>
              <a:t>lack of competition and transparency in project procurement leading to high cost of projects and loss of confidence in Government by the public</a:t>
            </a:r>
            <a:r>
              <a:rPr lang="en-US" dirty="0" smtClean="0"/>
              <a:t>;</a:t>
            </a:r>
            <a:endParaRPr lang="en-US" dirty="0"/>
          </a:p>
          <a:p>
            <a:pPr lvl="1"/>
            <a:r>
              <a:rPr lang="en-US" dirty="0"/>
              <a:t>non publication of contract opportunities</a:t>
            </a:r>
            <a:r>
              <a:rPr lang="en-US" dirty="0" smtClean="0"/>
              <a:t>;</a:t>
            </a:r>
            <a:endParaRPr lang="en-US" dirty="0"/>
          </a:p>
          <a:p>
            <a:pPr lvl="1"/>
            <a:r>
              <a:rPr lang="en-US" dirty="0"/>
              <a:t>non prior disclosure of rules to be used in the selection process</a:t>
            </a:r>
            <a:r>
              <a:rPr lang="en-US" dirty="0" smtClean="0"/>
              <a:t>;</a:t>
            </a:r>
            <a:endParaRPr lang="en-US" dirty="0"/>
          </a:p>
          <a:p>
            <a:pPr lvl="1"/>
            <a:r>
              <a:rPr lang="en-US" dirty="0"/>
              <a:t>lack of standard bidding </a:t>
            </a:r>
            <a:r>
              <a:rPr lang="en-US" dirty="0" smtClean="0"/>
              <a:t>documents.</a:t>
            </a:r>
          </a:p>
          <a:p>
            <a:pPr>
              <a:spcBef>
                <a:spcPts val="0"/>
              </a:spcBef>
            </a:pPr>
            <a:r>
              <a:rPr lang="en-US" dirty="0"/>
              <a:t>Budget Monitoring and Price Intelligence Unit (BMPIU) was set up in 2001 to address these short comings.</a:t>
            </a:r>
          </a:p>
          <a:p>
            <a:pPr lvl="2">
              <a:spcBef>
                <a:spcPts val="0"/>
              </a:spcBef>
            </a:pPr>
            <a:endParaRPr lang="en-US" dirty="0"/>
          </a:p>
          <a:p>
            <a:pPr>
              <a:spcBef>
                <a:spcPts val="0"/>
              </a:spcBef>
            </a:pPr>
            <a:r>
              <a:rPr lang="en-US" dirty="0"/>
              <a:t>BMPIU operations were guided by Treasury Circulars issued by the Accountant-General of the Federation.</a:t>
            </a:r>
          </a:p>
          <a:p>
            <a:pPr lvl="2">
              <a:spcBef>
                <a:spcPts val="0"/>
              </a:spcBef>
            </a:pPr>
            <a:endParaRPr lang="en-US" dirty="0"/>
          </a:p>
          <a:p>
            <a:pPr>
              <a:spcBef>
                <a:spcPts val="0"/>
              </a:spcBef>
            </a:pPr>
            <a:r>
              <a:rPr lang="en-US" dirty="0"/>
              <a:t>Nigeria became signatory to the United Nations Convention against Corruption (UNCAC) on 9</a:t>
            </a:r>
            <a:r>
              <a:rPr lang="en-US" baseline="30000" dirty="0"/>
              <a:t>th</a:t>
            </a:r>
            <a:r>
              <a:rPr lang="en-US" dirty="0"/>
              <a:t> of December, 2003 and ratified it on 24</a:t>
            </a:r>
            <a:r>
              <a:rPr lang="en-US" baseline="30000" dirty="0"/>
              <a:t>th</a:t>
            </a:r>
            <a:r>
              <a:rPr lang="en-US" dirty="0"/>
              <a:t> October, 2004. </a:t>
            </a:r>
          </a:p>
          <a:p>
            <a:pPr lvl="1"/>
            <a:endParaRPr lang="en-US" dirty="0"/>
          </a:p>
        </p:txBody>
      </p:sp>
      <p:sp>
        <p:nvSpPr>
          <p:cNvPr id="3" name="Title 2"/>
          <p:cNvSpPr>
            <a:spLocks noGrp="1"/>
          </p:cNvSpPr>
          <p:nvPr>
            <p:ph type="title" idx="4294967295"/>
          </p:nvPr>
        </p:nvSpPr>
        <p:spPr>
          <a:xfrm>
            <a:off x="650789" y="686101"/>
            <a:ext cx="9601200" cy="534987"/>
          </a:xfrm>
        </p:spPr>
        <p:txBody>
          <a:bodyPr>
            <a:normAutofit fontScale="90000"/>
          </a:bodyPr>
          <a:lstStyle/>
          <a:p>
            <a:r>
              <a:rPr lang="en-US" dirty="0" smtClean="0"/>
              <a:t>Introduction continued..</a:t>
            </a:r>
            <a:endParaRPr lang="en-US" dirty="0"/>
          </a:p>
        </p:txBody>
      </p:sp>
    </p:spTree>
    <p:extLst>
      <p:ext uri="{BB962C8B-B14F-4D97-AF65-F5344CB8AC3E}">
        <p14:creationId xmlns:p14="http://schemas.microsoft.com/office/powerpoint/2010/main" val="3717833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Improved Budget Implementation</a:t>
            </a:r>
            <a:endParaRPr lang="en-US" dirty="0"/>
          </a:p>
        </p:txBody>
      </p:sp>
      <p:sp>
        <p:nvSpPr>
          <p:cNvPr id="4" name="Content Placeholder 3"/>
          <p:cNvSpPr>
            <a:spLocks noGrp="1"/>
          </p:cNvSpPr>
          <p:nvPr>
            <p:ph idx="1"/>
          </p:nvPr>
        </p:nvSpPr>
        <p:spPr/>
        <p:txBody>
          <a:bodyPr/>
          <a:lstStyle/>
          <a:p>
            <a:r>
              <a:rPr lang="en-GB" dirty="0"/>
              <a:t>Public Procurements amounts </a:t>
            </a:r>
            <a:r>
              <a:rPr lang="en-GB" dirty="0" smtClean="0"/>
              <a:t>to 10 -25</a:t>
            </a:r>
            <a:r>
              <a:rPr lang="en-GB" dirty="0"/>
              <a:t>% of Nigeria’s GDP hence , the </a:t>
            </a:r>
            <a:r>
              <a:rPr lang="en-GB" dirty="0" smtClean="0"/>
              <a:t>improved implementation </a:t>
            </a:r>
            <a:r>
              <a:rPr lang="en-GB" dirty="0"/>
              <a:t>of Budgets of both federal and </a:t>
            </a:r>
            <a:r>
              <a:rPr lang="en-GB" dirty="0" smtClean="0"/>
              <a:t>states </a:t>
            </a:r>
            <a:r>
              <a:rPr lang="en-GB" dirty="0"/>
              <a:t>governments</a:t>
            </a:r>
            <a:r>
              <a:rPr lang="en-GB" dirty="0" smtClean="0"/>
              <a:t>’ with </a:t>
            </a:r>
            <a:r>
              <a:rPr lang="en-GB" dirty="0"/>
              <a:t>procurement laws over the years has </a:t>
            </a:r>
            <a:r>
              <a:rPr lang="en-GB" dirty="0" smtClean="0"/>
              <a:t>significant positive impact on the economy which was recently experienced by Nigeria’s exit from recession.</a:t>
            </a:r>
          </a:p>
          <a:p>
            <a:endParaRPr lang="en-US" dirty="0"/>
          </a:p>
          <a:p>
            <a:endParaRPr lang="en-US" dirty="0"/>
          </a:p>
        </p:txBody>
      </p:sp>
    </p:spTree>
    <p:extLst>
      <p:ext uri="{BB962C8B-B14F-4D97-AF65-F5344CB8AC3E}">
        <p14:creationId xmlns:p14="http://schemas.microsoft.com/office/powerpoint/2010/main" val="4117539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Promotion Of Good Governance</a:t>
            </a:r>
            <a:endParaRPr lang="en-US" dirty="0"/>
          </a:p>
        </p:txBody>
      </p:sp>
      <p:sp>
        <p:nvSpPr>
          <p:cNvPr id="3" name="Content Placeholder 2"/>
          <p:cNvSpPr>
            <a:spLocks noGrp="1"/>
          </p:cNvSpPr>
          <p:nvPr>
            <p:ph idx="1"/>
          </p:nvPr>
        </p:nvSpPr>
        <p:spPr/>
        <p:txBody>
          <a:bodyPr>
            <a:normAutofit fontScale="85000" lnSpcReduction="20000"/>
          </a:bodyPr>
          <a:lstStyle/>
          <a:p>
            <a:r>
              <a:rPr lang="en-GB" dirty="0"/>
              <a:t>Good governance entails effective and efficient services to the people and the use of public resources to secure the maximum welfare for the greatest number of the people. It is the provision of essential social amenities and infrastructure to enable the people realize their potentialities. </a:t>
            </a:r>
            <a:endParaRPr lang="en-GB" dirty="0" smtClean="0"/>
          </a:p>
          <a:p>
            <a:r>
              <a:rPr lang="en-GB" dirty="0" smtClean="0"/>
              <a:t>Public Procurement is a </a:t>
            </a:r>
            <a:r>
              <a:rPr lang="en-GB" dirty="0"/>
              <a:t>process whereby the government meets its needs for goods, construction and services in a way that achieves value for money on a whole-life cycle basis; in terms of generating benefits not only to the government department involved but also to society and economy as a whole whilst minimizing damage to the environment. </a:t>
            </a:r>
            <a:endParaRPr lang="en-GB" dirty="0" smtClean="0"/>
          </a:p>
          <a:p>
            <a:r>
              <a:rPr lang="en-GB" dirty="0" smtClean="0"/>
              <a:t>With the gradual and deliberate enforcement of the Public Procurement Act, the much needed accountability and transparency is fast returning to the public sector and good governance is enhanced.</a:t>
            </a:r>
            <a:endParaRPr lang="en-US" dirty="0"/>
          </a:p>
        </p:txBody>
      </p:sp>
    </p:spTree>
    <p:extLst>
      <p:ext uri="{BB962C8B-B14F-4D97-AF65-F5344CB8AC3E}">
        <p14:creationId xmlns:p14="http://schemas.microsoft.com/office/powerpoint/2010/main" val="3157210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Reduction in procurement related grafts in Nigeria</a:t>
            </a:r>
            <a:endParaRPr lang="en-US" dirty="0"/>
          </a:p>
        </p:txBody>
      </p:sp>
      <p:sp>
        <p:nvSpPr>
          <p:cNvPr id="3" name="Content Placeholder 2"/>
          <p:cNvSpPr>
            <a:spLocks noGrp="1"/>
          </p:cNvSpPr>
          <p:nvPr>
            <p:ph idx="1"/>
          </p:nvPr>
        </p:nvSpPr>
        <p:spPr/>
        <p:txBody>
          <a:bodyPr/>
          <a:lstStyle/>
          <a:p>
            <a:r>
              <a:rPr lang="en-US" dirty="0" smtClean="0"/>
              <a:t>The sanctions stipulated in Section 58 of the PPA,2007 for offences has served as a major deterrent to the abuse of due process by the drivers of Public Procurement in Federal Ministries , Departments, Agencies their collaborators in the private Sector.</a:t>
            </a:r>
          </a:p>
          <a:p>
            <a:r>
              <a:rPr lang="en-US" dirty="0" smtClean="0"/>
              <a:t>Furthermore, the PPA has placed more liability on the Chief Accounting Officers</a:t>
            </a:r>
            <a:r>
              <a:rPr lang="en-US" dirty="0" smtClean="0">
                <a:solidFill>
                  <a:srgbClr val="FF0000"/>
                </a:solidFill>
              </a:rPr>
              <a:t>(Section 20 of PPA,2007) </a:t>
            </a:r>
            <a:r>
              <a:rPr lang="en-US" dirty="0" smtClean="0"/>
              <a:t>thereby discouraging tendencies for the abuse of </a:t>
            </a:r>
            <a:r>
              <a:rPr lang="en-US" dirty="0"/>
              <a:t>due process </a:t>
            </a:r>
            <a:r>
              <a:rPr lang="en-US" dirty="0" smtClean="0"/>
              <a:t>from the top thereby increasing  better value for money in public projects delivery in Nigeria .</a:t>
            </a:r>
            <a:endParaRPr lang="en-US" dirty="0"/>
          </a:p>
        </p:txBody>
      </p:sp>
    </p:spTree>
    <p:extLst>
      <p:ext uri="{BB962C8B-B14F-4D97-AF65-F5344CB8AC3E}">
        <p14:creationId xmlns:p14="http://schemas.microsoft.com/office/powerpoint/2010/main" val="2128106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969" y="640232"/>
            <a:ext cx="8143932" cy="863576"/>
          </a:xfrm>
        </p:spPr>
        <p:txBody>
          <a:bodyPr/>
          <a:lstStyle/>
          <a:p>
            <a:pPr algn="ctr"/>
            <a:r>
              <a:rPr lang="en-US" dirty="0" smtClean="0"/>
              <a:t>Way Forward</a:t>
            </a:r>
            <a:endParaRPr lang="en-US" dirty="0"/>
          </a:p>
        </p:txBody>
      </p:sp>
      <p:sp>
        <p:nvSpPr>
          <p:cNvPr id="3" name="Content Placeholder 2"/>
          <p:cNvSpPr>
            <a:spLocks noGrp="1"/>
          </p:cNvSpPr>
          <p:nvPr>
            <p:ph sz="quarter" idx="1"/>
          </p:nvPr>
        </p:nvSpPr>
        <p:spPr>
          <a:xfrm>
            <a:off x="822958" y="1503808"/>
            <a:ext cx="10598727" cy="5595954"/>
          </a:xfrm>
        </p:spPr>
        <p:txBody>
          <a:bodyPr>
            <a:normAutofit/>
          </a:bodyPr>
          <a:lstStyle/>
          <a:p>
            <a:pPr marL="514350" indent="-514350">
              <a:spcBef>
                <a:spcPts val="0"/>
              </a:spcBef>
              <a:buFont typeface="+mj-lt"/>
              <a:buAutoNum type="arabicPeriod"/>
            </a:pPr>
            <a:r>
              <a:rPr lang="en-US" sz="2000" dirty="0"/>
              <a:t>To </a:t>
            </a:r>
            <a:r>
              <a:rPr lang="en-US" sz="2000" dirty="0">
                <a:cs typeface="Arial" pitchFamily="34" charset="0"/>
              </a:rPr>
              <a:t>Prepare adequate Procurement Plans;</a:t>
            </a:r>
          </a:p>
          <a:p>
            <a:pPr marL="514350" indent="-514350">
              <a:spcBef>
                <a:spcPts val="0"/>
              </a:spcBef>
              <a:buFont typeface="+mj-lt"/>
              <a:buAutoNum type="arabicPeriod"/>
            </a:pPr>
            <a:r>
              <a:rPr lang="en-US" sz="2000" dirty="0">
                <a:cs typeface="Arial" pitchFamily="34" charset="0"/>
              </a:rPr>
              <a:t>To always adopt Standard Bidding Documents (Templates) prepared by the BPP for Goods and Works;</a:t>
            </a:r>
          </a:p>
          <a:p>
            <a:pPr marL="514350" indent="-514350">
              <a:spcBef>
                <a:spcPts val="0"/>
              </a:spcBef>
              <a:buFont typeface="+mj-lt"/>
              <a:buAutoNum type="arabicPeriod"/>
            </a:pPr>
            <a:r>
              <a:rPr lang="en-US" sz="2000" dirty="0">
                <a:cs typeface="Arial" pitchFamily="34" charset="0"/>
              </a:rPr>
              <a:t>Adopt and use Request for Proposals (RFPs) for Services;</a:t>
            </a:r>
          </a:p>
          <a:p>
            <a:pPr marL="514350" indent="-514350">
              <a:spcBef>
                <a:spcPts val="0"/>
              </a:spcBef>
              <a:buFont typeface="+mj-lt"/>
              <a:buAutoNum type="arabicPeriod"/>
            </a:pPr>
            <a:r>
              <a:rPr lang="en-US" sz="2000" dirty="0">
                <a:cs typeface="Arial" pitchFamily="34" charset="0"/>
              </a:rPr>
              <a:t>Place Advertisements and solicit for Bids in accordance with Sections 16(1)(c), 19(a), 25(2) of PPA, 2007 </a:t>
            </a:r>
            <a:r>
              <a:rPr lang="en-US" sz="2000" dirty="0">
                <a:solidFill>
                  <a:srgbClr val="007635"/>
                </a:solidFill>
                <a:cs typeface="Arial" pitchFamily="34" charset="0"/>
              </a:rPr>
              <a:t>where appropriate;</a:t>
            </a:r>
          </a:p>
          <a:p>
            <a:pPr marL="514350" indent="-514350">
              <a:spcBef>
                <a:spcPts val="0"/>
              </a:spcBef>
              <a:buFont typeface="+mj-lt"/>
              <a:buAutoNum type="arabicPeriod"/>
            </a:pPr>
            <a:r>
              <a:rPr lang="en-US" sz="2000" dirty="0">
                <a:cs typeface="Arial" pitchFamily="34" charset="0"/>
              </a:rPr>
              <a:t>Adopt Procurement Methods that would deliver optimum value for money;</a:t>
            </a:r>
          </a:p>
          <a:p>
            <a:pPr marL="514350" indent="-514350">
              <a:spcBef>
                <a:spcPts val="0"/>
              </a:spcBef>
              <a:buFont typeface="+mj-lt"/>
              <a:buAutoNum type="arabicPeriod"/>
            </a:pPr>
            <a:r>
              <a:rPr lang="en-US" sz="2000" dirty="0">
                <a:cs typeface="Arial" pitchFamily="34" charset="0"/>
              </a:rPr>
              <a:t>Designs and Specifications must be holistic and detailed so as to avoid ambiguous specifications which can be subject of controversy and </a:t>
            </a:r>
            <a:r>
              <a:rPr lang="en-US" sz="2000" dirty="0">
                <a:solidFill>
                  <a:srgbClr val="FF0000"/>
                </a:solidFill>
                <a:cs typeface="Arial" pitchFamily="34" charset="0"/>
              </a:rPr>
              <a:t>variation;</a:t>
            </a:r>
          </a:p>
          <a:p>
            <a:pPr marL="514350" indent="-514350">
              <a:spcBef>
                <a:spcPts val="0"/>
              </a:spcBef>
              <a:buFont typeface="+mj-lt"/>
              <a:buAutoNum type="arabicPeriod"/>
            </a:pPr>
            <a:r>
              <a:rPr lang="en-US" sz="2000" dirty="0">
                <a:cs typeface="Arial" pitchFamily="34" charset="0"/>
              </a:rPr>
              <a:t> Proper and detailed Procurement Records should be kept;</a:t>
            </a:r>
          </a:p>
          <a:p>
            <a:pPr marL="514350" indent="-514350" algn="just">
              <a:spcBef>
                <a:spcPts val="0"/>
              </a:spcBef>
              <a:spcAft>
                <a:spcPts val="0"/>
              </a:spcAft>
              <a:buFont typeface="+mj-lt"/>
              <a:buAutoNum type="arabicPeriod"/>
              <a:defRPr/>
            </a:pPr>
            <a:r>
              <a:rPr lang="en-US" sz="2000" dirty="0">
                <a:cs typeface="Arial" pitchFamily="34" charset="0"/>
              </a:rPr>
              <a:t>Procurement proceedings should be formalized only when funds are available - </a:t>
            </a:r>
            <a:r>
              <a:rPr lang="en-US" sz="2000" i="1" dirty="0">
                <a:solidFill>
                  <a:srgbClr val="FF0000"/>
                </a:solidFill>
                <a:cs typeface="Arial" pitchFamily="34" charset="0"/>
              </a:rPr>
              <a:t>Section 16(1)(b) of PPA 2007;</a:t>
            </a:r>
          </a:p>
          <a:p>
            <a:pPr marL="514350" indent="-514350" algn="just">
              <a:spcBef>
                <a:spcPts val="0"/>
              </a:spcBef>
              <a:spcAft>
                <a:spcPts val="0"/>
              </a:spcAft>
              <a:buFont typeface="+mj-lt"/>
              <a:buAutoNum type="arabicPeriod"/>
              <a:defRPr/>
            </a:pPr>
            <a:r>
              <a:rPr lang="en-US" sz="2000" dirty="0">
                <a:cs typeface="Arial" pitchFamily="34" charset="0"/>
              </a:rPr>
              <a:t>Adequate documents should be forwarded with requests.</a:t>
            </a:r>
            <a:endParaRPr lang="en-US" sz="2000" dirty="0"/>
          </a:p>
        </p:txBody>
      </p:sp>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43</a:t>
            </a:fld>
            <a:endParaRPr lang="en-US" dirty="0"/>
          </a:p>
        </p:txBody>
      </p:sp>
    </p:spTree>
    <p:extLst>
      <p:ext uri="{BB962C8B-B14F-4D97-AF65-F5344CB8AC3E}">
        <p14:creationId xmlns:p14="http://schemas.microsoft.com/office/powerpoint/2010/main" val="1979955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780" y="681140"/>
            <a:ext cx="10674219" cy="5488136"/>
          </a:xfrm>
        </p:spPr>
      </p:pic>
    </p:spTree>
    <p:extLst>
      <p:ext uri="{BB962C8B-B14F-4D97-AF65-F5344CB8AC3E}">
        <p14:creationId xmlns:p14="http://schemas.microsoft.com/office/powerpoint/2010/main" val="302098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930" y="948690"/>
            <a:ext cx="10873021" cy="6063198"/>
          </a:xfrm>
          <a:prstGeom prst="rect">
            <a:avLst/>
          </a:prstGeom>
        </p:spPr>
        <p:txBody>
          <a:bodyPr wrap="square">
            <a:spAutoFit/>
          </a:bodyPr>
          <a:lstStyle/>
          <a:p>
            <a:pPr lvl="2" algn="ctr">
              <a:spcBef>
                <a:spcPts val="0"/>
              </a:spcBef>
            </a:pPr>
            <a:r>
              <a:rPr lang="en-US" sz="2800" b="1" dirty="0"/>
              <a:t>Introduction continued</a:t>
            </a:r>
            <a:r>
              <a:rPr lang="en-US" b="1" dirty="0" smtClean="0"/>
              <a:t>..</a:t>
            </a:r>
          </a:p>
          <a:p>
            <a:pPr lvl="2" algn="ctr">
              <a:spcBef>
                <a:spcPts val="0"/>
              </a:spcBef>
            </a:pPr>
            <a:endParaRPr lang="en-US" b="1" dirty="0"/>
          </a:p>
          <a:p>
            <a:pPr>
              <a:spcBef>
                <a:spcPts val="0"/>
              </a:spcBef>
            </a:pPr>
            <a:r>
              <a:rPr lang="en-US" dirty="0"/>
              <a:t>In line with Article 9 of the UNCAC Nigeria was required to establish an appropriate procurement system</a:t>
            </a:r>
            <a:r>
              <a:rPr lang="en-US" dirty="0" smtClean="0"/>
              <a:t>.</a:t>
            </a:r>
          </a:p>
          <a:p>
            <a:pPr>
              <a:spcBef>
                <a:spcPts val="0"/>
              </a:spcBef>
            </a:pPr>
            <a:r>
              <a:rPr lang="en-US" dirty="0"/>
              <a:t>To Institutionalize the operations of the BMPIU, </a:t>
            </a:r>
            <a:r>
              <a:rPr lang="en-US" dirty="0" smtClean="0"/>
              <a:t>the Public Procurement Act( PPA) </a:t>
            </a:r>
            <a:r>
              <a:rPr lang="en-US" dirty="0"/>
              <a:t>was signed into Law on June 4, 2007</a:t>
            </a:r>
            <a:r>
              <a:rPr lang="en-US" dirty="0" smtClean="0"/>
              <a:t>.</a:t>
            </a:r>
          </a:p>
          <a:p>
            <a:pPr>
              <a:spcBef>
                <a:spcPts val="0"/>
              </a:spcBef>
            </a:pPr>
            <a:endParaRPr lang="en-US" sz="1000" dirty="0"/>
          </a:p>
          <a:p>
            <a:pPr>
              <a:spcBef>
                <a:spcPts val="0"/>
              </a:spcBef>
            </a:pPr>
            <a:r>
              <a:rPr lang="en-US" dirty="0"/>
              <a:t>Nigeria’s Public Procurement Act is modeled after the UNCITRAL Procurement Model Law which has been adopted by several other countries.</a:t>
            </a:r>
          </a:p>
          <a:p>
            <a:pPr>
              <a:spcBef>
                <a:spcPts val="0"/>
              </a:spcBef>
            </a:pPr>
            <a:endParaRPr lang="en-US" sz="1100" dirty="0"/>
          </a:p>
          <a:p>
            <a:pPr>
              <a:spcBef>
                <a:spcPts val="0"/>
              </a:spcBef>
            </a:pPr>
            <a:r>
              <a:rPr lang="en-US" dirty="0"/>
              <a:t>Nigeria’s procurement reform was one of the important reforms that the International Monetary Fund (IMF) and World Bank got Nigeria to commit to during the debt relief </a:t>
            </a:r>
            <a:r>
              <a:rPr lang="en-US" dirty="0" smtClean="0"/>
              <a:t>negotiations.</a:t>
            </a:r>
          </a:p>
          <a:p>
            <a:pPr>
              <a:spcBef>
                <a:spcPts val="0"/>
              </a:spcBef>
            </a:pPr>
            <a:endParaRPr lang="en-US" dirty="0" smtClean="0"/>
          </a:p>
          <a:p>
            <a:pPr>
              <a:spcBef>
                <a:spcPts val="0"/>
              </a:spcBef>
            </a:pPr>
            <a:r>
              <a:rPr lang="en-US" dirty="0"/>
              <a:t>Like the UNCITRAL Law, the PPA 2007 has 5 key elements </a:t>
            </a:r>
            <a:r>
              <a:rPr lang="en-US" dirty="0" smtClean="0"/>
              <a:t>of:</a:t>
            </a:r>
          </a:p>
          <a:p>
            <a:pPr>
              <a:spcBef>
                <a:spcPts val="0"/>
              </a:spcBef>
            </a:pPr>
            <a:r>
              <a:rPr lang="en-US" dirty="0" smtClean="0"/>
              <a:t>	Disclosure </a:t>
            </a:r>
            <a:r>
              <a:rPr lang="en-US" dirty="0"/>
              <a:t>of all the rules that apply in the procurement process</a:t>
            </a:r>
            <a:r>
              <a:rPr lang="en-US" dirty="0" smtClean="0"/>
              <a:t>;</a:t>
            </a:r>
            <a:endParaRPr lang="en-US" dirty="0"/>
          </a:p>
          <a:p>
            <a:pPr lvl="1">
              <a:spcBef>
                <a:spcPts val="0"/>
              </a:spcBef>
            </a:pPr>
            <a:r>
              <a:rPr lang="en-US" dirty="0"/>
              <a:t>Publication of the opportunities</a:t>
            </a:r>
            <a:r>
              <a:rPr lang="en-US" dirty="0" smtClean="0"/>
              <a:t>;</a:t>
            </a:r>
            <a:endParaRPr lang="en-US" dirty="0"/>
          </a:p>
          <a:p>
            <a:pPr lvl="1">
              <a:spcBef>
                <a:spcPts val="0"/>
              </a:spcBef>
            </a:pPr>
            <a:r>
              <a:rPr lang="en-US" dirty="0"/>
              <a:t>Prior determination and publication of what is to be procured and how offers can be considered</a:t>
            </a:r>
            <a:r>
              <a:rPr lang="en-US" dirty="0" smtClean="0"/>
              <a:t>;</a:t>
            </a:r>
            <a:endParaRPr lang="en-US" dirty="0"/>
          </a:p>
          <a:p>
            <a:pPr lvl="1">
              <a:spcBef>
                <a:spcPts val="0"/>
              </a:spcBef>
            </a:pPr>
            <a:r>
              <a:rPr lang="en-US" dirty="0"/>
              <a:t>Visible conduct of procurement according to the prescribed rules and procedures; </a:t>
            </a:r>
            <a:r>
              <a:rPr lang="en-US" dirty="0" smtClean="0"/>
              <a:t>and</a:t>
            </a:r>
            <a:endParaRPr lang="en-US" dirty="0"/>
          </a:p>
          <a:p>
            <a:pPr lvl="1">
              <a:spcBef>
                <a:spcPts val="0"/>
              </a:spcBef>
            </a:pPr>
            <a:r>
              <a:rPr lang="en-US" dirty="0"/>
              <a:t>The existence of a system to monitor that these rules are being followed </a:t>
            </a:r>
            <a:r>
              <a:rPr lang="en-US" dirty="0" smtClean="0"/>
              <a:t>– </a:t>
            </a:r>
          </a:p>
          <a:p>
            <a:pPr lvl="1">
              <a:spcBef>
                <a:spcPts val="0"/>
              </a:spcBef>
            </a:pPr>
            <a:r>
              <a:rPr lang="en-US" i="1" dirty="0" smtClean="0">
                <a:solidFill>
                  <a:srgbClr val="FF0000"/>
                </a:solidFill>
              </a:rPr>
              <a:t>a </a:t>
            </a:r>
            <a:r>
              <a:rPr lang="en-US" i="1" dirty="0">
                <a:solidFill>
                  <a:srgbClr val="FF0000"/>
                </a:solidFill>
              </a:rPr>
              <a:t>Regulator to enforce </a:t>
            </a:r>
            <a:r>
              <a:rPr lang="en-US" i="1" dirty="0" smtClean="0">
                <a:solidFill>
                  <a:srgbClr val="FF0000"/>
                </a:solidFill>
              </a:rPr>
              <a:t>compliance(Bureau of Public Procurement)</a:t>
            </a:r>
            <a:r>
              <a:rPr lang="en-US" dirty="0" smtClean="0"/>
              <a:t>.</a:t>
            </a:r>
            <a:endParaRPr lang="en-US" dirty="0"/>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2420131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a:noFill/>
        </p:spPr>
        <p:txBody>
          <a:bodyPr/>
          <a:lstStyle/>
          <a:p>
            <a:fld id="{B9306BAD-132A-4CD4-9F45-F7CA886F1B35}" type="slidenum">
              <a:rPr lang="en-US" smtClean="0"/>
              <a:pPr/>
              <a:t>6</a:t>
            </a:fld>
            <a:endParaRPr lang="en-US" smtClean="0"/>
          </a:p>
        </p:txBody>
      </p:sp>
      <p:sp>
        <p:nvSpPr>
          <p:cNvPr id="10243" name="Content Placeholder 2"/>
          <p:cNvSpPr>
            <a:spLocks noGrp="1"/>
          </p:cNvSpPr>
          <p:nvPr>
            <p:ph idx="4294967295"/>
          </p:nvPr>
        </p:nvSpPr>
        <p:spPr>
          <a:xfrm>
            <a:off x="1119673" y="1219200"/>
            <a:ext cx="10123715" cy="4360506"/>
          </a:xfrm>
        </p:spPr>
        <p:txBody>
          <a:bodyPr>
            <a:normAutofit/>
          </a:bodyPr>
          <a:lstStyle/>
          <a:p>
            <a:r>
              <a:rPr lang="en-GB" dirty="0" smtClean="0"/>
              <a:t>Part I – Establishment of National Council</a:t>
            </a:r>
          </a:p>
          <a:p>
            <a:pPr lvl="4"/>
            <a:r>
              <a:rPr lang="en-GB" dirty="0" smtClean="0"/>
              <a:t>2 sections (1-2)</a:t>
            </a:r>
          </a:p>
          <a:p>
            <a:r>
              <a:rPr lang="en-GB" dirty="0" smtClean="0"/>
              <a:t>Part II – Establishment of BPP</a:t>
            </a:r>
          </a:p>
          <a:p>
            <a:pPr lvl="4"/>
            <a:r>
              <a:rPr lang="en-GB" dirty="0" smtClean="0"/>
              <a:t>12 sections (3-14)</a:t>
            </a:r>
          </a:p>
          <a:p>
            <a:r>
              <a:rPr lang="en-GB" dirty="0" smtClean="0"/>
              <a:t>Part III – Scope of Application</a:t>
            </a:r>
          </a:p>
          <a:p>
            <a:pPr lvl="4"/>
            <a:r>
              <a:rPr lang="en-GB" dirty="0" smtClean="0"/>
              <a:t>1 section  (15)</a:t>
            </a:r>
          </a:p>
          <a:p>
            <a:r>
              <a:rPr lang="en-GB" dirty="0" smtClean="0"/>
              <a:t>Part IV – Fundamental Principles for Procurements</a:t>
            </a:r>
          </a:p>
          <a:p>
            <a:pPr lvl="4"/>
            <a:r>
              <a:rPr lang="en-GB" dirty="0" smtClean="0"/>
              <a:t>1 section (16)</a:t>
            </a:r>
          </a:p>
          <a:p>
            <a:r>
              <a:rPr lang="en-GB" dirty="0" smtClean="0"/>
              <a:t>Part V – Organisation of Procurements</a:t>
            </a:r>
          </a:p>
          <a:p>
            <a:pPr lvl="4"/>
            <a:r>
              <a:rPr lang="en-GB" dirty="0" smtClean="0"/>
              <a:t>8 sections (17-24)</a:t>
            </a:r>
          </a:p>
          <a:p>
            <a:endParaRPr lang="en-GB" dirty="0" smtClean="0"/>
          </a:p>
          <a:p>
            <a:endParaRPr lang="en-GB" dirty="0" smtClean="0"/>
          </a:p>
          <a:p>
            <a:endParaRPr lang="en-GB" dirty="0" smtClean="0"/>
          </a:p>
          <a:p>
            <a:endParaRPr lang="en-GB" dirty="0" smtClean="0"/>
          </a:p>
        </p:txBody>
      </p:sp>
      <p:sp>
        <p:nvSpPr>
          <p:cNvPr id="10242" name="Title 1"/>
          <p:cNvSpPr>
            <a:spLocks noGrp="1"/>
          </p:cNvSpPr>
          <p:nvPr>
            <p:ph type="title" idx="4294967295"/>
          </p:nvPr>
        </p:nvSpPr>
        <p:spPr>
          <a:xfrm>
            <a:off x="1119673" y="682610"/>
            <a:ext cx="8770776" cy="536590"/>
          </a:xfrm>
        </p:spPr>
        <p:txBody>
          <a:bodyPr>
            <a:normAutofit fontScale="90000"/>
          </a:bodyPr>
          <a:lstStyle/>
          <a:p>
            <a:r>
              <a:rPr lang="en-GB" dirty="0" smtClean="0"/>
              <a:t>Parts and Sections of the Act,2007</a:t>
            </a:r>
          </a:p>
        </p:txBody>
      </p:sp>
    </p:spTree>
    <p:extLst>
      <p:ext uri="{BB962C8B-B14F-4D97-AF65-F5344CB8AC3E}">
        <p14:creationId xmlns:p14="http://schemas.microsoft.com/office/powerpoint/2010/main" val="3850405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2"/>
          </p:nvPr>
        </p:nvSpPr>
        <p:spPr>
          <a:noFill/>
        </p:spPr>
        <p:txBody>
          <a:bodyPr/>
          <a:lstStyle/>
          <a:p>
            <a:fld id="{D147616D-A74E-43B3-80E7-4B982B85AC95}" type="slidenum">
              <a:rPr lang="en-US" smtClean="0"/>
              <a:pPr/>
              <a:t>7</a:t>
            </a:fld>
            <a:endParaRPr lang="en-US" smtClean="0"/>
          </a:p>
        </p:txBody>
      </p:sp>
      <p:sp>
        <p:nvSpPr>
          <p:cNvPr id="11266" name="Title 1"/>
          <p:cNvSpPr>
            <a:spLocks noGrp="1"/>
          </p:cNvSpPr>
          <p:nvPr>
            <p:ph type="title" idx="4294967295"/>
          </p:nvPr>
        </p:nvSpPr>
        <p:spPr>
          <a:xfrm>
            <a:off x="1240972" y="507903"/>
            <a:ext cx="8229600" cy="868362"/>
          </a:xfrm>
        </p:spPr>
        <p:txBody>
          <a:bodyPr/>
          <a:lstStyle/>
          <a:p>
            <a:r>
              <a:rPr lang="en-GB" dirty="0" smtClean="0"/>
              <a:t>Parts and Sections of the Act</a:t>
            </a:r>
          </a:p>
        </p:txBody>
      </p:sp>
      <p:sp>
        <p:nvSpPr>
          <p:cNvPr id="11267" name="Content Placeholder 2"/>
          <p:cNvSpPr>
            <a:spLocks noGrp="1"/>
          </p:cNvSpPr>
          <p:nvPr>
            <p:ph idx="4294967295"/>
          </p:nvPr>
        </p:nvSpPr>
        <p:spPr>
          <a:xfrm>
            <a:off x="961053" y="1295400"/>
            <a:ext cx="11448661" cy="4830763"/>
          </a:xfrm>
        </p:spPr>
        <p:txBody>
          <a:bodyPr>
            <a:normAutofit fontScale="70000" lnSpcReduction="20000"/>
          </a:bodyPr>
          <a:lstStyle/>
          <a:p>
            <a:r>
              <a:rPr lang="en-GB" dirty="0" smtClean="0"/>
              <a:t>Part VI – Procurement Methods</a:t>
            </a:r>
          </a:p>
          <a:p>
            <a:pPr lvl="4"/>
            <a:r>
              <a:rPr lang="en-GB" dirty="0" smtClean="0"/>
              <a:t>14 sections (25 -38)</a:t>
            </a:r>
          </a:p>
          <a:p>
            <a:r>
              <a:rPr lang="en-GB" dirty="0" smtClean="0"/>
              <a:t>Part VII – Special and Restricted Methods</a:t>
            </a:r>
          </a:p>
          <a:p>
            <a:pPr lvl="4"/>
            <a:r>
              <a:rPr lang="en-GB" dirty="0" smtClean="0"/>
              <a:t>5 sections ( 39- 43)</a:t>
            </a:r>
          </a:p>
          <a:p>
            <a:r>
              <a:rPr lang="en-GB" dirty="0" smtClean="0"/>
              <a:t>Part VIII – Procurement of Consultant (Services)</a:t>
            </a:r>
          </a:p>
          <a:p>
            <a:pPr lvl="4"/>
            <a:r>
              <a:rPr lang="en-GB" dirty="0" smtClean="0"/>
              <a:t>9 sections (44-52)</a:t>
            </a:r>
          </a:p>
          <a:p>
            <a:r>
              <a:rPr lang="en-GB" dirty="0" smtClean="0"/>
              <a:t>Part IX – Procurement Surveillance and review</a:t>
            </a:r>
          </a:p>
          <a:p>
            <a:pPr lvl="4"/>
            <a:r>
              <a:rPr lang="en-GB" dirty="0" smtClean="0"/>
              <a:t> 2 sections  ( 53-54)</a:t>
            </a:r>
          </a:p>
          <a:p>
            <a:r>
              <a:rPr lang="en-GB" dirty="0" smtClean="0"/>
              <a:t>Part X – Disposal of Public Property</a:t>
            </a:r>
          </a:p>
          <a:p>
            <a:pPr lvl="4"/>
            <a:r>
              <a:rPr lang="en-GB" dirty="0" smtClean="0"/>
              <a:t>2 sections  ( 55-56)</a:t>
            </a:r>
          </a:p>
          <a:p>
            <a:r>
              <a:rPr lang="en-GB" dirty="0"/>
              <a:t>Part XI– Code of Conduct</a:t>
            </a:r>
          </a:p>
          <a:p>
            <a:pPr lvl="4"/>
            <a:r>
              <a:rPr lang="en-GB" dirty="0"/>
              <a:t>1 section (57)</a:t>
            </a:r>
          </a:p>
          <a:p>
            <a:r>
              <a:rPr lang="en-GB" dirty="0"/>
              <a:t>Part XII– Offences</a:t>
            </a:r>
          </a:p>
          <a:p>
            <a:pPr lvl="4"/>
            <a:r>
              <a:rPr lang="en-GB" dirty="0"/>
              <a:t>1 section (58)</a:t>
            </a:r>
          </a:p>
          <a:p>
            <a:r>
              <a:rPr lang="en-GB" dirty="0"/>
              <a:t>Part XIII– Miscellaneous</a:t>
            </a:r>
          </a:p>
          <a:p>
            <a:pPr lvl="4"/>
            <a:r>
              <a:rPr lang="en-GB" dirty="0"/>
              <a:t>3 sections (59-61)</a:t>
            </a:r>
          </a:p>
          <a:p>
            <a:pPr marL="1828800" lvl="4" indent="0">
              <a:buNone/>
            </a:pP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val="228366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E33521-E7C9-40C1-9F23-A63E364DD2C8}" type="slidenum">
              <a:rPr lang="en-US" smtClean="0"/>
              <a:pPr>
                <a:defRPr/>
              </a:pPr>
              <a:t>8</a:t>
            </a:fld>
            <a:endParaRPr lang="en-US" dirty="0"/>
          </a:p>
        </p:txBody>
      </p:sp>
      <p:sp>
        <p:nvSpPr>
          <p:cNvPr id="2" name="Title 1"/>
          <p:cNvSpPr>
            <a:spLocks noGrp="1"/>
          </p:cNvSpPr>
          <p:nvPr>
            <p:ph type="title" idx="4294967295"/>
          </p:nvPr>
        </p:nvSpPr>
        <p:spPr>
          <a:xfrm>
            <a:off x="1268964" y="477416"/>
            <a:ext cx="10266544" cy="709613"/>
          </a:xfrm>
        </p:spPr>
        <p:txBody>
          <a:bodyPr>
            <a:normAutofit/>
          </a:bodyPr>
          <a:lstStyle/>
          <a:p>
            <a:r>
              <a:rPr lang="en-US" sz="4000" dirty="0" smtClean="0"/>
              <a:t>Overview of The Procurement Process</a:t>
            </a:r>
            <a:r>
              <a:rPr lang="en-US" sz="1600" dirty="0" smtClean="0"/>
              <a:t>..</a:t>
            </a:r>
            <a:r>
              <a:rPr lang="en-US" sz="1600" dirty="0"/>
              <a:t>1/2</a:t>
            </a:r>
          </a:p>
        </p:txBody>
      </p:sp>
      <p:sp>
        <p:nvSpPr>
          <p:cNvPr id="3" name="Content Placeholder 2"/>
          <p:cNvSpPr>
            <a:spLocks noGrp="1"/>
          </p:cNvSpPr>
          <p:nvPr>
            <p:ph sz="quarter" idx="4294967295"/>
          </p:nvPr>
        </p:nvSpPr>
        <p:spPr>
          <a:xfrm>
            <a:off x="979714" y="1187029"/>
            <a:ext cx="10627568" cy="651102"/>
          </a:xfrm>
        </p:spPr>
        <p:txBody>
          <a:bodyPr>
            <a:normAutofit/>
          </a:bodyPr>
          <a:lstStyle/>
          <a:p>
            <a:pPr marL="0" indent="0">
              <a:buNone/>
            </a:pPr>
            <a:r>
              <a:rPr lang="en-US" sz="2200" dirty="0" smtClean="0"/>
              <a:t>The basic stages of Due Process in Public Procurement are as shown in flow chart below</a:t>
            </a:r>
            <a:endParaRPr lang="en-US" sz="2200" dirty="0"/>
          </a:p>
        </p:txBody>
      </p:sp>
      <p:graphicFrame>
        <p:nvGraphicFramePr>
          <p:cNvPr id="6" name="Content Placeholder 5"/>
          <p:cNvGraphicFramePr>
            <a:graphicFrameLocks/>
          </p:cNvGraphicFramePr>
          <p:nvPr>
            <p:extLst>
              <p:ext uri="{D42A27DB-BD31-4B8C-83A1-F6EECF244321}">
                <p14:modId xmlns:p14="http://schemas.microsoft.com/office/powerpoint/2010/main" val="2188057825"/>
              </p:ext>
            </p:extLst>
          </p:nvPr>
        </p:nvGraphicFramePr>
        <p:xfrm>
          <a:off x="1833465" y="1549400"/>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196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defTabSz="914400" fontAlgn="base">
              <a:spcBef>
                <a:spcPct val="0"/>
              </a:spcBef>
              <a:spcAft>
                <a:spcPct val="0"/>
              </a:spcAft>
              <a:defRPr/>
            </a:pPr>
            <a:fld id="{9DE33521-E7C9-40C1-9F23-A63E364DD2C8}" type="slidenum">
              <a:rPr lang="en-US" sz="1200">
                <a:solidFill>
                  <a:srgbClr val="FFFFFF"/>
                </a:solidFill>
                <a:latin typeface="Franklin Gothic Book"/>
                <a:ea typeface="+mj-ea"/>
                <a:cs typeface="+mj-cs"/>
              </a:rPr>
              <a:pPr algn="ctr" defTabSz="914400" fontAlgn="base">
                <a:spcBef>
                  <a:spcPct val="0"/>
                </a:spcBef>
                <a:spcAft>
                  <a:spcPct val="0"/>
                </a:spcAft>
                <a:defRPr/>
              </a:pPr>
              <a:t>9</a:t>
            </a:fld>
            <a:endParaRPr lang="en-US" sz="1200" dirty="0">
              <a:solidFill>
                <a:srgbClr val="FFFFFF"/>
              </a:solidFill>
              <a:latin typeface="Franklin Gothic Book"/>
              <a:ea typeface="+mj-ea"/>
              <a:cs typeface="+mj-cs"/>
            </a:endParaRPr>
          </a:p>
        </p:txBody>
      </p:sp>
      <p:sp>
        <p:nvSpPr>
          <p:cNvPr id="2" name="Title 1"/>
          <p:cNvSpPr>
            <a:spLocks noGrp="1"/>
          </p:cNvSpPr>
          <p:nvPr>
            <p:ph type="title" idx="4294967295"/>
          </p:nvPr>
        </p:nvSpPr>
        <p:spPr>
          <a:xfrm>
            <a:off x="1455578" y="682625"/>
            <a:ext cx="9860122" cy="709613"/>
          </a:xfrm>
        </p:spPr>
        <p:txBody>
          <a:bodyPr>
            <a:normAutofit/>
          </a:bodyPr>
          <a:lstStyle/>
          <a:p>
            <a:r>
              <a:rPr lang="en-US" sz="3600" dirty="0" smtClean="0"/>
              <a:t>Overview Of The Procurement Process</a:t>
            </a:r>
            <a:r>
              <a:rPr lang="en-US" sz="2200" dirty="0" smtClean="0"/>
              <a:t>..2/2</a:t>
            </a:r>
            <a:endParaRPr lang="en-US" sz="3600" dirty="0"/>
          </a:p>
        </p:txBody>
      </p:sp>
      <p:sp>
        <p:nvSpPr>
          <p:cNvPr id="8" name="Rectangle 3"/>
          <p:cNvSpPr txBox="1">
            <a:spLocks noChangeArrowheads="1"/>
          </p:cNvSpPr>
          <p:nvPr/>
        </p:nvSpPr>
        <p:spPr bwMode="auto">
          <a:xfrm>
            <a:off x="1982788" y="762001"/>
            <a:ext cx="8382000" cy="536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74320" indent="-274320" algn="ctr" defTabSz="914400" eaLnBrk="0" hangingPunct="0">
              <a:spcBef>
                <a:spcPts val="580"/>
              </a:spcBef>
              <a:buClr>
                <a:srgbClr val="FF0000"/>
              </a:buClr>
              <a:buSzPct val="85000"/>
              <a:defRPr/>
            </a:pPr>
            <a:endParaRPr lang="en-US" sz="2100" b="1" dirty="0">
              <a:solidFill>
                <a:srgbClr val="000000"/>
              </a:solidFill>
              <a:effectLst>
                <a:outerShdw blurRad="38100" dist="38100" dir="2700000" algn="tl">
                  <a:srgbClr val="FFFFFF"/>
                </a:outerShdw>
              </a:effectLst>
              <a:latin typeface="Tahoma" charset="0"/>
              <a:cs typeface="Tahoma" charset="0"/>
            </a:endParaRPr>
          </a:p>
        </p:txBody>
      </p:sp>
      <p:sp>
        <p:nvSpPr>
          <p:cNvPr id="9" name="AutoShape 6"/>
          <p:cNvSpPr>
            <a:spLocks noChangeArrowheads="1"/>
          </p:cNvSpPr>
          <p:nvPr/>
        </p:nvSpPr>
        <p:spPr bwMode="auto">
          <a:xfrm>
            <a:off x="2524100" y="1677988"/>
            <a:ext cx="1819300" cy="989012"/>
          </a:xfrm>
          <a:prstGeom prst="rightArrowCallout">
            <a:avLst>
              <a:gd name="adj1" fmla="val 25000"/>
              <a:gd name="adj2" fmla="val 25000"/>
              <a:gd name="adj3" fmla="val 25794"/>
              <a:gd name="adj4" fmla="val 66667"/>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200" dirty="0">
                <a:solidFill>
                  <a:prstClr val="black"/>
                </a:solidFill>
                <a:latin typeface="Perpetua" pitchFamily="18" charset="0"/>
                <a:cs typeface="Arial" charset="0"/>
              </a:rPr>
              <a:t>Need Assessment</a:t>
            </a:r>
          </a:p>
          <a:p>
            <a:pPr algn="ctr" defTabSz="914400" fontAlgn="base">
              <a:spcBef>
                <a:spcPct val="0"/>
              </a:spcBef>
              <a:spcAft>
                <a:spcPct val="0"/>
              </a:spcAft>
              <a:defRPr/>
            </a:pPr>
            <a:r>
              <a:rPr lang="en-US" sz="1200" dirty="0">
                <a:solidFill>
                  <a:prstClr val="black"/>
                </a:solidFill>
                <a:latin typeface="Perpetua" pitchFamily="18" charset="0"/>
                <a:cs typeface="Arial" charset="0"/>
              </a:rPr>
              <a:t> and </a:t>
            </a:r>
          </a:p>
          <a:p>
            <a:pPr algn="ctr" defTabSz="914400" fontAlgn="base">
              <a:spcBef>
                <a:spcPct val="0"/>
              </a:spcBef>
              <a:spcAft>
                <a:spcPct val="0"/>
              </a:spcAft>
              <a:defRPr/>
            </a:pPr>
            <a:r>
              <a:rPr lang="en-US" sz="1200" dirty="0">
                <a:solidFill>
                  <a:prstClr val="black"/>
                </a:solidFill>
                <a:latin typeface="Perpetua" pitchFamily="18" charset="0"/>
                <a:cs typeface="Arial" charset="0"/>
              </a:rPr>
              <a:t>Procurement Planning </a:t>
            </a:r>
          </a:p>
          <a:p>
            <a:pPr algn="ctr" defTabSz="914400" fontAlgn="base">
              <a:spcBef>
                <a:spcPct val="0"/>
              </a:spcBef>
              <a:spcAft>
                <a:spcPct val="0"/>
              </a:spcAft>
              <a:defRPr/>
            </a:pPr>
            <a:r>
              <a:rPr lang="en-US" sz="1200" dirty="0">
                <a:solidFill>
                  <a:prstClr val="black"/>
                </a:solidFill>
                <a:latin typeface="Perpetua" pitchFamily="18" charset="0"/>
                <a:cs typeface="Arial" charset="0"/>
              </a:rPr>
              <a:t>Section16, 18, 21</a:t>
            </a:r>
          </a:p>
        </p:txBody>
      </p:sp>
      <p:sp>
        <p:nvSpPr>
          <p:cNvPr id="10" name="AutoShape 8"/>
          <p:cNvSpPr>
            <a:spLocks noChangeArrowheads="1"/>
          </p:cNvSpPr>
          <p:nvPr/>
        </p:nvSpPr>
        <p:spPr bwMode="auto">
          <a:xfrm>
            <a:off x="4343400" y="1751014"/>
            <a:ext cx="1752600" cy="915987"/>
          </a:xfrm>
          <a:prstGeom prst="rightArrowCallout">
            <a:avLst>
              <a:gd name="adj1" fmla="val 25000"/>
              <a:gd name="adj2" fmla="val 25000"/>
              <a:gd name="adj3" fmla="val 29117"/>
              <a:gd name="adj4" fmla="val 66667"/>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400" dirty="0">
                <a:solidFill>
                  <a:prstClr val="black"/>
                </a:solidFill>
                <a:latin typeface="Perpetua" pitchFamily="18" charset="0"/>
                <a:cs typeface="Arial" charset="0"/>
              </a:rPr>
              <a:t>Prepare</a:t>
            </a:r>
          </a:p>
          <a:p>
            <a:pPr algn="ctr" defTabSz="914400" fontAlgn="base">
              <a:spcBef>
                <a:spcPct val="0"/>
              </a:spcBef>
              <a:spcAft>
                <a:spcPct val="0"/>
              </a:spcAft>
              <a:defRPr/>
            </a:pPr>
            <a:r>
              <a:rPr lang="en-US" sz="1400" dirty="0">
                <a:solidFill>
                  <a:prstClr val="black"/>
                </a:solidFill>
                <a:latin typeface="Perpetua" pitchFamily="18" charset="0"/>
                <a:cs typeface="Arial" charset="0"/>
              </a:rPr>
              <a:t>Bid </a:t>
            </a:r>
          </a:p>
          <a:p>
            <a:pPr algn="ctr" defTabSz="914400" fontAlgn="base">
              <a:spcBef>
                <a:spcPct val="0"/>
              </a:spcBef>
              <a:spcAft>
                <a:spcPct val="0"/>
              </a:spcAft>
              <a:defRPr/>
            </a:pPr>
            <a:r>
              <a:rPr lang="en-US" sz="1400" dirty="0">
                <a:solidFill>
                  <a:prstClr val="black"/>
                </a:solidFill>
                <a:latin typeface="Perpetua" pitchFamily="18" charset="0"/>
                <a:cs typeface="Arial" charset="0"/>
              </a:rPr>
              <a:t>Document</a:t>
            </a:r>
          </a:p>
          <a:p>
            <a:pPr algn="ctr" defTabSz="914400" fontAlgn="base">
              <a:spcBef>
                <a:spcPct val="0"/>
              </a:spcBef>
              <a:spcAft>
                <a:spcPct val="0"/>
              </a:spcAft>
              <a:defRPr/>
            </a:pPr>
            <a:r>
              <a:rPr lang="en-US" sz="1400" dirty="0">
                <a:solidFill>
                  <a:prstClr val="black"/>
                </a:solidFill>
                <a:latin typeface="Perpetua" pitchFamily="18" charset="0"/>
                <a:cs typeface="Arial" charset="0"/>
              </a:rPr>
              <a:t>Section 16,18</a:t>
            </a:r>
          </a:p>
        </p:txBody>
      </p:sp>
      <p:sp>
        <p:nvSpPr>
          <p:cNvPr id="11" name="AutoShape 10"/>
          <p:cNvSpPr>
            <a:spLocks noChangeArrowheads="1"/>
          </p:cNvSpPr>
          <p:nvPr/>
        </p:nvSpPr>
        <p:spPr bwMode="auto">
          <a:xfrm>
            <a:off x="6018213" y="1677988"/>
            <a:ext cx="1905000" cy="989012"/>
          </a:xfrm>
          <a:prstGeom prst="rightArrowCallout">
            <a:avLst>
              <a:gd name="adj1" fmla="val 25000"/>
              <a:gd name="adj2" fmla="val 25000"/>
              <a:gd name="adj3" fmla="val 29312"/>
              <a:gd name="adj4" fmla="val 66667"/>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200" dirty="0">
                <a:solidFill>
                  <a:prstClr val="black"/>
                </a:solidFill>
                <a:latin typeface="Perpetua" pitchFamily="18" charset="0"/>
                <a:cs typeface="Arial" charset="0"/>
              </a:rPr>
              <a:t>Advertisement</a:t>
            </a:r>
          </a:p>
          <a:p>
            <a:pPr algn="ctr" defTabSz="914400" fontAlgn="base">
              <a:spcBef>
                <a:spcPct val="0"/>
              </a:spcBef>
              <a:spcAft>
                <a:spcPct val="0"/>
              </a:spcAft>
              <a:defRPr/>
            </a:pPr>
            <a:r>
              <a:rPr lang="en-US" sz="1200" dirty="0">
                <a:solidFill>
                  <a:prstClr val="black"/>
                </a:solidFill>
                <a:latin typeface="Perpetua" pitchFamily="18" charset="0"/>
                <a:cs typeface="Arial" charset="0"/>
              </a:rPr>
              <a:t>Section  19, 25,  45, 48</a:t>
            </a:r>
          </a:p>
        </p:txBody>
      </p:sp>
      <p:sp>
        <p:nvSpPr>
          <p:cNvPr id="12" name="AutoShape 15"/>
          <p:cNvSpPr>
            <a:spLocks noChangeArrowheads="1"/>
          </p:cNvSpPr>
          <p:nvPr/>
        </p:nvSpPr>
        <p:spPr bwMode="auto">
          <a:xfrm>
            <a:off x="3810000" y="3286125"/>
            <a:ext cx="3714750" cy="928688"/>
          </a:xfrm>
          <a:prstGeom prst="leftArrowCallout">
            <a:avLst>
              <a:gd name="adj1" fmla="val 25000"/>
              <a:gd name="adj2" fmla="val 25000"/>
              <a:gd name="adj3" fmla="val 26093"/>
              <a:gd name="adj4" fmla="val 66667"/>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200" dirty="0">
                <a:solidFill>
                  <a:prstClr val="black"/>
                </a:solidFill>
                <a:latin typeface="Perpetua" pitchFamily="18" charset="0"/>
                <a:cs typeface="Arial" charset="0"/>
              </a:rPr>
              <a:t>Examination/Evaluation</a:t>
            </a:r>
          </a:p>
          <a:p>
            <a:pPr algn="ctr" defTabSz="914400" fontAlgn="base">
              <a:spcBef>
                <a:spcPct val="0"/>
              </a:spcBef>
              <a:spcAft>
                <a:spcPct val="0"/>
              </a:spcAft>
              <a:defRPr/>
            </a:pPr>
            <a:r>
              <a:rPr lang="en-US" sz="1200" dirty="0">
                <a:solidFill>
                  <a:prstClr val="black"/>
                </a:solidFill>
                <a:latin typeface="Perpetua" pitchFamily="18" charset="0"/>
                <a:cs typeface="Arial" charset="0"/>
              </a:rPr>
              <a:t>Sections 31, 32, 49, 51</a:t>
            </a:r>
            <a:r>
              <a:rPr lang="en-US" dirty="0">
                <a:solidFill>
                  <a:prstClr val="black"/>
                </a:solidFill>
                <a:latin typeface="Perpetua" pitchFamily="18" charset="0"/>
                <a:cs typeface="Arial" charset="0"/>
              </a:rPr>
              <a:t> </a:t>
            </a:r>
          </a:p>
        </p:txBody>
      </p:sp>
      <p:sp>
        <p:nvSpPr>
          <p:cNvPr id="13" name="AutoShape 16"/>
          <p:cNvSpPr>
            <a:spLocks noChangeArrowheads="1"/>
          </p:cNvSpPr>
          <p:nvPr/>
        </p:nvSpPr>
        <p:spPr bwMode="auto">
          <a:xfrm>
            <a:off x="7810501" y="1571626"/>
            <a:ext cx="2017713" cy="1095375"/>
          </a:xfrm>
          <a:prstGeom prst="rightArrowCallout">
            <a:avLst>
              <a:gd name="adj1" fmla="val 25000"/>
              <a:gd name="adj2" fmla="val 25000"/>
              <a:gd name="adj3" fmla="val 26078"/>
              <a:gd name="adj4" fmla="val 78444"/>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200" dirty="0">
                <a:solidFill>
                  <a:prstClr val="black"/>
                </a:solidFill>
                <a:latin typeface="Perpetua" pitchFamily="18" charset="0"/>
                <a:cs typeface="Arial" charset="0"/>
              </a:rPr>
              <a:t>Collection &amp; </a:t>
            </a:r>
          </a:p>
          <a:p>
            <a:pPr algn="ctr" defTabSz="914400" fontAlgn="base">
              <a:spcBef>
                <a:spcPct val="0"/>
              </a:spcBef>
              <a:spcAft>
                <a:spcPct val="0"/>
              </a:spcAft>
              <a:defRPr/>
            </a:pPr>
            <a:r>
              <a:rPr lang="en-US" sz="1200" dirty="0">
                <a:solidFill>
                  <a:prstClr val="black"/>
                </a:solidFill>
                <a:latin typeface="Perpetua" pitchFamily="18" charset="0"/>
                <a:cs typeface="Arial" charset="0"/>
              </a:rPr>
              <a:t>Submission and  Opening of </a:t>
            </a:r>
          </a:p>
          <a:p>
            <a:pPr algn="ctr" defTabSz="914400" fontAlgn="base">
              <a:spcBef>
                <a:spcPct val="0"/>
              </a:spcBef>
              <a:spcAft>
                <a:spcPct val="0"/>
              </a:spcAft>
              <a:defRPr/>
            </a:pPr>
            <a:r>
              <a:rPr lang="en-US" sz="1200" dirty="0">
                <a:solidFill>
                  <a:prstClr val="black"/>
                </a:solidFill>
                <a:latin typeface="Perpetua" pitchFamily="18" charset="0"/>
                <a:cs typeface="Arial" charset="0"/>
              </a:rPr>
              <a:t>Bid</a:t>
            </a:r>
          </a:p>
          <a:p>
            <a:pPr algn="ctr" defTabSz="914400" fontAlgn="base">
              <a:spcBef>
                <a:spcPct val="0"/>
              </a:spcBef>
              <a:spcAft>
                <a:spcPct val="0"/>
              </a:spcAft>
              <a:defRPr/>
            </a:pPr>
            <a:r>
              <a:rPr lang="en-US" sz="1200" dirty="0">
                <a:solidFill>
                  <a:prstClr val="black"/>
                </a:solidFill>
                <a:latin typeface="Perpetua" pitchFamily="18" charset="0"/>
                <a:cs typeface="Arial" charset="0"/>
              </a:rPr>
              <a:t>Section 27, 30,48</a:t>
            </a:r>
          </a:p>
        </p:txBody>
      </p:sp>
      <p:sp>
        <p:nvSpPr>
          <p:cNvPr id="14" name="AutoShape 19"/>
          <p:cNvSpPr>
            <a:spLocks noChangeArrowheads="1"/>
          </p:cNvSpPr>
          <p:nvPr/>
        </p:nvSpPr>
        <p:spPr bwMode="auto">
          <a:xfrm rot="10649381">
            <a:off x="7534275" y="2422526"/>
            <a:ext cx="2751138" cy="1597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A85FA"/>
          </a:solidFill>
          <a:ln w="9525">
            <a:solidFill>
              <a:schemeClr val="tx1"/>
            </a:solidFill>
            <a:miter lim="800000"/>
            <a:headEnd/>
            <a:tailEnd/>
          </a:ln>
        </p:spPr>
        <p:txBody>
          <a:bodyPr wrap="none" lIns="62746" tIns="31373" rIns="62746" bIns="31373" anchor="ctr"/>
          <a:lstStyle/>
          <a:p>
            <a:pPr defTabSz="914400" fontAlgn="base">
              <a:spcBef>
                <a:spcPct val="0"/>
              </a:spcBef>
              <a:spcAft>
                <a:spcPct val="0"/>
              </a:spcAft>
              <a:defRPr/>
            </a:pPr>
            <a:endParaRPr lang="en-US">
              <a:solidFill>
                <a:prstClr val="black"/>
              </a:solidFill>
              <a:latin typeface="Perpetua" pitchFamily="18" charset="0"/>
              <a:cs typeface="Arial" charset="0"/>
            </a:endParaRPr>
          </a:p>
        </p:txBody>
      </p:sp>
      <p:sp>
        <p:nvSpPr>
          <p:cNvPr id="15" name="AutoShape 21"/>
          <p:cNvSpPr>
            <a:spLocks noChangeArrowheads="1"/>
          </p:cNvSpPr>
          <p:nvPr/>
        </p:nvSpPr>
        <p:spPr bwMode="auto">
          <a:xfrm>
            <a:off x="3048000" y="4876800"/>
            <a:ext cx="1601788" cy="992188"/>
          </a:xfrm>
          <a:prstGeom prst="rightArrowCallout">
            <a:avLst>
              <a:gd name="adj1" fmla="val 25000"/>
              <a:gd name="adj2" fmla="val 25000"/>
              <a:gd name="adj3" fmla="val 24567"/>
              <a:gd name="adj4" fmla="val 66667"/>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200">
                <a:solidFill>
                  <a:prstClr val="black"/>
                </a:solidFill>
                <a:latin typeface="Perpetua" pitchFamily="18" charset="0"/>
                <a:cs typeface="Arial" charset="0"/>
              </a:rPr>
              <a:t>Contract</a:t>
            </a:r>
          </a:p>
          <a:p>
            <a:pPr algn="ctr" defTabSz="914400" fontAlgn="base">
              <a:spcBef>
                <a:spcPct val="0"/>
              </a:spcBef>
              <a:spcAft>
                <a:spcPct val="0"/>
              </a:spcAft>
              <a:defRPr/>
            </a:pPr>
            <a:r>
              <a:rPr lang="en-US" sz="1200">
                <a:solidFill>
                  <a:prstClr val="black"/>
                </a:solidFill>
                <a:latin typeface="Perpetua" pitchFamily="18" charset="0"/>
                <a:cs typeface="Arial" charset="0"/>
              </a:rPr>
              <a:t>award</a:t>
            </a:r>
          </a:p>
        </p:txBody>
      </p:sp>
      <p:sp>
        <p:nvSpPr>
          <p:cNvPr id="16" name="AutoShape 23"/>
          <p:cNvSpPr>
            <a:spLocks noChangeArrowheads="1"/>
          </p:cNvSpPr>
          <p:nvPr/>
        </p:nvSpPr>
        <p:spPr bwMode="auto">
          <a:xfrm>
            <a:off x="4649788" y="4876800"/>
            <a:ext cx="1524000" cy="992188"/>
          </a:xfrm>
          <a:prstGeom prst="rightArrowCallout">
            <a:avLst>
              <a:gd name="adj1" fmla="val 25000"/>
              <a:gd name="adj2" fmla="val 25000"/>
              <a:gd name="adj3" fmla="val 23374"/>
              <a:gd name="adj4" fmla="val 66667"/>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200" dirty="0">
                <a:solidFill>
                  <a:prstClr val="black"/>
                </a:solidFill>
                <a:latin typeface="Perpetua" pitchFamily="18" charset="0"/>
                <a:cs typeface="Arial" charset="0"/>
              </a:rPr>
              <a:t>Contract</a:t>
            </a:r>
          </a:p>
          <a:p>
            <a:pPr algn="ctr" defTabSz="914400" fontAlgn="base">
              <a:spcBef>
                <a:spcPct val="0"/>
              </a:spcBef>
              <a:spcAft>
                <a:spcPct val="0"/>
              </a:spcAft>
              <a:defRPr/>
            </a:pPr>
            <a:r>
              <a:rPr lang="en-US" sz="1200" dirty="0">
                <a:solidFill>
                  <a:prstClr val="black"/>
                </a:solidFill>
                <a:latin typeface="Perpetua" pitchFamily="18" charset="0"/>
                <a:cs typeface="Arial" charset="0"/>
              </a:rPr>
              <a:t>Preparation </a:t>
            </a:r>
          </a:p>
        </p:txBody>
      </p:sp>
      <p:sp>
        <p:nvSpPr>
          <p:cNvPr id="17" name="AutoShape 25"/>
          <p:cNvSpPr>
            <a:spLocks noChangeArrowheads="1"/>
          </p:cNvSpPr>
          <p:nvPr/>
        </p:nvSpPr>
        <p:spPr bwMode="auto">
          <a:xfrm>
            <a:off x="6248401" y="4953001"/>
            <a:ext cx="1674813" cy="989013"/>
          </a:xfrm>
          <a:prstGeom prst="rightArrowCallout">
            <a:avLst>
              <a:gd name="adj1" fmla="val 25000"/>
              <a:gd name="adj2" fmla="val 25000"/>
              <a:gd name="adj3" fmla="val 25770"/>
              <a:gd name="adj4" fmla="val 66667"/>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200" dirty="0">
                <a:solidFill>
                  <a:prstClr val="black"/>
                </a:solidFill>
                <a:latin typeface="Perpetua" pitchFamily="18" charset="0"/>
                <a:cs typeface="Arial" charset="0"/>
              </a:rPr>
              <a:t>Signing of </a:t>
            </a:r>
          </a:p>
          <a:p>
            <a:pPr algn="ctr" defTabSz="914400" fontAlgn="base">
              <a:spcBef>
                <a:spcPct val="0"/>
              </a:spcBef>
              <a:spcAft>
                <a:spcPct val="0"/>
              </a:spcAft>
              <a:defRPr/>
            </a:pPr>
            <a:r>
              <a:rPr lang="en-US" sz="1200" dirty="0">
                <a:solidFill>
                  <a:prstClr val="black"/>
                </a:solidFill>
                <a:latin typeface="Perpetua" pitchFamily="18" charset="0"/>
                <a:cs typeface="Arial" charset="0"/>
              </a:rPr>
              <a:t>Contract</a:t>
            </a:r>
          </a:p>
        </p:txBody>
      </p:sp>
      <p:sp>
        <p:nvSpPr>
          <p:cNvPr id="18" name="Rectangle 28"/>
          <p:cNvSpPr>
            <a:spLocks noChangeArrowheads="1"/>
          </p:cNvSpPr>
          <p:nvPr/>
        </p:nvSpPr>
        <p:spPr bwMode="auto">
          <a:xfrm>
            <a:off x="7923214" y="4953000"/>
            <a:ext cx="1449387" cy="915988"/>
          </a:xfrm>
          <a:prstGeom prst="rect">
            <a:avLst/>
          </a:prstGeom>
          <a:solidFill>
            <a:srgbClr val="FFFF99"/>
          </a:solidFill>
          <a:ln w="9525">
            <a:solidFill>
              <a:schemeClr val="tx1"/>
            </a:solidFill>
            <a:miter lim="800000"/>
            <a:headEnd/>
            <a:tailEnd/>
          </a:ln>
        </p:spPr>
        <p:txBody>
          <a:bodyPr wrap="none" lIns="91421" tIns="45711" rIns="91421" bIns="45711" anchor="ctr"/>
          <a:lstStyle/>
          <a:p>
            <a:pPr algn="ctr" defTabSz="914400" fontAlgn="base">
              <a:spcBef>
                <a:spcPct val="0"/>
              </a:spcBef>
              <a:spcAft>
                <a:spcPct val="0"/>
              </a:spcAft>
              <a:defRPr/>
            </a:pPr>
            <a:r>
              <a:rPr lang="en-US" sz="1200" dirty="0">
                <a:solidFill>
                  <a:prstClr val="black"/>
                </a:solidFill>
                <a:latin typeface="Perpetua" pitchFamily="18" charset="0"/>
                <a:cs typeface="Arial" charset="0"/>
              </a:rPr>
              <a:t>Performance </a:t>
            </a:r>
          </a:p>
          <a:p>
            <a:pPr algn="ctr" defTabSz="914400" fontAlgn="base">
              <a:spcBef>
                <a:spcPct val="0"/>
              </a:spcBef>
              <a:spcAft>
                <a:spcPct val="0"/>
              </a:spcAft>
              <a:defRPr/>
            </a:pPr>
            <a:r>
              <a:rPr lang="en-US" sz="1200" dirty="0">
                <a:solidFill>
                  <a:prstClr val="black"/>
                </a:solidFill>
                <a:latin typeface="Perpetua" pitchFamily="18" charset="0"/>
                <a:cs typeface="Arial" charset="0"/>
              </a:rPr>
              <a:t>of </a:t>
            </a:r>
          </a:p>
          <a:p>
            <a:pPr algn="ctr" defTabSz="914400" fontAlgn="base">
              <a:spcBef>
                <a:spcPct val="0"/>
              </a:spcBef>
              <a:spcAft>
                <a:spcPct val="0"/>
              </a:spcAft>
              <a:defRPr/>
            </a:pPr>
            <a:r>
              <a:rPr lang="en-US" sz="1200" dirty="0">
                <a:solidFill>
                  <a:prstClr val="black"/>
                </a:solidFill>
                <a:latin typeface="Perpetua" pitchFamily="18" charset="0"/>
                <a:cs typeface="Arial" charset="0"/>
              </a:rPr>
              <a:t>Contract</a:t>
            </a:r>
          </a:p>
        </p:txBody>
      </p:sp>
      <p:sp>
        <p:nvSpPr>
          <p:cNvPr id="19" name="AutoShape 30"/>
          <p:cNvSpPr>
            <a:spLocks noChangeArrowheads="1"/>
          </p:cNvSpPr>
          <p:nvPr/>
        </p:nvSpPr>
        <p:spPr bwMode="auto">
          <a:xfrm rot="960795">
            <a:off x="1971676" y="3538538"/>
            <a:ext cx="1522413" cy="1987550"/>
          </a:xfrm>
          <a:prstGeom prst="curvedRightArrow">
            <a:avLst>
              <a:gd name="adj1" fmla="val 46667"/>
              <a:gd name="adj2" fmla="val 93339"/>
              <a:gd name="adj3" fmla="val 33333"/>
            </a:avLst>
          </a:prstGeom>
          <a:solidFill>
            <a:srgbClr val="6A85FA"/>
          </a:solidFill>
          <a:ln w="9525">
            <a:solidFill>
              <a:schemeClr val="tx1"/>
            </a:solidFill>
            <a:miter lim="800000"/>
            <a:headEnd/>
            <a:tailEnd/>
          </a:ln>
        </p:spPr>
        <p:txBody>
          <a:bodyPr wrap="none" lIns="62746" tIns="31373" rIns="62746" bIns="31373" anchor="ctr"/>
          <a:lstStyle/>
          <a:p>
            <a:pPr defTabSz="914400" fontAlgn="base">
              <a:spcBef>
                <a:spcPct val="0"/>
              </a:spcBef>
              <a:spcAft>
                <a:spcPct val="0"/>
              </a:spcAft>
              <a:defRPr/>
            </a:pPr>
            <a:endParaRPr lang="en-US">
              <a:solidFill>
                <a:prstClr val="black"/>
              </a:solidFill>
              <a:latin typeface="Perpetua" pitchFamily="18" charset="0"/>
              <a:cs typeface="Arial" charset="0"/>
            </a:endParaRPr>
          </a:p>
        </p:txBody>
      </p:sp>
      <p:sp>
        <p:nvSpPr>
          <p:cNvPr id="20" name="Text Box 31"/>
          <p:cNvSpPr txBox="1">
            <a:spLocks noChangeArrowheads="1"/>
          </p:cNvSpPr>
          <p:nvPr/>
        </p:nvSpPr>
        <p:spPr bwMode="auto">
          <a:xfrm>
            <a:off x="2970214" y="1363664"/>
            <a:ext cx="458787" cy="369887"/>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1</a:t>
            </a:r>
          </a:p>
        </p:txBody>
      </p:sp>
      <p:sp>
        <p:nvSpPr>
          <p:cNvPr id="21" name="Text Box 32"/>
          <p:cNvSpPr txBox="1">
            <a:spLocks noChangeArrowheads="1"/>
          </p:cNvSpPr>
          <p:nvPr/>
        </p:nvSpPr>
        <p:spPr bwMode="auto">
          <a:xfrm>
            <a:off x="4649788" y="1447800"/>
            <a:ext cx="381000" cy="368300"/>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2</a:t>
            </a:r>
          </a:p>
        </p:txBody>
      </p:sp>
      <p:sp>
        <p:nvSpPr>
          <p:cNvPr id="22" name="Text Box 33"/>
          <p:cNvSpPr txBox="1">
            <a:spLocks noChangeArrowheads="1"/>
          </p:cNvSpPr>
          <p:nvPr/>
        </p:nvSpPr>
        <p:spPr bwMode="auto">
          <a:xfrm>
            <a:off x="6173788" y="1370014"/>
            <a:ext cx="381000" cy="369887"/>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3</a:t>
            </a:r>
          </a:p>
        </p:txBody>
      </p:sp>
      <p:sp>
        <p:nvSpPr>
          <p:cNvPr id="23" name="Text Box 34"/>
          <p:cNvSpPr txBox="1">
            <a:spLocks noChangeArrowheads="1"/>
          </p:cNvSpPr>
          <p:nvPr/>
        </p:nvSpPr>
        <p:spPr bwMode="auto">
          <a:xfrm>
            <a:off x="8382000" y="1296988"/>
            <a:ext cx="228600" cy="368300"/>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4</a:t>
            </a:r>
          </a:p>
        </p:txBody>
      </p:sp>
      <p:sp>
        <p:nvSpPr>
          <p:cNvPr id="24" name="Text Box 35"/>
          <p:cNvSpPr txBox="1">
            <a:spLocks noChangeArrowheads="1"/>
          </p:cNvSpPr>
          <p:nvPr/>
        </p:nvSpPr>
        <p:spPr bwMode="auto">
          <a:xfrm>
            <a:off x="6554788" y="2820988"/>
            <a:ext cx="303212" cy="368300"/>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5</a:t>
            </a:r>
          </a:p>
        </p:txBody>
      </p:sp>
      <p:sp>
        <p:nvSpPr>
          <p:cNvPr id="25" name="Text Box 38"/>
          <p:cNvSpPr txBox="1">
            <a:spLocks noChangeArrowheads="1"/>
          </p:cNvSpPr>
          <p:nvPr/>
        </p:nvSpPr>
        <p:spPr bwMode="auto">
          <a:xfrm>
            <a:off x="4875214" y="2894014"/>
            <a:ext cx="230187" cy="369887"/>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endParaRPr lang="en-US">
              <a:solidFill>
                <a:prstClr val="black"/>
              </a:solidFill>
              <a:latin typeface="Perpetua" pitchFamily="18" charset="0"/>
              <a:cs typeface="Arial" charset="0"/>
            </a:endParaRPr>
          </a:p>
        </p:txBody>
      </p:sp>
      <p:sp>
        <p:nvSpPr>
          <p:cNvPr id="26" name="Text Box 40"/>
          <p:cNvSpPr txBox="1">
            <a:spLocks noChangeArrowheads="1"/>
          </p:cNvSpPr>
          <p:nvPr/>
        </p:nvSpPr>
        <p:spPr bwMode="auto">
          <a:xfrm>
            <a:off x="3429001" y="4572000"/>
            <a:ext cx="303213" cy="369888"/>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6</a:t>
            </a:r>
          </a:p>
        </p:txBody>
      </p:sp>
      <p:sp>
        <p:nvSpPr>
          <p:cNvPr id="27" name="Text Box 41"/>
          <p:cNvSpPr txBox="1">
            <a:spLocks noChangeArrowheads="1"/>
          </p:cNvSpPr>
          <p:nvPr/>
        </p:nvSpPr>
        <p:spPr bwMode="auto">
          <a:xfrm>
            <a:off x="4875214" y="4572000"/>
            <a:ext cx="306387" cy="369888"/>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7</a:t>
            </a:r>
          </a:p>
        </p:txBody>
      </p:sp>
      <p:sp>
        <p:nvSpPr>
          <p:cNvPr id="28" name="Text Box 42"/>
          <p:cNvSpPr txBox="1">
            <a:spLocks noChangeArrowheads="1"/>
          </p:cNvSpPr>
          <p:nvPr/>
        </p:nvSpPr>
        <p:spPr bwMode="auto">
          <a:xfrm>
            <a:off x="6554788" y="4648200"/>
            <a:ext cx="303212" cy="369888"/>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8</a:t>
            </a:r>
          </a:p>
        </p:txBody>
      </p:sp>
      <p:sp>
        <p:nvSpPr>
          <p:cNvPr id="29" name="Text Box 43"/>
          <p:cNvSpPr txBox="1">
            <a:spLocks noChangeArrowheads="1"/>
          </p:cNvSpPr>
          <p:nvPr/>
        </p:nvSpPr>
        <p:spPr bwMode="auto">
          <a:xfrm>
            <a:off x="8229600" y="4648200"/>
            <a:ext cx="685800" cy="369888"/>
          </a:xfrm>
          <a:prstGeom prst="rect">
            <a:avLst/>
          </a:prstGeom>
          <a:noFill/>
          <a:ln w="9525">
            <a:noFill/>
            <a:miter lim="800000"/>
            <a:headEnd/>
            <a:tailEnd/>
          </a:ln>
        </p:spPr>
        <p:txBody>
          <a:bodyPr lIns="91421" tIns="45711" rIns="91421" bIns="45711">
            <a:spAutoFit/>
          </a:bodyPr>
          <a:lstStyle/>
          <a:p>
            <a:pPr defTabSz="914400" fontAlgn="base">
              <a:spcBef>
                <a:spcPct val="50000"/>
              </a:spcBef>
              <a:spcAft>
                <a:spcPct val="0"/>
              </a:spcAft>
              <a:defRPr/>
            </a:pPr>
            <a:r>
              <a:rPr lang="en-US">
                <a:solidFill>
                  <a:prstClr val="black"/>
                </a:solidFill>
                <a:latin typeface="Perpetua" pitchFamily="18" charset="0"/>
                <a:cs typeface="Arial" charset="0"/>
              </a:rPr>
              <a:t>9</a:t>
            </a:r>
          </a:p>
        </p:txBody>
      </p:sp>
    </p:spTree>
    <p:extLst>
      <p:ext uri="{BB962C8B-B14F-4D97-AF65-F5344CB8AC3E}">
        <p14:creationId xmlns:p14="http://schemas.microsoft.com/office/powerpoint/2010/main" val="1116563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1657</TotalTime>
  <Words>4152</Words>
  <Application>Microsoft Office PowerPoint</Application>
  <PresentationFormat>Widescreen</PresentationFormat>
  <Paragraphs>524</Paragraphs>
  <Slides>44</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9" baseType="lpstr">
      <vt:lpstr>Arial</vt:lpstr>
      <vt:lpstr>Calibri</vt:lpstr>
      <vt:lpstr>Franklin Gothic Book</vt:lpstr>
      <vt:lpstr>Garamond</vt:lpstr>
      <vt:lpstr>Gill Sans MT</vt:lpstr>
      <vt:lpstr>Lucida Sans</vt:lpstr>
      <vt:lpstr>Modern No. 20</vt:lpstr>
      <vt:lpstr>Mongolian Baiti</vt:lpstr>
      <vt:lpstr>Perpetua</vt:lpstr>
      <vt:lpstr>Tahoma</vt:lpstr>
      <vt:lpstr>Times New Roman</vt:lpstr>
      <vt:lpstr>Wingdings</vt:lpstr>
      <vt:lpstr>Wingdings 2</vt:lpstr>
      <vt:lpstr>Organic</vt:lpstr>
      <vt:lpstr>CorelPhotoPaint.Image.10</vt:lpstr>
      <vt:lpstr>PowerPoint Presentation</vt:lpstr>
      <vt:lpstr>Structure of Presentation</vt:lpstr>
      <vt:lpstr>Public Procurement</vt:lpstr>
      <vt:lpstr>Introduction continued..</vt:lpstr>
      <vt:lpstr>PowerPoint Presentation</vt:lpstr>
      <vt:lpstr>Parts and Sections of the Act,2007</vt:lpstr>
      <vt:lpstr>Parts and Sections of the Act</vt:lpstr>
      <vt:lpstr>Overview of The Procurement Process..1/2</vt:lpstr>
      <vt:lpstr>Overview Of The Procurement Process..2/2</vt:lpstr>
      <vt:lpstr>Procurement Planning Committee (PPC)…1/2</vt:lpstr>
      <vt:lpstr>Procurement Planning Committee (PPC)…2/2</vt:lpstr>
      <vt:lpstr>Responsibilities of Accounting Officers </vt:lpstr>
      <vt:lpstr>Approval Thresholds</vt:lpstr>
      <vt:lpstr>Prior Review Thresholds</vt:lpstr>
      <vt:lpstr>Procurement Method Thresholds</vt:lpstr>
      <vt:lpstr>Tenders Board</vt:lpstr>
      <vt:lpstr>Composition of Tenders Boards</vt:lpstr>
      <vt:lpstr>Duties of the Tenders Board </vt:lpstr>
      <vt:lpstr>The Role and Functions of the Governing Board in the PPA, 2007 </vt:lpstr>
      <vt:lpstr>Administrative Review Procedures…1/5</vt:lpstr>
      <vt:lpstr>Administrative Review Procedures …2/5</vt:lpstr>
      <vt:lpstr>Administrative Review Procedures …3/5</vt:lpstr>
      <vt:lpstr>Administrative Review Procedures …4/5</vt:lpstr>
      <vt:lpstr>Administrative Review Procedures …5/5</vt:lpstr>
      <vt:lpstr>Procurement Records …1/3</vt:lpstr>
      <vt:lpstr>Procurement Records …2/3</vt:lpstr>
      <vt:lpstr>Procurement Records …3/3</vt:lpstr>
      <vt:lpstr>Procurement Audit …1/5</vt:lpstr>
      <vt:lpstr>Procurement Audit …2/5</vt:lpstr>
      <vt:lpstr>Procurement Audit …3/5</vt:lpstr>
      <vt:lpstr>Procurement Audit …4/5</vt:lpstr>
      <vt:lpstr>Procurement Audit …5/5</vt:lpstr>
      <vt:lpstr>Offences and Sanctions in Public Procurement Act,2007</vt:lpstr>
      <vt:lpstr>Offences And Sanctions</vt:lpstr>
      <vt:lpstr>Sanctions</vt:lpstr>
      <vt:lpstr>Challenges In Review Of Procurement</vt:lpstr>
      <vt:lpstr>THE PUBLIC PROCUREMENT PROCESS AND ITS IMPORTANCE TO NIGERIA’S ECONOMY</vt:lpstr>
      <vt:lpstr>Reduction In Inflated Federal Contracts</vt:lpstr>
      <vt:lpstr>PowerPoint Presentation</vt:lpstr>
      <vt:lpstr>Improved Budget Implementation</vt:lpstr>
      <vt:lpstr>Promotion Of Good Governance</vt:lpstr>
      <vt:lpstr>Reduction in procurement related grafts in Nigeria</vt:lpstr>
      <vt:lpstr>Way Forward</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THE ROLE OF AUDITORS IN PUBLIC PROCUREMENT PROCEEDINGS</dc:title>
  <dc:creator>Saeed D. Umar</dc:creator>
  <cp:lastModifiedBy>ICT UNIT</cp:lastModifiedBy>
  <cp:revision>94</cp:revision>
  <cp:lastPrinted>2018-07-24T15:54:59Z</cp:lastPrinted>
  <dcterms:created xsi:type="dcterms:W3CDTF">2017-11-22T13:01:20Z</dcterms:created>
  <dcterms:modified xsi:type="dcterms:W3CDTF">2018-07-26T11:49:27Z</dcterms:modified>
</cp:coreProperties>
</file>