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23"/>
  </p:notesMasterIdLst>
  <p:sldIdLst>
    <p:sldId id="308" r:id="rId2"/>
    <p:sldId id="327" r:id="rId3"/>
    <p:sldId id="328" r:id="rId4"/>
    <p:sldId id="329" r:id="rId5"/>
    <p:sldId id="314" r:id="rId6"/>
    <p:sldId id="315" r:id="rId7"/>
    <p:sldId id="316" r:id="rId8"/>
    <p:sldId id="330" r:id="rId9"/>
    <p:sldId id="331" r:id="rId10"/>
    <p:sldId id="332" r:id="rId11"/>
    <p:sldId id="333" r:id="rId12"/>
    <p:sldId id="334" r:id="rId13"/>
    <p:sldId id="335" r:id="rId14"/>
    <p:sldId id="317" r:id="rId15"/>
    <p:sldId id="318" r:id="rId16"/>
    <p:sldId id="319" r:id="rId17"/>
    <p:sldId id="324" r:id="rId18"/>
    <p:sldId id="325" r:id="rId19"/>
    <p:sldId id="326" r:id="rId20"/>
    <p:sldId id="322" r:id="rId21"/>
    <p:sldId id="323" r:id="rId22"/>
  </p:sldIdLst>
  <p:sldSz cx="9144000" cy="6858000" type="screen4x3"/>
  <p:notesSz cx="7053263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900E"/>
    <a:srgbClr val="D36223"/>
    <a:srgbClr val="F4F2C2"/>
    <a:srgbClr val="E9E5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2571" autoAdjust="0"/>
    <p:restoredTop sz="50000" autoAdjust="0"/>
  </p:normalViewPr>
  <p:slideViewPr>
    <p:cSldViewPr>
      <p:cViewPr varScale="1">
        <p:scale>
          <a:sx n="74" d="100"/>
          <a:sy n="74" d="100"/>
        </p:scale>
        <p:origin x="978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n-US" sz="2000"/>
              <a:t>UNEMPLOYED</a:t>
            </a:r>
            <a:r>
              <a:rPr lang="en-US" sz="2000" baseline="0"/>
              <a:t> POPULATION</a:t>
            </a:r>
            <a:endParaRPr lang="en-US" sz="200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Sheet1!$G$3</c:f>
              <c:strCache>
                <c:ptCount val="1"/>
                <c:pt idx="0">
                  <c:v>General Unemployed (15-64)</c:v>
                </c:pt>
              </c:strCache>
            </c:strRef>
          </c:tx>
          <c:spPr>
            <a:solidFill>
              <a:srgbClr val="9BBB59">
                <a:lumMod val="60000"/>
                <a:lumOff val="40000"/>
              </a:srgbClr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dLbls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Sheet1!$H$1:$J$2</c:f>
              <c:strCache>
                <c:ptCount val="3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</c:strCache>
            </c:strRef>
          </c:cat>
          <c:val>
            <c:numRef>
              <c:f>Sheet1!$H$3:$J$3</c:f>
              <c:numCache>
                <c:formatCode>_(* #,##0_);_(* \(#,##0\);_(* "-"??_);_(@_)</c:formatCode>
                <c:ptCount val="3"/>
                <c:pt idx="0">
                  <c:v>22451816</c:v>
                </c:pt>
                <c:pt idx="1">
                  <c:v>28575652</c:v>
                </c:pt>
                <c:pt idx="2">
                  <c:v>34027119.0244103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C2B-4477-8984-6F545504D38F}"/>
            </c:ext>
          </c:extLst>
        </c:ser>
        <c:ser>
          <c:idx val="1"/>
          <c:order val="1"/>
          <c:tx>
            <c:strRef>
              <c:f>Sheet1!$G$4</c:f>
              <c:strCache>
                <c:ptCount val="1"/>
                <c:pt idx="0">
                  <c:v>Youth Unemployed group (15-34)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Sheet1!$H$1:$J$2</c:f>
              <c:strCache>
                <c:ptCount val="3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</c:strCache>
            </c:strRef>
          </c:cat>
          <c:val>
            <c:numRef>
              <c:f>Sheet1!$H$4:$J$4</c:f>
              <c:numCache>
                <c:formatCode>_(* #,##0_);_(* \(#,##0\);_(* "-"??_);_(@_)</c:formatCode>
                <c:ptCount val="3"/>
                <c:pt idx="0">
                  <c:v>14796531.237273199</c:v>
                </c:pt>
                <c:pt idx="1">
                  <c:v>19312924.3884537</c:v>
                </c:pt>
                <c:pt idx="2">
                  <c:v>22646479.683669701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BC2B-4477-8984-6F545504D38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388649552"/>
        <c:axId val="388649944"/>
        <c:axId val="0"/>
      </c:bar3DChart>
      <c:catAx>
        <c:axId val="3886495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88649944"/>
        <c:crosses val="autoZero"/>
        <c:auto val="1"/>
        <c:lblAlgn val="ctr"/>
        <c:lblOffset val="100"/>
        <c:noMultiLvlLbl val="0"/>
      </c:catAx>
      <c:valAx>
        <c:axId val="3886499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50000"/>
                  <a:lumOff val="50000"/>
                </a:schemeClr>
              </a:solidFill>
              <a:round/>
            </a:ln>
            <a:effectLst/>
          </c:spPr>
        </c:majorGridlines>
        <c:numFmt formatCode="_(* #,##0_);_(* \(#,##0\);_(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886495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lt1">
                  <a:lumMod val="8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n-US" sz="2000"/>
              <a:t>UNEMPLOYMENT</a:t>
            </a:r>
            <a:r>
              <a:rPr lang="en-US" sz="2000" baseline="0"/>
              <a:t> RATE</a:t>
            </a:r>
            <a:endParaRPr lang="en-US" sz="200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Sheet1!$G$16</c:f>
              <c:strCache>
                <c:ptCount val="1"/>
                <c:pt idx="0">
                  <c:v>YOUTH UNEMPLOYMENT RATE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76000"/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hade val="76000"/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shade val="76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Sheet1!$H$14:$J$15</c:f>
              <c:strCache>
                <c:ptCount val="3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</c:strCache>
            </c:strRef>
          </c:cat>
          <c:val>
            <c:numRef>
              <c:f>Sheet1!$H$16:$J$16</c:f>
              <c:numCache>
                <c:formatCode>0.00%</c:formatCode>
                <c:ptCount val="3"/>
                <c:pt idx="0">
                  <c:v>0.53500000000000003</c:v>
                </c:pt>
                <c:pt idx="1">
                  <c:v>0.61699999999999999</c:v>
                </c:pt>
                <c:pt idx="2">
                  <c:v>0.67300000000000004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61F-4514-8C8C-980718F0DF6A}"/>
            </c:ext>
          </c:extLst>
        </c:ser>
        <c:ser>
          <c:idx val="1"/>
          <c:order val="1"/>
          <c:tx>
            <c:strRef>
              <c:f>Sheet1!$G$17</c:f>
              <c:strCache>
                <c:ptCount val="1"/>
                <c:pt idx="0">
                  <c:v>GENERAL UNEMPLOYMENT RATE</c:v>
                </c:pt>
              </c:strCache>
            </c:strRef>
          </c:tx>
          <c:spPr>
            <a:solidFill>
              <a:srgbClr val="9BBB59">
                <a:lumMod val="60000"/>
                <a:lumOff val="40000"/>
              </a:srgbClr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Sheet1!$H$14:$J$15</c:f>
              <c:strCache>
                <c:ptCount val="3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</c:strCache>
            </c:strRef>
          </c:cat>
          <c:val>
            <c:numRef>
              <c:f>Sheet1!$H$17:$J$17</c:f>
              <c:numCache>
                <c:formatCode>0.00%</c:formatCode>
                <c:ptCount val="3"/>
                <c:pt idx="0">
                  <c:v>0.29199999999999998</c:v>
                </c:pt>
                <c:pt idx="1">
                  <c:v>0.35199999999999998</c:v>
                </c:pt>
                <c:pt idx="2">
                  <c:v>0.39900000000000002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861F-4514-8C8C-980718F0DF6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356164200"/>
        <c:axId val="356164592"/>
        <c:axId val="0"/>
      </c:bar3DChart>
      <c:catAx>
        <c:axId val="3561642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56164592"/>
        <c:crosses val="autoZero"/>
        <c:auto val="1"/>
        <c:lblAlgn val="ctr"/>
        <c:lblOffset val="100"/>
        <c:noMultiLvlLbl val="0"/>
      </c:catAx>
      <c:valAx>
        <c:axId val="3561645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50000"/>
                  <a:lumOff val="50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561642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lt1">
                  <a:lumMod val="8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style1.xml><?xml version="1.0" encoding="utf-8"?>
<cs:chartStyle xmlns:cs="http://schemas.microsoft.com/office/drawing/2012/chartStyle" xmlns:a="http://schemas.openxmlformats.org/drawingml/2006/main" id="294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/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dk1">
            <a:lumMod val="60000"/>
            <a:lumOff val="40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/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94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/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dk1">
            <a:lumMod val="60000"/>
            <a:lumOff val="40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/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56414" cy="4654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95217" y="0"/>
            <a:ext cx="3056414" cy="4654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508074-6D73-4CE8-8E32-68FD9C283AB7}" type="datetimeFigureOut">
              <a:rPr lang="en-GB" smtClean="0"/>
              <a:pPr/>
              <a:t>15/03/2018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698500"/>
            <a:ext cx="4656137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5327" y="4421823"/>
            <a:ext cx="5642610" cy="418909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56414" cy="4654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95217" y="8842030"/>
            <a:ext cx="3056414" cy="4654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545A6F-3875-450B-BD72-F80693FEDFC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55574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5B419-529C-4FD7-9534-3C7095278301}" type="datetime1">
              <a:rPr lang="en-GB" smtClean="0"/>
              <a:t>15/03/2018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Technical Capacity Development Program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20F8A-38FF-4679-AFB4-AD56BAD0DEC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474938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883BD-9B7B-4C0C-9DCB-3EE9900F533E}" type="datetime1">
              <a:rPr lang="en-GB" smtClean="0"/>
              <a:t>15/03/2018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Technical Capacity Development Program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20F8A-38FF-4679-AFB4-AD56BAD0DEC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738449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8365C-754B-4AC0-AD95-C33947B5C81F}" type="datetime1">
              <a:rPr lang="en-GB" smtClean="0"/>
              <a:t>15/03/2018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Technical Capacity Development Program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20F8A-38FF-4679-AFB4-AD56BAD0DEC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801463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215CB-70AB-4F1E-9999-4CCCA8D6CB67}" type="datetime1">
              <a:rPr lang="en-GB" smtClean="0"/>
              <a:t>15/03/2018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Technical Capacity Development Program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20F8A-38FF-4679-AFB4-AD56BAD0DEC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24375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9966A-1E18-465E-B7BF-2470B25C489C}" type="datetime1">
              <a:rPr lang="en-GB" smtClean="0"/>
              <a:t>15/03/2018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Technical Capacity Development Program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20F8A-38FF-4679-AFB4-AD56BAD0DEC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362880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DC934-2D04-42E4-9A00-A7D62AAF04A2}" type="datetime1">
              <a:rPr lang="en-GB" smtClean="0"/>
              <a:t>15/03/2018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Technical Capacity Development Program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20F8A-38FF-4679-AFB4-AD56BAD0DEC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83482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75F96-9085-4846-8A5E-919020EFA452}" type="datetime1">
              <a:rPr lang="en-GB" smtClean="0"/>
              <a:t>15/03/2018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Technical Capacity Development Program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20F8A-38FF-4679-AFB4-AD56BAD0DEC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23175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DEF76-CDBF-4B69-8121-FB9381A058D8}" type="datetime1">
              <a:rPr lang="en-GB" smtClean="0"/>
              <a:t>15/03/2018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Technical Capacity Development Program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20F8A-38FF-4679-AFB4-AD56BAD0DEC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743439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69AA5-FE5C-43FD-96FA-F2C505AE7B5C}" type="datetime1">
              <a:rPr lang="en-GB" smtClean="0"/>
              <a:t>15/03/2018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Technical Capacity Development Program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20F8A-38FF-4679-AFB4-AD56BAD0DEC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24606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10CC0-782D-4CE7-B385-79E7C48D81CB}" type="datetime1">
              <a:rPr lang="en-GB" smtClean="0"/>
              <a:t>15/03/2018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Technical Capacity Development Program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20F8A-38FF-4679-AFB4-AD56BAD0DEC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482830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0A049-51F2-47BC-8BD0-056433B64B89}" type="datetime1">
              <a:rPr lang="en-GB" smtClean="0"/>
              <a:t>15/03/2018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Technical Capacity Development Program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20F8A-38FF-4679-AFB4-AD56BAD0DEC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301657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C4D56B-E489-4B5D-866E-BB6502410E23}" type="datetime1">
              <a:rPr lang="en-GB" smtClean="0"/>
              <a:t>15/03/2018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/>
              <a:t>Technical Capacity Development Program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520F8A-38FF-4679-AFB4-AD56BAD0DEC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902123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7.jpeg"/><Relationship Id="rId4" Type="http://schemas.openxmlformats.org/officeDocument/2006/relationships/image" Target="../media/image3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7.jpeg"/><Relationship Id="rId4" Type="http://schemas.openxmlformats.org/officeDocument/2006/relationships/image" Target="../media/image3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7.jpeg"/><Relationship Id="rId4" Type="http://schemas.openxmlformats.org/officeDocument/2006/relationships/image" Target="../media/image3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7.jpeg"/><Relationship Id="rId4" Type="http://schemas.openxmlformats.org/officeDocument/2006/relationships/image" Target="../media/image3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7.jpeg"/><Relationship Id="rId4" Type="http://schemas.openxmlformats.org/officeDocument/2006/relationships/image" Target="../media/image3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7.jpeg"/><Relationship Id="rId4" Type="http://schemas.openxmlformats.org/officeDocument/2006/relationships/image" Target="../media/image3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7.jpeg"/><Relationship Id="rId4" Type="http://schemas.openxmlformats.org/officeDocument/2006/relationships/image" Target="../media/image3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7.jpeg"/><Relationship Id="rId4" Type="http://schemas.openxmlformats.org/officeDocument/2006/relationships/image" Target="../media/image3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7.jpeg"/><Relationship Id="rId4" Type="http://schemas.openxmlformats.org/officeDocument/2006/relationships/image" Target="../media/image3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7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7" Type="http://schemas.openxmlformats.org/officeDocument/2006/relationships/chart" Target="../charts/chart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7.jpeg"/><Relationship Id="rId4" Type="http://schemas.openxmlformats.org/officeDocument/2006/relationships/image" Target="../media/image3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7.jpeg"/><Relationship Id="rId4" Type="http://schemas.openxmlformats.org/officeDocument/2006/relationships/image" Target="../media/image3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7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7" Type="http://schemas.openxmlformats.org/officeDocument/2006/relationships/chart" Target="../charts/chart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7.jpe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7.jpeg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7.jpeg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7.jpeg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7.jpeg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7.jpeg"/><Relationship Id="rId4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7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3649" y="1196752"/>
            <a:ext cx="9107488" cy="5570756"/>
          </a:xfrm>
          <a:prstGeom prst="rect">
            <a:avLst/>
          </a:prstGeom>
          <a:noFill/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lvl="0" algn="ctr">
              <a:spcBef>
                <a:spcPct val="0"/>
              </a:spcBef>
              <a:defRPr/>
            </a:pPr>
            <a:endParaRPr lang="en-US" sz="3200" b="1" dirty="0">
              <a:solidFill>
                <a:schemeClr val="accent5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0" algn="ctr">
              <a:spcBef>
                <a:spcPct val="0"/>
              </a:spcBef>
              <a:defRPr/>
            </a:pPr>
            <a:endParaRPr lang="en-US" sz="3200" b="1" dirty="0">
              <a:solidFill>
                <a:schemeClr val="accent5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0" algn="ctr">
              <a:spcBef>
                <a:spcPct val="0"/>
              </a:spcBef>
              <a:defRPr/>
            </a:pPr>
            <a:r>
              <a:rPr lang="en-GB" sz="3600" b="1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Tackling Youth Unemployment in Nigeria: A Policy Note</a:t>
            </a:r>
          </a:p>
          <a:p>
            <a:pPr lvl="0" algn="ctr">
              <a:spcBef>
                <a:spcPct val="0"/>
              </a:spcBef>
              <a:defRPr/>
            </a:pPr>
            <a:endParaRPr lang="en-GB" sz="2000" b="1" dirty="0">
              <a:solidFill>
                <a:schemeClr val="accent5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0">
              <a:spcBef>
                <a:spcPct val="0"/>
              </a:spcBef>
              <a:defRPr/>
            </a:pPr>
            <a:endParaRPr lang="en-GB" sz="2000" dirty="0">
              <a:solidFill>
                <a:schemeClr val="accent5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>
              <a:spcBef>
                <a:spcPct val="0"/>
              </a:spcBef>
              <a:defRPr/>
            </a:pPr>
            <a:r>
              <a:rPr lang="en-GB" sz="2000" dirty="0">
                <a:solidFill>
                  <a:schemeClr val="accent3">
                    <a:lumMod val="75000"/>
                  </a:schemeClr>
                </a:solidFill>
                <a:latin typeface="Arial Rounded MT Bold" pitchFamily="34" charset="0"/>
                <a:cs typeface="Arial" pitchFamily="34" charset="0"/>
              </a:rPr>
              <a:t>Prof. Ademola Oyejide </a:t>
            </a:r>
          </a:p>
          <a:p>
            <a:pPr algn="ctr">
              <a:spcBef>
                <a:spcPct val="0"/>
              </a:spcBef>
              <a:defRPr/>
            </a:pPr>
            <a:r>
              <a:rPr lang="en-GB" sz="2000" dirty="0">
                <a:solidFill>
                  <a:schemeClr val="accent3">
                    <a:lumMod val="75000"/>
                  </a:schemeClr>
                </a:solidFill>
                <a:latin typeface="Arial Rounded MT Bold" pitchFamily="34" charset="0"/>
                <a:cs typeface="Arial" pitchFamily="34" charset="0"/>
              </a:rPr>
              <a:t>Prof. Abiodun Bankole</a:t>
            </a:r>
          </a:p>
          <a:p>
            <a:pPr algn="ctr">
              <a:spcBef>
                <a:spcPct val="0"/>
              </a:spcBef>
              <a:defRPr/>
            </a:pPr>
            <a:r>
              <a:rPr lang="en-GB" sz="2000" dirty="0">
                <a:solidFill>
                  <a:schemeClr val="accent3">
                    <a:lumMod val="75000"/>
                  </a:schemeClr>
                </a:solidFill>
                <a:latin typeface="Arial Rounded MT Bold" pitchFamily="34" charset="0"/>
                <a:cs typeface="Arial" pitchFamily="34" charset="0"/>
              </a:rPr>
              <a:t>Dr. Alarudeen Aminu</a:t>
            </a:r>
          </a:p>
          <a:p>
            <a:pPr algn="ctr">
              <a:spcBef>
                <a:spcPct val="0"/>
              </a:spcBef>
              <a:defRPr/>
            </a:pPr>
            <a:r>
              <a:rPr lang="en-GB" sz="2000" dirty="0">
                <a:solidFill>
                  <a:schemeClr val="accent3">
                    <a:lumMod val="75000"/>
                  </a:schemeClr>
                </a:solidFill>
                <a:latin typeface="Arial Rounded MT Bold" pitchFamily="34" charset="0"/>
                <a:cs typeface="Arial" pitchFamily="34" charset="0"/>
              </a:rPr>
              <a:t>Dr. Tochukwu Nwachukwu</a:t>
            </a:r>
            <a:endParaRPr lang="en-GB" sz="2000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0" algn="ctr">
              <a:spcBef>
                <a:spcPct val="0"/>
              </a:spcBef>
              <a:defRPr/>
            </a:pPr>
            <a:endParaRPr lang="en-GB" sz="2000" b="1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  <a:p>
            <a:pPr lvl="0" algn="ctr">
              <a:spcBef>
                <a:spcPct val="0"/>
              </a:spcBef>
              <a:defRPr/>
            </a:pPr>
            <a:r>
              <a:rPr lang="en-GB" sz="2000" b="1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Roundtable on the Presentation and Launch of BPSR Policy Note on Tackling Youth Unemployment in Nigeria</a:t>
            </a:r>
          </a:p>
          <a:p>
            <a:pPr lvl="0" algn="ctr">
              <a:spcBef>
                <a:spcPct val="0"/>
              </a:spcBef>
              <a:defRPr/>
            </a:pPr>
            <a:endParaRPr lang="en-GB" sz="2000" b="1" dirty="0">
              <a:solidFill>
                <a:srgbClr val="0070C0"/>
              </a:solidFill>
              <a:latin typeface="Arial Rounded MT Bold" pitchFamily="34" charset="0"/>
              <a:cs typeface="Arial" pitchFamily="34" charset="0"/>
            </a:endParaRPr>
          </a:p>
          <a:p>
            <a:pPr lvl="0" algn="ctr">
              <a:spcBef>
                <a:spcPct val="0"/>
              </a:spcBef>
              <a:defRPr/>
            </a:pPr>
            <a:r>
              <a:rPr lang="en-GB" sz="2000" b="1" dirty="0">
                <a:solidFill>
                  <a:schemeClr val="accent3">
                    <a:lumMod val="75000"/>
                  </a:schemeClr>
                </a:solidFill>
                <a:latin typeface="Arial Rounded MT Bold" pitchFamily="34" charset="0"/>
                <a:cs typeface="Arial" pitchFamily="34" charset="0"/>
              </a:rPr>
              <a:t>15 March 2018</a:t>
            </a:r>
          </a:p>
        </p:txBody>
      </p:sp>
      <p:sp>
        <p:nvSpPr>
          <p:cNvPr id="17412" name="AutoShape 4" descr="Image result for semina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7414" name="AutoShape 6" descr="Image result for semina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7416" name="AutoShape 8" descr="Image result for semina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414" y="-34668"/>
            <a:ext cx="2560470" cy="12314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1346" y="-13039"/>
            <a:ext cx="1037422" cy="12097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0311" y="-3741"/>
            <a:ext cx="1872208" cy="10564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2107" y="-16674"/>
            <a:ext cx="1089570" cy="10694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1265" y="22120"/>
            <a:ext cx="1959872" cy="10306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596269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26177" y="-55834"/>
            <a:ext cx="9144000" cy="872836"/>
          </a:xfrm>
          <a:solidFill>
            <a:srgbClr val="D36223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Autofit/>
          </a:bodyPr>
          <a:lstStyle/>
          <a:p>
            <a:pPr algn="l"/>
            <a:r>
              <a:rPr lang="en-GB" sz="3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Absence of Long Term Perspectives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2877" y="1297215"/>
            <a:ext cx="8429684" cy="4301670"/>
          </a:xfrm>
        </p:spPr>
        <p:txBody>
          <a:bodyPr>
            <a:normAutofit/>
          </a:bodyPr>
          <a:lstStyle/>
          <a:p>
            <a:pPr algn="just"/>
            <a:endParaRPr lang="en-GB" sz="2800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GB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85720" y="1071546"/>
            <a:ext cx="864399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n-GB" dirty="0">
              <a:solidFill>
                <a:srgbClr val="C00000"/>
              </a:solidFill>
            </a:endParaRPr>
          </a:p>
          <a:p>
            <a:pPr algn="just"/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403648" y="1604784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403648" y="5052834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3" name="Rectangle 13"/>
          <p:cNvSpPr>
            <a:spLocks noChangeArrowheads="1"/>
          </p:cNvSpPr>
          <p:nvPr/>
        </p:nvSpPr>
        <p:spPr bwMode="auto">
          <a:xfrm>
            <a:off x="0" y="34480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0" name="Picture 1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420" y="6132394"/>
            <a:ext cx="1856897" cy="73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Picture 2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5707" y="6219412"/>
            <a:ext cx="609085" cy="6137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7297" y="6275420"/>
            <a:ext cx="1138995" cy="5460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4690" y="6287193"/>
            <a:ext cx="644295" cy="5460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3342" y="6213410"/>
            <a:ext cx="1389476" cy="6362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5" name="Group 14">
            <a:extLst>
              <a:ext uri="{FF2B5EF4-FFF2-40B4-BE49-F238E27FC236}">
                <a16:creationId xmlns="" xmlns:a16="http://schemas.microsoft.com/office/drawing/2014/main" id="{81FDE608-3CAE-4EBD-A69B-F5C3E703EB98}"/>
              </a:ext>
            </a:extLst>
          </p:cNvPr>
          <p:cNvGrpSpPr/>
          <p:nvPr/>
        </p:nvGrpSpPr>
        <p:grpSpPr>
          <a:xfrm rot="10800000">
            <a:off x="214282" y="1012440"/>
            <a:ext cx="8536840" cy="5008848"/>
            <a:chOff x="996849" y="4610479"/>
            <a:chExt cx="2960789" cy="1533555"/>
          </a:xfrm>
        </p:grpSpPr>
        <p:sp>
          <p:nvSpPr>
            <p:cNvPr id="16" name="Line 37">
              <a:extLst>
                <a:ext uri="{FF2B5EF4-FFF2-40B4-BE49-F238E27FC236}">
                  <a16:creationId xmlns="" xmlns:a16="http://schemas.microsoft.com/office/drawing/2014/main" id="{4D217E6F-77B0-468F-8FBA-02563F32B96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688851" y="6100390"/>
              <a:ext cx="855" cy="856"/>
            </a:xfrm>
            <a:prstGeom prst="lin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17" name="Freeform 39">
              <a:extLst>
                <a:ext uri="{FF2B5EF4-FFF2-40B4-BE49-F238E27FC236}">
                  <a16:creationId xmlns="" xmlns:a16="http://schemas.microsoft.com/office/drawing/2014/main" id="{0843766A-847E-4809-8ECB-B5D1F76CDC24}"/>
                </a:ext>
              </a:extLst>
            </p:cNvPr>
            <p:cNvSpPr>
              <a:spLocks/>
            </p:cNvSpPr>
            <p:nvPr/>
          </p:nvSpPr>
          <p:spPr bwMode="auto">
            <a:xfrm flipV="1">
              <a:off x="996849" y="5752039"/>
              <a:ext cx="2960789" cy="391995"/>
            </a:xfrm>
            <a:custGeom>
              <a:avLst/>
              <a:gdLst>
                <a:gd name="T0" fmla="*/ 0 w 1466"/>
                <a:gd name="T1" fmla="*/ 0 h 232"/>
                <a:gd name="T2" fmla="*/ 0 w 1466"/>
                <a:gd name="T3" fmla="*/ 60 h 232"/>
                <a:gd name="T4" fmla="*/ 269 w 1466"/>
                <a:gd name="T5" fmla="*/ 232 h 232"/>
                <a:gd name="T6" fmla="*/ 1466 w 1466"/>
                <a:gd name="T7" fmla="*/ 232 h 232"/>
                <a:gd name="T8" fmla="*/ 1466 w 1466"/>
                <a:gd name="T9" fmla="*/ 0 h 232"/>
                <a:gd name="T10" fmla="*/ 0 w 1466"/>
                <a:gd name="T11" fmla="*/ 0 h 23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466"/>
                <a:gd name="T19" fmla="*/ 0 h 232"/>
                <a:gd name="T20" fmla="*/ 1466 w 1466"/>
                <a:gd name="T21" fmla="*/ 232 h 23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466" h="232">
                  <a:moveTo>
                    <a:pt x="0" y="0"/>
                  </a:moveTo>
                  <a:cubicBezTo>
                    <a:pt x="0" y="60"/>
                    <a:pt x="0" y="60"/>
                    <a:pt x="0" y="60"/>
                  </a:cubicBezTo>
                  <a:cubicBezTo>
                    <a:pt x="119" y="60"/>
                    <a:pt x="221" y="130"/>
                    <a:pt x="269" y="232"/>
                  </a:cubicBezTo>
                  <a:cubicBezTo>
                    <a:pt x="1466" y="232"/>
                    <a:pt x="1466" y="232"/>
                    <a:pt x="1466" y="232"/>
                  </a:cubicBezTo>
                  <a:cubicBezTo>
                    <a:pt x="1466" y="0"/>
                    <a:pt x="1466" y="0"/>
                    <a:pt x="1466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3">
                <a:lumMod val="40000"/>
                <a:lumOff val="60000"/>
                <a:alpha val="50195"/>
              </a:schemeClr>
            </a:solidFill>
            <a:ln w="12700" cap="flat" cmpd="sng">
              <a:noFill/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endParaRPr lang="en-GB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  <a:p>
              <a:r>
                <a:rPr lang="en-GB" sz="20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Youth unemployment initiatives are often conceived with </a:t>
              </a:r>
              <a:r>
                <a:rPr lang="en-GB" sz="2000" dirty="0" smtClean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short-term gains </a:t>
              </a:r>
              <a:r>
                <a:rPr lang="en-GB" sz="20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in mind, with little consideration for </a:t>
              </a:r>
              <a:r>
                <a:rPr lang="en-GB" sz="2000" dirty="0" smtClean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long-term perspective</a:t>
              </a:r>
              <a:endParaRPr lang="en-GB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  <a:p>
              <a:endParaRPr lang="en-GB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18" name="Freeform 40">
              <a:extLst>
                <a:ext uri="{FF2B5EF4-FFF2-40B4-BE49-F238E27FC236}">
                  <a16:creationId xmlns="" xmlns:a16="http://schemas.microsoft.com/office/drawing/2014/main" id="{2F78EA0A-01F2-4368-B07C-A22860B2F8B4}"/>
                </a:ext>
              </a:extLst>
            </p:cNvPr>
            <p:cNvSpPr>
              <a:spLocks/>
            </p:cNvSpPr>
            <p:nvPr/>
          </p:nvSpPr>
          <p:spPr bwMode="auto">
            <a:xfrm flipV="1">
              <a:off x="1517131" y="4954995"/>
              <a:ext cx="2440507" cy="767824"/>
            </a:xfrm>
            <a:custGeom>
              <a:avLst/>
              <a:gdLst>
                <a:gd name="T0" fmla="*/ 0 w 1190"/>
                <a:gd name="T1" fmla="*/ 0 h 214"/>
                <a:gd name="T2" fmla="*/ 20 w 1190"/>
                <a:gd name="T3" fmla="*/ 107 h 214"/>
                <a:gd name="T4" fmla="*/ 0 w 1190"/>
                <a:gd name="T5" fmla="*/ 214 h 214"/>
                <a:gd name="T6" fmla="*/ 1190 w 1190"/>
                <a:gd name="T7" fmla="*/ 214 h 214"/>
                <a:gd name="T8" fmla="*/ 1190 w 1190"/>
                <a:gd name="T9" fmla="*/ 0 h 214"/>
                <a:gd name="T10" fmla="*/ 0 w 1190"/>
                <a:gd name="T11" fmla="*/ 0 h 21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190"/>
                <a:gd name="T19" fmla="*/ 0 h 214"/>
                <a:gd name="T20" fmla="*/ 1190 w 1190"/>
                <a:gd name="T21" fmla="*/ 214 h 21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190" h="214">
                  <a:moveTo>
                    <a:pt x="0" y="0"/>
                  </a:moveTo>
                  <a:cubicBezTo>
                    <a:pt x="13" y="33"/>
                    <a:pt x="20" y="69"/>
                    <a:pt x="20" y="107"/>
                  </a:cubicBezTo>
                  <a:cubicBezTo>
                    <a:pt x="20" y="145"/>
                    <a:pt x="13" y="181"/>
                    <a:pt x="0" y="214"/>
                  </a:cubicBezTo>
                  <a:cubicBezTo>
                    <a:pt x="1190" y="214"/>
                    <a:pt x="1190" y="214"/>
                    <a:pt x="1190" y="214"/>
                  </a:cubicBezTo>
                  <a:cubicBezTo>
                    <a:pt x="1190" y="0"/>
                    <a:pt x="1190" y="0"/>
                    <a:pt x="1190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3">
                <a:lumMod val="40000"/>
                <a:lumOff val="60000"/>
                <a:alpha val="50195"/>
              </a:schemeClr>
            </a:solidFill>
            <a:ln w="12700" cap="flat" cmpd="sng">
              <a:noFill/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algn="just">
                <a:spcAft>
                  <a:spcPts val="600"/>
                </a:spcAft>
              </a:pPr>
              <a:r>
                <a:rPr lang="en-GB" sz="20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Need for structural change that takes a comprehensive approach to employment issues in general. This should:</a:t>
              </a:r>
            </a:p>
            <a:p>
              <a:pPr marL="285750" indent="-285750" algn="just">
                <a:spcAft>
                  <a:spcPts val="600"/>
                </a:spcAft>
                <a:buFont typeface="Wingdings" panose="05000000000000000000" pitchFamily="2" charset="2"/>
                <a:buChar char="§"/>
              </a:pPr>
              <a:r>
                <a:rPr lang="en-GB" sz="20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Target youths</a:t>
              </a:r>
            </a:p>
            <a:p>
              <a:pPr marL="285750" indent="-285750" algn="just">
                <a:spcAft>
                  <a:spcPts val="600"/>
                </a:spcAft>
                <a:buFont typeface="Wingdings" panose="05000000000000000000" pitchFamily="2" charset="2"/>
                <a:buChar char="§"/>
              </a:pPr>
              <a:r>
                <a:rPr lang="en-GB" sz="20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Look at educational, training and labour market issues so that dynamic policy interventions are initiated to </a:t>
              </a:r>
              <a:r>
                <a:rPr lang="en-GB" sz="2000" dirty="0" smtClean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address </a:t>
              </a:r>
              <a:r>
                <a:rPr lang="en-GB" sz="20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all </a:t>
              </a:r>
              <a:r>
                <a:rPr lang="en-GB" sz="2000" dirty="0" smtClean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the issues </a:t>
              </a:r>
              <a:r>
                <a:rPr lang="en-GB" sz="20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comprehensively.</a:t>
              </a:r>
            </a:p>
            <a:p>
              <a:endParaRPr lang="en-GB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26" name="Freeform 41">
              <a:extLst>
                <a:ext uri="{FF2B5EF4-FFF2-40B4-BE49-F238E27FC236}">
                  <a16:creationId xmlns="" xmlns:a16="http://schemas.microsoft.com/office/drawing/2014/main" id="{832C0E1B-9B08-4CD8-ABB3-2F91898FB70B}"/>
                </a:ext>
              </a:extLst>
            </p:cNvPr>
            <p:cNvSpPr>
              <a:spLocks/>
            </p:cNvSpPr>
            <p:nvPr/>
          </p:nvSpPr>
          <p:spPr bwMode="auto">
            <a:xfrm flipV="1">
              <a:off x="996849" y="4610479"/>
              <a:ext cx="2960789" cy="291140"/>
            </a:xfrm>
            <a:custGeom>
              <a:avLst/>
              <a:gdLst>
                <a:gd name="T0" fmla="*/ 268 w 1466"/>
                <a:gd name="T1" fmla="*/ 0 h 232"/>
                <a:gd name="T2" fmla="*/ 0 w 1466"/>
                <a:gd name="T3" fmla="*/ 172 h 232"/>
                <a:gd name="T4" fmla="*/ 0 w 1466"/>
                <a:gd name="T5" fmla="*/ 232 h 232"/>
                <a:gd name="T6" fmla="*/ 1466 w 1466"/>
                <a:gd name="T7" fmla="*/ 232 h 232"/>
                <a:gd name="T8" fmla="*/ 1466 w 1466"/>
                <a:gd name="T9" fmla="*/ 0 h 232"/>
                <a:gd name="T10" fmla="*/ 268 w 1466"/>
                <a:gd name="T11" fmla="*/ 0 h 23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466"/>
                <a:gd name="T19" fmla="*/ 0 h 232"/>
                <a:gd name="T20" fmla="*/ 1466 w 1466"/>
                <a:gd name="T21" fmla="*/ 232 h 23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466" h="232">
                  <a:moveTo>
                    <a:pt x="268" y="0"/>
                  </a:moveTo>
                  <a:cubicBezTo>
                    <a:pt x="221" y="102"/>
                    <a:pt x="119" y="172"/>
                    <a:pt x="0" y="172"/>
                  </a:cubicBezTo>
                  <a:cubicBezTo>
                    <a:pt x="0" y="232"/>
                    <a:pt x="0" y="232"/>
                    <a:pt x="0" y="232"/>
                  </a:cubicBezTo>
                  <a:cubicBezTo>
                    <a:pt x="1466" y="232"/>
                    <a:pt x="1466" y="232"/>
                    <a:pt x="1466" y="232"/>
                  </a:cubicBezTo>
                  <a:cubicBezTo>
                    <a:pt x="1466" y="0"/>
                    <a:pt x="1466" y="0"/>
                    <a:pt x="1466" y="0"/>
                  </a:cubicBezTo>
                  <a:lnTo>
                    <a:pt x="268" y="0"/>
                  </a:lnTo>
                  <a:close/>
                </a:path>
              </a:pathLst>
            </a:custGeom>
            <a:solidFill>
              <a:schemeClr val="accent3">
                <a:lumMod val="40000"/>
                <a:lumOff val="60000"/>
                <a:alpha val="50195"/>
              </a:schemeClr>
            </a:solidFill>
            <a:ln w="12700" cap="flat" cmpd="sng">
              <a:noFill/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r>
                <a:rPr lang="en-GB" sz="20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A balance must be worked out b/w capital- &amp; labour- intensive </a:t>
              </a:r>
            </a:p>
            <a:p>
              <a:r>
                <a:rPr lang="en-GB" sz="20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industries </a:t>
              </a:r>
            </a:p>
            <a:p>
              <a:endParaRPr lang="en-GB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</p:grpSp>
      <p:sp>
        <p:nvSpPr>
          <p:cNvPr id="28" name="Freeform 30">
            <a:extLst>
              <a:ext uri="{FF2B5EF4-FFF2-40B4-BE49-F238E27FC236}">
                <a16:creationId xmlns="" xmlns:a16="http://schemas.microsoft.com/office/drawing/2014/main" id="{E111CF6D-428A-4BC0-857B-1CD8D6499825}"/>
              </a:ext>
            </a:extLst>
          </p:cNvPr>
          <p:cNvSpPr>
            <a:spLocks/>
          </p:cNvSpPr>
          <p:nvPr/>
        </p:nvSpPr>
        <p:spPr bwMode="auto">
          <a:xfrm rot="10800000">
            <a:off x="7250994" y="1561522"/>
            <a:ext cx="1500127" cy="369169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1089"/>
              </a:cxn>
              <a:cxn ang="0">
                <a:pos x="544" y="544"/>
              </a:cxn>
              <a:cxn ang="0">
                <a:pos x="0" y="0"/>
              </a:cxn>
            </a:cxnLst>
            <a:rect l="0" t="0" r="r" b="b"/>
            <a:pathLst>
              <a:path w="544" h="1089">
                <a:moveTo>
                  <a:pt x="0" y="0"/>
                </a:moveTo>
                <a:cubicBezTo>
                  <a:pt x="0" y="1089"/>
                  <a:pt x="0" y="1089"/>
                  <a:pt x="0" y="1089"/>
                </a:cubicBezTo>
                <a:cubicBezTo>
                  <a:pt x="301" y="1089"/>
                  <a:pt x="544" y="845"/>
                  <a:pt x="544" y="544"/>
                </a:cubicBezTo>
                <a:cubicBezTo>
                  <a:pt x="544" y="244"/>
                  <a:pt x="301" y="0"/>
                  <a:pt x="0" y="0"/>
                </a:cubicBezTo>
                <a:close/>
              </a:path>
            </a:pathLst>
          </a:custGeom>
          <a:solidFill>
            <a:schemeClr val="accent6">
              <a:lumMod val="75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1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708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26177" y="-55834"/>
            <a:ext cx="9144000" cy="872836"/>
          </a:xfrm>
          <a:solidFill>
            <a:srgbClr val="D36223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Autofit/>
          </a:bodyPr>
          <a:lstStyle/>
          <a:p>
            <a:pPr algn="l"/>
            <a:r>
              <a:rPr lang="en-GB" sz="3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Programme Fragmentation &amp; Duplication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2877" y="1297215"/>
            <a:ext cx="8429684" cy="4301670"/>
          </a:xfrm>
        </p:spPr>
        <p:txBody>
          <a:bodyPr>
            <a:normAutofit/>
          </a:bodyPr>
          <a:lstStyle/>
          <a:p>
            <a:pPr algn="just"/>
            <a:endParaRPr lang="en-GB" sz="2800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GB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85720" y="1071546"/>
            <a:ext cx="864399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n-GB" dirty="0">
              <a:solidFill>
                <a:srgbClr val="C00000"/>
              </a:solidFill>
            </a:endParaRPr>
          </a:p>
          <a:p>
            <a:pPr algn="just"/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403648" y="1604784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3" name="Rectangle 13"/>
          <p:cNvSpPr>
            <a:spLocks noChangeArrowheads="1"/>
          </p:cNvSpPr>
          <p:nvPr/>
        </p:nvSpPr>
        <p:spPr bwMode="auto">
          <a:xfrm>
            <a:off x="0" y="34480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0" name="Picture 1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420" y="6132394"/>
            <a:ext cx="1856897" cy="73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Picture 2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5707" y="6219412"/>
            <a:ext cx="609085" cy="6137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7297" y="6275420"/>
            <a:ext cx="1138995" cy="5460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4690" y="6287193"/>
            <a:ext cx="644295" cy="5460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3342" y="6213410"/>
            <a:ext cx="1389476" cy="6362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Freeform 22">
            <a:extLst>
              <a:ext uri="{FF2B5EF4-FFF2-40B4-BE49-F238E27FC236}">
                <a16:creationId xmlns="" xmlns:a16="http://schemas.microsoft.com/office/drawing/2014/main" id="{DA908BC4-DE93-4C6D-A774-9334BB6AB49E}"/>
              </a:ext>
            </a:extLst>
          </p:cNvPr>
          <p:cNvSpPr>
            <a:spLocks/>
          </p:cNvSpPr>
          <p:nvPr/>
        </p:nvSpPr>
        <p:spPr bwMode="auto">
          <a:xfrm rot="10800000" flipV="1">
            <a:off x="285717" y="1071545"/>
            <a:ext cx="8572562" cy="4805727"/>
          </a:xfrm>
          <a:custGeom>
            <a:avLst/>
            <a:gdLst>
              <a:gd name="T0" fmla="*/ 0 w 1466"/>
              <a:gd name="T1" fmla="*/ 0 h 712"/>
              <a:gd name="T2" fmla="*/ 0 w 1466"/>
              <a:gd name="T3" fmla="*/ 60 h 712"/>
              <a:gd name="T4" fmla="*/ 296 w 1466"/>
              <a:gd name="T5" fmla="*/ 356 h 712"/>
              <a:gd name="T6" fmla="*/ 0 w 1466"/>
              <a:gd name="T7" fmla="*/ 652 h 712"/>
              <a:gd name="T8" fmla="*/ 0 w 1466"/>
              <a:gd name="T9" fmla="*/ 712 h 712"/>
              <a:gd name="T10" fmla="*/ 1466 w 1466"/>
              <a:gd name="T11" fmla="*/ 712 h 712"/>
              <a:gd name="T12" fmla="*/ 1466 w 1466"/>
              <a:gd name="T13" fmla="*/ 0 h 712"/>
              <a:gd name="T14" fmla="*/ 0 w 1466"/>
              <a:gd name="T15" fmla="*/ 0 h 712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1466"/>
              <a:gd name="T25" fmla="*/ 0 h 712"/>
              <a:gd name="T26" fmla="*/ 1466 w 1466"/>
              <a:gd name="T27" fmla="*/ 712 h 712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1466" h="712">
                <a:moveTo>
                  <a:pt x="0" y="0"/>
                </a:moveTo>
                <a:cubicBezTo>
                  <a:pt x="0" y="60"/>
                  <a:pt x="0" y="60"/>
                  <a:pt x="0" y="60"/>
                </a:cubicBezTo>
                <a:cubicBezTo>
                  <a:pt x="163" y="60"/>
                  <a:pt x="296" y="192"/>
                  <a:pt x="296" y="356"/>
                </a:cubicBezTo>
                <a:cubicBezTo>
                  <a:pt x="296" y="519"/>
                  <a:pt x="163" y="652"/>
                  <a:pt x="0" y="652"/>
                </a:cubicBezTo>
                <a:cubicBezTo>
                  <a:pt x="0" y="712"/>
                  <a:pt x="0" y="712"/>
                  <a:pt x="0" y="712"/>
                </a:cubicBezTo>
                <a:cubicBezTo>
                  <a:pt x="1466" y="712"/>
                  <a:pt x="1466" y="712"/>
                  <a:pt x="1466" y="712"/>
                </a:cubicBezTo>
                <a:cubicBezTo>
                  <a:pt x="1466" y="0"/>
                  <a:pt x="1466" y="0"/>
                  <a:pt x="1466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>
              <a:lumMod val="40000"/>
              <a:lumOff val="60000"/>
              <a:alpha val="50195"/>
            </a:schemeClr>
          </a:solidFill>
          <a:ln w="12700" cap="flat" cmpd="sng">
            <a:noFill/>
            <a:prstDash val="solid"/>
            <a:miter lim="800000"/>
            <a:headEnd/>
            <a:tailEnd/>
          </a:ln>
        </p:spPr>
        <p:txBody>
          <a:bodyPr/>
          <a:lstStyle/>
          <a:p>
            <a:pPr algn="just">
              <a:spcAft>
                <a:spcPts val="1000"/>
              </a:spcAft>
            </a:pPr>
            <a:r>
              <a:rPr lang="en-GB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Given that youth employment initiatives are inadequate to cater for the huge number of unemployed youth:</a:t>
            </a:r>
          </a:p>
          <a:p>
            <a:pPr marL="285750" indent="-285750" algn="just">
              <a:spcAft>
                <a:spcPts val="1000"/>
              </a:spcAft>
              <a:buFont typeface="Wingdings" panose="05000000000000000000" pitchFamily="2" charset="2"/>
              <a:buChar char="§"/>
            </a:pPr>
            <a:r>
              <a:rPr lang="en-GB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Similar interventions have ended up targeting the same </a:t>
            </a:r>
          </a:p>
          <a:p>
            <a:pPr marL="280988" algn="just">
              <a:spcAft>
                <a:spcPts val="1000"/>
              </a:spcAft>
            </a:pPr>
            <a:r>
              <a:rPr lang="en-GB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population group</a:t>
            </a:r>
          </a:p>
          <a:p>
            <a:pPr marL="285750" indent="-285750" algn="just">
              <a:spcAft>
                <a:spcPts val="1000"/>
              </a:spcAft>
              <a:buFont typeface="Wingdings" panose="05000000000000000000" pitchFamily="2" charset="2"/>
              <a:buChar char="§"/>
            </a:pPr>
            <a:r>
              <a:rPr lang="en-GB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These uncoordinated job creation schemes under </a:t>
            </a:r>
          </a:p>
          <a:p>
            <a:pPr marL="280988" algn="just">
              <a:spcAft>
                <a:spcPts val="1000"/>
              </a:spcAft>
            </a:pPr>
            <a:r>
              <a:rPr lang="en-GB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various incoherent frameworks create monitoring &amp; </a:t>
            </a:r>
          </a:p>
          <a:p>
            <a:pPr marL="280988" algn="just">
              <a:spcAft>
                <a:spcPts val="1000"/>
              </a:spcAft>
            </a:pPr>
            <a:r>
              <a:rPr lang="en-GB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delivery challenges</a:t>
            </a:r>
          </a:p>
          <a:p>
            <a:pPr marL="285750" indent="-285750" algn="just">
              <a:spcAft>
                <a:spcPts val="1000"/>
              </a:spcAft>
              <a:buFont typeface="Wingdings" panose="05000000000000000000" pitchFamily="2" charset="2"/>
              <a:buChar char="§"/>
            </a:pPr>
            <a:r>
              <a:rPr lang="en-GB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As programmes aren’t linked to &amp; don’t complement </a:t>
            </a:r>
            <a:endParaRPr lang="en-GB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>
              <a:spcAft>
                <a:spcPts val="1000"/>
              </a:spcAft>
            </a:pPr>
            <a:r>
              <a:rPr lang="en-GB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GB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</a:t>
            </a:r>
            <a:r>
              <a:rPr lang="en-GB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each other</a:t>
            </a:r>
            <a:r>
              <a:rPr lang="en-GB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their coverage is difficult to estimate</a:t>
            </a:r>
          </a:p>
          <a:p>
            <a:pPr marL="285750" indent="-285750" algn="just">
              <a:spcAft>
                <a:spcPts val="1000"/>
              </a:spcAft>
              <a:buFont typeface="Wingdings" panose="05000000000000000000" pitchFamily="2" charset="2"/>
              <a:buChar char="§"/>
            </a:pPr>
            <a:r>
              <a:rPr lang="en-GB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This limits the impact of these isolated initiatives</a:t>
            </a:r>
          </a:p>
          <a:p>
            <a:endParaRPr lang="en-GB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6" name="Freeform 30">
            <a:extLst>
              <a:ext uri="{FF2B5EF4-FFF2-40B4-BE49-F238E27FC236}">
                <a16:creationId xmlns="" xmlns:a16="http://schemas.microsoft.com/office/drawing/2014/main" id="{48DE7BFB-4328-410D-B5BC-98E6546FB812}"/>
              </a:ext>
            </a:extLst>
          </p:cNvPr>
          <p:cNvSpPr>
            <a:spLocks/>
          </p:cNvSpPr>
          <p:nvPr/>
        </p:nvSpPr>
        <p:spPr bwMode="auto">
          <a:xfrm rot="10800000">
            <a:off x="7403259" y="1663888"/>
            <a:ext cx="1419302" cy="32772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1089"/>
              </a:cxn>
              <a:cxn ang="0">
                <a:pos x="544" y="544"/>
              </a:cxn>
              <a:cxn ang="0">
                <a:pos x="0" y="0"/>
              </a:cxn>
            </a:cxnLst>
            <a:rect l="0" t="0" r="r" b="b"/>
            <a:pathLst>
              <a:path w="544" h="1089">
                <a:moveTo>
                  <a:pt x="0" y="0"/>
                </a:moveTo>
                <a:cubicBezTo>
                  <a:pt x="0" y="1089"/>
                  <a:pt x="0" y="1089"/>
                  <a:pt x="0" y="1089"/>
                </a:cubicBezTo>
                <a:cubicBezTo>
                  <a:pt x="301" y="1089"/>
                  <a:pt x="544" y="845"/>
                  <a:pt x="544" y="544"/>
                </a:cubicBezTo>
                <a:cubicBezTo>
                  <a:pt x="544" y="244"/>
                  <a:pt x="301" y="0"/>
                  <a:pt x="0" y="0"/>
                </a:cubicBezTo>
                <a:close/>
              </a:path>
            </a:pathLst>
          </a:custGeom>
          <a:solidFill>
            <a:schemeClr val="accent6">
              <a:lumMod val="75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1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6651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26177" y="-55834"/>
            <a:ext cx="9144000" cy="872836"/>
          </a:xfrm>
          <a:solidFill>
            <a:srgbClr val="D36223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Autofit/>
          </a:bodyPr>
          <a:lstStyle/>
          <a:p>
            <a:pPr algn="l"/>
            <a:r>
              <a:rPr lang="en-GB" sz="3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Inadequate M&amp;E Systems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2877" y="1297215"/>
            <a:ext cx="8429684" cy="4301670"/>
          </a:xfrm>
        </p:spPr>
        <p:txBody>
          <a:bodyPr>
            <a:normAutofit/>
          </a:bodyPr>
          <a:lstStyle/>
          <a:p>
            <a:pPr algn="just"/>
            <a:endParaRPr lang="en-GB" sz="2800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GB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85720" y="1071546"/>
            <a:ext cx="864399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n-GB" dirty="0">
              <a:solidFill>
                <a:srgbClr val="C00000"/>
              </a:solidFill>
            </a:endParaRPr>
          </a:p>
          <a:p>
            <a:pPr algn="just"/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403648" y="1604784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403648" y="5052834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3" name="Rectangle 13"/>
          <p:cNvSpPr>
            <a:spLocks noChangeArrowheads="1"/>
          </p:cNvSpPr>
          <p:nvPr/>
        </p:nvSpPr>
        <p:spPr bwMode="auto">
          <a:xfrm>
            <a:off x="0" y="34480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0" name="Picture 1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420" y="6132394"/>
            <a:ext cx="1856897" cy="73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Picture 2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5707" y="6219412"/>
            <a:ext cx="609085" cy="6137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7297" y="6275420"/>
            <a:ext cx="1138995" cy="5460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4690" y="6287193"/>
            <a:ext cx="644295" cy="5460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3342" y="6213410"/>
            <a:ext cx="1389476" cy="6362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5" name="Group 14">
            <a:extLst>
              <a:ext uri="{FF2B5EF4-FFF2-40B4-BE49-F238E27FC236}">
                <a16:creationId xmlns="" xmlns:a16="http://schemas.microsoft.com/office/drawing/2014/main" id="{91C25CA8-41AC-4EE8-9DDC-79D06839654E}"/>
              </a:ext>
            </a:extLst>
          </p:cNvPr>
          <p:cNvGrpSpPr/>
          <p:nvPr/>
        </p:nvGrpSpPr>
        <p:grpSpPr>
          <a:xfrm>
            <a:off x="267427" y="929263"/>
            <a:ext cx="8590852" cy="5333943"/>
            <a:chOff x="267427" y="1071546"/>
            <a:chExt cx="8590852" cy="5483047"/>
          </a:xfrm>
        </p:grpSpPr>
        <p:sp>
          <p:nvSpPr>
            <p:cNvPr id="16" name="Line 44">
              <a:extLst>
                <a:ext uri="{FF2B5EF4-FFF2-40B4-BE49-F238E27FC236}">
                  <a16:creationId xmlns="" xmlns:a16="http://schemas.microsoft.com/office/drawing/2014/main" id="{21EC3623-2F9A-4982-91DE-788780EFD16E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0800000" flipV="1">
              <a:off x="4062981" y="1271759"/>
              <a:ext cx="2481" cy="3017"/>
            </a:xfrm>
            <a:prstGeom prst="line">
              <a:avLst/>
            </a:prstGeom>
            <a:solidFill>
              <a:schemeClr val="accent3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17" name="Line 45">
              <a:extLst>
                <a:ext uri="{FF2B5EF4-FFF2-40B4-BE49-F238E27FC236}">
                  <a16:creationId xmlns="" xmlns:a16="http://schemas.microsoft.com/office/drawing/2014/main" id="{BF1AC3DF-9EB7-47B8-BA09-3BE7994EF9A2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0800000" flipV="1">
              <a:off x="3946385" y="1222344"/>
              <a:ext cx="2481" cy="3017"/>
            </a:xfrm>
            <a:prstGeom prst="line">
              <a:avLst/>
            </a:prstGeom>
            <a:solidFill>
              <a:schemeClr val="accent3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18" name="Freeform 46">
              <a:extLst>
                <a:ext uri="{FF2B5EF4-FFF2-40B4-BE49-F238E27FC236}">
                  <a16:creationId xmlns="" xmlns:a16="http://schemas.microsoft.com/office/drawing/2014/main" id="{3845ACC9-C0F8-437E-8241-988F54D789D3}"/>
                </a:ext>
              </a:extLst>
            </p:cNvPr>
            <p:cNvSpPr>
              <a:spLocks/>
            </p:cNvSpPr>
            <p:nvPr/>
          </p:nvSpPr>
          <p:spPr bwMode="auto">
            <a:xfrm rot="10800000" flipV="1">
              <a:off x="267429" y="1071546"/>
              <a:ext cx="8590850" cy="923002"/>
            </a:xfrm>
            <a:custGeom>
              <a:avLst/>
              <a:gdLst>
                <a:gd name="T0" fmla="*/ 0 w 1466"/>
                <a:gd name="T1" fmla="*/ 0 h 174"/>
                <a:gd name="T2" fmla="*/ 0 w 1466"/>
                <a:gd name="T3" fmla="*/ 60 h 174"/>
                <a:gd name="T4" fmla="*/ 233 w 1466"/>
                <a:gd name="T5" fmla="*/ 174 h 174"/>
                <a:gd name="T6" fmla="*/ 1466 w 1466"/>
                <a:gd name="T7" fmla="*/ 174 h 174"/>
                <a:gd name="T8" fmla="*/ 1466 w 1466"/>
                <a:gd name="T9" fmla="*/ 0 h 174"/>
                <a:gd name="T10" fmla="*/ 0 w 1466"/>
                <a:gd name="T11" fmla="*/ 0 h 17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466"/>
                <a:gd name="T19" fmla="*/ 0 h 174"/>
                <a:gd name="T20" fmla="*/ 1466 w 1466"/>
                <a:gd name="T21" fmla="*/ 174 h 17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466" h="174">
                  <a:moveTo>
                    <a:pt x="0" y="0"/>
                  </a:moveTo>
                  <a:cubicBezTo>
                    <a:pt x="0" y="60"/>
                    <a:pt x="0" y="60"/>
                    <a:pt x="0" y="60"/>
                  </a:cubicBezTo>
                  <a:cubicBezTo>
                    <a:pt x="94" y="60"/>
                    <a:pt x="179" y="104"/>
                    <a:pt x="233" y="174"/>
                  </a:cubicBezTo>
                  <a:cubicBezTo>
                    <a:pt x="1466" y="174"/>
                    <a:pt x="1466" y="174"/>
                    <a:pt x="1466" y="174"/>
                  </a:cubicBezTo>
                  <a:cubicBezTo>
                    <a:pt x="1466" y="0"/>
                    <a:pt x="1466" y="0"/>
                    <a:pt x="1466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3">
                <a:lumMod val="20000"/>
                <a:lumOff val="80000"/>
              </a:schemeClr>
            </a:solidFill>
            <a:ln w="12700" cap="flat" cmpd="sng">
              <a:noFill/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endParaRPr lang="en-GB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  <a:p>
              <a:r>
                <a:rPr lang="en-GB" sz="20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Current M&amp;E information systems are inadequate</a:t>
              </a:r>
            </a:p>
            <a:p>
              <a:endParaRPr lang="en-GB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26" name="Freeform 47">
              <a:extLst>
                <a:ext uri="{FF2B5EF4-FFF2-40B4-BE49-F238E27FC236}">
                  <a16:creationId xmlns="" xmlns:a16="http://schemas.microsoft.com/office/drawing/2014/main" id="{4E6B49D6-6FED-4E2A-928B-FAABDBDF6EE8}"/>
                </a:ext>
              </a:extLst>
            </p:cNvPr>
            <p:cNvSpPr>
              <a:spLocks/>
            </p:cNvSpPr>
            <p:nvPr/>
          </p:nvSpPr>
          <p:spPr bwMode="auto">
            <a:xfrm rot="10800000" flipV="1">
              <a:off x="267427" y="2246354"/>
              <a:ext cx="7166896" cy="1149097"/>
            </a:xfrm>
            <a:custGeom>
              <a:avLst/>
              <a:gdLst>
                <a:gd name="T0" fmla="*/ 0 w 1223"/>
                <a:gd name="T1" fmla="*/ 0 h 161"/>
                <a:gd name="T2" fmla="*/ 53 w 1223"/>
                <a:gd name="T3" fmla="*/ 161 h 161"/>
                <a:gd name="T4" fmla="*/ 1223 w 1223"/>
                <a:gd name="T5" fmla="*/ 161 h 161"/>
                <a:gd name="T6" fmla="*/ 1223 w 1223"/>
                <a:gd name="T7" fmla="*/ 0 h 161"/>
                <a:gd name="T8" fmla="*/ 0 w 1223"/>
                <a:gd name="T9" fmla="*/ 0 h 16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223"/>
                <a:gd name="T16" fmla="*/ 0 h 161"/>
                <a:gd name="T17" fmla="*/ 1223 w 1223"/>
                <a:gd name="T18" fmla="*/ 161 h 16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223" h="161">
                  <a:moveTo>
                    <a:pt x="0" y="0"/>
                  </a:moveTo>
                  <a:cubicBezTo>
                    <a:pt x="32" y="46"/>
                    <a:pt x="51" y="101"/>
                    <a:pt x="53" y="161"/>
                  </a:cubicBezTo>
                  <a:cubicBezTo>
                    <a:pt x="1223" y="161"/>
                    <a:pt x="1223" y="161"/>
                    <a:pt x="1223" y="161"/>
                  </a:cubicBezTo>
                  <a:cubicBezTo>
                    <a:pt x="1223" y="0"/>
                    <a:pt x="1223" y="0"/>
                    <a:pt x="122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3">
                <a:lumMod val="20000"/>
                <a:lumOff val="80000"/>
              </a:schemeClr>
            </a:solidFill>
            <a:ln w="12700" cap="flat" cmpd="sng">
              <a:noFill/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r>
                <a:rPr lang="en-GB" sz="20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Most programmes don’t produce basic monitoring reports </a:t>
              </a:r>
              <a:r>
                <a:rPr lang="en-GB" sz="2000" dirty="0" smtClean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or track </a:t>
              </a:r>
              <a:r>
                <a:rPr lang="en-GB" sz="20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beneficiaries during programme implementation and after programme completion</a:t>
              </a:r>
            </a:p>
            <a:p>
              <a:endParaRPr lang="en-GB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27" name="Freeform 48">
              <a:extLst>
                <a:ext uri="{FF2B5EF4-FFF2-40B4-BE49-F238E27FC236}">
                  <a16:creationId xmlns="" xmlns:a16="http://schemas.microsoft.com/office/drawing/2014/main" id="{DBDB113B-861A-4257-A025-9FD98C2F3E38}"/>
                </a:ext>
              </a:extLst>
            </p:cNvPr>
            <p:cNvSpPr>
              <a:spLocks/>
            </p:cNvSpPr>
            <p:nvPr/>
          </p:nvSpPr>
          <p:spPr bwMode="auto">
            <a:xfrm rot="10800000" flipV="1">
              <a:off x="267427" y="3724069"/>
              <a:ext cx="7161934" cy="1149096"/>
            </a:xfrm>
            <a:custGeom>
              <a:avLst/>
              <a:gdLst>
                <a:gd name="T0" fmla="*/ 52 w 1222"/>
                <a:gd name="T1" fmla="*/ 0 h 161"/>
                <a:gd name="T2" fmla="*/ 0 w 1222"/>
                <a:gd name="T3" fmla="*/ 161 h 161"/>
                <a:gd name="T4" fmla="*/ 1222 w 1222"/>
                <a:gd name="T5" fmla="*/ 161 h 161"/>
                <a:gd name="T6" fmla="*/ 1222 w 1222"/>
                <a:gd name="T7" fmla="*/ 0 h 161"/>
                <a:gd name="T8" fmla="*/ 52 w 1222"/>
                <a:gd name="T9" fmla="*/ 0 h 16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222"/>
                <a:gd name="T16" fmla="*/ 0 h 161"/>
                <a:gd name="T17" fmla="*/ 1222 w 1222"/>
                <a:gd name="T18" fmla="*/ 161 h 16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222" h="161">
                  <a:moveTo>
                    <a:pt x="52" y="0"/>
                  </a:moveTo>
                  <a:cubicBezTo>
                    <a:pt x="51" y="60"/>
                    <a:pt x="32" y="115"/>
                    <a:pt x="0" y="161"/>
                  </a:cubicBezTo>
                  <a:cubicBezTo>
                    <a:pt x="1222" y="161"/>
                    <a:pt x="1222" y="161"/>
                    <a:pt x="1222" y="161"/>
                  </a:cubicBezTo>
                  <a:cubicBezTo>
                    <a:pt x="1222" y="0"/>
                    <a:pt x="1222" y="0"/>
                    <a:pt x="1222" y="0"/>
                  </a:cubicBezTo>
                  <a:lnTo>
                    <a:pt x="52" y="0"/>
                  </a:lnTo>
                  <a:close/>
                </a:path>
              </a:pathLst>
            </a:custGeom>
            <a:solidFill>
              <a:schemeClr val="accent3">
                <a:lumMod val="20000"/>
                <a:lumOff val="80000"/>
              </a:schemeClr>
            </a:solidFill>
            <a:ln w="12700" cap="flat" cmpd="sng">
              <a:noFill/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r>
                <a:rPr lang="en-GB" sz="20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With no rigorous evaluations, neither government nor other stakeholders can tell which programmes are working and which are not, and why</a:t>
              </a:r>
            </a:p>
            <a:p>
              <a:endParaRPr lang="en-GB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28" name="Freeform 49">
              <a:extLst>
                <a:ext uri="{FF2B5EF4-FFF2-40B4-BE49-F238E27FC236}">
                  <a16:creationId xmlns="" xmlns:a16="http://schemas.microsoft.com/office/drawing/2014/main" id="{3F5EE1D1-5437-4B01-BAB0-06A04624857F}"/>
                </a:ext>
              </a:extLst>
            </p:cNvPr>
            <p:cNvSpPr>
              <a:spLocks/>
            </p:cNvSpPr>
            <p:nvPr/>
          </p:nvSpPr>
          <p:spPr bwMode="auto">
            <a:xfrm rot="10800000" flipV="1">
              <a:off x="267429" y="5305969"/>
              <a:ext cx="8590850" cy="1248624"/>
            </a:xfrm>
            <a:custGeom>
              <a:avLst/>
              <a:gdLst>
                <a:gd name="T0" fmla="*/ 234 w 1466"/>
                <a:gd name="T1" fmla="*/ 0 h 175"/>
                <a:gd name="T2" fmla="*/ 0 w 1466"/>
                <a:gd name="T3" fmla="*/ 115 h 175"/>
                <a:gd name="T4" fmla="*/ 0 w 1466"/>
                <a:gd name="T5" fmla="*/ 175 h 175"/>
                <a:gd name="T6" fmla="*/ 1466 w 1466"/>
                <a:gd name="T7" fmla="*/ 175 h 175"/>
                <a:gd name="T8" fmla="*/ 1466 w 1466"/>
                <a:gd name="T9" fmla="*/ 0 h 175"/>
                <a:gd name="T10" fmla="*/ 234 w 1466"/>
                <a:gd name="T11" fmla="*/ 0 h 17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466"/>
                <a:gd name="T19" fmla="*/ 0 h 175"/>
                <a:gd name="T20" fmla="*/ 1466 w 1466"/>
                <a:gd name="T21" fmla="*/ 175 h 17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466" h="175">
                  <a:moveTo>
                    <a:pt x="234" y="0"/>
                  </a:moveTo>
                  <a:cubicBezTo>
                    <a:pt x="180" y="70"/>
                    <a:pt x="95" y="115"/>
                    <a:pt x="0" y="115"/>
                  </a:cubicBezTo>
                  <a:cubicBezTo>
                    <a:pt x="0" y="175"/>
                    <a:pt x="0" y="175"/>
                    <a:pt x="0" y="175"/>
                  </a:cubicBezTo>
                  <a:cubicBezTo>
                    <a:pt x="1466" y="175"/>
                    <a:pt x="1466" y="175"/>
                    <a:pt x="1466" y="175"/>
                  </a:cubicBezTo>
                  <a:cubicBezTo>
                    <a:pt x="1466" y="0"/>
                    <a:pt x="1466" y="0"/>
                    <a:pt x="1466" y="0"/>
                  </a:cubicBezTo>
                  <a:lnTo>
                    <a:pt x="234" y="0"/>
                  </a:lnTo>
                  <a:close/>
                </a:path>
              </a:pathLst>
            </a:custGeom>
            <a:solidFill>
              <a:schemeClr val="accent3">
                <a:lumMod val="20000"/>
                <a:lumOff val="80000"/>
              </a:schemeClr>
            </a:solidFill>
            <a:ln w="12700" cap="flat" cmpd="sng">
              <a:noFill/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r>
                <a:rPr lang="en-GB" sz="20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Adequate participant profiling, follow-up and monitoring systems </a:t>
              </a:r>
            </a:p>
            <a:p>
              <a:r>
                <a:rPr lang="en-GB" sz="20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help in responding to the needs of youths and enhancing </a:t>
              </a:r>
            </a:p>
            <a:p>
              <a:r>
                <a:rPr lang="en-GB" sz="20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programme participation &amp; quality of delivery</a:t>
              </a:r>
            </a:p>
            <a:p>
              <a:endParaRPr lang="en-GB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</p:grpSp>
      <p:sp>
        <p:nvSpPr>
          <p:cNvPr id="30" name="Freeform 30">
            <a:extLst>
              <a:ext uri="{FF2B5EF4-FFF2-40B4-BE49-F238E27FC236}">
                <a16:creationId xmlns="" xmlns:a16="http://schemas.microsoft.com/office/drawing/2014/main" id="{7FF77B6C-BF38-4A12-9584-6D0767513D1E}"/>
              </a:ext>
            </a:extLst>
          </p:cNvPr>
          <p:cNvSpPr>
            <a:spLocks/>
          </p:cNvSpPr>
          <p:nvPr/>
        </p:nvSpPr>
        <p:spPr bwMode="auto">
          <a:xfrm rot="10800000">
            <a:off x="7403259" y="1585733"/>
            <a:ext cx="1419302" cy="364843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1089"/>
              </a:cxn>
              <a:cxn ang="0">
                <a:pos x="544" y="544"/>
              </a:cxn>
              <a:cxn ang="0">
                <a:pos x="0" y="0"/>
              </a:cxn>
            </a:cxnLst>
            <a:rect l="0" t="0" r="r" b="b"/>
            <a:pathLst>
              <a:path w="544" h="1089">
                <a:moveTo>
                  <a:pt x="0" y="0"/>
                </a:moveTo>
                <a:cubicBezTo>
                  <a:pt x="0" y="1089"/>
                  <a:pt x="0" y="1089"/>
                  <a:pt x="0" y="1089"/>
                </a:cubicBezTo>
                <a:cubicBezTo>
                  <a:pt x="301" y="1089"/>
                  <a:pt x="544" y="845"/>
                  <a:pt x="544" y="544"/>
                </a:cubicBezTo>
                <a:cubicBezTo>
                  <a:pt x="544" y="244"/>
                  <a:pt x="301" y="0"/>
                  <a:pt x="0" y="0"/>
                </a:cubicBezTo>
                <a:close/>
              </a:path>
            </a:pathLst>
          </a:custGeom>
          <a:solidFill>
            <a:schemeClr val="accent6">
              <a:lumMod val="75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1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2242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26177" y="-55834"/>
            <a:ext cx="9144000" cy="872836"/>
          </a:xfrm>
          <a:solidFill>
            <a:srgbClr val="D36223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Autofit/>
          </a:bodyPr>
          <a:lstStyle/>
          <a:p>
            <a:pPr algn="l"/>
            <a:r>
              <a:rPr lang="en-GB" sz="3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Political Considerations &amp; Patronage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2877" y="1297215"/>
            <a:ext cx="8429684" cy="4301670"/>
          </a:xfrm>
        </p:spPr>
        <p:txBody>
          <a:bodyPr>
            <a:normAutofit/>
          </a:bodyPr>
          <a:lstStyle/>
          <a:p>
            <a:pPr algn="just"/>
            <a:endParaRPr lang="en-GB" sz="2800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GB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85720" y="1071546"/>
            <a:ext cx="864399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n-GB" dirty="0">
              <a:solidFill>
                <a:srgbClr val="C00000"/>
              </a:solidFill>
            </a:endParaRPr>
          </a:p>
          <a:p>
            <a:pPr algn="just"/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403648" y="1604784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403648" y="5052834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3" name="Rectangle 13"/>
          <p:cNvSpPr>
            <a:spLocks noChangeArrowheads="1"/>
          </p:cNvSpPr>
          <p:nvPr/>
        </p:nvSpPr>
        <p:spPr bwMode="auto">
          <a:xfrm>
            <a:off x="0" y="34480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0" name="Picture 1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420" y="6132394"/>
            <a:ext cx="1856897" cy="73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Picture 2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5707" y="6219412"/>
            <a:ext cx="609085" cy="6137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7297" y="6275420"/>
            <a:ext cx="1138995" cy="5460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4690" y="6287193"/>
            <a:ext cx="644295" cy="5460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3342" y="6213410"/>
            <a:ext cx="1389476" cy="6362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5" name="Group 14">
            <a:extLst>
              <a:ext uri="{FF2B5EF4-FFF2-40B4-BE49-F238E27FC236}">
                <a16:creationId xmlns="" xmlns:a16="http://schemas.microsoft.com/office/drawing/2014/main" id="{E837038F-B419-482F-87D2-ACFE3006387A}"/>
              </a:ext>
            </a:extLst>
          </p:cNvPr>
          <p:cNvGrpSpPr/>
          <p:nvPr/>
        </p:nvGrpSpPr>
        <p:grpSpPr>
          <a:xfrm rot="10800000">
            <a:off x="178557" y="1033135"/>
            <a:ext cx="8751159" cy="4602271"/>
            <a:chOff x="996849" y="4615997"/>
            <a:chExt cx="2960789" cy="1540896"/>
          </a:xfrm>
        </p:grpSpPr>
        <p:sp>
          <p:nvSpPr>
            <p:cNvPr id="16" name="Line 37">
              <a:extLst>
                <a:ext uri="{FF2B5EF4-FFF2-40B4-BE49-F238E27FC236}">
                  <a16:creationId xmlns="" xmlns:a16="http://schemas.microsoft.com/office/drawing/2014/main" id="{2E135FFA-3EFD-4FFF-94B1-63AE3118514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688851" y="6100390"/>
              <a:ext cx="855" cy="856"/>
            </a:xfrm>
            <a:prstGeom prst="lin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17" name="Freeform 39">
              <a:extLst>
                <a:ext uri="{FF2B5EF4-FFF2-40B4-BE49-F238E27FC236}">
                  <a16:creationId xmlns="" xmlns:a16="http://schemas.microsoft.com/office/drawing/2014/main" id="{CF3B7D91-A624-4A0C-B272-DDA4AC8D46DC}"/>
                </a:ext>
              </a:extLst>
            </p:cNvPr>
            <p:cNvSpPr>
              <a:spLocks/>
            </p:cNvSpPr>
            <p:nvPr/>
          </p:nvSpPr>
          <p:spPr bwMode="auto">
            <a:xfrm flipV="1">
              <a:off x="996849" y="5687080"/>
              <a:ext cx="2960789" cy="469813"/>
            </a:xfrm>
            <a:custGeom>
              <a:avLst/>
              <a:gdLst>
                <a:gd name="T0" fmla="*/ 0 w 1466"/>
                <a:gd name="T1" fmla="*/ 0 h 232"/>
                <a:gd name="T2" fmla="*/ 0 w 1466"/>
                <a:gd name="T3" fmla="*/ 60 h 232"/>
                <a:gd name="T4" fmla="*/ 269 w 1466"/>
                <a:gd name="T5" fmla="*/ 232 h 232"/>
                <a:gd name="T6" fmla="*/ 1466 w 1466"/>
                <a:gd name="T7" fmla="*/ 232 h 232"/>
                <a:gd name="T8" fmla="*/ 1466 w 1466"/>
                <a:gd name="T9" fmla="*/ 0 h 232"/>
                <a:gd name="T10" fmla="*/ 0 w 1466"/>
                <a:gd name="T11" fmla="*/ 0 h 23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466"/>
                <a:gd name="T19" fmla="*/ 0 h 232"/>
                <a:gd name="T20" fmla="*/ 1466 w 1466"/>
                <a:gd name="T21" fmla="*/ 232 h 23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466" h="232">
                  <a:moveTo>
                    <a:pt x="0" y="0"/>
                  </a:moveTo>
                  <a:cubicBezTo>
                    <a:pt x="0" y="60"/>
                    <a:pt x="0" y="60"/>
                    <a:pt x="0" y="60"/>
                  </a:cubicBezTo>
                  <a:cubicBezTo>
                    <a:pt x="119" y="60"/>
                    <a:pt x="221" y="130"/>
                    <a:pt x="269" y="232"/>
                  </a:cubicBezTo>
                  <a:cubicBezTo>
                    <a:pt x="1466" y="232"/>
                    <a:pt x="1466" y="232"/>
                    <a:pt x="1466" y="232"/>
                  </a:cubicBezTo>
                  <a:cubicBezTo>
                    <a:pt x="1466" y="0"/>
                    <a:pt x="1466" y="0"/>
                    <a:pt x="1466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3">
                <a:lumMod val="40000"/>
                <a:lumOff val="60000"/>
                <a:alpha val="50195"/>
              </a:schemeClr>
            </a:solidFill>
            <a:ln w="12700" cap="flat" cmpd="sng">
              <a:noFill/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endParaRPr lang="en-GB" sz="2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  <a:p>
              <a:r>
                <a:rPr lang="en-GB" sz="22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Efforts have focused on creating government agencies and positions </a:t>
              </a:r>
              <a:r>
                <a:rPr lang="en-GB" sz="2200" dirty="0" smtClean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to </a:t>
              </a:r>
              <a:r>
                <a:rPr lang="en-GB" sz="22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create room for patronage</a:t>
              </a:r>
            </a:p>
            <a:p>
              <a:endParaRPr lang="en-GB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18" name="Freeform 40">
              <a:extLst>
                <a:ext uri="{FF2B5EF4-FFF2-40B4-BE49-F238E27FC236}">
                  <a16:creationId xmlns="" xmlns:a16="http://schemas.microsoft.com/office/drawing/2014/main" id="{5BAD66C9-64B3-443B-B0C6-A9B723B01C51}"/>
                </a:ext>
              </a:extLst>
            </p:cNvPr>
            <p:cNvSpPr>
              <a:spLocks/>
            </p:cNvSpPr>
            <p:nvPr/>
          </p:nvSpPr>
          <p:spPr bwMode="auto">
            <a:xfrm flipV="1">
              <a:off x="1554295" y="5149567"/>
              <a:ext cx="2403343" cy="432160"/>
            </a:xfrm>
            <a:custGeom>
              <a:avLst/>
              <a:gdLst>
                <a:gd name="T0" fmla="*/ 0 w 1190"/>
                <a:gd name="T1" fmla="*/ 0 h 214"/>
                <a:gd name="T2" fmla="*/ 20 w 1190"/>
                <a:gd name="T3" fmla="*/ 107 h 214"/>
                <a:gd name="T4" fmla="*/ 0 w 1190"/>
                <a:gd name="T5" fmla="*/ 214 h 214"/>
                <a:gd name="T6" fmla="*/ 1190 w 1190"/>
                <a:gd name="T7" fmla="*/ 214 h 214"/>
                <a:gd name="T8" fmla="*/ 1190 w 1190"/>
                <a:gd name="T9" fmla="*/ 0 h 214"/>
                <a:gd name="T10" fmla="*/ 0 w 1190"/>
                <a:gd name="T11" fmla="*/ 0 h 21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190"/>
                <a:gd name="T19" fmla="*/ 0 h 214"/>
                <a:gd name="T20" fmla="*/ 1190 w 1190"/>
                <a:gd name="T21" fmla="*/ 214 h 21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190" h="214">
                  <a:moveTo>
                    <a:pt x="0" y="0"/>
                  </a:moveTo>
                  <a:cubicBezTo>
                    <a:pt x="13" y="33"/>
                    <a:pt x="20" y="69"/>
                    <a:pt x="20" y="107"/>
                  </a:cubicBezTo>
                  <a:cubicBezTo>
                    <a:pt x="20" y="145"/>
                    <a:pt x="13" y="181"/>
                    <a:pt x="0" y="214"/>
                  </a:cubicBezTo>
                  <a:cubicBezTo>
                    <a:pt x="1190" y="214"/>
                    <a:pt x="1190" y="214"/>
                    <a:pt x="1190" y="214"/>
                  </a:cubicBezTo>
                  <a:cubicBezTo>
                    <a:pt x="1190" y="0"/>
                    <a:pt x="1190" y="0"/>
                    <a:pt x="1190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3">
                <a:lumMod val="40000"/>
                <a:lumOff val="60000"/>
                <a:alpha val="50195"/>
              </a:schemeClr>
            </a:solidFill>
            <a:ln w="12700" cap="flat" cmpd="sng">
              <a:noFill/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r>
                <a:rPr lang="en-GB" sz="22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Incentives have been geared towards rewarding small groups rather than focusing on tackling youth unemployment</a:t>
              </a:r>
            </a:p>
            <a:p>
              <a:endParaRPr lang="en-GB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26" name="Freeform 41">
              <a:extLst>
                <a:ext uri="{FF2B5EF4-FFF2-40B4-BE49-F238E27FC236}">
                  <a16:creationId xmlns="" xmlns:a16="http://schemas.microsoft.com/office/drawing/2014/main" id="{1299902B-AA0C-48CD-8AFA-C4F85A8C2503}"/>
                </a:ext>
              </a:extLst>
            </p:cNvPr>
            <p:cNvSpPr>
              <a:spLocks/>
            </p:cNvSpPr>
            <p:nvPr/>
          </p:nvSpPr>
          <p:spPr bwMode="auto">
            <a:xfrm flipV="1">
              <a:off x="996849" y="4615997"/>
              <a:ext cx="2960789" cy="468957"/>
            </a:xfrm>
            <a:custGeom>
              <a:avLst/>
              <a:gdLst>
                <a:gd name="T0" fmla="*/ 268 w 1466"/>
                <a:gd name="T1" fmla="*/ 0 h 232"/>
                <a:gd name="T2" fmla="*/ 0 w 1466"/>
                <a:gd name="T3" fmla="*/ 172 h 232"/>
                <a:gd name="T4" fmla="*/ 0 w 1466"/>
                <a:gd name="T5" fmla="*/ 232 h 232"/>
                <a:gd name="T6" fmla="*/ 1466 w 1466"/>
                <a:gd name="T7" fmla="*/ 232 h 232"/>
                <a:gd name="T8" fmla="*/ 1466 w 1466"/>
                <a:gd name="T9" fmla="*/ 0 h 232"/>
                <a:gd name="T10" fmla="*/ 268 w 1466"/>
                <a:gd name="T11" fmla="*/ 0 h 23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466"/>
                <a:gd name="T19" fmla="*/ 0 h 232"/>
                <a:gd name="T20" fmla="*/ 1466 w 1466"/>
                <a:gd name="T21" fmla="*/ 232 h 23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466" h="232">
                  <a:moveTo>
                    <a:pt x="268" y="0"/>
                  </a:moveTo>
                  <a:cubicBezTo>
                    <a:pt x="221" y="102"/>
                    <a:pt x="119" y="172"/>
                    <a:pt x="0" y="172"/>
                  </a:cubicBezTo>
                  <a:cubicBezTo>
                    <a:pt x="0" y="232"/>
                    <a:pt x="0" y="232"/>
                    <a:pt x="0" y="232"/>
                  </a:cubicBezTo>
                  <a:cubicBezTo>
                    <a:pt x="1466" y="232"/>
                    <a:pt x="1466" y="232"/>
                    <a:pt x="1466" y="232"/>
                  </a:cubicBezTo>
                  <a:cubicBezTo>
                    <a:pt x="1466" y="0"/>
                    <a:pt x="1466" y="0"/>
                    <a:pt x="1466" y="0"/>
                  </a:cubicBezTo>
                  <a:lnTo>
                    <a:pt x="268" y="0"/>
                  </a:lnTo>
                  <a:close/>
                </a:path>
              </a:pathLst>
            </a:custGeom>
            <a:solidFill>
              <a:schemeClr val="accent3">
                <a:lumMod val="40000"/>
                <a:lumOff val="60000"/>
                <a:alpha val="50195"/>
              </a:schemeClr>
            </a:solidFill>
            <a:ln w="12700" cap="flat" cmpd="sng">
              <a:noFill/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r>
                <a:rPr lang="en-GB" sz="22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Addressing this challenge requires strong political will </a:t>
              </a:r>
              <a:endParaRPr lang="en-GB" sz="2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  <a:p>
              <a:r>
                <a:rPr lang="en-GB" sz="2200" dirty="0" smtClean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on </a:t>
              </a:r>
              <a:r>
                <a:rPr lang="en-GB" sz="22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the </a:t>
              </a:r>
              <a:r>
                <a:rPr lang="en-GB" sz="2200" dirty="0" smtClean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part </a:t>
              </a:r>
              <a:r>
                <a:rPr lang="en-GB" sz="22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of government</a:t>
              </a:r>
            </a:p>
            <a:p>
              <a:endParaRPr lang="en-GB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</p:grpSp>
      <p:sp>
        <p:nvSpPr>
          <p:cNvPr id="28" name="Freeform 30">
            <a:extLst>
              <a:ext uri="{FF2B5EF4-FFF2-40B4-BE49-F238E27FC236}">
                <a16:creationId xmlns="" xmlns:a16="http://schemas.microsoft.com/office/drawing/2014/main" id="{49A487E9-5CB1-412A-A66B-33EB30CFBBCF}"/>
              </a:ext>
            </a:extLst>
          </p:cNvPr>
          <p:cNvSpPr>
            <a:spLocks/>
          </p:cNvSpPr>
          <p:nvPr/>
        </p:nvSpPr>
        <p:spPr bwMode="auto">
          <a:xfrm rot="10800000">
            <a:off x="7460637" y="1620336"/>
            <a:ext cx="1469080" cy="3125236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1089"/>
              </a:cxn>
              <a:cxn ang="0">
                <a:pos x="544" y="544"/>
              </a:cxn>
              <a:cxn ang="0">
                <a:pos x="0" y="0"/>
              </a:cxn>
            </a:cxnLst>
            <a:rect l="0" t="0" r="r" b="b"/>
            <a:pathLst>
              <a:path w="544" h="1089">
                <a:moveTo>
                  <a:pt x="0" y="0"/>
                </a:moveTo>
                <a:cubicBezTo>
                  <a:pt x="0" y="1089"/>
                  <a:pt x="0" y="1089"/>
                  <a:pt x="0" y="1089"/>
                </a:cubicBezTo>
                <a:cubicBezTo>
                  <a:pt x="301" y="1089"/>
                  <a:pt x="544" y="845"/>
                  <a:pt x="544" y="544"/>
                </a:cubicBezTo>
                <a:cubicBezTo>
                  <a:pt x="544" y="244"/>
                  <a:pt x="301" y="0"/>
                  <a:pt x="0" y="0"/>
                </a:cubicBezTo>
                <a:close/>
              </a:path>
            </a:pathLst>
          </a:custGeom>
          <a:solidFill>
            <a:schemeClr val="accent6">
              <a:lumMod val="75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1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197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26177" y="-55834"/>
            <a:ext cx="9144000" cy="872836"/>
          </a:xfrm>
          <a:solidFill>
            <a:srgbClr val="D36223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Autofit/>
          </a:bodyPr>
          <a:lstStyle/>
          <a:p>
            <a:pPr algn="l"/>
            <a:r>
              <a:rPr lang="en-GB" sz="3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Policy Recommendations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2877" y="1297215"/>
            <a:ext cx="8429684" cy="4301670"/>
          </a:xfrm>
        </p:spPr>
        <p:txBody>
          <a:bodyPr>
            <a:normAutofit/>
          </a:bodyPr>
          <a:lstStyle/>
          <a:p>
            <a:pPr algn="just"/>
            <a:endParaRPr lang="en-GB" sz="2800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GB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85720" y="1071546"/>
            <a:ext cx="864399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n-GB" dirty="0">
              <a:solidFill>
                <a:srgbClr val="C00000"/>
              </a:solidFill>
            </a:endParaRPr>
          </a:p>
          <a:p>
            <a:pPr algn="just"/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403648" y="1604784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403648" y="5052834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3" name="Rectangle 13"/>
          <p:cNvSpPr>
            <a:spLocks noChangeArrowheads="1"/>
          </p:cNvSpPr>
          <p:nvPr/>
        </p:nvSpPr>
        <p:spPr bwMode="auto">
          <a:xfrm>
            <a:off x="0" y="34480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0" name="Picture 1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420" y="6132394"/>
            <a:ext cx="1856897" cy="73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Picture 2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5707" y="6219412"/>
            <a:ext cx="609085" cy="6137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7297" y="6275420"/>
            <a:ext cx="1138995" cy="5460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4690" y="6287193"/>
            <a:ext cx="644295" cy="5460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3342" y="6213410"/>
            <a:ext cx="1389476" cy="6362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5" name="Group 14">
            <a:extLst>
              <a:ext uri="{FF2B5EF4-FFF2-40B4-BE49-F238E27FC236}">
                <a16:creationId xmlns="" xmlns:a16="http://schemas.microsoft.com/office/drawing/2014/main" id="{C0E30543-BC3E-4E2E-B4FD-88B6D6B3E8F5}"/>
              </a:ext>
            </a:extLst>
          </p:cNvPr>
          <p:cNvGrpSpPr/>
          <p:nvPr/>
        </p:nvGrpSpPr>
        <p:grpSpPr>
          <a:xfrm>
            <a:off x="214282" y="1042670"/>
            <a:ext cx="8157305" cy="4556215"/>
            <a:chOff x="303127" y="1076562"/>
            <a:chExt cx="8866277" cy="4383425"/>
          </a:xfrm>
        </p:grpSpPr>
        <p:sp>
          <p:nvSpPr>
            <p:cNvPr id="16" name="Freeform 32">
              <a:extLst>
                <a:ext uri="{FF2B5EF4-FFF2-40B4-BE49-F238E27FC236}">
                  <a16:creationId xmlns="" xmlns:a16="http://schemas.microsoft.com/office/drawing/2014/main" id="{79CB52E5-1EB0-4769-92B6-76246C8D0C06}"/>
                </a:ext>
              </a:extLst>
            </p:cNvPr>
            <p:cNvSpPr>
              <a:spLocks/>
            </p:cNvSpPr>
            <p:nvPr/>
          </p:nvSpPr>
          <p:spPr bwMode="auto">
            <a:xfrm>
              <a:off x="303127" y="1076562"/>
              <a:ext cx="2760901" cy="43834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16" y="0"/>
                </a:cxn>
                <a:cxn ang="0">
                  <a:pos x="0" y="432"/>
                </a:cxn>
                <a:cxn ang="0">
                  <a:pos x="0" y="0"/>
                </a:cxn>
              </a:cxnLst>
              <a:rect l="0" t="0" r="r" b="b"/>
              <a:pathLst>
                <a:path w="816" h="432">
                  <a:moveTo>
                    <a:pt x="0" y="0"/>
                  </a:moveTo>
                  <a:lnTo>
                    <a:pt x="816" y="0"/>
                  </a:lnTo>
                  <a:lnTo>
                    <a:pt x="0" y="4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8900E"/>
            </a:solidFill>
            <a:ln w="12700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pPr>
                <a:defRPr/>
              </a:pPr>
              <a:endParaRPr lang="en-GB" sz="2200" kern="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17" name="Rectangle 38">
              <a:extLst>
                <a:ext uri="{FF2B5EF4-FFF2-40B4-BE49-F238E27FC236}">
                  <a16:creationId xmlns="" xmlns:a16="http://schemas.microsoft.com/office/drawing/2014/main" id="{FC96EF90-8B79-4808-8D64-48EF5B70F5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5829" y="2148179"/>
              <a:ext cx="8653575" cy="502909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 anchor="ctr"/>
            <a:lstStyle/>
            <a:p>
              <a:pPr marL="285750" indent="-285750" algn="just">
                <a:spcAft>
                  <a:spcPts val="1200"/>
                </a:spcAft>
                <a:buFont typeface="Arial" pitchFamily="34" charset="0"/>
                <a:buChar char="•"/>
              </a:pPr>
              <a:r>
                <a:rPr lang="en-GB" sz="22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Private Sector Participation</a:t>
              </a:r>
            </a:p>
          </p:txBody>
        </p:sp>
        <p:sp>
          <p:nvSpPr>
            <p:cNvPr id="18" name="Rectangle 17">
              <a:extLst>
                <a:ext uri="{FF2B5EF4-FFF2-40B4-BE49-F238E27FC236}">
                  <a16:creationId xmlns="" xmlns:a16="http://schemas.microsoft.com/office/drawing/2014/main" id="{AD05DD97-F627-443F-97B1-D0C01513F0B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5828" y="2803800"/>
              <a:ext cx="8653575" cy="502909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 anchor="ctr"/>
            <a:lstStyle/>
            <a:p>
              <a:pPr marL="285750" indent="-285750" algn="just">
                <a:spcAft>
                  <a:spcPts val="1200"/>
                </a:spcAft>
                <a:buFont typeface="Arial" pitchFamily="34" charset="0"/>
                <a:buChar char="•"/>
              </a:pPr>
              <a:r>
                <a:rPr lang="en-GB" sz="22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Skills Development and Training</a:t>
              </a:r>
            </a:p>
          </p:txBody>
        </p:sp>
        <p:sp>
          <p:nvSpPr>
            <p:cNvPr id="26" name="Rectangle 42">
              <a:extLst>
                <a:ext uri="{FF2B5EF4-FFF2-40B4-BE49-F238E27FC236}">
                  <a16:creationId xmlns="" xmlns:a16="http://schemas.microsoft.com/office/drawing/2014/main" id="{AF2A9623-5E7C-4A7C-A4AC-E358D9E5AB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5829" y="3416457"/>
              <a:ext cx="8653575" cy="502909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 anchor="ctr"/>
            <a:lstStyle/>
            <a:p>
              <a:pPr marL="285750" indent="-285750" algn="just">
                <a:spcAft>
                  <a:spcPts val="1200"/>
                </a:spcAft>
                <a:buFont typeface="Arial" pitchFamily="34" charset="0"/>
                <a:buChar char="•"/>
              </a:pPr>
              <a:r>
                <a:rPr lang="en-GB" sz="22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Impact Assessment, Monitoring </a:t>
              </a:r>
              <a:r>
                <a:rPr lang="en-GB" sz="22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&amp;</a:t>
              </a:r>
              <a:r>
                <a:rPr lang="en-GB" sz="2200" dirty="0" smtClean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</a:t>
              </a:r>
              <a:r>
                <a:rPr lang="en-GB" sz="22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Evaluation System</a:t>
              </a:r>
            </a:p>
          </p:txBody>
        </p:sp>
        <p:sp>
          <p:nvSpPr>
            <p:cNvPr id="27" name="Rectangle 26">
              <a:extLst>
                <a:ext uri="{FF2B5EF4-FFF2-40B4-BE49-F238E27FC236}">
                  <a16:creationId xmlns="" xmlns:a16="http://schemas.microsoft.com/office/drawing/2014/main" id="{42943BB7-1308-4B17-A801-E838FFE9A2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5829" y="1497470"/>
              <a:ext cx="8653575" cy="502909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 anchor="ctr"/>
            <a:lstStyle/>
            <a:p>
              <a:pPr marL="285750" indent="-285750" algn="just">
                <a:spcAft>
                  <a:spcPts val="1200"/>
                </a:spcAft>
                <a:buFont typeface="Arial" pitchFamily="34" charset="0"/>
                <a:buChar char="•"/>
              </a:pPr>
              <a:r>
                <a:rPr lang="en-GB" sz="22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Administrative Structure and Coordination</a:t>
              </a:r>
            </a:p>
          </p:txBody>
        </p:sp>
        <p:sp>
          <p:nvSpPr>
            <p:cNvPr id="28" name="Rectangle 42">
              <a:extLst>
                <a:ext uri="{FF2B5EF4-FFF2-40B4-BE49-F238E27FC236}">
                  <a16:creationId xmlns="" xmlns:a16="http://schemas.microsoft.com/office/drawing/2014/main" id="{E5A737C1-FC78-4642-B411-65631A8C52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5829" y="4051457"/>
              <a:ext cx="8653575" cy="502909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 anchor="ctr"/>
            <a:lstStyle/>
            <a:p>
              <a:pPr marL="285750" indent="-285750" algn="just">
                <a:spcAft>
                  <a:spcPts val="1200"/>
                </a:spcAft>
                <a:buFont typeface="Arial" pitchFamily="34" charset="0"/>
                <a:buChar char="•"/>
              </a:pPr>
              <a:r>
                <a:rPr lang="en-GB" sz="22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Data and Information Mapping</a:t>
              </a:r>
            </a:p>
          </p:txBody>
        </p:sp>
        <p:sp>
          <p:nvSpPr>
            <p:cNvPr id="30" name="Rectangle 42">
              <a:extLst>
                <a:ext uri="{FF2B5EF4-FFF2-40B4-BE49-F238E27FC236}">
                  <a16:creationId xmlns="" xmlns:a16="http://schemas.microsoft.com/office/drawing/2014/main" id="{35895627-E662-4E25-A1A6-C81686E466F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5829" y="4775357"/>
              <a:ext cx="8653575" cy="502909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 anchor="ctr"/>
            <a:lstStyle/>
            <a:p>
              <a:pPr marL="285750" indent="-285750" algn="just">
                <a:spcAft>
                  <a:spcPts val="1200"/>
                </a:spcAft>
                <a:buFont typeface="Arial" pitchFamily="34" charset="0"/>
                <a:buChar char="•"/>
              </a:pPr>
              <a:r>
                <a:rPr lang="en-GB" sz="22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Clear Action Agenda for the Nigerian Youth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51158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5">
            <a:extLst>
              <a:ext uri="{FF2B5EF4-FFF2-40B4-BE49-F238E27FC236}">
                <a16:creationId xmlns="" xmlns:a16="http://schemas.microsoft.com/office/drawing/2014/main" id="{9435A522-E1DE-48B5-95D8-AD14B1801F44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-1824759" y="3289336"/>
            <a:ext cx="4396820" cy="673616"/>
          </a:xfrm>
          <a:prstGeom prst="rect">
            <a:avLst/>
          </a:prstGeom>
          <a:solidFill>
            <a:schemeClr val="accent6">
              <a:lumMod val="75000"/>
            </a:schemeClr>
          </a:solidFill>
          <a:ln w="6350">
            <a:solidFill>
              <a:schemeClr val="bg1"/>
            </a:solidFill>
            <a:miter lim="800000"/>
            <a:headEnd type="none" w="sm" len="sm"/>
            <a:tailEnd type="none" w="sm" len="sm"/>
          </a:ln>
        </p:spPr>
        <p:txBody>
          <a:bodyPr lIns="91423" tIns="45712" rIns="91423" bIns="45712" anchor="ctr"/>
          <a:lstStyle/>
          <a:p>
            <a:pPr algn="ctr" defTabSz="762000" eaLnBrk="0" hangingPunct="0">
              <a:spcBef>
                <a:spcPct val="50000"/>
              </a:spcBef>
            </a:pPr>
            <a:endParaRPr lang="en-GB" sz="1600" b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6933" y="8830"/>
            <a:ext cx="9144000" cy="872836"/>
          </a:xfrm>
          <a:solidFill>
            <a:srgbClr val="D36223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Autofit/>
          </a:bodyPr>
          <a:lstStyle/>
          <a:p>
            <a:pPr algn="l"/>
            <a:r>
              <a:rPr lang="en-GB" sz="3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Administrative Structure and Coordination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2876" y="1297215"/>
            <a:ext cx="8536841" cy="4301670"/>
          </a:xfrm>
        </p:spPr>
        <p:txBody>
          <a:bodyPr>
            <a:normAutofit/>
          </a:bodyPr>
          <a:lstStyle/>
          <a:p>
            <a:pPr algn="just"/>
            <a:endParaRPr lang="en-GB" sz="2800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GB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85720" y="1071546"/>
            <a:ext cx="864399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n-GB" dirty="0">
              <a:solidFill>
                <a:srgbClr val="C00000"/>
              </a:solidFill>
            </a:endParaRPr>
          </a:p>
          <a:p>
            <a:pPr algn="just"/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403648" y="1604784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3" name="Rectangle 13"/>
          <p:cNvSpPr>
            <a:spLocks noChangeArrowheads="1"/>
          </p:cNvSpPr>
          <p:nvPr/>
        </p:nvSpPr>
        <p:spPr bwMode="auto">
          <a:xfrm>
            <a:off x="0" y="34480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0" name="Picture 1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420" y="6132394"/>
            <a:ext cx="1856897" cy="73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Picture 2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5707" y="6219412"/>
            <a:ext cx="609085" cy="6137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7297" y="6275420"/>
            <a:ext cx="1138995" cy="5460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4690" y="6287193"/>
            <a:ext cx="644295" cy="5460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3342" y="6213410"/>
            <a:ext cx="1389476" cy="6362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5" name="Group 14">
            <a:extLst>
              <a:ext uri="{FF2B5EF4-FFF2-40B4-BE49-F238E27FC236}">
                <a16:creationId xmlns="" xmlns:a16="http://schemas.microsoft.com/office/drawing/2014/main" id="{AC5DE70D-AB14-4422-9F36-91671C291758}"/>
              </a:ext>
            </a:extLst>
          </p:cNvPr>
          <p:cNvGrpSpPr/>
          <p:nvPr/>
        </p:nvGrpSpPr>
        <p:grpSpPr>
          <a:xfrm>
            <a:off x="409975" y="1427735"/>
            <a:ext cx="7961612" cy="4396819"/>
            <a:chOff x="515828" y="1497470"/>
            <a:chExt cx="8653576" cy="3563393"/>
          </a:xfrm>
        </p:grpSpPr>
        <p:sp>
          <p:nvSpPr>
            <p:cNvPr id="17" name="Rectangle 38">
              <a:extLst>
                <a:ext uri="{FF2B5EF4-FFF2-40B4-BE49-F238E27FC236}">
                  <a16:creationId xmlns="" xmlns:a16="http://schemas.microsoft.com/office/drawing/2014/main" id="{609E317C-0AD0-4F24-8001-141270F1E6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5828" y="2273842"/>
              <a:ext cx="8653575" cy="502909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 anchor="ctr"/>
            <a:lstStyle/>
            <a:p>
              <a:pPr marL="285750" indent="-285750" algn="just">
                <a:spcAft>
                  <a:spcPts val="1200"/>
                </a:spcAft>
                <a:buFont typeface="Arial" pitchFamily="34" charset="0"/>
                <a:buChar char="•"/>
              </a:pPr>
              <a:r>
                <a:rPr lang="en-GB" sz="2200" dirty="0" smtClean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Understand </a:t>
              </a:r>
              <a:r>
                <a:rPr lang="en-GB" sz="22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the constraints to employment</a:t>
              </a:r>
            </a:p>
          </p:txBody>
        </p:sp>
        <p:sp>
          <p:nvSpPr>
            <p:cNvPr id="18" name="Rectangle 17">
              <a:extLst>
                <a:ext uri="{FF2B5EF4-FFF2-40B4-BE49-F238E27FC236}">
                  <a16:creationId xmlns="" xmlns:a16="http://schemas.microsoft.com/office/drawing/2014/main" id="{95517844-93BF-4AAA-990E-EF8155E0DD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5828" y="3050215"/>
              <a:ext cx="8653575" cy="502909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 anchor="ctr"/>
            <a:lstStyle/>
            <a:p>
              <a:pPr marL="285750" indent="-285750" algn="just">
                <a:spcAft>
                  <a:spcPts val="1200"/>
                </a:spcAft>
                <a:buFont typeface="Arial" pitchFamily="34" charset="0"/>
                <a:buChar char="•"/>
              </a:pPr>
              <a:r>
                <a:rPr lang="en-GB" sz="2200" dirty="0" smtClean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Design </a:t>
              </a:r>
              <a:r>
                <a:rPr lang="en-GB" sz="22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policies to tackle these constraints</a:t>
              </a:r>
            </a:p>
          </p:txBody>
        </p:sp>
        <p:sp>
          <p:nvSpPr>
            <p:cNvPr id="26" name="Rectangle 42">
              <a:extLst>
                <a:ext uri="{FF2B5EF4-FFF2-40B4-BE49-F238E27FC236}">
                  <a16:creationId xmlns="" xmlns:a16="http://schemas.microsoft.com/office/drawing/2014/main" id="{224D22AC-D7B9-4D59-BEB6-E013D9C60A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5828" y="3786093"/>
              <a:ext cx="8653575" cy="502909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 anchor="ctr"/>
            <a:lstStyle/>
            <a:p>
              <a:pPr marL="285750" indent="-285750" algn="just">
                <a:spcAft>
                  <a:spcPts val="1200"/>
                </a:spcAft>
                <a:buFont typeface="Arial" pitchFamily="34" charset="0"/>
                <a:buChar char="•"/>
              </a:pPr>
              <a:r>
                <a:rPr lang="en-GB" sz="22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Revamp the programmes of different MDAs and give them specific roles in the holistic strategy</a:t>
              </a:r>
            </a:p>
          </p:txBody>
        </p:sp>
        <p:sp>
          <p:nvSpPr>
            <p:cNvPr id="27" name="Rectangle 26">
              <a:extLst>
                <a:ext uri="{FF2B5EF4-FFF2-40B4-BE49-F238E27FC236}">
                  <a16:creationId xmlns="" xmlns:a16="http://schemas.microsoft.com/office/drawing/2014/main" id="{7FD51077-0D13-42FE-9154-42763B5BBF6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5829" y="1497470"/>
              <a:ext cx="8653575" cy="502909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 anchor="ctr"/>
            <a:lstStyle/>
            <a:p>
              <a:pPr marL="285750" indent="-285750" algn="just">
                <a:spcAft>
                  <a:spcPts val="1200"/>
                </a:spcAft>
                <a:buFont typeface="Arial" pitchFamily="34" charset="0"/>
                <a:buChar char="•"/>
              </a:pPr>
              <a:r>
                <a:rPr lang="en-GB" sz="22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Need for a coherent strategic approach to job creation</a:t>
              </a:r>
            </a:p>
          </p:txBody>
        </p:sp>
        <p:sp>
          <p:nvSpPr>
            <p:cNvPr id="28" name="Rectangle 42">
              <a:extLst>
                <a:ext uri="{FF2B5EF4-FFF2-40B4-BE49-F238E27FC236}">
                  <a16:creationId xmlns="" xmlns:a16="http://schemas.microsoft.com/office/drawing/2014/main" id="{E3F8F335-172E-4932-BE2E-02DE0EEB22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5828" y="4557954"/>
              <a:ext cx="8653575" cy="502909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 anchor="ctr"/>
            <a:lstStyle/>
            <a:p>
              <a:pPr marL="285750" indent="-285750" algn="just">
                <a:spcAft>
                  <a:spcPts val="1200"/>
                </a:spcAft>
                <a:buFont typeface="Arial" pitchFamily="34" charset="0"/>
                <a:buChar char="•"/>
              </a:pPr>
              <a:r>
                <a:rPr lang="en-GB" sz="22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Central coordinating role (e.g. EMT; OSGF) to ensure implementation of the strategy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98478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1667" y="-3023"/>
            <a:ext cx="9144000" cy="872836"/>
          </a:xfrm>
          <a:solidFill>
            <a:srgbClr val="D36223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Autofit/>
          </a:bodyPr>
          <a:lstStyle/>
          <a:p>
            <a:pPr algn="l"/>
            <a:r>
              <a:rPr lang="en-GB" sz="3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Private Sector Participation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2877" y="1297215"/>
            <a:ext cx="8429684" cy="4301670"/>
          </a:xfrm>
        </p:spPr>
        <p:txBody>
          <a:bodyPr>
            <a:normAutofit/>
          </a:bodyPr>
          <a:lstStyle/>
          <a:p>
            <a:pPr algn="just"/>
            <a:endParaRPr lang="en-GB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GB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85720" y="1071546"/>
            <a:ext cx="864399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n-GB" dirty="0">
              <a:solidFill>
                <a:srgbClr val="C00000"/>
              </a:solidFill>
            </a:endParaRPr>
          </a:p>
          <a:p>
            <a:pPr algn="just"/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403648" y="1604784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403648" y="5052834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3" name="Rectangle 13"/>
          <p:cNvSpPr>
            <a:spLocks noChangeArrowheads="1"/>
          </p:cNvSpPr>
          <p:nvPr/>
        </p:nvSpPr>
        <p:spPr bwMode="auto">
          <a:xfrm>
            <a:off x="0" y="34480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0" name="Picture 1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420" y="6132394"/>
            <a:ext cx="1856897" cy="73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Picture 2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5707" y="6219412"/>
            <a:ext cx="609085" cy="6137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7297" y="6275420"/>
            <a:ext cx="1138995" cy="5460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4690" y="6287193"/>
            <a:ext cx="644295" cy="5460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3342" y="6213410"/>
            <a:ext cx="1389476" cy="6362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5" name="Group 14">
            <a:extLst>
              <a:ext uri="{FF2B5EF4-FFF2-40B4-BE49-F238E27FC236}">
                <a16:creationId xmlns="" xmlns:a16="http://schemas.microsoft.com/office/drawing/2014/main" id="{6139F8DC-BA44-40BE-8AEA-7489CC53B0D0}"/>
              </a:ext>
            </a:extLst>
          </p:cNvPr>
          <p:cNvGrpSpPr/>
          <p:nvPr/>
        </p:nvGrpSpPr>
        <p:grpSpPr>
          <a:xfrm>
            <a:off x="285720" y="1160576"/>
            <a:ext cx="8644000" cy="4860711"/>
            <a:chOff x="774700" y="1878013"/>
            <a:chExt cx="5405439" cy="3783012"/>
          </a:xfrm>
        </p:grpSpPr>
        <p:sp>
          <p:nvSpPr>
            <p:cNvPr id="16" name="Rectangle 3">
              <a:extLst>
                <a:ext uri="{FF2B5EF4-FFF2-40B4-BE49-F238E27FC236}">
                  <a16:creationId xmlns="" xmlns:a16="http://schemas.microsoft.com/office/drawing/2014/main" id="{F198EF05-598C-4F33-8457-9E445ABB0A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4700" y="1878013"/>
              <a:ext cx="2495775" cy="471487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 w="6350" algn="ctr">
              <a:noFill/>
              <a:miter lim="800000"/>
              <a:headEnd type="none" w="sm" len="sm"/>
              <a:tailEnd type="none" w="sm" len="sm"/>
            </a:ln>
            <a:effectLst>
              <a:outerShdw dist="17961" dir="2700000" algn="ctr" rotWithShape="0">
                <a:srgbClr val="808080"/>
              </a:outerShdw>
            </a:effectLst>
          </p:spPr>
          <p:txBody>
            <a:bodyPr tIns="91440" bIns="91440" anchor="ctr"/>
            <a:lstStyle/>
            <a:p>
              <a:pPr eaLnBrk="0" hangingPunct="0"/>
              <a:r>
                <a:rPr lang="en-GB" b="1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Private Sector Job Creation</a:t>
              </a:r>
            </a:p>
          </p:txBody>
        </p:sp>
        <p:sp>
          <p:nvSpPr>
            <p:cNvPr id="17" name="Rectangle 11">
              <a:extLst>
                <a:ext uri="{FF2B5EF4-FFF2-40B4-BE49-F238E27FC236}">
                  <a16:creationId xmlns="" xmlns:a16="http://schemas.microsoft.com/office/drawing/2014/main" id="{4E00351B-F96B-4ABA-80E9-84D46FBA2B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6289" y="2349500"/>
              <a:ext cx="2494186" cy="3311525"/>
            </a:xfrm>
            <a:prstGeom prst="rect">
              <a:avLst/>
            </a:prstGeom>
            <a:solidFill>
              <a:schemeClr val="bg1"/>
            </a:solidFill>
            <a:ln w="6350" algn="ctr">
              <a:noFill/>
              <a:miter lim="800000"/>
              <a:headEnd type="none" w="sm" len="sm"/>
              <a:tailEnd type="none" w="sm" len="sm"/>
            </a:ln>
            <a:effectLst>
              <a:outerShdw dist="17961" dir="2700000" algn="ctr" rotWithShape="0">
                <a:srgbClr val="808080"/>
              </a:outerShdw>
            </a:effectLst>
          </p:spPr>
          <p:txBody>
            <a:bodyPr tIns="91440" bIns="91440"/>
            <a:lstStyle/>
            <a:p>
              <a:pPr marL="285750" lvl="1" indent="-285750" algn="just">
                <a:spcAft>
                  <a:spcPts val="600"/>
                </a:spcAft>
                <a:buFont typeface="Wingdings" panose="05000000000000000000" pitchFamily="2" charset="2"/>
                <a:buChar char="§"/>
              </a:pPr>
              <a:r>
                <a:rPr lang="en-GB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Create a conducive &amp; </a:t>
              </a:r>
              <a:r>
                <a:rPr lang="en-GB" dirty="0" smtClean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business-friendly environment </a:t>
              </a:r>
              <a:endParaRPr lang="en-GB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  <a:p>
              <a:pPr marL="285750" lvl="1" indent="-285750" algn="just">
                <a:spcAft>
                  <a:spcPts val="600"/>
                </a:spcAft>
                <a:buFont typeface="Wingdings" panose="05000000000000000000" pitchFamily="2" charset="2"/>
                <a:buChar char="§"/>
              </a:pPr>
              <a:r>
                <a:rPr lang="en-GB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Involve and incentivize the private sector</a:t>
              </a:r>
            </a:p>
            <a:p>
              <a:pPr marL="285750" lvl="1" indent="-285750" algn="just">
                <a:spcAft>
                  <a:spcPts val="600"/>
                </a:spcAft>
                <a:buFont typeface="Wingdings" panose="05000000000000000000" pitchFamily="2" charset="2"/>
                <a:buChar char="§"/>
              </a:pPr>
              <a:r>
                <a:rPr lang="en-GB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Business-driven solution to youth unemployment</a:t>
              </a:r>
            </a:p>
          </p:txBody>
        </p:sp>
        <p:sp>
          <p:nvSpPr>
            <p:cNvPr id="18" name="Rectangle 17">
              <a:extLst>
                <a:ext uri="{FF2B5EF4-FFF2-40B4-BE49-F238E27FC236}">
                  <a16:creationId xmlns="" xmlns:a16="http://schemas.microsoft.com/office/drawing/2014/main" id="{F73961D6-A1E3-4452-85C1-471A8F37DAD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07650" y="1878013"/>
              <a:ext cx="2772489" cy="471487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 w="6350" algn="ctr">
              <a:noFill/>
              <a:miter lim="800000"/>
              <a:headEnd type="none" w="sm" len="sm"/>
              <a:tailEnd type="none" w="sm" len="sm"/>
            </a:ln>
            <a:effectLst>
              <a:outerShdw dist="17961" dir="2700000" algn="ctr" rotWithShape="0">
                <a:srgbClr val="808080"/>
              </a:outerShdw>
            </a:effectLst>
          </p:spPr>
          <p:txBody>
            <a:bodyPr tIns="91440" bIns="91440" anchor="ctr"/>
            <a:lstStyle/>
            <a:p>
              <a:pPr eaLnBrk="0" hangingPunct="0"/>
              <a:r>
                <a:rPr lang="en-GB" b="1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Private Sector and Industrialization Strategy</a:t>
              </a:r>
            </a:p>
          </p:txBody>
        </p:sp>
        <p:sp>
          <p:nvSpPr>
            <p:cNvPr id="26" name="Rectangle 18">
              <a:extLst>
                <a:ext uri="{FF2B5EF4-FFF2-40B4-BE49-F238E27FC236}">
                  <a16:creationId xmlns="" xmlns:a16="http://schemas.microsoft.com/office/drawing/2014/main" id="{4F6C8359-915B-49F6-AEAA-8DA2247309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07649" y="2349500"/>
              <a:ext cx="2769314" cy="3311525"/>
            </a:xfrm>
            <a:prstGeom prst="rect">
              <a:avLst/>
            </a:prstGeom>
            <a:solidFill>
              <a:schemeClr val="bg1"/>
            </a:solidFill>
            <a:ln w="6350" algn="ctr">
              <a:noFill/>
              <a:miter lim="800000"/>
              <a:headEnd type="none" w="sm" len="sm"/>
              <a:tailEnd type="none" w="sm" len="sm"/>
            </a:ln>
            <a:effectLst>
              <a:outerShdw dist="17961" dir="2700000" algn="ctr" rotWithShape="0">
                <a:srgbClr val="808080"/>
              </a:outerShdw>
            </a:effectLst>
          </p:spPr>
          <p:txBody>
            <a:bodyPr tIns="91440" bIns="91440"/>
            <a:lstStyle/>
            <a:p>
              <a:pPr marL="171450" lvl="1" indent="-171450" algn="just">
                <a:spcAft>
                  <a:spcPts val="600"/>
                </a:spcAft>
                <a:buFont typeface="Wingdings" panose="05000000000000000000" pitchFamily="2" charset="2"/>
                <a:buChar char="§"/>
              </a:pPr>
              <a:r>
                <a:rPr lang="en-GB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Diversification so as to enhance non-oil revenues and create more labour-intensive employment (e.g. </a:t>
              </a:r>
              <a:r>
                <a:rPr lang="en-GB" dirty="0" smtClean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Agriculture)</a:t>
              </a:r>
              <a:endParaRPr lang="en-GB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  <a:p>
              <a:pPr marL="171450" lvl="1" indent="-171450" algn="just">
                <a:spcAft>
                  <a:spcPts val="600"/>
                </a:spcAft>
                <a:buFont typeface="Wingdings" panose="05000000000000000000" pitchFamily="2" charset="2"/>
                <a:buChar char="§"/>
              </a:pPr>
              <a:r>
                <a:rPr lang="en-GB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Focus on creating a vibrant manufacturing sector that will improve domestic production, promote exports and boost value-added and local content</a:t>
              </a:r>
            </a:p>
            <a:p>
              <a:pPr algn="l" eaLnBrk="0" hangingPunct="0">
                <a:lnSpc>
                  <a:spcPct val="110000"/>
                </a:lnSpc>
              </a:pPr>
              <a:endPara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07861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26177" y="-55834"/>
            <a:ext cx="9144000" cy="872836"/>
          </a:xfrm>
          <a:solidFill>
            <a:srgbClr val="D36223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Autofit/>
          </a:bodyPr>
          <a:lstStyle/>
          <a:p>
            <a:pPr algn="l"/>
            <a:r>
              <a:rPr lang="en-GB" sz="3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Skills Development and Training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3580" y="1320320"/>
            <a:ext cx="8429684" cy="4301670"/>
          </a:xfrm>
        </p:spPr>
        <p:txBody>
          <a:bodyPr>
            <a:normAutofit/>
          </a:bodyPr>
          <a:lstStyle/>
          <a:p>
            <a:pPr algn="just"/>
            <a:endParaRPr lang="en-GB" sz="2800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GB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85720" y="1071546"/>
            <a:ext cx="864399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n-GB" dirty="0">
              <a:solidFill>
                <a:srgbClr val="C00000"/>
              </a:solidFill>
            </a:endParaRPr>
          </a:p>
          <a:p>
            <a:pPr algn="just"/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403648" y="1604784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403648" y="5052834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3" name="Rectangle 13"/>
          <p:cNvSpPr>
            <a:spLocks noChangeArrowheads="1"/>
          </p:cNvSpPr>
          <p:nvPr/>
        </p:nvSpPr>
        <p:spPr bwMode="auto">
          <a:xfrm>
            <a:off x="0" y="34480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0" name="Picture 1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420" y="6132394"/>
            <a:ext cx="1856897" cy="73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Picture 2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5707" y="6219412"/>
            <a:ext cx="609085" cy="6137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7297" y="6275420"/>
            <a:ext cx="1138995" cy="5460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4690" y="6287193"/>
            <a:ext cx="644295" cy="5460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3342" y="6213410"/>
            <a:ext cx="1389476" cy="6362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6" name="Group 15">
            <a:extLst>
              <a:ext uri="{FF2B5EF4-FFF2-40B4-BE49-F238E27FC236}">
                <a16:creationId xmlns="" xmlns:a16="http://schemas.microsoft.com/office/drawing/2014/main" id="{41C6E2EA-4831-4E59-8F26-0FA4A8601783}"/>
              </a:ext>
            </a:extLst>
          </p:cNvPr>
          <p:cNvGrpSpPr/>
          <p:nvPr/>
        </p:nvGrpSpPr>
        <p:grpSpPr>
          <a:xfrm>
            <a:off x="252777" y="1110336"/>
            <a:ext cx="8623362" cy="4910952"/>
            <a:chOff x="328644" y="1858963"/>
            <a:chExt cx="9058244" cy="4212573"/>
          </a:xfrm>
        </p:grpSpPr>
        <p:sp>
          <p:nvSpPr>
            <p:cNvPr id="17" name="Rectangle 3">
              <a:extLst>
                <a:ext uri="{FF2B5EF4-FFF2-40B4-BE49-F238E27FC236}">
                  <a16:creationId xmlns="" xmlns:a16="http://schemas.microsoft.com/office/drawing/2014/main" id="{59CCFEB8-8560-42D1-930B-29B0AB95A8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4488" y="1858963"/>
              <a:ext cx="4425950" cy="1311449"/>
            </a:xfrm>
            <a:prstGeom prst="rect">
              <a:avLst/>
            </a:prstGeom>
            <a:solidFill>
              <a:schemeClr val="bg1"/>
            </a:solidFill>
            <a:ln w="6350" algn="ctr">
              <a:noFill/>
              <a:miter lim="800000"/>
              <a:headEnd type="none" w="sm" len="sm"/>
              <a:tailEnd type="none" w="med" len="lg"/>
            </a:ln>
            <a:effectLst>
              <a:outerShdw dist="17961" dir="2700000" algn="ctr" rotWithShape="0">
                <a:srgbClr val="808080"/>
              </a:outerShdw>
            </a:effectLst>
          </p:spPr>
          <p:txBody>
            <a:bodyPr tIns="91440" bIns="91440"/>
            <a:lstStyle/>
            <a:p>
              <a:pPr marL="285750" indent="-285750" algn="just">
                <a:spcAft>
                  <a:spcPts val="1200"/>
                </a:spcAft>
                <a:buFont typeface="Arial" pitchFamily="34" charset="0"/>
                <a:buChar char="•"/>
              </a:pPr>
              <a:r>
                <a:rPr lang="en-GB" sz="16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Strengthen education system through increased capital funding, improved monitoring and standard setting for ensuring quality education</a:t>
              </a:r>
            </a:p>
          </p:txBody>
        </p:sp>
        <p:sp>
          <p:nvSpPr>
            <p:cNvPr id="19" name="Rectangle 5">
              <a:extLst>
                <a:ext uri="{FF2B5EF4-FFF2-40B4-BE49-F238E27FC236}">
                  <a16:creationId xmlns="" xmlns:a16="http://schemas.microsoft.com/office/drawing/2014/main" id="{945F4E5B-FF10-486F-84AA-28A8539379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60938" y="1858963"/>
              <a:ext cx="4425950" cy="1067271"/>
            </a:xfrm>
            <a:prstGeom prst="rect">
              <a:avLst/>
            </a:prstGeom>
            <a:solidFill>
              <a:schemeClr val="bg1"/>
            </a:solidFill>
            <a:ln w="6350" algn="ctr">
              <a:noFill/>
              <a:miter lim="800000"/>
              <a:headEnd type="none" w="sm" len="sm"/>
              <a:tailEnd type="none" w="med" len="lg"/>
            </a:ln>
            <a:effectLst>
              <a:outerShdw dist="17961" dir="2700000" algn="ctr" rotWithShape="0">
                <a:srgbClr val="808080"/>
              </a:outerShdw>
            </a:effectLst>
          </p:spPr>
          <p:txBody>
            <a:bodyPr tIns="91440" bIns="91440"/>
            <a:lstStyle/>
            <a:p>
              <a:pPr marL="285750" indent="-285750" algn="just">
                <a:spcAft>
                  <a:spcPts val="1200"/>
                </a:spcAft>
                <a:buFont typeface="Arial" pitchFamily="34" charset="0"/>
                <a:buChar char="•"/>
              </a:pPr>
              <a:r>
                <a:rPr lang="en-GB" sz="16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Identify skills gap/training needs and design appropriate skills-relevant training curricula </a:t>
              </a:r>
            </a:p>
          </p:txBody>
        </p:sp>
        <p:sp>
          <p:nvSpPr>
            <p:cNvPr id="27" name="Rectangle 7">
              <a:extLst>
                <a:ext uri="{FF2B5EF4-FFF2-40B4-BE49-F238E27FC236}">
                  <a16:creationId xmlns="" xmlns:a16="http://schemas.microsoft.com/office/drawing/2014/main" id="{A8D6F6A6-5C0F-4018-AAAB-1157EA062A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8644" y="3339804"/>
              <a:ext cx="4425950" cy="814520"/>
            </a:xfrm>
            <a:prstGeom prst="rect">
              <a:avLst/>
            </a:prstGeom>
            <a:solidFill>
              <a:schemeClr val="bg1"/>
            </a:solidFill>
            <a:ln w="6350" algn="ctr">
              <a:noFill/>
              <a:miter lim="800000"/>
              <a:headEnd type="none" w="sm" len="sm"/>
              <a:tailEnd type="none" w="med" len="lg"/>
            </a:ln>
            <a:effectLst>
              <a:outerShdw dist="17961" dir="2700000" algn="ctr" rotWithShape="0">
                <a:srgbClr val="808080"/>
              </a:outerShdw>
            </a:effectLst>
          </p:spPr>
          <p:txBody>
            <a:bodyPr tIns="91440" bIns="91440"/>
            <a:lstStyle/>
            <a:p>
              <a:pPr marL="285750" indent="-285750" algn="just">
                <a:spcAft>
                  <a:spcPts val="600"/>
                </a:spcAft>
                <a:buFont typeface="Arial" pitchFamily="34" charset="0"/>
                <a:buChar char="•"/>
              </a:pPr>
              <a:r>
                <a:rPr lang="en-GB" sz="16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Update/review schools’ curriculum to ensure relevant learning content in line with global trend</a:t>
              </a:r>
            </a:p>
          </p:txBody>
        </p:sp>
        <p:sp>
          <p:nvSpPr>
            <p:cNvPr id="30" name="Rectangle 9">
              <a:extLst>
                <a:ext uri="{FF2B5EF4-FFF2-40B4-BE49-F238E27FC236}">
                  <a16:creationId xmlns="" xmlns:a16="http://schemas.microsoft.com/office/drawing/2014/main" id="{112A5878-BC50-4BA5-AB11-2EE2A90064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03209" y="3077466"/>
              <a:ext cx="4425950" cy="808853"/>
            </a:xfrm>
            <a:prstGeom prst="rect">
              <a:avLst/>
            </a:prstGeom>
            <a:solidFill>
              <a:schemeClr val="bg1"/>
            </a:solidFill>
            <a:ln w="6350" algn="ctr">
              <a:noFill/>
              <a:miter lim="800000"/>
              <a:headEnd type="none" w="sm" len="sm"/>
              <a:tailEnd type="none" w="med" len="lg"/>
            </a:ln>
            <a:effectLst>
              <a:outerShdw dist="17961" dir="2700000" algn="ctr" rotWithShape="0">
                <a:srgbClr val="808080"/>
              </a:outerShdw>
            </a:effectLst>
          </p:spPr>
          <p:txBody>
            <a:bodyPr tIns="91440" bIns="91440"/>
            <a:lstStyle/>
            <a:p>
              <a:pPr marL="285750" indent="-285750" algn="just">
                <a:spcAft>
                  <a:spcPts val="600"/>
                </a:spcAft>
                <a:buFont typeface="Arial" pitchFamily="34" charset="0"/>
                <a:buChar char="•"/>
              </a:pPr>
              <a:r>
                <a:rPr lang="en-GB" sz="16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Scale up skills acquisition in ICT, Entertainment, Hospitality and Agribusiness</a:t>
              </a:r>
            </a:p>
          </p:txBody>
        </p:sp>
        <p:sp>
          <p:nvSpPr>
            <p:cNvPr id="32" name="Rectangle 11">
              <a:extLst>
                <a:ext uri="{FF2B5EF4-FFF2-40B4-BE49-F238E27FC236}">
                  <a16:creationId xmlns="" xmlns:a16="http://schemas.microsoft.com/office/drawing/2014/main" id="{AE0E4CF0-EA14-4784-997A-B3F23374868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4488" y="4456481"/>
              <a:ext cx="4425950" cy="1572661"/>
            </a:xfrm>
            <a:prstGeom prst="rect">
              <a:avLst/>
            </a:prstGeom>
            <a:solidFill>
              <a:schemeClr val="bg1"/>
            </a:solidFill>
            <a:ln w="6350" algn="ctr">
              <a:noFill/>
              <a:miter lim="800000"/>
              <a:headEnd type="none" w="sm" len="sm"/>
              <a:tailEnd type="none" w="med" len="lg"/>
            </a:ln>
            <a:effectLst>
              <a:outerShdw dist="17961" dir="2700000" algn="ctr" rotWithShape="0">
                <a:srgbClr val="808080"/>
              </a:outerShdw>
            </a:effectLst>
          </p:spPr>
          <p:txBody>
            <a:bodyPr tIns="91440" bIns="91440"/>
            <a:lstStyle/>
            <a:p>
              <a:pPr marL="285750" indent="-285750" algn="just">
                <a:spcAft>
                  <a:spcPts val="1200"/>
                </a:spcAft>
                <a:buFont typeface="Arial" pitchFamily="34" charset="0"/>
                <a:buChar char="•"/>
              </a:pPr>
              <a:r>
                <a:rPr lang="en-GB" sz="16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Strengthen school-to work transition and linkages</a:t>
              </a:r>
            </a:p>
            <a:p>
              <a:pPr marL="623888" lvl="1" indent="-457200" algn="just">
                <a:spcAft>
                  <a:spcPts val="1200"/>
                </a:spcAft>
                <a:buFont typeface="Courier New" panose="02070309020205020404" pitchFamily="49" charset="0"/>
                <a:buChar char="o"/>
              </a:pPr>
              <a:r>
                <a:rPr lang="en-GB" sz="16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E.g. review the GIS to enhance synergies between the private sector and fresh graduates</a:t>
              </a:r>
            </a:p>
          </p:txBody>
        </p:sp>
        <p:sp>
          <p:nvSpPr>
            <p:cNvPr id="34" name="Rectangle 13">
              <a:extLst>
                <a:ext uri="{FF2B5EF4-FFF2-40B4-BE49-F238E27FC236}">
                  <a16:creationId xmlns="" xmlns:a16="http://schemas.microsoft.com/office/drawing/2014/main" id="{21107504-568A-4542-BA07-A6E9FCBED3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03209" y="4056072"/>
              <a:ext cx="4425950" cy="2015464"/>
            </a:xfrm>
            <a:prstGeom prst="rect">
              <a:avLst/>
            </a:prstGeom>
            <a:solidFill>
              <a:schemeClr val="bg1"/>
            </a:solidFill>
            <a:ln w="6350" algn="ctr">
              <a:noFill/>
              <a:miter lim="800000"/>
              <a:headEnd type="none" w="sm" len="sm"/>
              <a:tailEnd type="none" w="med" len="lg"/>
            </a:ln>
            <a:effectLst>
              <a:outerShdw dist="17961" dir="2700000" algn="ctr" rotWithShape="0">
                <a:srgbClr val="808080"/>
              </a:outerShdw>
            </a:effectLst>
          </p:spPr>
          <p:txBody>
            <a:bodyPr tIns="91440" bIns="91440"/>
            <a:lstStyle/>
            <a:p>
              <a:pPr marL="285750" indent="-285750" algn="just">
                <a:spcAft>
                  <a:spcPts val="1200"/>
                </a:spcAft>
                <a:buFont typeface="Arial" pitchFamily="34" charset="0"/>
                <a:buChar char="•"/>
              </a:pPr>
              <a:r>
                <a:rPr lang="en-GB" sz="16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Develop a National Skills Policy and National Programme to address the skills and capability challenges</a:t>
              </a:r>
            </a:p>
            <a:p>
              <a:pPr marL="623888" lvl="1" indent="-457200" algn="just">
                <a:spcAft>
                  <a:spcPts val="600"/>
                </a:spcAft>
                <a:buFont typeface="Courier New" panose="02070309020205020404" pitchFamily="49" charset="0"/>
                <a:buChar char="o"/>
              </a:pPr>
              <a:r>
                <a:rPr lang="en-GB" sz="16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Need for conduct of a skills-gap assessment across key sectors to show the required private sector skills to enhance productivity and value creation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0552514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26177" y="-55834"/>
            <a:ext cx="9144000" cy="872836"/>
          </a:xfrm>
          <a:solidFill>
            <a:srgbClr val="D36223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Autofit/>
          </a:bodyPr>
          <a:lstStyle/>
          <a:p>
            <a:pPr algn="l"/>
            <a:r>
              <a:rPr lang="en-GB" sz="3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Impact Assessment and M&amp;E System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2877" y="1297215"/>
            <a:ext cx="8429684" cy="4301670"/>
          </a:xfrm>
        </p:spPr>
        <p:txBody>
          <a:bodyPr>
            <a:normAutofit/>
          </a:bodyPr>
          <a:lstStyle/>
          <a:p>
            <a:pPr algn="just"/>
            <a:endParaRPr lang="en-GB" sz="2800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GB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85720" y="1071546"/>
            <a:ext cx="864399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n-GB" dirty="0">
              <a:solidFill>
                <a:srgbClr val="C00000"/>
              </a:solidFill>
            </a:endParaRPr>
          </a:p>
          <a:p>
            <a:pPr algn="just"/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403648" y="1604784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403648" y="5052834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3" name="Rectangle 13"/>
          <p:cNvSpPr>
            <a:spLocks noChangeArrowheads="1"/>
          </p:cNvSpPr>
          <p:nvPr/>
        </p:nvSpPr>
        <p:spPr bwMode="auto">
          <a:xfrm>
            <a:off x="0" y="34480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0" name="Picture 1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420" y="6132394"/>
            <a:ext cx="1856897" cy="73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Picture 2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5707" y="6219412"/>
            <a:ext cx="609085" cy="6137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7297" y="6275420"/>
            <a:ext cx="1138995" cy="5460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4690" y="6287193"/>
            <a:ext cx="644295" cy="5460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3342" y="6213410"/>
            <a:ext cx="1389476" cy="6362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TextBox 14"/>
          <p:cNvSpPr txBox="1"/>
          <p:nvPr/>
        </p:nvSpPr>
        <p:spPr>
          <a:xfrm>
            <a:off x="93624" y="1123640"/>
            <a:ext cx="8904397" cy="507831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285750" indent="-285750" algn="just">
              <a:spcAft>
                <a:spcPts val="1200"/>
              </a:spcAft>
              <a:buFont typeface="Arial" pitchFamily="34" charset="0"/>
              <a:buChar char="•"/>
            </a:pPr>
            <a:r>
              <a:rPr lang="en-GB" sz="2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Need for a complete inventory, diagnostics and profiling of existing youth employment initiatives. This will:</a:t>
            </a:r>
          </a:p>
          <a:p>
            <a:pPr marL="914400" lvl="1" indent="-457200" algn="just"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GB" sz="2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Help gather basic information on programme conception, design, activity details, no. of applicants and beneficiaries, and programme costs and results</a:t>
            </a:r>
          </a:p>
          <a:p>
            <a:pPr marL="914400" lvl="1" indent="-457200" algn="just"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GB" sz="2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Help ensure effective coordination and review of existing national and sub-national youth focused </a:t>
            </a:r>
            <a:r>
              <a:rPr lang="en-GB" sz="2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programs</a:t>
            </a:r>
          </a:p>
          <a:p>
            <a:pPr marL="914400" lvl="1" indent="-457200" algn="just">
              <a:buFont typeface="Wingdings" panose="05000000000000000000" pitchFamily="2" charset="2"/>
              <a:buChar char="§"/>
            </a:pPr>
            <a:endParaRPr lang="en-GB" sz="2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 algn="just">
              <a:spcAft>
                <a:spcPts val="600"/>
              </a:spcAft>
              <a:buFont typeface="Arial" pitchFamily="34" charset="0"/>
              <a:buChar char="•"/>
            </a:pPr>
            <a:r>
              <a:rPr lang="en-GB" sz="2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Develop effective M&amp;E systems in order to trigger a virtuous feedback loop. This will:</a:t>
            </a:r>
          </a:p>
          <a:p>
            <a:pPr marL="914400" lvl="1" indent="-457200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2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Inform corrective actions based on results </a:t>
            </a:r>
          </a:p>
          <a:p>
            <a:pPr marL="457200" indent="-4572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084124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26177" y="-55834"/>
            <a:ext cx="9144000" cy="872836"/>
          </a:xfrm>
          <a:solidFill>
            <a:srgbClr val="D36223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Autofit/>
          </a:bodyPr>
          <a:lstStyle/>
          <a:p>
            <a:pPr algn="l"/>
            <a:r>
              <a:rPr lang="en-GB" sz="3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Data and Information Mapping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2877" y="1297215"/>
            <a:ext cx="8429684" cy="4301670"/>
          </a:xfrm>
        </p:spPr>
        <p:txBody>
          <a:bodyPr>
            <a:normAutofit/>
          </a:bodyPr>
          <a:lstStyle/>
          <a:p>
            <a:pPr algn="just"/>
            <a:endParaRPr lang="en-GB" sz="2800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GB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85720" y="1071546"/>
            <a:ext cx="864399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n-GB" dirty="0">
              <a:solidFill>
                <a:srgbClr val="C00000"/>
              </a:solidFill>
            </a:endParaRPr>
          </a:p>
          <a:p>
            <a:pPr algn="just"/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403648" y="1604784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403648" y="5052834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0" name="Picture 1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420" y="6132394"/>
            <a:ext cx="1856897" cy="73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Picture 2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5707" y="6219412"/>
            <a:ext cx="609085" cy="6137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7297" y="6275420"/>
            <a:ext cx="1138995" cy="5460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4690" y="6287193"/>
            <a:ext cx="644295" cy="5460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3342" y="6213410"/>
            <a:ext cx="1389476" cy="6362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0" name="Group 29">
            <a:extLst>
              <a:ext uri="{FF2B5EF4-FFF2-40B4-BE49-F238E27FC236}">
                <a16:creationId xmlns="" xmlns:a16="http://schemas.microsoft.com/office/drawing/2014/main" id="{E1E8B224-7FD5-4ADE-928A-DD4F13E6269B}"/>
              </a:ext>
            </a:extLst>
          </p:cNvPr>
          <p:cNvGrpSpPr/>
          <p:nvPr/>
        </p:nvGrpSpPr>
        <p:grpSpPr>
          <a:xfrm>
            <a:off x="0" y="1005538"/>
            <a:ext cx="9026749" cy="4994983"/>
            <a:chOff x="526961" y="1642089"/>
            <a:chExt cx="4151921" cy="3381620"/>
          </a:xfrm>
        </p:grpSpPr>
        <p:sp>
          <p:nvSpPr>
            <p:cNvPr id="31" name="Rectangle 30">
              <a:extLst>
                <a:ext uri="{FF2B5EF4-FFF2-40B4-BE49-F238E27FC236}">
                  <a16:creationId xmlns="" xmlns:a16="http://schemas.microsoft.com/office/drawing/2014/main" id="{A23ED437-20BF-4FD1-996B-C0D8684BF71D}"/>
                </a:ext>
              </a:extLst>
            </p:cNvPr>
            <p:cNvSpPr/>
            <p:nvPr/>
          </p:nvSpPr>
          <p:spPr bwMode="auto">
            <a:xfrm>
              <a:off x="541302" y="3507364"/>
              <a:ext cx="4123238" cy="350200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635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253181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342900" indent="-342900" algn="just">
                <a:spcAft>
                  <a:spcPts val="1200"/>
                </a:spcAft>
                <a:buFont typeface="Arial" panose="020B0604020202020204" pitchFamily="34" charset="0"/>
                <a:buChar char="•"/>
              </a:pPr>
              <a:r>
                <a:rPr lang="en-GB" sz="20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Regular and up-to-date collection of sectoral and firm-level data on labour demand and required skills</a:t>
              </a:r>
            </a:p>
          </p:txBody>
        </p:sp>
        <p:sp>
          <p:nvSpPr>
            <p:cNvPr id="34" name="Rectangle 33">
              <a:extLst>
                <a:ext uri="{FF2B5EF4-FFF2-40B4-BE49-F238E27FC236}">
                  <a16:creationId xmlns="" xmlns:a16="http://schemas.microsoft.com/office/drawing/2014/main" id="{E7D2100A-DD5A-42BB-A480-399CDA3498BF}"/>
                </a:ext>
              </a:extLst>
            </p:cNvPr>
            <p:cNvSpPr/>
            <p:nvPr/>
          </p:nvSpPr>
          <p:spPr bwMode="auto">
            <a:xfrm>
              <a:off x="546290" y="3953452"/>
              <a:ext cx="4123238" cy="424604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 w="635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253181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342900" indent="-342900" algn="just">
                <a:spcAft>
                  <a:spcPts val="1200"/>
                </a:spcAft>
                <a:buFont typeface="Arial" panose="020B0604020202020204" pitchFamily="34" charset="0"/>
                <a:buChar char="•"/>
              </a:pPr>
              <a:r>
                <a:rPr lang="en-GB" sz="20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Strengthen the relationship between the private sector and data-gathering agencies</a:t>
              </a:r>
            </a:p>
          </p:txBody>
        </p:sp>
        <p:sp>
          <p:nvSpPr>
            <p:cNvPr id="37" name="Rectangle 36">
              <a:extLst>
                <a:ext uri="{FF2B5EF4-FFF2-40B4-BE49-F238E27FC236}">
                  <a16:creationId xmlns="" xmlns:a16="http://schemas.microsoft.com/office/drawing/2014/main" id="{B1F13A7E-C9C1-48FD-9A0B-3D4CF99BE022}"/>
                </a:ext>
              </a:extLst>
            </p:cNvPr>
            <p:cNvSpPr/>
            <p:nvPr/>
          </p:nvSpPr>
          <p:spPr bwMode="auto">
            <a:xfrm>
              <a:off x="541302" y="4526246"/>
              <a:ext cx="4123238" cy="497463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635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253181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342900" indent="-342900" algn="just">
                <a:spcAft>
                  <a:spcPts val="1200"/>
                </a:spcAft>
                <a:buFont typeface="Arial" panose="020B0604020202020204" pitchFamily="34" charset="0"/>
                <a:buChar char="•"/>
              </a:pPr>
              <a:r>
                <a:rPr lang="en-GB" sz="20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Develop a system for mapping current and projected location-specific needs in order to match unemployed youths with available jobs</a:t>
              </a:r>
            </a:p>
          </p:txBody>
        </p:sp>
        <p:sp>
          <p:nvSpPr>
            <p:cNvPr id="43" name="Rectangle 42">
              <a:extLst>
                <a:ext uri="{FF2B5EF4-FFF2-40B4-BE49-F238E27FC236}">
                  <a16:creationId xmlns="" xmlns:a16="http://schemas.microsoft.com/office/drawing/2014/main" id="{1AC1CCC5-B9BD-4E61-AE03-FDED367ABEDE}"/>
                </a:ext>
              </a:extLst>
            </p:cNvPr>
            <p:cNvSpPr/>
            <p:nvPr/>
          </p:nvSpPr>
          <p:spPr bwMode="auto">
            <a:xfrm>
              <a:off x="526961" y="1642089"/>
              <a:ext cx="4151921" cy="1704665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 w="635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253181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lvl="1" algn="just">
                <a:spcAft>
                  <a:spcPts val="1200"/>
                </a:spcAft>
              </a:pPr>
              <a:r>
                <a:rPr lang="en-GB" sz="20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Disaggregate unemployment data by states, type of unemployment and reasons for unemployment. This will </a:t>
              </a:r>
            </a:p>
            <a:p>
              <a:pPr marL="171450" lvl="1" indent="-171450" algn="just">
                <a:spcAft>
                  <a:spcPts val="1200"/>
                </a:spcAft>
                <a:buFont typeface="Arial" panose="020B0604020202020204" pitchFamily="34" charset="0"/>
                <a:buChar char="•"/>
              </a:pPr>
              <a:r>
                <a:rPr lang="en-GB" sz="20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Improve policy makers’ </a:t>
              </a:r>
              <a:r>
                <a:rPr lang="en-GB" sz="2000" dirty="0" smtClean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ability to</a:t>
              </a:r>
              <a:r>
                <a:rPr lang="en-GB" sz="2000" dirty="0" smtClean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understand </a:t>
              </a:r>
              <a:r>
                <a:rPr lang="en-GB" sz="20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the unemployment challenge and </a:t>
              </a:r>
              <a:r>
                <a:rPr lang="en-GB" sz="2000" dirty="0" smtClean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design </a:t>
              </a:r>
              <a:r>
                <a:rPr lang="en-GB" sz="20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effective policies </a:t>
              </a:r>
              <a:r>
                <a:rPr lang="en-GB" sz="20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&amp;</a:t>
              </a:r>
              <a:r>
                <a:rPr lang="en-GB" sz="2000" dirty="0" smtClean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</a:t>
              </a:r>
              <a:r>
                <a:rPr lang="en-GB" sz="20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programmes in response</a:t>
              </a:r>
            </a:p>
            <a:p>
              <a:pPr marL="171450" lvl="1" indent="-171450" algn="just">
                <a:spcAft>
                  <a:spcPts val="1200"/>
                </a:spcAft>
                <a:buFont typeface="Arial" panose="020B0604020202020204" pitchFamily="34" charset="0"/>
                <a:buChar char="•"/>
              </a:pPr>
              <a:r>
                <a:rPr lang="en-GB" sz="20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Show the variations of the unemployed across different states </a:t>
              </a:r>
              <a:r>
                <a:rPr lang="en-GB" sz="2000" dirty="0" smtClean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and </a:t>
              </a:r>
              <a:r>
                <a:rPr lang="en-GB" sz="20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enable the design of effective </a:t>
              </a:r>
              <a:r>
                <a:rPr lang="en-GB" sz="2000" dirty="0" smtClean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and </a:t>
              </a:r>
              <a:r>
                <a:rPr lang="en-GB" sz="20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targeted government policies </a:t>
              </a:r>
              <a:r>
                <a:rPr lang="en-GB" sz="2000" dirty="0" smtClean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and </a:t>
              </a:r>
              <a:r>
                <a:rPr lang="en-GB" sz="20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programmes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599059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26177" y="-55834"/>
            <a:ext cx="9144000" cy="872836"/>
          </a:xfrm>
          <a:solidFill>
            <a:srgbClr val="D36223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Autofit/>
          </a:bodyPr>
          <a:lstStyle/>
          <a:p>
            <a:pPr algn="l"/>
            <a:r>
              <a:rPr lang="en-GB" sz="36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The Unemployment Problem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2877" y="1297215"/>
            <a:ext cx="8429684" cy="4301670"/>
          </a:xfrm>
        </p:spPr>
        <p:txBody>
          <a:bodyPr>
            <a:normAutofit/>
          </a:bodyPr>
          <a:lstStyle/>
          <a:p>
            <a:pPr algn="just"/>
            <a:endParaRPr lang="en-GB" sz="2800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GB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85720" y="1071546"/>
            <a:ext cx="864399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n-GB" dirty="0">
              <a:solidFill>
                <a:srgbClr val="C00000"/>
              </a:solidFill>
            </a:endParaRPr>
          </a:p>
          <a:p>
            <a:pPr algn="just"/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403648" y="1604784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403648" y="5052834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3" name="Rectangle 13"/>
          <p:cNvSpPr>
            <a:spLocks noChangeArrowheads="1"/>
          </p:cNvSpPr>
          <p:nvPr/>
        </p:nvSpPr>
        <p:spPr bwMode="auto">
          <a:xfrm>
            <a:off x="0" y="34480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0" name="Picture 1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420" y="6132394"/>
            <a:ext cx="1856897" cy="73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Picture 2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5707" y="6219412"/>
            <a:ext cx="609085" cy="6137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7297" y="6275420"/>
            <a:ext cx="1138995" cy="5460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4690" y="6287193"/>
            <a:ext cx="644295" cy="5460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3342" y="6213410"/>
            <a:ext cx="1389476" cy="6362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5" name="Chart 14">
            <a:extLst>
              <a:ext uri="{FF2B5EF4-FFF2-40B4-BE49-F238E27FC236}">
                <a16:creationId xmlns="" xmlns:a16="http://schemas.microsoft.com/office/drawing/2014/main" id="{1946082D-1DA5-4818-B2BF-BF7C2D21838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31097751"/>
              </p:ext>
            </p:extLst>
          </p:nvPr>
        </p:nvGraphicFramePr>
        <p:xfrm>
          <a:off x="0" y="817002"/>
          <a:ext cx="9042818" cy="53153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</p:spTree>
    <p:extLst>
      <p:ext uri="{BB962C8B-B14F-4D97-AF65-F5344CB8AC3E}">
        <p14:creationId xmlns:p14="http://schemas.microsoft.com/office/powerpoint/2010/main" val="195221918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26177" y="-55834"/>
            <a:ext cx="9144000" cy="872836"/>
          </a:xfrm>
          <a:solidFill>
            <a:srgbClr val="D36223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Autofit/>
          </a:bodyPr>
          <a:lstStyle/>
          <a:p>
            <a:pPr algn="l"/>
            <a:r>
              <a:rPr lang="en-GB" sz="3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Clear Action Agenda for the Nigerian Youth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2877" y="1297215"/>
            <a:ext cx="8429684" cy="4301670"/>
          </a:xfrm>
        </p:spPr>
        <p:txBody>
          <a:bodyPr>
            <a:normAutofit/>
          </a:bodyPr>
          <a:lstStyle/>
          <a:p>
            <a:pPr algn="just"/>
            <a:endParaRPr lang="en-GB" sz="2800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GB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85720" y="1071546"/>
            <a:ext cx="864399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n-GB" dirty="0">
              <a:solidFill>
                <a:srgbClr val="C00000"/>
              </a:solidFill>
            </a:endParaRPr>
          </a:p>
          <a:p>
            <a:pPr algn="just"/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403648" y="1604784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403648" y="5052834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3" name="Rectangle 13"/>
          <p:cNvSpPr>
            <a:spLocks noChangeArrowheads="1"/>
          </p:cNvSpPr>
          <p:nvPr/>
        </p:nvSpPr>
        <p:spPr bwMode="auto">
          <a:xfrm>
            <a:off x="0" y="34480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93624" y="1264829"/>
            <a:ext cx="8904398" cy="440120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285750" indent="-285750" algn="just">
              <a:spcAft>
                <a:spcPts val="1200"/>
              </a:spcAft>
              <a:buFont typeface="Arial" pitchFamily="34" charset="0"/>
              <a:buChar char="•"/>
            </a:pPr>
            <a:r>
              <a:rPr lang="en-GB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Need to strengthen the review process of the National Youth Policy and its implementation Strategy. This should:</a:t>
            </a:r>
          </a:p>
          <a:p>
            <a:pPr marL="914400" lvl="1" indent="-457200" algn="just"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GB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Determine appropriate policy actions to harness the energies and resourcefulness of the Nigerian youth</a:t>
            </a:r>
          </a:p>
          <a:p>
            <a:pPr marL="914400" lvl="1" indent="-457200" algn="just"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GB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Identify priority areas for youth development</a:t>
            </a:r>
          </a:p>
          <a:p>
            <a:pPr marL="914400" lvl="1" indent="-457200" algn="just"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GB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Define clear roles and responsibilities of youth-related government agencies</a:t>
            </a:r>
          </a:p>
          <a:p>
            <a:pPr marL="914400" lvl="1" indent="-457200" algn="just"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GB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Identify resources needed for policy implementation</a:t>
            </a:r>
          </a:p>
          <a:p>
            <a:pPr marL="914400" lvl="1" indent="-457200" algn="just"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GB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Identify measures for supporting youth initiatives</a:t>
            </a:r>
          </a:p>
          <a:p>
            <a:pPr marL="457200" indent="-457200"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Develop a National Skills Policy and Programme that addresses the skills and capability challenges </a:t>
            </a:r>
          </a:p>
        </p:txBody>
      </p:sp>
      <p:pic>
        <p:nvPicPr>
          <p:cNvPr id="20" name="Picture 1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420" y="6132394"/>
            <a:ext cx="1856897" cy="73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Picture 2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5707" y="6219412"/>
            <a:ext cx="609085" cy="6137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7297" y="6275420"/>
            <a:ext cx="1138995" cy="5460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4690" y="6287193"/>
            <a:ext cx="644295" cy="5460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3342" y="6213410"/>
            <a:ext cx="1389476" cy="6362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2540061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2877" y="1297215"/>
            <a:ext cx="8429684" cy="4301670"/>
          </a:xfrm>
        </p:spPr>
        <p:txBody>
          <a:bodyPr>
            <a:normAutofit/>
          </a:bodyPr>
          <a:lstStyle/>
          <a:p>
            <a:pPr algn="just"/>
            <a:endParaRPr lang="en-GB" sz="2800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GB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85720" y="1071546"/>
            <a:ext cx="864399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n-GB" dirty="0">
              <a:solidFill>
                <a:srgbClr val="C00000"/>
              </a:solidFill>
            </a:endParaRPr>
          </a:p>
          <a:p>
            <a:pPr algn="just"/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403648" y="1604784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403648" y="5052834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3" name="Rectangle 13"/>
          <p:cNvSpPr>
            <a:spLocks noChangeArrowheads="1"/>
          </p:cNvSpPr>
          <p:nvPr/>
        </p:nvSpPr>
        <p:spPr bwMode="auto">
          <a:xfrm>
            <a:off x="0" y="34480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0" name="Picture 1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420" y="6132394"/>
            <a:ext cx="1856897" cy="73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Picture 2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5707" y="6219412"/>
            <a:ext cx="609085" cy="6137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1338" y="6253302"/>
            <a:ext cx="1138995" cy="5460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4690" y="6287193"/>
            <a:ext cx="644295" cy="5460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3342" y="6213410"/>
            <a:ext cx="1389476" cy="6362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539552" y="2293093"/>
            <a:ext cx="806489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9600" b="1" i="1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Thank You </a:t>
            </a:r>
          </a:p>
        </p:txBody>
      </p:sp>
    </p:spTree>
    <p:extLst>
      <p:ext uri="{BB962C8B-B14F-4D97-AF65-F5344CB8AC3E}">
        <p14:creationId xmlns:p14="http://schemas.microsoft.com/office/powerpoint/2010/main" val="3725322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26177" y="-55834"/>
            <a:ext cx="9144000" cy="872836"/>
          </a:xfrm>
          <a:solidFill>
            <a:srgbClr val="D36223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Autofit/>
          </a:bodyPr>
          <a:lstStyle/>
          <a:p>
            <a:pPr algn="l"/>
            <a:r>
              <a:rPr lang="en-GB" sz="36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Unemployment Rate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2877" y="1297215"/>
            <a:ext cx="8429684" cy="4301670"/>
          </a:xfrm>
        </p:spPr>
        <p:txBody>
          <a:bodyPr>
            <a:normAutofit/>
          </a:bodyPr>
          <a:lstStyle/>
          <a:p>
            <a:pPr algn="just"/>
            <a:endParaRPr lang="en-GB" sz="2800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GB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85720" y="1071546"/>
            <a:ext cx="864399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n-GB" dirty="0">
              <a:solidFill>
                <a:srgbClr val="C00000"/>
              </a:solidFill>
            </a:endParaRPr>
          </a:p>
          <a:p>
            <a:pPr algn="just"/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403648" y="1604784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403648" y="5052834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3" name="Rectangle 13"/>
          <p:cNvSpPr>
            <a:spLocks noChangeArrowheads="1"/>
          </p:cNvSpPr>
          <p:nvPr/>
        </p:nvSpPr>
        <p:spPr bwMode="auto">
          <a:xfrm>
            <a:off x="0" y="34480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0" name="Picture 1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420" y="6132394"/>
            <a:ext cx="1856897" cy="73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Picture 2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5707" y="6219412"/>
            <a:ext cx="609085" cy="6137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7297" y="6275420"/>
            <a:ext cx="1138995" cy="5460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4690" y="6287193"/>
            <a:ext cx="644295" cy="5460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3342" y="6213410"/>
            <a:ext cx="1389476" cy="6362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4" name="Chart 13">
            <a:extLst>
              <a:ext uri="{FF2B5EF4-FFF2-40B4-BE49-F238E27FC236}">
                <a16:creationId xmlns="" xmlns:a16="http://schemas.microsoft.com/office/drawing/2014/main" id="{A1C5A3DD-50F3-4134-9F6A-3CAAB964BCF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93942909"/>
              </p:ext>
            </p:extLst>
          </p:nvPr>
        </p:nvGraphicFramePr>
        <p:xfrm>
          <a:off x="0" y="817002"/>
          <a:ext cx="9042818" cy="53153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</p:spTree>
    <p:extLst>
      <p:ext uri="{BB962C8B-B14F-4D97-AF65-F5344CB8AC3E}">
        <p14:creationId xmlns:p14="http://schemas.microsoft.com/office/powerpoint/2010/main" val="16926666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26177" y="-55834"/>
            <a:ext cx="9144000" cy="872836"/>
          </a:xfrm>
          <a:solidFill>
            <a:srgbClr val="D36223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Autofit/>
          </a:bodyPr>
          <a:lstStyle/>
          <a:p>
            <a:pPr algn="l"/>
            <a:r>
              <a:rPr lang="en-GB" sz="36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Why is Youth Unemployment Important?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2877" y="1297215"/>
            <a:ext cx="8429684" cy="4301670"/>
          </a:xfrm>
        </p:spPr>
        <p:txBody>
          <a:bodyPr>
            <a:normAutofit/>
          </a:bodyPr>
          <a:lstStyle/>
          <a:p>
            <a:pPr algn="just"/>
            <a:endParaRPr lang="en-GB" sz="2800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GB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85720" y="1071546"/>
            <a:ext cx="864399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n-GB" dirty="0">
              <a:solidFill>
                <a:srgbClr val="C00000"/>
              </a:solidFill>
            </a:endParaRPr>
          </a:p>
          <a:p>
            <a:pPr algn="just"/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403648" y="1604784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403648" y="5052834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3" name="Rectangle 13"/>
          <p:cNvSpPr>
            <a:spLocks noChangeArrowheads="1"/>
          </p:cNvSpPr>
          <p:nvPr/>
        </p:nvSpPr>
        <p:spPr bwMode="auto">
          <a:xfrm>
            <a:off x="0" y="34480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0" name="Picture 1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420" y="6132394"/>
            <a:ext cx="1856897" cy="73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Picture 2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5707" y="6219412"/>
            <a:ext cx="609085" cy="6137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7297" y="6275420"/>
            <a:ext cx="1138995" cy="5460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4690" y="6287193"/>
            <a:ext cx="644295" cy="5460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3342" y="6213410"/>
            <a:ext cx="1389476" cy="6362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5" name="Group 14">
            <a:extLst>
              <a:ext uri="{FF2B5EF4-FFF2-40B4-BE49-F238E27FC236}">
                <a16:creationId xmlns="" xmlns:a16="http://schemas.microsoft.com/office/drawing/2014/main" id="{F97B9E4E-5582-4565-8CF0-DBD64D93A295}"/>
              </a:ext>
            </a:extLst>
          </p:cNvPr>
          <p:cNvGrpSpPr/>
          <p:nvPr/>
        </p:nvGrpSpPr>
        <p:grpSpPr>
          <a:xfrm>
            <a:off x="36843" y="872837"/>
            <a:ext cx="8785719" cy="5259558"/>
            <a:chOff x="273049" y="1257300"/>
            <a:chExt cx="9130989" cy="1274380"/>
          </a:xfrm>
        </p:grpSpPr>
        <p:sp>
          <p:nvSpPr>
            <p:cNvPr id="28" name="Rectangle 5">
              <a:extLst>
                <a:ext uri="{FF2B5EF4-FFF2-40B4-BE49-F238E27FC236}">
                  <a16:creationId xmlns="" xmlns:a16="http://schemas.microsoft.com/office/drawing/2014/main" id="{5AFF0B7C-94FA-486D-A31F-75D1A40CADD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>
              <a:off x="-14097" y="1544446"/>
              <a:ext cx="1274380" cy="700088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 w="6350">
              <a:solidFill>
                <a:schemeClr val="bg1"/>
              </a:solidFill>
              <a:miter lim="800000"/>
              <a:headEnd type="none" w="sm" len="sm"/>
              <a:tailEnd type="none" w="sm" len="sm"/>
            </a:ln>
          </p:spPr>
          <p:txBody>
            <a:bodyPr lIns="91423" tIns="45712" rIns="91423" bIns="45712" anchor="ctr"/>
            <a:lstStyle/>
            <a:p>
              <a:pPr algn="ctr" defTabSz="762000" eaLnBrk="0" hangingPunct="0">
                <a:spcBef>
                  <a:spcPct val="50000"/>
                </a:spcBef>
              </a:pPr>
              <a:endParaRPr lang="en-GB" sz="17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17" name="AutoShape 9">
              <a:extLst>
                <a:ext uri="{FF2B5EF4-FFF2-40B4-BE49-F238E27FC236}">
                  <a16:creationId xmlns="" xmlns:a16="http://schemas.microsoft.com/office/drawing/2014/main" id="{CD3D2398-3B27-4FFC-BC08-38713B5AB7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3846" y="1465051"/>
              <a:ext cx="8760962" cy="168284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 w="317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lIns="91423" tIns="45712" rIns="91423" bIns="45712" anchor="ctr"/>
            <a:lstStyle/>
            <a:p>
              <a:pPr algn="just">
                <a:spcAft>
                  <a:spcPts val="600"/>
                </a:spcAft>
              </a:pPr>
              <a:r>
                <a:rPr lang="en-GB" sz="17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There is a close link between unemployment and violent social eruptions e.g. </a:t>
              </a:r>
            </a:p>
            <a:p>
              <a:pPr algn="just">
                <a:spcAft>
                  <a:spcPts val="600"/>
                </a:spcAft>
              </a:pPr>
              <a:r>
                <a:rPr lang="en-GB" sz="17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crime and insecurity</a:t>
              </a:r>
            </a:p>
          </p:txBody>
        </p:sp>
        <p:sp>
          <p:nvSpPr>
            <p:cNvPr id="18" name="AutoShape 10">
              <a:extLst>
                <a:ext uri="{FF2B5EF4-FFF2-40B4-BE49-F238E27FC236}">
                  <a16:creationId xmlns="" xmlns:a16="http://schemas.microsoft.com/office/drawing/2014/main" id="{2BE2153C-4F3F-43AF-AA34-022B58F51B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3074" y="1652930"/>
              <a:ext cx="8760963" cy="472897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 w="317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lIns="91423" tIns="45712" rIns="91423" bIns="45712" anchor="ctr"/>
            <a:lstStyle/>
            <a:p>
              <a:pPr marL="285750" indent="-285750" algn="just">
                <a:spcAft>
                  <a:spcPts val="600"/>
                </a:spcAft>
                <a:buFont typeface="Arial" pitchFamily="34" charset="0"/>
                <a:buChar char="•"/>
              </a:pPr>
              <a:endParaRPr lang="en-GB" sz="17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  <a:p>
              <a:pPr algn="just">
                <a:spcAft>
                  <a:spcPts val="600"/>
                </a:spcAft>
              </a:pPr>
              <a:r>
                <a:rPr lang="en-GB" sz="17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It comes with livelihood pressures which contribute to emerging trends in </a:t>
              </a:r>
            </a:p>
            <a:p>
              <a:pPr algn="just">
                <a:spcAft>
                  <a:spcPts val="600"/>
                </a:spcAft>
              </a:pPr>
              <a:r>
                <a:rPr lang="en-GB" sz="17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emigration from the country</a:t>
              </a:r>
            </a:p>
            <a:p>
              <a:pPr marL="285750" indent="-285750" algn="just">
                <a:spcAft>
                  <a:spcPts val="600"/>
                </a:spcAft>
                <a:buFont typeface="Arial" pitchFamily="34" charset="0"/>
                <a:buChar char="•"/>
              </a:pPr>
              <a:r>
                <a:rPr lang="en-GB" sz="17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Nigeria ranks 2</a:t>
              </a:r>
              <a:r>
                <a:rPr lang="en-GB" sz="1700" baseline="300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nd</a:t>
              </a:r>
              <a:r>
                <a:rPr lang="en-GB" sz="17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among countries from where desperate migrants originate </a:t>
              </a:r>
            </a:p>
            <a:p>
              <a:pPr marL="280988" algn="just">
                <a:spcAft>
                  <a:spcPts val="600"/>
                </a:spcAft>
              </a:pPr>
              <a:r>
                <a:rPr lang="en-GB" sz="17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on the Europe sea </a:t>
              </a:r>
              <a:r>
                <a:rPr lang="en-GB" sz="1700" dirty="0" smtClean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route</a:t>
              </a:r>
            </a:p>
            <a:p>
              <a:pPr marL="566738" indent="-285750" algn="just">
                <a:spcAft>
                  <a:spcPts val="600"/>
                </a:spcAft>
                <a:buFont typeface="Arial" panose="020B0604020202020204" pitchFamily="34" charset="0"/>
                <a:buChar char="•"/>
              </a:pPr>
              <a:r>
                <a:rPr lang="en-GB" sz="1700" dirty="0" smtClean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2016 GYDI ranked Nigeria 141</a:t>
              </a:r>
              <a:r>
                <a:rPr lang="en-GB" sz="1700" baseline="30000" dirty="0" smtClean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st</a:t>
              </a:r>
              <a:r>
                <a:rPr lang="en-GB" sz="1700" dirty="0" smtClean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out of 183 countries (Health - 156</a:t>
              </a:r>
              <a:r>
                <a:rPr lang="en-GB" sz="1700" baseline="30000" dirty="0" smtClean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th</a:t>
              </a:r>
              <a:r>
                <a:rPr lang="en-GB" sz="1700" dirty="0" smtClean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; </a:t>
              </a:r>
            </a:p>
            <a:p>
              <a:pPr marL="280988" algn="just">
                <a:spcAft>
                  <a:spcPts val="600"/>
                </a:spcAft>
              </a:pPr>
              <a:r>
                <a:rPr lang="en-GB" sz="1700" dirty="0" smtClean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Education - 157</a:t>
              </a:r>
              <a:r>
                <a:rPr lang="en-GB" sz="1700" baseline="30000" dirty="0" smtClean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th</a:t>
              </a:r>
              <a:r>
                <a:rPr lang="en-GB" sz="1700" dirty="0" smtClean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; Employment/Opportunities - 158</a:t>
              </a:r>
              <a:r>
                <a:rPr lang="en-GB" sz="1700" baseline="30000" dirty="0" smtClean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th</a:t>
              </a:r>
              <a:r>
                <a:rPr lang="en-GB" sz="1700" dirty="0" smtClean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</a:t>
              </a:r>
              <a:endParaRPr lang="en-GB" sz="17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  <a:p>
              <a:pPr marL="285750" indent="-285750" algn="just">
                <a:spcAft>
                  <a:spcPts val="600"/>
                </a:spcAft>
                <a:buFont typeface="Arial" pitchFamily="34" charset="0"/>
                <a:buChar char="•"/>
              </a:pPr>
              <a:endParaRPr lang="en-GB" sz="17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26" name="AutoShape 11">
              <a:extLst>
                <a:ext uri="{FF2B5EF4-FFF2-40B4-BE49-F238E27FC236}">
                  <a16:creationId xmlns="" xmlns:a16="http://schemas.microsoft.com/office/drawing/2014/main" id="{97D9601D-D424-4E91-A451-4ADD3B2AAD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3093" y="2157748"/>
              <a:ext cx="8760962" cy="162066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 w="317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lIns="91423" tIns="45712" rIns="91423" bIns="45712" anchor="ctr"/>
            <a:lstStyle/>
            <a:p>
              <a:pPr algn="just">
                <a:spcAft>
                  <a:spcPts val="600"/>
                </a:spcAft>
              </a:pPr>
              <a:r>
                <a:rPr lang="en-GB" sz="17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Youths generally face comparatively worse labour market outcomes</a:t>
              </a:r>
            </a:p>
          </p:txBody>
        </p:sp>
        <p:sp>
          <p:nvSpPr>
            <p:cNvPr id="27" name="AutoShape 12">
              <a:extLst>
                <a:ext uri="{FF2B5EF4-FFF2-40B4-BE49-F238E27FC236}">
                  <a16:creationId xmlns="" xmlns:a16="http://schemas.microsoft.com/office/drawing/2014/main" id="{3D1CF963-7CE4-43E9-920F-5C533D05FC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3075" y="2351736"/>
              <a:ext cx="8760962" cy="179943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 w="317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lIns="91423" tIns="45712" rIns="91423" bIns="45712" anchor="ctr"/>
            <a:lstStyle/>
            <a:p>
              <a:pPr algn="just">
                <a:spcAft>
                  <a:spcPts val="600"/>
                </a:spcAft>
              </a:pPr>
              <a:r>
                <a:rPr lang="en-GB" sz="17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Nigeria’s success globally depends on how well it is able to leverage the energy </a:t>
              </a:r>
            </a:p>
            <a:p>
              <a:pPr algn="just">
                <a:spcAft>
                  <a:spcPts val="600"/>
                </a:spcAft>
              </a:pPr>
              <a:r>
                <a:rPr lang="en-GB" sz="17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and potentials of its youths</a:t>
              </a:r>
            </a:p>
          </p:txBody>
        </p:sp>
        <p:sp>
          <p:nvSpPr>
            <p:cNvPr id="16" name="AutoShape 4">
              <a:extLst>
                <a:ext uri="{FF2B5EF4-FFF2-40B4-BE49-F238E27FC236}">
                  <a16:creationId xmlns="" xmlns:a16="http://schemas.microsoft.com/office/drawing/2014/main" id="{5F7599C0-9AF9-47AA-A886-BE5D90D625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3076" y="1257300"/>
              <a:ext cx="8760962" cy="167899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 w="317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lIns="91423" tIns="45712" rIns="91423" bIns="45712" anchor="ctr"/>
            <a:lstStyle/>
            <a:p>
              <a:pPr algn="just">
                <a:spcAft>
                  <a:spcPts val="600"/>
                </a:spcAft>
              </a:pPr>
              <a:r>
                <a:rPr lang="en-GB" sz="17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It has serious social, economic and political consequences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320441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26177" y="-55834"/>
            <a:ext cx="9144000" cy="872836"/>
          </a:xfrm>
          <a:solidFill>
            <a:srgbClr val="D36223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Autofit/>
          </a:bodyPr>
          <a:lstStyle/>
          <a:p>
            <a:pPr algn="l"/>
            <a:r>
              <a:rPr lang="en-GB" sz="36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Research Questions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2877" y="2505658"/>
            <a:ext cx="8429684" cy="3615647"/>
          </a:xfrm>
        </p:spPr>
        <p:txBody>
          <a:bodyPr>
            <a:normAutofit/>
          </a:bodyPr>
          <a:lstStyle/>
          <a:p>
            <a:pPr algn="just"/>
            <a:endParaRPr lang="en-GB" sz="2800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GB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178563" y="985256"/>
            <a:ext cx="864399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n-GB" dirty="0">
              <a:solidFill>
                <a:srgbClr val="C00000"/>
              </a:solidFill>
            </a:endParaRPr>
          </a:p>
          <a:p>
            <a:pPr algn="just"/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403648" y="5052834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3" name="Rectangle 13"/>
          <p:cNvSpPr>
            <a:spLocks noChangeArrowheads="1"/>
          </p:cNvSpPr>
          <p:nvPr/>
        </p:nvSpPr>
        <p:spPr bwMode="auto">
          <a:xfrm>
            <a:off x="0" y="347432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0" name="Picture 1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420" y="6132394"/>
            <a:ext cx="1856897" cy="73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Picture 2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5707" y="6219412"/>
            <a:ext cx="609085" cy="6137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7297" y="6275420"/>
            <a:ext cx="1138995" cy="5460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4690" y="6287193"/>
            <a:ext cx="644295" cy="5460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3342" y="6213410"/>
            <a:ext cx="1389476" cy="6362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5" name="Group 46">
            <a:extLst>
              <a:ext uri="{FF2B5EF4-FFF2-40B4-BE49-F238E27FC236}">
                <a16:creationId xmlns="" xmlns:a16="http://schemas.microsoft.com/office/drawing/2014/main" id="{818FA970-745C-4449-837D-744D2AAA036E}"/>
              </a:ext>
            </a:extLst>
          </p:cNvPr>
          <p:cNvGrpSpPr/>
          <p:nvPr/>
        </p:nvGrpSpPr>
        <p:grpSpPr>
          <a:xfrm>
            <a:off x="136468" y="982890"/>
            <a:ext cx="8828019" cy="5230520"/>
            <a:chOff x="35374" y="2009017"/>
            <a:chExt cx="13718254" cy="4579777"/>
          </a:xfrm>
        </p:grpSpPr>
        <p:sp>
          <p:nvSpPr>
            <p:cNvPr id="16" name="Freeform 7">
              <a:extLst>
                <a:ext uri="{FF2B5EF4-FFF2-40B4-BE49-F238E27FC236}">
                  <a16:creationId xmlns="" xmlns:a16="http://schemas.microsoft.com/office/drawing/2014/main" id="{013CEF79-8373-4A60-8FC5-4789F1449856}"/>
                </a:ext>
              </a:extLst>
            </p:cNvPr>
            <p:cNvSpPr>
              <a:spLocks/>
            </p:cNvSpPr>
            <p:nvPr/>
          </p:nvSpPr>
          <p:spPr bwMode="auto">
            <a:xfrm>
              <a:off x="44395" y="4556466"/>
              <a:ext cx="12367647" cy="2256"/>
            </a:xfrm>
            <a:custGeom>
              <a:avLst/>
              <a:gdLst/>
              <a:ahLst/>
              <a:cxnLst>
                <a:cxn ang="0">
                  <a:pos x="5483" y="0"/>
                </a:cxn>
                <a:cxn ang="0">
                  <a:pos x="1315" y="0"/>
                </a:cxn>
                <a:cxn ang="0">
                  <a:pos x="0" y="0"/>
                </a:cxn>
              </a:cxnLst>
              <a:rect l="0" t="0" r="r" b="b"/>
              <a:pathLst>
                <a:path w="5483">
                  <a:moveTo>
                    <a:pt x="5483" y="0"/>
                  </a:moveTo>
                  <a:lnTo>
                    <a:pt x="1315" y="0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gradFill flip="none" rotWithShape="1">
                <a:gsLst>
                  <a:gs pos="0">
                    <a:srgbClr val="BABBBC"/>
                  </a:gs>
                  <a:gs pos="100000">
                    <a:schemeClr val="bg1"/>
                  </a:gs>
                </a:gsLst>
                <a:lin ang="0" scaled="1"/>
                <a:tileRect/>
              </a:gra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17" name="Freeform 8">
              <a:extLst>
                <a:ext uri="{FF2B5EF4-FFF2-40B4-BE49-F238E27FC236}">
                  <a16:creationId xmlns="" xmlns:a16="http://schemas.microsoft.com/office/drawing/2014/main" id="{D22AE07F-F400-4E0C-B08B-E850415A1C84}"/>
                </a:ext>
              </a:extLst>
            </p:cNvPr>
            <p:cNvSpPr>
              <a:spLocks/>
            </p:cNvSpPr>
            <p:nvPr/>
          </p:nvSpPr>
          <p:spPr bwMode="auto">
            <a:xfrm>
              <a:off x="44395" y="4556466"/>
              <a:ext cx="12367647" cy="918045"/>
            </a:xfrm>
            <a:custGeom>
              <a:avLst/>
              <a:gdLst/>
              <a:ahLst/>
              <a:cxnLst>
                <a:cxn ang="0">
                  <a:pos x="5483" y="407"/>
                </a:cxn>
                <a:cxn ang="0">
                  <a:pos x="1315" y="407"/>
                </a:cxn>
                <a:cxn ang="0">
                  <a:pos x="0" y="0"/>
                </a:cxn>
              </a:cxnLst>
              <a:rect l="0" t="0" r="r" b="b"/>
              <a:pathLst>
                <a:path w="5483" h="407">
                  <a:moveTo>
                    <a:pt x="5483" y="407"/>
                  </a:moveTo>
                  <a:lnTo>
                    <a:pt x="1315" y="407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gradFill flip="none" rotWithShape="1">
                <a:gsLst>
                  <a:gs pos="0">
                    <a:srgbClr val="BABBBC"/>
                  </a:gs>
                  <a:gs pos="100000">
                    <a:schemeClr val="bg1"/>
                  </a:gs>
                </a:gsLst>
                <a:lin ang="0" scaled="1"/>
                <a:tileRect/>
              </a:gra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18" name="Freeform 26">
              <a:extLst>
                <a:ext uri="{FF2B5EF4-FFF2-40B4-BE49-F238E27FC236}">
                  <a16:creationId xmlns="" xmlns:a16="http://schemas.microsoft.com/office/drawing/2014/main" id="{49189BA2-F766-43BB-8A62-F1B560776DA2}"/>
                </a:ext>
              </a:extLst>
            </p:cNvPr>
            <p:cNvSpPr>
              <a:spLocks/>
            </p:cNvSpPr>
            <p:nvPr/>
          </p:nvSpPr>
          <p:spPr bwMode="auto">
            <a:xfrm>
              <a:off x="44395" y="4556466"/>
              <a:ext cx="12367647" cy="1836087"/>
            </a:xfrm>
            <a:custGeom>
              <a:avLst/>
              <a:gdLst/>
              <a:ahLst/>
              <a:cxnLst>
                <a:cxn ang="0">
                  <a:pos x="5483" y="814"/>
                </a:cxn>
                <a:cxn ang="0">
                  <a:pos x="1315" y="814"/>
                </a:cxn>
                <a:cxn ang="0">
                  <a:pos x="0" y="0"/>
                </a:cxn>
              </a:cxnLst>
              <a:rect l="0" t="0" r="r" b="b"/>
              <a:pathLst>
                <a:path w="5483" h="814">
                  <a:moveTo>
                    <a:pt x="5483" y="814"/>
                  </a:moveTo>
                  <a:lnTo>
                    <a:pt x="1315" y="814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gradFill flip="none" rotWithShape="1">
                <a:gsLst>
                  <a:gs pos="0">
                    <a:srgbClr val="BABBBC"/>
                  </a:gs>
                  <a:gs pos="100000">
                    <a:schemeClr val="bg1"/>
                  </a:gs>
                </a:gsLst>
                <a:lin ang="0" scaled="1"/>
                <a:tileRect/>
              </a:gra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26" name="Freeform 27">
              <a:extLst>
                <a:ext uri="{FF2B5EF4-FFF2-40B4-BE49-F238E27FC236}">
                  <a16:creationId xmlns="" xmlns:a16="http://schemas.microsoft.com/office/drawing/2014/main" id="{90758026-4F2B-4E7F-83B8-699182931B64}"/>
                </a:ext>
              </a:extLst>
            </p:cNvPr>
            <p:cNvSpPr>
              <a:spLocks/>
            </p:cNvSpPr>
            <p:nvPr/>
          </p:nvSpPr>
          <p:spPr bwMode="auto">
            <a:xfrm>
              <a:off x="44395" y="3640679"/>
              <a:ext cx="12367647" cy="902254"/>
            </a:xfrm>
            <a:custGeom>
              <a:avLst/>
              <a:gdLst/>
              <a:ahLst/>
              <a:cxnLst>
                <a:cxn ang="0">
                  <a:pos x="5483" y="0"/>
                </a:cxn>
                <a:cxn ang="0">
                  <a:pos x="1315" y="0"/>
                </a:cxn>
                <a:cxn ang="0">
                  <a:pos x="0" y="400"/>
                </a:cxn>
              </a:cxnLst>
              <a:rect l="0" t="0" r="r" b="b"/>
              <a:pathLst>
                <a:path w="5483" h="400">
                  <a:moveTo>
                    <a:pt x="5483" y="0"/>
                  </a:moveTo>
                  <a:lnTo>
                    <a:pt x="1315" y="0"/>
                  </a:lnTo>
                  <a:lnTo>
                    <a:pt x="0" y="400"/>
                  </a:lnTo>
                </a:path>
              </a:pathLst>
            </a:custGeom>
            <a:noFill/>
            <a:ln w="12700" cap="rnd">
              <a:gradFill flip="none" rotWithShape="1">
                <a:gsLst>
                  <a:gs pos="0">
                    <a:srgbClr val="BABBBC"/>
                  </a:gs>
                  <a:gs pos="100000">
                    <a:schemeClr val="bg1"/>
                  </a:gs>
                </a:gsLst>
                <a:lin ang="0" scaled="1"/>
                <a:tileRect/>
              </a:gra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27" name="Freeform 28">
              <a:extLst>
                <a:ext uri="{FF2B5EF4-FFF2-40B4-BE49-F238E27FC236}">
                  <a16:creationId xmlns="" xmlns:a16="http://schemas.microsoft.com/office/drawing/2014/main" id="{61109CAF-3EB8-45B0-A9DB-9BBE9E4CE55B}"/>
                </a:ext>
              </a:extLst>
            </p:cNvPr>
            <p:cNvSpPr>
              <a:spLocks/>
            </p:cNvSpPr>
            <p:nvPr/>
          </p:nvSpPr>
          <p:spPr bwMode="auto">
            <a:xfrm>
              <a:off x="44395" y="2722635"/>
              <a:ext cx="12367647" cy="1833832"/>
            </a:xfrm>
            <a:custGeom>
              <a:avLst/>
              <a:gdLst/>
              <a:ahLst/>
              <a:cxnLst>
                <a:cxn ang="0">
                  <a:pos x="5483" y="0"/>
                </a:cxn>
                <a:cxn ang="0">
                  <a:pos x="1315" y="0"/>
                </a:cxn>
                <a:cxn ang="0">
                  <a:pos x="0" y="813"/>
                </a:cxn>
              </a:cxnLst>
              <a:rect l="0" t="0" r="r" b="b"/>
              <a:pathLst>
                <a:path w="5483" h="813">
                  <a:moveTo>
                    <a:pt x="5483" y="0"/>
                  </a:moveTo>
                  <a:lnTo>
                    <a:pt x="1315" y="0"/>
                  </a:lnTo>
                  <a:lnTo>
                    <a:pt x="0" y="813"/>
                  </a:lnTo>
                </a:path>
              </a:pathLst>
            </a:custGeom>
            <a:noFill/>
            <a:ln w="12700" cap="rnd">
              <a:gradFill flip="none" rotWithShape="1">
                <a:gsLst>
                  <a:gs pos="0">
                    <a:srgbClr val="BABBBC"/>
                  </a:gs>
                  <a:gs pos="100000">
                    <a:schemeClr val="bg1"/>
                  </a:gs>
                </a:gsLst>
                <a:lin ang="0" scaled="1"/>
                <a:tileRect/>
              </a:gra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grpSp>
          <p:nvGrpSpPr>
            <p:cNvPr id="28" name="Group 29">
              <a:extLst>
                <a:ext uri="{FF2B5EF4-FFF2-40B4-BE49-F238E27FC236}">
                  <a16:creationId xmlns="" xmlns:a16="http://schemas.microsoft.com/office/drawing/2014/main" id="{EE7CC5EA-93A6-433F-A93C-FB5CD1E7068D}"/>
                </a:ext>
              </a:extLst>
            </p:cNvPr>
            <p:cNvGrpSpPr/>
            <p:nvPr/>
          </p:nvGrpSpPr>
          <p:grpSpPr>
            <a:xfrm>
              <a:off x="35374" y="2517372"/>
              <a:ext cx="2525743" cy="4071422"/>
              <a:chOff x="179390" y="2147738"/>
              <a:chExt cx="1777600" cy="2865438"/>
            </a:xfrm>
          </p:grpSpPr>
          <p:sp>
            <p:nvSpPr>
              <p:cNvPr id="35" name="Freeform 30">
                <a:extLst>
                  <a:ext uri="{FF2B5EF4-FFF2-40B4-BE49-F238E27FC236}">
                    <a16:creationId xmlns="" xmlns:a16="http://schemas.microsoft.com/office/drawing/2014/main" id="{5AFFA370-B2EC-4CFF-A967-A92A2461B70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9390" y="2276973"/>
                <a:ext cx="1293813" cy="258762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089"/>
                  </a:cxn>
                  <a:cxn ang="0">
                    <a:pos x="544" y="544"/>
                  </a:cxn>
                  <a:cxn ang="0">
                    <a:pos x="0" y="0"/>
                  </a:cxn>
                </a:cxnLst>
                <a:rect l="0" t="0" r="r" b="b"/>
                <a:pathLst>
                  <a:path w="544" h="1089">
                    <a:moveTo>
                      <a:pt x="0" y="0"/>
                    </a:moveTo>
                    <a:cubicBezTo>
                      <a:pt x="0" y="1089"/>
                      <a:pt x="0" y="1089"/>
                      <a:pt x="0" y="1089"/>
                    </a:cubicBezTo>
                    <a:cubicBezTo>
                      <a:pt x="301" y="1089"/>
                      <a:pt x="544" y="845"/>
                      <a:pt x="544" y="544"/>
                    </a:cubicBezTo>
                    <a:cubicBezTo>
                      <a:pt x="544" y="244"/>
                      <a:pt x="301" y="0"/>
                      <a:pt x="0" y="0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sz="20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  <p:sp>
            <p:nvSpPr>
              <p:cNvPr id="36" name="Freeform 6">
                <a:extLst>
                  <a:ext uri="{FF2B5EF4-FFF2-40B4-BE49-F238E27FC236}">
                    <a16:creationId xmlns="" xmlns:a16="http://schemas.microsoft.com/office/drawing/2014/main" id="{836DC959-30A4-4F37-A886-D8AEF4D8245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11238" y="2147738"/>
                <a:ext cx="914400" cy="2865438"/>
              </a:xfrm>
              <a:custGeom>
                <a:avLst/>
                <a:gdLst/>
                <a:ahLst/>
                <a:cxnLst>
                  <a:cxn ang="0">
                    <a:pos x="2" y="1205"/>
                  </a:cxn>
                  <a:cxn ang="0">
                    <a:pos x="385" y="602"/>
                  </a:cxn>
                  <a:cxn ang="0">
                    <a:pos x="2" y="0"/>
                  </a:cxn>
                  <a:cxn ang="0">
                    <a:pos x="349" y="602"/>
                  </a:cxn>
                  <a:cxn ang="0">
                    <a:pos x="0" y="1206"/>
                  </a:cxn>
                </a:cxnLst>
                <a:rect l="0" t="0" r="r" b="b"/>
                <a:pathLst>
                  <a:path w="385" h="1206">
                    <a:moveTo>
                      <a:pt x="2" y="1205"/>
                    </a:moveTo>
                    <a:cubicBezTo>
                      <a:pt x="217" y="1104"/>
                      <a:pt x="385" y="860"/>
                      <a:pt x="385" y="602"/>
                    </a:cubicBezTo>
                    <a:cubicBezTo>
                      <a:pt x="385" y="345"/>
                      <a:pt x="217" y="101"/>
                      <a:pt x="2" y="0"/>
                    </a:cubicBezTo>
                    <a:cubicBezTo>
                      <a:pt x="210" y="120"/>
                      <a:pt x="349" y="345"/>
                      <a:pt x="349" y="602"/>
                    </a:cubicBezTo>
                    <a:cubicBezTo>
                      <a:pt x="349" y="861"/>
                      <a:pt x="209" y="1086"/>
                      <a:pt x="0" y="1206"/>
                    </a:cubicBezTo>
                  </a:path>
                </a:pathLst>
              </a:custGeom>
              <a:solidFill>
                <a:schemeClr val="accent3">
                  <a:lumMod val="40000"/>
                  <a:lumOff val="60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sz="20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  <p:sp>
            <p:nvSpPr>
              <p:cNvPr id="37" name="Rectangle 36">
                <a:extLst>
                  <a:ext uri="{FF2B5EF4-FFF2-40B4-BE49-F238E27FC236}">
                    <a16:creationId xmlns="" xmlns:a16="http://schemas.microsoft.com/office/drawing/2014/main" id="{F19D5F76-FC7A-44EF-9B0D-66E39FD615FB}"/>
                  </a:ext>
                </a:extLst>
              </p:cNvPr>
              <p:cNvSpPr/>
              <p:nvPr/>
            </p:nvSpPr>
            <p:spPr>
              <a:xfrm>
                <a:off x="332454" y="2286693"/>
                <a:ext cx="1143202" cy="2592288"/>
              </a:xfrm>
              <a:prstGeom prst="rect">
                <a:avLst/>
              </a:prstGeom>
            </p:spPr>
            <p:txBody>
              <a:bodyPr wrap="square" lIns="0" tIns="0" rIns="0" bIns="0" anchor="ctr" anchorCtr="0">
                <a:noAutofit/>
              </a:bodyPr>
              <a:lstStyle/>
              <a:p>
                <a:endParaRPr lang="en-GB" sz="2000" b="1" dirty="0">
                  <a:solidFill>
                    <a:srgbClr val="00338D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  <p:sp>
            <p:nvSpPr>
              <p:cNvPr id="38" name="Oval 37">
                <a:extLst>
                  <a:ext uri="{FF2B5EF4-FFF2-40B4-BE49-F238E27FC236}">
                    <a16:creationId xmlns="" xmlns:a16="http://schemas.microsoft.com/office/drawing/2014/main" id="{47EDD160-AEA8-41D0-A565-8B8364181542}"/>
                  </a:ext>
                </a:extLst>
              </p:cNvPr>
              <p:cNvSpPr/>
              <p:nvPr/>
            </p:nvSpPr>
            <p:spPr>
              <a:xfrm>
                <a:off x="1550417" y="2630213"/>
                <a:ext cx="144016" cy="144016"/>
              </a:xfrm>
              <a:prstGeom prst="ellipse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20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  <p:sp>
            <p:nvSpPr>
              <p:cNvPr id="39" name="Oval 38">
                <a:extLst>
                  <a:ext uri="{FF2B5EF4-FFF2-40B4-BE49-F238E27FC236}">
                    <a16:creationId xmlns="" xmlns:a16="http://schemas.microsoft.com/office/drawing/2014/main" id="{2B202AD7-9562-4274-A0F7-D09696CC07BE}"/>
                  </a:ext>
                </a:extLst>
              </p:cNvPr>
              <p:cNvSpPr/>
              <p:nvPr/>
            </p:nvSpPr>
            <p:spPr>
              <a:xfrm>
                <a:off x="1730970" y="3011585"/>
                <a:ext cx="144016" cy="144016"/>
              </a:xfrm>
              <a:prstGeom prst="ellipse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2000" dirty="0">
                  <a:solidFill>
                    <a:srgbClr val="8E258D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  <p:sp>
            <p:nvSpPr>
              <p:cNvPr id="40" name="Oval 39">
                <a:extLst>
                  <a:ext uri="{FF2B5EF4-FFF2-40B4-BE49-F238E27FC236}">
                    <a16:creationId xmlns="" xmlns:a16="http://schemas.microsoft.com/office/drawing/2014/main" id="{A35422A8-EE4D-4B41-ADB5-AF3557442D48}"/>
                  </a:ext>
                </a:extLst>
              </p:cNvPr>
              <p:cNvSpPr/>
              <p:nvPr/>
            </p:nvSpPr>
            <p:spPr>
              <a:xfrm>
                <a:off x="1812974" y="3509168"/>
                <a:ext cx="144016" cy="144016"/>
              </a:xfrm>
              <a:prstGeom prst="ellipse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20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  <p:sp>
            <p:nvSpPr>
              <p:cNvPr id="41" name="Oval 40">
                <a:extLst>
                  <a:ext uri="{FF2B5EF4-FFF2-40B4-BE49-F238E27FC236}">
                    <a16:creationId xmlns="" xmlns:a16="http://schemas.microsoft.com/office/drawing/2014/main" id="{DCA23830-ED70-496F-B952-3BFF6567B6C6}"/>
                  </a:ext>
                </a:extLst>
              </p:cNvPr>
              <p:cNvSpPr/>
              <p:nvPr/>
            </p:nvSpPr>
            <p:spPr>
              <a:xfrm>
                <a:off x="1730970" y="4006625"/>
                <a:ext cx="144016" cy="144016"/>
              </a:xfrm>
              <a:prstGeom prst="ellipse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20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  <p:sp>
            <p:nvSpPr>
              <p:cNvPr id="42" name="Oval 41">
                <a:extLst>
                  <a:ext uri="{FF2B5EF4-FFF2-40B4-BE49-F238E27FC236}">
                    <a16:creationId xmlns="" xmlns:a16="http://schemas.microsoft.com/office/drawing/2014/main" id="{7314F6F2-C9CF-407F-A8F7-33F50EE9B9D3}"/>
                  </a:ext>
                </a:extLst>
              </p:cNvPr>
              <p:cNvSpPr/>
              <p:nvPr/>
            </p:nvSpPr>
            <p:spPr>
              <a:xfrm>
                <a:off x="1550417" y="4398044"/>
                <a:ext cx="144016" cy="144016"/>
              </a:xfrm>
              <a:prstGeom prst="ellipse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20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</p:grpSp>
        <p:sp>
          <p:nvSpPr>
            <p:cNvPr id="30" name="Rectangle 29">
              <a:extLst>
                <a:ext uri="{FF2B5EF4-FFF2-40B4-BE49-F238E27FC236}">
                  <a16:creationId xmlns="" xmlns:a16="http://schemas.microsoft.com/office/drawing/2014/main" id="{DBCE1248-644A-4152-8633-897350B12D4E}"/>
                </a:ext>
              </a:extLst>
            </p:cNvPr>
            <p:cNvSpPr/>
            <p:nvPr/>
          </p:nvSpPr>
          <p:spPr>
            <a:xfrm>
              <a:off x="3207285" y="2009017"/>
              <a:ext cx="9972184" cy="705961"/>
            </a:xfrm>
            <a:prstGeom prst="rect">
              <a:avLst/>
            </a:prstGeom>
          </p:spPr>
          <p:txBody>
            <a:bodyPr wrap="square" lIns="0" tIns="0" rIns="0" bIns="36000" anchor="b">
              <a:spAutoFit/>
            </a:bodyPr>
            <a:lstStyle/>
            <a:p>
              <a:pPr algn="just">
                <a:spcAft>
                  <a:spcPts val="600"/>
                </a:spcAft>
              </a:pPr>
              <a:r>
                <a:rPr lang="en-GB" sz="20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Why has government not been able to tackle youth unemployment in Nigeria?</a:t>
              </a:r>
            </a:p>
          </p:txBody>
        </p:sp>
        <p:sp>
          <p:nvSpPr>
            <p:cNvPr id="31" name="Rectangle 30">
              <a:extLst>
                <a:ext uri="{FF2B5EF4-FFF2-40B4-BE49-F238E27FC236}">
                  <a16:creationId xmlns="" xmlns:a16="http://schemas.microsoft.com/office/drawing/2014/main" id="{395483C9-1A94-401E-BFAE-2519135B93CA}"/>
                </a:ext>
              </a:extLst>
            </p:cNvPr>
            <p:cNvSpPr/>
            <p:nvPr/>
          </p:nvSpPr>
          <p:spPr>
            <a:xfrm>
              <a:off x="3207285" y="2929842"/>
              <a:ext cx="9373518" cy="705961"/>
            </a:xfrm>
            <a:prstGeom prst="rect">
              <a:avLst/>
            </a:prstGeom>
          </p:spPr>
          <p:txBody>
            <a:bodyPr wrap="square" lIns="0" tIns="0" rIns="0" bIns="36000" anchor="b">
              <a:spAutoFit/>
            </a:bodyPr>
            <a:lstStyle/>
            <a:p>
              <a:pPr algn="just">
                <a:spcAft>
                  <a:spcPts val="600"/>
                </a:spcAft>
              </a:pPr>
              <a:r>
                <a:rPr lang="en-GB" sz="20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How can government become more effective and efficient in addressing the problem?</a:t>
              </a:r>
            </a:p>
          </p:txBody>
        </p:sp>
        <p:sp>
          <p:nvSpPr>
            <p:cNvPr id="32" name="Rectangle 31">
              <a:extLst>
                <a:ext uri="{FF2B5EF4-FFF2-40B4-BE49-F238E27FC236}">
                  <a16:creationId xmlns="" xmlns:a16="http://schemas.microsoft.com/office/drawing/2014/main" id="{C4913C3B-9946-40F9-B910-766CE1BBEB72}"/>
                </a:ext>
              </a:extLst>
            </p:cNvPr>
            <p:cNvSpPr/>
            <p:nvPr/>
          </p:nvSpPr>
          <p:spPr>
            <a:xfrm>
              <a:off x="3207288" y="3617361"/>
              <a:ext cx="10546340" cy="939269"/>
            </a:xfrm>
            <a:prstGeom prst="rect">
              <a:avLst/>
            </a:prstGeom>
          </p:spPr>
          <p:txBody>
            <a:bodyPr wrap="square" lIns="0" tIns="0" rIns="0" bIns="36000" anchor="b">
              <a:spAutoFit/>
            </a:bodyPr>
            <a:lstStyle/>
            <a:p>
              <a:pPr>
                <a:lnSpc>
                  <a:spcPct val="90000"/>
                </a:lnSpc>
                <a:spcBef>
                  <a:spcPts val="287"/>
                </a:spcBef>
                <a:tabLst>
                  <a:tab pos="1157595" algn="l"/>
                </a:tabLst>
                <a:defRPr/>
              </a:pPr>
              <a:r>
                <a:rPr lang="en-GB" sz="20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What capabilities &amp; potentials does the private sector possess for addressing youth unemployment in Nigeria?</a:t>
              </a:r>
            </a:p>
          </p:txBody>
        </p:sp>
        <p:sp>
          <p:nvSpPr>
            <p:cNvPr id="33" name="Rectangle 32">
              <a:extLst>
                <a:ext uri="{FF2B5EF4-FFF2-40B4-BE49-F238E27FC236}">
                  <a16:creationId xmlns="" xmlns:a16="http://schemas.microsoft.com/office/drawing/2014/main" id="{931D772B-E312-4212-8393-915883275D51}"/>
                </a:ext>
              </a:extLst>
            </p:cNvPr>
            <p:cNvSpPr/>
            <p:nvPr/>
          </p:nvSpPr>
          <p:spPr>
            <a:xfrm>
              <a:off x="3207288" y="4438202"/>
              <a:ext cx="10546340" cy="1039258"/>
            </a:xfrm>
            <a:prstGeom prst="rect">
              <a:avLst/>
            </a:prstGeom>
          </p:spPr>
          <p:txBody>
            <a:bodyPr wrap="square" lIns="0" tIns="0" rIns="0" bIns="36000" anchor="b">
              <a:spAutoFit/>
            </a:bodyPr>
            <a:lstStyle/>
            <a:p>
              <a:pPr algn="just">
                <a:spcAft>
                  <a:spcPts val="600"/>
                </a:spcAft>
              </a:pPr>
              <a:r>
                <a:rPr lang="en-GB" sz="20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What are the institutional arrangements and strategy governing youth employment interventions in Nigeria?</a:t>
              </a:r>
            </a:p>
          </p:txBody>
        </p:sp>
        <p:sp>
          <p:nvSpPr>
            <p:cNvPr id="34" name="Rectangle 33">
              <a:extLst>
                <a:ext uri="{FF2B5EF4-FFF2-40B4-BE49-F238E27FC236}">
                  <a16:creationId xmlns="" xmlns:a16="http://schemas.microsoft.com/office/drawing/2014/main" id="{6E3D4903-D866-44DF-AC65-AEB2D3346465}"/>
                </a:ext>
              </a:extLst>
            </p:cNvPr>
            <p:cNvSpPr/>
            <p:nvPr/>
          </p:nvSpPr>
          <p:spPr>
            <a:xfrm>
              <a:off x="3207285" y="5359032"/>
              <a:ext cx="9373518" cy="1039258"/>
            </a:xfrm>
            <a:prstGeom prst="rect">
              <a:avLst/>
            </a:prstGeom>
          </p:spPr>
          <p:txBody>
            <a:bodyPr wrap="square" lIns="0" tIns="0" rIns="0" bIns="36000" anchor="b">
              <a:spAutoFit/>
            </a:bodyPr>
            <a:lstStyle/>
            <a:p>
              <a:pPr algn="just">
                <a:spcAft>
                  <a:spcPts val="600"/>
                </a:spcAft>
              </a:pPr>
              <a:r>
                <a:rPr lang="en-GB" sz="20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What are the main challenges facing youth employment initiatives and what is the way forward in terms of a policy agenda?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142046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26178" y="-55835"/>
            <a:ext cx="9170177" cy="923215"/>
          </a:xfrm>
          <a:solidFill>
            <a:srgbClr val="D36223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Autofit/>
          </a:bodyPr>
          <a:lstStyle/>
          <a:p>
            <a:pPr algn="l"/>
            <a:r>
              <a:rPr lang="en-GB" sz="3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Some MDAs Involved in Job Creation Interventions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2877" y="1297215"/>
            <a:ext cx="8429684" cy="4301670"/>
          </a:xfrm>
        </p:spPr>
        <p:txBody>
          <a:bodyPr>
            <a:normAutofit/>
          </a:bodyPr>
          <a:lstStyle/>
          <a:p>
            <a:pPr algn="just"/>
            <a:endParaRPr lang="en-GB" sz="2800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GB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85720" y="1071546"/>
            <a:ext cx="864399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n-GB" dirty="0">
              <a:solidFill>
                <a:srgbClr val="C00000"/>
              </a:solidFill>
            </a:endParaRPr>
          </a:p>
          <a:p>
            <a:pPr algn="just"/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403648" y="1604784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403648" y="5052834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3" name="Rectangle 13"/>
          <p:cNvSpPr>
            <a:spLocks noChangeArrowheads="1"/>
          </p:cNvSpPr>
          <p:nvPr/>
        </p:nvSpPr>
        <p:spPr bwMode="auto">
          <a:xfrm>
            <a:off x="0" y="34480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0" name="Picture 1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420" y="6132394"/>
            <a:ext cx="1856897" cy="73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Picture 2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5707" y="6219412"/>
            <a:ext cx="609085" cy="6137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7297" y="6275420"/>
            <a:ext cx="1138995" cy="5460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4690" y="6287193"/>
            <a:ext cx="644295" cy="5460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3342" y="6213410"/>
            <a:ext cx="1389476" cy="6362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3384307"/>
              </p:ext>
            </p:extLst>
          </p:nvPr>
        </p:nvGraphicFramePr>
        <p:xfrm>
          <a:off x="91072" y="980729"/>
          <a:ext cx="8961855" cy="5016708"/>
        </p:xfrm>
        <a:graphic>
          <a:graphicData uri="http://schemas.openxmlformats.org/drawingml/2006/table">
            <a:tbl>
              <a:tblPr firstRow="1" firstCol="1" bandRow="1">
                <a:tableStyleId>{93296810-A885-4BE3-A3E7-6D5BEEA58F35}</a:tableStyleId>
              </a:tblPr>
              <a:tblGrid>
                <a:gridCol w="131257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601040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63887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639048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MDA</a:t>
                      </a:r>
                      <a:endParaRPr lang="en-US" sz="1900" b="1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Project</a:t>
                      </a:r>
                      <a:r>
                        <a:rPr lang="en-US" sz="1900" baseline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en-US" sz="19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Description</a:t>
                      </a:r>
                      <a:endParaRPr lang="en-US" sz="1900" b="1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731520" algn="l"/>
                        </a:tabLst>
                      </a:pPr>
                      <a:r>
                        <a:rPr lang="en-US" sz="19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Parent Ministry</a:t>
                      </a:r>
                      <a:endParaRPr lang="en-US" sz="1900" b="1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8979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SMEDAN</a:t>
                      </a:r>
                      <a:endParaRPr lang="en-US" sz="19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Stimulate, monitor and coordinate</a:t>
                      </a:r>
                      <a:r>
                        <a:rPr lang="en-US" sz="1900" baseline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development of MSME sub-sector</a:t>
                      </a:r>
                      <a:endParaRPr lang="en-US" sz="19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FMITI</a:t>
                      </a:r>
                      <a:endParaRPr lang="en-US" sz="19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7243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NDE</a:t>
                      </a:r>
                      <a:endParaRPr lang="en-US" sz="19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Design and</a:t>
                      </a:r>
                      <a:r>
                        <a:rPr lang="en-US" sz="1900" baseline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implement </a:t>
                      </a:r>
                      <a:r>
                        <a:rPr lang="en-US" sz="1900" baseline="0" dirty="0" err="1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programmes</a:t>
                      </a:r>
                      <a:r>
                        <a:rPr lang="en-US" sz="1900" baseline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to combat mass unemployment</a:t>
                      </a:r>
                      <a:endParaRPr lang="en-US" sz="19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FML&amp;P</a:t>
                      </a:r>
                      <a:endParaRPr lang="en-US" sz="19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9957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ITF</a:t>
                      </a:r>
                      <a:endParaRPr lang="en-US" sz="19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Set and regulate standards and</a:t>
                      </a:r>
                      <a:r>
                        <a:rPr lang="en-US" sz="1900" baseline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offer direct training interventions</a:t>
                      </a:r>
                      <a:endParaRPr lang="en-US" sz="19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FMITI</a:t>
                      </a:r>
                      <a:endParaRPr lang="en-US" sz="19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88469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FMYD</a:t>
                      </a:r>
                      <a:endParaRPr lang="en-US" sz="19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Provide framework for development of policies, </a:t>
                      </a:r>
                      <a:r>
                        <a:rPr lang="en-US" sz="1900" dirty="0" err="1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programmes</a:t>
                      </a:r>
                      <a:r>
                        <a:rPr lang="en-US" sz="19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, laws and initiatives that promote &amp;</a:t>
                      </a:r>
                      <a:r>
                        <a:rPr lang="en-US" sz="1900" baseline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enhance development of the Nigerian youth</a:t>
                      </a:r>
                      <a:endParaRPr lang="en-US" sz="19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FMYD</a:t>
                      </a:r>
                      <a:endParaRPr lang="en-US" sz="19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88469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N-POWER</a:t>
                      </a:r>
                      <a:endParaRPr lang="en-US" sz="19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National</a:t>
                      </a:r>
                      <a:r>
                        <a:rPr lang="en-US" sz="1900" baseline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Social Investment Programme designed to create </a:t>
                      </a:r>
                      <a:r>
                        <a:rPr lang="en-US" sz="1900" baseline="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jobs and </a:t>
                      </a:r>
                      <a:r>
                        <a:rPr lang="en-US" sz="1900" baseline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empower Nigerian youth</a:t>
                      </a:r>
                      <a:endParaRPr lang="en-US" sz="19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Office</a:t>
                      </a:r>
                      <a:r>
                        <a:rPr lang="en-US" sz="1900" baseline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of the </a:t>
                      </a:r>
                      <a:r>
                        <a:rPr lang="en-US" sz="1900" baseline="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VP</a:t>
                      </a:r>
                      <a:endParaRPr lang="en-US" sz="19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41335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FMF</a:t>
                      </a:r>
                      <a:endParaRPr lang="en-US" sz="19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aseline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Has several job creation initiatives</a:t>
                      </a:r>
                      <a:endParaRPr lang="en-US" sz="19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FMF</a:t>
                      </a:r>
                      <a:endParaRPr lang="en-US" sz="19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3309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CBN</a:t>
                      </a:r>
                      <a:endParaRPr lang="en-US" sz="19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aseline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Has several job creation initiatives</a:t>
                      </a:r>
                      <a:endParaRPr lang="en-US" sz="19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NIL</a:t>
                      </a:r>
                      <a:endParaRPr lang="en-US" sz="19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719001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26177" y="-55834"/>
            <a:ext cx="9144000" cy="872836"/>
          </a:xfrm>
          <a:solidFill>
            <a:srgbClr val="D36223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Autofit/>
          </a:bodyPr>
          <a:lstStyle/>
          <a:p>
            <a:pPr algn="l"/>
            <a:r>
              <a:rPr lang="en-GB" sz="3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Challenges of Youth Employment Initiatives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980" y="1160576"/>
            <a:ext cx="8561499" cy="4539549"/>
          </a:xfrm>
        </p:spPr>
        <p:txBody>
          <a:bodyPr>
            <a:normAutofit/>
          </a:bodyPr>
          <a:lstStyle/>
          <a:p>
            <a:pPr algn="just"/>
            <a:endParaRPr lang="en-GB" sz="1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buNone/>
            </a:pPr>
            <a:endParaRPr lang="en-GB" sz="1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403648" y="1604784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403648" y="5052834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0" name="Picture 1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420" y="6132394"/>
            <a:ext cx="1856897" cy="73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Picture 2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5707" y="6219412"/>
            <a:ext cx="609085" cy="6137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7297" y="6275420"/>
            <a:ext cx="1138995" cy="5460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4690" y="6287193"/>
            <a:ext cx="644295" cy="5460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3342" y="6213410"/>
            <a:ext cx="1389476" cy="6362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40" name="Group 39">
            <a:extLst>
              <a:ext uri="{FF2B5EF4-FFF2-40B4-BE49-F238E27FC236}">
                <a16:creationId xmlns="" xmlns:a16="http://schemas.microsoft.com/office/drawing/2014/main" id="{A2E16D94-483B-49CA-8B9E-D4F7C0D72189}"/>
              </a:ext>
            </a:extLst>
          </p:cNvPr>
          <p:cNvGrpSpPr/>
          <p:nvPr/>
        </p:nvGrpSpPr>
        <p:grpSpPr>
          <a:xfrm>
            <a:off x="138420" y="1020168"/>
            <a:ext cx="8754059" cy="5112225"/>
            <a:chOff x="303127" y="1076562"/>
            <a:chExt cx="8866277" cy="4383425"/>
          </a:xfrm>
        </p:grpSpPr>
        <p:sp>
          <p:nvSpPr>
            <p:cNvPr id="41" name="Freeform 32">
              <a:extLst>
                <a:ext uri="{FF2B5EF4-FFF2-40B4-BE49-F238E27FC236}">
                  <a16:creationId xmlns="" xmlns:a16="http://schemas.microsoft.com/office/drawing/2014/main" id="{389235BA-A749-4D02-AFB7-ED1B6B02143B}"/>
                </a:ext>
              </a:extLst>
            </p:cNvPr>
            <p:cNvSpPr>
              <a:spLocks/>
            </p:cNvSpPr>
            <p:nvPr/>
          </p:nvSpPr>
          <p:spPr bwMode="auto">
            <a:xfrm>
              <a:off x="303127" y="1076562"/>
              <a:ext cx="2760901" cy="43834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16" y="0"/>
                </a:cxn>
                <a:cxn ang="0">
                  <a:pos x="0" y="432"/>
                </a:cxn>
                <a:cxn ang="0">
                  <a:pos x="0" y="0"/>
                </a:cxn>
              </a:cxnLst>
              <a:rect l="0" t="0" r="r" b="b"/>
              <a:pathLst>
                <a:path w="816" h="432">
                  <a:moveTo>
                    <a:pt x="0" y="0"/>
                  </a:moveTo>
                  <a:lnTo>
                    <a:pt x="816" y="0"/>
                  </a:lnTo>
                  <a:lnTo>
                    <a:pt x="0" y="4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8900E"/>
            </a:solidFill>
            <a:ln w="12700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pPr>
                <a:defRPr/>
              </a:pPr>
              <a:endParaRPr lang="en-GB" sz="2000" kern="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42" name="Rectangle 38">
              <a:extLst>
                <a:ext uri="{FF2B5EF4-FFF2-40B4-BE49-F238E27FC236}">
                  <a16:creationId xmlns="" xmlns:a16="http://schemas.microsoft.com/office/drawing/2014/main" id="{D4A9B5F1-180F-4866-98D9-14A7BFC135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5829" y="2148179"/>
              <a:ext cx="8653575" cy="502909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 anchor="ctr"/>
            <a:lstStyle/>
            <a:p>
              <a:pPr marL="177800" indent="-177800" eaLnBrk="0" hangingPunct="0">
                <a:buFontTx/>
                <a:buChar char="•"/>
              </a:pPr>
              <a:r>
                <a:rPr lang="en-GB" sz="20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Poor Policy Implementation and Strategy</a:t>
              </a:r>
            </a:p>
          </p:txBody>
        </p:sp>
        <p:sp>
          <p:nvSpPr>
            <p:cNvPr id="43" name="Rectangle 42">
              <a:extLst>
                <a:ext uri="{FF2B5EF4-FFF2-40B4-BE49-F238E27FC236}">
                  <a16:creationId xmlns="" xmlns:a16="http://schemas.microsoft.com/office/drawing/2014/main" id="{C556E30F-AA0F-47D0-8755-F87A61095D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5828" y="2803800"/>
              <a:ext cx="8653575" cy="502909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 anchor="ctr"/>
            <a:lstStyle/>
            <a:p>
              <a:pPr marL="177800" indent="-177800" eaLnBrk="0" hangingPunct="0">
                <a:buFontTx/>
                <a:buChar char="•"/>
              </a:pPr>
              <a:endParaRPr lang="en-GB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  <a:p>
              <a:pPr marL="177800" indent="-177800" eaLnBrk="0" hangingPunct="0">
                <a:buFontTx/>
                <a:buChar char="•"/>
              </a:pPr>
              <a:r>
                <a:rPr lang="en-GB" sz="20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Non development of Long Term Perspective to Initiatives and Programmes</a:t>
              </a:r>
            </a:p>
            <a:p>
              <a:pPr marL="177800" indent="-177800" eaLnBrk="0" hangingPunct="0">
                <a:buFontTx/>
                <a:buChar char="•"/>
              </a:pPr>
              <a:endParaRPr lang="en-GB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44" name="Rectangle 42">
              <a:extLst>
                <a:ext uri="{FF2B5EF4-FFF2-40B4-BE49-F238E27FC236}">
                  <a16:creationId xmlns="" xmlns:a16="http://schemas.microsoft.com/office/drawing/2014/main" id="{A6D6B80F-C8A3-42EF-833B-3593495D8E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5828" y="3485396"/>
              <a:ext cx="8653575" cy="502909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 anchor="ctr"/>
            <a:lstStyle/>
            <a:p>
              <a:pPr marL="177800" indent="-177800" eaLnBrk="0" hangingPunct="0">
                <a:buFontTx/>
                <a:buChar char="•"/>
              </a:pPr>
              <a:r>
                <a:rPr lang="en-GB" sz="20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Programme Fragmentation and Duplication</a:t>
              </a:r>
            </a:p>
          </p:txBody>
        </p:sp>
        <p:sp>
          <p:nvSpPr>
            <p:cNvPr id="45" name="Rectangle 44">
              <a:extLst>
                <a:ext uri="{FF2B5EF4-FFF2-40B4-BE49-F238E27FC236}">
                  <a16:creationId xmlns="" xmlns:a16="http://schemas.microsoft.com/office/drawing/2014/main" id="{A72E3654-C662-4756-85BB-4A2840B2F95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9708" y="1497973"/>
              <a:ext cx="8653575" cy="502909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 anchor="ctr"/>
            <a:lstStyle/>
            <a:p>
              <a:pPr marL="177800" indent="-177800" eaLnBrk="0" hangingPunct="0">
                <a:buFontTx/>
                <a:buChar char="•"/>
              </a:pPr>
              <a:r>
                <a:rPr lang="en-GB" sz="20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Weak Policy Conception and Management Structure</a:t>
              </a:r>
            </a:p>
          </p:txBody>
        </p:sp>
        <p:sp>
          <p:nvSpPr>
            <p:cNvPr id="46" name="Rectangle 42">
              <a:extLst>
                <a:ext uri="{FF2B5EF4-FFF2-40B4-BE49-F238E27FC236}">
                  <a16:creationId xmlns="" xmlns:a16="http://schemas.microsoft.com/office/drawing/2014/main" id="{C056412C-654A-4FE7-8590-2C7192C3CB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5828" y="4137128"/>
              <a:ext cx="8653575" cy="502909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 anchor="ctr"/>
            <a:lstStyle/>
            <a:p>
              <a:pPr marL="177800" indent="-177800" eaLnBrk="0" hangingPunct="0">
                <a:spcAft>
                  <a:spcPts val="1000"/>
                </a:spcAft>
                <a:buFontTx/>
                <a:buChar char="•"/>
              </a:pPr>
              <a:r>
                <a:rPr lang="en-GB" sz="20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Inadequate Programme Evaluation and Monitoring Systems</a:t>
              </a:r>
            </a:p>
          </p:txBody>
        </p:sp>
        <p:sp>
          <p:nvSpPr>
            <p:cNvPr id="47" name="Rectangle 42">
              <a:extLst>
                <a:ext uri="{FF2B5EF4-FFF2-40B4-BE49-F238E27FC236}">
                  <a16:creationId xmlns="" xmlns:a16="http://schemas.microsoft.com/office/drawing/2014/main" id="{23C27032-98A0-40D6-8E0A-46C3209106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5829" y="4775357"/>
              <a:ext cx="8653575" cy="502909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 anchor="ctr"/>
            <a:lstStyle/>
            <a:p>
              <a:pPr marL="177800" indent="-177800" eaLnBrk="0" hangingPunct="0">
                <a:buFontTx/>
                <a:buChar char="•"/>
              </a:pPr>
              <a:r>
                <a:rPr lang="en-GB" sz="20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Political Considerations and Patronage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6515355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26177" y="-55834"/>
            <a:ext cx="9144000" cy="872836"/>
          </a:xfrm>
          <a:solidFill>
            <a:srgbClr val="D36223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Autofit/>
          </a:bodyPr>
          <a:lstStyle/>
          <a:p>
            <a:pPr algn="l"/>
            <a:r>
              <a:rPr lang="en-GB" sz="3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Weak Policy Conception &amp; Management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2877" y="1297215"/>
            <a:ext cx="8429684" cy="4301670"/>
          </a:xfrm>
        </p:spPr>
        <p:txBody>
          <a:bodyPr>
            <a:normAutofit/>
          </a:bodyPr>
          <a:lstStyle/>
          <a:p>
            <a:pPr algn="just"/>
            <a:endParaRPr lang="en-GB" sz="2800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GB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85720" y="1071546"/>
            <a:ext cx="864399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n-GB" dirty="0">
              <a:solidFill>
                <a:srgbClr val="C00000"/>
              </a:solidFill>
            </a:endParaRPr>
          </a:p>
          <a:p>
            <a:pPr algn="just"/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403648" y="1604784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403648" y="5052834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0" name="Picture 1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420" y="6132394"/>
            <a:ext cx="1856897" cy="73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Picture 2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5707" y="6219412"/>
            <a:ext cx="609085" cy="6137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7297" y="6275420"/>
            <a:ext cx="1138995" cy="5460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4690" y="6287193"/>
            <a:ext cx="644295" cy="5460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3342" y="6213410"/>
            <a:ext cx="1389476" cy="6362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4" name="Group 3">
            <a:extLst>
              <a:ext uri="{FF2B5EF4-FFF2-40B4-BE49-F238E27FC236}">
                <a16:creationId xmlns="" xmlns:a16="http://schemas.microsoft.com/office/drawing/2014/main" id="{4D99D992-8EC9-47BB-AB54-6DBD45E34722}"/>
              </a:ext>
            </a:extLst>
          </p:cNvPr>
          <p:cNvGrpSpPr/>
          <p:nvPr/>
        </p:nvGrpSpPr>
        <p:grpSpPr>
          <a:xfrm>
            <a:off x="267429" y="1071545"/>
            <a:ext cx="8590850" cy="5060845"/>
            <a:chOff x="267429" y="1071545"/>
            <a:chExt cx="8590850" cy="5060845"/>
          </a:xfrm>
        </p:grpSpPr>
        <p:sp>
          <p:nvSpPr>
            <p:cNvPr id="32" name="Line 44">
              <a:extLst>
                <a:ext uri="{FF2B5EF4-FFF2-40B4-BE49-F238E27FC236}">
                  <a16:creationId xmlns="" xmlns:a16="http://schemas.microsoft.com/office/drawing/2014/main" id="{D960AED8-7367-4DA5-87CF-64019DC0E49C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0800000" flipV="1">
              <a:off x="4062981" y="1271759"/>
              <a:ext cx="2481" cy="3017"/>
            </a:xfrm>
            <a:prstGeom prst="line">
              <a:avLst/>
            </a:prstGeom>
            <a:solidFill>
              <a:schemeClr val="accent3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33" name="Line 45">
              <a:extLst>
                <a:ext uri="{FF2B5EF4-FFF2-40B4-BE49-F238E27FC236}">
                  <a16:creationId xmlns="" xmlns:a16="http://schemas.microsoft.com/office/drawing/2014/main" id="{877AAB18-212D-477A-A229-B6A2E7A80938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0800000" flipV="1">
              <a:off x="3946385" y="1222344"/>
              <a:ext cx="2481" cy="3017"/>
            </a:xfrm>
            <a:prstGeom prst="line">
              <a:avLst/>
            </a:prstGeom>
            <a:solidFill>
              <a:schemeClr val="accent3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34" name="Freeform 46">
              <a:extLst>
                <a:ext uri="{FF2B5EF4-FFF2-40B4-BE49-F238E27FC236}">
                  <a16:creationId xmlns="" xmlns:a16="http://schemas.microsoft.com/office/drawing/2014/main" id="{B3D656CA-7BA9-4520-9646-E67AB60AF36E}"/>
                </a:ext>
              </a:extLst>
            </p:cNvPr>
            <p:cNvSpPr>
              <a:spLocks/>
            </p:cNvSpPr>
            <p:nvPr/>
          </p:nvSpPr>
          <p:spPr bwMode="auto">
            <a:xfrm rot="10800000" flipV="1">
              <a:off x="267429" y="1071545"/>
              <a:ext cx="8590850" cy="1239576"/>
            </a:xfrm>
            <a:custGeom>
              <a:avLst/>
              <a:gdLst>
                <a:gd name="T0" fmla="*/ 0 w 1466"/>
                <a:gd name="T1" fmla="*/ 0 h 174"/>
                <a:gd name="T2" fmla="*/ 0 w 1466"/>
                <a:gd name="T3" fmla="*/ 60 h 174"/>
                <a:gd name="T4" fmla="*/ 233 w 1466"/>
                <a:gd name="T5" fmla="*/ 174 h 174"/>
                <a:gd name="T6" fmla="*/ 1466 w 1466"/>
                <a:gd name="T7" fmla="*/ 174 h 174"/>
                <a:gd name="T8" fmla="*/ 1466 w 1466"/>
                <a:gd name="T9" fmla="*/ 0 h 174"/>
                <a:gd name="T10" fmla="*/ 0 w 1466"/>
                <a:gd name="T11" fmla="*/ 0 h 17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466"/>
                <a:gd name="T19" fmla="*/ 0 h 174"/>
                <a:gd name="T20" fmla="*/ 1466 w 1466"/>
                <a:gd name="T21" fmla="*/ 174 h 17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466" h="174">
                  <a:moveTo>
                    <a:pt x="0" y="0"/>
                  </a:moveTo>
                  <a:cubicBezTo>
                    <a:pt x="0" y="60"/>
                    <a:pt x="0" y="60"/>
                    <a:pt x="0" y="60"/>
                  </a:cubicBezTo>
                  <a:cubicBezTo>
                    <a:pt x="94" y="60"/>
                    <a:pt x="179" y="104"/>
                    <a:pt x="233" y="174"/>
                  </a:cubicBezTo>
                  <a:cubicBezTo>
                    <a:pt x="1466" y="174"/>
                    <a:pt x="1466" y="174"/>
                    <a:pt x="1466" y="174"/>
                  </a:cubicBezTo>
                  <a:cubicBezTo>
                    <a:pt x="1466" y="0"/>
                    <a:pt x="1466" y="0"/>
                    <a:pt x="1466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3">
                <a:lumMod val="20000"/>
                <a:lumOff val="80000"/>
              </a:schemeClr>
            </a:solidFill>
            <a:ln w="12700" cap="flat" cmpd="sng">
              <a:noFill/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algn="just">
                <a:spcAft>
                  <a:spcPts val="1000"/>
                </a:spcAft>
              </a:pPr>
              <a:r>
                <a:rPr lang="en-GB" sz="20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Absence of exhaustive consultation with stakeholders and intended beneficiaries</a:t>
              </a:r>
            </a:p>
            <a:p>
              <a:pPr marL="914400" lvl="1" indent="-457200" algn="just">
                <a:spcAft>
                  <a:spcPts val="1000"/>
                </a:spcAft>
                <a:buFont typeface="Wingdings" panose="05000000000000000000" pitchFamily="2" charset="2"/>
                <a:buChar char="§"/>
              </a:pPr>
              <a:r>
                <a:rPr lang="en-GB" sz="20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Examples of NEDEP and YOUWIN</a:t>
              </a:r>
            </a:p>
            <a:p>
              <a:endParaRPr lang="en-GB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35" name="Freeform 47">
              <a:extLst>
                <a:ext uri="{FF2B5EF4-FFF2-40B4-BE49-F238E27FC236}">
                  <a16:creationId xmlns="" xmlns:a16="http://schemas.microsoft.com/office/drawing/2014/main" id="{E16127B7-DA82-482B-9570-AB9384BA9330}"/>
                </a:ext>
              </a:extLst>
            </p:cNvPr>
            <p:cNvSpPr>
              <a:spLocks/>
            </p:cNvSpPr>
            <p:nvPr/>
          </p:nvSpPr>
          <p:spPr bwMode="auto">
            <a:xfrm rot="10800000" flipV="1">
              <a:off x="267429" y="2404618"/>
              <a:ext cx="7166896" cy="1149096"/>
            </a:xfrm>
            <a:custGeom>
              <a:avLst/>
              <a:gdLst>
                <a:gd name="T0" fmla="*/ 0 w 1223"/>
                <a:gd name="T1" fmla="*/ 0 h 161"/>
                <a:gd name="T2" fmla="*/ 53 w 1223"/>
                <a:gd name="T3" fmla="*/ 161 h 161"/>
                <a:gd name="T4" fmla="*/ 1223 w 1223"/>
                <a:gd name="T5" fmla="*/ 161 h 161"/>
                <a:gd name="T6" fmla="*/ 1223 w 1223"/>
                <a:gd name="T7" fmla="*/ 0 h 161"/>
                <a:gd name="T8" fmla="*/ 0 w 1223"/>
                <a:gd name="T9" fmla="*/ 0 h 16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223"/>
                <a:gd name="T16" fmla="*/ 0 h 161"/>
                <a:gd name="T17" fmla="*/ 1223 w 1223"/>
                <a:gd name="T18" fmla="*/ 161 h 16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223" h="161">
                  <a:moveTo>
                    <a:pt x="0" y="0"/>
                  </a:moveTo>
                  <a:cubicBezTo>
                    <a:pt x="32" y="46"/>
                    <a:pt x="51" y="101"/>
                    <a:pt x="53" y="161"/>
                  </a:cubicBezTo>
                  <a:cubicBezTo>
                    <a:pt x="1223" y="161"/>
                    <a:pt x="1223" y="161"/>
                    <a:pt x="1223" y="161"/>
                  </a:cubicBezTo>
                  <a:cubicBezTo>
                    <a:pt x="1223" y="0"/>
                    <a:pt x="1223" y="0"/>
                    <a:pt x="122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3">
                <a:lumMod val="20000"/>
                <a:lumOff val="80000"/>
              </a:schemeClr>
            </a:solidFill>
            <a:ln w="12700" cap="flat" cmpd="sng">
              <a:noFill/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algn="just">
                <a:spcAft>
                  <a:spcPts val="1000"/>
                </a:spcAft>
              </a:pPr>
              <a:r>
                <a:rPr lang="en-GB" sz="20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Limited capacity and resources in the anchor MDAs</a:t>
              </a:r>
            </a:p>
            <a:p>
              <a:pPr marL="742950" lvl="1" indent="-285750" algn="just">
                <a:spcAft>
                  <a:spcPts val="1000"/>
                </a:spcAft>
                <a:buFont typeface="Wingdings" panose="05000000000000000000" pitchFamily="2" charset="2"/>
                <a:buChar char="§"/>
              </a:pPr>
              <a:r>
                <a:rPr lang="en-GB" sz="2000" spc="-9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Results in poor conception, scoping, implementation </a:t>
              </a:r>
            </a:p>
            <a:p>
              <a:pPr marL="746125" lvl="1" algn="just">
                <a:spcAft>
                  <a:spcPts val="1000"/>
                </a:spcAft>
              </a:pPr>
              <a:r>
                <a:rPr lang="en-GB" sz="2000" spc="-9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and performance</a:t>
              </a:r>
            </a:p>
            <a:p>
              <a:endParaRPr lang="en-GB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36" name="Freeform 48">
              <a:extLst>
                <a:ext uri="{FF2B5EF4-FFF2-40B4-BE49-F238E27FC236}">
                  <a16:creationId xmlns="" xmlns:a16="http://schemas.microsoft.com/office/drawing/2014/main" id="{4158A4CB-7CAF-48EB-9800-C04660E546D5}"/>
                </a:ext>
              </a:extLst>
            </p:cNvPr>
            <p:cNvSpPr>
              <a:spLocks/>
            </p:cNvSpPr>
            <p:nvPr/>
          </p:nvSpPr>
          <p:spPr bwMode="auto">
            <a:xfrm rot="10800000" flipV="1">
              <a:off x="267429" y="3644190"/>
              <a:ext cx="7161934" cy="1149096"/>
            </a:xfrm>
            <a:custGeom>
              <a:avLst/>
              <a:gdLst>
                <a:gd name="T0" fmla="*/ 52 w 1222"/>
                <a:gd name="T1" fmla="*/ 0 h 161"/>
                <a:gd name="T2" fmla="*/ 0 w 1222"/>
                <a:gd name="T3" fmla="*/ 161 h 161"/>
                <a:gd name="T4" fmla="*/ 1222 w 1222"/>
                <a:gd name="T5" fmla="*/ 161 h 161"/>
                <a:gd name="T6" fmla="*/ 1222 w 1222"/>
                <a:gd name="T7" fmla="*/ 0 h 161"/>
                <a:gd name="T8" fmla="*/ 52 w 1222"/>
                <a:gd name="T9" fmla="*/ 0 h 16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222"/>
                <a:gd name="T16" fmla="*/ 0 h 161"/>
                <a:gd name="T17" fmla="*/ 1222 w 1222"/>
                <a:gd name="T18" fmla="*/ 161 h 16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222" h="161">
                  <a:moveTo>
                    <a:pt x="52" y="0"/>
                  </a:moveTo>
                  <a:cubicBezTo>
                    <a:pt x="51" y="60"/>
                    <a:pt x="32" y="115"/>
                    <a:pt x="0" y="161"/>
                  </a:cubicBezTo>
                  <a:cubicBezTo>
                    <a:pt x="1222" y="161"/>
                    <a:pt x="1222" y="161"/>
                    <a:pt x="1222" y="161"/>
                  </a:cubicBezTo>
                  <a:cubicBezTo>
                    <a:pt x="1222" y="0"/>
                    <a:pt x="1222" y="0"/>
                    <a:pt x="1222" y="0"/>
                  </a:cubicBezTo>
                  <a:lnTo>
                    <a:pt x="52" y="0"/>
                  </a:lnTo>
                  <a:close/>
                </a:path>
              </a:pathLst>
            </a:custGeom>
            <a:solidFill>
              <a:schemeClr val="accent3">
                <a:lumMod val="20000"/>
                <a:lumOff val="80000"/>
              </a:schemeClr>
            </a:solidFill>
            <a:ln w="12700" cap="flat" cmpd="sng">
              <a:noFill/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algn="just">
                <a:spcAft>
                  <a:spcPts val="1000"/>
                </a:spcAft>
              </a:pPr>
              <a:r>
                <a:rPr lang="en-GB" sz="20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Complex yet weak management structures</a:t>
              </a:r>
            </a:p>
            <a:p>
              <a:pPr marL="914400" lvl="1" indent="-457200" algn="just">
                <a:spcAft>
                  <a:spcPts val="1000"/>
                </a:spcAft>
                <a:buFont typeface="Wingdings" panose="05000000000000000000" pitchFamily="2" charset="2"/>
                <a:buChar char="§"/>
              </a:pPr>
              <a:r>
                <a:rPr lang="en-GB" sz="20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Example of NDE</a:t>
              </a:r>
            </a:p>
            <a:p>
              <a:endParaRPr lang="en-GB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37" name="Freeform 49">
              <a:extLst>
                <a:ext uri="{FF2B5EF4-FFF2-40B4-BE49-F238E27FC236}">
                  <a16:creationId xmlns="" xmlns:a16="http://schemas.microsoft.com/office/drawing/2014/main" id="{CB3DE83B-EA50-4CB1-A474-456729CFFEB3}"/>
                </a:ext>
              </a:extLst>
            </p:cNvPr>
            <p:cNvSpPr>
              <a:spLocks/>
            </p:cNvSpPr>
            <p:nvPr/>
          </p:nvSpPr>
          <p:spPr bwMode="auto">
            <a:xfrm rot="10800000" flipV="1">
              <a:off x="267429" y="4883766"/>
              <a:ext cx="8590850" cy="1248624"/>
            </a:xfrm>
            <a:custGeom>
              <a:avLst/>
              <a:gdLst>
                <a:gd name="T0" fmla="*/ 234 w 1466"/>
                <a:gd name="T1" fmla="*/ 0 h 175"/>
                <a:gd name="T2" fmla="*/ 0 w 1466"/>
                <a:gd name="T3" fmla="*/ 115 h 175"/>
                <a:gd name="T4" fmla="*/ 0 w 1466"/>
                <a:gd name="T5" fmla="*/ 175 h 175"/>
                <a:gd name="T6" fmla="*/ 1466 w 1466"/>
                <a:gd name="T7" fmla="*/ 175 h 175"/>
                <a:gd name="T8" fmla="*/ 1466 w 1466"/>
                <a:gd name="T9" fmla="*/ 0 h 175"/>
                <a:gd name="T10" fmla="*/ 234 w 1466"/>
                <a:gd name="T11" fmla="*/ 0 h 17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466"/>
                <a:gd name="T19" fmla="*/ 0 h 175"/>
                <a:gd name="T20" fmla="*/ 1466 w 1466"/>
                <a:gd name="T21" fmla="*/ 175 h 17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466" h="175">
                  <a:moveTo>
                    <a:pt x="234" y="0"/>
                  </a:moveTo>
                  <a:cubicBezTo>
                    <a:pt x="180" y="70"/>
                    <a:pt x="95" y="115"/>
                    <a:pt x="0" y="115"/>
                  </a:cubicBezTo>
                  <a:cubicBezTo>
                    <a:pt x="0" y="175"/>
                    <a:pt x="0" y="175"/>
                    <a:pt x="0" y="175"/>
                  </a:cubicBezTo>
                  <a:cubicBezTo>
                    <a:pt x="1466" y="175"/>
                    <a:pt x="1466" y="175"/>
                    <a:pt x="1466" y="175"/>
                  </a:cubicBezTo>
                  <a:cubicBezTo>
                    <a:pt x="1466" y="0"/>
                    <a:pt x="1466" y="0"/>
                    <a:pt x="1466" y="0"/>
                  </a:cubicBezTo>
                  <a:lnTo>
                    <a:pt x="234" y="0"/>
                  </a:lnTo>
                  <a:close/>
                </a:path>
              </a:pathLst>
            </a:custGeom>
            <a:solidFill>
              <a:schemeClr val="accent3">
                <a:lumMod val="20000"/>
                <a:lumOff val="80000"/>
              </a:schemeClr>
            </a:solidFill>
            <a:ln w="12700" cap="flat" cmpd="sng">
              <a:noFill/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r>
                <a:rPr lang="en-GB" sz="20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Many uncoordinated initiatives exist in isolation across </a:t>
              </a:r>
            </a:p>
            <a:p>
              <a:r>
                <a:rPr lang="en-GB" sz="20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different MDAs, each with little capacity for results</a:t>
              </a:r>
            </a:p>
            <a:p>
              <a:endParaRPr lang="en-GB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</p:grpSp>
      <p:sp>
        <p:nvSpPr>
          <p:cNvPr id="39" name="Freeform 30">
            <a:extLst>
              <a:ext uri="{FF2B5EF4-FFF2-40B4-BE49-F238E27FC236}">
                <a16:creationId xmlns="" xmlns:a16="http://schemas.microsoft.com/office/drawing/2014/main" id="{61145A08-F60B-452B-80BC-515CBE074CA1}"/>
              </a:ext>
            </a:extLst>
          </p:cNvPr>
          <p:cNvSpPr>
            <a:spLocks/>
          </p:cNvSpPr>
          <p:nvPr/>
        </p:nvSpPr>
        <p:spPr bwMode="auto">
          <a:xfrm rot="10800000">
            <a:off x="7399281" y="1789731"/>
            <a:ext cx="1419302" cy="3583476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1089"/>
              </a:cxn>
              <a:cxn ang="0">
                <a:pos x="544" y="544"/>
              </a:cxn>
              <a:cxn ang="0">
                <a:pos x="0" y="0"/>
              </a:cxn>
            </a:cxnLst>
            <a:rect l="0" t="0" r="r" b="b"/>
            <a:pathLst>
              <a:path w="544" h="1089">
                <a:moveTo>
                  <a:pt x="0" y="0"/>
                </a:moveTo>
                <a:cubicBezTo>
                  <a:pt x="0" y="1089"/>
                  <a:pt x="0" y="1089"/>
                  <a:pt x="0" y="1089"/>
                </a:cubicBezTo>
                <a:cubicBezTo>
                  <a:pt x="301" y="1089"/>
                  <a:pt x="544" y="845"/>
                  <a:pt x="544" y="544"/>
                </a:cubicBezTo>
                <a:cubicBezTo>
                  <a:pt x="544" y="244"/>
                  <a:pt x="301" y="0"/>
                  <a:pt x="0" y="0"/>
                </a:cubicBezTo>
                <a:close/>
              </a:path>
            </a:pathLst>
          </a:custGeom>
          <a:solidFill>
            <a:schemeClr val="accent6">
              <a:lumMod val="75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1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2222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26177" y="-55834"/>
            <a:ext cx="9144000" cy="872836"/>
          </a:xfrm>
          <a:solidFill>
            <a:srgbClr val="D36223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Autofit/>
          </a:bodyPr>
          <a:lstStyle/>
          <a:p>
            <a:pPr algn="l"/>
            <a:r>
              <a:rPr lang="en-GB" sz="3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Poor Policy Implementation &amp; Strategy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2877" y="1297215"/>
            <a:ext cx="8429684" cy="1643247"/>
          </a:xfrm>
        </p:spPr>
        <p:txBody>
          <a:bodyPr>
            <a:normAutofit/>
          </a:bodyPr>
          <a:lstStyle/>
          <a:p>
            <a:pPr algn="just"/>
            <a:endParaRPr lang="en-GB" sz="1050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GB" sz="105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85720" y="839918"/>
            <a:ext cx="864399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n-GB" dirty="0">
              <a:solidFill>
                <a:srgbClr val="C00000"/>
              </a:solidFill>
            </a:endParaRPr>
          </a:p>
          <a:p>
            <a:pPr algn="just"/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403648" y="1604784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403648" y="5052834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3" name="Rectangle 13"/>
          <p:cNvSpPr>
            <a:spLocks noChangeArrowheads="1"/>
          </p:cNvSpPr>
          <p:nvPr/>
        </p:nvSpPr>
        <p:spPr bwMode="auto">
          <a:xfrm>
            <a:off x="0" y="34480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0" name="Picture 1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420" y="6132394"/>
            <a:ext cx="1856897" cy="73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Picture 2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5707" y="6219412"/>
            <a:ext cx="609085" cy="6137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7297" y="6275420"/>
            <a:ext cx="1138995" cy="5460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4690" y="6287193"/>
            <a:ext cx="644295" cy="5460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3342" y="6213410"/>
            <a:ext cx="1389476" cy="6362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Freeform 22">
            <a:extLst>
              <a:ext uri="{FF2B5EF4-FFF2-40B4-BE49-F238E27FC236}">
                <a16:creationId xmlns="" xmlns:a16="http://schemas.microsoft.com/office/drawing/2014/main" id="{E6F21D99-BAF0-4406-89DC-DCB3D3186106}"/>
              </a:ext>
            </a:extLst>
          </p:cNvPr>
          <p:cNvSpPr>
            <a:spLocks/>
          </p:cNvSpPr>
          <p:nvPr/>
        </p:nvSpPr>
        <p:spPr bwMode="auto">
          <a:xfrm rot="10800000" flipV="1">
            <a:off x="170580" y="1297215"/>
            <a:ext cx="8572562" cy="4068576"/>
          </a:xfrm>
          <a:custGeom>
            <a:avLst/>
            <a:gdLst>
              <a:gd name="T0" fmla="*/ 0 w 1466"/>
              <a:gd name="T1" fmla="*/ 0 h 712"/>
              <a:gd name="T2" fmla="*/ 0 w 1466"/>
              <a:gd name="T3" fmla="*/ 60 h 712"/>
              <a:gd name="T4" fmla="*/ 296 w 1466"/>
              <a:gd name="T5" fmla="*/ 356 h 712"/>
              <a:gd name="T6" fmla="*/ 0 w 1466"/>
              <a:gd name="T7" fmla="*/ 652 h 712"/>
              <a:gd name="T8" fmla="*/ 0 w 1466"/>
              <a:gd name="T9" fmla="*/ 712 h 712"/>
              <a:gd name="T10" fmla="*/ 1466 w 1466"/>
              <a:gd name="T11" fmla="*/ 712 h 712"/>
              <a:gd name="T12" fmla="*/ 1466 w 1466"/>
              <a:gd name="T13" fmla="*/ 0 h 712"/>
              <a:gd name="T14" fmla="*/ 0 w 1466"/>
              <a:gd name="T15" fmla="*/ 0 h 712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1466"/>
              <a:gd name="T25" fmla="*/ 0 h 712"/>
              <a:gd name="T26" fmla="*/ 1466 w 1466"/>
              <a:gd name="T27" fmla="*/ 712 h 712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1466" h="712">
                <a:moveTo>
                  <a:pt x="0" y="0"/>
                </a:moveTo>
                <a:cubicBezTo>
                  <a:pt x="0" y="60"/>
                  <a:pt x="0" y="60"/>
                  <a:pt x="0" y="60"/>
                </a:cubicBezTo>
                <a:cubicBezTo>
                  <a:pt x="163" y="60"/>
                  <a:pt x="296" y="192"/>
                  <a:pt x="296" y="356"/>
                </a:cubicBezTo>
                <a:cubicBezTo>
                  <a:pt x="296" y="519"/>
                  <a:pt x="163" y="652"/>
                  <a:pt x="0" y="652"/>
                </a:cubicBezTo>
                <a:cubicBezTo>
                  <a:pt x="0" y="712"/>
                  <a:pt x="0" y="712"/>
                  <a:pt x="0" y="712"/>
                </a:cubicBezTo>
                <a:cubicBezTo>
                  <a:pt x="1466" y="712"/>
                  <a:pt x="1466" y="712"/>
                  <a:pt x="1466" y="712"/>
                </a:cubicBezTo>
                <a:cubicBezTo>
                  <a:pt x="1466" y="0"/>
                  <a:pt x="1466" y="0"/>
                  <a:pt x="1466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>
              <a:lumMod val="40000"/>
              <a:lumOff val="60000"/>
              <a:alpha val="50195"/>
            </a:schemeClr>
          </a:solidFill>
          <a:ln w="12700" cap="flat" cmpd="sng">
            <a:noFill/>
            <a:prstDash val="solid"/>
            <a:miter lim="800000"/>
            <a:headEnd/>
            <a:tailEnd/>
          </a:ln>
        </p:spPr>
        <p:txBody>
          <a:bodyPr/>
          <a:lstStyle/>
          <a:p>
            <a:pPr marL="285750" indent="-285750" algn="just">
              <a:spcBef>
                <a:spcPts val="1200"/>
              </a:spcBef>
              <a:spcAft>
                <a:spcPts val="1000"/>
              </a:spcAft>
              <a:buFont typeface="Arial" pitchFamily="34" charset="0"/>
              <a:buChar char="•"/>
            </a:pPr>
            <a:r>
              <a:rPr lang="en-GB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Programme conception is often faulty </a:t>
            </a:r>
            <a:r>
              <a:rPr lang="en-GB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and </a:t>
            </a:r>
            <a:r>
              <a:rPr lang="en-GB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implementing MDAs’ capacity for effective delivery weak. This is due to:</a:t>
            </a:r>
          </a:p>
          <a:p>
            <a:pPr marL="914400" lvl="1" indent="-457200" algn="just">
              <a:spcBef>
                <a:spcPts val="1200"/>
              </a:spcBef>
              <a:spcAft>
                <a:spcPts val="1000"/>
              </a:spcAft>
              <a:buFont typeface="Wingdings" panose="05000000000000000000" pitchFamily="2" charset="2"/>
              <a:buChar char="§"/>
            </a:pPr>
            <a:r>
              <a:rPr lang="en-GB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Government’s inability to properly frame its strategy </a:t>
            </a:r>
          </a:p>
          <a:p>
            <a:pPr marL="914400" lvl="1" indent="-6350" algn="just">
              <a:spcBef>
                <a:spcPts val="1200"/>
              </a:spcBef>
              <a:spcAft>
                <a:spcPts val="1000"/>
              </a:spcAft>
            </a:pPr>
            <a:r>
              <a:rPr lang="en-GB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for implementation using stakeholders’ contribution</a:t>
            </a:r>
          </a:p>
          <a:p>
            <a:pPr marL="914400" lvl="1" indent="-457200" algn="just">
              <a:spcBef>
                <a:spcPts val="1200"/>
              </a:spcBef>
              <a:spcAft>
                <a:spcPts val="1000"/>
              </a:spcAft>
              <a:buFont typeface="Wingdings" panose="05000000000000000000" pitchFamily="2" charset="2"/>
              <a:buChar char="§"/>
            </a:pPr>
            <a:r>
              <a:rPr lang="en-GB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Low levels of competency in the civil service</a:t>
            </a:r>
          </a:p>
          <a:p>
            <a:pPr marL="914400" lvl="1" indent="-457200" algn="just">
              <a:spcBef>
                <a:spcPts val="1200"/>
              </a:spcBef>
              <a:spcAft>
                <a:spcPts val="1000"/>
              </a:spcAft>
              <a:buFont typeface="Wingdings" panose="05000000000000000000" pitchFamily="2" charset="2"/>
              <a:buChar char="§"/>
            </a:pPr>
            <a:r>
              <a:rPr lang="en-GB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Incentives for rent-seeking among the MDAs</a:t>
            </a:r>
          </a:p>
          <a:p>
            <a:endParaRPr lang="en-GB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6" name="Freeform 30">
            <a:extLst>
              <a:ext uri="{FF2B5EF4-FFF2-40B4-BE49-F238E27FC236}">
                <a16:creationId xmlns="" xmlns:a16="http://schemas.microsoft.com/office/drawing/2014/main" id="{7BC7216E-2E21-49A9-A106-47239FA59445}"/>
              </a:ext>
            </a:extLst>
          </p:cNvPr>
          <p:cNvSpPr>
            <a:spLocks/>
          </p:cNvSpPr>
          <p:nvPr/>
        </p:nvSpPr>
        <p:spPr bwMode="auto">
          <a:xfrm rot="10800000">
            <a:off x="7812359" y="1604782"/>
            <a:ext cx="1010201" cy="2940461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1089"/>
              </a:cxn>
              <a:cxn ang="0">
                <a:pos x="544" y="544"/>
              </a:cxn>
              <a:cxn ang="0">
                <a:pos x="0" y="0"/>
              </a:cxn>
            </a:cxnLst>
            <a:rect l="0" t="0" r="r" b="b"/>
            <a:pathLst>
              <a:path w="544" h="1089">
                <a:moveTo>
                  <a:pt x="0" y="0"/>
                </a:moveTo>
                <a:cubicBezTo>
                  <a:pt x="0" y="1089"/>
                  <a:pt x="0" y="1089"/>
                  <a:pt x="0" y="1089"/>
                </a:cubicBezTo>
                <a:cubicBezTo>
                  <a:pt x="301" y="1089"/>
                  <a:pt x="544" y="845"/>
                  <a:pt x="544" y="544"/>
                </a:cubicBezTo>
                <a:cubicBezTo>
                  <a:pt x="544" y="244"/>
                  <a:pt x="301" y="0"/>
                  <a:pt x="0" y="0"/>
                </a:cubicBezTo>
                <a:close/>
              </a:path>
            </a:pathLst>
          </a:custGeom>
          <a:solidFill>
            <a:schemeClr val="accent6">
              <a:lumMod val="75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1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6631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8522</TotalTime>
  <Words>1299</Words>
  <Application>Microsoft Office PowerPoint</Application>
  <PresentationFormat>On-screen Show (4:3)</PresentationFormat>
  <Paragraphs>171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8" baseType="lpstr">
      <vt:lpstr>Arial</vt:lpstr>
      <vt:lpstr>Arial Rounded MT Bold</vt:lpstr>
      <vt:lpstr>Calibri</vt:lpstr>
      <vt:lpstr>Courier New</vt:lpstr>
      <vt:lpstr>Verdana</vt:lpstr>
      <vt:lpstr>Wingdings</vt:lpstr>
      <vt:lpstr>Office Theme</vt:lpstr>
      <vt:lpstr>PowerPoint Presentation</vt:lpstr>
      <vt:lpstr>The Unemployment Problem</vt:lpstr>
      <vt:lpstr>Unemployment Rate</vt:lpstr>
      <vt:lpstr>Why is Youth Unemployment Important? </vt:lpstr>
      <vt:lpstr>Research Questions</vt:lpstr>
      <vt:lpstr>Some MDAs Involved in Job Creation Interventions</vt:lpstr>
      <vt:lpstr>Challenges of Youth Employment Initiatives</vt:lpstr>
      <vt:lpstr>Weak Policy Conception &amp; Management</vt:lpstr>
      <vt:lpstr>Poor Policy Implementation &amp; Strategy</vt:lpstr>
      <vt:lpstr>Absence of Long Term Perspectives </vt:lpstr>
      <vt:lpstr>Programme Fragmentation &amp; Duplication</vt:lpstr>
      <vt:lpstr>Inadequate M&amp;E Systems</vt:lpstr>
      <vt:lpstr>Political Considerations &amp; Patronage</vt:lpstr>
      <vt:lpstr>Policy Recommendations</vt:lpstr>
      <vt:lpstr>Administrative Structure and Coordination</vt:lpstr>
      <vt:lpstr>Private Sector Participation</vt:lpstr>
      <vt:lpstr>Skills Development and Training</vt:lpstr>
      <vt:lpstr>Impact Assessment and M&amp;E System</vt:lpstr>
      <vt:lpstr>Data and Information Mapping</vt:lpstr>
      <vt:lpstr>Clear Action Agenda for the Nigerian Youth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Abi</dc:creator>
  <cp:lastModifiedBy>Reviewer</cp:lastModifiedBy>
  <cp:revision>357</cp:revision>
  <cp:lastPrinted>2017-12-14T10:35:46Z</cp:lastPrinted>
  <dcterms:created xsi:type="dcterms:W3CDTF">2015-07-01T09:56:07Z</dcterms:created>
  <dcterms:modified xsi:type="dcterms:W3CDTF">2018-03-15T08:46:21Z</dcterms:modified>
</cp:coreProperties>
</file>