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9" r:id="rId2"/>
    <p:sldId id="262" r:id="rId3"/>
    <p:sldId id="286" r:id="rId4"/>
    <p:sldId id="264" r:id="rId5"/>
    <p:sldId id="266" r:id="rId6"/>
    <p:sldId id="277" r:id="rId7"/>
    <p:sldId id="265" r:id="rId8"/>
    <p:sldId id="282" r:id="rId9"/>
    <p:sldId id="275" r:id="rId10"/>
    <p:sldId id="276" r:id="rId11"/>
    <p:sldId id="269" r:id="rId12"/>
    <p:sldId id="270" r:id="rId13"/>
    <p:sldId id="293" r:id="rId14"/>
    <p:sldId id="287" r:id="rId15"/>
    <p:sldId id="297" r:id="rId16"/>
    <p:sldId id="272" r:id="rId17"/>
    <p:sldId id="298" r:id="rId18"/>
    <p:sldId id="278" r:id="rId19"/>
    <p:sldId id="292" r:id="rId20"/>
    <p:sldId id="296" r:id="rId21"/>
    <p:sldId id="295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0E2FF-1E8D-459D-BF9A-DD15C251B396}" type="datetimeFigureOut">
              <a:rPr lang="en-US" smtClean="0"/>
              <a:pPr/>
              <a:t>9/14/2017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4E903-1332-4A05-9F10-C64B2A24E4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718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D415E-1771-41D6-AD4C-223D94537FB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8BD75-6080-41E4-8026-487072525A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66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252B1-857A-4561-9283-BE018735458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298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38(2) The total amount of such advances outstanding shall not at any</a:t>
            </a:r>
          </a:p>
          <a:p>
            <a:r>
              <a:rPr lang="en-GB" dirty="0" smtClean="0"/>
              <a:t>time exceed five per cent of the previous year’s actual revenue of the Federal</a:t>
            </a:r>
          </a:p>
          <a:p>
            <a:r>
              <a:rPr lang="en-GB" dirty="0" smtClean="0"/>
              <a:t>Government.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5E283-6087-4128-8B51-0F1D25C9953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29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1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80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6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3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92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27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4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2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4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D2DF-E1BB-4FB4-9A56-34D055F060DB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A1E8-2F0C-4492-9801-65E3F6BD93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13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332656"/>
            <a:ext cx="399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Ahmed </a:t>
            </a:r>
            <a:r>
              <a:rPr lang="en-GB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Idris</a:t>
            </a:r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, </a:t>
            </a:r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FCNA</a:t>
            </a:r>
            <a:endParaRPr lang="en-GB" sz="2000" b="1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496" y="764704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ambria" pitchFamily="18" charset="0"/>
              </a:rPr>
              <a:t>Accountant-General of the Federation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80112" y="6361583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dirty="0" smtClean="0">
                <a:solidFill>
                  <a:srgbClr val="009900"/>
                </a:solidFill>
                <a:latin typeface="Cambria" pitchFamily="18" charset="0"/>
              </a:rPr>
              <a:t>Abuja, September 2017</a:t>
            </a:r>
            <a:endParaRPr lang="en-GB" sz="1400" b="1" dirty="0">
              <a:solidFill>
                <a:srgbClr val="009900"/>
              </a:solidFill>
              <a:latin typeface="Cambr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520" y="1628800"/>
            <a:ext cx="8856984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187624" y="3185681"/>
            <a:ext cx="7272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Common Challenges in TSA Implementation</a:t>
            </a:r>
            <a:endParaRPr lang="en-GB" sz="2000" b="1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7" name="Picture 6" descr="51257316619ef38a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6824" y="404664"/>
            <a:ext cx="104360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8861" y="1196752"/>
            <a:ext cx="8691088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TSA implementation strategy</a:t>
            </a:r>
            <a:endParaRPr lang="en-GB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731189"/>
              </p:ext>
            </p:extLst>
          </p:nvPr>
        </p:nvGraphicFramePr>
        <p:xfrm>
          <a:off x="198861" y="2601309"/>
          <a:ext cx="8691088" cy="3785616"/>
        </p:xfrm>
        <a:graphic>
          <a:graphicData uri="http://schemas.openxmlformats.org/drawingml/2006/table">
            <a:tbl>
              <a:tblPr firstRow="1" firstCol="1" bandRow="1"/>
              <a:tblGrid>
                <a:gridCol w="1568571"/>
                <a:gridCol w="712251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Phase </a:t>
                      </a:r>
                      <a:r>
                        <a:rPr lang="en-GB" sz="1800" dirty="0" smtClean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I</a:t>
                      </a:r>
                      <a:r>
                        <a:rPr lang="en-GB" sz="1800" b="1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 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2011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Capital accounts of all MDAs with the CBN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Capital accounts  converted into sub accounts under the TSA (CRF)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Personnel costs </a:t>
                      </a:r>
                      <a:r>
                        <a:rPr lang="en-GB" sz="1800" dirty="0" smtClean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of </a:t>
                      </a: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all MDAs on IPPIS made sub account of TSA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Inventory of all accounts and closure of dormant accounts</a:t>
                      </a:r>
                      <a:r>
                        <a:rPr lang="en-GB" sz="1800" dirty="0" smtClean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Phase II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2012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Fully funded Abuja </a:t>
                      </a: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based  </a:t>
                      </a:r>
                      <a:r>
                        <a:rPr lang="en-GB" sz="1800" dirty="0" smtClean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MDAs 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Segoe U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Phase III</a:t>
                      </a:r>
                      <a:r>
                        <a:rPr lang="en-GB" sz="1800" b="1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 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2015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endParaRPr lang="en-GB" sz="1800" dirty="0" smtClean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Segoe UI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Donor </a:t>
                      </a: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funds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All remaining MDAs (outside Abuja and or partially funded)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Government controlled trust funds, any social security funds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Self-funded MDAs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8861" y="1916832"/>
            <a:ext cx="5499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Phased implementation approach was adopted</a:t>
            </a:r>
          </a:p>
        </p:txBody>
      </p:sp>
    </p:spTree>
    <p:extLst>
      <p:ext uri="{BB962C8B-B14F-4D97-AF65-F5344CB8AC3E}">
        <p14:creationId xmlns:p14="http://schemas.microsoft.com/office/powerpoint/2010/main" val="15310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1052736"/>
            <a:ext cx="799288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  <a:latin typeface="Baskerville Old Face" pitchFamily="18" charset="0"/>
              </a:rPr>
              <a:t>TSA coverage and Exemption  Rule</a:t>
            </a:r>
            <a:endParaRPr lang="en-GB" sz="36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318" y="2347264"/>
            <a:ext cx="84571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Baskerville Old Face" pitchFamily="18" charset="0"/>
              </a:rPr>
              <a:t>TSA covers all funds (budgetary or extra-budgetary) under the control of  Federal Government entities irrespective of arm of government except public corporations or GBEs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latin typeface="Baskerville Old Face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Baskerville Old Face" pitchFamily="18" charset="0"/>
              </a:rPr>
              <a:t>Exemption rule: all </a:t>
            </a:r>
            <a:r>
              <a:rPr lang="en-GB" sz="2400" smtClean="0">
                <a:latin typeface="Baskerville Old Face" pitchFamily="18" charset="0"/>
              </a:rPr>
              <a:t>non-FG entities</a:t>
            </a:r>
            <a:endParaRPr lang="en-GB" sz="2400" dirty="0">
              <a:latin typeface="Baskerville Old Fac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0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1052736"/>
            <a:ext cx="799288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  <a:latin typeface="Baskerville Old Face" pitchFamily="18" charset="0"/>
              </a:rPr>
              <a:t>TSA Implementation Update</a:t>
            </a:r>
            <a:endParaRPr lang="en-GB" sz="36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59" y="1915085"/>
            <a:ext cx="81631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Combined implementation of TSA with government-wide electronic collection and payment system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Innovative, nationwide collection of government receipts through all branches of all commercial banks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Establishment of TSA/e-Collection support team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Completion and issuance of TSA and e-Collection Guidelines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Enrolment of virtually all government controlled agencies 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Processes are in place for the release of guidelines for the investment of funds and issuance of bank guarantees under the TSA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>
              <a:latin typeface="Cambria" panose="020405030504060302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8861" y="292297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TSA: benefits so far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188640"/>
            <a:ext cx="1043608" cy="792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472" y="1357298"/>
            <a:ext cx="8032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dirty="0" smtClean="0">
                <a:latin typeface="Baskerville Old Face" pitchFamily="18" charset="0"/>
              </a:rPr>
              <a:t>Ability to determine consolidated FG cash position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dirty="0" smtClean="0">
                <a:latin typeface="Baskerville Old Face" pitchFamily="18" charset="0"/>
              </a:rPr>
              <a:t>Reduction in Ways &amp; Means charges from N11B/month to zero</a:t>
            </a:r>
            <a:r>
              <a:rPr lang="en-GB" sz="2800" b="1" dirty="0" smtClean="0">
                <a:latin typeface="Baskerville Old Face" pitchFamily="18" charset="0"/>
              </a:rPr>
              <a:t>*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dirty="0" smtClean="0">
                <a:latin typeface="Baskerville Old Face" pitchFamily="18" charset="0"/>
              </a:rPr>
              <a:t>Significant improvement in FG liquidity position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dirty="0" smtClean="0">
                <a:latin typeface="Baskerville Old Face" pitchFamily="18" charset="0"/>
              </a:rPr>
              <a:t>Better control and oversight over MDA operations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dirty="0" smtClean="0">
                <a:latin typeface="Baskerville Old Face" pitchFamily="18" charset="0"/>
              </a:rPr>
              <a:t>Improved revenue collection mechanism through e-collection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dirty="0" smtClean="0">
                <a:latin typeface="Baskerville Old Face" pitchFamily="18" charset="0"/>
              </a:rPr>
              <a:t>Elimination of cash handling costs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dirty="0" smtClean="0">
                <a:latin typeface="Baskerville Old Face" pitchFamily="18" charset="0"/>
              </a:rPr>
              <a:t>24/7 system availability: receipt and payment</a:t>
            </a:r>
            <a:endParaRPr lang="en-GB" sz="2800" dirty="0">
              <a:latin typeface="Baskerville Old Fac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6176337"/>
            <a:ext cx="69511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                       *</a:t>
            </a:r>
            <a:r>
              <a:rPr lang="en-GB" sz="1000" dirty="0" smtClean="0">
                <a:latin typeface="Cambria" panose="02040503050406030204" pitchFamily="18" charset="0"/>
              </a:rPr>
              <a:t>This was calculated  based on average monthly Ways &amp; Means of N800B as at 01/01/2016 .</a:t>
            </a:r>
            <a:endParaRPr lang="en-GB" sz="1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68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2" y="1199649"/>
            <a:ext cx="8712968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Implemented solely by civil servants without any consultant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Use of indigenous IT support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Transparent process:</a:t>
            </a:r>
          </a:p>
          <a:p>
            <a:pPr marL="1257300" lvl="2" indent="-3429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Collection open to all willing commercial banks</a:t>
            </a:r>
          </a:p>
          <a:p>
            <a:pPr marL="1257300" lvl="2" indent="-3429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Level playing field being created to accommodate other payment gateways</a:t>
            </a:r>
          </a:p>
          <a:p>
            <a:pPr marL="1257300" lvl="2" indent="-3429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CBN chosen as banker/custodian of TSA to avoid bias</a:t>
            </a:r>
          </a:p>
          <a:p>
            <a:pPr marL="1257300" lvl="2" indent="-3429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Powers </a:t>
            </a:r>
            <a:r>
              <a:rPr lang="en-GB" sz="2400" dirty="0">
                <a:latin typeface="Cambria" panose="02040503050406030204" pitchFamily="18" charset="0"/>
              </a:rPr>
              <a:t>of exemption vested in the </a:t>
            </a:r>
            <a:r>
              <a:rPr lang="en-GB" sz="2400" dirty="0" smtClean="0">
                <a:latin typeface="Cambria" panose="02040503050406030204" pitchFamily="18" charset="0"/>
              </a:rPr>
              <a:t>President to prevent abuse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8861" y="292297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TSA : How it was done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88640"/>
            <a:ext cx="104360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02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4282" y="980728"/>
            <a:ext cx="8715436" cy="5451081"/>
            <a:chOff x="221978" y="1781179"/>
            <a:chExt cx="7058015" cy="4142748"/>
          </a:xfrm>
        </p:grpSpPr>
        <p:sp>
          <p:nvSpPr>
            <p:cNvPr id="4" name="Rectangle 3"/>
            <p:cNvSpPr/>
            <p:nvPr/>
          </p:nvSpPr>
          <p:spPr>
            <a:xfrm>
              <a:off x="221978" y="2214910"/>
              <a:ext cx="7058015" cy="3709017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1978" y="1781179"/>
              <a:ext cx="7058015" cy="44442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3200" b="1" dirty="0" smtClean="0">
                  <a:solidFill>
                    <a:schemeClr val="bg1"/>
                  </a:solidFill>
                  <a:latin typeface="Baskerville Old Face" pitchFamily="18" charset="0"/>
                </a:rPr>
                <a:t>TSA</a:t>
              </a:r>
              <a:r>
                <a:rPr lang="en-GB" sz="3200" b="1" dirty="0">
                  <a:solidFill>
                    <a:schemeClr val="bg1"/>
                  </a:solidFill>
                  <a:latin typeface="Baskerville Old Face" pitchFamily="18" charset="0"/>
                </a:rPr>
                <a:t> </a:t>
              </a:r>
              <a:r>
                <a:rPr lang="en-GB" sz="3200" b="1" dirty="0" smtClean="0">
                  <a:solidFill>
                    <a:schemeClr val="bg1"/>
                  </a:solidFill>
                  <a:latin typeface="Baskerville Old Face" pitchFamily="18" charset="0"/>
                </a:rPr>
                <a:t>implementation challenges</a:t>
              </a:r>
              <a:endParaRPr lang="en-GB" sz="3200" b="1" dirty="0">
                <a:solidFill>
                  <a:schemeClr val="bg1"/>
                </a:solidFill>
                <a:latin typeface="Baskerville Old Face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0014" y="2228671"/>
            <a:ext cx="85004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B050"/>
              </a:buClr>
            </a:pPr>
            <a:r>
              <a:rPr lang="en-GB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This can be viewed from two angles: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Institutional challenges, and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Operational challenges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79512" y="422666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44624"/>
            <a:ext cx="1043608" cy="79208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14282" y="980728"/>
            <a:ext cx="8715436" cy="5451081"/>
            <a:chOff x="221978" y="1781179"/>
            <a:chExt cx="7058015" cy="4142748"/>
          </a:xfrm>
        </p:grpSpPr>
        <p:sp>
          <p:nvSpPr>
            <p:cNvPr id="4" name="Rectangle 3"/>
            <p:cNvSpPr/>
            <p:nvPr/>
          </p:nvSpPr>
          <p:spPr>
            <a:xfrm>
              <a:off x="221978" y="2214910"/>
              <a:ext cx="7058015" cy="3709017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1978" y="1781179"/>
              <a:ext cx="7058015" cy="44442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3200" b="1" dirty="0" smtClean="0">
                  <a:solidFill>
                    <a:schemeClr val="bg1"/>
                  </a:solidFill>
                  <a:latin typeface="Baskerville Old Face" pitchFamily="18" charset="0"/>
                </a:rPr>
                <a:t>Institutional challenges</a:t>
              </a:r>
              <a:endParaRPr lang="en-GB" sz="3200" b="1" dirty="0">
                <a:solidFill>
                  <a:schemeClr val="bg1"/>
                </a:solidFill>
                <a:latin typeface="Baskerville Old Face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0014" y="2251542"/>
            <a:ext cx="85004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Capacity deficit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Lack of clarity in stakeholder roles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Conflicting directives and signals 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Resistance based on limited understanding of TSA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eg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 ASUU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Non-enrolment of key arms of government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</a:endParaRPr>
          </a:p>
          <a:p>
            <a:pPr lvl="2">
              <a:buClr>
                <a:srgbClr val="00B050"/>
              </a:buClr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79512" y="422666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44624"/>
            <a:ext cx="1043608" cy="79208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4282" y="980728"/>
            <a:ext cx="8715436" cy="5451081"/>
            <a:chOff x="221978" y="1781179"/>
            <a:chExt cx="7058015" cy="4142748"/>
          </a:xfrm>
        </p:grpSpPr>
        <p:sp>
          <p:nvSpPr>
            <p:cNvPr id="4" name="Rectangle 3"/>
            <p:cNvSpPr/>
            <p:nvPr/>
          </p:nvSpPr>
          <p:spPr>
            <a:xfrm>
              <a:off x="221978" y="2214910"/>
              <a:ext cx="7058015" cy="3709017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1978" y="1781179"/>
              <a:ext cx="7058015" cy="44442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3200" b="1" dirty="0" smtClean="0">
                  <a:solidFill>
                    <a:schemeClr val="bg1"/>
                  </a:solidFill>
                  <a:latin typeface="Baskerville Old Face" pitchFamily="18" charset="0"/>
                </a:rPr>
                <a:t>Operational challenges</a:t>
              </a:r>
              <a:endParaRPr lang="en-GB" sz="3200" b="1" dirty="0">
                <a:solidFill>
                  <a:schemeClr val="bg1"/>
                </a:solidFill>
                <a:latin typeface="Baskerville Old Face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0014" y="2167962"/>
            <a:ext cx="85004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Lump sum transfer of MDA balances by DMBs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Difficulty in accessing bank statements and associated reconciliation issues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Non implementation of spending controls by extra-budgetary entities/funds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Multiplicity of sub accounts</a:t>
            </a:r>
          </a:p>
          <a:p>
            <a:pPr>
              <a:buClr>
                <a:srgbClr val="00B05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Lack of robust reporting and BI capabilities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§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79512" y="422666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44624"/>
            <a:ext cx="1043608" cy="79208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7158" y="980727"/>
            <a:ext cx="8358246" cy="5572164"/>
            <a:chOff x="395536" y="1804857"/>
            <a:chExt cx="6768752" cy="3845429"/>
          </a:xfrm>
        </p:grpSpPr>
        <p:sp>
          <p:nvSpPr>
            <p:cNvPr id="4" name="Rectangle 3"/>
            <p:cNvSpPr/>
            <p:nvPr/>
          </p:nvSpPr>
          <p:spPr>
            <a:xfrm>
              <a:off x="395536" y="1804857"/>
              <a:ext cx="6768752" cy="3845429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95536" y="1804857"/>
              <a:ext cx="6768752" cy="44604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bg1"/>
                  </a:solidFill>
                  <a:latin typeface="Baskerville Old Face" pitchFamily="18" charset="0"/>
                </a:rPr>
                <a:t>Mitigating measures</a:t>
              </a:r>
              <a:endParaRPr lang="en-GB" sz="3600" b="1" dirty="0">
                <a:solidFill>
                  <a:schemeClr val="bg1"/>
                </a:solidFill>
                <a:latin typeface="Baskerville Old Face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28596" y="1910437"/>
            <a:ext cx="8143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Engage NASS, NJC, ASUU and other stakeholders 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Streamline stakeholder roles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Trim number of TSA Sub Accounts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Categorize TSA Sub Accounts for ease of reporting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Awareness creation/change management to reduce resistance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Enforcement of spending limits at extra-budgetary MDAs/funds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Development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of risk management and quality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assurance framework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Baskerville Old Face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8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8861" y="292297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Recommendations for better result /2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88640"/>
            <a:ext cx="1043608" cy="792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8596" y="128586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 pitchFamily="18" charset="0"/>
              </a:rPr>
              <a:t>Deploy IT towards:</a:t>
            </a:r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Baskerville Old Face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900481"/>
              </p:ext>
            </p:extLst>
          </p:nvPr>
        </p:nvGraphicFramePr>
        <p:xfrm>
          <a:off x="539552" y="1928802"/>
          <a:ext cx="8032976" cy="4328922"/>
        </p:xfrm>
        <a:graphic>
          <a:graphicData uri="http://schemas.openxmlformats.org/drawingml/2006/table">
            <a:tbl>
              <a:tblPr firstRow="1" firstCol="1" bandRow="1"/>
              <a:tblGrid>
                <a:gridCol w="3674853"/>
                <a:gridCol w="435812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900" b="1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Fiscal/PFM objective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900" b="1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To</a:t>
                      </a:r>
                      <a:r>
                        <a:rPr lang="en-GB" sz="1900" b="1" baseline="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 be a</a:t>
                      </a:r>
                      <a:r>
                        <a:rPr lang="en-GB" sz="1900" b="1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chieved </a:t>
                      </a:r>
                      <a:r>
                        <a:rPr lang="en-GB" sz="1900" b="1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through…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Increase </a:t>
                      </a: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IGR 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Enforcement of spending </a:t>
                      </a: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limits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Manage </a:t>
                      </a: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multiple accounts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 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One </a:t>
                      </a: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bank account (TSA), </a:t>
                      </a: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multiple users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Distributed but centrally </a:t>
                      </a: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managed bank accounts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Full automated reconciliation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90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Reporting and analytics</a:t>
                      </a:r>
                      <a:endParaRPr lang="en-GB" sz="190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90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 </a:t>
                      </a:r>
                      <a:endParaRPr lang="en-GB" sz="190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BI tools for: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800100" lvl="1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better analytics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  <a:p>
                      <a:pPr marL="800100" lvl="1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better planning and </a:t>
                      </a: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decision</a:t>
                      </a:r>
                      <a:r>
                        <a:rPr lang="en-GB" sz="1900" dirty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 </a:t>
                      </a: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making</a:t>
                      </a:r>
                    </a:p>
                    <a:p>
                      <a:pPr marL="800100" lvl="1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90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monitoring</a:t>
                      </a:r>
                      <a:r>
                        <a:rPr lang="en-GB" sz="1900" baseline="0" dirty="0" smtClean="0">
                          <a:solidFill>
                            <a:srgbClr val="365F91"/>
                          </a:solidFill>
                          <a:effectLst/>
                          <a:latin typeface="Cambria"/>
                          <a:ea typeface="Calibri"/>
                          <a:cs typeface="Segoe UI"/>
                        </a:rPr>
                        <a:t> and enforcement</a:t>
                      </a:r>
                      <a:endParaRPr lang="en-GB" sz="1900" dirty="0">
                        <a:solidFill>
                          <a:srgbClr val="000000"/>
                        </a:solidFill>
                        <a:effectLst/>
                        <a:latin typeface="Aleo"/>
                        <a:ea typeface="Calibri"/>
                        <a:cs typeface="Segoe U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13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2804735"/>
            <a:ext cx="8424936" cy="95410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009900"/>
              </a:buClr>
            </a:pPr>
            <a:r>
              <a:rPr lang="en-GB" sz="2800" dirty="0" smtClean="0">
                <a:latin typeface="Baskerville Old Face" pitchFamily="18" charset="0"/>
              </a:rPr>
              <a:t>To share common challenges encountered in the course of TSA implementation and remedial measures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137" y="1268760"/>
            <a:ext cx="8403779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Presentation objective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67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2" y="1434256"/>
            <a:ext cx="8712968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Amend enabling Acts of all self-funding, revenue generating agencies with a view to: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Expunging provisions authorizing them to generate revenue and spend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Limit their authorized expenditure to no more than 30% of gross collections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Require their boards to see (b) as a target to be met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Ensure that this provision is not exploited by arbitrarily raising fees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latin typeface="Baskerville Old Fac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8861" y="292297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Further recommendations 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88640"/>
            <a:ext cx="104360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7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2" y="1434256"/>
            <a:ext cx="8712968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TSA contributes to economic development by being an effective tool for efficient cash management thereby: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Increasing government revenue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Serving as a tool for fiscal consolidation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Aiding budget execution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Reducing cost of borrowing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Facilitating planning and decision making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Providing means for monitoring collection and usage of funds</a:t>
            </a:r>
          </a:p>
          <a:p>
            <a:pPr marL="1257300" lvl="2" indent="-342900">
              <a:buClr>
                <a:srgbClr val="009900"/>
              </a:buClr>
              <a:buFont typeface="Courier New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Engendering transparency and accountability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Cambria" panose="02040503050406030204" pitchFamily="18" charset="0"/>
              </a:rPr>
              <a:t>Going forward, observed challenges will be addressed to deepen the TSA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latin typeface="Baskerville Old Fac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8861" y="292297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Conclusion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88640"/>
            <a:ext cx="104360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8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8861" y="292297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88640"/>
            <a:ext cx="1043608" cy="792088"/>
          </a:xfrm>
          <a:prstGeom prst="rect">
            <a:avLst/>
          </a:prstGeom>
        </p:spPr>
      </p:pic>
      <p:pic>
        <p:nvPicPr>
          <p:cNvPr id="3074" name="Picture 2" descr="How To Write The Best Job Interview Thank You No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71546"/>
            <a:ext cx="8643998" cy="5357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87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8861" y="292297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What is TSA?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88640"/>
            <a:ext cx="1043608" cy="792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9512" y="1052736"/>
            <a:ext cx="8693072" cy="13849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009900"/>
              </a:buClr>
            </a:pPr>
            <a:r>
              <a:rPr lang="en-GB" sz="2800" dirty="0" smtClean="0">
                <a:latin typeface="Baskerville Old Face" pitchFamily="18" charset="0"/>
              </a:rPr>
              <a:t>Treasury Single Account (TSA) is a unified structure of government bank accounts that gives a consolidated view of government cash resources.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2780928"/>
            <a:ext cx="87104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b="1" dirty="0" smtClean="0">
                <a:latin typeface="Baskerville Old Face" pitchFamily="18" charset="0"/>
              </a:rPr>
              <a:t>Key features of TSA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Baskerville Old Face" pitchFamily="18" charset="0"/>
              </a:rPr>
              <a:t>Unified banking arrangement under the control of a single authority: Treasury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Baskerville Old Face" pitchFamily="18" charset="0"/>
              </a:rPr>
              <a:t>All government agencies and arms must operate within the TSA, and none should operate outside it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Baskerville Old Face" pitchFamily="18" charset="0"/>
              </a:rPr>
              <a:t>TSA should cover all entities and funds; budgetary and extra-budgetary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Baskerville Old Face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Note: TSA is a cash management tool rather than a revenue collection policy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4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844824"/>
            <a:ext cx="8712968" cy="3416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anose="02040503050406030204" pitchFamily="18" charset="0"/>
              </a:rPr>
              <a:t>TSA is part of the Public Financial Management (PFM) reforms under the World Bank-funded Economic Reform and Governance Project (ERGP) whose implementation started in 2004.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anose="02040503050406030204" pitchFamily="18" charset="0"/>
              </a:rPr>
              <a:t>PFM reforms are part of pillar 3 of the National Strategy for Public Service Reforms ; a subset of vision 2020:20.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anose="02040503050406030204" pitchFamily="18" charset="0"/>
              </a:rPr>
              <a:t>PFM reforms were in part designed to address impediments to effective  cash management within the Federal government.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latin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861" y="1268760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How it all started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6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844824"/>
            <a:ext cx="8712968" cy="452431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009900"/>
              </a:buClr>
            </a:pPr>
            <a:endParaRPr lang="en-GB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In 2009, FGN sought Technical assistance  from IMF to advise on the feasibility of TSA. 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A mission report was presented in June 2010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With support from IMF and  World Bank  an Inter-ministerial Taskforce  developed detailed TSA requirements including the structure, scope, strategy and processes.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The Technical report detailing the TSA  structure and implementation strategy was approved by the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Honourable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 Minister of Finance in May 2011.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861" y="1268760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How it all started …2</a:t>
            </a:r>
            <a:endParaRPr lang="en-GB" sz="32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50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2335520"/>
            <a:ext cx="8712968" cy="267765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009900"/>
              </a:buClr>
            </a:pPr>
            <a:endParaRPr lang="en-GB" sz="24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buClr>
                <a:srgbClr val="009900"/>
              </a:buClr>
            </a:pPr>
            <a:endParaRPr lang="en-US" sz="24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buClr>
                <a:srgbClr val="009900"/>
              </a:buClr>
            </a:pPr>
            <a:r>
              <a:rPr lang="en-U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The cardinal objective of TSA is to facilitate the implementation of FGN Cash Management Policy . </a:t>
            </a:r>
          </a:p>
          <a:p>
            <a:pPr marL="342900" indent="-342900" algn="ctr">
              <a:buClr>
                <a:srgbClr val="009900"/>
              </a:buClr>
              <a:buFont typeface="Wingdings" pitchFamily="2" charset="2"/>
              <a:buChar char="§"/>
            </a:pPr>
            <a:endParaRPr lang="en-US" sz="24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 algn="ctr">
              <a:buClr>
                <a:srgbClr val="009900"/>
              </a:buClr>
              <a:buFont typeface="Wingdings" pitchFamily="2" charset="2"/>
              <a:buChar char="§"/>
            </a:pPr>
            <a:endParaRPr lang="en-GB" sz="24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 algn="ctr">
              <a:buClr>
                <a:srgbClr val="009900"/>
              </a:buClr>
              <a:buFont typeface="Wingdings" pitchFamily="2" charset="2"/>
              <a:buChar char="§"/>
            </a:pPr>
            <a:endParaRPr lang="en-GB" sz="24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861" y="1268760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Primary objective of TSA</a:t>
            </a:r>
            <a:endParaRPr lang="en-GB" sz="32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98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700808"/>
            <a:ext cx="8712968" cy="489364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Cambria" panose="02040503050406030204" pitchFamily="18" charset="0"/>
              </a:rPr>
              <a:t>TSA is intended to address the following impediments to FGN cash management: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Multiple bank accounts (over 17,000)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Countless dormant accounts with huge balances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Inability to determine consolidated cash position of government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Borrowing and incurring charges when there are idle balances in MDA accounts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Lack of coordination among key fiscal agencies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Poor cash planning 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Inability to fund government budget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Non/delayed remittance of revenue/collections</a:t>
            </a:r>
          </a:p>
          <a:p>
            <a:pPr marL="914400" lvl="1" indent="-457200">
              <a:buClr>
                <a:srgbClr val="009900"/>
              </a:buClr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Cambria" panose="02040503050406030204" pitchFamily="18" charset="0"/>
              </a:rPr>
              <a:t>Over N70 billion of FG funds lost to failed banks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861" y="1124744"/>
            <a:ext cx="8691088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 case for TSA</a:t>
            </a:r>
            <a:endParaRPr lang="en-GB" sz="32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5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2560836"/>
            <a:ext cx="8424936" cy="267765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Baskerville Old Face" pitchFamily="18" charset="0"/>
              </a:rPr>
              <a:t>In Nigeria, we implemented TSA using electronic collection </a:t>
            </a:r>
          </a:p>
          <a:p>
            <a:pPr lvl="1">
              <a:buClr>
                <a:srgbClr val="009900"/>
              </a:buClr>
            </a:pPr>
            <a:r>
              <a:rPr lang="en-GB" sz="2400" dirty="0" smtClean="0">
                <a:latin typeface="Baskerville Old Face" pitchFamily="18" charset="0"/>
              </a:rPr>
              <a:t> (e-Collection) channels to funnel funds from payers through                                         commercial banks directly to the TSA</a:t>
            </a:r>
          </a:p>
          <a:p>
            <a:pPr lvl="1">
              <a:buClr>
                <a:srgbClr val="009900"/>
              </a:buClr>
            </a:pPr>
            <a:endParaRPr lang="en-GB" sz="2400" dirty="0" smtClean="0">
              <a:latin typeface="Baskerville Old Face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GB" sz="2400" dirty="0" smtClean="0">
                <a:latin typeface="Baskerville Old Face" pitchFamily="18" charset="0"/>
              </a:rPr>
              <a:t>While this is a highly recommended approach, it is not in itself a mandatory feature of TSA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latin typeface="Baskerville Old Fac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37" y="1268760"/>
            <a:ext cx="8403780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Baskerville Old Face" pitchFamily="18" charset="0"/>
              </a:rPr>
              <a:t>e-Collection</a:t>
            </a:r>
            <a:endParaRPr lang="en-GB" sz="3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79512" y="566682"/>
            <a:ext cx="8424936" cy="1800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51257316619ef38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0440" y="188640"/>
            <a:ext cx="1043608" cy="792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2348880"/>
            <a:ext cx="8712968" cy="37856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anose="02040503050406030204" pitchFamily="18" charset="0"/>
              </a:rPr>
              <a:t>Centralized TSA structure was adopted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US" sz="2400" dirty="0" smtClean="0"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anose="02040503050406030204" pitchFamily="18" charset="0"/>
              </a:rPr>
              <a:t>With effect from January 2015, Sub Accounts linked to the main TSA (CRF) were added to the TSA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US" sz="2400" dirty="0" smtClean="0"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anose="02040503050406030204" pitchFamily="18" charset="0"/>
              </a:rPr>
              <a:t>Decentralized transaction processing system applies</a:t>
            </a: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Clr>
                <a:srgbClr val="009900"/>
              </a:buClr>
              <a:buFont typeface="Wingdings" pitchFamily="2" charset="2"/>
              <a:buChar char="§"/>
            </a:pPr>
            <a:endParaRPr lang="en-GB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861" y="1268760"/>
            <a:ext cx="8691088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Structure of FGN TSA</a:t>
            </a:r>
            <a:endParaRPr lang="en-GB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9749-A6EC-4C34-ADF4-59C29DD70CBA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3897</TotalTime>
  <Words>1140</Words>
  <Application>Microsoft Office PowerPoint</Application>
  <PresentationFormat>On-screen Show (4:3)</PresentationFormat>
  <Paragraphs>184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Aleo</vt:lpstr>
      <vt:lpstr>Arial</vt:lpstr>
      <vt:lpstr>Baskerville Old Face</vt:lpstr>
      <vt:lpstr>Calibri</vt:lpstr>
      <vt:lpstr>Cambria</vt:lpstr>
      <vt:lpstr>Courier New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Sylva</dc:creator>
  <cp:lastModifiedBy>ICT UNIT</cp:lastModifiedBy>
  <cp:revision>150</cp:revision>
  <dcterms:created xsi:type="dcterms:W3CDTF">2017-02-11T19:01:18Z</dcterms:created>
  <dcterms:modified xsi:type="dcterms:W3CDTF">2017-09-14T14:43:20Z</dcterms:modified>
</cp:coreProperties>
</file>