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08" r:id="rId3"/>
  </p:sldMasterIdLst>
  <p:sldIdLst>
    <p:sldId id="257" r:id="rId4"/>
    <p:sldId id="275"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2" r:id="rId19"/>
    <p:sldId id="274" r:id="rId20"/>
    <p:sldId id="271" r:id="rId21"/>
    <p:sldId id="276"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5DC59F-1478-48A6-89FB-6DFDA6926C17}"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500AF17E-DE2C-40E5-B101-2AD11436BFDA}">
      <dgm:prSet phldrT="[Text]"/>
      <dgm:spPr/>
      <dgm:t>
        <a:bodyPr/>
        <a:lstStyle/>
        <a:p>
          <a:r>
            <a:rPr lang="en-US" b="1" dirty="0" smtClean="0"/>
            <a:t>Performance Planning </a:t>
          </a:r>
          <a:endParaRPr lang="en-US" dirty="0"/>
        </a:p>
      </dgm:t>
    </dgm:pt>
    <dgm:pt modelId="{C78C0E2D-7C12-4466-A7F3-68E557CB45EE}" type="parTrans" cxnId="{2961C5FE-13B6-48A9-968A-40ADCFC767A1}">
      <dgm:prSet/>
      <dgm:spPr/>
      <dgm:t>
        <a:bodyPr/>
        <a:lstStyle/>
        <a:p>
          <a:endParaRPr lang="en-US"/>
        </a:p>
      </dgm:t>
    </dgm:pt>
    <dgm:pt modelId="{B1F51ADB-5048-4783-9714-55F6518F4578}" type="sibTrans" cxnId="{2961C5FE-13B6-48A9-968A-40ADCFC767A1}">
      <dgm:prSet/>
      <dgm:spPr/>
      <dgm:t>
        <a:bodyPr/>
        <a:lstStyle/>
        <a:p>
          <a:endParaRPr lang="en-US"/>
        </a:p>
      </dgm:t>
    </dgm:pt>
    <dgm:pt modelId="{461E14A1-9098-4D59-9553-923B0A5BEFFC}">
      <dgm:prSet phldrT="[Text]"/>
      <dgm:spPr/>
      <dgm:t>
        <a:bodyPr/>
        <a:lstStyle/>
        <a:p>
          <a:r>
            <a:rPr lang="en-US" b="1" dirty="0" smtClean="0"/>
            <a:t>Performance Contracting</a:t>
          </a:r>
          <a:endParaRPr lang="en-US" dirty="0"/>
        </a:p>
      </dgm:t>
    </dgm:pt>
    <dgm:pt modelId="{48CAC746-49A3-42E6-AEB2-B101A59CF332}" type="parTrans" cxnId="{AFE6AB39-6B86-49EF-A0A8-30737D92AA33}">
      <dgm:prSet/>
      <dgm:spPr/>
      <dgm:t>
        <a:bodyPr/>
        <a:lstStyle/>
        <a:p>
          <a:endParaRPr lang="en-US"/>
        </a:p>
      </dgm:t>
    </dgm:pt>
    <dgm:pt modelId="{E4C23148-D084-4368-BF15-929922A953B1}" type="sibTrans" cxnId="{AFE6AB39-6B86-49EF-A0A8-30737D92AA33}">
      <dgm:prSet/>
      <dgm:spPr/>
      <dgm:t>
        <a:bodyPr/>
        <a:lstStyle/>
        <a:p>
          <a:endParaRPr lang="en-US"/>
        </a:p>
      </dgm:t>
    </dgm:pt>
    <dgm:pt modelId="{AF2CF225-7AA2-4110-9A93-3B58B7159EC8}">
      <dgm:prSet phldrT="[Text]"/>
      <dgm:spPr/>
      <dgm:t>
        <a:bodyPr/>
        <a:lstStyle/>
        <a:p>
          <a:r>
            <a:rPr lang="en-US" b="1" dirty="0" smtClean="0"/>
            <a:t>PMS Technology and Data Management System</a:t>
          </a:r>
          <a:endParaRPr lang="en-US" dirty="0"/>
        </a:p>
      </dgm:t>
    </dgm:pt>
    <dgm:pt modelId="{3429A3C6-212E-4D28-B90D-21DC6158E384}" type="parTrans" cxnId="{BD81F834-666C-45AA-96F8-EEC1441AD919}">
      <dgm:prSet/>
      <dgm:spPr/>
      <dgm:t>
        <a:bodyPr/>
        <a:lstStyle/>
        <a:p>
          <a:endParaRPr lang="en-US"/>
        </a:p>
      </dgm:t>
    </dgm:pt>
    <dgm:pt modelId="{EB08971E-BADB-4FC2-B307-DAEDFCC3F81B}" type="sibTrans" cxnId="{BD81F834-666C-45AA-96F8-EEC1441AD919}">
      <dgm:prSet/>
      <dgm:spPr/>
      <dgm:t>
        <a:bodyPr/>
        <a:lstStyle/>
        <a:p>
          <a:endParaRPr lang="en-US"/>
        </a:p>
      </dgm:t>
    </dgm:pt>
    <dgm:pt modelId="{0DE153B8-DB1C-482A-AC9E-8CE6C76F9DBE}">
      <dgm:prSet/>
      <dgm:spPr/>
      <dgm:t>
        <a:bodyPr/>
        <a:lstStyle/>
        <a:p>
          <a:r>
            <a:rPr lang="en-US" b="1" dirty="0" smtClean="0"/>
            <a:t>Performance Measurement</a:t>
          </a:r>
          <a:endParaRPr lang="en-US" dirty="0"/>
        </a:p>
      </dgm:t>
    </dgm:pt>
    <dgm:pt modelId="{741698B4-0F97-41E4-82BA-88D7AFB97457}" type="parTrans" cxnId="{B9E58EEF-2118-473D-8EE1-15AA18A75618}">
      <dgm:prSet/>
      <dgm:spPr/>
      <dgm:t>
        <a:bodyPr/>
        <a:lstStyle/>
        <a:p>
          <a:endParaRPr lang="en-US"/>
        </a:p>
      </dgm:t>
    </dgm:pt>
    <dgm:pt modelId="{31F9B38C-9C25-4072-893D-0CF424A0D78D}" type="sibTrans" cxnId="{B9E58EEF-2118-473D-8EE1-15AA18A75618}">
      <dgm:prSet/>
      <dgm:spPr/>
      <dgm:t>
        <a:bodyPr/>
        <a:lstStyle/>
        <a:p>
          <a:endParaRPr lang="en-US"/>
        </a:p>
      </dgm:t>
    </dgm:pt>
    <dgm:pt modelId="{669AEDE4-81D3-4601-B862-03735D91ED23}">
      <dgm:prSet/>
      <dgm:spPr/>
      <dgm:t>
        <a:bodyPr/>
        <a:lstStyle/>
        <a:p>
          <a:r>
            <a:rPr lang="en-US" b="1" dirty="0" smtClean="0"/>
            <a:t>Performance Monitoring Reporting and Feedback</a:t>
          </a:r>
          <a:endParaRPr lang="en-US" dirty="0"/>
        </a:p>
      </dgm:t>
    </dgm:pt>
    <dgm:pt modelId="{D24EA0E8-E0A1-4628-805F-11900B1DB30A}" type="parTrans" cxnId="{E9355A12-7F28-464F-9CAA-A64FD151D5B7}">
      <dgm:prSet/>
      <dgm:spPr/>
      <dgm:t>
        <a:bodyPr/>
        <a:lstStyle/>
        <a:p>
          <a:endParaRPr lang="en-US"/>
        </a:p>
      </dgm:t>
    </dgm:pt>
    <dgm:pt modelId="{AA4C6533-2822-4B32-8DC8-5DC8DB1576D6}" type="sibTrans" cxnId="{E9355A12-7F28-464F-9CAA-A64FD151D5B7}">
      <dgm:prSet/>
      <dgm:spPr/>
      <dgm:t>
        <a:bodyPr/>
        <a:lstStyle/>
        <a:p>
          <a:endParaRPr lang="en-US"/>
        </a:p>
      </dgm:t>
    </dgm:pt>
    <dgm:pt modelId="{6500D4CD-92DA-47A9-8C6E-27600AEC5780}">
      <dgm:prSet/>
      <dgm:spPr/>
      <dgm:t>
        <a:bodyPr/>
        <a:lstStyle/>
        <a:p>
          <a:r>
            <a:rPr lang="en-US" b="1" dirty="0" smtClean="0"/>
            <a:t>Overarching PMS Policy</a:t>
          </a:r>
          <a:endParaRPr lang="en-US" dirty="0"/>
        </a:p>
      </dgm:t>
    </dgm:pt>
    <dgm:pt modelId="{F3CFE9CD-D623-4225-B63F-8A72F1D6407D}" type="parTrans" cxnId="{357AE181-6BBE-4B6A-BF49-D9C49B180E16}">
      <dgm:prSet/>
      <dgm:spPr/>
      <dgm:t>
        <a:bodyPr/>
        <a:lstStyle/>
        <a:p>
          <a:endParaRPr lang="en-US"/>
        </a:p>
      </dgm:t>
    </dgm:pt>
    <dgm:pt modelId="{E52920AB-507A-449A-B5CA-A39A2797E67B}" type="sibTrans" cxnId="{357AE181-6BBE-4B6A-BF49-D9C49B180E16}">
      <dgm:prSet/>
      <dgm:spPr/>
      <dgm:t>
        <a:bodyPr/>
        <a:lstStyle/>
        <a:p>
          <a:endParaRPr lang="en-US"/>
        </a:p>
      </dgm:t>
    </dgm:pt>
    <dgm:pt modelId="{4D214612-11A6-4779-8927-83869C634CB6}" type="pres">
      <dgm:prSet presAssocID="{AC5DC59F-1478-48A6-89FB-6DFDA6926C17}" presName="Name0" presStyleCnt="0">
        <dgm:presLayoutVars>
          <dgm:chMax val="7"/>
          <dgm:chPref val="7"/>
          <dgm:dir/>
        </dgm:presLayoutVars>
      </dgm:prSet>
      <dgm:spPr/>
      <dgm:t>
        <a:bodyPr/>
        <a:lstStyle/>
        <a:p>
          <a:endParaRPr lang="en-US"/>
        </a:p>
      </dgm:t>
    </dgm:pt>
    <dgm:pt modelId="{4EE10B26-3EDF-40FC-B032-C31CFF2D9895}" type="pres">
      <dgm:prSet presAssocID="{AC5DC59F-1478-48A6-89FB-6DFDA6926C17}" presName="Name1" presStyleCnt="0"/>
      <dgm:spPr/>
    </dgm:pt>
    <dgm:pt modelId="{E88C509B-B03F-4C24-9313-928360802DBC}" type="pres">
      <dgm:prSet presAssocID="{AC5DC59F-1478-48A6-89FB-6DFDA6926C17}" presName="cycle" presStyleCnt="0"/>
      <dgm:spPr/>
    </dgm:pt>
    <dgm:pt modelId="{7C8A68A7-13AF-45B6-A780-FE25854C45DC}" type="pres">
      <dgm:prSet presAssocID="{AC5DC59F-1478-48A6-89FB-6DFDA6926C17}" presName="srcNode" presStyleLbl="node1" presStyleIdx="0" presStyleCnt="6"/>
      <dgm:spPr/>
    </dgm:pt>
    <dgm:pt modelId="{F0993BC1-79AD-4EDE-A7F1-2CE3E9092DB6}" type="pres">
      <dgm:prSet presAssocID="{AC5DC59F-1478-48A6-89FB-6DFDA6926C17}" presName="conn" presStyleLbl="parChTrans1D2" presStyleIdx="0" presStyleCnt="1"/>
      <dgm:spPr/>
      <dgm:t>
        <a:bodyPr/>
        <a:lstStyle/>
        <a:p>
          <a:endParaRPr lang="en-US"/>
        </a:p>
      </dgm:t>
    </dgm:pt>
    <dgm:pt modelId="{E095165A-B0D3-4F8C-95CD-DC2E7186CA97}" type="pres">
      <dgm:prSet presAssocID="{AC5DC59F-1478-48A6-89FB-6DFDA6926C17}" presName="extraNode" presStyleLbl="node1" presStyleIdx="0" presStyleCnt="6"/>
      <dgm:spPr/>
    </dgm:pt>
    <dgm:pt modelId="{CF265706-AFD3-4BBA-A964-BFC3EB027E7D}" type="pres">
      <dgm:prSet presAssocID="{AC5DC59F-1478-48A6-89FB-6DFDA6926C17}" presName="dstNode" presStyleLbl="node1" presStyleIdx="0" presStyleCnt="6"/>
      <dgm:spPr/>
    </dgm:pt>
    <dgm:pt modelId="{13F67F32-8807-486C-8262-09457BCDBCC7}" type="pres">
      <dgm:prSet presAssocID="{500AF17E-DE2C-40E5-B101-2AD11436BFDA}" presName="text_1" presStyleLbl="node1" presStyleIdx="0" presStyleCnt="6">
        <dgm:presLayoutVars>
          <dgm:bulletEnabled val="1"/>
        </dgm:presLayoutVars>
      </dgm:prSet>
      <dgm:spPr/>
      <dgm:t>
        <a:bodyPr/>
        <a:lstStyle/>
        <a:p>
          <a:endParaRPr lang="en-US"/>
        </a:p>
      </dgm:t>
    </dgm:pt>
    <dgm:pt modelId="{CAA14FE7-7257-4AD8-829F-AF82A673BB0B}" type="pres">
      <dgm:prSet presAssocID="{500AF17E-DE2C-40E5-B101-2AD11436BFDA}" presName="accent_1" presStyleCnt="0"/>
      <dgm:spPr/>
    </dgm:pt>
    <dgm:pt modelId="{D7514037-A38D-416C-A9F1-B3BC4BD33A0D}" type="pres">
      <dgm:prSet presAssocID="{500AF17E-DE2C-40E5-B101-2AD11436BFDA}" presName="accentRepeatNode" presStyleLbl="solidFgAcc1" presStyleIdx="0" presStyleCnt="6"/>
      <dgm:spPr/>
    </dgm:pt>
    <dgm:pt modelId="{FB6965EF-0256-4A96-927F-9B12C9DA76F1}" type="pres">
      <dgm:prSet presAssocID="{461E14A1-9098-4D59-9553-923B0A5BEFFC}" presName="text_2" presStyleLbl="node1" presStyleIdx="1" presStyleCnt="6">
        <dgm:presLayoutVars>
          <dgm:bulletEnabled val="1"/>
        </dgm:presLayoutVars>
      </dgm:prSet>
      <dgm:spPr/>
      <dgm:t>
        <a:bodyPr/>
        <a:lstStyle/>
        <a:p>
          <a:endParaRPr lang="en-US"/>
        </a:p>
      </dgm:t>
    </dgm:pt>
    <dgm:pt modelId="{AABC33AB-28B1-4ED7-B24B-7E56B0CD4B92}" type="pres">
      <dgm:prSet presAssocID="{461E14A1-9098-4D59-9553-923B0A5BEFFC}" presName="accent_2" presStyleCnt="0"/>
      <dgm:spPr/>
    </dgm:pt>
    <dgm:pt modelId="{B7AE8348-340A-460E-B8D5-B31B5060023D}" type="pres">
      <dgm:prSet presAssocID="{461E14A1-9098-4D59-9553-923B0A5BEFFC}" presName="accentRepeatNode" presStyleLbl="solidFgAcc1" presStyleIdx="1" presStyleCnt="6"/>
      <dgm:spPr/>
    </dgm:pt>
    <dgm:pt modelId="{864E887C-0559-48C3-857D-30718238AFA4}" type="pres">
      <dgm:prSet presAssocID="{0DE153B8-DB1C-482A-AC9E-8CE6C76F9DBE}" presName="text_3" presStyleLbl="node1" presStyleIdx="2" presStyleCnt="6">
        <dgm:presLayoutVars>
          <dgm:bulletEnabled val="1"/>
        </dgm:presLayoutVars>
      </dgm:prSet>
      <dgm:spPr/>
      <dgm:t>
        <a:bodyPr/>
        <a:lstStyle/>
        <a:p>
          <a:endParaRPr lang="en-US"/>
        </a:p>
      </dgm:t>
    </dgm:pt>
    <dgm:pt modelId="{93E127D9-3B84-4FA9-A374-2CD26D36004E}" type="pres">
      <dgm:prSet presAssocID="{0DE153B8-DB1C-482A-AC9E-8CE6C76F9DBE}" presName="accent_3" presStyleCnt="0"/>
      <dgm:spPr/>
    </dgm:pt>
    <dgm:pt modelId="{6D54046C-719B-4321-959F-4EF00F1C5B84}" type="pres">
      <dgm:prSet presAssocID="{0DE153B8-DB1C-482A-AC9E-8CE6C76F9DBE}" presName="accentRepeatNode" presStyleLbl="solidFgAcc1" presStyleIdx="2" presStyleCnt="6"/>
      <dgm:spPr/>
    </dgm:pt>
    <dgm:pt modelId="{EB81E56F-A7CC-4512-BCFB-68988FE6AF15}" type="pres">
      <dgm:prSet presAssocID="{669AEDE4-81D3-4601-B862-03735D91ED23}" presName="text_4" presStyleLbl="node1" presStyleIdx="3" presStyleCnt="6">
        <dgm:presLayoutVars>
          <dgm:bulletEnabled val="1"/>
        </dgm:presLayoutVars>
      </dgm:prSet>
      <dgm:spPr/>
      <dgm:t>
        <a:bodyPr/>
        <a:lstStyle/>
        <a:p>
          <a:endParaRPr lang="en-US"/>
        </a:p>
      </dgm:t>
    </dgm:pt>
    <dgm:pt modelId="{4D776C13-C24B-47D7-8E6A-7D45555C3742}" type="pres">
      <dgm:prSet presAssocID="{669AEDE4-81D3-4601-B862-03735D91ED23}" presName="accent_4" presStyleCnt="0"/>
      <dgm:spPr/>
    </dgm:pt>
    <dgm:pt modelId="{93CCB5D0-C80C-43AE-A663-F5E35657B37B}" type="pres">
      <dgm:prSet presAssocID="{669AEDE4-81D3-4601-B862-03735D91ED23}" presName="accentRepeatNode" presStyleLbl="solidFgAcc1" presStyleIdx="3" presStyleCnt="6"/>
      <dgm:spPr/>
    </dgm:pt>
    <dgm:pt modelId="{E3D7434C-A889-404C-91E8-4954FABA8BF2}" type="pres">
      <dgm:prSet presAssocID="{6500D4CD-92DA-47A9-8C6E-27600AEC5780}" presName="text_5" presStyleLbl="node1" presStyleIdx="4" presStyleCnt="6">
        <dgm:presLayoutVars>
          <dgm:bulletEnabled val="1"/>
        </dgm:presLayoutVars>
      </dgm:prSet>
      <dgm:spPr/>
      <dgm:t>
        <a:bodyPr/>
        <a:lstStyle/>
        <a:p>
          <a:endParaRPr lang="en-US"/>
        </a:p>
      </dgm:t>
    </dgm:pt>
    <dgm:pt modelId="{3052DA51-9DF0-4B25-8558-3B4E6FA82261}" type="pres">
      <dgm:prSet presAssocID="{6500D4CD-92DA-47A9-8C6E-27600AEC5780}" presName="accent_5" presStyleCnt="0"/>
      <dgm:spPr/>
    </dgm:pt>
    <dgm:pt modelId="{358A48B9-9583-45AB-88C1-53377505BA00}" type="pres">
      <dgm:prSet presAssocID="{6500D4CD-92DA-47A9-8C6E-27600AEC5780}" presName="accentRepeatNode" presStyleLbl="solidFgAcc1" presStyleIdx="4" presStyleCnt="6"/>
      <dgm:spPr/>
    </dgm:pt>
    <dgm:pt modelId="{70782B4A-58A1-45FE-97E1-8330294FBE28}" type="pres">
      <dgm:prSet presAssocID="{AF2CF225-7AA2-4110-9A93-3B58B7159EC8}" presName="text_6" presStyleLbl="node1" presStyleIdx="5" presStyleCnt="6">
        <dgm:presLayoutVars>
          <dgm:bulletEnabled val="1"/>
        </dgm:presLayoutVars>
      </dgm:prSet>
      <dgm:spPr/>
      <dgm:t>
        <a:bodyPr/>
        <a:lstStyle/>
        <a:p>
          <a:endParaRPr lang="en-US"/>
        </a:p>
      </dgm:t>
    </dgm:pt>
    <dgm:pt modelId="{619093C1-A73F-4963-9852-88510E77EB81}" type="pres">
      <dgm:prSet presAssocID="{AF2CF225-7AA2-4110-9A93-3B58B7159EC8}" presName="accent_6" presStyleCnt="0"/>
      <dgm:spPr/>
    </dgm:pt>
    <dgm:pt modelId="{1BC5992F-9564-43ED-B180-B3F8C8BBA2A2}" type="pres">
      <dgm:prSet presAssocID="{AF2CF225-7AA2-4110-9A93-3B58B7159EC8}" presName="accentRepeatNode" presStyleLbl="solidFgAcc1" presStyleIdx="5" presStyleCnt="6"/>
      <dgm:spPr/>
    </dgm:pt>
  </dgm:ptLst>
  <dgm:cxnLst>
    <dgm:cxn modelId="{77A5521B-E2CF-4517-84D5-B17EC668B5D7}" type="presOf" srcId="{0DE153B8-DB1C-482A-AC9E-8CE6C76F9DBE}" destId="{864E887C-0559-48C3-857D-30718238AFA4}" srcOrd="0" destOrd="0" presId="urn:microsoft.com/office/officeart/2008/layout/VerticalCurvedList"/>
    <dgm:cxn modelId="{357AE181-6BBE-4B6A-BF49-D9C49B180E16}" srcId="{AC5DC59F-1478-48A6-89FB-6DFDA6926C17}" destId="{6500D4CD-92DA-47A9-8C6E-27600AEC5780}" srcOrd="4" destOrd="0" parTransId="{F3CFE9CD-D623-4225-B63F-8A72F1D6407D}" sibTransId="{E52920AB-507A-449A-B5CA-A39A2797E67B}"/>
    <dgm:cxn modelId="{C8D85D41-1079-44E2-86D7-3D7B77F44EB7}" type="presOf" srcId="{AC5DC59F-1478-48A6-89FB-6DFDA6926C17}" destId="{4D214612-11A6-4779-8927-83869C634CB6}" srcOrd="0" destOrd="0" presId="urn:microsoft.com/office/officeart/2008/layout/VerticalCurvedList"/>
    <dgm:cxn modelId="{8EC3B77B-BF83-435B-A5BD-D84A78B824B5}" type="presOf" srcId="{AF2CF225-7AA2-4110-9A93-3B58B7159EC8}" destId="{70782B4A-58A1-45FE-97E1-8330294FBE28}" srcOrd="0" destOrd="0" presId="urn:microsoft.com/office/officeart/2008/layout/VerticalCurvedList"/>
    <dgm:cxn modelId="{F746AC43-9E80-40AB-8770-70C23F2A0CB1}" type="presOf" srcId="{6500D4CD-92DA-47A9-8C6E-27600AEC5780}" destId="{E3D7434C-A889-404C-91E8-4954FABA8BF2}" srcOrd="0" destOrd="0" presId="urn:microsoft.com/office/officeart/2008/layout/VerticalCurvedList"/>
    <dgm:cxn modelId="{2961C5FE-13B6-48A9-968A-40ADCFC767A1}" srcId="{AC5DC59F-1478-48A6-89FB-6DFDA6926C17}" destId="{500AF17E-DE2C-40E5-B101-2AD11436BFDA}" srcOrd="0" destOrd="0" parTransId="{C78C0E2D-7C12-4466-A7F3-68E557CB45EE}" sibTransId="{B1F51ADB-5048-4783-9714-55F6518F4578}"/>
    <dgm:cxn modelId="{AFE6AB39-6B86-49EF-A0A8-30737D92AA33}" srcId="{AC5DC59F-1478-48A6-89FB-6DFDA6926C17}" destId="{461E14A1-9098-4D59-9553-923B0A5BEFFC}" srcOrd="1" destOrd="0" parTransId="{48CAC746-49A3-42E6-AEB2-B101A59CF332}" sibTransId="{E4C23148-D084-4368-BF15-929922A953B1}"/>
    <dgm:cxn modelId="{58D99ED8-92D4-4FF6-8320-485E37410924}" type="presOf" srcId="{461E14A1-9098-4D59-9553-923B0A5BEFFC}" destId="{FB6965EF-0256-4A96-927F-9B12C9DA76F1}" srcOrd="0" destOrd="0" presId="urn:microsoft.com/office/officeart/2008/layout/VerticalCurvedList"/>
    <dgm:cxn modelId="{BD81F834-666C-45AA-96F8-EEC1441AD919}" srcId="{AC5DC59F-1478-48A6-89FB-6DFDA6926C17}" destId="{AF2CF225-7AA2-4110-9A93-3B58B7159EC8}" srcOrd="5" destOrd="0" parTransId="{3429A3C6-212E-4D28-B90D-21DC6158E384}" sibTransId="{EB08971E-BADB-4FC2-B307-DAEDFCC3F81B}"/>
    <dgm:cxn modelId="{143E0A32-3B7F-46B7-932B-606B602DDDDD}" type="presOf" srcId="{500AF17E-DE2C-40E5-B101-2AD11436BFDA}" destId="{13F67F32-8807-486C-8262-09457BCDBCC7}" srcOrd="0" destOrd="0" presId="urn:microsoft.com/office/officeart/2008/layout/VerticalCurvedList"/>
    <dgm:cxn modelId="{E9355A12-7F28-464F-9CAA-A64FD151D5B7}" srcId="{AC5DC59F-1478-48A6-89FB-6DFDA6926C17}" destId="{669AEDE4-81D3-4601-B862-03735D91ED23}" srcOrd="3" destOrd="0" parTransId="{D24EA0E8-E0A1-4628-805F-11900B1DB30A}" sibTransId="{AA4C6533-2822-4B32-8DC8-5DC8DB1576D6}"/>
    <dgm:cxn modelId="{5ABC1A38-C6C3-4113-B47F-5EE50F258EBD}" type="presOf" srcId="{669AEDE4-81D3-4601-B862-03735D91ED23}" destId="{EB81E56F-A7CC-4512-BCFB-68988FE6AF15}" srcOrd="0" destOrd="0" presId="urn:microsoft.com/office/officeart/2008/layout/VerticalCurvedList"/>
    <dgm:cxn modelId="{B9E58EEF-2118-473D-8EE1-15AA18A75618}" srcId="{AC5DC59F-1478-48A6-89FB-6DFDA6926C17}" destId="{0DE153B8-DB1C-482A-AC9E-8CE6C76F9DBE}" srcOrd="2" destOrd="0" parTransId="{741698B4-0F97-41E4-82BA-88D7AFB97457}" sibTransId="{31F9B38C-9C25-4072-893D-0CF424A0D78D}"/>
    <dgm:cxn modelId="{D9F2E7EF-DDE6-46EE-9FE4-11D63D36BF71}" type="presOf" srcId="{B1F51ADB-5048-4783-9714-55F6518F4578}" destId="{F0993BC1-79AD-4EDE-A7F1-2CE3E9092DB6}" srcOrd="0" destOrd="0" presId="urn:microsoft.com/office/officeart/2008/layout/VerticalCurvedList"/>
    <dgm:cxn modelId="{7697345B-7208-4250-BF90-8085EE1E2E03}" type="presParOf" srcId="{4D214612-11A6-4779-8927-83869C634CB6}" destId="{4EE10B26-3EDF-40FC-B032-C31CFF2D9895}" srcOrd="0" destOrd="0" presId="urn:microsoft.com/office/officeart/2008/layout/VerticalCurvedList"/>
    <dgm:cxn modelId="{1367D3C0-D8AF-42CD-BECC-50CF998F6F33}" type="presParOf" srcId="{4EE10B26-3EDF-40FC-B032-C31CFF2D9895}" destId="{E88C509B-B03F-4C24-9313-928360802DBC}" srcOrd="0" destOrd="0" presId="urn:microsoft.com/office/officeart/2008/layout/VerticalCurvedList"/>
    <dgm:cxn modelId="{2A43B76B-D324-4398-ACF0-B0B7BBFA720C}" type="presParOf" srcId="{E88C509B-B03F-4C24-9313-928360802DBC}" destId="{7C8A68A7-13AF-45B6-A780-FE25854C45DC}" srcOrd="0" destOrd="0" presId="urn:microsoft.com/office/officeart/2008/layout/VerticalCurvedList"/>
    <dgm:cxn modelId="{106D4E81-86A0-4F69-BB5F-344E494B3780}" type="presParOf" srcId="{E88C509B-B03F-4C24-9313-928360802DBC}" destId="{F0993BC1-79AD-4EDE-A7F1-2CE3E9092DB6}" srcOrd="1" destOrd="0" presId="urn:microsoft.com/office/officeart/2008/layout/VerticalCurvedList"/>
    <dgm:cxn modelId="{4A2139B6-7672-4831-B517-8315F4DA623A}" type="presParOf" srcId="{E88C509B-B03F-4C24-9313-928360802DBC}" destId="{E095165A-B0D3-4F8C-95CD-DC2E7186CA97}" srcOrd="2" destOrd="0" presId="urn:microsoft.com/office/officeart/2008/layout/VerticalCurvedList"/>
    <dgm:cxn modelId="{DE19F78C-DA49-4950-A9C2-24D37CE86141}" type="presParOf" srcId="{E88C509B-B03F-4C24-9313-928360802DBC}" destId="{CF265706-AFD3-4BBA-A964-BFC3EB027E7D}" srcOrd="3" destOrd="0" presId="urn:microsoft.com/office/officeart/2008/layout/VerticalCurvedList"/>
    <dgm:cxn modelId="{0AB8A83B-0C6A-45C3-AC2B-7C538495A33B}" type="presParOf" srcId="{4EE10B26-3EDF-40FC-B032-C31CFF2D9895}" destId="{13F67F32-8807-486C-8262-09457BCDBCC7}" srcOrd="1" destOrd="0" presId="urn:microsoft.com/office/officeart/2008/layout/VerticalCurvedList"/>
    <dgm:cxn modelId="{F5BABF9A-35AB-417E-96C9-25E1286C3BB2}" type="presParOf" srcId="{4EE10B26-3EDF-40FC-B032-C31CFF2D9895}" destId="{CAA14FE7-7257-4AD8-829F-AF82A673BB0B}" srcOrd="2" destOrd="0" presId="urn:microsoft.com/office/officeart/2008/layout/VerticalCurvedList"/>
    <dgm:cxn modelId="{33921346-F277-4407-81F9-87C0D96EDFE7}" type="presParOf" srcId="{CAA14FE7-7257-4AD8-829F-AF82A673BB0B}" destId="{D7514037-A38D-416C-A9F1-B3BC4BD33A0D}" srcOrd="0" destOrd="0" presId="urn:microsoft.com/office/officeart/2008/layout/VerticalCurvedList"/>
    <dgm:cxn modelId="{F03515BF-B7A9-4080-8838-0AA89ABB4A11}" type="presParOf" srcId="{4EE10B26-3EDF-40FC-B032-C31CFF2D9895}" destId="{FB6965EF-0256-4A96-927F-9B12C9DA76F1}" srcOrd="3" destOrd="0" presId="urn:microsoft.com/office/officeart/2008/layout/VerticalCurvedList"/>
    <dgm:cxn modelId="{36508E66-182E-4D85-AB1B-6AA6E6D53A8B}" type="presParOf" srcId="{4EE10B26-3EDF-40FC-B032-C31CFF2D9895}" destId="{AABC33AB-28B1-4ED7-B24B-7E56B0CD4B92}" srcOrd="4" destOrd="0" presId="urn:microsoft.com/office/officeart/2008/layout/VerticalCurvedList"/>
    <dgm:cxn modelId="{56E16724-35BC-43C8-8A57-C8C622840D60}" type="presParOf" srcId="{AABC33AB-28B1-4ED7-B24B-7E56B0CD4B92}" destId="{B7AE8348-340A-460E-B8D5-B31B5060023D}" srcOrd="0" destOrd="0" presId="urn:microsoft.com/office/officeart/2008/layout/VerticalCurvedList"/>
    <dgm:cxn modelId="{E5ED2124-7E33-43A2-A9FC-304414ADB738}" type="presParOf" srcId="{4EE10B26-3EDF-40FC-B032-C31CFF2D9895}" destId="{864E887C-0559-48C3-857D-30718238AFA4}" srcOrd="5" destOrd="0" presId="urn:microsoft.com/office/officeart/2008/layout/VerticalCurvedList"/>
    <dgm:cxn modelId="{9965042D-67B1-4F25-9092-DB9663481FBE}" type="presParOf" srcId="{4EE10B26-3EDF-40FC-B032-C31CFF2D9895}" destId="{93E127D9-3B84-4FA9-A374-2CD26D36004E}" srcOrd="6" destOrd="0" presId="urn:microsoft.com/office/officeart/2008/layout/VerticalCurvedList"/>
    <dgm:cxn modelId="{41A7CC1F-DA62-4A2D-9B29-B445AF88EFF4}" type="presParOf" srcId="{93E127D9-3B84-4FA9-A374-2CD26D36004E}" destId="{6D54046C-719B-4321-959F-4EF00F1C5B84}" srcOrd="0" destOrd="0" presId="urn:microsoft.com/office/officeart/2008/layout/VerticalCurvedList"/>
    <dgm:cxn modelId="{A5EE118D-F14C-4ED1-8EDA-B7A5A33C1FEA}" type="presParOf" srcId="{4EE10B26-3EDF-40FC-B032-C31CFF2D9895}" destId="{EB81E56F-A7CC-4512-BCFB-68988FE6AF15}" srcOrd="7" destOrd="0" presId="urn:microsoft.com/office/officeart/2008/layout/VerticalCurvedList"/>
    <dgm:cxn modelId="{D02DCDB4-3369-40C8-B3E4-0024556347DE}" type="presParOf" srcId="{4EE10B26-3EDF-40FC-B032-C31CFF2D9895}" destId="{4D776C13-C24B-47D7-8E6A-7D45555C3742}" srcOrd="8" destOrd="0" presId="urn:microsoft.com/office/officeart/2008/layout/VerticalCurvedList"/>
    <dgm:cxn modelId="{DC285C65-B598-4DEA-B68C-86257754187E}" type="presParOf" srcId="{4D776C13-C24B-47D7-8E6A-7D45555C3742}" destId="{93CCB5D0-C80C-43AE-A663-F5E35657B37B}" srcOrd="0" destOrd="0" presId="urn:microsoft.com/office/officeart/2008/layout/VerticalCurvedList"/>
    <dgm:cxn modelId="{24850AE4-122D-4EA9-9333-5FAF16FC833C}" type="presParOf" srcId="{4EE10B26-3EDF-40FC-B032-C31CFF2D9895}" destId="{E3D7434C-A889-404C-91E8-4954FABA8BF2}" srcOrd="9" destOrd="0" presId="urn:microsoft.com/office/officeart/2008/layout/VerticalCurvedList"/>
    <dgm:cxn modelId="{7860AD93-6495-4C17-A96B-603C2DE4C8F8}" type="presParOf" srcId="{4EE10B26-3EDF-40FC-B032-C31CFF2D9895}" destId="{3052DA51-9DF0-4B25-8558-3B4E6FA82261}" srcOrd="10" destOrd="0" presId="urn:microsoft.com/office/officeart/2008/layout/VerticalCurvedList"/>
    <dgm:cxn modelId="{3B8D0564-F47B-4C6E-B494-5DE82907FAAB}" type="presParOf" srcId="{3052DA51-9DF0-4B25-8558-3B4E6FA82261}" destId="{358A48B9-9583-45AB-88C1-53377505BA00}" srcOrd="0" destOrd="0" presId="urn:microsoft.com/office/officeart/2008/layout/VerticalCurvedList"/>
    <dgm:cxn modelId="{A0FB9428-6A82-4B7B-A5A2-8223CEC92C79}" type="presParOf" srcId="{4EE10B26-3EDF-40FC-B032-C31CFF2D9895}" destId="{70782B4A-58A1-45FE-97E1-8330294FBE28}" srcOrd="11" destOrd="0" presId="urn:microsoft.com/office/officeart/2008/layout/VerticalCurvedList"/>
    <dgm:cxn modelId="{FD0D16BA-AB02-43B2-9C04-51A883941FC9}" type="presParOf" srcId="{4EE10B26-3EDF-40FC-B032-C31CFF2D9895}" destId="{619093C1-A73F-4963-9852-88510E77EB81}" srcOrd="12" destOrd="0" presId="urn:microsoft.com/office/officeart/2008/layout/VerticalCurvedList"/>
    <dgm:cxn modelId="{0A2FEDDE-D15B-4EA8-9ABC-1CD354CD830A}" type="presParOf" srcId="{619093C1-A73F-4963-9852-88510E77EB81}" destId="{1BC5992F-9564-43ED-B180-B3F8C8BBA2A2}" srcOrd="0" destOrd="0" presId="urn:microsoft.com/office/officeart/2008/layout/VerticalCurvedList"/>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93BC1-79AD-4EDE-A7F1-2CE3E9092DB6}">
      <dsp:nvSpPr>
        <dsp:cNvPr id="0" name=""/>
        <dsp:cNvSpPr/>
      </dsp:nvSpPr>
      <dsp:spPr>
        <a:xfrm>
          <a:off x="-5197814" y="-796152"/>
          <a:ext cx="6189705" cy="6189705"/>
        </a:xfrm>
        <a:prstGeom prst="blockArc">
          <a:avLst>
            <a:gd name="adj1" fmla="val 18900000"/>
            <a:gd name="adj2" fmla="val 2700000"/>
            <a:gd name="adj3" fmla="val 349"/>
          </a:avLst>
        </a:pr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F67F32-8807-486C-8262-09457BCDBCC7}">
      <dsp:nvSpPr>
        <dsp:cNvPr id="0" name=""/>
        <dsp:cNvSpPr/>
      </dsp:nvSpPr>
      <dsp:spPr>
        <a:xfrm>
          <a:off x="369923" y="242099"/>
          <a:ext cx="7796065"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Performance Planning </a:t>
          </a:r>
          <a:endParaRPr lang="en-US" sz="2400" kern="1200" dirty="0"/>
        </a:p>
      </dsp:txBody>
      <dsp:txXfrm>
        <a:off x="369923" y="242099"/>
        <a:ext cx="7796065" cy="484014"/>
      </dsp:txXfrm>
    </dsp:sp>
    <dsp:sp modelId="{D7514037-A38D-416C-A9F1-B3BC4BD33A0D}">
      <dsp:nvSpPr>
        <dsp:cNvPr id="0" name=""/>
        <dsp:cNvSpPr/>
      </dsp:nvSpPr>
      <dsp:spPr>
        <a:xfrm>
          <a:off x="67414" y="181597"/>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6965EF-0256-4A96-927F-9B12C9DA76F1}">
      <dsp:nvSpPr>
        <dsp:cNvPr id="0" name=""/>
        <dsp:cNvSpPr/>
      </dsp:nvSpPr>
      <dsp:spPr>
        <a:xfrm>
          <a:off x="768058" y="968028"/>
          <a:ext cx="7397930"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Performance Contracting</a:t>
          </a:r>
          <a:endParaRPr lang="en-US" sz="2400" kern="1200" dirty="0"/>
        </a:p>
      </dsp:txBody>
      <dsp:txXfrm>
        <a:off x="768058" y="968028"/>
        <a:ext cx="7397930" cy="484014"/>
      </dsp:txXfrm>
    </dsp:sp>
    <dsp:sp modelId="{B7AE8348-340A-460E-B8D5-B31B5060023D}">
      <dsp:nvSpPr>
        <dsp:cNvPr id="0" name=""/>
        <dsp:cNvSpPr/>
      </dsp:nvSpPr>
      <dsp:spPr>
        <a:xfrm>
          <a:off x="465549" y="907526"/>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4E887C-0559-48C3-857D-30718238AFA4}">
      <dsp:nvSpPr>
        <dsp:cNvPr id="0" name=""/>
        <dsp:cNvSpPr/>
      </dsp:nvSpPr>
      <dsp:spPr>
        <a:xfrm>
          <a:off x="950115" y="1693958"/>
          <a:ext cx="7215873"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Performance Measurement</a:t>
          </a:r>
          <a:endParaRPr lang="en-US" sz="2400" kern="1200" dirty="0"/>
        </a:p>
      </dsp:txBody>
      <dsp:txXfrm>
        <a:off x="950115" y="1693958"/>
        <a:ext cx="7215873" cy="484014"/>
      </dsp:txXfrm>
    </dsp:sp>
    <dsp:sp modelId="{6D54046C-719B-4321-959F-4EF00F1C5B84}">
      <dsp:nvSpPr>
        <dsp:cNvPr id="0" name=""/>
        <dsp:cNvSpPr/>
      </dsp:nvSpPr>
      <dsp:spPr>
        <a:xfrm>
          <a:off x="647606" y="1633456"/>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81E56F-A7CC-4512-BCFB-68988FE6AF15}">
      <dsp:nvSpPr>
        <dsp:cNvPr id="0" name=""/>
        <dsp:cNvSpPr/>
      </dsp:nvSpPr>
      <dsp:spPr>
        <a:xfrm>
          <a:off x="950115" y="2419427"/>
          <a:ext cx="7215873"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Performance Monitoring Reporting and Feedback</a:t>
          </a:r>
          <a:endParaRPr lang="en-US" sz="2400" kern="1200" dirty="0"/>
        </a:p>
      </dsp:txBody>
      <dsp:txXfrm>
        <a:off x="950115" y="2419427"/>
        <a:ext cx="7215873" cy="484014"/>
      </dsp:txXfrm>
    </dsp:sp>
    <dsp:sp modelId="{93CCB5D0-C80C-43AE-A663-F5E35657B37B}">
      <dsp:nvSpPr>
        <dsp:cNvPr id="0" name=""/>
        <dsp:cNvSpPr/>
      </dsp:nvSpPr>
      <dsp:spPr>
        <a:xfrm>
          <a:off x="647606" y="2358925"/>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D7434C-A889-404C-91E8-4954FABA8BF2}">
      <dsp:nvSpPr>
        <dsp:cNvPr id="0" name=""/>
        <dsp:cNvSpPr/>
      </dsp:nvSpPr>
      <dsp:spPr>
        <a:xfrm>
          <a:off x="768058" y="3145357"/>
          <a:ext cx="7397930"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Overarching PMS Policy</a:t>
          </a:r>
          <a:endParaRPr lang="en-US" sz="2400" kern="1200" dirty="0"/>
        </a:p>
      </dsp:txBody>
      <dsp:txXfrm>
        <a:off x="768058" y="3145357"/>
        <a:ext cx="7397930" cy="484014"/>
      </dsp:txXfrm>
    </dsp:sp>
    <dsp:sp modelId="{358A48B9-9583-45AB-88C1-53377505BA00}">
      <dsp:nvSpPr>
        <dsp:cNvPr id="0" name=""/>
        <dsp:cNvSpPr/>
      </dsp:nvSpPr>
      <dsp:spPr>
        <a:xfrm>
          <a:off x="465549" y="3084855"/>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782B4A-58A1-45FE-97E1-8330294FBE28}">
      <dsp:nvSpPr>
        <dsp:cNvPr id="0" name=""/>
        <dsp:cNvSpPr/>
      </dsp:nvSpPr>
      <dsp:spPr>
        <a:xfrm>
          <a:off x="369923" y="3871286"/>
          <a:ext cx="7796065" cy="4840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4186"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t>PMS Technology and Data Management System</a:t>
          </a:r>
          <a:endParaRPr lang="en-US" sz="2400" kern="1200" dirty="0"/>
        </a:p>
      </dsp:txBody>
      <dsp:txXfrm>
        <a:off x="369923" y="3871286"/>
        <a:ext cx="7796065" cy="484014"/>
      </dsp:txXfrm>
    </dsp:sp>
    <dsp:sp modelId="{1BC5992F-9564-43ED-B180-B3F8C8BBA2A2}">
      <dsp:nvSpPr>
        <dsp:cNvPr id="0" name=""/>
        <dsp:cNvSpPr/>
      </dsp:nvSpPr>
      <dsp:spPr>
        <a:xfrm>
          <a:off x="67414" y="3810784"/>
          <a:ext cx="605017" cy="60501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949" y="69863"/>
            <a:ext cx="901211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3012" y="1449401"/>
            <a:ext cx="9020908"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3012" y="1397000"/>
            <a:ext cx="9020908"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10" name="Rectangle 9"/>
          <p:cNvSpPr/>
          <p:nvPr/>
        </p:nvSpPr>
        <p:spPr>
          <a:xfrm>
            <a:off x="63012" y="2976576"/>
            <a:ext cx="9020908"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44"/>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FD4F38F6-51B9-4F58-8550-61B8B216D382}" type="datetimeFigureOut">
              <a:rPr lang="en-US">
                <a:solidFill>
                  <a:srgbClr val="696464"/>
                </a:solidFill>
              </a:rPr>
              <a:pPr>
                <a:defRPr/>
              </a:pPr>
              <a:t>1/22/2015</a:t>
            </a:fld>
            <a:endParaRPr lang="en-US">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E86EB527-1800-4F4B-ADA8-714A5EB03D8C}" type="slidenum">
              <a:rPr lang="en-US"/>
              <a:pPr>
                <a:defRPr/>
              </a:pPr>
              <a:t>‹#›</a:t>
            </a:fld>
            <a:endParaRPr lang="en-US"/>
          </a:p>
        </p:txBody>
      </p:sp>
    </p:spTree>
    <p:extLst>
      <p:ext uri="{BB962C8B-B14F-4D97-AF65-F5344CB8AC3E}">
        <p14:creationId xmlns:p14="http://schemas.microsoft.com/office/powerpoint/2010/main" val="213434683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DEC5717-BDC9-463F-B341-84A8A3CD3F99}"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4CA8BBA-8C30-48E4-A87D-B8C4A3145722}" type="slidenum">
              <a:rPr lang="en-US"/>
              <a:pPr>
                <a:defRPr/>
              </a:pPr>
              <a:t>‹#›</a:t>
            </a:fld>
            <a:endParaRPr lang="en-US"/>
          </a:p>
        </p:txBody>
      </p:sp>
    </p:spTree>
    <p:extLst>
      <p:ext uri="{BB962C8B-B14F-4D97-AF65-F5344CB8AC3E}">
        <p14:creationId xmlns:p14="http://schemas.microsoft.com/office/powerpoint/2010/main" val="2462987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5"/>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53"/>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6B500E8-B1C9-4DE0-B30F-1046B12016A0}"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08FFDC2F-9131-460B-B893-8DC6F17A1B27}" type="slidenum">
              <a:rPr lang="en-US"/>
              <a:pPr>
                <a:defRPr/>
              </a:pPr>
              <a:t>‹#›</a:t>
            </a:fld>
            <a:endParaRPr lang="en-US"/>
          </a:p>
        </p:txBody>
      </p:sp>
    </p:spTree>
    <p:extLst>
      <p:ext uri="{BB962C8B-B14F-4D97-AF65-F5344CB8AC3E}">
        <p14:creationId xmlns:p14="http://schemas.microsoft.com/office/powerpoint/2010/main" val="1491909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946" y="69857"/>
            <a:ext cx="901211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3012" y="1449395"/>
            <a:ext cx="9020908"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3012" y="1397000"/>
            <a:ext cx="9020908"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10" name="Rectangle 9"/>
          <p:cNvSpPr/>
          <p:nvPr/>
        </p:nvSpPr>
        <p:spPr>
          <a:xfrm>
            <a:off x="63012" y="2976570"/>
            <a:ext cx="9020908"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8"/>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2F891FC1-A731-4E96-82B0-1FE098196C74}" type="datetimeFigureOut">
              <a:rPr lang="en-US">
                <a:solidFill>
                  <a:srgbClr val="696464"/>
                </a:solidFill>
              </a:rPr>
              <a:pPr>
                <a:defRPr/>
              </a:pPr>
              <a:t>1/22/2015</a:t>
            </a:fld>
            <a:endParaRPr lang="en-US">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4A0D5432-DC1B-4022-87A7-E015CC7BA844}" type="slidenum">
              <a:rPr lang="en-US"/>
              <a:pPr>
                <a:defRPr/>
              </a:pPr>
              <a:t>‹#›</a:t>
            </a:fld>
            <a:endParaRPr lang="en-US"/>
          </a:p>
        </p:txBody>
      </p:sp>
    </p:spTree>
    <p:extLst>
      <p:ext uri="{BB962C8B-B14F-4D97-AF65-F5344CB8AC3E}">
        <p14:creationId xmlns:p14="http://schemas.microsoft.com/office/powerpoint/2010/main" val="329593799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E62B97E-E821-482C-ADCD-663C6365A63F}"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92ADC0E9-F510-4FA1-B463-5F4A280A29A1}" type="slidenum">
              <a:rPr lang="en-US"/>
              <a:pPr>
                <a:defRPr/>
              </a:pPr>
              <a:t>‹#›</a:t>
            </a:fld>
            <a:endParaRPr lang="en-US"/>
          </a:p>
        </p:txBody>
      </p:sp>
    </p:spTree>
    <p:extLst>
      <p:ext uri="{BB962C8B-B14F-4D97-AF65-F5344CB8AC3E}">
        <p14:creationId xmlns:p14="http://schemas.microsoft.com/office/powerpoint/2010/main" val="1055172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313" y="69762"/>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flipV="1">
            <a:off x="68874" y="2376495"/>
            <a:ext cx="9013580"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4" y="2341570"/>
            <a:ext cx="9013580"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8" name="Rectangle 7"/>
          <p:cNvSpPr/>
          <p:nvPr/>
        </p:nvSpPr>
        <p:spPr>
          <a:xfrm>
            <a:off x="68874" y="2468570"/>
            <a:ext cx="9013580"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722313" y="952508"/>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05FF9A13-2D20-4EFA-BC48-ADCFBAD98A4B}" type="datetimeFigureOut">
              <a:rPr lang="en-US">
                <a:solidFill>
                  <a:srgbClr val="696464"/>
                </a:solidFill>
              </a:rPr>
              <a:pPr>
                <a:defRPr/>
              </a:pPr>
              <a:t>1/22/2015</a:t>
            </a:fld>
            <a:endParaRPr lang="en-US">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696464"/>
              </a:solidFill>
            </a:endParaRPr>
          </a:p>
        </p:txBody>
      </p:sp>
      <p:sp>
        <p:nvSpPr>
          <p:cNvPr id="11" name="Slide Number Placeholder 5"/>
          <p:cNvSpPr>
            <a:spLocks noGrp="1"/>
          </p:cNvSpPr>
          <p:nvPr>
            <p:ph type="sldNum" sz="quarter" idx="12"/>
          </p:nvPr>
        </p:nvSpPr>
        <p:spPr>
          <a:xfrm>
            <a:off x="146538" y="6208713"/>
            <a:ext cx="457200" cy="457200"/>
          </a:xfrm>
        </p:spPr>
        <p:txBody>
          <a:bodyPr/>
          <a:lstStyle>
            <a:lvl1pPr>
              <a:defRPr/>
            </a:lvl1pPr>
          </a:lstStyle>
          <a:p>
            <a:pPr>
              <a:defRPr/>
            </a:pPr>
            <a:fld id="{E9966336-5AA3-4B5B-BF76-6E8D8D0C294B}" type="slidenum">
              <a:rPr lang="en-US"/>
              <a:pPr>
                <a:defRPr/>
              </a:pPr>
              <a:t>‹#›</a:t>
            </a:fld>
            <a:endParaRPr lang="en-US"/>
          </a:p>
        </p:txBody>
      </p:sp>
    </p:spTree>
    <p:extLst>
      <p:ext uri="{BB962C8B-B14F-4D97-AF65-F5344CB8AC3E}">
        <p14:creationId xmlns:p14="http://schemas.microsoft.com/office/powerpoint/2010/main" val="158237052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212E31DB-606B-45E4-BB13-01AF025B4F37}" type="datetimeFigureOut">
              <a:rPr lang="en-US">
                <a:solidFill>
                  <a:srgbClr val="696464"/>
                </a:solidFill>
              </a:rPr>
              <a:pPr>
                <a:defRPr/>
              </a:pPr>
              <a:t>1/22/2015</a:t>
            </a:fld>
            <a:endParaRPr lang="en-US" dirty="0">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33E0B9D4-0305-43C2-BC7F-BDE44A0CA98A}" type="slidenum">
              <a:rPr lang="en-US"/>
              <a:pPr>
                <a:defRPr/>
              </a:pPr>
              <a:t>‹#›</a:t>
            </a:fld>
            <a:endParaRPr lang="en-US"/>
          </a:p>
        </p:txBody>
      </p:sp>
    </p:spTree>
    <p:extLst>
      <p:ext uri="{BB962C8B-B14F-4D97-AF65-F5344CB8AC3E}">
        <p14:creationId xmlns:p14="http://schemas.microsoft.com/office/powerpoint/2010/main" val="3496000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ACDFE2AA-C99C-4863-97FF-08D981AFDAE3}" type="datetimeFigureOut">
              <a:rPr lang="en-US">
                <a:solidFill>
                  <a:srgbClr val="696464"/>
                </a:solidFill>
              </a:rPr>
              <a:pPr>
                <a:defRPr/>
              </a:pPr>
              <a:t>1/22/2015</a:t>
            </a:fld>
            <a:endParaRPr lang="en-US" dirty="0">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892B1BD9-299C-472F-AEEC-868DF6CFA830}" type="slidenum">
              <a:rPr lang="en-US"/>
              <a:pPr>
                <a:defRPr/>
              </a:pPr>
              <a:t>‹#›</a:t>
            </a:fld>
            <a:endParaRPr lang="en-US"/>
          </a:p>
        </p:txBody>
      </p:sp>
    </p:spTree>
    <p:extLst>
      <p:ext uri="{BB962C8B-B14F-4D97-AF65-F5344CB8AC3E}">
        <p14:creationId xmlns:p14="http://schemas.microsoft.com/office/powerpoint/2010/main" val="15899524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08AD9E1-52B9-4B08-85A7-4784FA6DF1A0}" type="datetimeFigureOut">
              <a:rPr lang="en-US">
                <a:solidFill>
                  <a:srgbClr val="696464"/>
                </a:solidFill>
              </a:rPr>
              <a:pPr>
                <a:defRPr/>
              </a:pPr>
              <a:t>1/22/2015</a:t>
            </a:fld>
            <a:endParaRPr lang="en-US" dirty="0">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D1C135AF-D381-4CFF-A5F6-45BB36B6CD77}" type="slidenum">
              <a:rPr lang="en-US"/>
              <a:pPr>
                <a:defRPr/>
              </a:pPr>
              <a:t>‹#›</a:t>
            </a:fld>
            <a:endParaRPr lang="en-US"/>
          </a:p>
        </p:txBody>
      </p:sp>
    </p:spTree>
    <p:extLst>
      <p:ext uri="{BB962C8B-B14F-4D97-AF65-F5344CB8AC3E}">
        <p14:creationId xmlns:p14="http://schemas.microsoft.com/office/powerpoint/2010/main" val="20055417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70E3E82-EB4B-4DA1-944E-727409604A49}" type="datetimeFigureOut">
              <a:rPr lang="en-US">
                <a:solidFill>
                  <a:srgbClr val="696464"/>
                </a:solidFill>
              </a:rPr>
              <a:pPr>
                <a:defRPr/>
              </a:pPr>
              <a:t>1/22/2015</a:t>
            </a:fld>
            <a:endParaRPr lang="en-US" dirty="0">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FFEB0B22-0026-436D-978B-29E08141AD67}" type="slidenum">
              <a:rPr lang="en-US"/>
              <a:pPr>
                <a:defRPr/>
              </a:pPr>
              <a:t>‹#›</a:t>
            </a:fld>
            <a:endParaRPr lang="en-US"/>
          </a:p>
        </p:txBody>
      </p:sp>
    </p:spTree>
    <p:extLst>
      <p:ext uri="{BB962C8B-B14F-4D97-AF65-F5344CB8AC3E}">
        <p14:creationId xmlns:p14="http://schemas.microsoft.com/office/powerpoint/2010/main" val="8048604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6" name="Rounded Rectangle 5"/>
          <p:cNvSpPr/>
          <p:nvPr/>
        </p:nvSpPr>
        <p:spPr>
          <a:xfrm>
            <a:off x="64481"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193D05C7-2905-470A-84FD-E385C66916D1}" type="datetimeFigureOut">
              <a:rPr lang="en-US">
                <a:solidFill>
                  <a:srgbClr val="696464"/>
                </a:solidFill>
              </a:rPr>
              <a:pPr>
                <a:defRPr/>
              </a:pPr>
              <a:t>1/22/2015</a:t>
            </a:fld>
            <a:endParaRPr lang="en-US">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F28355C1-5B65-441D-9657-75CBE803E01E}" type="slidenum">
              <a:rPr lang="en-US"/>
              <a:pPr>
                <a:defRPr/>
              </a:pPr>
              <a:t>‹#›</a:t>
            </a:fld>
            <a:endParaRPr lang="en-US"/>
          </a:p>
        </p:txBody>
      </p:sp>
    </p:spTree>
    <p:extLst>
      <p:ext uri="{BB962C8B-B14F-4D97-AF65-F5344CB8AC3E}">
        <p14:creationId xmlns:p14="http://schemas.microsoft.com/office/powerpoint/2010/main" val="287097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84F3FF9-1343-44D1-90E6-6D2EC2AB3106}"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A993DFE4-1D7A-4C61-A2A3-57B2EA9F2758}" type="slidenum">
              <a:rPr lang="en-US"/>
              <a:pPr>
                <a:defRPr/>
              </a:pPr>
              <a:t>‹#›</a:t>
            </a:fld>
            <a:endParaRPr lang="en-US"/>
          </a:p>
        </p:txBody>
      </p:sp>
    </p:spTree>
    <p:extLst>
      <p:ext uri="{BB962C8B-B14F-4D97-AF65-F5344CB8AC3E}">
        <p14:creationId xmlns:p14="http://schemas.microsoft.com/office/powerpoint/2010/main" val="13215320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877" y="4683132"/>
            <a:ext cx="9006254"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8877" y="4649795"/>
            <a:ext cx="9006254"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7" y="4773613"/>
            <a:ext cx="9006254" cy="4921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12" y="66682"/>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08C8D840-CFD3-4618-861C-5D8FD4F1624C}" type="datetimeFigureOut">
              <a:rPr lang="en-US">
                <a:solidFill>
                  <a:srgbClr val="696464"/>
                </a:solidFill>
              </a:rPr>
              <a:pPr>
                <a:defRPr/>
              </a:pPr>
              <a:t>1/22/2015</a:t>
            </a:fld>
            <a:endParaRPr lang="en-US">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696464"/>
              </a:solidFill>
            </a:endParaRPr>
          </a:p>
        </p:txBody>
      </p:sp>
      <p:sp>
        <p:nvSpPr>
          <p:cNvPr id="10" name="Slide Number Placeholder 6"/>
          <p:cNvSpPr>
            <a:spLocks noGrp="1"/>
          </p:cNvSpPr>
          <p:nvPr>
            <p:ph type="sldNum" sz="quarter" idx="12"/>
          </p:nvPr>
        </p:nvSpPr>
        <p:spPr>
          <a:xfrm>
            <a:off x="146538" y="6208713"/>
            <a:ext cx="457200" cy="457200"/>
          </a:xfrm>
        </p:spPr>
        <p:txBody>
          <a:bodyPr/>
          <a:lstStyle>
            <a:lvl1pPr>
              <a:defRPr/>
            </a:lvl1pPr>
          </a:lstStyle>
          <a:p>
            <a:pPr>
              <a:defRPr/>
            </a:pPr>
            <a:fld id="{A5B8C66D-94A5-4DFA-9775-5E508D53622D}" type="slidenum">
              <a:rPr lang="en-US"/>
              <a:pPr>
                <a:defRPr/>
              </a:pPr>
              <a:t>‹#›</a:t>
            </a:fld>
            <a:endParaRPr lang="en-US"/>
          </a:p>
        </p:txBody>
      </p:sp>
    </p:spTree>
    <p:extLst>
      <p:ext uri="{BB962C8B-B14F-4D97-AF65-F5344CB8AC3E}">
        <p14:creationId xmlns:p14="http://schemas.microsoft.com/office/powerpoint/2010/main" val="2690124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DD49FB8-F3CC-4E33-B1A6-7446DEC12B37}"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05805F3D-B6C8-4A01-83E1-AD6EBE7DCDE4}" type="slidenum">
              <a:rPr lang="en-US"/>
              <a:pPr>
                <a:defRPr/>
              </a:pPr>
              <a:t>‹#›</a:t>
            </a:fld>
            <a:endParaRPr lang="en-US"/>
          </a:p>
        </p:txBody>
      </p:sp>
    </p:spTree>
    <p:extLst>
      <p:ext uri="{BB962C8B-B14F-4D97-AF65-F5344CB8AC3E}">
        <p14:creationId xmlns:p14="http://schemas.microsoft.com/office/powerpoint/2010/main" val="6340609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9"/>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7"/>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4C4634A-06AD-4CB2-9ED5-C427EA94A233}"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22400A38-BD73-482C-A11F-90F2B190CFB8}" type="slidenum">
              <a:rPr lang="en-US"/>
              <a:pPr>
                <a:defRPr/>
              </a:pPr>
              <a:t>‹#›</a:t>
            </a:fld>
            <a:endParaRPr lang="en-US"/>
          </a:p>
        </p:txBody>
      </p:sp>
    </p:spTree>
    <p:extLst>
      <p:ext uri="{BB962C8B-B14F-4D97-AF65-F5344CB8AC3E}">
        <p14:creationId xmlns:p14="http://schemas.microsoft.com/office/powerpoint/2010/main" val="14978751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943" y="69851"/>
            <a:ext cx="901211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3012" y="1449389"/>
            <a:ext cx="9020908"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3012" y="1397000"/>
            <a:ext cx="9020908"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10" name="Rectangle 9"/>
          <p:cNvSpPr/>
          <p:nvPr/>
        </p:nvSpPr>
        <p:spPr>
          <a:xfrm>
            <a:off x="63012" y="2976564"/>
            <a:ext cx="9020908"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FD4F38F6-51B9-4F58-8550-61B8B216D382}" type="datetimeFigureOut">
              <a:rPr lang="en-US">
                <a:solidFill>
                  <a:srgbClr val="696464"/>
                </a:solidFill>
              </a:rPr>
              <a:pPr>
                <a:defRPr/>
              </a:pPr>
              <a:t>1/22/2015</a:t>
            </a:fld>
            <a:endParaRPr lang="en-US">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E86EB527-1800-4F4B-ADA8-714A5EB03D8C}" type="slidenum">
              <a:rPr lang="en-US"/>
              <a:pPr>
                <a:defRPr/>
              </a:pPr>
              <a:t>‹#›</a:t>
            </a:fld>
            <a:endParaRPr lang="en-US"/>
          </a:p>
        </p:txBody>
      </p:sp>
    </p:spTree>
    <p:extLst>
      <p:ext uri="{BB962C8B-B14F-4D97-AF65-F5344CB8AC3E}">
        <p14:creationId xmlns:p14="http://schemas.microsoft.com/office/powerpoint/2010/main" val="179992677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84F3FF9-1343-44D1-90E6-6D2EC2AB3106}"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A993DFE4-1D7A-4C61-A2A3-57B2EA9F2758}" type="slidenum">
              <a:rPr lang="en-US"/>
              <a:pPr>
                <a:defRPr/>
              </a:pPr>
              <a:t>‹#›</a:t>
            </a:fld>
            <a:endParaRPr lang="en-US"/>
          </a:p>
        </p:txBody>
      </p:sp>
    </p:spTree>
    <p:extLst>
      <p:ext uri="{BB962C8B-B14F-4D97-AF65-F5344CB8AC3E}">
        <p14:creationId xmlns:p14="http://schemas.microsoft.com/office/powerpoint/2010/main" val="6749203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313"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flipV="1">
            <a:off x="68874" y="2376489"/>
            <a:ext cx="9013580"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4" y="2341564"/>
            <a:ext cx="9013580"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8" name="Rectangle 7"/>
          <p:cNvSpPr/>
          <p:nvPr/>
        </p:nvSpPr>
        <p:spPr>
          <a:xfrm>
            <a:off x="68874" y="2468564"/>
            <a:ext cx="9013580"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2F1B5E91-CD0E-4BF9-82A3-E6498AB678E3}" type="datetimeFigureOut">
              <a:rPr lang="en-US">
                <a:solidFill>
                  <a:srgbClr val="696464"/>
                </a:solidFill>
              </a:rPr>
              <a:pPr>
                <a:defRPr/>
              </a:pPr>
              <a:t>1/22/2015</a:t>
            </a:fld>
            <a:endParaRPr lang="en-US">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696464"/>
              </a:solidFill>
            </a:endParaRPr>
          </a:p>
        </p:txBody>
      </p:sp>
      <p:sp>
        <p:nvSpPr>
          <p:cNvPr id="11" name="Slide Number Placeholder 5"/>
          <p:cNvSpPr>
            <a:spLocks noGrp="1"/>
          </p:cNvSpPr>
          <p:nvPr>
            <p:ph type="sldNum" sz="quarter" idx="12"/>
          </p:nvPr>
        </p:nvSpPr>
        <p:spPr>
          <a:xfrm>
            <a:off x="146538" y="6208713"/>
            <a:ext cx="457200" cy="457200"/>
          </a:xfrm>
        </p:spPr>
        <p:txBody>
          <a:bodyPr/>
          <a:lstStyle>
            <a:lvl1pPr>
              <a:defRPr/>
            </a:lvl1pPr>
          </a:lstStyle>
          <a:p>
            <a:pPr>
              <a:defRPr/>
            </a:pPr>
            <a:fld id="{A28CEEF8-6AAE-46C3-ADC0-17D0A5BBDE58}" type="slidenum">
              <a:rPr lang="en-US"/>
              <a:pPr>
                <a:defRPr/>
              </a:pPr>
              <a:t>‹#›</a:t>
            </a:fld>
            <a:endParaRPr lang="en-US"/>
          </a:p>
        </p:txBody>
      </p:sp>
    </p:spTree>
    <p:extLst>
      <p:ext uri="{BB962C8B-B14F-4D97-AF65-F5344CB8AC3E}">
        <p14:creationId xmlns:p14="http://schemas.microsoft.com/office/powerpoint/2010/main" val="376624234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BA9C75C4-AB71-49CC-98F2-17F4F5106DBC}" type="datetimeFigureOut">
              <a:rPr lang="en-US">
                <a:solidFill>
                  <a:srgbClr val="696464"/>
                </a:solidFill>
              </a:rPr>
              <a:pPr>
                <a:defRPr/>
              </a:pPr>
              <a:t>1/22/2015</a:t>
            </a:fld>
            <a:endParaRPr lang="en-US" dirty="0">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D1D7ED7C-7D70-4D99-BE0E-02AE5C5FC3D4}" type="slidenum">
              <a:rPr lang="en-US"/>
              <a:pPr>
                <a:defRPr/>
              </a:pPr>
              <a:t>‹#›</a:t>
            </a:fld>
            <a:endParaRPr lang="en-US"/>
          </a:p>
        </p:txBody>
      </p:sp>
    </p:spTree>
    <p:extLst>
      <p:ext uri="{BB962C8B-B14F-4D97-AF65-F5344CB8AC3E}">
        <p14:creationId xmlns:p14="http://schemas.microsoft.com/office/powerpoint/2010/main" val="24678031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EA914313-47A5-43EF-93DC-78151320F45A}" type="datetimeFigureOut">
              <a:rPr lang="en-US">
                <a:solidFill>
                  <a:srgbClr val="696464"/>
                </a:solidFill>
              </a:rPr>
              <a:pPr>
                <a:defRPr/>
              </a:pPr>
              <a:t>1/22/2015</a:t>
            </a:fld>
            <a:endParaRPr lang="en-US" dirty="0">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3059AE02-A6CC-4BD5-B30F-3F67F2C48F37}" type="slidenum">
              <a:rPr lang="en-US"/>
              <a:pPr>
                <a:defRPr/>
              </a:pPr>
              <a:t>‹#›</a:t>
            </a:fld>
            <a:endParaRPr lang="en-US"/>
          </a:p>
        </p:txBody>
      </p:sp>
    </p:spTree>
    <p:extLst>
      <p:ext uri="{BB962C8B-B14F-4D97-AF65-F5344CB8AC3E}">
        <p14:creationId xmlns:p14="http://schemas.microsoft.com/office/powerpoint/2010/main" val="38044133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793F9C48-EC3A-4A0B-8A95-1F38CC98569D}" type="datetimeFigureOut">
              <a:rPr lang="en-US">
                <a:solidFill>
                  <a:srgbClr val="696464"/>
                </a:solidFill>
              </a:rPr>
              <a:pPr>
                <a:defRPr/>
              </a:pPr>
              <a:t>1/22/2015</a:t>
            </a:fld>
            <a:endParaRPr lang="en-US" dirty="0">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5F1A29C2-CC6C-4858-B9FB-1677F2AA94A7}" type="slidenum">
              <a:rPr lang="en-US"/>
              <a:pPr>
                <a:defRPr/>
              </a:pPr>
              <a:t>‹#›</a:t>
            </a:fld>
            <a:endParaRPr lang="en-US"/>
          </a:p>
        </p:txBody>
      </p:sp>
    </p:spTree>
    <p:extLst>
      <p:ext uri="{BB962C8B-B14F-4D97-AF65-F5344CB8AC3E}">
        <p14:creationId xmlns:p14="http://schemas.microsoft.com/office/powerpoint/2010/main" val="18546634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6FA5EC5-B7BB-4FCF-AABE-7A2E1634056F}" type="datetimeFigureOut">
              <a:rPr lang="en-US">
                <a:solidFill>
                  <a:srgbClr val="696464"/>
                </a:solidFill>
              </a:rPr>
              <a:pPr>
                <a:defRPr/>
              </a:pPr>
              <a:t>1/22/2015</a:t>
            </a:fld>
            <a:endParaRPr lang="en-US" dirty="0">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D800CA75-369A-4108-A80A-E19510EB983D}" type="slidenum">
              <a:rPr lang="en-US"/>
              <a:pPr>
                <a:defRPr/>
              </a:pPr>
              <a:t>‹#›</a:t>
            </a:fld>
            <a:endParaRPr lang="en-US"/>
          </a:p>
        </p:txBody>
      </p:sp>
    </p:spTree>
    <p:extLst>
      <p:ext uri="{BB962C8B-B14F-4D97-AF65-F5344CB8AC3E}">
        <p14:creationId xmlns:p14="http://schemas.microsoft.com/office/powerpoint/2010/main" val="512333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5" name="Rounded Rectangle 4"/>
          <p:cNvSpPr/>
          <p:nvPr/>
        </p:nvSpPr>
        <p:spPr>
          <a:xfrm>
            <a:off x="65313" y="69768"/>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flipV="1">
            <a:off x="68874" y="2376501"/>
            <a:ext cx="9013580"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4" y="2341576"/>
            <a:ext cx="9013580"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8" name="Rectangle 7"/>
          <p:cNvSpPr/>
          <p:nvPr/>
        </p:nvSpPr>
        <p:spPr>
          <a:xfrm>
            <a:off x="68874" y="2468576"/>
            <a:ext cx="9013580"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722313" y="952514"/>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2F1B5E91-CD0E-4BF9-82A3-E6498AB678E3}" type="datetimeFigureOut">
              <a:rPr lang="en-US">
                <a:solidFill>
                  <a:srgbClr val="696464"/>
                </a:solidFill>
              </a:rPr>
              <a:pPr>
                <a:defRPr/>
              </a:pPr>
              <a:t>1/22/2015</a:t>
            </a:fld>
            <a:endParaRPr lang="en-US">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696464"/>
              </a:solidFill>
            </a:endParaRPr>
          </a:p>
        </p:txBody>
      </p:sp>
      <p:sp>
        <p:nvSpPr>
          <p:cNvPr id="11" name="Slide Number Placeholder 5"/>
          <p:cNvSpPr>
            <a:spLocks noGrp="1"/>
          </p:cNvSpPr>
          <p:nvPr>
            <p:ph type="sldNum" sz="quarter" idx="12"/>
          </p:nvPr>
        </p:nvSpPr>
        <p:spPr>
          <a:xfrm>
            <a:off x="146538" y="6208713"/>
            <a:ext cx="457200" cy="457200"/>
          </a:xfrm>
        </p:spPr>
        <p:txBody>
          <a:bodyPr/>
          <a:lstStyle>
            <a:lvl1pPr>
              <a:defRPr/>
            </a:lvl1pPr>
          </a:lstStyle>
          <a:p>
            <a:pPr>
              <a:defRPr/>
            </a:pPr>
            <a:fld id="{A28CEEF8-6AAE-46C3-ADC0-17D0A5BBDE58}" type="slidenum">
              <a:rPr lang="en-US"/>
              <a:pPr>
                <a:defRPr/>
              </a:pPr>
              <a:t>‹#›</a:t>
            </a:fld>
            <a:endParaRPr lang="en-US"/>
          </a:p>
        </p:txBody>
      </p:sp>
    </p:spTree>
    <p:extLst>
      <p:ext uri="{BB962C8B-B14F-4D97-AF65-F5344CB8AC3E}">
        <p14:creationId xmlns:p14="http://schemas.microsoft.com/office/powerpoint/2010/main" val="1544379920"/>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6" name="Rounded Rectangle 5"/>
          <p:cNvSpPr/>
          <p:nvPr/>
        </p:nvSpPr>
        <p:spPr>
          <a:xfrm>
            <a:off x="64478"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C54D1789-8B84-4FD0-9230-BBB6EC2DEA19}" type="datetimeFigureOut">
              <a:rPr lang="en-US">
                <a:solidFill>
                  <a:srgbClr val="696464"/>
                </a:solidFill>
              </a:rPr>
              <a:pPr>
                <a:defRPr/>
              </a:pPr>
              <a:t>1/22/2015</a:t>
            </a:fld>
            <a:endParaRPr lang="en-US">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806DE53E-16F8-4C23-8281-BD86CFCAD1E0}" type="slidenum">
              <a:rPr lang="en-US"/>
              <a:pPr>
                <a:defRPr/>
              </a:pPr>
              <a:t>‹#›</a:t>
            </a:fld>
            <a:endParaRPr lang="en-US"/>
          </a:p>
        </p:txBody>
      </p:sp>
    </p:spTree>
    <p:extLst>
      <p:ext uri="{BB962C8B-B14F-4D97-AF65-F5344CB8AC3E}">
        <p14:creationId xmlns:p14="http://schemas.microsoft.com/office/powerpoint/2010/main" val="14451346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874" y="4683126"/>
            <a:ext cx="9006254"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8874" y="4649789"/>
            <a:ext cx="9006254"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4" y="4773613"/>
            <a:ext cx="9006254" cy="4921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89B0993F-05D9-427B-A760-2FA158E8EFCA}" type="datetimeFigureOut">
              <a:rPr lang="en-US">
                <a:solidFill>
                  <a:srgbClr val="696464"/>
                </a:solidFill>
              </a:rPr>
              <a:pPr>
                <a:defRPr/>
              </a:pPr>
              <a:t>1/22/2015</a:t>
            </a:fld>
            <a:endParaRPr lang="en-US">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696464"/>
              </a:solidFill>
            </a:endParaRPr>
          </a:p>
        </p:txBody>
      </p:sp>
      <p:sp>
        <p:nvSpPr>
          <p:cNvPr id="10" name="Slide Number Placeholder 6"/>
          <p:cNvSpPr>
            <a:spLocks noGrp="1"/>
          </p:cNvSpPr>
          <p:nvPr>
            <p:ph type="sldNum" sz="quarter" idx="12"/>
          </p:nvPr>
        </p:nvSpPr>
        <p:spPr>
          <a:xfrm>
            <a:off x="146538" y="6208713"/>
            <a:ext cx="457200" cy="457200"/>
          </a:xfrm>
        </p:spPr>
        <p:txBody>
          <a:bodyPr/>
          <a:lstStyle>
            <a:lvl1pPr>
              <a:defRPr/>
            </a:lvl1pPr>
          </a:lstStyle>
          <a:p>
            <a:pPr>
              <a:defRPr/>
            </a:pPr>
            <a:fld id="{362E377D-08F0-4CE4-8A35-A49037132AFE}" type="slidenum">
              <a:rPr lang="en-US"/>
              <a:pPr>
                <a:defRPr/>
              </a:pPr>
              <a:t>‹#›</a:t>
            </a:fld>
            <a:endParaRPr lang="en-US"/>
          </a:p>
        </p:txBody>
      </p:sp>
    </p:spTree>
    <p:extLst>
      <p:ext uri="{BB962C8B-B14F-4D97-AF65-F5344CB8AC3E}">
        <p14:creationId xmlns:p14="http://schemas.microsoft.com/office/powerpoint/2010/main" val="3546398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DEC5717-BDC9-463F-B341-84A8A3CD3F99}"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4CA8BBA-8C30-48E4-A87D-B8C4A3145722}" type="slidenum">
              <a:rPr lang="en-US"/>
              <a:pPr>
                <a:defRPr/>
              </a:pPr>
              <a:t>‹#›</a:t>
            </a:fld>
            <a:endParaRPr lang="en-US"/>
          </a:p>
        </p:txBody>
      </p:sp>
    </p:spTree>
    <p:extLst>
      <p:ext uri="{BB962C8B-B14F-4D97-AF65-F5344CB8AC3E}">
        <p14:creationId xmlns:p14="http://schemas.microsoft.com/office/powerpoint/2010/main" val="6120138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1"/>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6B500E8-B1C9-4DE0-B30F-1046B12016A0}" type="datetimeFigureOut">
              <a:rPr lang="en-US">
                <a:solidFill>
                  <a:srgbClr val="696464"/>
                </a:solidFill>
              </a:rPr>
              <a:pPr>
                <a:defRPr/>
              </a:pPr>
              <a:t>1/22/2015</a:t>
            </a:fld>
            <a:endParaRPr lang="en-US" dirty="0">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08FFDC2F-9131-460B-B893-8DC6F17A1B27}" type="slidenum">
              <a:rPr lang="en-US"/>
              <a:pPr>
                <a:defRPr/>
              </a:pPr>
              <a:t>‹#›</a:t>
            </a:fld>
            <a:endParaRPr lang="en-US"/>
          </a:p>
        </p:txBody>
      </p:sp>
    </p:spTree>
    <p:extLst>
      <p:ext uri="{BB962C8B-B14F-4D97-AF65-F5344CB8AC3E}">
        <p14:creationId xmlns:p14="http://schemas.microsoft.com/office/powerpoint/2010/main" val="4139072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BA9C75C4-AB71-49CC-98F2-17F4F5106DBC}" type="datetimeFigureOut">
              <a:rPr lang="en-US">
                <a:solidFill>
                  <a:srgbClr val="696464"/>
                </a:solidFill>
              </a:rPr>
              <a:pPr>
                <a:defRPr/>
              </a:pPr>
              <a:t>1/22/2015</a:t>
            </a:fld>
            <a:endParaRPr lang="en-US" dirty="0">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D1D7ED7C-7D70-4D99-BE0E-02AE5C5FC3D4}" type="slidenum">
              <a:rPr lang="en-US"/>
              <a:pPr>
                <a:defRPr/>
              </a:pPr>
              <a:t>‹#›</a:t>
            </a:fld>
            <a:endParaRPr lang="en-US"/>
          </a:p>
        </p:txBody>
      </p:sp>
    </p:spTree>
    <p:extLst>
      <p:ext uri="{BB962C8B-B14F-4D97-AF65-F5344CB8AC3E}">
        <p14:creationId xmlns:p14="http://schemas.microsoft.com/office/powerpoint/2010/main" val="24211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EA914313-47A5-43EF-93DC-78151320F45A}" type="datetimeFigureOut">
              <a:rPr lang="en-US">
                <a:solidFill>
                  <a:srgbClr val="696464"/>
                </a:solidFill>
              </a:rPr>
              <a:pPr>
                <a:defRPr/>
              </a:pPr>
              <a:t>1/22/2015</a:t>
            </a:fld>
            <a:endParaRPr lang="en-US" dirty="0">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3059AE02-A6CC-4BD5-B30F-3F67F2C48F37}" type="slidenum">
              <a:rPr lang="en-US"/>
              <a:pPr>
                <a:defRPr/>
              </a:pPr>
              <a:t>‹#›</a:t>
            </a:fld>
            <a:endParaRPr lang="en-US"/>
          </a:p>
        </p:txBody>
      </p:sp>
    </p:spTree>
    <p:extLst>
      <p:ext uri="{BB962C8B-B14F-4D97-AF65-F5344CB8AC3E}">
        <p14:creationId xmlns:p14="http://schemas.microsoft.com/office/powerpoint/2010/main" val="2610532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793F9C48-EC3A-4A0B-8A95-1F38CC98569D}" type="datetimeFigureOut">
              <a:rPr lang="en-US">
                <a:solidFill>
                  <a:srgbClr val="696464"/>
                </a:solidFill>
              </a:rPr>
              <a:pPr>
                <a:defRPr/>
              </a:pPr>
              <a:t>1/22/2015</a:t>
            </a:fld>
            <a:endParaRPr lang="en-US" dirty="0">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5F1A29C2-CC6C-4858-B9FB-1677F2AA94A7}" type="slidenum">
              <a:rPr lang="en-US"/>
              <a:pPr>
                <a:defRPr/>
              </a:pPr>
              <a:t>‹#›</a:t>
            </a:fld>
            <a:endParaRPr lang="en-US"/>
          </a:p>
        </p:txBody>
      </p:sp>
    </p:spTree>
    <p:extLst>
      <p:ext uri="{BB962C8B-B14F-4D97-AF65-F5344CB8AC3E}">
        <p14:creationId xmlns:p14="http://schemas.microsoft.com/office/powerpoint/2010/main" val="3443804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6FA5EC5-B7BB-4FCF-AABE-7A2E1634056F}" type="datetimeFigureOut">
              <a:rPr lang="en-US">
                <a:solidFill>
                  <a:srgbClr val="696464"/>
                </a:solidFill>
              </a:rPr>
              <a:pPr>
                <a:defRPr/>
              </a:pPr>
              <a:t>1/22/2015</a:t>
            </a:fld>
            <a:endParaRPr lang="en-US" dirty="0">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D800CA75-369A-4108-A80A-E19510EB983D}" type="slidenum">
              <a:rPr lang="en-US"/>
              <a:pPr>
                <a:defRPr/>
              </a:pPr>
              <a:t>‹#›</a:t>
            </a:fld>
            <a:endParaRPr lang="en-US"/>
          </a:p>
        </p:txBody>
      </p:sp>
    </p:spTree>
    <p:extLst>
      <p:ext uri="{BB962C8B-B14F-4D97-AF65-F5344CB8AC3E}">
        <p14:creationId xmlns:p14="http://schemas.microsoft.com/office/powerpoint/2010/main" val="57153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6" name="Rounded Rectangle 5"/>
          <p:cNvSpPr/>
          <p:nvPr/>
        </p:nvSpPr>
        <p:spPr>
          <a:xfrm>
            <a:off x="64484"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C54D1789-8B84-4FD0-9230-BBB6EC2DEA19}" type="datetimeFigureOut">
              <a:rPr lang="en-US">
                <a:solidFill>
                  <a:srgbClr val="696464"/>
                </a:solidFill>
              </a:rPr>
              <a:pPr>
                <a:defRPr/>
              </a:pPr>
              <a:t>1/22/2015</a:t>
            </a:fld>
            <a:endParaRPr lang="en-US">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n-US">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806DE53E-16F8-4C23-8281-BD86CFCAD1E0}" type="slidenum">
              <a:rPr lang="en-US"/>
              <a:pPr>
                <a:defRPr/>
              </a:pPr>
              <a:t>‹#›</a:t>
            </a:fld>
            <a:endParaRPr lang="en-US"/>
          </a:p>
        </p:txBody>
      </p:sp>
    </p:spTree>
    <p:extLst>
      <p:ext uri="{BB962C8B-B14F-4D97-AF65-F5344CB8AC3E}">
        <p14:creationId xmlns:p14="http://schemas.microsoft.com/office/powerpoint/2010/main" val="124897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879" y="4683138"/>
            <a:ext cx="9006254"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6" name="Rectangle 5"/>
          <p:cNvSpPr/>
          <p:nvPr/>
        </p:nvSpPr>
        <p:spPr>
          <a:xfrm>
            <a:off x="68879" y="4649801"/>
            <a:ext cx="9006254"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7" name="Rectangle 6"/>
          <p:cNvSpPr/>
          <p:nvPr/>
        </p:nvSpPr>
        <p:spPr>
          <a:xfrm>
            <a:off x="68879" y="4773613"/>
            <a:ext cx="9006254" cy="4921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15" y="66688"/>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89B0993F-05D9-427B-A760-2FA158E8EFCA}" type="datetimeFigureOut">
              <a:rPr lang="en-US">
                <a:solidFill>
                  <a:srgbClr val="696464"/>
                </a:solidFill>
              </a:rPr>
              <a:pPr>
                <a:defRPr/>
              </a:pPr>
              <a:t>1/22/2015</a:t>
            </a:fld>
            <a:endParaRPr lang="en-US">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696464"/>
              </a:solidFill>
            </a:endParaRPr>
          </a:p>
        </p:txBody>
      </p:sp>
      <p:sp>
        <p:nvSpPr>
          <p:cNvPr id="10" name="Slide Number Placeholder 6"/>
          <p:cNvSpPr>
            <a:spLocks noGrp="1"/>
          </p:cNvSpPr>
          <p:nvPr>
            <p:ph type="sldNum" sz="quarter" idx="12"/>
          </p:nvPr>
        </p:nvSpPr>
        <p:spPr>
          <a:xfrm>
            <a:off x="146538" y="6208713"/>
            <a:ext cx="457200" cy="457200"/>
          </a:xfrm>
        </p:spPr>
        <p:txBody>
          <a:bodyPr/>
          <a:lstStyle>
            <a:lvl1pPr>
              <a:defRPr/>
            </a:lvl1pPr>
          </a:lstStyle>
          <a:p>
            <a:pPr>
              <a:defRPr/>
            </a:pPr>
            <a:fld id="{362E377D-08F0-4CE4-8A35-A49037132AFE}" type="slidenum">
              <a:rPr lang="en-US"/>
              <a:pPr>
                <a:defRPr/>
              </a:pPr>
              <a:t>‹#›</a:t>
            </a:fld>
            <a:endParaRPr lang="en-US"/>
          </a:p>
        </p:txBody>
      </p:sp>
    </p:spTree>
    <p:extLst>
      <p:ext uri="{BB962C8B-B14F-4D97-AF65-F5344CB8AC3E}">
        <p14:creationId xmlns:p14="http://schemas.microsoft.com/office/powerpoint/2010/main" val="283178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8" name="Rounded Rectangle 7"/>
          <p:cNvSpPr/>
          <p:nvPr/>
        </p:nvSpPr>
        <p:spPr>
          <a:xfrm>
            <a:off x="64484"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3076"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3077"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fld id="{34AB4652-F54F-4918-86E6-40EAC67CF12E}" type="datetimeFigureOut">
              <a:rPr lang="en-US">
                <a:solidFill>
                  <a:srgbClr val="696464"/>
                </a:solidFill>
              </a:rPr>
              <a:pPr fontAlgn="base">
                <a:defRPr/>
              </a:pPr>
              <a:t>1/22/2015</a:t>
            </a:fld>
            <a:endParaRPr lang="en-US" dirty="0">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algn="ct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endParaRPr lang="en-US">
              <a:solidFill>
                <a:srgbClr val="696464"/>
              </a:solidFill>
            </a:endParaRPr>
          </a:p>
        </p:txBody>
      </p:sp>
      <p:sp>
        <p:nvSpPr>
          <p:cNvPr id="23" name="Slide Number Placeholder 22"/>
          <p:cNvSpPr>
            <a:spLocks noGrp="1"/>
          </p:cNvSpPr>
          <p:nvPr>
            <p:ph type="sldNum" sz="quarter" idx="4"/>
          </p:nvPr>
        </p:nvSpPr>
        <p:spPr>
          <a:xfrm>
            <a:off x="146538"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spcBef>
                <a:spcPct val="25000"/>
              </a:spcBef>
              <a:spcAft>
                <a:spcPct val="35000"/>
              </a:spcAft>
              <a:buFont typeface="Wingdings" pitchFamily="2" charset="2"/>
              <a:buNone/>
              <a:defRPr kumimoji="0" sz="1400">
                <a:solidFill>
                  <a:srgbClr val="FFFFFF"/>
                </a:solidFill>
                <a:latin typeface="+mj-lt"/>
                <a:ea typeface="+mj-ea"/>
                <a:cs typeface="+mj-cs"/>
              </a:defRPr>
            </a:lvl1pPr>
          </a:lstStyle>
          <a:p>
            <a:pPr fontAlgn="base">
              <a:defRPr/>
            </a:pPr>
            <a:fld id="{FA7629C7-625E-44EA-B8A5-C5911AE079B5}" type="slidenum">
              <a:rPr lang="en-US"/>
              <a:pPr fontAlgn="base">
                <a:defRPr/>
              </a:pPr>
              <a:t>‹#›</a:t>
            </a:fld>
            <a:endParaRPr lang="en-US"/>
          </a:p>
        </p:txBody>
      </p:sp>
      <p:sp>
        <p:nvSpPr>
          <p:cNvPr id="10" name="Rectangle 41"/>
          <p:cNvSpPr>
            <a:spLocks noChangeArrowheads="1"/>
          </p:cNvSpPr>
          <p:nvPr userDrawn="1"/>
        </p:nvSpPr>
        <p:spPr bwMode="auto">
          <a:xfrm>
            <a:off x="0" y="-14288"/>
            <a:ext cx="9144000" cy="1066801"/>
          </a:xfrm>
          <a:prstGeom prst="rect">
            <a:avLst/>
          </a:prstGeom>
          <a:solidFill>
            <a:srgbClr val="006600"/>
          </a:solidFill>
          <a:ln w="6350">
            <a:noFill/>
            <a:miter lim="800000"/>
            <a:headEnd/>
            <a:tailEnd/>
          </a:ln>
          <a:effectLst/>
        </p:spPr>
        <p:txBody>
          <a:bodyPr wrap="none" lIns="0" tIns="0" rIns="0" bIns="0" anchor="ctr"/>
          <a:lstStyle/>
          <a:p>
            <a:pPr algn="ctr" fontAlgn="base">
              <a:spcBef>
                <a:spcPct val="25000"/>
              </a:spcBef>
              <a:spcAft>
                <a:spcPct val="35000"/>
              </a:spcAft>
              <a:buFont typeface="Wingdings" pitchFamily="2" charset="2"/>
              <a:buNone/>
              <a:defRPr/>
            </a:pPr>
            <a:endParaRPr lang="en-US" sz="1600">
              <a:solidFill>
                <a:srgbClr val="FFFFFF"/>
              </a:solidFill>
              <a:latin typeface="Arial" charset="0"/>
              <a:cs typeface="Arial" charset="0"/>
            </a:endParaRPr>
          </a:p>
        </p:txBody>
      </p:sp>
      <p:pic>
        <p:nvPicPr>
          <p:cNvPr id="3082" name="Picture 75" descr="Nigeria_Coat_of_Arms"/>
          <p:cNvPicPr>
            <a:picLocks noChangeAspect="1" noChangeArrowheads="1"/>
          </p:cNvPicPr>
          <p:nvPr userDrawn="1"/>
        </p:nvPicPr>
        <p:blipFill>
          <a:blip r:embed="rId13"/>
          <a:srcRect/>
          <a:stretch>
            <a:fillRect/>
          </a:stretch>
        </p:blipFill>
        <p:spPr bwMode="auto">
          <a:xfrm>
            <a:off x="8028849" y="15875"/>
            <a:ext cx="1115157" cy="1008063"/>
          </a:xfrm>
          <a:prstGeom prst="rect">
            <a:avLst/>
          </a:prstGeom>
          <a:noFill/>
          <a:ln w="9525">
            <a:noFill/>
            <a:miter lim="800000"/>
            <a:headEnd/>
            <a:tailEnd/>
          </a:ln>
        </p:spPr>
      </p:pic>
    </p:spTree>
    <p:extLst>
      <p:ext uri="{BB962C8B-B14F-4D97-AF65-F5344CB8AC3E}">
        <p14:creationId xmlns:p14="http://schemas.microsoft.com/office/powerpoint/2010/main" val="759397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a:defRPr>
      </a:lvl2pPr>
      <a:lvl3pPr algn="l" rtl="0" eaLnBrk="0" fontAlgn="base" hangingPunct="0">
        <a:spcBef>
          <a:spcPct val="0"/>
        </a:spcBef>
        <a:spcAft>
          <a:spcPct val="0"/>
        </a:spcAft>
        <a:defRPr sz="4000">
          <a:solidFill>
            <a:schemeClr val="tx2"/>
          </a:solidFill>
          <a:latin typeface="Franklin Gothic Book"/>
        </a:defRPr>
      </a:lvl3pPr>
      <a:lvl4pPr algn="l" rtl="0" eaLnBrk="0" fontAlgn="base" hangingPunct="0">
        <a:spcBef>
          <a:spcPct val="0"/>
        </a:spcBef>
        <a:spcAft>
          <a:spcPct val="0"/>
        </a:spcAft>
        <a:defRPr sz="4000">
          <a:solidFill>
            <a:schemeClr val="tx2"/>
          </a:solidFill>
          <a:latin typeface="Franklin Gothic Book"/>
        </a:defRPr>
      </a:lvl4pPr>
      <a:lvl5pPr algn="l" rtl="0" eaLnBrk="0" fontAlgn="base" hangingPunct="0">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8" name="Rounded Rectangle 7"/>
          <p:cNvSpPr/>
          <p:nvPr/>
        </p:nvSpPr>
        <p:spPr>
          <a:xfrm>
            <a:off x="64481"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3076"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3077"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fld id="{F9128F64-54F0-4A3B-B166-C27F768DDF2D}" type="datetimeFigureOut">
              <a:rPr lang="en-US">
                <a:solidFill>
                  <a:srgbClr val="696464"/>
                </a:solidFill>
              </a:rPr>
              <a:pPr fontAlgn="base">
                <a:defRPr/>
              </a:pPr>
              <a:t>1/22/2015</a:t>
            </a:fld>
            <a:endParaRPr lang="en-US" dirty="0">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algn="ct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endParaRPr lang="en-US">
              <a:solidFill>
                <a:srgbClr val="696464"/>
              </a:solidFill>
            </a:endParaRPr>
          </a:p>
        </p:txBody>
      </p:sp>
      <p:sp>
        <p:nvSpPr>
          <p:cNvPr id="23" name="Slide Number Placeholder 22"/>
          <p:cNvSpPr>
            <a:spLocks noGrp="1"/>
          </p:cNvSpPr>
          <p:nvPr>
            <p:ph type="sldNum" sz="quarter" idx="4"/>
          </p:nvPr>
        </p:nvSpPr>
        <p:spPr>
          <a:xfrm>
            <a:off x="146538"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spcBef>
                <a:spcPct val="25000"/>
              </a:spcBef>
              <a:spcAft>
                <a:spcPct val="35000"/>
              </a:spcAft>
              <a:buFont typeface="Wingdings" pitchFamily="2" charset="2"/>
              <a:buNone/>
              <a:defRPr kumimoji="0" sz="1400">
                <a:solidFill>
                  <a:srgbClr val="FFFFFF"/>
                </a:solidFill>
                <a:latin typeface="+mj-lt"/>
                <a:ea typeface="+mj-ea"/>
                <a:cs typeface="+mj-cs"/>
              </a:defRPr>
            </a:lvl1pPr>
          </a:lstStyle>
          <a:p>
            <a:pPr fontAlgn="base">
              <a:defRPr/>
            </a:pPr>
            <a:fld id="{686E1F78-BF46-4072-9002-BAA091A7556F}" type="slidenum">
              <a:rPr lang="en-US"/>
              <a:pPr fontAlgn="base">
                <a:defRPr/>
              </a:pPr>
              <a:t>‹#›</a:t>
            </a:fld>
            <a:endParaRPr lang="en-US"/>
          </a:p>
        </p:txBody>
      </p:sp>
      <p:sp>
        <p:nvSpPr>
          <p:cNvPr id="10" name="Rectangle 41"/>
          <p:cNvSpPr>
            <a:spLocks noChangeArrowheads="1"/>
          </p:cNvSpPr>
          <p:nvPr userDrawn="1"/>
        </p:nvSpPr>
        <p:spPr bwMode="auto">
          <a:xfrm>
            <a:off x="0" y="-14288"/>
            <a:ext cx="9144000" cy="1066801"/>
          </a:xfrm>
          <a:prstGeom prst="rect">
            <a:avLst/>
          </a:prstGeom>
          <a:solidFill>
            <a:srgbClr val="006600"/>
          </a:solidFill>
          <a:ln w="6350">
            <a:noFill/>
            <a:miter lim="800000"/>
            <a:headEnd/>
            <a:tailEnd/>
          </a:ln>
          <a:effectLst/>
        </p:spPr>
        <p:txBody>
          <a:bodyPr wrap="none" lIns="0" tIns="0" rIns="0" bIns="0" anchor="ctr"/>
          <a:lstStyle/>
          <a:p>
            <a:pPr algn="ctr" fontAlgn="base">
              <a:spcBef>
                <a:spcPct val="25000"/>
              </a:spcBef>
              <a:spcAft>
                <a:spcPct val="35000"/>
              </a:spcAft>
              <a:buFont typeface="Wingdings" pitchFamily="2" charset="2"/>
              <a:buNone/>
              <a:defRPr/>
            </a:pPr>
            <a:endParaRPr lang="en-US" sz="1600">
              <a:solidFill>
                <a:srgbClr val="FFFFFF"/>
              </a:solidFill>
              <a:latin typeface="Arial" charset="0"/>
              <a:cs typeface="Arial" charset="0"/>
            </a:endParaRPr>
          </a:p>
        </p:txBody>
      </p:sp>
      <p:pic>
        <p:nvPicPr>
          <p:cNvPr id="3082" name="Picture 75" descr="Nigeria_Coat_of_Arms"/>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28846" y="15875"/>
            <a:ext cx="1115157"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957442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a:defRPr>
      </a:lvl2pPr>
      <a:lvl3pPr algn="l" rtl="0" eaLnBrk="0" fontAlgn="base" hangingPunct="0">
        <a:spcBef>
          <a:spcPct val="0"/>
        </a:spcBef>
        <a:spcAft>
          <a:spcPct val="0"/>
        </a:spcAft>
        <a:defRPr sz="4000">
          <a:solidFill>
            <a:schemeClr val="tx2"/>
          </a:solidFill>
          <a:latin typeface="Franklin Gothic Book"/>
        </a:defRPr>
      </a:lvl3pPr>
      <a:lvl4pPr algn="l" rtl="0" eaLnBrk="0" fontAlgn="base" hangingPunct="0">
        <a:spcBef>
          <a:spcPct val="0"/>
        </a:spcBef>
        <a:spcAft>
          <a:spcPct val="0"/>
        </a:spcAft>
        <a:defRPr sz="4000">
          <a:solidFill>
            <a:schemeClr val="tx2"/>
          </a:solidFill>
          <a:latin typeface="Franklin Gothic Book"/>
        </a:defRPr>
      </a:lvl4pPr>
      <a:lvl5pPr algn="l" rtl="0" eaLnBrk="0" fontAlgn="base" hangingPunct="0">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useBgFill="1">
        <p:nvSpPr>
          <p:cNvPr id="8" name="Rounded Rectangle 7"/>
          <p:cNvSpPr/>
          <p:nvPr/>
        </p:nvSpPr>
        <p:spPr>
          <a:xfrm>
            <a:off x="64478" y="69850"/>
            <a:ext cx="9013581"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25000"/>
              </a:spcBef>
              <a:spcAft>
                <a:spcPct val="35000"/>
              </a:spcAft>
              <a:buFont typeface="Wingdings" pitchFamily="2" charset="2"/>
              <a:buNone/>
              <a:defRPr/>
            </a:pPr>
            <a:endParaRPr lang="en-US" sz="1600">
              <a:solidFill>
                <a:prstClr val="white"/>
              </a:solidFill>
            </a:endParaRPr>
          </a:p>
        </p:txBody>
      </p:sp>
      <p:sp>
        <p:nvSpPr>
          <p:cNvPr id="3076"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3077"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fld id="{34AB4652-F54F-4918-86E6-40EAC67CF12E}" type="datetimeFigureOut">
              <a:rPr lang="en-US">
                <a:solidFill>
                  <a:srgbClr val="696464"/>
                </a:solidFill>
              </a:rPr>
              <a:pPr fontAlgn="base">
                <a:defRPr/>
              </a:pPr>
              <a:t>1/22/2015</a:t>
            </a:fld>
            <a:endParaRPr lang="en-US" dirty="0">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algn="ctr" eaLnBrk="1" latinLnBrk="0" hangingPunct="1">
              <a:spcBef>
                <a:spcPct val="25000"/>
              </a:spcBef>
              <a:spcAft>
                <a:spcPct val="35000"/>
              </a:spcAft>
              <a:buFont typeface="Wingdings" pitchFamily="2" charset="2"/>
              <a:buNone/>
              <a:defRPr kumimoji="0" sz="1400">
                <a:solidFill>
                  <a:schemeClr val="tx2"/>
                </a:solidFill>
                <a:latin typeface="Arial" charset="0"/>
                <a:cs typeface="Arial" charset="0"/>
              </a:defRPr>
            </a:lvl1pPr>
          </a:lstStyle>
          <a:p>
            <a:pPr fontAlgn="base">
              <a:defRPr/>
            </a:pPr>
            <a:endParaRPr lang="en-US">
              <a:solidFill>
                <a:srgbClr val="696464"/>
              </a:solidFill>
            </a:endParaRPr>
          </a:p>
        </p:txBody>
      </p:sp>
      <p:sp>
        <p:nvSpPr>
          <p:cNvPr id="23" name="Slide Number Placeholder 22"/>
          <p:cNvSpPr>
            <a:spLocks noGrp="1"/>
          </p:cNvSpPr>
          <p:nvPr>
            <p:ph type="sldNum" sz="quarter" idx="4"/>
          </p:nvPr>
        </p:nvSpPr>
        <p:spPr>
          <a:xfrm>
            <a:off x="146538"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spcBef>
                <a:spcPct val="25000"/>
              </a:spcBef>
              <a:spcAft>
                <a:spcPct val="35000"/>
              </a:spcAft>
              <a:buFont typeface="Wingdings" pitchFamily="2" charset="2"/>
              <a:buNone/>
              <a:defRPr kumimoji="0" sz="1400">
                <a:solidFill>
                  <a:srgbClr val="FFFFFF"/>
                </a:solidFill>
                <a:latin typeface="+mj-lt"/>
                <a:ea typeface="+mj-ea"/>
                <a:cs typeface="+mj-cs"/>
              </a:defRPr>
            </a:lvl1pPr>
          </a:lstStyle>
          <a:p>
            <a:pPr fontAlgn="base">
              <a:defRPr/>
            </a:pPr>
            <a:fld id="{FA7629C7-625E-44EA-B8A5-C5911AE079B5}" type="slidenum">
              <a:rPr lang="en-US"/>
              <a:pPr fontAlgn="base">
                <a:defRPr/>
              </a:pPr>
              <a:t>‹#›</a:t>
            </a:fld>
            <a:endParaRPr lang="en-US"/>
          </a:p>
        </p:txBody>
      </p:sp>
      <p:sp>
        <p:nvSpPr>
          <p:cNvPr id="10" name="Rectangle 41"/>
          <p:cNvSpPr>
            <a:spLocks noChangeArrowheads="1"/>
          </p:cNvSpPr>
          <p:nvPr userDrawn="1"/>
        </p:nvSpPr>
        <p:spPr bwMode="auto">
          <a:xfrm>
            <a:off x="0" y="-14288"/>
            <a:ext cx="9144000" cy="1066801"/>
          </a:xfrm>
          <a:prstGeom prst="rect">
            <a:avLst/>
          </a:prstGeom>
          <a:solidFill>
            <a:srgbClr val="006600"/>
          </a:solidFill>
          <a:ln w="6350">
            <a:noFill/>
            <a:miter lim="800000"/>
            <a:headEnd/>
            <a:tailEnd/>
          </a:ln>
          <a:effectLst/>
        </p:spPr>
        <p:txBody>
          <a:bodyPr wrap="none" lIns="0" tIns="0" rIns="0" bIns="0" anchor="ctr"/>
          <a:lstStyle/>
          <a:p>
            <a:pPr algn="ctr" fontAlgn="base">
              <a:spcBef>
                <a:spcPct val="25000"/>
              </a:spcBef>
              <a:spcAft>
                <a:spcPct val="35000"/>
              </a:spcAft>
              <a:buFont typeface="Wingdings" pitchFamily="2" charset="2"/>
              <a:buNone/>
              <a:defRPr/>
            </a:pPr>
            <a:endParaRPr lang="en-US" sz="1600">
              <a:solidFill>
                <a:srgbClr val="FFFFFF"/>
              </a:solidFill>
              <a:latin typeface="Arial" charset="0"/>
              <a:cs typeface="Arial" charset="0"/>
            </a:endParaRPr>
          </a:p>
        </p:txBody>
      </p:sp>
      <p:pic>
        <p:nvPicPr>
          <p:cNvPr id="3082" name="Picture 75" descr="Nigeria_Coat_of_Arms"/>
          <p:cNvPicPr>
            <a:picLocks noChangeAspect="1" noChangeArrowheads="1"/>
          </p:cNvPicPr>
          <p:nvPr userDrawn="1"/>
        </p:nvPicPr>
        <p:blipFill>
          <a:blip r:embed="rId13"/>
          <a:srcRect/>
          <a:stretch>
            <a:fillRect/>
          </a:stretch>
        </p:blipFill>
        <p:spPr bwMode="auto">
          <a:xfrm>
            <a:off x="8028843" y="15875"/>
            <a:ext cx="1115157" cy="1008063"/>
          </a:xfrm>
          <a:prstGeom prst="rect">
            <a:avLst/>
          </a:prstGeom>
          <a:noFill/>
          <a:ln w="9525">
            <a:noFill/>
            <a:miter lim="800000"/>
            <a:headEnd/>
            <a:tailEnd/>
          </a:ln>
        </p:spPr>
      </p:pic>
    </p:spTree>
    <p:extLst>
      <p:ext uri="{BB962C8B-B14F-4D97-AF65-F5344CB8AC3E}">
        <p14:creationId xmlns:p14="http://schemas.microsoft.com/office/powerpoint/2010/main" val="33151910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a:defRPr>
      </a:lvl2pPr>
      <a:lvl3pPr algn="l" rtl="0" eaLnBrk="0" fontAlgn="base" hangingPunct="0">
        <a:spcBef>
          <a:spcPct val="0"/>
        </a:spcBef>
        <a:spcAft>
          <a:spcPct val="0"/>
        </a:spcAft>
        <a:defRPr sz="4000">
          <a:solidFill>
            <a:schemeClr val="tx2"/>
          </a:solidFill>
          <a:latin typeface="Franklin Gothic Book"/>
        </a:defRPr>
      </a:lvl3pPr>
      <a:lvl4pPr algn="l" rtl="0" eaLnBrk="0" fontAlgn="base" hangingPunct="0">
        <a:spcBef>
          <a:spcPct val="0"/>
        </a:spcBef>
        <a:spcAft>
          <a:spcPct val="0"/>
        </a:spcAft>
        <a:defRPr sz="4000">
          <a:solidFill>
            <a:schemeClr val="tx2"/>
          </a:solidFill>
          <a:latin typeface="Franklin Gothic Book"/>
        </a:defRPr>
      </a:lvl4pPr>
      <a:lvl5pPr algn="l" rtl="0" eaLnBrk="0" fontAlgn="base" hangingPunct="0">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1"/>
          <p:cNvSpPr txBox="1">
            <a:spLocks/>
          </p:cNvSpPr>
          <p:nvPr/>
        </p:nvSpPr>
        <p:spPr>
          <a:xfrm>
            <a:off x="179512" y="2276872"/>
            <a:ext cx="8424936" cy="4248472"/>
          </a:xfrm>
          <a:prstGeom prst="rect">
            <a:avLst/>
          </a:prstGeom>
        </p:spPr>
        <p:txBody>
          <a:bodyPr vert="horz" lIns="0" rIns="0" bIns="0" anchor="b">
            <a:normAutofit fontScale="90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b="1" dirty="0" smtClean="0">
                <a:solidFill>
                  <a:srgbClr val="04617B"/>
                </a:solidFill>
              </a:rPr>
              <a:t>AN EFFECTIVE PERFORMANCE MANAGEMENT SYSTEM </a:t>
            </a:r>
          </a:p>
          <a:p>
            <a:pPr algn="ctr"/>
            <a:r>
              <a:rPr lang="en-US" b="1" dirty="0" smtClean="0">
                <a:solidFill>
                  <a:srgbClr val="04617B"/>
                </a:solidFill>
              </a:rPr>
              <a:t>FOR THE </a:t>
            </a:r>
          </a:p>
          <a:p>
            <a:pPr algn="ctr"/>
            <a:r>
              <a:rPr lang="en-US" b="1" dirty="0" smtClean="0">
                <a:solidFill>
                  <a:srgbClr val="04617B"/>
                </a:solidFill>
              </a:rPr>
              <a:t>FEDERAL PUBLIC </a:t>
            </a:r>
            <a:r>
              <a:rPr lang="en-US" b="1" dirty="0" smtClean="0">
                <a:solidFill>
                  <a:srgbClr val="04617B"/>
                </a:solidFill>
              </a:rPr>
              <a:t>SERVICE</a:t>
            </a:r>
          </a:p>
          <a:p>
            <a:pPr algn="ctr"/>
            <a:endParaRPr lang="en-GB" b="1" dirty="0">
              <a:solidFill>
                <a:srgbClr val="04617B"/>
              </a:solidFill>
            </a:endParaRPr>
          </a:p>
          <a:p>
            <a:pPr algn="ctr"/>
            <a:r>
              <a:rPr lang="en-GB" b="1" dirty="0" err="1" smtClean="0">
                <a:solidFill>
                  <a:srgbClr val="04617B"/>
                </a:solidFill>
              </a:rPr>
              <a:t>Dr.</a:t>
            </a:r>
            <a:r>
              <a:rPr lang="en-GB" b="1" dirty="0" smtClean="0">
                <a:solidFill>
                  <a:srgbClr val="04617B"/>
                </a:solidFill>
              </a:rPr>
              <a:t> </a:t>
            </a:r>
            <a:r>
              <a:rPr lang="en-GB" b="1" dirty="0" err="1" smtClean="0">
                <a:solidFill>
                  <a:srgbClr val="04617B"/>
                </a:solidFill>
              </a:rPr>
              <a:t>Amina</a:t>
            </a:r>
            <a:r>
              <a:rPr lang="en-GB" b="1" dirty="0" smtClean="0">
                <a:solidFill>
                  <a:srgbClr val="04617B"/>
                </a:solidFill>
              </a:rPr>
              <a:t> M. B </a:t>
            </a:r>
            <a:r>
              <a:rPr lang="en-GB" b="1" dirty="0" err="1" smtClean="0">
                <a:solidFill>
                  <a:srgbClr val="04617B"/>
                </a:solidFill>
              </a:rPr>
              <a:t>Shamaki</a:t>
            </a:r>
            <a:r>
              <a:rPr lang="en-GB" b="1" dirty="0" smtClean="0">
                <a:solidFill>
                  <a:srgbClr val="04617B"/>
                </a:solidFill>
              </a:rPr>
              <a:t> </a:t>
            </a:r>
            <a:r>
              <a:rPr lang="en-GB" b="1" i="1" dirty="0" err="1" smtClean="0">
                <a:solidFill>
                  <a:srgbClr val="04617B"/>
                </a:solidFill>
              </a:rPr>
              <a:t>mni</a:t>
            </a:r>
            <a:endParaRPr lang="en-GB" b="1" i="1" dirty="0" smtClean="0">
              <a:solidFill>
                <a:srgbClr val="04617B"/>
              </a:solidFill>
            </a:endParaRPr>
          </a:p>
          <a:p>
            <a:pPr algn="ctr"/>
            <a:r>
              <a:rPr lang="en-GB" b="1" dirty="0" smtClean="0">
                <a:solidFill>
                  <a:srgbClr val="04617B"/>
                </a:solidFill>
              </a:rPr>
              <a:t>Perm Sec. SDO OHCSF</a:t>
            </a:r>
            <a:endParaRPr lang="en-GB" dirty="0">
              <a:solidFill>
                <a:srgbClr val="04617B"/>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2016" y="1412776"/>
            <a:ext cx="5339928" cy="1038225"/>
          </a:xfrm>
          <a:prstGeom prst="rect">
            <a:avLst/>
          </a:prstGeom>
        </p:spPr>
      </p:pic>
    </p:spTree>
    <p:extLst>
      <p:ext uri="{BB962C8B-B14F-4D97-AF65-F5344CB8AC3E}">
        <p14:creationId xmlns:p14="http://schemas.microsoft.com/office/powerpoint/2010/main" val="14032531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8028384" cy="1143000"/>
          </a:xfrm>
        </p:spPr>
        <p:txBody>
          <a:bodyPr/>
          <a:lstStyle/>
          <a:p>
            <a:pPr lvl="0"/>
            <a:r>
              <a:rPr lang="en-US" sz="3600" b="1" kern="0" dirty="0">
                <a:solidFill>
                  <a:prstClr val="white"/>
                </a:solidFill>
                <a:latin typeface="Arial" pitchFamily="34" charset="0"/>
                <a:cs typeface="Arial" pitchFamily="34" charset="0"/>
              </a:rPr>
              <a:t>Performance Management Framework </a:t>
            </a:r>
            <a:r>
              <a:rPr lang="en-US" sz="3600" b="1" kern="0" dirty="0" smtClean="0">
                <a:solidFill>
                  <a:prstClr val="white"/>
                </a:solidFill>
                <a:latin typeface="Arial" pitchFamily="34" charset="0"/>
                <a:cs typeface="Arial" pitchFamily="34" charset="0"/>
              </a:rPr>
              <a:t> Contd.</a:t>
            </a:r>
            <a:endParaRPr lang="en-GB" sz="3600" dirty="0"/>
          </a:p>
        </p:txBody>
      </p:sp>
      <p:sp>
        <p:nvSpPr>
          <p:cNvPr id="3" name="Content Placeholder 2"/>
          <p:cNvSpPr>
            <a:spLocks noGrp="1"/>
          </p:cNvSpPr>
          <p:nvPr>
            <p:ph sz="quarter" idx="1"/>
          </p:nvPr>
        </p:nvSpPr>
        <p:spPr>
          <a:xfrm>
            <a:off x="107509" y="980728"/>
            <a:ext cx="8928992" cy="5976664"/>
          </a:xfrm>
        </p:spPr>
        <p:txBody>
          <a:bodyPr/>
          <a:lstStyle/>
          <a:p>
            <a:pPr eaLnBrk="1" fontAlgn="auto" hangingPunct="1">
              <a:spcBef>
                <a:spcPts val="0"/>
              </a:spcBef>
              <a:spcAft>
                <a:spcPts val="0"/>
              </a:spcAft>
              <a:buClr>
                <a:srgbClr val="C00000"/>
              </a:buClr>
              <a:buSzTx/>
              <a:buFont typeface="Arial" pitchFamily="34" charset="0"/>
              <a:buChar char="•"/>
              <a:defRPr/>
            </a:pPr>
            <a:r>
              <a:rPr lang="en-US" sz="2800" b="1" kern="0" dirty="0">
                <a:solidFill>
                  <a:srgbClr val="04617B">
                    <a:lumMod val="75000"/>
                  </a:srgbClr>
                </a:solidFill>
              </a:rPr>
              <a:t>Performance </a:t>
            </a:r>
            <a:r>
              <a:rPr lang="en-US" sz="2800" b="1" kern="0" dirty="0" smtClean="0">
                <a:solidFill>
                  <a:srgbClr val="04617B">
                    <a:lumMod val="75000"/>
                  </a:srgbClr>
                </a:solidFill>
              </a:rPr>
              <a:t>Planning: </a:t>
            </a:r>
            <a:r>
              <a:rPr lang="en-US" sz="2800" dirty="0"/>
              <a:t>Performance planning is used to provide a structured approach to driving the attainment of the desired level of performance for individuals, teams and institutions.</a:t>
            </a:r>
          </a:p>
          <a:p>
            <a:r>
              <a:rPr lang="en-US" sz="2800" b="1" kern="0" dirty="0">
                <a:solidFill>
                  <a:srgbClr val="04617B">
                    <a:lumMod val="75000"/>
                  </a:srgbClr>
                </a:solidFill>
              </a:rPr>
              <a:t>Performance Contracting: </a:t>
            </a:r>
            <a:r>
              <a:rPr lang="en-US" sz="2800" dirty="0"/>
              <a:t>This </a:t>
            </a:r>
            <a:r>
              <a:rPr lang="en-GB" sz="2800" dirty="0"/>
              <a:t>is a component of PMS, which is a management instrument that </a:t>
            </a:r>
            <a:r>
              <a:rPr lang="en-GB" sz="2800" dirty="0" smtClean="0"/>
              <a:t>defines </a:t>
            </a:r>
            <a:r>
              <a:rPr lang="en-GB" sz="2800" dirty="0"/>
              <a:t>responsibilities and </a:t>
            </a:r>
            <a:r>
              <a:rPr lang="en-GB" sz="2800" dirty="0" smtClean="0"/>
              <a:t>expectations </a:t>
            </a:r>
            <a:r>
              <a:rPr lang="en-GB" sz="2800" dirty="0"/>
              <a:t>in order to achieve mutually agreed </a:t>
            </a:r>
            <a:r>
              <a:rPr lang="en-GB" sz="2800" dirty="0" smtClean="0"/>
              <a:t>result/ outcomes</a:t>
            </a:r>
            <a:r>
              <a:rPr lang="en-GB" sz="2800" dirty="0"/>
              <a:t>. </a:t>
            </a:r>
            <a:endParaRPr lang="en-GB" sz="2800" dirty="0" smtClean="0"/>
          </a:p>
          <a:p>
            <a:r>
              <a:rPr lang="en-GB" sz="2800" dirty="0"/>
              <a:t>The primary means of accomplishing this are through incentives, long-term contracts with specific and measurable levels of operational performance defined by the customer and agreed on by contracting </a:t>
            </a:r>
            <a:r>
              <a:rPr lang="en-GB" sz="2800" dirty="0" smtClean="0"/>
              <a:t>parties</a:t>
            </a:r>
            <a:endParaRPr lang="en-GB" sz="100" dirty="0"/>
          </a:p>
          <a:p>
            <a:r>
              <a:rPr lang="en-GB" sz="2800" spc="-150" dirty="0"/>
              <a:t>This can be used for </a:t>
            </a:r>
            <a:r>
              <a:rPr lang="en-GB" sz="2800" spc="-150" dirty="0" smtClean="0"/>
              <a:t> the evaluation </a:t>
            </a:r>
            <a:r>
              <a:rPr lang="en-GB" sz="2800" spc="-150" dirty="0"/>
              <a:t>of Chief Executives  Officers </a:t>
            </a:r>
            <a:r>
              <a:rPr lang="en-GB" sz="2800" spc="-150" dirty="0" smtClean="0"/>
              <a:t>of MDAs</a:t>
            </a:r>
            <a:endParaRPr lang="en-GB" sz="2800" spc="-150" dirty="0"/>
          </a:p>
          <a:p>
            <a:endParaRPr lang="en-GB" sz="2800" dirty="0"/>
          </a:p>
          <a:p>
            <a:pPr marL="111125" marR="0" lvl="0" indent="-111125" defTabSz="914400" eaLnBrk="1" fontAlgn="auto" latinLnBrk="0" hangingPunct="1">
              <a:lnSpc>
                <a:spcPct val="150000"/>
              </a:lnSpc>
              <a:spcBef>
                <a:spcPts val="0"/>
              </a:spcBef>
              <a:spcAft>
                <a:spcPts val="0"/>
              </a:spcAft>
              <a:buClrTx/>
              <a:buSzTx/>
              <a:buFont typeface="Arial" pitchFamily="34" charset="0"/>
              <a:buChar char="•"/>
              <a:tabLst/>
              <a:defRPr/>
            </a:pPr>
            <a:endParaRPr lang="en-US" sz="2800" b="1" kern="0" dirty="0">
              <a:solidFill>
                <a:srgbClr val="04617B">
                  <a:lumMod val="75000"/>
                </a:srgbClr>
              </a:solidFill>
            </a:endParaRPr>
          </a:p>
          <a:p>
            <a:pPr marL="0" indent="0">
              <a:buNone/>
            </a:pPr>
            <a:endParaRPr lang="en-GB" dirty="0"/>
          </a:p>
        </p:txBody>
      </p:sp>
    </p:spTree>
    <p:extLst>
      <p:ext uri="{BB962C8B-B14F-4D97-AF65-F5344CB8AC3E}">
        <p14:creationId xmlns:p14="http://schemas.microsoft.com/office/powerpoint/2010/main" val="1375894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7504" y="1268760"/>
            <a:ext cx="8856984" cy="5400600"/>
          </a:xfrm>
        </p:spPr>
        <p:txBody>
          <a:bodyPr/>
          <a:lstStyle/>
          <a:p>
            <a:pPr lvl="0">
              <a:spcBef>
                <a:spcPts val="600"/>
              </a:spcBef>
              <a:spcAft>
                <a:spcPct val="35000"/>
              </a:spcAft>
              <a:buSzPct val="120000"/>
              <a:buFont typeface="Arial" pitchFamily="34" charset="0"/>
              <a:buChar char="•"/>
              <a:defRPr/>
            </a:pPr>
            <a:r>
              <a:rPr lang="en-US" sz="3200" b="1" kern="0" dirty="0">
                <a:solidFill>
                  <a:srgbClr val="04617B">
                    <a:lumMod val="75000"/>
                  </a:srgbClr>
                </a:solidFill>
              </a:rPr>
              <a:t>Performance Measurement: </a:t>
            </a:r>
            <a:r>
              <a:rPr lang="en-US" sz="3200" dirty="0"/>
              <a:t>Agreed KPIs &amp; </a:t>
            </a:r>
            <a:r>
              <a:rPr lang="en-US" sz="3200" dirty="0" smtClean="0"/>
              <a:t>targets which </a:t>
            </a:r>
            <a:r>
              <a:rPr lang="en-US" sz="3200" dirty="0"/>
              <a:t>are documented in a Performance Contract/Agreements.</a:t>
            </a:r>
          </a:p>
          <a:p>
            <a:pPr>
              <a:spcBef>
                <a:spcPts val="600"/>
              </a:spcBef>
              <a:spcAft>
                <a:spcPct val="35000"/>
              </a:spcAft>
              <a:buSzPct val="120000"/>
              <a:buFont typeface="Arial" pitchFamily="34" charset="0"/>
              <a:buChar char="•"/>
              <a:defRPr/>
            </a:pPr>
            <a:r>
              <a:rPr lang="en-US" sz="3200" b="1" kern="0" dirty="0">
                <a:solidFill>
                  <a:srgbClr val="04617B">
                    <a:lumMod val="75000"/>
                  </a:srgbClr>
                </a:solidFill>
              </a:rPr>
              <a:t>Performance </a:t>
            </a:r>
            <a:r>
              <a:rPr lang="en-US" sz="3200" b="1" kern="0" dirty="0" smtClean="0">
                <a:solidFill>
                  <a:srgbClr val="04617B">
                    <a:lumMod val="75000"/>
                  </a:srgbClr>
                </a:solidFill>
              </a:rPr>
              <a:t>Monitoring, Reporting </a:t>
            </a:r>
            <a:r>
              <a:rPr lang="en-US" sz="3200" b="1" kern="0" dirty="0">
                <a:solidFill>
                  <a:srgbClr val="04617B">
                    <a:lumMod val="75000"/>
                  </a:srgbClr>
                </a:solidFill>
              </a:rPr>
              <a:t>and Feedback: </a:t>
            </a:r>
            <a:r>
              <a:rPr lang="en-US" sz="3200" dirty="0"/>
              <a:t>Performance is measured, monitored and reported at both the institutional and individual levels on an ongoing basis throughout the </a:t>
            </a:r>
            <a:r>
              <a:rPr lang="en-US" sz="3200" dirty="0" smtClean="0"/>
              <a:t>year.</a:t>
            </a:r>
          </a:p>
          <a:p>
            <a:pPr marL="265113" marR="0" lvl="0" indent="-265113" defTabSz="914400" eaLnBrk="1" fontAlgn="auto" latinLnBrk="0" hangingPunct="1">
              <a:spcBef>
                <a:spcPts val="0"/>
              </a:spcBef>
              <a:spcAft>
                <a:spcPts val="0"/>
              </a:spcAft>
              <a:buClr>
                <a:srgbClr val="C00000"/>
              </a:buClr>
              <a:buSzPct val="120000"/>
              <a:buFont typeface="Arial" pitchFamily="34" charset="0"/>
              <a:buChar char="•"/>
              <a:tabLst/>
              <a:defRPr/>
            </a:pPr>
            <a:r>
              <a:rPr lang="en-US" sz="3200" b="1" kern="0" dirty="0" smtClean="0">
                <a:solidFill>
                  <a:srgbClr val="04617B">
                    <a:lumMod val="75000"/>
                  </a:srgbClr>
                </a:solidFill>
              </a:rPr>
              <a:t>PMS Policy, Technology </a:t>
            </a:r>
            <a:r>
              <a:rPr lang="en-US" sz="3200" b="1" kern="0" dirty="0">
                <a:solidFill>
                  <a:srgbClr val="04617B">
                    <a:lumMod val="75000"/>
                  </a:srgbClr>
                </a:solidFill>
              </a:rPr>
              <a:t>and Data Management System</a:t>
            </a:r>
          </a:p>
          <a:p>
            <a:pPr marL="231775" indent="-231775">
              <a:spcBef>
                <a:spcPts val="600"/>
              </a:spcBef>
              <a:spcAft>
                <a:spcPct val="35000"/>
              </a:spcAft>
              <a:buFont typeface="Wingdings" pitchFamily="2" charset="2"/>
              <a:buChar char="§"/>
              <a:defRPr/>
            </a:pPr>
            <a:endParaRPr lang="en-US" sz="2800" dirty="0"/>
          </a:p>
          <a:p>
            <a:pPr marL="0" indent="0">
              <a:buNone/>
            </a:pPr>
            <a:endParaRPr lang="en-GB" sz="3200" dirty="0"/>
          </a:p>
        </p:txBody>
      </p:sp>
      <p:sp>
        <p:nvSpPr>
          <p:cNvPr id="5" name="Title 1"/>
          <p:cNvSpPr txBox="1">
            <a:spLocks/>
          </p:cNvSpPr>
          <p:nvPr/>
        </p:nvSpPr>
        <p:spPr bwMode="auto">
          <a:xfrm>
            <a:off x="107504" y="-49507"/>
            <a:ext cx="8028384"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a:defRPr>
            </a:lvl2pPr>
            <a:lvl3pPr algn="l" rtl="0" eaLnBrk="0" fontAlgn="base" hangingPunct="0">
              <a:spcBef>
                <a:spcPct val="0"/>
              </a:spcBef>
              <a:spcAft>
                <a:spcPct val="0"/>
              </a:spcAft>
              <a:defRPr sz="4000">
                <a:solidFill>
                  <a:schemeClr val="tx2"/>
                </a:solidFill>
                <a:latin typeface="Franklin Gothic Book"/>
              </a:defRPr>
            </a:lvl3pPr>
            <a:lvl4pPr algn="l" rtl="0" eaLnBrk="0" fontAlgn="base" hangingPunct="0">
              <a:spcBef>
                <a:spcPct val="0"/>
              </a:spcBef>
              <a:spcAft>
                <a:spcPct val="0"/>
              </a:spcAft>
              <a:defRPr sz="4000">
                <a:solidFill>
                  <a:schemeClr val="tx2"/>
                </a:solidFill>
                <a:latin typeface="Franklin Gothic Book"/>
              </a:defRPr>
            </a:lvl4pPr>
            <a:lvl5pPr algn="l" rtl="0" eaLnBrk="0" fontAlgn="base" hangingPunct="0">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a:lstStyle>
          <a:p>
            <a:r>
              <a:rPr lang="en-US" sz="3600" b="1" kern="0" smtClean="0">
                <a:solidFill>
                  <a:prstClr val="white"/>
                </a:solidFill>
                <a:latin typeface="Arial" pitchFamily="34" charset="0"/>
                <a:cs typeface="Arial" pitchFamily="34" charset="0"/>
              </a:rPr>
              <a:t>Performance Management Framework  Contd.</a:t>
            </a:r>
            <a:endParaRPr lang="en-GB" sz="3600" dirty="0">
              <a:solidFill>
                <a:srgbClr val="696464"/>
              </a:solidFill>
            </a:endParaRPr>
          </a:p>
        </p:txBody>
      </p:sp>
    </p:spTree>
    <p:extLst>
      <p:ext uri="{BB962C8B-B14F-4D97-AF65-F5344CB8AC3E}">
        <p14:creationId xmlns:p14="http://schemas.microsoft.com/office/powerpoint/2010/main" val="2367636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99392"/>
            <a:ext cx="7772400" cy="1143000"/>
          </a:xfrm>
        </p:spPr>
        <p:txBody>
          <a:bodyPr/>
          <a:lstStyle/>
          <a:p>
            <a:pPr lvl="0"/>
            <a:r>
              <a:rPr lang="en-US" b="1" kern="0" dirty="0" smtClean="0">
                <a:solidFill>
                  <a:prstClr val="white"/>
                </a:solidFill>
                <a:latin typeface="Arial Narrow" pitchFamily="34" charset="0"/>
              </a:rPr>
              <a:t>Linkages </a:t>
            </a:r>
            <a:r>
              <a:rPr lang="en-US" b="1" kern="0" dirty="0">
                <a:solidFill>
                  <a:prstClr val="white"/>
                </a:solidFill>
                <a:latin typeface="Arial Narrow" pitchFamily="34" charset="0"/>
              </a:rPr>
              <a:t>to Other </a:t>
            </a:r>
            <a:r>
              <a:rPr lang="en-US" b="1" kern="0" dirty="0" smtClean="0">
                <a:solidFill>
                  <a:prstClr val="white"/>
                </a:solidFill>
                <a:latin typeface="Arial Narrow" pitchFamily="34" charset="0"/>
              </a:rPr>
              <a:t>HR Functions</a:t>
            </a:r>
            <a:endParaRPr lang="en-GB" dirty="0"/>
          </a:p>
        </p:txBody>
      </p:sp>
      <p:sp>
        <p:nvSpPr>
          <p:cNvPr id="3" name="Content Placeholder 2"/>
          <p:cNvSpPr>
            <a:spLocks noGrp="1"/>
          </p:cNvSpPr>
          <p:nvPr>
            <p:ph sz="quarter" idx="1"/>
          </p:nvPr>
        </p:nvSpPr>
        <p:spPr>
          <a:xfrm>
            <a:off x="107504" y="1268760"/>
            <a:ext cx="8856984" cy="4572000"/>
          </a:xfrm>
        </p:spPr>
        <p:txBody>
          <a:bodyPr/>
          <a:lstStyle/>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smtClean="0"/>
              <a:t>Recruitment and Placement </a:t>
            </a:r>
            <a:endParaRPr lang="en-US" sz="2800" b="1" kern="0" dirty="0"/>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Learning and Development</a:t>
            </a:r>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Promotion and Progression</a:t>
            </a:r>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Employee Mobility</a:t>
            </a:r>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Succession Planning and Mentoring</a:t>
            </a:r>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Recognition and Reward </a:t>
            </a:r>
          </a:p>
          <a:p>
            <a:pPr marL="258763" marR="0" lvl="0" indent="-258763" defTabSz="914400" eaLnBrk="1" fontAlgn="auto" latinLnBrk="0" hangingPunct="1">
              <a:lnSpc>
                <a:spcPct val="150000"/>
              </a:lnSpc>
              <a:spcBef>
                <a:spcPts val="0"/>
              </a:spcBef>
              <a:spcAft>
                <a:spcPts val="0"/>
              </a:spcAft>
              <a:buClr>
                <a:srgbClr val="C00000"/>
              </a:buClr>
              <a:buSzPct val="120000"/>
              <a:buFont typeface="Arial" pitchFamily="34" charset="0"/>
              <a:buChar char="•"/>
              <a:tabLst/>
              <a:defRPr/>
            </a:pPr>
            <a:r>
              <a:rPr lang="en-US" sz="2800" b="1" kern="0" dirty="0"/>
              <a:t>Sanctions and Discipline</a:t>
            </a:r>
          </a:p>
          <a:p>
            <a:endParaRPr lang="en-GB" dirty="0"/>
          </a:p>
        </p:txBody>
      </p:sp>
    </p:spTree>
    <p:extLst>
      <p:ext uri="{BB962C8B-B14F-4D97-AF65-F5344CB8AC3E}">
        <p14:creationId xmlns:p14="http://schemas.microsoft.com/office/powerpoint/2010/main" val="2636776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153866" y="544736"/>
            <a:ext cx="7776796" cy="508000"/>
          </a:xfrm>
        </p:spPr>
        <p:txBody>
          <a:bodyPr>
            <a:noAutofit/>
          </a:bodyPr>
          <a:lstStyle/>
          <a:p>
            <a:pPr fontAlgn="auto">
              <a:spcAft>
                <a:spcPts val="0"/>
              </a:spcAft>
              <a:defRPr/>
            </a:pPr>
            <a:r>
              <a:rPr lang="en-US" sz="3200" b="1" dirty="0" smtClean="0">
                <a:solidFill>
                  <a:schemeClr val="bg1"/>
                </a:solidFill>
                <a:latin typeface="Arial" pitchFamily="34" charset="0"/>
                <a:cs typeface="Arial" pitchFamily="34" charset="0"/>
              </a:rPr>
              <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Tools and Templates: </a:t>
            </a:r>
            <a:r>
              <a:rPr lang="en-US" sz="2800" b="1" dirty="0" smtClean="0">
                <a:solidFill>
                  <a:srgbClr val="FFFF00"/>
                </a:solidFill>
                <a:latin typeface="Arial" pitchFamily="34" charset="0"/>
                <a:cs typeface="Arial" pitchFamily="34" charset="0"/>
              </a:rPr>
              <a:t>Performance Scorecards</a:t>
            </a:r>
            <a:endParaRPr lang="en-GB" sz="2800" b="1" baseline="30000" dirty="0" smtClean="0">
              <a:solidFill>
                <a:srgbClr val="FFFF00"/>
              </a:solidFill>
              <a:latin typeface="Arial" pitchFamily="34" charset="0"/>
              <a:cs typeface="Arial" pitchFamily="34" charset="0"/>
            </a:endParaRPr>
          </a:p>
        </p:txBody>
      </p:sp>
      <p:sp>
        <p:nvSpPr>
          <p:cNvPr id="23" name="TextBox 22"/>
          <p:cNvSpPr txBox="1"/>
          <p:nvPr/>
        </p:nvSpPr>
        <p:spPr>
          <a:xfrm>
            <a:off x="43962" y="1340774"/>
            <a:ext cx="8992534" cy="3795911"/>
          </a:xfrm>
          <a:prstGeom prst="rect">
            <a:avLst/>
          </a:prstGeom>
          <a:noFill/>
        </p:spPr>
        <p:txBody>
          <a:bodyPr wrap="square">
            <a:spAutoFit/>
          </a:bodyPr>
          <a:lstStyle/>
          <a:p>
            <a:pPr marL="457200" indent="-457200" algn="just">
              <a:spcBef>
                <a:spcPts val="500"/>
              </a:spcBef>
              <a:spcAft>
                <a:spcPts val="500"/>
              </a:spcAft>
              <a:buClr>
                <a:srgbClr val="C00000"/>
              </a:buClr>
              <a:buSzPct val="120000"/>
              <a:buFont typeface="Arial" pitchFamily="34" charset="0"/>
              <a:buChar char="•"/>
              <a:defRPr/>
            </a:pPr>
            <a:r>
              <a:rPr lang="en-US" sz="2600" b="1" kern="0" dirty="0">
                <a:solidFill>
                  <a:prstClr val="black"/>
                </a:solidFill>
                <a:latin typeface="Arial Narrow" pitchFamily="34" charset="0"/>
                <a:cs typeface="Arial" charset="0"/>
              </a:rPr>
              <a:t>Performance scorecards are key elements of the PMS which define the objectives, indicators and targets for both organisations and </a:t>
            </a:r>
            <a:r>
              <a:rPr lang="en-US" sz="2600" b="1" kern="0" dirty="0" smtClean="0">
                <a:solidFill>
                  <a:prstClr val="black"/>
                </a:solidFill>
                <a:latin typeface="Arial Narrow" pitchFamily="34" charset="0"/>
                <a:cs typeface="Arial" charset="0"/>
              </a:rPr>
              <a:t>individuals</a:t>
            </a:r>
          </a:p>
          <a:p>
            <a:pPr algn="just">
              <a:spcBef>
                <a:spcPts val="500"/>
              </a:spcBef>
              <a:spcAft>
                <a:spcPts val="500"/>
              </a:spcAft>
              <a:defRPr/>
            </a:pPr>
            <a:endParaRPr lang="en-US" sz="1400" b="1" kern="0" dirty="0">
              <a:solidFill>
                <a:prstClr val="black"/>
              </a:solidFill>
              <a:latin typeface="Arial Narrow" pitchFamily="34" charset="0"/>
              <a:cs typeface="Arial" charset="0"/>
            </a:endParaRPr>
          </a:p>
          <a:p>
            <a:pPr marL="457200" indent="-457200" algn="just">
              <a:spcBef>
                <a:spcPts val="500"/>
              </a:spcBef>
              <a:spcAft>
                <a:spcPts val="500"/>
              </a:spcAft>
              <a:buClr>
                <a:srgbClr val="C00000"/>
              </a:buClr>
              <a:buSzPct val="120000"/>
              <a:buFont typeface="Arial" pitchFamily="34" charset="0"/>
              <a:buChar char="•"/>
              <a:defRPr/>
            </a:pPr>
            <a:r>
              <a:rPr lang="en-US" sz="2600" b="1" kern="0" dirty="0">
                <a:solidFill>
                  <a:prstClr val="black"/>
                </a:solidFill>
                <a:latin typeface="Arial Narrow" pitchFamily="34" charset="0"/>
                <a:cs typeface="Arial" charset="0"/>
              </a:rPr>
              <a:t>The most prominent methodology  adopted in developing performance scorecards is the Balanced Scorecard. It is a multi-dimensional framework for managing and strategically linking objectives, initiatives, targets and performance measures across corporate organisations. </a:t>
            </a:r>
          </a:p>
        </p:txBody>
      </p:sp>
    </p:spTree>
    <p:extLst>
      <p:ext uri="{BB962C8B-B14F-4D97-AF65-F5344CB8AC3E}">
        <p14:creationId xmlns:p14="http://schemas.microsoft.com/office/powerpoint/2010/main" val="3505290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35496" y="-171400"/>
            <a:ext cx="7772400" cy="1143000"/>
          </a:xfrm>
        </p:spPr>
        <p:txBody>
          <a:bodyPr/>
          <a:lstStyle/>
          <a:p>
            <a:pPr algn="ctr"/>
            <a:r>
              <a:rPr lang="en-GB" sz="4400" b="1" dirty="0" smtClean="0">
                <a:solidFill>
                  <a:schemeClr val="bg1"/>
                </a:solidFill>
                <a:latin typeface="Arial" pitchFamily="34" charset="0"/>
                <a:cs typeface="Arial" pitchFamily="34" charset="0"/>
              </a:rPr>
              <a:t>Balanced Scorecard</a:t>
            </a:r>
            <a:endParaRPr lang="en-GB" sz="4400" b="1" dirty="0">
              <a:solidFill>
                <a:schemeClr val="bg1"/>
              </a:solidFill>
              <a:latin typeface="Arial" pitchFamily="34" charset="0"/>
              <a:cs typeface="Arial" pitchFamily="34" charset="0"/>
            </a:endParaRPr>
          </a:p>
        </p:txBody>
      </p:sp>
      <p:sp>
        <p:nvSpPr>
          <p:cNvPr id="5" name="Rectangle 4"/>
          <p:cNvSpPr>
            <a:spLocks noChangeArrowheads="1"/>
          </p:cNvSpPr>
          <p:nvPr/>
        </p:nvSpPr>
        <p:spPr bwMode="auto">
          <a:xfrm>
            <a:off x="3317031" y="2040348"/>
            <a:ext cx="2443163" cy="33813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none" lIns="0" tIns="0" rIns="0" bIns="0" anchor="ctr"/>
          <a:lstStyle/>
          <a:p>
            <a:pPr algn="ctr">
              <a:defRPr/>
            </a:pPr>
            <a:r>
              <a:rPr lang="en-GB" sz="1400" b="1" kern="0" dirty="0">
                <a:solidFill>
                  <a:prstClr val="black"/>
                </a:solidFill>
                <a:latin typeface="Arial" charset="0"/>
                <a:cs typeface="Arial" charset="0"/>
              </a:rPr>
              <a:t>Mission &amp; Vision</a:t>
            </a:r>
          </a:p>
        </p:txBody>
      </p:sp>
      <p:sp>
        <p:nvSpPr>
          <p:cNvPr id="6" name="AutoShape 6"/>
          <p:cNvSpPr>
            <a:spLocks noChangeArrowheads="1"/>
          </p:cNvSpPr>
          <p:nvPr/>
        </p:nvSpPr>
        <p:spPr bwMode="gray">
          <a:xfrm rot="5400000">
            <a:off x="4306346" y="1591938"/>
            <a:ext cx="464528" cy="1970087"/>
          </a:xfrm>
          <a:prstGeom prst="rightArrow">
            <a:avLst>
              <a:gd name="adj1" fmla="val 58862"/>
              <a:gd name="adj2" fmla="val 78856"/>
            </a:avLst>
          </a:prstGeom>
          <a:gradFill rotWithShape="1">
            <a:gsLst>
              <a:gs pos="0">
                <a:srgbClr val="8AA5CB"/>
              </a:gs>
              <a:gs pos="100000">
                <a:srgbClr val="ECF6F7"/>
              </a:gs>
            </a:gsLst>
            <a:lin ang="5400000" scaled="1"/>
          </a:gradFill>
          <a:ln w="9525" algn="ctr">
            <a:solidFill>
              <a:srgbClr val="FFFFFF"/>
            </a:solidFill>
            <a:miter lim="800000"/>
            <a:headEnd/>
            <a:tailEnd/>
          </a:ln>
        </p:spPr>
        <p:txBody>
          <a:bodyPr rot="10800000" vert="eaVert"/>
          <a:lstStyle/>
          <a:p>
            <a:pPr algn="ctr">
              <a:buFont typeface="Wingdings" pitchFamily="2" charset="2"/>
              <a:buNone/>
              <a:defRPr/>
            </a:pPr>
            <a:endParaRPr lang="en-GB" b="1" kern="0" dirty="0">
              <a:solidFill>
                <a:sysClr val="windowText" lastClr="000000"/>
              </a:solidFill>
              <a:latin typeface="Univers 45 Light"/>
              <a:cs typeface="Arial" charset="0"/>
            </a:endParaRPr>
          </a:p>
        </p:txBody>
      </p:sp>
      <p:sp>
        <p:nvSpPr>
          <p:cNvPr id="7" name="Line 21"/>
          <p:cNvSpPr>
            <a:spLocks noChangeShapeType="1"/>
          </p:cNvSpPr>
          <p:nvPr/>
        </p:nvSpPr>
        <p:spPr bwMode="auto">
          <a:xfrm flipH="1" flipV="1">
            <a:off x="103584" y="2809240"/>
            <a:ext cx="9699625" cy="49212"/>
          </a:xfrm>
          <a:prstGeom prst="line">
            <a:avLst/>
          </a:prstGeom>
          <a:noFill/>
          <a:ln w="28575">
            <a:solidFill>
              <a:srgbClr val="8AA5CB"/>
            </a:solidFill>
            <a:prstDash val="dash"/>
            <a:round/>
            <a:headEnd/>
            <a:tailEnd/>
          </a:ln>
        </p:spPr>
        <p:txBody>
          <a:bodyPr wrap="none" lIns="0" tIns="0" rIns="0" bIns="0" anchor="ctr"/>
          <a:lstStyle/>
          <a:p>
            <a:pPr algn="ctr">
              <a:defRPr/>
            </a:pPr>
            <a:endParaRPr lang="en-GB" b="1" kern="0" dirty="0">
              <a:solidFill>
                <a:sysClr val="windowText" lastClr="000000"/>
              </a:solidFill>
              <a:latin typeface="Arial" charset="0"/>
              <a:cs typeface="Arial" charset="0"/>
            </a:endParaRPr>
          </a:p>
        </p:txBody>
      </p:sp>
      <p:sp>
        <p:nvSpPr>
          <p:cNvPr id="8" name="Freeform 7"/>
          <p:cNvSpPr/>
          <p:nvPr/>
        </p:nvSpPr>
        <p:spPr>
          <a:xfrm>
            <a:off x="2720975" y="2852936"/>
            <a:ext cx="1898542" cy="2019424"/>
          </a:xfrm>
          <a:custGeom>
            <a:avLst/>
            <a:gdLst>
              <a:gd name="connsiteX0" fmla="*/ 0 w 1715719"/>
              <a:gd name="connsiteY0" fmla="*/ 1715719 h 1715719"/>
              <a:gd name="connsiteX1" fmla="*/ 502524 w 1715719"/>
              <a:gd name="connsiteY1" fmla="*/ 502523 h 1715719"/>
              <a:gd name="connsiteX2" fmla="*/ 1715722 w 1715719"/>
              <a:gd name="connsiteY2" fmla="*/ 2 h 1715719"/>
              <a:gd name="connsiteX3" fmla="*/ 1715719 w 1715719"/>
              <a:gd name="connsiteY3" fmla="*/ 1715719 h 1715719"/>
              <a:gd name="connsiteX4" fmla="*/ 0 w 1715719"/>
              <a:gd name="connsiteY4" fmla="*/ 1715719 h 1715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5719" h="1715719">
                <a:moveTo>
                  <a:pt x="0" y="1715719"/>
                </a:moveTo>
                <a:cubicBezTo>
                  <a:pt x="1" y="1260682"/>
                  <a:pt x="180764" y="824282"/>
                  <a:pt x="502524" y="502523"/>
                </a:cubicBezTo>
                <a:cubicBezTo>
                  <a:pt x="824284" y="180764"/>
                  <a:pt x="1260685" y="2"/>
                  <a:pt x="1715722" y="2"/>
                </a:cubicBezTo>
                <a:cubicBezTo>
                  <a:pt x="1715721" y="571908"/>
                  <a:pt x="1715720" y="1143813"/>
                  <a:pt x="1715719" y="1715719"/>
                </a:cubicBezTo>
                <a:lnTo>
                  <a:pt x="0" y="1715719"/>
                </a:lnTo>
                <a:close/>
              </a:path>
            </a:pathLst>
          </a:cu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602092" tIns="602089" rIns="99568" bIns="99568" spcCol="1270"/>
          <a:lstStyle/>
          <a:p>
            <a:pPr algn="ctr" defTabSz="622300">
              <a:lnSpc>
                <a:spcPct val="90000"/>
              </a:lnSpc>
              <a:spcBef>
                <a:spcPct val="25000"/>
              </a:spcBef>
              <a:spcAft>
                <a:spcPct val="35000"/>
              </a:spcAft>
              <a:buFont typeface="Wingdings" pitchFamily="2" charset="2"/>
              <a:buNone/>
              <a:defRPr/>
            </a:pPr>
            <a:endParaRPr lang="en-US" sz="1400" b="1" dirty="0">
              <a:solidFill>
                <a:sysClr val="window" lastClr="FFFFFF"/>
              </a:solidFill>
            </a:endParaRPr>
          </a:p>
          <a:p>
            <a:pPr algn="ctr" defTabSz="622300">
              <a:lnSpc>
                <a:spcPct val="90000"/>
              </a:lnSpc>
              <a:spcBef>
                <a:spcPct val="25000"/>
              </a:spcBef>
              <a:spcAft>
                <a:spcPct val="35000"/>
              </a:spcAft>
              <a:buFont typeface="Wingdings" pitchFamily="2" charset="2"/>
              <a:buNone/>
              <a:defRPr/>
            </a:pPr>
            <a:r>
              <a:rPr lang="en-US" sz="2000" b="1" dirty="0">
                <a:solidFill>
                  <a:sysClr val="window" lastClr="FFFFFF"/>
                </a:solidFill>
              </a:rPr>
              <a:t>Customers</a:t>
            </a:r>
          </a:p>
          <a:p>
            <a:pPr algn="ctr" defTabSz="622300">
              <a:lnSpc>
                <a:spcPct val="90000"/>
              </a:lnSpc>
              <a:spcBef>
                <a:spcPct val="25000"/>
              </a:spcBef>
              <a:spcAft>
                <a:spcPct val="35000"/>
              </a:spcAft>
              <a:buFont typeface="Wingdings" pitchFamily="2" charset="2"/>
              <a:buNone/>
              <a:defRPr/>
            </a:pPr>
            <a:endParaRPr lang="en-US" sz="1400" b="1" dirty="0">
              <a:solidFill>
                <a:sysClr val="window" lastClr="FFFFFF"/>
              </a:solidFill>
            </a:endParaRPr>
          </a:p>
          <a:p>
            <a:pPr algn="ctr" defTabSz="622300">
              <a:lnSpc>
                <a:spcPct val="90000"/>
              </a:lnSpc>
              <a:spcBef>
                <a:spcPct val="25000"/>
              </a:spcBef>
              <a:spcAft>
                <a:spcPct val="35000"/>
              </a:spcAft>
              <a:buFont typeface="Wingdings" pitchFamily="2" charset="2"/>
              <a:buNone/>
              <a:defRPr/>
            </a:pPr>
            <a:endParaRPr lang="en-US" sz="1400" b="1" dirty="0">
              <a:solidFill>
                <a:sysClr val="window" lastClr="FFFFFF"/>
              </a:solidFill>
            </a:endParaRPr>
          </a:p>
        </p:txBody>
      </p:sp>
      <p:sp>
        <p:nvSpPr>
          <p:cNvPr id="9" name="Freeform 8"/>
          <p:cNvSpPr/>
          <p:nvPr/>
        </p:nvSpPr>
        <p:spPr>
          <a:xfrm>
            <a:off x="4592637" y="2852936"/>
            <a:ext cx="1944687" cy="2019424"/>
          </a:xfrm>
          <a:custGeom>
            <a:avLst/>
            <a:gdLst>
              <a:gd name="connsiteX0" fmla="*/ 0 w 1715719"/>
              <a:gd name="connsiteY0" fmla="*/ 1715719 h 1715719"/>
              <a:gd name="connsiteX1" fmla="*/ 502524 w 1715719"/>
              <a:gd name="connsiteY1" fmla="*/ 502523 h 1715719"/>
              <a:gd name="connsiteX2" fmla="*/ 1715722 w 1715719"/>
              <a:gd name="connsiteY2" fmla="*/ 2 h 1715719"/>
              <a:gd name="connsiteX3" fmla="*/ 1715719 w 1715719"/>
              <a:gd name="connsiteY3" fmla="*/ 1715719 h 1715719"/>
              <a:gd name="connsiteX4" fmla="*/ 0 w 1715719"/>
              <a:gd name="connsiteY4" fmla="*/ 1715719 h 1715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5719" h="1715719">
                <a:moveTo>
                  <a:pt x="0" y="0"/>
                </a:moveTo>
                <a:cubicBezTo>
                  <a:pt x="455037" y="1"/>
                  <a:pt x="891437" y="180764"/>
                  <a:pt x="1213196" y="502524"/>
                </a:cubicBezTo>
                <a:cubicBezTo>
                  <a:pt x="1534955" y="824284"/>
                  <a:pt x="1715717" y="1260685"/>
                  <a:pt x="1715717" y="1715722"/>
                </a:cubicBezTo>
                <a:cubicBezTo>
                  <a:pt x="1143811" y="1715721"/>
                  <a:pt x="571906" y="1715720"/>
                  <a:pt x="0" y="1715719"/>
                </a:cubicBezTo>
                <a:lnTo>
                  <a:pt x="0" y="0"/>
                </a:lnTo>
                <a:close/>
              </a:path>
            </a:pathLst>
          </a:cu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99569" tIns="602092" rIns="602088" bIns="99569" spcCol="1270"/>
          <a:lstStyle/>
          <a:p>
            <a:pPr algn="ctr" defTabSz="622300">
              <a:lnSpc>
                <a:spcPct val="90000"/>
              </a:lnSpc>
              <a:spcBef>
                <a:spcPct val="25000"/>
              </a:spcBef>
              <a:spcAft>
                <a:spcPct val="35000"/>
              </a:spcAft>
              <a:buFont typeface="Wingdings" pitchFamily="2" charset="2"/>
              <a:buNone/>
              <a:defRPr/>
            </a:pPr>
            <a:endParaRPr lang="en-US" sz="1400" b="1" dirty="0">
              <a:solidFill>
                <a:sysClr val="window" lastClr="FFFFFF"/>
              </a:solidFill>
            </a:endParaRPr>
          </a:p>
          <a:p>
            <a:pPr algn="ctr" defTabSz="622300">
              <a:lnSpc>
                <a:spcPct val="90000"/>
              </a:lnSpc>
              <a:spcBef>
                <a:spcPct val="25000"/>
              </a:spcBef>
              <a:spcAft>
                <a:spcPct val="35000"/>
              </a:spcAft>
              <a:buFont typeface="Wingdings" pitchFamily="2" charset="2"/>
              <a:buNone/>
              <a:defRPr/>
            </a:pPr>
            <a:r>
              <a:rPr lang="en-US" sz="2000" b="1" dirty="0">
                <a:solidFill>
                  <a:sysClr val="window" lastClr="FFFFFF"/>
                </a:solidFill>
              </a:rPr>
              <a:t>Financial </a:t>
            </a:r>
            <a:endParaRPr lang="en-US" sz="1400" b="1" dirty="0">
              <a:solidFill>
                <a:sysClr val="window" lastClr="FFFFFF"/>
              </a:solidFill>
            </a:endParaRPr>
          </a:p>
        </p:txBody>
      </p:sp>
      <p:sp>
        <p:nvSpPr>
          <p:cNvPr id="10" name="Freeform 9"/>
          <p:cNvSpPr/>
          <p:nvPr/>
        </p:nvSpPr>
        <p:spPr>
          <a:xfrm>
            <a:off x="4592637" y="4731311"/>
            <a:ext cx="1944687" cy="1994933"/>
          </a:xfrm>
          <a:custGeom>
            <a:avLst/>
            <a:gdLst>
              <a:gd name="connsiteX0" fmla="*/ 0 w 1715719"/>
              <a:gd name="connsiteY0" fmla="*/ 1715719 h 1715719"/>
              <a:gd name="connsiteX1" fmla="*/ 502524 w 1715719"/>
              <a:gd name="connsiteY1" fmla="*/ 502523 h 1715719"/>
              <a:gd name="connsiteX2" fmla="*/ 1715722 w 1715719"/>
              <a:gd name="connsiteY2" fmla="*/ 2 h 1715719"/>
              <a:gd name="connsiteX3" fmla="*/ 1715719 w 1715719"/>
              <a:gd name="connsiteY3" fmla="*/ 1715719 h 1715719"/>
              <a:gd name="connsiteX4" fmla="*/ 0 w 1715719"/>
              <a:gd name="connsiteY4" fmla="*/ 1715719 h 1715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5719" h="1715719">
                <a:moveTo>
                  <a:pt x="1715719" y="0"/>
                </a:moveTo>
                <a:cubicBezTo>
                  <a:pt x="1715718" y="455037"/>
                  <a:pt x="1534955" y="891437"/>
                  <a:pt x="1213195" y="1213196"/>
                </a:cubicBezTo>
                <a:cubicBezTo>
                  <a:pt x="891435" y="1534955"/>
                  <a:pt x="455034" y="1715717"/>
                  <a:pt x="-2" y="1715717"/>
                </a:cubicBezTo>
                <a:cubicBezTo>
                  <a:pt x="-1" y="1143811"/>
                  <a:pt x="0" y="571906"/>
                  <a:pt x="0" y="0"/>
                </a:cubicBezTo>
                <a:lnTo>
                  <a:pt x="1715719" y="0"/>
                </a:lnTo>
                <a:close/>
              </a:path>
            </a:pathLst>
          </a:cu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99568" tIns="99569" rIns="602091" bIns="602089" spcCol="1270" anchor="ctr"/>
          <a:lstStyle/>
          <a:p>
            <a:pPr algn="ctr" defTabSz="622300">
              <a:lnSpc>
                <a:spcPct val="90000"/>
              </a:lnSpc>
              <a:spcBef>
                <a:spcPct val="25000"/>
              </a:spcBef>
              <a:spcAft>
                <a:spcPct val="35000"/>
              </a:spcAft>
              <a:buFont typeface="Wingdings" pitchFamily="2" charset="2"/>
              <a:buNone/>
              <a:defRPr/>
            </a:pPr>
            <a:endParaRPr lang="en-US" sz="1400" b="1" dirty="0">
              <a:solidFill>
                <a:sysClr val="window" lastClr="FFFFFF"/>
              </a:solidFill>
            </a:endParaRPr>
          </a:p>
          <a:p>
            <a:pPr algn="ctr" defTabSz="622300">
              <a:lnSpc>
                <a:spcPct val="90000"/>
              </a:lnSpc>
              <a:spcBef>
                <a:spcPct val="25000"/>
              </a:spcBef>
              <a:spcAft>
                <a:spcPct val="35000"/>
              </a:spcAft>
              <a:buFont typeface="Wingdings" pitchFamily="2" charset="2"/>
              <a:buNone/>
              <a:defRPr/>
            </a:pPr>
            <a:r>
              <a:rPr lang="en-US" sz="2000" b="1" dirty="0">
                <a:solidFill>
                  <a:sysClr val="window" lastClr="FFFFFF"/>
                </a:solidFill>
              </a:rPr>
              <a:t>Learning and Growth</a:t>
            </a:r>
          </a:p>
        </p:txBody>
      </p:sp>
      <p:sp>
        <p:nvSpPr>
          <p:cNvPr id="11" name="Freeform 10"/>
          <p:cNvSpPr/>
          <p:nvPr/>
        </p:nvSpPr>
        <p:spPr>
          <a:xfrm>
            <a:off x="2720975" y="4731311"/>
            <a:ext cx="1898542" cy="1994933"/>
          </a:xfrm>
          <a:custGeom>
            <a:avLst/>
            <a:gdLst>
              <a:gd name="connsiteX0" fmla="*/ 0 w 1715719"/>
              <a:gd name="connsiteY0" fmla="*/ 1715719 h 1715719"/>
              <a:gd name="connsiteX1" fmla="*/ 502524 w 1715719"/>
              <a:gd name="connsiteY1" fmla="*/ 502523 h 1715719"/>
              <a:gd name="connsiteX2" fmla="*/ 1715722 w 1715719"/>
              <a:gd name="connsiteY2" fmla="*/ 2 h 1715719"/>
              <a:gd name="connsiteX3" fmla="*/ 1715719 w 1715719"/>
              <a:gd name="connsiteY3" fmla="*/ 1715719 h 1715719"/>
              <a:gd name="connsiteX4" fmla="*/ 0 w 1715719"/>
              <a:gd name="connsiteY4" fmla="*/ 1715719 h 1715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5719" h="1715719">
                <a:moveTo>
                  <a:pt x="1715719" y="1715719"/>
                </a:moveTo>
                <a:cubicBezTo>
                  <a:pt x="1260682" y="1715718"/>
                  <a:pt x="824282" y="1534955"/>
                  <a:pt x="502523" y="1213195"/>
                </a:cubicBezTo>
                <a:cubicBezTo>
                  <a:pt x="180764" y="891435"/>
                  <a:pt x="2" y="455034"/>
                  <a:pt x="2" y="-3"/>
                </a:cubicBezTo>
                <a:cubicBezTo>
                  <a:pt x="571908" y="-2"/>
                  <a:pt x="1143813" y="-1"/>
                  <a:pt x="1715719" y="0"/>
                </a:cubicBezTo>
                <a:lnTo>
                  <a:pt x="1715719" y="1715719"/>
                </a:lnTo>
                <a:close/>
              </a:path>
            </a:pathLst>
          </a:cu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602090" tIns="99567" rIns="99567" bIns="602093" spcCol="1270" anchor="ctr"/>
          <a:lstStyle/>
          <a:p>
            <a:pPr algn="ctr" defTabSz="622300">
              <a:lnSpc>
                <a:spcPct val="90000"/>
              </a:lnSpc>
              <a:spcBef>
                <a:spcPct val="25000"/>
              </a:spcBef>
              <a:spcAft>
                <a:spcPct val="35000"/>
              </a:spcAft>
              <a:buFont typeface="Wingdings" pitchFamily="2" charset="2"/>
              <a:buNone/>
              <a:defRPr/>
            </a:pPr>
            <a:r>
              <a:rPr lang="en-US" sz="2000" b="1" dirty="0">
                <a:solidFill>
                  <a:sysClr val="window" lastClr="FFFFFF"/>
                </a:solidFill>
              </a:rPr>
              <a:t>Internal Business Processes</a:t>
            </a:r>
          </a:p>
        </p:txBody>
      </p:sp>
      <p:sp>
        <p:nvSpPr>
          <p:cNvPr id="12" name="TextBox 11"/>
          <p:cNvSpPr txBox="1"/>
          <p:nvPr/>
        </p:nvSpPr>
        <p:spPr>
          <a:xfrm>
            <a:off x="1010218" y="3351720"/>
            <a:ext cx="1865313" cy="369888"/>
          </a:xfrm>
          <a:prstGeom prst="rect">
            <a:avLst/>
          </a:prstGeom>
          <a:noFill/>
        </p:spPr>
        <p:txBody>
          <a:bodyPr>
            <a:spAutoFit/>
          </a:bodyPr>
          <a:lstStyle/>
          <a:p>
            <a:pPr algn="ctr">
              <a:defRPr/>
            </a:pPr>
            <a:r>
              <a:rPr lang="en-US" b="1" kern="0" dirty="0">
                <a:solidFill>
                  <a:srgbClr val="747680"/>
                </a:solidFill>
                <a:latin typeface="Arial" charset="0"/>
                <a:cs typeface="Arial" charset="0"/>
              </a:rPr>
              <a:t>Stakeholders</a:t>
            </a:r>
          </a:p>
        </p:txBody>
      </p:sp>
      <p:sp>
        <p:nvSpPr>
          <p:cNvPr id="13" name="TextBox 12"/>
          <p:cNvSpPr txBox="1"/>
          <p:nvPr/>
        </p:nvSpPr>
        <p:spPr>
          <a:xfrm>
            <a:off x="992188" y="5517232"/>
            <a:ext cx="1866900" cy="647700"/>
          </a:xfrm>
          <a:prstGeom prst="rect">
            <a:avLst/>
          </a:prstGeom>
          <a:noFill/>
        </p:spPr>
        <p:txBody>
          <a:bodyPr>
            <a:spAutoFit/>
          </a:bodyPr>
          <a:lstStyle/>
          <a:p>
            <a:pPr algn="ctr">
              <a:defRPr/>
            </a:pPr>
            <a:r>
              <a:rPr lang="en-US" b="1" kern="0" dirty="0">
                <a:solidFill>
                  <a:srgbClr val="747680"/>
                </a:solidFill>
                <a:latin typeface="Arial" charset="0"/>
                <a:cs typeface="Arial" charset="0"/>
              </a:rPr>
              <a:t>Internal Processes</a:t>
            </a:r>
          </a:p>
        </p:txBody>
      </p:sp>
      <p:sp>
        <p:nvSpPr>
          <p:cNvPr id="14" name="TextBox 13"/>
          <p:cNvSpPr txBox="1"/>
          <p:nvPr/>
        </p:nvSpPr>
        <p:spPr>
          <a:xfrm>
            <a:off x="6537325" y="5712896"/>
            <a:ext cx="1866900" cy="647700"/>
          </a:xfrm>
          <a:prstGeom prst="rect">
            <a:avLst/>
          </a:prstGeom>
          <a:noFill/>
        </p:spPr>
        <p:txBody>
          <a:bodyPr>
            <a:spAutoFit/>
          </a:bodyPr>
          <a:lstStyle/>
          <a:p>
            <a:pPr algn="ctr">
              <a:defRPr/>
            </a:pPr>
            <a:r>
              <a:rPr lang="en-US" b="1" kern="0" dirty="0">
                <a:solidFill>
                  <a:srgbClr val="747680"/>
                </a:solidFill>
                <a:latin typeface="Arial" charset="0"/>
                <a:cs typeface="Arial" charset="0"/>
              </a:rPr>
              <a:t>Learning and Development</a:t>
            </a:r>
          </a:p>
        </p:txBody>
      </p:sp>
      <p:sp>
        <p:nvSpPr>
          <p:cNvPr id="15" name="TextBox 14"/>
          <p:cNvSpPr txBox="1"/>
          <p:nvPr/>
        </p:nvSpPr>
        <p:spPr>
          <a:xfrm>
            <a:off x="6462460" y="3213609"/>
            <a:ext cx="1865312" cy="646113"/>
          </a:xfrm>
          <a:prstGeom prst="rect">
            <a:avLst/>
          </a:prstGeom>
          <a:noFill/>
        </p:spPr>
        <p:txBody>
          <a:bodyPr>
            <a:spAutoFit/>
          </a:bodyPr>
          <a:lstStyle/>
          <a:p>
            <a:pPr algn="ctr">
              <a:defRPr/>
            </a:pPr>
            <a:r>
              <a:rPr lang="en-US" b="1" kern="0" dirty="0">
                <a:solidFill>
                  <a:srgbClr val="747680"/>
                </a:solidFill>
                <a:latin typeface="Arial" charset="0"/>
                <a:cs typeface="Arial" charset="0"/>
              </a:rPr>
              <a:t>Financial Stewardship</a:t>
            </a:r>
          </a:p>
        </p:txBody>
      </p:sp>
      <p:sp>
        <p:nvSpPr>
          <p:cNvPr id="18" name="Rectangle 17"/>
          <p:cNvSpPr/>
          <p:nvPr/>
        </p:nvSpPr>
        <p:spPr>
          <a:xfrm>
            <a:off x="92104" y="1117018"/>
            <a:ext cx="8944392" cy="830997"/>
          </a:xfrm>
          <a:prstGeom prst="rect">
            <a:avLst/>
          </a:prstGeom>
        </p:spPr>
        <p:txBody>
          <a:bodyPr wrap="square">
            <a:spAutoFit/>
          </a:bodyPr>
          <a:lstStyle/>
          <a:p>
            <a:r>
              <a:rPr lang="en-US" sz="2400" b="1" kern="0" dirty="0">
                <a:solidFill>
                  <a:prstClr val="black"/>
                </a:solidFill>
                <a:latin typeface="Arial Narrow" pitchFamily="34" charset="0"/>
                <a:cs typeface="Arial" charset="0"/>
              </a:rPr>
              <a:t>This model measures </a:t>
            </a:r>
            <a:r>
              <a:rPr lang="en-US" sz="2400" b="1" kern="0" dirty="0" err="1">
                <a:solidFill>
                  <a:prstClr val="black"/>
                </a:solidFill>
                <a:latin typeface="Arial Narrow" pitchFamily="34" charset="0"/>
                <a:cs typeface="Arial" charset="0"/>
              </a:rPr>
              <a:t>organisational</a:t>
            </a:r>
            <a:r>
              <a:rPr lang="en-US" sz="2400" b="1" kern="0" dirty="0">
                <a:solidFill>
                  <a:prstClr val="black"/>
                </a:solidFill>
                <a:latin typeface="Arial Narrow" pitchFamily="34" charset="0"/>
                <a:cs typeface="Arial" charset="0"/>
              </a:rPr>
              <a:t> performance  from the four key perspectives presented below: </a:t>
            </a:r>
            <a:endParaRPr lang="en-GB" sz="2400" dirty="0">
              <a:solidFill>
                <a:prstClr val="black"/>
              </a:solidFill>
            </a:endParaRPr>
          </a:p>
        </p:txBody>
      </p:sp>
    </p:spTree>
    <p:extLst>
      <p:ext uri="{BB962C8B-B14F-4D97-AF65-F5344CB8AC3E}">
        <p14:creationId xmlns:p14="http://schemas.microsoft.com/office/powerpoint/2010/main" val="251436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53752"/>
            <a:ext cx="8095928" cy="1143000"/>
          </a:xfrm>
        </p:spPr>
        <p:txBody>
          <a:bodyPr/>
          <a:lstStyle/>
          <a:p>
            <a:r>
              <a:rPr lang="en-GB" b="1" dirty="0" smtClean="0">
                <a:solidFill>
                  <a:schemeClr val="bg1"/>
                </a:solidFill>
              </a:rPr>
              <a:t>Lesson Learnt from Desk Review of PMS Practices Across the Globe</a:t>
            </a:r>
            <a:endParaRPr lang="en-GB" b="1" dirty="0">
              <a:solidFill>
                <a:schemeClr val="bg1"/>
              </a:solidFill>
            </a:endParaRPr>
          </a:p>
        </p:txBody>
      </p:sp>
      <p:sp>
        <p:nvSpPr>
          <p:cNvPr id="4" name="Rectangle 3"/>
          <p:cNvSpPr/>
          <p:nvPr/>
        </p:nvSpPr>
        <p:spPr>
          <a:xfrm>
            <a:off x="179512" y="1268762"/>
            <a:ext cx="8856984" cy="5232202"/>
          </a:xfrm>
          <a:prstGeom prst="rect">
            <a:avLst/>
          </a:prstGeom>
        </p:spPr>
        <p:txBody>
          <a:bodyPr wrap="square">
            <a:spAutoFit/>
          </a:bodyPr>
          <a:lstStyle/>
          <a:p>
            <a:pPr marL="265113" indent="-265113">
              <a:buClr>
                <a:srgbClr val="C00000"/>
              </a:buClr>
              <a:buSzPct val="120000"/>
              <a:buFont typeface="Arial" pitchFamily="34" charset="0"/>
              <a:buChar char="•"/>
            </a:pPr>
            <a:r>
              <a:rPr lang="en-GB" sz="3200" dirty="0"/>
              <a:t>From desk review of practices across the globe, </a:t>
            </a:r>
            <a:r>
              <a:rPr lang="en-GB" sz="3200" dirty="0" smtClean="0"/>
              <a:t>the </a:t>
            </a:r>
            <a:r>
              <a:rPr lang="en-GB" sz="3200" dirty="0"/>
              <a:t>PMS is in practice in countries such as; United Kingdom and Malaysia which has led to result oriented and improved service delivery to their citizens. </a:t>
            </a:r>
          </a:p>
          <a:p>
            <a:pPr marL="457200" indent="-457200">
              <a:buFont typeface="Arial" pitchFamily="34" charset="0"/>
              <a:buChar char="•"/>
            </a:pPr>
            <a:endParaRPr lang="en-GB" sz="2800" i="1" dirty="0"/>
          </a:p>
          <a:p>
            <a:pPr marL="265113" indent="-265113">
              <a:buClr>
                <a:srgbClr val="C00000"/>
              </a:buClr>
              <a:buSzPct val="120000"/>
              <a:buFont typeface="Arial" pitchFamily="34" charset="0"/>
              <a:buChar char="•"/>
            </a:pPr>
            <a:r>
              <a:rPr lang="en-GB" sz="3200" dirty="0"/>
              <a:t>Kenya started initially with the institution of performance contracting as a form of measure for performance evaluation at institutional level but have since commenced PMS for a wider coverage at individual level. </a:t>
            </a:r>
          </a:p>
          <a:p>
            <a:pPr marL="285750" indent="-285750">
              <a:buFont typeface="Arial" pitchFamily="34" charset="0"/>
              <a:buChar char="•"/>
            </a:pPr>
            <a:endParaRPr lang="en-GB" dirty="0"/>
          </a:p>
        </p:txBody>
      </p:sp>
    </p:spTree>
    <p:extLst>
      <p:ext uri="{BB962C8B-B14F-4D97-AF65-F5344CB8AC3E}">
        <p14:creationId xmlns:p14="http://schemas.microsoft.com/office/powerpoint/2010/main" val="3135644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60" y="-171400"/>
            <a:ext cx="7772400" cy="1143000"/>
          </a:xfrm>
        </p:spPr>
        <p:txBody>
          <a:bodyPr/>
          <a:lstStyle/>
          <a:p>
            <a:r>
              <a:rPr lang="en-GB" b="1" dirty="0" smtClean="0">
                <a:solidFill>
                  <a:schemeClr val="bg1"/>
                </a:solidFill>
                <a:latin typeface="Arial" pitchFamily="34" charset="0"/>
                <a:cs typeface="Arial" pitchFamily="34" charset="0"/>
              </a:rPr>
              <a:t>Implementing PMS in Nigeria </a:t>
            </a:r>
            <a:endParaRPr lang="en-GB" b="1" dirty="0">
              <a:solidFill>
                <a:schemeClr val="bg1"/>
              </a:solidFill>
              <a:latin typeface="Arial" pitchFamily="34" charset="0"/>
              <a:cs typeface="Arial" pitchFamily="34" charset="0"/>
            </a:endParaRPr>
          </a:p>
        </p:txBody>
      </p:sp>
      <p:sp>
        <p:nvSpPr>
          <p:cNvPr id="4" name="Content Placeholder 3"/>
          <p:cNvSpPr>
            <a:spLocks noGrp="1"/>
          </p:cNvSpPr>
          <p:nvPr>
            <p:ph sz="quarter" idx="1"/>
          </p:nvPr>
        </p:nvSpPr>
        <p:spPr>
          <a:xfrm>
            <a:off x="35496" y="1161256"/>
            <a:ext cx="8784976" cy="5580112"/>
          </a:xfrm>
        </p:spPr>
        <p:txBody>
          <a:bodyPr/>
          <a:lstStyle/>
          <a:p>
            <a:r>
              <a:rPr lang="en-GB" dirty="0" smtClean="0"/>
              <a:t>As earlier identified Performance Contracting had commenced at institutional level in Nigeria.</a:t>
            </a:r>
          </a:p>
          <a:p>
            <a:r>
              <a:rPr lang="en-GB" dirty="0" smtClean="0"/>
              <a:t>For a more virile and wider coverage of performance evaluation, a structured PMS is required at the individual level, for permanent and pensionable appointment in the public service, which is guided by the public service rules. </a:t>
            </a:r>
          </a:p>
          <a:p>
            <a:r>
              <a:rPr lang="en-GB" dirty="0" smtClean="0"/>
              <a:t>PMS brings to the fore the linkages with other human resources function like; Recruitment and Placement, Promotion and Progression, Employee Mobility, Learning and Development, Talent Management, Mentoring and Succession Planning etc.</a:t>
            </a:r>
          </a:p>
          <a:p>
            <a:r>
              <a:rPr lang="en-GB" dirty="0" smtClean="0"/>
              <a:t>PMS can also be effectively linked to the </a:t>
            </a:r>
            <a:r>
              <a:rPr lang="en-GB" dirty="0"/>
              <a:t>I</a:t>
            </a:r>
            <a:r>
              <a:rPr lang="en-GB" dirty="0" smtClean="0"/>
              <a:t>ntegrated Personnel and Payroll Information System (IPPIS) for more transparent and accountable service delivery</a:t>
            </a:r>
          </a:p>
          <a:p>
            <a:endParaRPr lang="en-GB" dirty="0"/>
          </a:p>
        </p:txBody>
      </p:sp>
    </p:spTree>
    <p:extLst>
      <p:ext uri="{BB962C8B-B14F-4D97-AF65-F5344CB8AC3E}">
        <p14:creationId xmlns:p14="http://schemas.microsoft.com/office/powerpoint/2010/main" val="10753378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
            <p:extLst>
              <p:ext uri="{D42A27DB-BD31-4B8C-83A1-F6EECF244321}">
                <p14:modId xmlns:p14="http://schemas.microsoft.com/office/powerpoint/2010/main" val="2139743868"/>
              </p:ext>
            </p:extLst>
          </p:nvPr>
        </p:nvGraphicFramePr>
        <p:xfrm>
          <a:off x="50244" y="1085714"/>
          <a:ext cx="9036496" cy="5722334"/>
        </p:xfrm>
        <a:graphic>
          <a:graphicData uri="http://schemas.openxmlformats.org/drawingml/2006/table">
            <a:tbl>
              <a:tblPr firstRow="1" bandRow="1">
                <a:tableStyleId>{5C22544A-7EE6-4342-B048-85BDC9FD1C3A}</a:tableStyleId>
              </a:tblPr>
              <a:tblGrid>
                <a:gridCol w="3386987"/>
                <a:gridCol w="5649509"/>
              </a:tblGrid>
              <a:tr h="479774">
                <a:tc>
                  <a:txBody>
                    <a:bodyPr/>
                    <a:lstStyle/>
                    <a:p>
                      <a:pPr algn="ctr"/>
                      <a:r>
                        <a:rPr lang="en-GB" sz="2400" dirty="0" smtClean="0"/>
                        <a:t>Challenges </a:t>
                      </a:r>
                      <a:endParaRPr lang="en-GB" dirty="0"/>
                    </a:p>
                  </a:txBody>
                  <a:tcPr/>
                </a:tc>
                <a:tc>
                  <a:txBody>
                    <a:bodyPr/>
                    <a:lstStyle/>
                    <a:p>
                      <a:pPr algn="ctr"/>
                      <a:r>
                        <a:rPr lang="en-GB" sz="2400" dirty="0" smtClean="0"/>
                        <a:t>Proposed Solutions </a:t>
                      </a:r>
                      <a:endParaRPr lang="en-GB" sz="2400" dirty="0"/>
                    </a:p>
                  </a:txBody>
                  <a:tcPr/>
                </a:tc>
              </a:tr>
              <a:tr h="863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Resistance to Change and Dearth of Commitment </a:t>
                      </a:r>
                    </a:p>
                  </a:txBody>
                  <a:tcPr/>
                </a:tc>
                <a:tc>
                  <a:txBody>
                    <a:bodyPr/>
                    <a:lstStyle/>
                    <a:p>
                      <a:r>
                        <a:rPr lang="en-GB" sz="2800" dirty="0" smtClean="0"/>
                        <a:t>Change Management</a:t>
                      </a:r>
                      <a:r>
                        <a:rPr lang="en-GB" sz="2800" baseline="0" dirty="0" smtClean="0"/>
                        <a:t>, </a:t>
                      </a:r>
                      <a:r>
                        <a:rPr lang="en-GB" sz="2800" dirty="0" smtClean="0"/>
                        <a:t>Attitudinal</a:t>
                      </a:r>
                      <a:r>
                        <a:rPr lang="en-GB" sz="2800" baseline="0" dirty="0" smtClean="0"/>
                        <a:t> Change and Ethical Re-orientation in Service Delivery</a:t>
                      </a:r>
                      <a:endParaRPr lang="en-GB" sz="2800" dirty="0"/>
                    </a:p>
                  </a:txBody>
                  <a:tcPr/>
                </a:tc>
              </a:tr>
              <a:tr h="4797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Dearth of Capacity</a:t>
                      </a:r>
                      <a:endParaRPr lang="en-GB" sz="2800" dirty="0" smtClean="0"/>
                    </a:p>
                  </a:txBody>
                  <a:tcPr/>
                </a:tc>
                <a:tc>
                  <a:txBody>
                    <a:bodyPr/>
                    <a:lstStyle/>
                    <a:p>
                      <a:r>
                        <a:rPr lang="en-GB" sz="2800" dirty="0" smtClean="0"/>
                        <a:t> General and Leadership Capacity Building</a:t>
                      </a:r>
                      <a:endParaRPr lang="en-GB" sz="2800" dirty="0"/>
                    </a:p>
                  </a:txBody>
                  <a:tcPr/>
                </a:tc>
              </a:tr>
              <a:tr h="479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Dearth of Infrastructure </a:t>
                      </a:r>
                    </a:p>
                  </a:txBody>
                  <a:tcPr/>
                </a:tc>
                <a:tc>
                  <a:txBody>
                    <a:bodyPr/>
                    <a:lstStyle/>
                    <a:p>
                      <a:r>
                        <a:rPr lang="en-GB" sz="2800" dirty="0" smtClean="0"/>
                        <a:t>Institutional Strengthening  of</a:t>
                      </a:r>
                      <a:r>
                        <a:rPr lang="en-GB" sz="2800" baseline="0" dirty="0" smtClean="0"/>
                        <a:t> MDAs</a:t>
                      </a:r>
                      <a:endParaRPr lang="en-GB" sz="2800" dirty="0"/>
                    </a:p>
                  </a:txBody>
                  <a:tcPr/>
                </a:tc>
              </a:tr>
              <a:tr h="389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Weak Planning Culture</a:t>
                      </a:r>
                    </a:p>
                  </a:txBody>
                  <a:tcPr/>
                </a:tc>
                <a:tc>
                  <a:txBody>
                    <a:bodyPr/>
                    <a:lstStyle/>
                    <a:p>
                      <a:r>
                        <a:rPr lang="en-GB" sz="2800" baseline="0" dirty="0" smtClean="0"/>
                        <a:t>Institutionalisation of Strategic Planning</a:t>
                      </a:r>
                      <a:endParaRPr lang="en-GB" sz="2800" dirty="0"/>
                    </a:p>
                  </a:txBody>
                  <a:tcPr/>
                </a:tc>
              </a:tr>
              <a:tr h="389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Non-alignment of MDAs to Implement PMS</a:t>
                      </a:r>
                    </a:p>
                  </a:txBody>
                  <a:tcPr/>
                </a:tc>
                <a:tc>
                  <a:txBody>
                    <a:bodyPr/>
                    <a:lstStyle/>
                    <a:p>
                      <a:r>
                        <a:rPr lang="en-GB" sz="2800" dirty="0" smtClean="0"/>
                        <a:t>Establishment</a:t>
                      </a:r>
                      <a:r>
                        <a:rPr lang="en-GB" sz="2800" baseline="0" dirty="0" smtClean="0"/>
                        <a:t> of PMS Unit in all MDAs</a:t>
                      </a:r>
                      <a:endParaRPr lang="en-GB" sz="2800" dirty="0"/>
                    </a:p>
                  </a:txBody>
                  <a:tcPr/>
                </a:tc>
              </a:tr>
              <a:tr h="389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Deficient Job Description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smtClean="0"/>
                    </a:p>
                  </a:txBody>
                  <a:tcPr/>
                </a:tc>
                <a:tc>
                  <a:txBody>
                    <a:bodyPr/>
                    <a:lstStyle/>
                    <a:p>
                      <a:r>
                        <a:rPr lang="en-GB" sz="2800" dirty="0" smtClean="0"/>
                        <a:t>Development of competency catalogue </a:t>
                      </a:r>
                      <a:endParaRPr lang="en-GB" sz="2800" dirty="0"/>
                    </a:p>
                  </a:txBody>
                  <a:tcPr/>
                </a:tc>
              </a:tr>
            </a:tbl>
          </a:graphicData>
        </a:graphic>
      </p:graphicFrame>
      <p:sp>
        <p:nvSpPr>
          <p:cNvPr id="6" name="Title 1"/>
          <p:cNvSpPr>
            <a:spLocks noGrp="1"/>
          </p:cNvSpPr>
          <p:nvPr>
            <p:ph type="title"/>
          </p:nvPr>
        </p:nvSpPr>
        <p:spPr>
          <a:xfrm>
            <a:off x="35496" y="44624"/>
            <a:ext cx="7772400" cy="1143000"/>
          </a:xfrm>
        </p:spPr>
        <p:txBody>
          <a:bodyPr/>
          <a:lstStyle/>
          <a:p>
            <a:r>
              <a:rPr lang="en-GB" sz="3600" b="1" dirty="0" smtClean="0">
                <a:solidFill>
                  <a:schemeClr val="bg1"/>
                </a:solidFill>
                <a:latin typeface="Arial" pitchFamily="34" charset="0"/>
                <a:cs typeface="Arial" pitchFamily="34" charset="0"/>
              </a:rPr>
              <a:t>Anticipated Challenges and Proposed Solutions</a:t>
            </a:r>
            <a:endParaRPr lang="en-GB" sz="36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7292801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796766698"/>
              </p:ext>
            </p:extLst>
          </p:nvPr>
        </p:nvGraphicFramePr>
        <p:xfrm>
          <a:off x="3" y="1052737"/>
          <a:ext cx="9173437" cy="5723302"/>
        </p:xfrm>
        <a:graphic>
          <a:graphicData uri="http://schemas.openxmlformats.org/drawingml/2006/table">
            <a:tbl>
              <a:tblPr firstRow="1" bandRow="1">
                <a:tableStyleId>{5C22544A-7EE6-4342-B048-85BDC9FD1C3A}</a:tableStyleId>
              </a:tblPr>
              <a:tblGrid>
                <a:gridCol w="3100110"/>
                <a:gridCol w="6073327"/>
              </a:tblGrid>
              <a:tr h="18001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0" dirty="0" smtClean="0">
                          <a:solidFill>
                            <a:schemeClr val="tx1"/>
                          </a:solidFill>
                        </a:rPr>
                        <a:t>Unethical Practices Related to Human Resource Functions (Integrity Challenge)</a:t>
                      </a:r>
                    </a:p>
                  </a:txBody>
                  <a:tcPr>
                    <a:solidFill>
                      <a:schemeClr val="accent2">
                        <a:lumMod val="20000"/>
                        <a:lumOff val="80000"/>
                      </a:schemeClr>
                    </a:solidFill>
                  </a:tcPr>
                </a:tc>
                <a:tc>
                  <a:txBody>
                    <a:bodyPr/>
                    <a:lstStyle/>
                    <a:p>
                      <a:r>
                        <a:rPr lang="en-GB" sz="2800" b="0" dirty="0" smtClean="0">
                          <a:solidFill>
                            <a:schemeClr val="tx1"/>
                          </a:solidFill>
                        </a:rPr>
                        <a:t>Recognition and Reward for Best</a:t>
                      </a:r>
                      <a:r>
                        <a:rPr lang="en-GB" sz="2800" b="0" baseline="0" dirty="0" smtClean="0">
                          <a:solidFill>
                            <a:schemeClr val="tx1"/>
                          </a:solidFill>
                        </a:rPr>
                        <a:t> Practices, A</a:t>
                      </a:r>
                      <a:r>
                        <a:rPr lang="en-GB" sz="2800" b="0" dirty="0" smtClean="0">
                          <a:solidFill>
                            <a:schemeClr val="tx1"/>
                          </a:solidFill>
                        </a:rPr>
                        <a:t>ttitudinal</a:t>
                      </a:r>
                      <a:r>
                        <a:rPr lang="en-GB" sz="2800" b="0" baseline="0" dirty="0" smtClean="0">
                          <a:solidFill>
                            <a:schemeClr val="tx1"/>
                          </a:solidFill>
                        </a:rPr>
                        <a:t> Change and Enforcement of Extant Rules in Sanctions and Discipline</a:t>
                      </a:r>
                    </a:p>
                    <a:p>
                      <a:endParaRPr lang="en-GB" sz="2800" b="0" dirty="0">
                        <a:solidFill>
                          <a:schemeClr val="tx1"/>
                        </a:solidFill>
                      </a:endParaRPr>
                    </a:p>
                  </a:txBody>
                  <a:tcPr>
                    <a:solidFill>
                      <a:schemeClr val="accent2">
                        <a:lumMod val="20000"/>
                        <a:lumOff val="80000"/>
                      </a:schemeClr>
                    </a:solidFill>
                  </a:tcPr>
                </a:tc>
              </a:tr>
              <a:tr h="26734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Employee Mobility and Promotion Challenges in Pilot Ministries </a:t>
                      </a:r>
                      <a:endParaRPr lang="en-GB" sz="2800" dirty="0" smtClean="0"/>
                    </a:p>
                  </a:txBody>
                  <a:tcPr/>
                </a:tc>
                <a:tc>
                  <a:txBody>
                    <a:bodyPr/>
                    <a:lstStyle/>
                    <a:p>
                      <a:pPr marL="176213" indent="-176213">
                        <a:buFont typeface="Arial" pitchFamily="34" charset="0"/>
                        <a:buChar char="•"/>
                      </a:pPr>
                      <a:r>
                        <a:rPr lang="en-GB" sz="2800" dirty="0" smtClean="0"/>
                        <a:t>Non implementation of PMS evaluation result for</a:t>
                      </a:r>
                      <a:r>
                        <a:rPr lang="en-GB" sz="2800" baseline="0" dirty="0" smtClean="0"/>
                        <a:t> Promotion </a:t>
                      </a:r>
                      <a:r>
                        <a:rPr lang="en-GB" sz="2800" dirty="0" smtClean="0"/>
                        <a:t>in Pilot</a:t>
                      </a:r>
                      <a:r>
                        <a:rPr lang="en-GB" sz="2800" baseline="0" dirty="0" smtClean="0"/>
                        <a:t> Ministries. </a:t>
                      </a:r>
                    </a:p>
                    <a:p>
                      <a:pPr marL="176213" indent="-176213">
                        <a:buFont typeface="Arial" pitchFamily="34" charset="0"/>
                        <a:buChar char="•"/>
                      </a:pPr>
                      <a:r>
                        <a:rPr lang="en-GB" sz="2800" baseline="0" dirty="0" smtClean="0"/>
                        <a:t>No Transfers from and into Pilot Ministries in the Pilot Year</a:t>
                      </a:r>
                    </a:p>
                    <a:p>
                      <a:pPr marL="176213" indent="-176213">
                        <a:buFont typeface="Arial" pitchFamily="34" charset="0"/>
                        <a:buChar char="•"/>
                      </a:pPr>
                      <a:r>
                        <a:rPr lang="en-GB" sz="2800" baseline="0" dirty="0" smtClean="0"/>
                        <a:t>Full rollout of PMS, immediately after the Pilot Year</a:t>
                      </a:r>
                      <a:endParaRPr lang="en-GB" sz="2800" dirty="0"/>
                    </a:p>
                  </a:txBody>
                  <a:tcPr/>
                </a:tc>
              </a:tr>
              <a:tr h="1024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smtClean="0"/>
                        <a:t>Absence of PMS Budget </a:t>
                      </a:r>
                    </a:p>
                    <a:p>
                      <a:endParaRPr lang="en-GB" sz="2000" dirty="0"/>
                    </a:p>
                  </a:txBody>
                  <a:tcPr>
                    <a:solidFill>
                      <a:schemeClr val="accent2">
                        <a:lumMod val="20000"/>
                        <a:lumOff val="80000"/>
                      </a:schemeClr>
                    </a:solidFill>
                  </a:tcPr>
                </a:tc>
                <a:tc>
                  <a:txBody>
                    <a:bodyPr/>
                    <a:lstStyle/>
                    <a:p>
                      <a:r>
                        <a:rPr lang="en-GB" sz="2800" dirty="0" smtClean="0"/>
                        <a:t>Service wide vote, supplementary budget and Development Partners</a:t>
                      </a:r>
                      <a:endParaRPr lang="en-GB" sz="2800" dirty="0"/>
                    </a:p>
                  </a:txBody>
                  <a:tcPr>
                    <a:solidFill>
                      <a:schemeClr val="accent2">
                        <a:lumMod val="20000"/>
                        <a:lumOff val="80000"/>
                      </a:schemeClr>
                    </a:solidFill>
                  </a:tcPr>
                </a:tc>
              </a:tr>
            </a:tbl>
          </a:graphicData>
        </a:graphic>
      </p:graphicFrame>
      <p:sp>
        <p:nvSpPr>
          <p:cNvPr id="8" name="Title 1"/>
          <p:cNvSpPr>
            <a:spLocks noGrp="1"/>
          </p:cNvSpPr>
          <p:nvPr>
            <p:ph type="title"/>
          </p:nvPr>
        </p:nvSpPr>
        <p:spPr>
          <a:xfrm>
            <a:off x="35496" y="44624"/>
            <a:ext cx="7772400" cy="1143000"/>
          </a:xfrm>
        </p:spPr>
        <p:txBody>
          <a:bodyPr/>
          <a:lstStyle/>
          <a:p>
            <a:r>
              <a:rPr lang="en-GB" sz="3600" b="1" dirty="0" smtClean="0">
                <a:solidFill>
                  <a:schemeClr val="bg1"/>
                </a:solidFill>
                <a:latin typeface="Arial" pitchFamily="34" charset="0"/>
                <a:cs typeface="Arial" pitchFamily="34" charset="0"/>
              </a:rPr>
              <a:t>Anticipated Challenges and Proposed Solutions contd.</a:t>
            </a:r>
            <a:endParaRPr lang="en-GB" sz="36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940910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0264"/>
            <a:ext cx="7772400" cy="1143000"/>
          </a:xfrm>
        </p:spPr>
        <p:txBody>
          <a:bodyPr/>
          <a:lstStyle/>
          <a:p>
            <a:r>
              <a:rPr lang="en-GB" b="1" dirty="0" smtClean="0">
                <a:solidFill>
                  <a:schemeClr val="bg1"/>
                </a:solidFill>
                <a:latin typeface="Arial" pitchFamily="34" charset="0"/>
                <a:cs typeface="Arial" pitchFamily="34" charset="0"/>
              </a:rPr>
              <a:t>Conclusion </a:t>
            </a:r>
            <a:endParaRPr lang="en-GB" b="1" dirty="0">
              <a:solidFill>
                <a:schemeClr val="bg1"/>
              </a:solidFill>
              <a:latin typeface="Arial" pitchFamily="34" charset="0"/>
              <a:cs typeface="Arial" pitchFamily="34" charset="0"/>
            </a:endParaRPr>
          </a:p>
        </p:txBody>
      </p:sp>
      <p:sp>
        <p:nvSpPr>
          <p:cNvPr id="3" name="Content Placeholder 2"/>
          <p:cNvSpPr>
            <a:spLocks noGrp="1"/>
          </p:cNvSpPr>
          <p:nvPr>
            <p:ph sz="quarter" idx="1"/>
          </p:nvPr>
        </p:nvSpPr>
        <p:spPr>
          <a:xfrm>
            <a:off x="179515" y="1700808"/>
            <a:ext cx="8784976" cy="4572000"/>
          </a:xfrm>
        </p:spPr>
        <p:txBody>
          <a:bodyPr/>
          <a:lstStyle/>
          <a:p>
            <a:pPr marL="0" indent="0" algn="ctr">
              <a:buNone/>
            </a:pPr>
            <a:r>
              <a:rPr lang="en-GB" sz="2800" b="1" dirty="0" smtClean="0"/>
              <a:t>The institutionalisation of PMS in the Federal Public Service is a joint effort and entails partnership with all stakeholders. There is no doubt that the implementation of PMS will not only ensure efficient and effective service delivery but will also transform the service to the desired 21</a:t>
            </a:r>
            <a:r>
              <a:rPr lang="en-GB" sz="2800" b="1" baseline="30000" dirty="0" smtClean="0"/>
              <a:t>st</a:t>
            </a:r>
            <a:r>
              <a:rPr lang="en-GB" sz="2800" b="1" dirty="0" smtClean="0"/>
              <a:t> Century optimal Public Service in Nigeria.</a:t>
            </a:r>
            <a:endParaRPr lang="en-GB" sz="2800" b="1" dirty="0"/>
          </a:p>
        </p:txBody>
      </p:sp>
    </p:spTree>
    <p:extLst>
      <p:ext uri="{BB962C8B-B14F-4D97-AF65-F5344CB8AC3E}">
        <p14:creationId xmlns:p14="http://schemas.microsoft.com/office/powerpoint/2010/main" val="1179437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20349"/>
            <a:ext cx="7772400" cy="1143000"/>
          </a:xfrm>
        </p:spPr>
        <p:txBody>
          <a:bodyPr/>
          <a:lstStyle/>
          <a:p>
            <a:r>
              <a:rPr lang="en-GB" sz="4400" b="1" dirty="0" smtClean="0">
                <a:solidFill>
                  <a:schemeClr val="bg1"/>
                </a:solidFill>
              </a:rPr>
              <a:t>Presentation Outline</a:t>
            </a:r>
            <a:r>
              <a:rPr lang="en-GB" dirty="0" smtClean="0"/>
              <a:t> </a:t>
            </a:r>
            <a:endParaRPr lang="en-GB" dirty="0"/>
          </a:p>
        </p:txBody>
      </p:sp>
      <p:sp>
        <p:nvSpPr>
          <p:cNvPr id="3" name="Content Placeholder 2"/>
          <p:cNvSpPr>
            <a:spLocks noGrp="1"/>
          </p:cNvSpPr>
          <p:nvPr>
            <p:ph sz="quarter" idx="1"/>
          </p:nvPr>
        </p:nvSpPr>
        <p:spPr>
          <a:xfrm>
            <a:off x="107506" y="1015752"/>
            <a:ext cx="9046840" cy="5581600"/>
          </a:xfrm>
        </p:spPr>
        <p:txBody>
          <a:bodyPr/>
          <a:lstStyle/>
          <a:p>
            <a:r>
              <a:rPr lang="en-GB" sz="2500" dirty="0" smtClean="0"/>
              <a:t>Background</a:t>
            </a:r>
          </a:p>
          <a:p>
            <a:r>
              <a:rPr lang="en-GB" sz="2500" dirty="0" smtClean="0"/>
              <a:t>Current Efforts To Establish a Performance Management System in Nigeria</a:t>
            </a:r>
          </a:p>
          <a:p>
            <a:r>
              <a:rPr lang="en-GB" sz="2500" dirty="0" smtClean="0"/>
              <a:t>A Harmonized Performance Management System for </a:t>
            </a:r>
            <a:r>
              <a:rPr lang="en-GB" sz="2500" dirty="0"/>
              <a:t>t</a:t>
            </a:r>
            <a:r>
              <a:rPr lang="en-GB" sz="2500" dirty="0" smtClean="0"/>
              <a:t>he Federal Public Service</a:t>
            </a:r>
          </a:p>
          <a:p>
            <a:r>
              <a:rPr lang="en-US" sz="2500" dirty="0"/>
              <a:t>What is Performance Management System and Its Components </a:t>
            </a:r>
            <a:endParaRPr lang="en-US" sz="2500" dirty="0" smtClean="0"/>
          </a:p>
          <a:p>
            <a:r>
              <a:rPr lang="en-GB" sz="2500" dirty="0"/>
              <a:t>Institutional Arrangement</a:t>
            </a:r>
          </a:p>
          <a:p>
            <a:r>
              <a:rPr lang="en-GB" sz="2500" dirty="0"/>
              <a:t>Performance management Framework</a:t>
            </a:r>
          </a:p>
          <a:p>
            <a:r>
              <a:rPr lang="en-US" sz="2500" dirty="0"/>
              <a:t>Linkages to Other HR Functions</a:t>
            </a:r>
            <a:endParaRPr lang="en-GB" sz="2500" dirty="0"/>
          </a:p>
          <a:p>
            <a:r>
              <a:rPr lang="en-US" sz="2500" dirty="0"/>
              <a:t>Tools and Templates: Performance </a:t>
            </a:r>
            <a:r>
              <a:rPr lang="en-US" sz="2500" dirty="0" smtClean="0"/>
              <a:t>Scorecards and </a:t>
            </a:r>
            <a:r>
              <a:rPr lang="en-GB" sz="2500" dirty="0"/>
              <a:t>Balanced Scorecard</a:t>
            </a:r>
          </a:p>
          <a:p>
            <a:r>
              <a:rPr lang="en-GB" sz="2500" dirty="0"/>
              <a:t>Lesson Learnt from Desk Review of PMS Practices Across the Globe</a:t>
            </a:r>
            <a:endParaRPr lang="en-US" sz="2500" dirty="0"/>
          </a:p>
          <a:p>
            <a:r>
              <a:rPr lang="en-GB" sz="2500" dirty="0"/>
              <a:t>Implementing PMS in Nigeria</a:t>
            </a:r>
          </a:p>
          <a:p>
            <a:r>
              <a:rPr lang="en-GB" sz="2500" dirty="0"/>
              <a:t>Anticipated Challenges and Proposed Solutions </a:t>
            </a:r>
            <a:endParaRPr lang="en-GB" sz="2500" dirty="0" smtClean="0"/>
          </a:p>
          <a:p>
            <a:r>
              <a:rPr lang="en-GB" sz="2500" dirty="0" smtClean="0"/>
              <a:t>Conclusion </a:t>
            </a:r>
            <a:endParaRPr lang="en-GB" sz="2500" dirty="0"/>
          </a:p>
          <a:p>
            <a:endParaRPr lang="en-GB" dirty="0"/>
          </a:p>
        </p:txBody>
      </p:sp>
    </p:spTree>
    <p:extLst>
      <p:ext uri="{BB962C8B-B14F-4D97-AF65-F5344CB8AC3E}">
        <p14:creationId xmlns:p14="http://schemas.microsoft.com/office/powerpoint/2010/main" val="23907966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2169368"/>
            <a:ext cx="8424936" cy="4716016"/>
          </a:xfrm>
          <a:prstGeom prst="rect">
            <a:avLst/>
          </a:prstGeom>
        </p:spPr>
      </p:pic>
      <p:sp>
        <p:nvSpPr>
          <p:cNvPr id="3" name="Content Placeholder 2"/>
          <p:cNvSpPr>
            <a:spLocks noGrp="1"/>
          </p:cNvSpPr>
          <p:nvPr>
            <p:ph sz="quarter" idx="1"/>
          </p:nvPr>
        </p:nvSpPr>
        <p:spPr>
          <a:xfrm>
            <a:off x="827584" y="0"/>
            <a:ext cx="7772400" cy="4572000"/>
          </a:xfrm>
        </p:spPr>
        <p:txBody>
          <a:bodyPr/>
          <a:lstStyle/>
          <a:p>
            <a:pPr marL="0" indent="0">
              <a:buNone/>
            </a:pPr>
            <a:endParaRPr lang="en-US" sz="2800" dirty="0" smtClean="0"/>
          </a:p>
          <a:p>
            <a:pPr marL="0" indent="0" algn="ctr">
              <a:buNone/>
            </a:pPr>
            <a:endParaRPr lang="en-US" sz="2800" dirty="0"/>
          </a:p>
          <a:p>
            <a:pPr marL="0" indent="0" algn="ctr">
              <a:buNone/>
            </a:pPr>
            <a:r>
              <a:rPr lang="en-US" sz="4800" b="1" dirty="0" smtClean="0"/>
              <a:t>THANK YOU FOR LISTENING</a:t>
            </a:r>
            <a:endParaRPr lang="en-US" sz="4800" b="1" dirty="0"/>
          </a:p>
        </p:txBody>
      </p:sp>
    </p:spTree>
    <p:extLst>
      <p:ext uri="{BB962C8B-B14F-4D97-AF65-F5344CB8AC3E}">
        <p14:creationId xmlns:p14="http://schemas.microsoft.com/office/powerpoint/2010/main" val="1237109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1"/>
          <p:cNvSpPr>
            <a:spLocks noGrp="1"/>
          </p:cNvSpPr>
          <p:nvPr>
            <p:ph type="title"/>
          </p:nvPr>
        </p:nvSpPr>
        <p:spPr>
          <a:xfrm>
            <a:off x="228600" y="-76200"/>
            <a:ext cx="8229600" cy="1143000"/>
          </a:xfrm>
        </p:spPr>
        <p:txBody>
          <a:bodyPr>
            <a:normAutofit/>
          </a:bodyPr>
          <a:lstStyle/>
          <a:p>
            <a:pPr algn="ctr"/>
            <a:r>
              <a:rPr lang="en-US" sz="4400" b="1" dirty="0" smtClean="0">
                <a:solidFill>
                  <a:schemeClr val="bg1"/>
                </a:solidFill>
              </a:rPr>
              <a:t>BACKGROUND</a:t>
            </a:r>
            <a:endParaRPr lang="en-GB" sz="4400" dirty="0">
              <a:solidFill>
                <a:schemeClr val="bg1"/>
              </a:solidFill>
            </a:endParaRPr>
          </a:p>
        </p:txBody>
      </p:sp>
      <p:sp>
        <p:nvSpPr>
          <p:cNvPr id="3" name="Content Placeholder 2"/>
          <p:cNvSpPr>
            <a:spLocks noGrp="1"/>
          </p:cNvSpPr>
          <p:nvPr>
            <p:ph sz="quarter" idx="1"/>
          </p:nvPr>
        </p:nvSpPr>
        <p:spPr>
          <a:xfrm>
            <a:off x="179518" y="1268760"/>
            <a:ext cx="8784976" cy="5589240"/>
          </a:xfrm>
        </p:spPr>
        <p:txBody>
          <a:bodyPr>
            <a:normAutofit lnSpcReduction="10000"/>
          </a:bodyPr>
          <a:lstStyle/>
          <a:p>
            <a:pPr marL="0" indent="0" algn="just">
              <a:buClrTx/>
              <a:buNone/>
            </a:pPr>
            <a:r>
              <a:rPr lang="en-US" dirty="0"/>
              <a:t>The centrality of Public Service to the achievement of Transformation Agenda, Vision 20:2020 and overall national development cannot be overemphasized. Historically, several reforms have been undertaken which are geared </a:t>
            </a:r>
            <a:r>
              <a:rPr lang="en-US" dirty="0" smtClean="0"/>
              <a:t>towards:</a:t>
            </a:r>
          </a:p>
          <a:p>
            <a:pPr algn="just">
              <a:buClr>
                <a:srgbClr val="C00000"/>
              </a:buClr>
            </a:pPr>
            <a:r>
              <a:rPr lang="en-US" dirty="0" smtClean="0"/>
              <a:t>Improving </a:t>
            </a:r>
            <a:r>
              <a:rPr lang="en-US" dirty="0"/>
              <a:t>the efficiency and effectiveness of the Public Service, significant among these are the </a:t>
            </a:r>
            <a:r>
              <a:rPr lang="en-US" dirty="0" err="1"/>
              <a:t>Udoji</a:t>
            </a:r>
            <a:r>
              <a:rPr lang="en-US" dirty="0"/>
              <a:t> Reforms of 1974 and the 1988 Civil Service Reforms. </a:t>
            </a:r>
            <a:endParaRPr lang="en-US" dirty="0" smtClean="0"/>
          </a:p>
          <a:p>
            <a:pPr algn="just">
              <a:buClr>
                <a:srgbClr val="C00000"/>
              </a:buClr>
            </a:pPr>
            <a:r>
              <a:rPr lang="en-US" dirty="0" smtClean="0"/>
              <a:t>Despite </a:t>
            </a:r>
            <a:r>
              <a:rPr lang="en-US" dirty="0"/>
              <a:t>these reforms there is still gap in performance and public service delivery. Most pertinent is the dearth of comprehensive performance management system, which has led to unsatisfactory level of performance at </a:t>
            </a:r>
            <a:r>
              <a:rPr lang="en-US" dirty="0" err="1"/>
              <a:t>sectoral</a:t>
            </a:r>
            <a:r>
              <a:rPr lang="en-US" dirty="0"/>
              <a:t>, institutional and individual levels. </a:t>
            </a:r>
            <a:endParaRPr lang="en-US" dirty="0" smtClean="0"/>
          </a:p>
          <a:p>
            <a:pPr algn="just">
              <a:buClr>
                <a:srgbClr val="C00000"/>
              </a:buClr>
            </a:pPr>
            <a:r>
              <a:rPr lang="en-US" dirty="0" smtClean="0"/>
              <a:t>It </a:t>
            </a:r>
            <a:r>
              <a:rPr lang="en-US" dirty="0"/>
              <a:t>is for these reasons that the development and institutionalization of an effective national performance management system is considered as an imperative for the repositioning of the Civil Service.</a:t>
            </a:r>
            <a:endParaRPr lang="en-GB" dirty="0"/>
          </a:p>
          <a:p>
            <a:endParaRPr lang="en-GB" dirty="0"/>
          </a:p>
        </p:txBody>
      </p:sp>
    </p:spTree>
    <p:extLst>
      <p:ext uri="{BB962C8B-B14F-4D97-AF65-F5344CB8AC3E}">
        <p14:creationId xmlns:p14="http://schemas.microsoft.com/office/powerpoint/2010/main" val="9425278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196752"/>
            <a:ext cx="9036496" cy="5544616"/>
          </a:xfrm>
        </p:spPr>
        <p:txBody>
          <a:bodyPr>
            <a:normAutofit/>
          </a:bodyPr>
          <a:lstStyle/>
          <a:p>
            <a:pPr marL="442913" indent="-354013">
              <a:buClr>
                <a:srgbClr val="C00000"/>
              </a:buClr>
            </a:pPr>
            <a:r>
              <a:rPr lang="en-US" dirty="0" smtClean="0"/>
              <a:t>The </a:t>
            </a:r>
            <a:r>
              <a:rPr lang="en-US" dirty="0"/>
              <a:t>only existing element of performance management up until 2012 is the staff appraisal report called the Annual Performance Evaluation Report (APER), which itself has been rendered unreliable as an appraisal instrument. </a:t>
            </a:r>
            <a:endParaRPr lang="en-US" dirty="0" smtClean="0"/>
          </a:p>
          <a:p>
            <a:pPr marL="442913" indent="-354013">
              <a:buClr>
                <a:srgbClr val="C00000"/>
              </a:buClr>
            </a:pPr>
            <a:endParaRPr lang="en-GB" dirty="0"/>
          </a:p>
          <a:p>
            <a:pPr marL="449263" indent="-360363">
              <a:buClr>
                <a:srgbClr val="C00000"/>
              </a:buClr>
            </a:pPr>
            <a:r>
              <a:rPr lang="en-US" dirty="0" smtClean="0"/>
              <a:t>One </a:t>
            </a:r>
            <a:r>
              <a:rPr lang="en-US" dirty="0"/>
              <a:t>of the current reform initiatives is the development of a National Strategy for Public Service Reforms (NSPSR), Pillar four of which is the Civil Service Administration Reform (CSAR). The two critical building blocks relevant to performance management are; </a:t>
            </a:r>
            <a:endParaRPr lang="en-GB" dirty="0"/>
          </a:p>
          <a:p>
            <a:pPr marL="811213" lvl="0" indent="-280988">
              <a:buClr>
                <a:srgbClr val="C00000"/>
              </a:buClr>
              <a:buFont typeface="Wingdings" pitchFamily="2" charset="2"/>
              <a:buChar char="§"/>
            </a:pPr>
            <a:r>
              <a:rPr lang="en-US" sz="2800" dirty="0"/>
              <a:t>A comprehensive job evaluation of the Public Service </a:t>
            </a:r>
            <a:endParaRPr lang="en-GB" sz="2800" dirty="0"/>
          </a:p>
          <a:p>
            <a:pPr marL="811213" lvl="0" indent="-280988">
              <a:buClr>
                <a:srgbClr val="C00000"/>
              </a:buClr>
              <a:buFont typeface="Wingdings" pitchFamily="2" charset="2"/>
              <a:buChar char="§"/>
            </a:pPr>
            <a:r>
              <a:rPr lang="en-US" sz="2800" dirty="0"/>
              <a:t>The institutionalization of a Performance Management System for the Public Service </a:t>
            </a:r>
            <a:endParaRPr lang="en-GB" sz="2800" dirty="0"/>
          </a:p>
          <a:p>
            <a:pPr marL="0" indent="0">
              <a:buNone/>
            </a:pPr>
            <a:endParaRPr lang="en-GB" dirty="0"/>
          </a:p>
        </p:txBody>
      </p:sp>
      <p:sp>
        <p:nvSpPr>
          <p:cNvPr id="4" name="Title 1"/>
          <p:cNvSpPr>
            <a:spLocks noGrp="1"/>
          </p:cNvSpPr>
          <p:nvPr>
            <p:ph type="title"/>
          </p:nvPr>
        </p:nvSpPr>
        <p:spPr>
          <a:xfrm>
            <a:off x="228600" y="-76200"/>
            <a:ext cx="8229600" cy="1143000"/>
          </a:xfrm>
        </p:spPr>
        <p:txBody>
          <a:bodyPr>
            <a:normAutofit/>
          </a:bodyPr>
          <a:lstStyle/>
          <a:p>
            <a:pPr algn="ctr"/>
            <a:r>
              <a:rPr lang="en-US" sz="4400" b="1" dirty="0" smtClean="0">
                <a:solidFill>
                  <a:schemeClr val="bg1"/>
                </a:solidFill>
              </a:rPr>
              <a:t>BACKGROUND contd.</a:t>
            </a:r>
            <a:endParaRPr lang="en-GB" sz="4400" dirty="0">
              <a:solidFill>
                <a:schemeClr val="bg1"/>
              </a:solidFill>
            </a:endParaRPr>
          </a:p>
        </p:txBody>
      </p:sp>
    </p:spTree>
    <p:extLst>
      <p:ext uri="{BB962C8B-B14F-4D97-AF65-F5344CB8AC3E}">
        <p14:creationId xmlns:p14="http://schemas.microsoft.com/office/powerpoint/2010/main" val="305164449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5498" y="485800"/>
            <a:ext cx="8733656" cy="1143000"/>
          </a:xfrm>
        </p:spPr>
        <p:txBody>
          <a:bodyPr>
            <a:noAutofit/>
          </a:bodyPr>
          <a:lstStyle/>
          <a:p>
            <a:pPr algn="ctr"/>
            <a:r>
              <a:rPr lang="en-US" sz="3200" b="1" dirty="0" smtClean="0">
                <a:solidFill>
                  <a:schemeClr val="bg1"/>
                </a:solidFill>
              </a:rPr>
              <a:t>CURRENT EFFORTS TO ESTABLISH A </a:t>
            </a:r>
            <a:br>
              <a:rPr lang="en-US" sz="3200" b="1" dirty="0" smtClean="0">
                <a:solidFill>
                  <a:schemeClr val="bg1"/>
                </a:solidFill>
              </a:rPr>
            </a:br>
            <a:r>
              <a:rPr lang="en-US" sz="3200" b="1" dirty="0" smtClean="0">
                <a:solidFill>
                  <a:schemeClr val="bg1"/>
                </a:solidFill>
              </a:rPr>
              <a:t>PERFORMANCE MANAGEMENT SYSTEM</a:t>
            </a:r>
            <a:r>
              <a:rPr lang="en-GB" sz="3200" dirty="0" smtClean="0">
                <a:solidFill>
                  <a:schemeClr val="bg1"/>
                </a:solidFill>
              </a:rPr>
              <a:t/>
            </a:r>
            <a:br>
              <a:rPr lang="en-GB" sz="3200" dirty="0" smtClean="0">
                <a:solidFill>
                  <a:schemeClr val="bg1"/>
                </a:solidFill>
              </a:rPr>
            </a:br>
            <a:endParaRPr lang="en-GB" sz="3200" dirty="0">
              <a:solidFill>
                <a:schemeClr val="bg1"/>
              </a:solidFill>
            </a:endParaRPr>
          </a:p>
        </p:txBody>
      </p:sp>
      <p:sp>
        <p:nvSpPr>
          <p:cNvPr id="3" name="Content Placeholder 2"/>
          <p:cNvSpPr>
            <a:spLocks noGrp="1"/>
          </p:cNvSpPr>
          <p:nvPr>
            <p:ph sz="quarter" idx="1"/>
          </p:nvPr>
        </p:nvSpPr>
        <p:spPr>
          <a:xfrm>
            <a:off x="179512" y="1268760"/>
            <a:ext cx="8856984" cy="5472608"/>
          </a:xfrm>
        </p:spPr>
        <p:txBody>
          <a:bodyPr>
            <a:normAutofit lnSpcReduction="10000"/>
          </a:bodyPr>
          <a:lstStyle/>
          <a:p>
            <a:pPr>
              <a:buClr>
                <a:srgbClr val="C00000"/>
              </a:buClr>
            </a:pPr>
            <a:r>
              <a:rPr lang="en-GB" dirty="0" smtClean="0"/>
              <a:t>In </a:t>
            </a:r>
            <a:r>
              <a:rPr lang="en-GB" dirty="0"/>
              <a:t>recognition of the importance of </a:t>
            </a:r>
            <a:r>
              <a:rPr lang="en-GB" dirty="0" smtClean="0"/>
              <a:t>PMS, the </a:t>
            </a:r>
            <a:r>
              <a:rPr lang="en-GB" dirty="0"/>
              <a:t>President had mandated the three (3) principal agencies key to performance management in the Public Service to develop a comprehensive PMS for the Public Service. </a:t>
            </a:r>
            <a:endParaRPr lang="en-GB" dirty="0" smtClean="0"/>
          </a:p>
          <a:p>
            <a:pPr marL="0" indent="0">
              <a:buNone/>
            </a:pPr>
            <a:endParaRPr lang="en-GB" sz="1200" dirty="0"/>
          </a:p>
          <a:p>
            <a:pPr>
              <a:buClr>
                <a:srgbClr val="C00000"/>
              </a:buClr>
            </a:pPr>
            <a:r>
              <a:rPr lang="en-GB" dirty="0"/>
              <a:t>In 2010 OHCSF commissioned KPMG </a:t>
            </a:r>
            <a:r>
              <a:rPr lang="en-GB" dirty="0" smtClean="0"/>
              <a:t>Professional Services to </a:t>
            </a:r>
            <a:r>
              <a:rPr lang="en-GB" dirty="0"/>
              <a:t>develop the performance management system for the Federal Public Service with a focus on the balance score </a:t>
            </a:r>
            <a:r>
              <a:rPr lang="en-GB" dirty="0" smtClean="0"/>
              <a:t>card. In </a:t>
            </a:r>
            <a:r>
              <a:rPr lang="en-GB" dirty="0"/>
              <a:t>2011 the Federal Executive Council approved a proposal by the FCSC to replace examinations with Performance Contracting as an instrument for assessment and promotion. Consequently, the FCSC canvased the use of AUTOPASS and COMPASS as performance management tool. </a:t>
            </a:r>
            <a:r>
              <a:rPr lang="en-GB" dirty="0" smtClean="0"/>
              <a:t>                                                                    In </a:t>
            </a:r>
            <a:r>
              <a:rPr lang="en-GB" dirty="0"/>
              <a:t>2012, the President signed Performance Contracts with Ministers under the auspices NPC who supported the development of </a:t>
            </a:r>
            <a:r>
              <a:rPr lang="en-GB" dirty="0" err="1"/>
              <a:t>sectoral</a:t>
            </a:r>
            <a:r>
              <a:rPr lang="en-GB" dirty="0"/>
              <a:t> KPIs. </a:t>
            </a:r>
          </a:p>
          <a:p>
            <a:endParaRPr lang="en-GB" dirty="0"/>
          </a:p>
        </p:txBody>
      </p:sp>
    </p:spTree>
    <p:extLst>
      <p:ext uri="{BB962C8B-B14F-4D97-AF65-F5344CB8AC3E}">
        <p14:creationId xmlns:p14="http://schemas.microsoft.com/office/powerpoint/2010/main" val="14258413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8028384" cy="1143000"/>
          </a:xfrm>
        </p:spPr>
        <p:txBody>
          <a:bodyPr>
            <a:noAutofit/>
          </a:bodyPr>
          <a:lstStyle/>
          <a:p>
            <a:pPr algn="ctr"/>
            <a:r>
              <a:rPr lang="en-US" sz="2800" b="1" dirty="0" smtClean="0">
                <a:solidFill>
                  <a:schemeClr val="bg1"/>
                </a:solidFill>
              </a:rPr>
              <a:t>A HARMONIZED PERFORMANCE MANAGEMENT SYSTEM FOR THE FEDERAL PUBLIC SERVICE</a:t>
            </a:r>
            <a:endParaRPr lang="en-GB" sz="2800" dirty="0">
              <a:solidFill>
                <a:schemeClr val="bg1"/>
              </a:solidFill>
            </a:endParaRPr>
          </a:p>
        </p:txBody>
      </p:sp>
      <p:sp>
        <p:nvSpPr>
          <p:cNvPr id="3" name="Content Placeholder 2"/>
          <p:cNvSpPr>
            <a:spLocks noGrp="1"/>
          </p:cNvSpPr>
          <p:nvPr>
            <p:ph sz="quarter" idx="1"/>
          </p:nvPr>
        </p:nvSpPr>
        <p:spPr>
          <a:xfrm>
            <a:off x="467546" y="1999387"/>
            <a:ext cx="7848872" cy="4525963"/>
          </a:xfrm>
        </p:spPr>
        <p:txBody>
          <a:bodyPr>
            <a:normAutofit/>
          </a:bodyPr>
          <a:lstStyle/>
          <a:p>
            <a:pPr marL="0" indent="0" algn="ctr">
              <a:buNone/>
            </a:pPr>
            <a:r>
              <a:rPr lang="en-US" b="1" dirty="0" smtClean="0"/>
              <a:t>From </a:t>
            </a:r>
            <a:r>
              <a:rPr lang="en-US" b="1" dirty="0"/>
              <a:t>the foregoing, the three stakeholders recognized the need for a harmonized PMS for the Federal Public Service. Consequently, OHCSF, NPC and FCSC have partnered to put in place a Harmonized Performance Management System (PMS) for the Federal Public Service. </a:t>
            </a:r>
            <a:endParaRPr lang="en-GB" b="1" dirty="0"/>
          </a:p>
          <a:p>
            <a:pPr marL="0" indent="0">
              <a:buNone/>
            </a:pPr>
            <a:endParaRPr lang="en-GB" b="1" dirty="0"/>
          </a:p>
        </p:txBody>
      </p:sp>
    </p:spTree>
    <p:extLst>
      <p:ext uri="{BB962C8B-B14F-4D97-AF65-F5344CB8AC3E}">
        <p14:creationId xmlns:p14="http://schemas.microsoft.com/office/powerpoint/2010/main" val="111903482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 y="15"/>
            <a:ext cx="8028843" cy="1052513"/>
          </a:xfrm>
        </p:spPr>
        <p:txBody>
          <a:bodyPr/>
          <a:lstStyle/>
          <a:p>
            <a:pPr lvl="2"/>
            <a:r>
              <a:rPr lang="en-US" sz="3200" dirty="0" smtClean="0">
                <a:solidFill>
                  <a:schemeClr val="bg1"/>
                </a:solidFill>
                <a:latin typeface="Arial Narrow" pitchFamily="34" charset="0"/>
                <a:cs typeface="Arial" pitchFamily="34" charset="0"/>
              </a:rPr>
              <a:t>What is Performance Management System and Its Components </a:t>
            </a:r>
            <a:endParaRPr lang="en-GB" sz="1600" dirty="0" smtClean="0">
              <a:latin typeface="Arial Narrow" pitchFamily="34" charset="0"/>
            </a:endParaRPr>
          </a:p>
        </p:txBody>
      </p:sp>
      <p:sp>
        <p:nvSpPr>
          <p:cNvPr id="25603" name="Content Placeholder 2"/>
          <p:cNvSpPr>
            <a:spLocks noGrp="1"/>
          </p:cNvSpPr>
          <p:nvPr>
            <p:ph sz="quarter" idx="1"/>
          </p:nvPr>
        </p:nvSpPr>
        <p:spPr>
          <a:xfrm>
            <a:off x="87892" y="1367939"/>
            <a:ext cx="8902274" cy="5805487"/>
          </a:xfrm>
        </p:spPr>
        <p:txBody>
          <a:bodyPr/>
          <a:lstStyle/>
          <a:p>
            <a:r>
              <a:rPr lang="en-GB" sz="3200" dirty="0"/>
              <a:t>Performance Management as a concept is a process by which organizations align their resources, systems and employees to </a:t>
            </a:r>
            <a:r>
              <a:rPr lang="en-GB" sz="3200" dirty="0" smtClean="0"/>
              <a:t>their strategic </a:t>
            </a:r>
            <a:r>
              <a:rPr lang="en-GB" sz="3200" dirty="0"/>
              <a:t>objectives and priorities</a:t>
            </a:r>
            <a:endParaRPr lang="en-US" sz="3200" dirty="0"/>
          </a:p>
          <a:p>
            <a:pPr>
              <a:lnSpc>
                <a:spcPct val="150000"/>
              </a:lnSpc>
            </a:pPr>
            <a:r>
              <a:rPr lang="en-US" sz="3200" dirty="0"/>
              <a:t>PMS is a holistic approach to Performance </a:t>
            </a:r>
            <a:r>
              <a:rPr lang="en-US" sz="3200" dirty="0" smtClean="0"/>
              <a:t>Management</a:t>
            </a:r>
          </a:p>
          <a:p>
            <a:pPr marL="0" indent="0">
              <a:lnSpc>
                <a:spcPct val="150000"/>
              </a:lnSpc>
              <a:buNone/>
            </a:pPr>
            <a:endParaRPr lang="en-US" sz="1050" dirty="0"/>
          </a:p>
          <a:p>
            <a:r>
              <a:rPr lang="en-US" sz="3200" dirty="0"/>
              <a:t>PMS Components are: Institutional Arrangement, Performance Management Framework, Tools and Templates and its linkages with Human Resources Functions.  </a:t>
            </a:r>
            <a:endParaRPr lang="en-GB" sz="3200" dirty="0"/>
          </a:p>
        </p:txBody>
      </p:sp>
    </p:spTree>
    <p:extLst>
      <p:ext uri="{BB962C8B-B14F-4D97-AF65-F5344CB8AC3E}">
        <p14:creationId xmlns:p14="http://schemas.microsoft.com/office/powerpoint/2010/main" val="128143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a:xfrm>
            <a:off x="35496" y="-80339"/>
            <a:ext cx="7772400" cy="1143000"/>
          </a:xfrm>
        </p:spPr>
        <p:txBody>
          <a:bodyPr/>
          <a:lstStyle/>
          <a:p>
            <a:r>
              <a:rPr lang="en-GB" sz="3600" b="1" dirty="0" smtClean="0">
                <a:solidFill>
                  <a:schemeClr val="bg1"/>
                </a:solidFill>
                <a:latin typeface="Arial" pitchFamily="34" charset="0"/>
                <a:cs typeface="Arial" pitchFamily="34" charset="0"/>
              </a:rPr>
              <a:t>Institutional Arrangement</a:t>
            </a:r>
            <a:endParaRPr lang="en-GB" sz="3600" b="1" dirty="0">
              <a:solidFill>
                <a:schemeClr val="bg1"/>
              </a:solidFill>
              <a:latin typeface="Arial" pitchFamily="34" charset="0"/>
              <a:cs typeface="Arial" pitchFamily="34" charset="0"/>
            </a:endParaRPr>
          </a:p>
        </p:txBody>
      </p:sp>
      <p:sp>
        <p:nvSpPr>
          <p:cNvPr id="23" name="TextBox 22"/>
          <p:cNvSpPr txBox="1"/>
          <p:nvPr/>
        </p:nvSpPr>
        <p:spPr>
          <a:xfrm>
            <a:off x="72008" y="1124744"/>
            <a:ext cx="9108504" cy="1754326"/>
          </a:xfrm>
          <a:prstGeom prst="rect">
            <a:avLst/>
          </a:prstGeom>
          <a:noFill/>
        </p:spPr>
        <p:txBody>
          <a:bodyPr wrap="square" rtlCol="0">
            <a:spAutoFit/>
          </a:bodyPr>
          <a:lstStyle/>
          <a:p>
            <a:r>
              <a:rPr lang="en-GB" sz="3600" b="1" dirty="0">
                <a:solidFill>
                  <a:prstClr val="black"/>
                </a:solidFill>
              </a:rPr>
              <a:t>Institutional Arrangement defines the roles and responsibilities of stakeholders in Managing Performance.</a:t>
            </a:r>
          </a:p>
        </p:txBody>
      </p:sp>
      <p:sp>
        <p:nvSpPr>
          <p:cNvPr id="25" name="Rectangle 24"/>
          <p:cNvSpPr/>
          <p:nvPr/>
        </p:nvSpPr>
        <p:spPr>
          <a:xfrm>
            <a:off x="251520" y="2985343"/>
            <a:ext cx="8640960" cy="3323987"/>
          </a:xfrm>
          <a:prstGeom prst="rect">
            <a:avLst/>
          </a:prstGeom>
        </p:spPr>
        <p:txBody>
          <a:bodyPr wrap="square">
            <a:spAutoFit/>
          </a:bodyPr>
          <a:lstStyle/>
          <a:p>
            <a:pPr marL="354013" indent="-354013">
              <a:lnSpc>
                <a:spcPct val="150000"/>
              </a:lnSpc>
              <a:buClr>
                <a:srgbClr val="C00000"/>
              </a:buClr>
              <a:buSzPct val="120000"/>
              <a:buFont typeface="Arial" pitchFamily="34" charset="0"/>
              <a:buChar char="•"/>
              <a:defRPr/>
            </a:pPr>
            <a:r>
              <a:rPr lang="en-US" sz="2800" b="1" kern="0" dirty="0"/>
              <a:t>Responsibility for the  administration of the PMS</a:t>
            </a:r>
          </a:p>
          <a:p>
            <a:pPr marL="354013" indent="-354013">
              <a:lnSpc>
                <a:spcPct val="150000"/>
              </a:lnSpc>
              <a:buClr>
                <a:srgbClr val="C00000"/>
              </a:buClr>
              <a:buSzPct val="120000"/>
              <a:buFont typeface="Arial" pitchFamily="34" charset="0"/>
              <a:buChar char="•"/>
              <a:defRPr/>
            </a:pPr>
            <a:r>
              <a:rPr lang="en-US" sz="2800" b="1" kern="0" dirty="0"/>
              <a:t>Responsibility for key performance indicators</a:t>
            </a:r>
          </a:p>
          <a:p>
            <a:pPr marL="354013" indent="-354013">
              <a:lnSpc>
                <a:spcPct val="150000"/>
              </a:lnSpc>
              <a:buClr>
                <a:srgbClr val="C00000"/>
              </a:buClr>
              <a:buSzPct val="120000"/>
              <a:buFont typeface="Arial" pitchFamily="34" charset="0"/>
              <a:buChar char="•"/>
              <a:defRPr/>
            </a:pPr>
            <a:r>
              <a:rPr lang="en-US" sz="2800" b="1" kern="0" dirty="0"/>
              <a:t>Definition of roles and responsibilities</a:t>
            </a:r>
          </a:p>
          <a:p>
            <a:pPr marL="354013" indent="-354013">
              <a:lnSpc>
                <a:spcPct val="150000"/>
              </a:lnSpc>
              <a:buClr>
                <a:srgbClr val="C00000"/>
              </a:buClr>
              <a:buSzPct val="120000"/>
              <a:buFont typeface="Arial" pitchFamily="34" charset="0"/>
              <a:buChar char="•"/>
              <a:defRPr/>
            </a:pPr>
            <a:r>
              <a:rPr lang="en-US" sz="2800" b="1" kern="0" dirty="0"/>
              <a:t>Responsibility for PMS Policies</a:t>
            </a:r>
          </a:p>
          <a:p>
            <a:pPr marL="354013" indent="-354013">
              <a:lnSpc>
                <a:spcPct val="150000"/>
              </a:lnSpc>
              <a:buClr>
                <a:srgbClr val="C00000"/>
              </a:buClr>
              <a:buSzPct val="120000"/>
              <a:buFont typeface="Arial" pitchFamily="34" charset="0"/>
              <a:buChar char="•"/>
              <a:defRPr/>
            </a:pPr>
            <a:r>
              <a:rPr lang="en-US" sz="2800" b="1" kern="0" dirty="0"/>
              <a:t>Responsibility for Data Management</a:t>
            </a:r>
          </a:p>
        </p:txBody>
      </p:sp>
    </p:spTree>
    <p:extLst>
      <p:ext uri="{BB962C8B-B14F-4D97-AF65-F5344CB8AC3E}">
        <p14:creationId xmlns:p14="http://schemas.microsoft.com/office/powerpoint/2010/main" val="25982878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7506" y="-71402"/>
            <a:ext cx="7920880" cy="1143000"/>
          </a:xfrm>
        </p:spPr>
        <p:txBody>
          <a:bodyPr vert="horz" lIns="0" rIns="0" bIns="0" anchor="b">
            <a:noAutofit/>
          </a:bodyPr>
          <a:lstStyle/>
          <a:p>
            <a:r>
              <a:rPr lang="en-US" sz="3600" b="1" dirty="0">
                <a:solidFill>
                  <a:schemeClr val="bg1"/>
                </a:solidFill>
                <a:latin typeface="Arial" pitchFamily="34" charset="0"/>
                <a:cs typeface="Arial" pitchFamily="34" charset="0"/>
              </a:rPr>
              <a:t>Performance Management </a:t>
            </a:r>
            <a:r>
              <a:rPr lang="en-US" sz="3600" b="1" dirty="0" smtClean="0">
                <a:solidFill>
                  <a:schemeClr val="bg1"/>
                </a:solidFill>
                <a:latin typeface="Arial" pitchFamily="34" charset="0"/>
                <a:cs typeface="Arial" pitchFamily="34" charset="0"/>
              </a:rPr>
              <a:t>Framework  </a:t>
            </a:r>
            <a:endParaRPr lang="en-US" sz="3600" b="1" dirty="0">
              <a:solidFill>
                <a:schemeClr val="bg1"/>
              </a:solidFill>
              <a:latin typeface="Arial" pitchFamily="34" charset="0"/>
              <a:cs typeface="Arial" pitchFamily="34" charset="0"/>
            </a:endParaRPr>
          </a:p>
        </p:txBody>
      </p:sp>
      <p:graphicFrame>
        <p:nvGraphicFramePr>
          <p:cNvPr id="5" name="Diagram 4"/>
          <p:cNvGraphicFramePr/>
          <p:nvPr>
            <p:extLst>
              <p:ext uri="{D42A27DB-BD31-4B8C-83A1-F6EECF244321}">
                <p14:modId xmlns:p14="http://schemas.microsoft.com/office/powerpoint/2010/main" val="3720675119"/>
              </p:ext>
            </p:extLst>
          </p:nvPr>
        </p:nvGraphicFramePr>
        <p:xfrm>
          <a:off x="381000" y="1828800"/>
          <a:ext cx="8229600" cy="459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79512" y="1052742"/>
            <a:ext cx="7315200" cy="584775"/>
          </a:xfrm>
          <a:prstGeom prst="rect">
            <a:avLst/>
          </a:prstGeom>
        </p:spPr>
        <p:txBody>
          <a:bodyPr vert="horz" lIns="0" rIns="0" bIns="0" anchor="b">
            <a:noAutofit/>
          </a:bodyPr>
          <a:lstStyle>
            <a:lvl1pPr>
              <a:spcBef>
                <a:spcPct val="0"/>
              </a:spcBef>
              <a:buNone/>
              <a:defRPr kumimoji="0" sz="3200" b="1">
                <a:ln>
                  <a:noFill/>
                </a:ln>
                <a:solidFill>
                  <a:schemeClr val="tx2"/>
                </a:solidFill>
                <a:effectLst/>
                <a:latin typeface="Arial" pitchFamily="34" charset="0"/>
                <a:ea typeface="+mj-ea"/>
                <a:cs typeface="Arial" pitchFamily="34" charset="0"/>
              </a:defRPr>
            </a:lvl1pPr>
          </a:lstStyle>
          <a:p>
            <a:r>
              <a:rPr lang="en-US" sz="2400" dirty="0">
                <a:solidFill>
                  <a:srgbClr val="04617B"/>
                </a:solidFill>
              </a:rPr>
              <a:t>Encompasses The Following:</a:t>
            </a:r>
          </a:p>
        </p:txBody>
      </p:sp>
    </p:spTree>
    <p:extLst>
      <p:ext uri="{BB962C8B-B14F-4D97-AF65-F5344CB8AC3E}">
        <p14:creationId xmlns:p14="http://schemas.microsoft.com/office/powerpoint/2010/main" val="18376005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2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2.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3.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4.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5.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6.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docProps/app.xml><?xml version="1.0" encoding="utf-8"?>
<Properties xmlns="http://schemas.openxmlformats.org/officeDocument/2006/extended-properties" xmlns:vt="http://schemas.openxmlformats.org/officeDocument/2006/docPropsVTypes">
  <TotalTime>164</TotalTime>
  <Words>1346</Words>
  <Application>Microsoft Office PowerPoint</Application>
  <PresentationFormat>On-screen Show (4:3)</PresentationFormat>
  <Paragraphs>130</Paragraphs>
  <Slides>20</Slides>
  <Notes>0</Notes>
  <HiddenSlides>0</HiddenSlides>
  <MMClips>0</MMClips>
  <ScaleCrop>false</ScaleCrop>
  <HeadingPairs>
    <vt:vector size="4" baseType="variant">
      <vt:variant>
        <vt:lpstr>Theme</vt:lpstr>
      </vt:variant>
      <vt:variant>
        <vt:i4>3</vt:i4>
      </vt:variant>
      <vt:variant>
        <vt:lpstr>Slide Titles</vt:lpstr>
      </vt:variant>
      <vt:variant>
        <vt:i4>20</vt:i4>
      </vt:variant>
    </vt:vector>
  </HeadingPairs>
  <TitlesOfParts>
    <vt:vector size="23" baseType="lpstr">
      <vt:lpstr>Equity</vt:lpstr>
      <vt:lpstr>1_Equity</vt:lpstr>
      <vt:lpstr>2_Equity</vt:lpstr>
      <vt:lpstr>PowerPoint Presentation</vt:lpstr>
      <vt:lpstr>Presentation Outline </vt:lpstr>
      <vt:lpstr>BACKGROUND</vt:lpstr>
      <vt:lpstr>BACKGROUND contd.</vt:lpstr>
      <vt:lpstr>CURRENT EFFORTS TO ESTABLISH A  PERFORMANCE MANAGEMENT SYSTEM </vt:lpstr>
      <vt:lpstr>A HARMONIZED PERFORMANCE MANAGEMENT SYSTEM FOR THE FEDERAL PUBLIC SERVICE</vt:lpstr>
      <vt:lpstr>What is Performance Management System and Its Components </vt:lpstr>
      <vt:lpstr>Institutional Arrangement</vt:lpstr>
      <vt:lpstr>Performance Management Framework  </vt:lpstr>
      <vt:lpstr>Performance Management Framework  Contd.</vt:lpstr>
      <vt:lpstr>PowerPoint Presentation</vt:lpstr>
      <vt:lpstr>Linkages to Other HR Functions</vt:lpstr>
      <vt:lpstr>   Tools and Templates: Performance Scorecards</vt:lpstr>
      <vt:lpstr>Balanced Scorecard</vt:lpstr>
      <vt:lpstr>Lesson Learnt from Desk Review of PMS Practices Across the Globe</vt:lpstr>
      <vt:lpstr>Implementing PMS in Nigeria </vt:lpstr>
      <vt:lpstr>Anticipated Challenges and Proposed Solutions</vt:lpstr>
      <vt:lpstr>Anticipated Challenges and Proposed Solutions contd.</vt:lpstr>
      <vt:lpstr>Conclusion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Francisca Odeka</dc:creator>
  <cp:lastModifiedBy>MR. SEYI</cp:lastModifiedBy>
  <cp:revision>27</cp:revision>
  <dcterms:created xsi:type="dcterms:W3CDTF">2015-01-21T21:22:23Z</dcterms:created>
  <dcterms:modified xsi:type="dcterms:W3CDTF">2015-01-22T13:12:40Z</dcterms:modified>
</cp:coreProperties>
</file>