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Default Extension="bin" ContentType="application/vnd.openxmlformats-officedocument.oleObject"/>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handoutMasterIdLst>
    <p:handoutMasterId r:id="rId41"/>
  </p:handoutMasterIdLst>
  <p:sldIdLst>
    <p:sldId id="445" r:id="rId2"/>
    <p:sldId id="491" r:id="rId3"/>
    <p:sldId id="492" r:id="rId4"/>
    <p:sldId id="494" r:id="rId5"/>
    <p:sldId id="525" r:id="rId6"/>
    <p:sldId id="496" r:id="rId7"/>
    <p:sldId id="497" r:id="rId8"/>
    <p:sldId id="504" r:id="rId9"/>
    <p:sldId id="531" r:id="rId10"/>
    <p:sldId id="532" r:id="rId11"/>
    <p:sldId id="533" r:id="rId12"/>
    <p:sldId id="534" r:id="rId13"/>
    <p:sldId id="535" r:id="rId14"/>
    <p:sldId id="536" r:id="rId15"/>
    <p:sldId id="537" r:id="rId16"/>
    <p:sldId id="538" r:id="rId17"/>
    <p:sldId id="539" r:id="rId18"/>
    <p:sldId id="526" r:id="rId19"/>
    <p:sldId id="527" r:id="rId20"/>
    <p:sldId id="528" r:id="rId21"/>
    <p:sldId id="529" r:id="rId22"/>
    <p:sldId id="530" r:id="rId23"/>
    <p:sldId id="540" r:id="rId24"/>
    <p:sldId id="505" r:id="rId25"/>
    <p:sldId id="521" r:id="rId26"/>
    <p:sldId id="522" r:id="rId27"/>
    <p:sldId id="523" r:id="rId28"/>
    <p:sldId id="524" r:id="rId29"/>
    <p:sldId id="511" r:id="rId30"/>
    <p:sldId id="512" r:id="rId31"/>
    <p:sldId id="517" r:id="rId32"/>
    <p:sldId id="518" r:id="rId33"/>
    <p:sldId id="519" r:id="rId34"/>
    <p:sldId id="520" r:id="rId35"/>
    <p:sldId id="415" r:id="rId36"/>
    <p:sldId id="541" r:id="rId37"/>
    <p:sldId id="375" r:id="rId38"/>
    <p:sldId id="376" r:id="rId39"/>
  </p:sldIdLst>
  <p:sldSz cx="9144000" cy="6858000" type="screen4x3"/>
  <p:notesSz cx="7016750" cy="93091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7A121"/>
    <a:srgbClr val="E3F977"/>
    <a:srgbClr val="ECB2BE"/>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0661" autoAdjust="0"/>
    <p:restoredTop sz="97491" autoAdjust="0"/>
  </p:normalViewPr>
  <p:slideViewPr>
    <p:cSldViewPr>
      <p:cViewPr>
        <p:scale>
          <a:sx n="84" d="100"/>
          <a:sy n="84" d="100"/>
        </p:scale>
        <p:origin x="-936" y="-61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99" d="100"/>
        <a:sy n="99" d="100"/>
      </p:scale>
      <p:origin x="0" y="516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4274" name="Rectangle 2"/>
          <p:cNvSpPr>
            <a:spLocks noGrp="1" noChangeArrowheads="1"/>
          </p:cNvSpPr>
          <p:nvPr>
            <p:ph type="hdr" sz="quarter"/>
          </p:nvPr>
        </p:nvSpPr>
        <p:spPr bwMode="auto">
          <a:xfrm>
            <a:off x="1" y="0"/>
            <a:ext cx="3041227" cy="465773"/>
          </a:xfrm>
          <a:prstGeom prst="rect">
            <a:avLst/>
          </a:prstGeom>
          <a:noFill/>
          <a:ln w="9525">
            <a:noFill/>
            <a:miter lim="800000"/>
            <a:headEnd/>
            <a:tailEnd/>
          </a:ln>
          <a:effectLst/>
        </p:spPr>
        <p:txBody>
          <a:bodyPr vert="horz" wrap="square" lIns="93279" tIns="46640" rIns="93279" bIns="46640" numCol="1" anchor="t" anchorCtr="0" compatLnSpc="1">
            <a:prstTxWarp prst="textNoShape">
              <a:avLst/>
            </a:prstTxWarp>
          </a:bodyPr>
          <a:lstStyle>
            <a:lvl1pPr>
              <a:defRPr sz="1200">
                <a:latin typeface="Arial" charset="0"/>
                <a:cs typeface="+mn-cs"/>
              </a:defRPr>
            </a:lvl1pPr>
          </a:lstStyle>
          <a:p>
            <a:pPr>
              <a:defRPr/>
            </a:pPr>
            <a:endParaRPr lang="en-US"/>
          </a:p>
        </p:txBody>
      </p:sp>
      <p:sp>
        <p:nvSpPr>
          <p:cNvPr id="54275" name="Rectangle 3"/>
          <p:cNvSpPr>
            <a:spLocks noGrp="1" noChangeArrowheads="1"/>
          </p:cNvSpPr>
          <p:nvPr>
            <p:ph type="dt" sz="quarter" idx="1"/>
          </p:nvPr>
        </p:nvSpPr>
        <p:spPr bwMode="auto">
          <a:xfrm>
            <a:off x="3973935" y="0"/>
            <a:ext cx="3041227" cy="465773"/>
          </a:xfrm>
          <a:prstGeom prst="rect">
            <a:avLst/>
          </a:prstGeom>
          <a:noFill/>
          <a:ln w="9525">
            <a:noFill/>
            <a:miter lim="800000"/>
            <a:headEnd/>
            <a:tailEnd/>
          </a:ln>
          <a:effectLst/>
        </p:spPr>
        <p:txBody>
          <a:bodyPr vert="horz" wrap="square" lIns="93279" tIns="46640" rIns="93279" bIns="46640" numCol="1" anchor="t" anchorCtr="0" compatLnSpc="1">
            <a:prstTxWarp prst="textNoShape">
              <a:avLst/>
            </a:prstTxWarp>
          </a:bodyPr>
          <a:lstStyle>
            <a:lvl1pPr algn="r">
              <a:defRPr sz="1200">
                <a:latin typeface="Arial" charset="0"/>
                <a:cs typeface="+mn-cs"/>
              </a:defRPr>
            </a:lvl1pPr>
          </a:lstStyle>
          <a:p>
            <a:pPr>
              <a:defRPr/>
            </a:pPr>
            <a:endParaRPr lang="en-US"/>
          </a:p>
        </p:txBody>
      </p:sp>
      <p:sp>
        <p:nvSpPr>
          <p:cNvPr id="54276" name="Rectangle 4"/>
          <p:cNvSpPr>
            <a:spLocks noGrp="1" noChangeArrowheads="1"/>
          </p:cNvSpPr>
          <p:nvPr>
            <p:ph type="ftr" sz="quarter" idx="2"/>
          </p:nvPr>
        </p:nvSpPr>
        <p:spPr bwMode="auto">
          <a:xfrm>
            <a:off x="1" y="8841738"/>
            <a:ext cx="3041227" cy="465773"/>
          </a:xfrm>
          <a:prstGeom prst="rect">
            <a:avLst/>
          </a:prstGeom>
          <a:noFill/>
          <a:ln w="9525">
            <a:noFill/>
            <a:miter lim="800000"/>
            <a:headEnd/>
            <a:tailEnd/>
          </a:ln>
          <a:effectLst/>
        </p:spPr>
        <p:txBody>
          <a:bodyPr vert="horz" wrap="square" lIns="93279" tIns="46640" rIns="93279" bIns="46640" numCol="1" anchor="b" anchorCtr="0" compatLnSpc="1">
            <a:prstTxWarp prst="textNoShape">
              <a:avLst/>
            </a:prstTxWarp>
          </a:bodyPr>
          <a:lstStyle>
            <a:lvl1pPr>
              <a:defRPr sz="1200">
                <a:latin typeface="Arial" charset="0"/>
                <a:cs typeface="+mn-cs"/>
              </a:defRPr>
            </a:lvl1pPr>
          </a:lstStyle>
          <a:p>
            <a:pPr>
              <a:defRPr/>
            </a:pPr>
            <a:endParaRPr lang="en-US"/>
          </a:p>
        </p:txBody>
      </p:sp>
      <p:sp>
        <p:nvSpPr>
          <p:cNvPr id="54277" name="Rectangle 5"/>
          <p:cNvSpPr>
            <a:spLocks noGrp="1" noChangeArrowheads="1"/>
          </p:cNvSpPr>
          <p:nvPr>
            <p:ph type="sldNum" sz="quarter" idx="3"/>
          </p:nvPr>
        </p:nvSpPr>
        <p:spPr bwMode="auto">
          <a:xfrm>
            <a:off x="3973935" y="8841738"/>
            <a:ext cx="3041227" cy="465773"/>
          </a:xfrm>
          <a:prstGeom prst="rect">
            <a:avLst/>
          </a:prstGeom>
          <a:noFill/>
          <a:ln w="9525">
            <a:noFill/>
            <a:miter lim="800000"/>
            <a:headEnd/>
            <a:tailEnd/>
          </a:ln>
          <a:effectLst/>
        </p:spPr>
        <p:txBody>
          <a:bodyPr vert="horz" wrap="square" lIns="93279" tIns="46640" rIns="93279" bIns="46640" numCol="1" anchor="b" anchorCtr="0" compatLnSpc="1">
            <a:prstTxWarp prst="textNoShape">
              <a:avLst/>
            </a:prstTxWarp>
          </a:bodyPr>
          <a:lstStyle>
            <a:lvl1pPr algn="r">
              <a:defRPr sz="1200">
                <a:latin typeface="Arial" charset="0"/>
                <a:cs typeface="+mn-cs"/>
              </a:defRPr>
            </a:lvl1pPr>
          </a:lstStyle>
          <a:p>
            <a:pPr>
              <a:defRPr/>
            </a:pPr>
            <a:fld id="{D71BA882-AC69-4CA9-A10B-0740CDD36D4B}"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1" y="0"/>
            <a:ext cx="3041227" cy="465773"/>
          </a:xfrm>
          <a:prstGeom prst="rect">
            <a:avLst/>
          </a:prstGeom>
          <a:noFill/>
          <a:ln w="9525">
            <a:noFill/>
            <a:miter lim="800000"/>
            <a:headEnd/>
            <a:tailEnd/>
          </a:ln>
          <a:effectLst/>
        </p:spPr>
        <p:txBody>
          <a:bodyPr vert="horz" wrap="square" lIns="93279" tIns="46640" rIns="93279" bIns="46640" numCol="1" anchor="t" anchorCtr="0" compatLnSpc="1">
            <a:prstTxWarp prst="textNoShape">
              <a:avLst/>
            </a:prstTxWarp>
          </a:bodyPr>
          <a:lstStyle>
            <a:lvl1pPr>
              <a:defRPr sz="1200">
                <a:latin typeface="Arial" charset="0"/>
                <a:cs typeface="+mn-cs"/>
              </a:defRPr>
            </a:lvl1pPr>
          </a:lstStyle>
          <a:p>
            <a:pPr>
              <a:defRPr/>
            </a:pPr>
            <a:endParaRPr lang="en-US"/>
          </a:p>
        </p:txBody>
      </p:sp>
      <p:sp>
        <p:nvSpPr>
          <p:cNvPr id="22531" name="Rectangle 3"/>
          <p:cNvSpPr>
            <a:spLocks noGrp="1" noChangeArrowheads="1"/>
          </p:cNvSpPr>
          <p:nvPr>
            <p:ph type="dt" idx="1"/>
          </p:nvPr>
        </p:nvSpPr>
        <p:spPr bwMode="auto">
          <a:xfrm>
            <a:off x="3973935" y="0"/>
            <a:ext cx="3041227" cy="465773"/>
          </a:xfrm>
          <a:prstGeom prst="rect">
            <a:avLst/>
          </a:prstGeom>
          <a:noFill/>
          <a:ln w="9525">
            <a:noFill/>
            <a:miter lim="800000"/>
            <a:headEnd/>
            <a:tailEnd/>
          </a:ln>
          <a:effectLst/>
        </p:spPr>
        <p:txBody>
          <a:bodyPr vert="horz" wrap="square" lIns="93279" tIns="46640" rIns="93279" bIns="46640" numCol="1" anchor="t" anchorCtr="0" compatLnSpc="1">
            <a:prstTxWarp prst="textNoShape">
              <a:avLst/>
            </a:prstTxWarp>
          </a:bodyPr>
          <a:lstStyle>
            <a:lvl1pPr algn="r">
              <a:defRPr sz="1200">
                <a:latin typeface="Arial" charset="0"/>
                <a:cs typeface="+mn-cs"/>
              </a:defRPr>
            </a:lvl1pPr>
          </a:lstStyle>
          <a:p>
            <a:pPr>
              <a:defRPr/>
            </a:pPr>
            <a:endParaRPr lang="en-US"/>
          </a:p>
        </p:txBody>
      </p:sp>
      <p:sp>
        <p:nvSpPr>
          <p:cNvPr id="40964" name="Rectangle 4"/>
          <p:cNvSpPr>
            <a:spLocks noGrp="1" noRot="1" noChangeAspect="1" noChangeArrowheads="1" noTextEdit="1"/>
          </p:cNvSpPr>
          <p:nvPr>
            <p:ph type="sldImg" idx="2"/>
          </p:nvPr>
        </p:nvSpPr>
        <p:spPr bwMode="auto">
          <a:xfrm>
            <a:off x="1181100" y="698500"/>
            <a:ext cx="4654550" cy="3490913"/>
          </a:xfrm>
          <a:prstGeom prst="rect">
            <a:avLst/>
          </a:prstGeom>
          <a:noFill/>
          <a:ln w="9525">
            <a:solidFill>
              <a:srgbClr val="000000"/>
            </a:solidFill>
            <a:miter lim="800000"/>
            <a:headEnd/>
            <a:tailEnd/>
          </a:ln>
        </p:spPr>
      </p:sp>
      <p:sp>
        <p:nvSpPr>
          <p:cNvPr id="22533" name="Rectangle 5"/>
          <p:cNvSpPr>
            <a:spLocks noGrp="1" noChangeArrowheads="1"/>
          </p:cNvSpPr>
          <p:nvPr>
            <p:ph type="body" sz="quarter" idx="3"/>
          </p:nvPr>
        </p:nvSpPr>
        <p:spPr bwMode="auto">
          <a:xfrm>
            <a:off x="702311" y="4422459"/>
            <a:ext cx="5612129" cy="4188778"/>
          </a:xfrm>
          <a:prstGeom prst="rect">
            <a:avLst/>
          </a:prstGeom>
          <a:noFill/>
          <a:ln w="9525">
            <a:noFill/>
            <a:miter lim="800000"/>
            <a:headEnd/>
            <a:tailEnd/>
          </a:ln>
          <a:effectLst/>
        </p:spPr>
        <p:txBody>
          <a:bodyPr vert="horz" wrap="square" lIns="93279" tIns="46640" rIns="93279" bIns="4664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2534" name="Rectangle 6"/>
          <p:cNvSpPr>
            <a:spLocks noGrp="1" noChangeArrowheads="1"/>
          </p:cNvSpPr>
          <p:nvPr>
            <p:ph type="ftr" sz="quarter" idx="4"/>
          </p:nvPr>
        </p:nvSpPr>
        <p:spPr bwMode="auto">
          <a:xfrm>
            <a:off x="1" y="8841738"/>
            <a:ext cx="3041227" cy="465773"/>
          </a:xfrm>
          <a:prstGeom prst="rect">
            <a:avLst/>
          </a:prstGeom>
          <a:noFill/>
          <a:ln w="9525">
            <a:noFill/>
            <a:miter lim="800000"/>
            <a:headEnd/>
            <a:tailEnd/>
          </a:ln>
          <a:effectLst/>
        </p:spPr>
        <p:txBody>
          <a:bodyPr vert="horz" wrap="square" lIns="93279" tIns="46640" rIns="93279" bIns="46640" numCol="1" anchor="b" anchorCtr="0" compatLnSpc="1">
            <a:prstTxWarp prst="textNoShape">
              <a:avLst/>
            </a:prstTxWarp>
          </a:bodyPr>
          <a:lstStyle>
            <a:lvl1pPr>
              <a:defRPr sz="1200">
                <a:latin typeface="Arial" charset="0"/>
                <a:cs typeface="+mn-cs"/>
              </a:defRPr>
            </a:lvl1pPr>
          </a:lstStyle>
          <a:p>
            <a:pPr>
              <a:defRPr/>
            </a:pPr>
            <a:endParaRPr lang="en-US"/>
          </a:p>
        </p:txBody>
      </p:sp>
      <p:sp>
        <p:nvSpPr>
          <p:cNvPr id="22535" name="Rectangle 7"/>
          <p:cNvSpPr>
            <a:spLocks noGrp="1" noChangeArrowheads="1"/>
          </p:cNvSpPr>
          <p:nvPr>
            <p:ph type="sldNum" sz="quarter" idx="5"/>
          </p:nvPr>
        </p:nvSpPr>
        <p:spPr bwMode="auto">
          <a:xfrm>
            <a:off x="3973935" y="8841738"/>
            <a:ext cx="3041227" cy="465773"/>
          </a:xfrm>
          <a:prstGeom prst="rect">
            <a:avLst/>
          </a:prstGeom>
          <a:noFill/>
          <a:ln w="9525">
            <a:noFill/>
            <a:miter lim="800000"/>
            <a:headEnd/>
            <a:tailEnd/>
          </a:ln>
          <a:effectLst/>
        </p:spPr>
        <p:txBody>
          <a:bodyPr vert="horz" wrap="square" lIns="93279" tIns="46640" rIns="93279" bIns="46640" numCol="1" anchor="b" anchorCtr="0" compatLnSpc="1">
            <a:prstTxWarp prst="textNoShape">
              <a:avLst/>
            </a:prstTxWarp>
          </a:bodyPr>
          <a:lstStyle>
            <a:lvl1pPr algn="r">
              <a:defRPr sz="1200">
                <a:latin typeface="Arial" charset="0"/>
                <a:cs typeface="+mn-cs"/>
              </a:defRPr>
            </a:lvl1pPr>
          </a:lstStyle>
          <a:p>
            <a:pPr>
              <a:defRPr/>
            </a:pPr>
            <a:fld id="{758700E3-38D8-495D-AB1B-73494537D955}"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p:txBody>
          <a:bodyPr/>
          <a:lstStyle/>
          <a:p>
            <a:pPr>
              <a:defRPr/>
            </a:pPr>
            <a:fld id="{73030364-C485-4FBD-BCE6-B71517E28CDE}" type="slidenum">
              <a:rPr lang="en-US" smtClean="0">
                <a:latin typeface="Arial" pitchFamily="34" charset="0"/>
              </a:rPr>
              <a:pPr>
                <a:defRPr/>
              </a:pPr>
              <a:t>1</a:t>
            </a:fld>
            <a:endParaRPr lang="en-US" dirty="0" smtClean="0">
              <a:latin typeface="Arial" pitchFamily="34" charset="0"/>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p:spPr>
        <p:txBody>
          <a:bodyPr/>
          <a:lstStyle/>
          <a:p>
            <a:pPr eaLnBrk="1" hangingPunct="1"/>
            <a:endParaRPr lang="ar-KW" smtClean="0"/>
          </a:p>
        </p:txBody>
      </p:sp>
      <p:sp>
        <p:nvSpPr>
          <p:cNvPr id="4" name="Slide Number Placeholder 3"/>
          <p:cNvSpPr>
            <a:spLocks noGrp="1"/>
          </p:cNvSpPr>
          <p:nvPr>
            <p:ph type="sldNum" sz="quarter" idx="5"/>
          </p:nvPr>
        </p:nvSpPr>
        <p:spPr/>
        <p:txBody>
          <a:bodyPr/>
          <a:lstStyle/>
          <a:p>
            <a:pPr>
              <a:defRPr/>
            </a:pPr>
            <a:fld id="{C2E3D252-9AC1-4555-8D9D-BD922F916F76}" type="slidenum">
              <a:rPr lang="en-US" smtClean="0"/>
              <a:pPr>
                <a:defRPr/>
              </a:pPr>
              <a:t>8</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AD8B3E0F-EDDA-4AA3-878D-24A959A4EAD6}" type="slidenum">
              <a:rPr lang="en-US" smtClean="0"/>
              <a:pPr>
                <a:defRPr/>
              </a:pPr>
              <a:t>35</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p:txBody>
          <a:bodyPr/>
          <a:lstStyle/>
          <a:p>
            <a:pPr>
              <a:defRPr/>
            </a:pPr>
            <a:fld id="{D751E3F0-0AF2-4CB1-AB72-2A9987FDF251}" type="slidenum">
              <a:rPr lang="en-US" smtClean="0">
                <a:latin typeface="Arial" pitchFamily="34" charset="0"/>
              </a:rPr>
              <a:pPr>
                <a:defRPr/>
              </a:pPr>
              <a:t>38</a:t>
            </a:fld>
            <a:endParaRPr lang="en-US" dirty="0" smtClean="0">
              <a:latin typeface="Arial" pitchFamily="34" charset="0"/>
            </a:endParaRPr>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52DF1F2-A73C-4DF7-9F95-57F038CE5233}"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8D1DB7F-0C13-46B3-8ABF-FA1C0F379E06}"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14F065F-0440-4DC1-ABF3-1C9BE89D1523}"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EB6A4A-2D07-4111-8659-D87F0929D29F}"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D9AD372-3483-4B5E-A445-83E32D301B75}"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CEB3CD5-5B54-4EFF-B1ED-8A63A2972EDB}"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A4FE9DB8-34B2-41C0-BF5B-765B9D63E9AF}"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BE26ACE-EEFB-4566-BB31-AEDE6D21E5EA}"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EFEE93AF-0E10-4510-A80C-3FB11E815CC7}"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546C95D-E04F-41F5-94A7-E03961DF0013}"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C483FF3-C42F-4E6C-AF77-BE0B3C4FF6BC}"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cs typeface="+mn-cs"/>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cs typeface="+mn-cs"/>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cs typeface="+mn-cs"/>
              </a:defRPr>
            </a:lvl1pPr>
          </a:lstStyle>
          <a:p>
            <a:pPr>
              <a:defRPr/>
            </a:pPr>
            <a:fld id="{B2157C37-EE68-4E58-8AA4-ED06B9EEFBA8}" type="slidenum">
              <a:rPr lang="en-US"/>
              <a:pPr>
                <a:defRPr/>
              </a:pPr>
              <a:t>‹#›</a:t>
            </a:fld>
            <a:endParaRPr lang="en-US" dirty="0"/>
          </a:p>
        </p:txBody>
      </p:sp>
      <p:sp>
        <p:nvSpPr>
          <p:cNvPr id="1032" name="Rectangle 8"/>
          <p:cNvSpPr>
            <a:spLocks noChangeArrowheads="1"/>
          </p:cNvSpPr>
          <p:nvPr/>
        </p:nvSpPr>
        <p:spPr bwMode="auto">
          <a:xfrm>
            <a:off x="144463" y="1143000"/>
            <a:ext cx="106362" cy="5710238"/>
          </a:xfrm>
          <a:prstGeom prst="rect">
            <a:avLst/>
          </a:prstGeom>
          <a:solidFill>
            <a:srgbClr val="07A121"/>
          </a:solidFill>
          <a:ln w="9525" algn="ctr">
            <a:solidFill>
              <a:schemeClr val="tx1"/>
            </a:solidFill>
            <a:miter lim="800000"/>
            <a:headEnd/>
            <a:tailEnd/>
          </a:ln>
          <a:effectLst/>
        </p:spPr>
        <p:txBody>
          <a:bodyPr wrap="none" anchor="ctr"/>
          <a:lstStyle/>
          <a:p>
            <a:pPr>
              <a:defRPr/>
            </a:pPr>
            <a:endParaRPr lang="en-US" dirty="0">
              <a:cs typeface="+mn-cs"/>
            </a:endParaRPr>
          </a:p>
        </p:txBody>
      </p:sp>
      <p:sp>
        <p:nvSpPr>
          <p:cNvPr id="1033" name="Rectangle 9"/>
          <p:cNvSpPr>
            <a:spLocks noChangeArrowheads="1"/>
          </p:cNvSpPr>
          <p:nvPr/>
        </p:nvSpPr>
        <p:spPr bwMode="auto">
          <a:xfrm>
            <a:off x="395288" y="1147763"/>
            <a:ext cx="106362" cy="5710237"/>
          </a:xfrm>
          <a:prstGeom prst="rect">
            <a:avLst/>
          </a:prstGeom>
          <a:solidFill>
            <a:srgbClr val="07A121"/>
          </a:solidFill>
          <a:ln w="9525">
            <a:solidFill>
              <a:schemeClr val="tx1"/>
            </a:solidFill>
            <a:miter lim="800000"/>
            <a:headEnd/>
            <a:tailEnd/>
          </a:ln>
          <a:effectLst/>
        </p:spPr>
        <p:txBody>
          <a:bodyPr wrap="none" anchor="ctr"/>
          <a:lstStyle/>
          <a:p>
            <a:pPr>
              <a:defRPr/>
            </a:pPr>
            <a:endParaRPr lang="en-US" dirty="0">
              <a:cs typeface="+mn-cs"/>
            </a:endParaRPr>
          </a:p>
        </p:txBody>
      </p:sp>
      <p:sp>
        <p:nvSpPr>
          <p:cNvPr id="1035" name="Rectangle 11"/>
          <p:cNvSpPr>
            <a:spLocks noChangeArrowheads="1"/>
          </p:cNvSpPr>
          <p:nvPr/>
        </p:nvSpPr>
        <p:spPr bwMode="auto">
          <a:xfrm>
            <a:off x="179388" y="1089025"/>
            <a:ext cx="8496300" cy="107950"/>
          </a:xfrm>
          <a:prstGeom prst="rect">
            <a:avLst/>
          </a:prstGeom>
          <a:solidFill>
            <a:srgbClr val="07A121"/>
          </a:solidFill>
          <a:ln w="9525" algn="ctr">
            <a:solidFill>
              <a:schemeClr val="tx1"/>
            </a:solidFill>
            <a:miter lim="800000"/>
            <a:headEnd/>
            <a:tailEnd/>
          </a:ln>
          <a:effectLst/>
        </p:spPr>
        <p:txBody>
          <a:bodyPr wrap="none" anchor="ctr"/>
          <a:lstStyle/>
          <a:p>
            <a:pPr>
              <a:defRPr/>
            </a:pPr>
            <a:endParaRPr lang="en-US" dirty="0">
              <a:cs typeface="+mn-cs"/>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2.gi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Slide Number Placeholder 5"/>
          <p:cNvSpPr>
            <a:spLocks noGrp="1"/>
          </p:cNvSpPr>
          <p:nvPr>
            <p:ph type="sldNum" sz="quarter" idx="12"/>
          </p:nvPr>
        </p:nvSpPr>
        <p:spPr/>
        <p:txBody>
          <a:bodyPr/>
          <a:lstStyle/>
          <a:p>
            <a:pPr>
              <a:defRPr/>
            </a:pPr>
            <a:endParaRPr lang="en-US" dirty="0" smtClean="0">
              <a:latin typeface="Arial" pitchFamily="34" charset="0"/>
            </a:endParaRPr>
          </a:p>
          <a:p>
            <a:pPr>
              <a:defRPr/>
            </a:pPr>
            <a:fld id="{E2AD23ED-5869-4387-9E01-C545C66A4511}" type="slidenum">
              <a:rPr lang="en-US" smtClean="0">
                <a:latin typeface="Arial" pitchFamily="34" charset="0"/>
              </a:rPr>
              <a:pPr>
                <a:defRPr/>
              </a:pPr>
              <a:t>1</a:t>
            </a:fld>
            <a:endParaRPr lang="en-US" dirty="0" smtClean="0">
              <a:latin typeface="Arial" pitchFamily="34" charset="0"/>
            </a:endParaRPr>
          </a:p>
        </p:txBody>
      </p:sp>
      <p:graphicFrame>
        <p:nvGraphicFramePr>
          <p:cNvPr id="2054" name="Object 6"/>
          <p:cNvGraphicFramePr>
            <a:graphicFrameLocks noChangeAspect="1"/>
          </p:cNvGraphicFramePr>
          <p:nvPr/>
        </p:nvGraphicFramePr>
        <p:xfrm>
          <a:off x="3908425" y="87313"/>
          <a:ext cx="1322388" cy="976312"/>
        </p:xfrm>
        <a:graphic>
          <a:graphicData uri="http://schemas.openxmlformats.org/presentationml/2006/ole">
            <p:oleObj spid="_x0000_s1026" name="CorelPhotoPaint.Image.10" r:id="rId4" imgW="4241270" imgH="3492063" progId="CorelPhotoPaint.Image.10">
              <p:embed/>
            </p:oleObj>
          </a:graphicData>
        </a:graphic>
      </p:graphicFrame>
      <p:pic>
        <p:nvPicPr>
          <p:cNvPr id="1028" name="Picture 8" descr="3dflagsdotcom_nigri_2fawl"/>
          <p:cNvPicPr>
            <a:picLocks noChangeAspect="1" noChangeArrowheads="1" noCrop="1"/>
          </p:cNvPicPr>
          <p:nvPr/>
        </p:nvPicPr>
        <p:blipFill>
          <a:blip r:embed="rId5"/>
          <a:srcRect/>
          <a:stretch>
            <a:fillRect/>
          </a:stretch>
        </p:blipFill>
        <p:spPr bwMode="auto">
          <a:xfrm>
            <a:off x="257175" y="142875"/>
            <a:ext cx="1136650" cy="765175"/>
          </a:xfrm>
          <a:prstGeom prst="rect">
            <a:avLst/>
          </a:prstGeom>
          <a:noFill/>
          <a:ln w="9525">
            <a:noFill/>
            <a:miter lim="800000"/>
            <a:headEnd/>
            <a:tailEnd/>
          </a:ln>
        </p:spPr>
      </p:pic>
      <p:sp>
        <p:nvSpPr>
          <p:cNvPr id="1029" name="Text Box 9"/>
          <p:cNvSpPr txBox="1">
            <a:spLocks noChangeArrowheads="1"/>
          </p:cNvSpPr>
          <p:nvPr/>
        </p:nvSpPr>
        <p:spPr bwMode="auto">
          <a:xfrm>
            <a:off x="714375" y="2781300"/>
            <a:ext cx="8210550" cy="1076325"/>
          </a:xfrm>
          <a:prstGeom prst="rect">
            <a:avLst/>
          </a:prstGeom>
          <a:noFill/>
          <a:ln w="9525">
            <a:noFill/>
            <a:miter lim="800000"/>
            <a:headEnd/>
            <a:tailEnd/>
          </a:ln>
        </p:spPr>
        <p:txBody>
          <a:bodyPr>
            <a:spAutoFit/>
          </a:bodyPr>
          <a:lstStyle/>
          <a:p>
            <a:pPr algn="ctr"/>
            <a:r>
              <a:rPr lang="en-US" sz="2400" b="1">
                <a:latin typeface="CG Omega" pitchFamily="34" charset="0"/>
              </a:rPr>
              <a:t>ENGR. EMEKA M. EZEH, OFR</a:t>
            </a:r>
          </a:p>
          <a:p>
            <a:pPr algn="ctr"/>
            <a:r>
              <a:rPr lang="en-US" sz="2400" b="1">
                <a:solidFill>
                  <a:srgbClr val="FF3300"/>
                </a:solidFill>
                <a:latin typeface="CG Omega" pitchFamily="34" charset="0"/>
              </a:rPr>
              <a:t> DIRECTOR-GENERAL </a:t>
            </a:r>
          </a:p>
          <a:p>
            <a:pPr algn="ctr"/>
            <a:r>
              <a:rPr lang="en-US" sz="1400" b="1" i="1">
                <a:solidFill>
                  <a:schemeClr val="accent2"/>
                </a:solidFill>
                <a:latin typeface="CG Omega" pitchFamily="34" charset="0"/>
              </a:rPr>
              <a:t>BUREAU OF PUBLIC PROCUREMENT (BPP)</a:t>
            </a:r>
          </a:p>
        </p:txBody>
      </p:sp>
      <p:sp>
        <p:nvSpPr>
          <p:cNvPr id="2058" name="Rectangle 10"/>
          <p:cNvSpPr>
            <a:spLocks noChangeArrowheads="1"/>
          </p:cNvSpPr>
          <p:nvPr/>
        </p:nvSpPr>
        <p:spPr bwMode="auto">
          <a:xfrm>
            <a:off x="560388" y="1160463"/>
            <a:ext cx="8226425" cy="954107"/>
          </a:xfrm>
          <a:prstGeom prst="rect">
            <a:avLst/>
          </a:prstGeom>
          <a:noFill/>
          <a:ln w="9525">
            <a:noFill/>
            <a:miter lim="800000"/>
            <a:headEnd/>
            <a:tailEnd/>
          </a:ln>
          <a:effectLst/>
        </p:spPr>
        <p:txBody>
          <a:bodyPr>
            <a:spAutoFit/>
            <a:scene3d>
              <a:camera prst="orthographicFront"/>
              <a:lightRig rig="threePt" dir="t"/>
            </a:scene3d>
            <a:sp3d extrusionH="57150" prstMaterial="dkEdge">
              <a:bevelT w="38100" h="38100"/>
              <a:bevelB w="38100" h="38100" prst="relaxedInset"/>
            </a:sp3d>
          </a:bodyPr>
          <a:lstStyle/>
          <a:p>
            <a:pPr algn="ctr">
              <a:defRPr/>
            </a:pPr>
            <a:r>
              <a:rPr lang="en-GB" sz="2800" b="1" dirty="0">
                <a:solidFill>
                  <a:srgbClr val="00B0F0"/>
                </a:solidFill>
                <a:effectLst>
                  <a:outerShdw blurRad="38100" dist="38100" dir="2700000" algn="tl">
                    <a:srgbClr val="000000">
                      <a:alpha val="43137"/>
                    </a:srgbClr>
                  </a:outerShdw>
                </a:effectLst>
                <a:latin typeface="Arial" pitchFamily="34" charset="0"/>
                <a:cs typeface="Arial" pitchFamily="34" charset="0"/>
              </a:rPr>
              <a:t>Overcoming the Challenges in Effective Public Procurement</a:t>
            </a:r>
            <a:endParaRPr lang="en-US" sz="2600" b="1" i="1" dirty="0">
              <a:solidFill>
                <a:schemeClr val="accent2">
                  <a:lumMod val="75000"/>
                </a:schemeClr>
              </a:solidFill>
              <a:latin typeface="Arial" pitchFamily="34" charset="0"/>
              <a:cs typeface="+mn-cs"/>
            </a:endParaRPr>
          </a:p>
        </p:txBody>
      </p:sp>
      <p:sp>
        <p:nvSpPr>
          <p:cNvPr id="1031" name="Text Box 11"/>
          <p:cNvSpPr txBox="1">
            <a:spLocks noChangeArrowheads="1"/>
          </p:cNvSpPr>
          <p:nvPr/>
        </p:nvSpPr>
        <p:spPr bwMode="auto">
          <a:xfrm>
            <a:off x="4211638" y="2276475"/>
            <a:ext cx="700087" cy="396875"/>
          </a:xfrm>
          <a:prstGeom prst="rect">
            <a:avLst/>
          </a:prstGeom>
          <a:noFill/>
          <a:ln w="9525">
            <a:noFill/>
            <a:miter lim="800000"/>
            <a:headEnd/>
            <a:tailEnd/>
          </a:ln>
        </p:spPr>
        <p:txBody>
          <a:bodyPr>
            <a:spAutoFit/>
          </a:bodyPr>
          <a:lstStyle/>
          <a:p>
            <a:pPr algn="ctr"/>
            <a:r>
              <a:rPr lang="en-US" sz="2000" i="1">
                <a:solidFill>
                  <a:schemeClr val="accent2"/>
                </a:solidFill>
                <a:latin typeface="Comic Sans MS" pitchFamily="66" charset="0"/>
              </a:rPr>
              <a:t>by</a:t>
            </a:r>
          </a:p>
        </p:txBody>
      </p:sp>
      <p:pic>
        <p:nvPicPr>
          <p:cNvPr id="1032" name="Picture 12" descr="3dflagsdotcom_nigri_2fawl"/>
          <p:cNvPicPr>
            <a:picLocks noChangeAspect="1" noChangeArrowheads="1" noCrop="1"/>
          </p:cNvPicPr>
          <p:nvPr/>
        </p:nvPicPr>
        <p:blipFill>
          <a:blip r:embed="rId5"/>
          <a:srcRect/>
          <a:stretch>
            <a:fillRect/>
          </a:stretch>
        </p:blipFill>
        <p:spPr bwMode="auto">
          <a:xfrm>
            <a:off x="7539038" y="188913"/>
            <a:ext cx="1136650" cy="765175"/>
          </a:xfrm>
          <a:prstGeom prst="rect">
            <a:avLst/>
          </a:prstGeom>
          <a:noFill/>
          <a:ln w="9525">
            <a:noFill/>
            <a:miter lim="800000"/>
            <a:headEnd/>
            <a:tailEnd/>
          </a:ln>
        </p:spPr>
      </p:pic>
      <p:sp>
        <p:nvSpPr>
          <p:cNvPr id="1033" name="Text Box 13"/>
          <p:cNvSpPr txBox="1">
            <a:spLocks noChangeArrowheads="1"/>
          </p:cNvSpPr>
          <p:nvPr/>
        </p:nvSpPr>
        <p:spPr bwMode="auto">
          <a:xfrm>
            <a:off x="684213" y="5445125"/>
            <a:ext cx="8280400" cy="646113"/>
          </a:xfrm>
          <a:prstGeom prst="rect">
            <a:avLst/>
          </a:prstGeom>
          <a:noFill/>
          <a:ln w="9525">
            <a:noFill/>
            <a:miter lim="800000"/>
            <a:headEnd/>
            <a:tailEnd/>
          </a:ln>
        </p:spPr>
        <p:txBody>
          <a:bodyPr>
            <a:spAutoFit/>
          </a:bodyPr>
          <a:lstStyle/>
          <a:p>
            <a:r>
              <a:rPr lang="en-US" sz="1200" b="1">
                <a:solidFill>
                  <a:schemeClr val="accent2"/>
                </a:solidFill>
                <a:latin typeface="Arial Black" pitchFamily="34" charset="0"/>
              </a:rPr>
              <a:t>DATE:		THURSDAY, JANUARY 22, 2015</a:t>
            </a:r>
          </a:p>
          <a:p>
            <a:r>
              <a:rPr lang="en-US" sz="1200" b="1">
                <a:solidFill>
                  <a:schemeClr val="accent2"/>
                </a:solidFill>
                <a:latin typeface="Arial Black" pitchFamily="34" charset="0"/>
              </a:rPr>
              <a:t>TIME:		 9.00AM</a:t>
            </a:r>
          </a:p>
          <a:p>
            <a:r>
              <a:rPr lang="en-US" sz="1200" b="1">
                <a:solidFill>
                  <a:schemeClr val="accent2"/>
                </a:solidFill>
                <a:latin typeface="Arial Black" pitchFamily="34" charset="0"/>
              </a:rPr>
              <a:t>VENUE:		 BANQUET HALL, STATE HOUSE , ABUJA		</a:t>
            </a:r>
          </a:p>
        </p:txBody>
      </p:sp>
      <p:sp>
        <p:nvSpPr>
          <p:cNvPr id="11" name="Rectangle 10"/>
          <p:cNvSpPr/>
          <p:nvPr/>
        </p:nvSpPr>
        <p:spPr>
          <a:xfrm rot="10800000" flipV="1">
            <a:off x="755650" y="4100513"/>
            <a:ext cx="7993063" cy="954087"/>
          </a:xfrm>
          <a:prstGeom prst="rect">
            <a:avLst/>
          </a:prstGeom>
        </p:spPr>
        <p:txBody>
          <a:bodyPr>
            <a:spAutoFit/>
          </a:bodyPr>
          <a:lstStyle/>
          <a:p>
            <a:pPr algn="ctr">
              <a:defRPr/>
            </a:pPr>
            <a:r>
              <a:rPr lang="en-US" sz="2400" b="1" dirty="0">
                <a:solidFill>
                  <a:schemeClr val="accent2">
                    <a:lumMod val="75000"/>
                  </a:schemeClr>
                </a:solidFill>
                <a:latin typeface="Arial" pitchFamily="34" charset="0"/>
                <a:cs typeface="Arial" pitchFamily="34" charset="0"/>
              </a:rPr>
              <a:t>@ </a:t>
            </a:r>
          </a:p>
          <a:p>
            <a:pPr algn="ctr">
              <a:defRPr/>
            </a:pPr>
            <a:r>
              <a:rPr lang="en-US" sz="1600" b="1" dirty="0">
                <a:solidFill>
                  <a:schemeClr val="accent2">
                    <a:lumMod val="75000"/>
                  </a:schemeClr>
                </a:solidFill>
                <a:latin typeface="Arial" pitchFamily="34" charset="0"/>
                <a:cs typeface="Arial" pitchFamily="34" charset="0"/>
              </a:rPr>
              <a:t>PUBLIC SERVICE REFORM RETREAT ORGANIZED BY OFFICE OF THE HEAD OF SERVICE OF THE FEDERATION</a:t>
            </a:r>
            <a:endParaRPr lang="en-US" sz="2000" b="1" dirty="0">
              <a:solidFill>
                <a:schemeClr val="accent2">
                  <a:lumMod val="75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afterEffect">
                                  <p:stCondLst>
                                    <p:cond delay="0"/>
                                  </p:stCondLst>
                                  <p:childTnLst>
                                    <p:set>
                                      <p:cBhvr>
                                        <p:cTn id="6" dur="1" fill="hold">
                                          <p:stCondLst>
                                            <p:cond delay="0"/>
                                          </p:stCondLst>
                                        </p:cTn>
                                        <p:tgtEl>
                                          <p:spTgt spid="2054"/>
                                        </p:tgtEl>
                                        <p:attrNameLst>
                                          <p:attrName>style.visibility</p:attrName>
                                        </p:attrNameLst>
                                      </p:cBhvr>
                                      <p:to>
                                        <p:strVal val="visible"/>
                                      </p:to>
                                    </p:set>
                                    <p:anim calcmode="lin" valueType="num">
                                      <p:cBhvr>
                                        <p:cTn id="7" dur="5000" fill="hold"/>
                                        <p:tgtEl>
                                          <p:spTgt spid="2054"/>
                                        </p:tgtEl>
                                        <p:attrNameLst>
                                          <p:attrName>ppt_w</p:attrName>
                                        </p:attrNameLst>
                                      </p:cBhvr>
                                      <p:tavLst>
                                        <p:tav tm="0" fmla="#ppt_w*sin(2.5*pi*$)">
                                          <p:val>
                                            <p:fltVal val="0"/>
                                          </p:val>
                                        </p:tav>
                                        <p:tav tm="100000">
                                          <p:val>
                                            <p:fltVal val="1"/>
                                          </p:val>
                                        </p:tav>
                                      </p:tavLst>
                                    </p:anim>
                                    <p:anim calcmode="lin" valueType="num">
                                      <p:cBhvr>
                                        <p:cTn id="8" dur="5000" fill="hold"/>
                                        <p:tgtEl>
                                          <p:spTgt spid="205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228600" y="685800"/>
          <a:ext cx="8534400" cy="5509113"/>
        </p:xfrm>
        <a:graphic>
          <a:graphicData uri="http://schemas.openxmlformats.org/drawingml/2006/table">
            <a:tbl>
              <a:tblPr firstRow="1" bandRow="1">
                <a:tableStyleId>{5C22544A-7EE6-4342-B048-85BDC9FD1C3A}</a:tableStyleId>
              </a:tblPr>
              <a:tblGrid>
                <a:gridCol w="762000"/>
                <a:gridCol w="2082800"/>
                <a:gridCol w="1422400"/>
                <a:gridCol w="1422400"/>
                <a:gridCol w="1422400"/>
                <a:gridCol w="1422400"/>
              </a:tblGrid>
              <a:tr h="301483">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S/N</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PARENT PROCURING ENTITY</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NO OF AGENCIES</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TOTAL</a:t>
                      </a:r>
                      <a:endParaRPr lang="en-US" sz="1100" dirty="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2011</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SUBMISSION</a:t>
                      </a:r>
                      <a:endParaRPr lang="en-US" sz="1100" dirty="0">
                        <a:latin typeface="Calibri"/>
                        <a:ea typeface="Calibri"/>
                        <a:cs typeface="Times New Roman"/>
                      </a:endParaRPr>
                    </a:p>
                  </a:txBody>
                  <a:tcPr marL="68580" marR="68580" marT="0" marB="0" anchor="b"/>
                </a:tc>
              </a:tr>
              <a:tr h="179316">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21</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ICRC</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179316">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22</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INEC</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179316">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23</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INFORMATION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9</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10</a:t>
                      </a:r>
                      <a:endParaRPr lang="en-US" sz="1100">
                        <a:latin typeface="Calibri"/>
                        <a:ea typeface="Calibri"/>
                        <a:cs typeface="Times New Roman"/>
                      </a:endParaRPr>
                    </a:p>
                  </a:txBody>
                  <a:tcPr marL="68580" marR="68580" marT="0" marB="0" anchor="b"/>
                </a:tc>
              </a:tr>
              <a:tr h="179316">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24</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INTERIOR</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6</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7</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57.14285714</a:t>
                      </a:r>
                      <a:endParaRPr lang="en-US" sz="1100">
                        <a:latin typeface="Calibri"/>
                        <a:ea typeface="Calibri"/>
                        <a:cs typeface="Times New Roman"/>
                      </a:endParaRPr>
                    </a:p>
                  </a:txBody>
                  <a:tcPr marL="68580" marR="68580" marT="0" marB="0" anchor="b"/>
                </a:tc>
              </a:tr>
              <a:tr h="179316">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25</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judicial council</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179316">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26</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JUSTICE</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40</a:t>
                      </a:r>
                      <a:endParaRPr lang="en-US" sz="1100">
                        <a:latin typeface="Calibri"/>
                        <a:ea typeface="Calibri"/>
                        <a:cs typeface="Times New Roman"/>
                      </a:endParaRPr>
                    </a:p>
                  </a:txBody>
                  <a:tcPr marL="68580" marR="68580" marT="0" marB="0" anchor="b"/>
                </a:tc>
              </a:tr>
              <a:tr h="317813">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27</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LABOUR AND PRODUCTIVITY</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6</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16.66666667</a:t>
                      </a:r>
                      <a:endParaRPr lang="en-US" sz="1100">
                        <a:latin typeface="Calibri"/>
                        <a:ea typeface="Calibri"/>
                        <a:cs typeface="Times New Roman"/>
                      </a:endParaRPr>
                    </a:p>
                  </a:txBody>
                  <a:tcPr marL="68580" marR="68580" marT="0" marB="0" anchor="b"/>
                </a:tc>
              </a:tr>
              <a:tr h="179316">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28</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LANDS &amp; HOUSING</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100</a:t>
                      </a:r>
                      <a:endParaRPr lang="en-US" sz="1100">
                        <a:latin typeface="Calibri"/>
                        <a:ea typeface="Calibri"/>
                        <a:cs typeface="Times New Roman"/>
                      </a:endParaRPr>
                    </a:p>
                  </a:txBody>
                  <a:tcPr marL="68580" marR="68580" marT="0" marB="0" anchor="b"/>
                </a:tc>
              </a:tr>
              <a:tr h="179316">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29</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MINES AND STEEL</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9.090909091</a:t>
                      </a:r>
                      <a:endParaRPr lang="en-US" sz="1100">
                        <a:latin typeface="Calibri"/>
                        <a:ea typeface="Calibri"/>
                        <a:cs typeface="Times New Roman"/>
                      </a:endParaRPr>
                    </a:p>
                  </a:txBody>
                  <a:tcPr marL="68580" marR="68580" marT="0" marB="0" anchor="b"/>
                </a:tc>
              </a:tr>
              <a:tr h="317813">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NATIONAL ASSEMBLY</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476720">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NATIONAL PLANNING COMMISSION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25</a:t>
                      </a:r>
                      <a:endParaRPr lang="en-US" sz="1100">
                        <a:latin typeface="Calibri"/>
                        <a:ea typeface="Calibri"/>
                        <a:cs typeface="Times New Roman"/>
                      </a:endParaRPr>
                    </a:p>
                  </a:txBody>
                  <a:tcPr marL="68580" marR="68580" marT="0" marB="0" anchor="b"/>
                </a:tc>
              </a:tr>
              <a:tr h="476720">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32</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National Population Commission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179316">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33</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NIGER DELTA</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179316">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34</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NSA</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317813">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35</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PETROLEUM Resources</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6</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179316">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36</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POLICE AFFAIRS</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476720">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37</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POLICE FORMATION AND COMMAND</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317813">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38</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POLICE SERVICE COMMISSION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179316">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39</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POWER</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6</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7</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179316">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FF0000"/>
                          </a:solidFill>
                          <a:latin typeface="Calibri"/>
                          <a:ea typeface="Times New Roman"/>
                          <a:cs typeface="Calibri"/>
                        </a:rPr>
                        <a:t>PRESIDENCY</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17</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8</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47.05882353</a:t>
                      </a:r>
                      <a:endParaRPr lang="en-US" sz="1100" dirty="0">
                        <a:latin typeface="Calibri"/>
                        <a:ea typeface="Calibri"/>
                        <a:cs typeface="Times New Roman"/>
                      </a:endParaRPr>
                    </a:p>
                  </a:txBody>
                  <a:tcPr marL="68580" marR="68580" marT="0" marB="0" anchor="b"/>
                </a:tc>
              </a:tr>
            </a:tbl>
          </a:graphicData>
        </a:graphic>
      </p:graphicFrame>
      <p:sp>
        <p:nvSpPr>
          <p:cNvPr id="5" name="Title 1"/>
          <p:cNvSpPr txBox="1">
            <a:spLocks/>
          </p:cNvSpPr>
          <p:nvPr/>
        </p:nvSpPr>
        <p:spPr>
          <a:xfrm>
            <a:off x="838200" y="228600"/>
            <a:ext cx="7772400" cy="381000"/>
          </a:xfrm>
          <a:prstGeom prst="rect">
            <a:avLst/>
          </a:prstGeom>
        </p:spPr>
        <p:txBody>
          <a:bodyPr anchor="ctr">
            <a:normAutofit fontScale="90000"/>
          </a:bodyPr>
          <a:lstStyle/>
          <a:p>
            <a:pPr algn="ctr" fontAlgn="auto">
              <a:spcAft>
                <a:spcPts val="0"/>
              </a:spcAft>
              <a:defRPr/>
            </a:pPr>
            <a:r>
              <a:rPr lang="en-US" b="1" dirty="0">
                <a:solidFill>
                  <a:srgbClr val="002060"/>
                </a:solidFill>
                <a:latin typeface="Arial" pitchFamily="34" charset="0"/>
                <a:cs typeface="Arial" pitchFamily="34" charset="0"/>
              </a:rPr>
              <a:t>Procurement Records Submission Compliance  Circulars FOR </a:t>
            </a:r>
            <a:r>
              <a:rPr lang="en-US" b="1" dirty="0">
                <a:latin typeface="Arial" pitchFamily="34" charset="0"/>
                <a:cs typeface="Arial" pitchFamily="34" charset="0"/>
              </a:rPr>
              <a:t>2011 FY</a:t>
            </a:r>
            <a:endParaRPr lang="en-US" dirty="0">
              <a:latin typeface="+mj-lt"/>
              <a:ea typeface="+mj-ea"/>
              <a:cs typeface="+mj-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228600" y="762000"/>
          <a:ext cx="8686800" cy="5183860"/>
        </p:xfrm>
        <a:graphic>
          <a:graphicData uri="http://schemas.openxmlformats.org/drawingml/2006/table">
            <a:tbl>
              <a:tblPr firstRow="1" bandRow="1">
                <a:tableStyleId>{5C22544A-7EE6-4342-B048-85BDC9FD1C3A}</a:tableStyleId>
              </a:tblPr>
              <a:tblGrid>
                <a:gridCol w="1447800"/>
                <a:gridCol w="1447800"/>
                <a:gridCol w="1447800"/>
                <a:gridCol w="1447800"/>
                <a:gridCol w="1447800"/>
                <a:gridCol w="1447800"/>
              </a:tblGrid>
              <a:tr h="237629">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S/N</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PARENT PROCURING ENTITY</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NO OF AGENCIES</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TOTAL</a:t>
                      </a:r>
                      <a:endParaRPr lang="en-US" sz="1100" dirty="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2011</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SUBMISSION</a:t>
                      </a:r>
                      <a:endParaRPr lang="en-US" sz="1100" dirty="0">
                        <a:latin typeface="Calibri"/>
                        <a:ea typeface="Calibri"/>
                        <a:cs typeface="Times New Roman"/>
                      </a:endParaRPr>
                    </a:p>
                  </a:txBody>
                  <a:tcPr marL="68580" marR="68580" marT="0" marB="0" anchor="b"/>
                </a:tc>
              </a:tr>
              <a:tr h="247069">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41</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Presidency-National Sports Commission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47069">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42</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PUBLIC COMPLAIN COMMISSION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37629">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43</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Revenue Mobilisation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47069">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44</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SALARIES &amp; Wages Commission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47069">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45</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SCIENCE &amp; Technology</a:t>
                      </a:r>
                      <a:endParaRPr lang="en-US" sz="1100" dirty="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76</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77</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37629">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46</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SGF</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16</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17</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47069">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47</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SPECIAL DUTIES &amp; Intergovermental</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37629">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48</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SPECIAL DUTIES-SGF</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37629">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49</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SURE-P</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37629">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TOURISM &amp; culture</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12</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13</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15.38461538</a:t>
                      </a:r>
                      <a:endParaRPr lang="en-US" sz="1100">
                        <a:latin typeface="Calibri"/>
                        <a:ea typeface="Calibri"/>
                        <a:cs typeface="Times New Roman"/>
                      </a:endParaRPr>
                    </a:p>
                  </a:txBody>
                  <a:tcPr marL="68580" marR="68580" marT="0" marB="0" anchor="b"/>
                </a:tc>
              </a:tr>
              <a:tr h="247069">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TRADE &amp; INVESTMENT</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18</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19</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37629">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52</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TRANSPORT</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6</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16.66666667</a:t>
                      </a:r>
                      <a:endParaRPr lang="en-US" sz="1100">
                        <a:latin typeface="Calibri"/>
                        <a:ea typeface="Calibri"/>
                        <a:cs typeface="Times New Roman"/>
                      </a:endParaRPr>
                    </a:p>
                  </a:txBody>
                  <a:tcPr marL="68580" marR="68580" marT="0" marB="0" anchor="b"/>
                </a:tc>
              </a:tr>
              <a:tr h="237629">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53</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WATER RESOURCES</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16</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17</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5.882352941</a:t>
                      </a:r>
                      <a:endParaRPr lang="en-US" sz="1100">
                        <a:latin typeface="Calibri"/>
                        <a:ea typeface="Calibri"/>
                        <a:cs typeface="Times New Roman"/>
                      </a:endParaRPr>
                    </a:p>
                  </a:txBody>
                  <a:tcPr marL="68580" marR="68580" marT="0" marB="0" anchor="b"/>
                </a:tc>
              </a:tr>
              <a:tr h="237629">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54</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WOMEN AFFAIRS</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50</a:t>
                      </a:r>
                      <a:endParaRPr lang="en-US" sz="1100">
                        <a:latin typeface="Calibri"/>
                        <a:ea typeface="Calibri"/>
                        <a:cs typeface="Times New Roman"/>
                      </a:endParaRPr>
                    </a:p>
                  </a:txBody>
                  <a:tcPr marL="68580" marR="68580" marT="0" marB="0" anchor="b"/>
                </a:tc>
              </a:tr>
              <a:tr h="237629">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55</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WORKS</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6</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7</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14.28571429</a:t>
                      </a:r>
                      <a:endParaRPr lang="en-US" sz="1100">
                        <a:latin typeface="Calibri"/>
                        <a:ea typeface="Calibri"/>
                        <a:cs typeface="Times New Roman"/>
                      </a:endParaRPr>
                    </a:p>
                  </a:txBody>
                  <a:tcPr marL="68580" marR="68580" marT="0" marB="0" anchor="b"/>
                </a:tc>
              </a:tr>
              <a:tr h="237629">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56</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Youth Development</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33.33333333</a:t>
                      </a:r>
                      <a:endParaRPr lang="en-US" sz="1100">
                        <a:latin typeface="Calibri"/>
                        <a:ea typeface="Calibri"/>
                        <a:cs typeface="Times New Roman"/>
                      </a:endParaRPr>
                    </a:p>
                  </a:txBody>
                  <a:tcPr marL="68580" marR="68580" marT="0" marB="0" anchor="b"/>
                </a:tc>
              </a:tr>
              <a:tr h="247069">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57</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Zonal Intervention Project</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0</a:t>
                      </a:r>
                      <a:endParaRPr lang="en-US" sz="1100" dirty="0">
                        <a:latin typeface="Calibri"/>
                        <a:ea typeface="Calibri"/>
                        <a:cs typeface="Times New Roman"/>
                      </a:endParaRPr>
                    </a:p>
                  </a:txBody>
                  <a:tcPr marL="68580" marR="68580" marT="0" marB="0" anchor="b"/>
                </a:tc>
              </a:tr>
            </a:tbl>
          </a:graphicData>
        </a:graphic>
      </p:graphicFrame>
      <p:sp>
        <p:nvSpPr>
          <p:cNvPr id="5" name="Title 1"/>
          <p:cNvSpPr txBox="1">
            <a:spLocks/>
          </p:cNvSpPr>
          <p:nvPr/>
        </p:nvSpPr>
        <p:spPr>
          <a:xfrm>
            <a:off x="838200" y="228600"/>
            <a:ext cx="7772400" cy="381000"/>
          </a:xfrm>
          <a:prstGeom prst="rect">
            <a:avLst/>
          </a:prstGeom>
        </p:spPr>
        <p:txBody>
          <a:bodyPr anchor="ctr">
            <a:normAutofit fontScale="90000"/>
          </a:bodyPr>
          <a:lstStyle/>
          <a:p>
            <a:pPr algn="ctr" fontAlgn="auto">
              <a:spcAft>
                <a:spcPts val="0"/>
              </a:spcAft>
              <a:defRPr/>
            </a:pPr>
            <a:r>
              <a:rPr lang="en-US" b="1" dirty="0">
                <a:solidFill>
                  <a:srgbClr val="002060"/>
                </a:solidFill>
                <a:latin typeface="Arial" pitchFamily="34" charset="0"/>
                <a:cs typeface="Arial" pitchFamily="34" charset="0"/>
              </a:rPr>
              <a:t>Procurement Records Submission Compliance  Circulars FOR </a:t>
            </a:r>
            <a:r>
              <a:rPr lang="en-US" b="1" dirty="0">
                <a:latin typeface="Arial" pitchFamily="34" charset="0"/>
                <a:cs typeface="Arial" pitchFamily="34" charset="0"/>
              </a:rPr>
              <a:t>2011 FY</a:t>
            </a:r>
            <a:endParaRPr lang="en-US" dirty="0">
              <a:latin typeface="+mj-lt"/>
              <a:ea typeface="+mj-ea"/>
              <a:cs typeface="+mj-c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457200" y="274638"/>
            <a:ext cx="8229600" cy="639762"/>
          </a:xfrm>
        </p:spPr>
        <p:txBody>
          <a:bodyPr/>
          <a:lstStyle/>
          <a:p>
            <a:r>
              <a:rPr lang="en-US" sz="1800" b="1" smtClean="0">
                <a:solidFill>
                  <a:srgbClr val="002060"/>
                </a:solidFill>
              </a:rPr>
              <a:t>Procurement Records Submission Compliance  Circulars FOR </a:t>
            </a:r>
            <a:r>
              <a:rPr lang="en-US" sz="1800" b="1" smtClean="0"/>
              <a:t>2012 FY</a:t>
            </a:r>
            <a:endParaRPr lang="en-US" sz="1800" smtClean="0"/>
          </a:p>
        </p:txBody>
      </p:sp>
      <p:graphicFrame>
        <p:nvGraphicFramePr>
          <p:cNvPr id="4" name="Content Placeholder 3"/>
          <p:cNvGraphicFramePr>
            <a:graphicFrameLocks noGrp="1"/>
          </p:cNvGraphicFramePr>
          <p:nvPr>
            <p:ph idx="1"/>
          </p:nvPr>
        </p:nvGraphicFramePr>
        <p:xfrm>
          <a:off x="381000" y="1066800"/>
          <a:ext cx="8305800" cy="5349134"/>
        </p:xfrm>
        <a:graphic>
          <a:graphicData uri="http://schemas.openxmlformats.org/drawingml/2006/table">
            <a:tbl>
              <a:tblPr firstRow="1" bandRow="1">
                <a:tableStyleId>{5C22544A-7EE6-4342-B048-85BDC9FD1C3A}</a:tableStyleId>
              </a:tblPr>
              <a:tblGrid>
                <a:gridCol w="615244"/>
                <a:gridCol w="2153356"/>
                <a:gridCol w="1384300"/>
                <a:gridCol w="1384300"/>
                <a:gridCol w="1384300"/>
                <a:gridCol w="1384300"/>
              </a:tblGrid>
              <a:tr h="243739">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S/N</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PARENT PROCURING ENTITY</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NO OF AGENCIES</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TOTAL</a:t>
                      </a:r>
                      <a:endParaRPr lang="en-US" sz="1100" dirty="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2012</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SUBMISSION</a:t>
                      </a:r>
                      <a:endParaRPr lang="en-US" sz="1100" dirty="0">
                        <a:latin typeface="Calibri"/>
                        <a:ea typeface="Calibri"/>
                        <a:cs typeface="Times New Roman"/>
                      </a:endParaRPr>
                    </a:p>
                  </a:txBody>
                  <a:tcPr marL="68580" marR="68580" marT="0" marB="0" anchor="b"/>
                </a:tc>
              </a:tr>
              <a:tr h="243739">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AGRICULTURE</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41</a:t>
                      </a:r>
                      <a:endParaRPr lang="en-US" sz="1100" dirty="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4.87804878</a:t>
                      </a:r>
                      <a:endParaRPr lang="en-US" sz="1100">
                        <a:latin typeface="Calibri"/>
                        <a:ea typeface="Calibri"/>
                        <a:cs typeface="Times New Roman"/>
                      </a:endParaRPr>
                    </a:p>
                  </a:txBody>
                  <a:tcPr marL="68580" marR="68580" marT="0" marB="0" anchor="b"/>
                </a:tc>
              </a:tr>
              <a:tr h="243739">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AUDITOR GENERAL</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43739">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AVIATION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43739">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Code of Conduct Bureau</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43739">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CODE OF CONDUCT TRIBUNAL</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43739">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6</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COMMUNICATION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43739">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7</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Consolidated Revenue Charges</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0</a:t>
                      </a:r>
                      <a:endParaRPr lang="en-US" sz="1100" dirty="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43739">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8</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DEFENCE</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14</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15</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6.666666667</a:t>
                      </a:r>
                      <a:endParaRPr lang="en-US" sz="1100">
                        <a:latin typeface="Calibri"/>
                        <a:ea typeface="Calibri"/>
                        <a:cs typeface="Times New Roman"/>
                      </a:endParaRPr>
                    </a:p>
                  </a:txBody>
                  <a:tcPr marL="68580" marR="68580" marT="0" marB="0" anchor="b"/>
                </a:tc>
              </a:tr>
              <a:tr h="243739">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9</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EDUCATION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208</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209</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7</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3.349282297</a:t>
                      </a:r>
                      <a:endParaRPr lang="en-US" sz="1100">
                        <a:latin typeface="Calibri"/>
                        <a:ea typeface="Calibri"/>
                        <a:cs typeface="Times New Roman"/>
                      </a:endParaRPr>
                    </a:p>
                  </a:txBody>
                  <a:tcPr marL="68580" marR="68580" marT="0" marB="0" anchor="b"/>
                </a:tc>
              </a:tr>
              <a:tr h="243739">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ENVIRONMENT</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16</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17</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43739">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FCC</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43739">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12</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FCSC</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43739">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13</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FCTa</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100</a:t>
                      </a:r>
                      <a:endParaRPr lang="en-US" sz="1100">
                        <a:latin typeface="Calibri"/>
                        <a:ea typeface="Calibri"/>
                        <a:cs typeface="Times New Roman"/>
                      </a:endParaRPr>
                    </a:p>
                  </a:txBody>
                  <a:tcPr marL="68580" marR="68580" marT="0" marB="0" anchor="b"/>
                </a:tc>
              </a:tr>
              <a:tr h="243739">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14</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FINANCE</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7</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8</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50</a:t>
                      </a:r>
                      <a:endParaRPr lang="en-US" sz="1100">
                        <a:latin typeface="Calibri"/>
                        <a:ea typeface="Calibri"/>
                        <a:cs typeface="Times New Roman"/>
                      </a:endParaRPr>
                    </a:p>
                  </a:txBody>
                  <a:tcPr marL="68580" marR="68580" marT="0" marB="0" anchor="b"/>
                </a:tc>
              </a:tr>
              <a:tr h="474354">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15</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Fiscal Responsibility Commission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43739">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16</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FOREIGN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124</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125</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0.8</a:t>
                      </a:r>
                      <a:endParaRPr lang="en-US" sz="1100">
                        <a:latin typeface="Calibri"/>
                        <a:ea typeface="Calibri"/>
                        <a:cs typeface="Times New Roman"/>
                      </a:endParaRPr>
                    </a:p>
                  </a:txBody>
                  <a:tcPr marL="68580" marR="68580" marT="0" marB="0" anchor="b"/>
                </a:tc>
              </a:tr>
              <a:tr h="243739">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17</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HEAD OF SERVICE</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12</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13</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43739">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18</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HEALTH</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126</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127</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19</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14.96062992</a:t>
                      </a:r>
                      <a:endParaRPr lang="en-US" sz="1100">
                        <a:latin typeface="Calibri"/>
                        <a:ea typeface="Calibri"/>
                        <a:cs typeface="Times New Roman"/>
                      </a:endParaRPr>
                    </a:p>
                  </a:txBody>
                  <a:tcPr marL="68580" marR="68580" marT="0" marB="0" anchor="b"/>
                </a:tc>
              </a:tr>
              <a:tr h="243739">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19</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Human Rights Commission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43739">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ICPC</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0</a:t>
                      </a:r>
                      <a:endParaRPr lang="en-US" sz="1100" dirty="0">
                        <a:latin typeface="Calibri"/>
                        <a:ea typeface="Calibri"/>
                        <a:cs typeface="Times New Roman"/>
                      </a:endParaRPr>
                    </a:p>
                  </a:txBody>
                  <a:tcPr marL="68580" marR="68580" marT="0" marB="0" anchor="b"/>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228600" y="838200"/>
          <a:ext cx="8458200" cy="5791196"/>
        </p:xfrm>
        <a:graphic>
          <a:graphicData uri="http://schemas.openxmlformats.org/drawingml/2006/table">
            <a:tbl>
              <a:tblPr firstRow="1" bandRow="1">
                <a:tableStyleId>{5C22544A-7EE6-4342-B048-85BDC9FD1C3A}</a:tableStyleId>
              </a:tblPr>
              <a:tblGrid>
                <a:gridCol w="548217"/>
                <a:gridCol w="2271183"/>
                <a:gridCol w="1409700"/>
                <a:gridCol w="1409700"/>
                <a:gridCol w="1409700"/>
                <a:gridCol w="1409700"/>
              </a:tblGrid>
              <a:tr h="448540">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S/N</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PARENT PROCURING ENTITY</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NO OF AGENCIES</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TOTAL</a:t>
                      </a:r>
                      <a:endParaRPr lang="en-US" sz="1100" dirty="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2012</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SUBMISSION</a:t>
                      </a:r>
                      <a:endParaRPr lang="en-US" sz="1100" dirty="0">
                        <a:latin typeface="Calibri"/>
                        <a:ea typeface="Calibri"/>
                        <a:cs typeface="Times New Roman"/>
                      </a:endParaRPr>
                    </a:p>
                  </a:txBody>
                  <a:tcPr marL="68580" marR="68580" marT="0" marB="0" anchor="b"/>
                </a:tc>
              </a:tr>
              <a:tr h="244277">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21</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ICRC</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44277">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22</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INEC</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44277">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23</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INFORMATION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9</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44277">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24</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INTERIOR</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6</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7</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14.28571429</a:t>
                      </a:r>
                      <a:endParaRPr lang="en-US" sz="1100">
                        <a:latin typeface="Calibri"/>
                        <a:ea typeface="Calibri"/>
                        <a:cs typeface="Times New Roman"/>
                      </a:endParaRPr>
                    </a:p>
                  </a:txBody>
                  <a:tcPr marL="68580" marR="68580" marT="0" marB="0" anchor="b"/>
                </a:tc>
              </a:tr>
              <a:tr h="244277">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25</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judicial council</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44277">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26</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JUSTICE</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FF0000"/>
                          </a:solidFill>
                          <a:latin typeface="Calibri"/>
                          <a:ea typeface="Times New Roman"/>
                          <a:cs typeface="Calibri"/>
                        </a:rPr>
                        <a:t>6</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120</a:t>
                      </a:r>
                      <a:endParaRPr lang="en-US" sz="1100">
                        <a:latin typeface="Calibri"/>
                        <a:ea typeface="Calibri"/>
                        <a:cs typeface="Times New Roman"/>
                      </a:endParaRPr>
                    </a:p>
                  </a:txBody>
                  <a:tcPr marL="68580" marR="68580" marT="0" marB="0" anchor="b"/>
                </a:tc>
              </a:tr>
              <a:tr h="244277">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27</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LABOUR AND PRODUCTIVITY</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6</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44277">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28</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LANDS &amp; HOUSING</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200</a:t>
                      </a:r>
                      <a:endParaRPr lang="en-US" sz="1100">
                        <a:latin typeface="Calibri"/>
                        <a:ea typeface="Calibri"/>
                        <a:cs typeface="Times New Roman"/>
                      </a:endParaRPr>
                    </a:p>
                  </a:txBody>
                  <a:tcPr marL="68580" marR="68580" marT="0" marB="0" anchor="b"/>
                </a:tc>
              </a:tr>
              <a:tr h="244277">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29</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MINES AND STEEL</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44277">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NATIONAL ASSEMBLY</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472835">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NATIONAL PLANNING COMMISSION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44277">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32</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National Population Commission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44277">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33</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NIGER DELTA</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44277">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34</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NSA</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44277">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35</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PETROLEUM Resources</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6</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50</a:t>
                      </a:r>
                      <a:endParaRPr lang="en-US" sz="1100">
                        <a:latin typeface="Calibri"/>
                        <a:ea typeface="Calibri"/>
                        <a:cs typeface="Times New Roman"/>
                      </a:endParaRPr>
                    </a:p>
                  </a:txBody>
                  <a:tcPr marL="68580" marR="68580" marT="0" marB="0" anchor="b"/>
                </a:tc>
              </a:tr>
              <a:tr h="244277">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36</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POLICE AFFAIRS</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472835">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37</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POLICE FORMATION AND COMMAND</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44277">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38</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POLICE SERVICE COMMISSION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44277">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39</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POWER</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6</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7</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8</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114.2857143</a:t>
                      </a:r>
                      <a:endParaRPr lang="en-US" sz="1100">
                        <a:latin typeface="Calibri"/>
                        <a:ea typeface="Calibri"/>
                        <a:cs typeface="Times New Roman"/>
                      </a:endParaRPr>
                    </a:p>
                  </a:txBody>
                  <a:tcPr marL="68580" marR="68580" marT="0" marB="0" anchor="b"/>
                </a:tc>
              </a:tr>
              <a:tr h="244277">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FF0000"/>
                          </a:solidFill>
                          <a:latin typeface="Calibri"/>
                          <a:ea typeface="Times New Roman"/>
                          <a:cs typeface="Calibri"/>
                        </a:rPr>
                        <a:t>PRESIDENCY</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17</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17</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100</a:t>
                      </a:r>
                      <a:endParaRPr lang="en-US" sz="1100" dirty="0">
                        <a:latin typeface="Calibri"/>
                        <a:ea typeface="Calibri"/>
                        <a:cs typeface="Times New Roman"/>
                      </a:endParaRPr>
                    </a:p>
                  </a:txBody>
                  <a:tcPr marL="68580" marR="68580" marT="0" marB="0" anchor="b"/>
                </a:tc>
              </a:tr>
            </a:tbl>
          </a:graphicData>
        </a:graphic>
      </p:graphicFrame>
      <p:sp>
        <p:nvSpPr>
          <p:cNvPr id="14494" name="Title 1"/>
          <p:cNvSpPr>
            <a:spLocks noGrp="1"/>
          </p:cNvSpPr>
          <p:nvPr>
            <p:ph type="title"/>
          </p:nvPr>
        </p:nvSpPr>
        <p:spPr>
          <a:xfrm>
            <a:off x="457200" y="274638"/>
            <a:ext cx="8229600" cy="411162"/>
          </a:xfrm>
        </p:spPr>
        <p:txBody>
          <a:bodyPr/>
          <a:lstStyle/>
          <a:p>
            <a:r>
              <a:rPr lang="en-US" sz="1800" b="1" smtClean="0">
                <a:solidFill>
                  <a:srgbClr val="002060"/>
                </a:solidFill>
              </a:rPr>
              <a:t>Procurement Records Submission Compliance  Circulars FOR </a:t>
            </a:r>
            <a:r>
              <a:rPr lang="en-US" sz="1800" b="1" smtClean="0"/>
              <a:t>2012 FY</a:t>
            </a:r>
            <a:endParaRPr lang="en-US" sz="180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304800" y="990600"/>
          <a:ext cx="8077200" cy="5706732"/>
        </p:xfrm>
        <a:graphic>
          <a:graphicData uri="http://schemas.openxmlformats.org/drawingml/2006/table">
            <a:tbl>
              <a:tblPr firstRow="1" bandRow="1">
                <a:tableStyleId>{5C22544A-7EE6-4342-B048-85BDC9FD1C3A}</a:tableStyleId>
              </a:tblPr>
              <a:tblGrid>
                <a:gridCol w="1346200"/>
                <a:gridCol w="1346200"/>
                <a:gridCol w="1346200"/>
                <a:gridCol w="1346200"/>
                <a:gridCol w="1346200"/>
                <a:gridCol w="1346200"/>
              </a:tblGrid>
              <a:tr h="413228">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S/N</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PARENT PROCURING ENTITY</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NO OF AGENCIES</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TOTAL</a:t>
                      </a:r>
                      <a:endParaRPr lang="en-US" sz="1100" dirty="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2012</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SUBMISSION</a:t>
                      </a:r>
                      <a:endParaRPr lang="en-US" sz="1100" dirty="0">
                        <a:latin typeface="Calibri"/>
                        <a:ea typeface="Calibri"/>
                        <a:cs typeface="Times New Roman"/>
                      </a:endParaRPr>
                    </a:p>
                  </a:txBody>
                  <a:tcPr marL="68580" marR="68580" marT="0" marB="0" anchor="b"/>
                </a:tc>
              </a:tr>
              <a:tr h="402103">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41</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Presidency-National Sports Commission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2</a:t>
                      </a:r>
                      <a:endParaRPr lang="en-US" sz="1100" dirty="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402103">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42</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PUBLIC COMPLAIN COMMISSION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402103">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43</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Revenue Mobilisation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402103">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44</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SALARIES &amp; Wages Commission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402103">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45</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SCIENCE &amp; Technology</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76</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77</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3.896103896</a:t>
                      </a:r>
                      <a:endParaRPr lang="en-US" sz="1100">
                        <a:latin typeface="Calibri"/>
                        <a:ea typeface="Calibri"/>
                        <a:cs typeface="Times New Roman"/>
                      </a:endParaRPr>
                    </a:p>
                  </a:txBody>
                  <a:tcPr marL="68580" marR="68580" marT="0" marB="0" anchor="b"/>
                </a:tc>
              </a:tr>
              <a:tr h="201051">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46</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SGF</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16</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17</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402103">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47</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SPECIAL DUTIES &amp; Intergovermental</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100</a:t>
                      </a:r>
                      <a:endParaRPr lang="en-US" sz="1100">
                        <a:latin typeface="Calibri"/>
                        <a:ea typeface="Calibri"/>
                        <a:cs typeface="Times New Roman"/>
                      </a:endParaRPr>
                    </a:p>
                  </a:txBody>
                  <a:tcPr marL="68580" marR="68580" marT="0" marB="0" anchor="b"/>
                </a:tc>
              </a:tr>
              <a:tr h="275486">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48</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SPECIAL DUTIES-SGF</a:t>
                      </a:r>
                      <a:endParaRPr lang="en-US" sz="1100" dirty="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01051">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49</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SURE-P</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01051">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TOURISM &amp; culture</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12</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13</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7.692307692</a:t>
                      </a:r>
                      <a:endParaRPr lang="en-US" sz="1100">
                        <a:latin typeface="Calibri"/>
                        <a:ea typeface="Calibri"/>
                        <a:cs typeface="Times New Roman"/>
                      </a:endParaRPr>
                    </a:p>
                  </a:txBody>
                  <a:tcPr marL="68580" marR="68580" marT="0" marB="0" anchor="b"/>
                </a:tc>
              </a:tr>
              <a:tr h="402103">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TRADE &amp; INVESTMENT</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18</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19</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13</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68.42105263</a:t>
                      </a:r>
                      <a:endParaRPr lang="en-US" sz="1100">
                        <a:latin typeface="Calibri"/>
                        <a:ea typeface="Calibri"/>
                        <a:cs typeface="Times New Roman"/>
                      </a:endParaRPr>
                    </a:p>
                  </a:txBody>
                  <a:tcPr marL="68580" marR="68580" marT="0" marB="0" anchor="b"/>
                </a:tc>
              </a:tr>
              <a:tr h="201051">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52</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TRANSPORT</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6</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50</a:t>
                      </a:r>
                      <a:endParaRPr lang="en-US" sz="1100">
                        <a:latin typeface="Calibri"/>
                        <a:ea typeface="Calibri"/>
                        <a:cs typeface="Times New Roman"/>
                      </a:endParaRPr>
                    </a:p>
                  </a:txBody>
                  <a:tcPr marL="68580" marR="68580" marT="0" marB="0" anchor="b"/>
                </a:tc>
              </a:tr>
              <a:tr h="201051">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53</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WATER RESOURCES</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16</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17</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5.882352941</a:t>
                      </a:r>
                      <a:endParaRPr lang="en-US" sz="1100">
                        <a:latin typeface="Calibri"/>
                        <a:ea typeface="Calibri"/>
                        <a:cs typeface="Times New Roman"/>
                      </a:endParaRPr>
                    </a:p>
                  </a:txBody>
                  <a:tcPr marL="68580" marR="68580" marT="0" marB="0" anchor="b"/>
                </a:tc>
              </a:tr>
              <a:tr h="201051">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54</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WOMEN AFFAIRS</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100</a:t>
                      </a:r>
                      <a:endParaRPr lang="en-US" sz="1100">
                        <a:latin typeface="Calibri"/>
                        <a:ea typeface="Calibri"/>
                        <a:cs typeface="Times New Roman"/>
                      </a:endParaRPr>
                    </a:p>
                  </a:txBody>
                  <a:tcPr marL="68580" marR="68580" marT="0" marB="0" anchor="b"/>
                </a:tc>
              </a:tr>
              <a:tr h="201051">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55</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WORKS</a:t>
                      </a:r>
                      <a:endParaRPr lang="en-US" sz="1100" dirty="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6</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7</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42.85714286</a:t>
                      </a:r>
                      <a:endParaRPr lang="en-US" sz="1100">
                        <a:latin typeface="Calibri"/>
                        <a:ea typeface="Calibri"/>
                        <a:cs typeface="Times New Roman"/>
                      </a:endParaRPr>
                    </a:p>
                  </a:txBody>
                  <a:tcPr marL="68580" marR="68580" marT="0" marB="0" anchor="b"/>
                </a:tc>
              </a:tr>
              <a:tr h="201051">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56</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Youth Development</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402103">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57</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Zonal Intervention Project</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124854">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endParaRPr lang="en-US" sz="1100" dirty="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endParaRPr lang="en-US" sz="1100" dirty="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endParaRPr lang="en-US" sz="1100" dirty="0">
                        <a:latin typeface="Calibri"/>
                        <a:ea typeface="Calibri"/>
                        <a:cs typeface="Times New Roman"/>
                      </a:endParaRPr>
                    </a:p>
                  </a:txBody>
                  <a:tcPr marL="68580" marR="68580" marT="0" marB="0" anchor="b"/>
                </a:tc>
              </a:tr>
            </a:tbl>
          </a:graphicData>
        </a:graphic>
      </p:graphicFrame>
      <p:sp>
        <p:nvSpPr>
          <p:cNvPr id="15504" name="Title 1"/>
          <p:cNvSpPr>
            <a:spLocks noGrp="1"/>
          </p:cNvSpPr>
          <p:nvPr>
            <p:ph type="title"/>
          </p:nvPr>
        </p:nvSpPr>
        <p:spPr>
          <a:xfrm>
            <a:off x="457200" y="274638"/>
            <a:ext cx="8229600" cy="487362"/>
          </a:xfrm>
        </p:spPr>
        <p:txBody>
          <a:bodyPr/>
          <a:lstStyle/>
          <a:p>
            <a:r>
              <a:rPr lang="en-US" sz="1800" b="1" smtClean="0">
                <a:solidFill>
                  <a:srgbClr val="002060"/>
                </a:solidFill>
              </a:rPr>
              <a:t>Procurement Records Submission Compliance  Circulars FOR </a:t>
            </a:r>
            <a:r>
              <a:rPr lang="en-US" sz="1800" b="1" smtClean="0"/>
              <a:t>2012 FY</a:t>
            </a:r>
            <a:endParaRPr lang="en-US" sz="180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457200" y="274638"/>
            <a:ext cx="8229600" cy="639762"/>
          </a:xfrm>
        </p:spPr>
        <p:txBody>
          <a:bodyPr/>
          <a:lstStyle/>
          <a:p>
            <a:r>
              <a:rPr lang="en-US" sz="1800" b="1" smtClean="0">
                <a:solidFill>
                  <a:srgbClr val="002060"/>
                </a:solidFill>
              </a:rPr>
              <a:t>Procurement Records Submission Compliance  Circulars FOR </a:t>
            </a:r>
            <a:r>
              <a:rPr lang="en-US" sz="1800" b="1" smtClean="0"/>
              <a:t>2013 FY</a:t>
            </a:r>
            <a:endParaRPr lang="en-US" sz="1800" smtClean="0"/>
          </a:p>
        </p:txBody>
      </p:sp>
      <p:graphicFrame>
        <p:nvGraphicFramePr>
          <p:cNvPr id="4" name="Content Placeholder 3"/>
          <p:cNvGraphicFramePr>
            <a:graphicFrameLocks noGrp="1"/>
          </p:cNvGraphicFramePr>
          <p:nvPr>
            <p:ph idx="1"/>
          </p:nvPr>
        </p:nvGraphicFramePr>
        <p:xfrm>
          <a:off x="304800" y="1219200"/>
          <a:ext cx="8382000" cy="5257791"/>
        </p:xfrm>
        <a:graphic>
          <a:graphicData uri="http://schemas.openxmlformats.org/drawingml/2006/table">
            <a:tbl>
              <a:tblPr firstRow="1" bandRow="1">
                <a:tableStyleId>{5C22544A-7EE6-4342-B048-85BDC9FD1C3A}</a:tableStyleId>
              </a:tblPr>
              <a:tblGrid>
                <a:gridCol w="465667"/>
                <a:gridCol w="2328333"/>
                <a:gridCol w="1397000"/>
                <a:gridCol w="1397000"/>
                <a:gridCol w="1397000"/>
                <a:gridCol w="1397000"/>
              </a:tblGrid>
              <a:tr h="250371">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S/N</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PARENT PROCURING ENTITY</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NO OF AGENCIES</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TOTAL</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2013</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a:t>
                      </a:r>
                      <a:r>
                        <a:rPr lang="en-US" sz="1100" dirty="0" smtClean="0">
                          <a:solidFill>
                            <a:srgbClr val="000000"/>
                          </a:solidFill>
                          <a:latin typeface="Calibri"/>
                          <a:ea typeface="Times New Roman"/>
                          <a:cs typeface="Calibri"/>
                        </a:rPr>
                        <a:t>Submission</a:t>
                      </a:r>
                      <a:endParaRPr lang="en-US" sz="1100" dirty="0">
                        <a:latin typeface="Calibri"/>
                        <a:ea typeface="Calibri"/>
                        <a:cs typeface="Times New Roman"/>
                      </a:endParaRPr>
                    </a:p>
                  </a:txBody>
                  <a:tcPr marL="68580" marR="68580" marT="0" marB="0" anchor="b"/>
                </a:tc>
              </a:tr>
              <a:tr h="250371">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AGRICULTURE</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4.87804878</a:t>
                      </a:r>
                      <a:endParaRPr lang="en-US" sz="1100">
                        <a:latin typeface="Calibri"/>
                        <a:ea typeface="Calibri"/>
                        <a:cs typeface="Times New Roman"/>
                      </a:endParaRPr>
                    </a:p>
                  </a:txBody>
                  <a:tcPr marL="68580" marR="68580" marT="0" marB="0" anchor="b"/>
                </a:tc>
              </a:tr>
              <a:tr h="250371">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AUDITOR GENERAL</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50371">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AVIATION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50371">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Code of Conduct Bureau</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50371">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CODE OF CONDUCT TRIBUNAL</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50371">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6</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COMMUNICATION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25</a:t>
                      </a:r>
                      <a:endParaRPr lang="en-US" sz="1100">
                        <a:latin typeface="Calibri"/>
                        <a:ea typeface="Calibri"/>
                        <a:cs typeface="Times New Roman"/>
                      </a:endParaRPr>
                    </a:p>
                  </a:txBody>
                  <a:tcPr marL="68580" marR="68580" marT="0" marB="0" anchor="b"/>
                </a:tc>
              </a:tr>
              <a:tr h="250371">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7</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Consolidated Revenue Charges</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50371">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8</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DEFENCE</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14</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15</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13.33333333</a:t>
                      </a:r>
                      <a:endParaRPr lang="en-US" sz="1100">
                        <a:latin typeface="Calibri"/>
                        <a:ea typeface="Calibri"/>
                        <a:cs typeface="Times New Roman"/>
                      </a:endParaRPr>
                    </a:p>
                  </a:txBody>
                  <a:tcPr marL="68580" marR="68580" marT="0" marB="0" anchor="b"/>
                </a:tc>
              </a:tr>
              <a:tr h="250371">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9</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EDUCATION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208</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209</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0.956937799</a:t>
                      </a:r>
                      <a:endParaRPr lang="en-US" sz="1100">
                        <a:latin typeface="Calibri"/>
                        <a:ea typeface="Calibri"/>
                        <a:cs typeface="Times New Roman"/>
                      </a:endParaRPr>
                    </a:p>
                  </a:txBody>
                  <a:tcPr marL="68580" marR="68580" marT="0" marB="0" anchor="b"/>
                </a:tc>
              </a:tr>
              <a:tr h="250371">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ENVIRONMENT</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16</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17</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5.882352941</a:t>
                      </a:r>
                      <a:endParaRPr lang="en-US" sz="1100">
                        <a:latin typeface="Calibri"/>
                        <a:ea typeface="Calibri"/>
                        <a:cs typeface="Times New Roman"/>
                      </a:endParaRPr>
                    </a:p>
                  </a:txBody>
                  <a:tcPr marL="68580" marR="68580" marT="0" marB="0" anchor="b"/>
                </a:tc>
              </a:tr>
              <a:tr h="250371">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FCC</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50371">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12</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FCSC</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50371">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13</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FCTa</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100</a:t>
                      </a:r>
                      <a:endParaRPr lang="en-US" sz="1100">
                        <a:latin typeface="Calibri"/>
                        <a:ea typeface="Calibri"/>
                        <a:cs typeface="Times New Roman"/>
                      </a:endParaRPr>
                    </a:p>
                  </a:txBody>
                  <a:tcPr marL="68580" marR="68580" marT="0" marB="0" anchor="b"/>
                </a:tc>
              </a:tr>
              <a:tr h="250371">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14</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FINANCE</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7</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8</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6</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75</a:t>
                      </a:r>
                      <a:endParaRPr lang="en-US" sz="1100">
                        <a:latin typeface="Calibri"/>
                        <a:ea typeface="Calibri"/>
                        <a:cs typeface="Times New Roman"/>
                      </a:endParaRPr>
                    </a:p>
                  </a:txBody>
                  <a:tcPr marL="68580" marR="68580" marT="0" marB="0" anchor="b"/>
                </a:tc>
              </a:tr>
              <a:tr h="250371">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15</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Fiscal Responsibility Commission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50371">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16</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FOREIGN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124</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125</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0.8</a:t>
                      </a:r>
                      <a:endParaRPr lang="en-US" sz="1100">
                        <a:latin typeface="Calibri"/>
                        <a:ea typeface="Calibri"/>
                        <a:cs typeface="Times New Roman"/>
                      </a:endParaRPr>
                    </a:p>
                  </a:txBody>
                  <a:tcPr marL="68580" marR="68580" marT="0" marB="0" anchor="b"/>
                </a:tc>
              </a:tr>
              <a:tr h="250371">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17</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HEAD OF SERVICE</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12</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13</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50371">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18</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HEALTH</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126</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127</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0.787401575</a:t>
                      </a:r>
                      <a:endParaRPr lang="en-US" sz="1100">
                        <a:latin typeface="Calibri"/>
                        <a:ea typeface="Calibri"/>
                        <a:cs typeface="Times New Roman"/>
                      </a:endParaRPr>
                    </a:p>
                  </a:txBody>
                  <a:tcPr marL="68580" marR="68580" marT="0" marB="0" anchor="b"/>
                </a:tc>
              </a:tr>
              <a:tr h="250371">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19</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Human Rights Commission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50371">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ICPC</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0</a:t>
                      </a:r>
                      <a:endParaRPr lang="en-US" sz="1100" dirty="0">
                        <a:latin typeface="Calibri"/>
                        <a:ea typeface="Calibri"/>
                        <a:cs typeface="Times New Roman"/>
                      </a:endParaRPr>
                    </a:p>
                  </a:txBody>
                  <a:tcPr marL="68580" marR="68580" marT="0" marB="0" anchor="b"/>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52400" y="838200"/>
          <a:ext cx="8610600" cy="5638798"/>
        </p:xfrm>
        <a:graphic>
          <a:graphicData uri="http://schemas.openxmlformats.org/drawingml/2006/table">
            <a:tbl>
              <a:tblPr firstRow="1" bandRow="1">
                <a:tableStyleId>{5C22544A-7EE6-4342-B048-85BDC9FD1C3A}</a:tableStyleId>
              </a:tblPr>
              <a:tblGrid>
                <a:gridCol w="637822"/>
                <a:gridCol w="2232378"/>
                <a:gridCol w="1435100"/>
                <a:gridCol w="1435100"/>
                <a:gridCol w="1435100"/>
                <a:gridCol w="1435100"/>
              </a:tblGrid>
              <a:tr h="260084">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S/N</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PARENT PROCURING ENTITY</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NO OF AGENCIES</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TOTAL</a:t>
                      </a:r>
                      <a:endParaRPr lang="en-US" sz="1100" dirty="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2013</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a:t>
                      </a:r>
                      <a:r>
                        <a:rPr lang="en-US" sz="1100" dirty="0" smtClean="0">
                          <a:solidFill>
                            <a:srgbClr val="000000"/>
                          </a:solidFill>
                          <a:latin typeface="Calibri"/>
                          <a:ea typeface="Times New Roman"/>
                          <a:cs typeface="Calibri"/>
                        </a:rPr>
                        <a:t>Submission</a:t>
                      </a:r>
                      <a:endParaRPr lang="en-US" sz="1100" dirty="0">
                        <a:latin typeface="Calibri"/>
                        <a:ea typeface="Calibri"/>
                        <a:cs typeface="Times New Roman"/>
                      </a:endParaRPr>
                    </a:p>
                  </a:txBody>
                  <a:tcPr marL="68580" marR="68580" marT="0" marB="0" anchor="b"/>
                </a:tc>
              </a:tr>
              <a:tr h="260084">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21</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ICRC</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60084">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22</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INEC</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1</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60084">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23</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INFORMATION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9</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20</a:t>
                      </a:r>
                      <a:endParaRPr lang="en-US" sz="1100">
                        <a:latin typeface="Calibri"/>
                        <a:ea typeface="Calibri"/>
                        <a:cs typeface="Times New Roman"/>
                      </a:endParaRPr>
                    </a:p>
                  </a:txBody>
                  <a:tcPr marL="68580" marR="68580" marT="0" marB="0" anchor="b"/>
                </a:tc>
              </a:tr>
              <a:tr h="260084">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24</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INTERIOR</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6</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7</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57.14285714</a:t>
                      </a:r>
                      <a:endParaRPr lang="en-US" sz="1100">
                        <a:latin typeface="Calibri"/>
                        <a:ea typeface="Calibri"/>
                        <a:cs typeface="Times New Roman"/>
                      </a:endParaRPr>
                    </a:p>
                  </a:txBody>
                  <a:tcPr marL="68580" marR="68580" marT="0" marB="0" anchor="b"/>
                </a:tc>
              </a:tr>
              <a:tr h="260084">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25</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judicial council</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60084">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26</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JUSTICE</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4</a:t>
                      </a:r>
                      <a:endParaRPr lang="en-US" sz="1100" dirty="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80</a:t>
                      </a:r>
                      <a:endParaRPr lang="en-US" sz="1100">
                        <a:latin typeface="Calibri"/>
                        <a:ea typeface="Calibri"/>
                        <a:cs typeface="Times New Roman"/>
                      </a:endParaRPr>
                    </a:p>
                  </a:txBody>
                  <a:tcPr marL="68580" marR="68580" marT="0" marB="0" anchor="b"/>
                </a:tc>
              </a:tr>
              <a:tr h="260084">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27</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LABOUR AND PRODUCTIVITY</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6</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60084">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28</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LANDS &amp; HOUSING</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60084">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29</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MINES AND STEEL</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60084">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NATIONAL ASSEMBLY</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70416">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NATIONAL PLANNING COMMISSION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60084">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32</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National Population Commission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60084">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33</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NIGER DELTA</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100</a:t>
                      </a:r>
                      <a:endParaRPr lang="en-US" sz="1100">
                        <a:latin typeface="Calibri"/>
                        <a:ea typeface="Calibri"/>
                        <a:cs typeface="Times New Roman"/>
                      </a:endParaRPr>
                    </a:p>
                  </a:txBody>
                  <a:tcPr marL="68580" marR="68580" marT="0" marB="0" anchor="b"/>
                </a:tc>
              </a:tr>
              <a:tr h="260084">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34</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NSA</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60084">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35</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PETROLEUM Resources</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6</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60084">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36</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POLICE AFFAIRS</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426786">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37</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POLICE FORMATION AND COMMAND</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60084">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38</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POLICE SERVICE COMMISSION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60084">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39</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POWER</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6</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7</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71.42857143</a:t>
                      </a:r>
                      <a:endParaRPr lang="en-US" sz="1100">
                        <a:latin typeface="Calibri"/>
                        <a:ea typeface="Calibri"/>
                        <a:cs typeface="Times New Roman"/>
                      </a:endParaRPr>
                    </a:p>
                  </a:txBody>
                  <a:tcPr marL="68580" marR="68580" marT="0" marB="0" anchor="b"/>
                </a:tc>
              </a:tr>
              <a:tr h="260084">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FF0000"/>
                          </a:solidFill>
                          <a:latin typeface="Calibri"/>
                          <a:ea typeface="Times New Roman"/>
                          <a:cs typeface="Calibri"/>
                        </a:rPr>
                        <a:t>PRESIDENCY</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a:t>
                      </a:r>
                      <a:endParaRPr lang="en-US" sz="1100" dirty="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17</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6</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35.29411765</a:t>
                      </a:r>
                      <a:endParaRPr lang="en-US" sz="1100" dirty="0">
                        <a:latin typeface="Calibri"/>
                        <a:ea typeface="Calibri"/>
                        <a:cs typeface="Times New Roman"/>
                      </a:endParaRPr>
                    </a:p>
                  </a:txBody>
                  <a:tcPr marL="68580" marR="68580" marT="0" marB="0" anchor="b"/>
                </a:tc>
              </a:tr>
            </a:tbl>
          </a:graphicData>
        </a:graphic>
      </p:graphicFrame>
      <p:sp>
        <p:nvSpPr>
          <p:cNvPr id="17566" name="Title 1"/>
          <p:cNvSpPr>
            <a:spLocks noGrp="1"/>
          </p:cNvSpPr>
          <p:nvPr>
            <p:ph type="title"/>
          </p:nvPr>
        </p:nvSpPr>
        <p:spPr>
          <a:xfrm>
            <a:off x="571500" y="285750"/>
            <a:ext cx="8229600" cy="411163"/>
          </a:xfrm>
        </p:spPr>
        <p:txBody>
          <a:bodyPr/>
          <a:lstStyle/>
          <a:p>
            <a:r>
              <a:rPr lang="en-US" sz="1800" b="1" smtClean="0">
                <a:solidFill>
                  <a:srgbClr val="002060"/>
                </a:solidFill>
              </a:rPr>
              <a:t>Procurement Records Submission Compliance  Circulars FOR </a:t>
            </a:r>
            <a:r>
              <a:rPr lang="en-US" sz="1800" b="1" smtClean="0"/>
              <a:t>2013 FY</a:t>
            </a:r>
            <a:endParaRPr lang="en-US" sz="180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304800" y="990600"/>
          <a:ext cx="8610600" cy="5562594"/>
        </p:xfrm>
        <a:graphic>
          <a:graphicData uri="http://schemas.openxmlformats.org/drawingml/2006/table">
            <a:tbl>
              <a:tblPr firstRow="1" bandRow="1">
                <a:tableStyleId>{5C22544A-7EE6-4342-B048-85BDC9FD1C3A}</a:tableStyleId>
              </a:tblPr>
              <a:tblGrid>
                <a:gridCol w="609600"/>
                <a:gridCol w="2260600"/>
                <a:gridCol w="1435100"/>
                <a:gridCol w="1435100"/>
                <a:gridCol w="1435100"/>
                <a:gridCol w="1435100"/>
              </a:tblGrid>
              <a:tr h="338131">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S/N</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PARENT PROCURING ENTITY</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NO OF AGENCIES</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TOTAL</a:t>
                      </a:r>
                      <a:endParaRPr lang="en-US" sz="1100" dirty="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2013</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a:t>
                      </a:r>
                      <a:r>
                        <a:rPr lang="en-US" sz="1100" dirty="0" smtClean="0">
                          <a:solidFill>
                            <a:srgbClr val="000000"/>
                          </a:solidFill>
                          <a:latin typeface="Calibri"/>
                          <a:ea typeface="Times New Roman"/>
                          <a:cs typeface="Calibri"/>
                        </a:rPr>
                        <a:t>Submission</a:t>
                      </a:r>
                      <a:endParaRPr lang="en-US" sz="1100" dirty="0">
                        <a:latin typeface="Calibri"/>
                        <a:ea typeface="Calibri"/>
                        <a:cs typeface="Times New Roman"/>
                      </a:endParaRPr>
                    </a:p>
                  </a:txBody>
                  <a:tcPr marL="68580" marR="68580" marT="0" marB="0" anchor="b"/>
                </a:tc>
              </a:tr>
              <a:tr h="440058">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41</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Presidency-National Sports Commission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356447">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42</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PUBLIC COMPLAIN COMMISSION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356447">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43</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Revenue Mobilisation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356447">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44</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SALARIES &amp; Wages Commission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356447">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45</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SCIENCE &amp; Technology</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76</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77</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6.493506494</a:t>
                      </a:r>
                      <a:endParaRPr lang="en-US" sz="1100">
                        <a:latin typeface="Calibri"/>
                        <a:ea typeface="Calibri"/>
                        <a:cs typeface="Times New Roman"/>
                      </a:endParaRPr>
                    </a:p>
                  </a:txBody>
                  <a:tcPr marL="68580" marR="68580" marT="0" marB="0" anchor="b"/>
                </a:tc>
              </a:tr>
              <a:tr h="254364">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46</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SGF</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16</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17</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356447">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47</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SPECIAL DUTIES &amp; Intergovermental</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54364">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48</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SPECIAL DUTIES-SGF</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54364">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49</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SURE-P</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54364">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TOURISM &amp; culture</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12</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13</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7.692307692</a:t>
                      </a:r>
                      <a:endParaRPr lang="en-US" sz="1100">
                        <a:latin typeface="Calibri"/>
                        <a:ea typeface="Calibri"/>
                        <a:cs typeface="Times New Roman"/>
                      </a:endParaRPr>
                    </a:p>
                  </a:txBody>
                  <a:tcPr marL="68580" marR="68580" marT="0" marB="0" anchor="b"/>
                </a:tc>
              </a:tr>
              <a:tr h="356447">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TRADE &amp; INVESTMENT</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18</a:t>
                      </a:r>
                      <a:endParaRPr lang="en-US" sz="1100" dirty="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19</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54364">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52</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TRANSPORT</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6</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66.66666667</a:t>
                      </a:r>
                      <a:endParaRPr lang="en-US" sz="1100">
                        <a:latin typeface="Calibri"/>
                        <a:ea typeface="Calibri"/>
                        <a:cs typeface="Times New Roman"/>
                      </a:endParaRPr>
                    </a:p>
                  </a:txBody>
                  <a:tcPr marL="68580" marR="68580" marT="0" marB="0" anchor="b"/>
                </a:tc>
              </a:tr>
              <a:tr h="254364">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53</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WATER RESOURCES</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16</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17</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29.41176471</a:t>
                      </a:r>
                      <a:endParaRPr lang="en-US" sz="1100">
                        <a:latin typeface="Calibri"/>
                        <a:ea typeface="Calibri"/>
                        <a:cs typeface="Times New Roman"/>
                      </a:endParaRPr>
                    </a:p>
                  </a:txBody>
                  <a:tcPr marL="68580" marR="68580" marT="0" marB="0" anchor="b"/>
                </a:tc>
              </a:tr>
              <a:tr h="254364">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54</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WOMEN AFFAIRS</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54364">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55</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WORKS</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6</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7</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28.57142857</a:t>
                      </a:r>
                      <a:endParaRPr lang="en-US" sz="1100">
                        <a:latin typeface="Calibri"/>
                        <a:ea typeface="Calibri"/>
                        <a:cs typeface="Times New Roman"/>
                      </a:endParaRPr>
                    </a:p>
                  </a:txBody>
                  <a:tcPr marL="68580" marR="68580" marT="0" marB="0" anchor="b"/>
                </a:tc>
              </a:tr>
              <a:tr h="254364">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56</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Youth Development</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356447">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57</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Zonal Intervention Project</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a:t>
                      </a:r>
                      <a:endParaRPr lang="en-US" sz="1100" dirty="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0</a:t>
                      </a:r>
                      <a:endParaRPr lang="en-US" sz="1100" dirty="0">
                        <a:latin typeface="Calibri"/>
                        <a:ea typeface="Calibri"/>
                        <a:cs typeface="Times New Roman"/>
                      </a:endParaRPr>
                    </a:p>
                  </a:txBody>
                  <a:tcPr marL="68580" marR="68580" marT="0" marB="0" anchor="b"/>
                </a:tc>
              </a:tr>
            </a:tbl>
          </a:graphicData>
        </a:graphic>
      </p:graphicFrame>
      <p:sp>
        <p:nvSpPr>
          <p:cNvPr id="18569" name="Title 1"/>
          <p:cNvSpPr>
            <a:spLocks noGrp="1"/>
          </p:cNvSpPr>
          <p:nvPr>
            <p:ph type="title"/>
          </p:nvPr>
        </p:nvSpPr>
        <p:spPr>
          <a:xfrm>
            <a:off x="457200" y="274638"/>
            <a:ext cx="8229600" cy="563562"/>
          </a:xfrm>
        </p:spPr>
        <p:txBody>
          <a:bodyPr/>
          <a:lstStyle/>
          <a:p>
            <a:r>
              <a:rPr lang="en-US" sz="1800" b="1" smtClean="0">
                <a:solidFill>
                  <a:srgbClr val="002060"/>
                </a:solidFill>
              </a:rPr>
              <a:t>Procurement Records Submission Compliance  Circulars FOR </a:t>
            </a:r>
            <a:r>
              <a:rPr lang="en-US" sz="1800" b="1" smtClean="0"/>
              <a:t>2013 FY</a:t>
            </a:r>
            <a:endParaRPr lang="en-US" sz="180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
            <a:ext cx="8229600" cy="609600"/>
          </a:xfrm>
        </p:spPr>
        <p:txBody>
          <a:bodyPr rtlCol="0">
            <a:normAutofit fontScale="90000"/>
          </a:bodyPr>
          <a:lstStyle/>
          <a:p>
            <a:pPr fontAlgn="auto">
              <a:spcAft>
                <a:spcPts val="0"/>
              </a:spcAft>
              <a:defRPr/>
            </a:pPr>
            <a:r>
              <a:rPr lang="en-US" b="1" dirty="0" smtClean="0"/>
              <a:t/>
            </a:r>
            <a:br>
              <a:rPr lang="en-US" b="1" dirty="0" smtClean="0"/>
            </a:br>
            <a:r>
              <a:rPr lang="en-US" sz="2400" b="1" dirty="0" smtClean="0">
                <a:solidFill>
                  <a:srgbClr val="002060"/>
                </a:solidFill>
              </a:rPr>
              <a:t> Procurement Records Submission Compliance  Circulars FOR </a:t>
            </a:r>
            <a:r>
              <a:rPr lang="en-US" sz="2400" b="1" dirty="0" smtClean="0"/>
              <a:t>FY 2011, 2012 &amp;2013</a:t>
            </a:r>
            <a:r>
              <a:rPr lang="en-US" dirty="0" smtClean="0"/>
              <a:t/>
            </a:r>
            <a:br>
              <a:rPr lang="en-US" dirty="0" smtClean="0"/>
            </a:br>
            <a:endParaRPr lang="en-US" dirty="0" smtClean="0"/>
          </a:p>
        </p:txBody>
      </p:sp>
      <p:graphicFrame>
        <p:nvGraphicFramePr>
          <p:cNvPr id="4" name="Content Placeholder 3"/>
          <p:cNvGraphicFramePr>
            <a:graphicFrameLocks noGrp="1"/>
          </p:cNvGraphicFramePr>
          <p:nvPr>
            <p:ph idx="1"/>
          </p:nvPr>
        </p:nvGraphicFramePr>
        <p:xfrm>
          <a:off x="285750" y="762000"/>
          <a:ext cx="8715436" cy="5676900"/>
        </p:xfrm>
        <a:graphic>
          <a:graphicData uri="http://schemas.openxmlformats.org/drawingml/2006/table">
            <a:tbl>
              <a:tblPr firstRow="1" bandRow="1">
                <a:tableStyleId>{5C22544A-7EE6-4342-B048-85BDC9FD1C3A}</a:tableStyleId>
              </a:tblPr>
              <a:tblGrid>
                <a:gridCol w="1291176"/>
                <a:gridCol w="726286"/>
                <a:gridCol w="887683"/>
                <a:gridCol w="968382"/>
                <a:gridCol w="1129778"/>
                <a:gridCol w="968382"/>
                <a:gridCol w="806985"/>
                <a:gridCol w="968382"/>
                <a:gridCol w="968382"/>
              </a:tblGrid>
              <a:tr h="370840">
                <a:tc>
                  <a:txBody>
                    <a:bodyPr/>
                    <a:lstStyle/>
                    <a:p>
                      <a:pPr marL="0" marR="0">
                        <a:lnSpc>
                          <a:spcPct val="115000"/>
                        </a:lnSpc>
                        <a:spcBef>
                          <a:spcPts val="0"/>
                        </a:spcBef>
                        <a:spcAft>
                          <a:spcPts val="0"/>
                        </a:spcAft>
                      </a:pPr>
                      <a:r>
                        <a:rPr lang="en-US" sz="1400" dirty="0">
                          <a:latin typeface="Calibri"/>
                          <a:ea typeface="Calibri"/>
                          <a:cs typeface="Times New Roman"/>
                        </a:rPr>
                        <a:t>Parent Procuring Entity</a:t>
                      </a:r>
                    </a:p>
                  </a:txBody>
                  <a:tcPr marL="68580" marR="68580" marT="0" marB="0"/>
                </a:tc>
                <a:tc>
                  <a:txBody>
                    <a:bodyPr/>
                    <a:lstStyle/>
                    <a:p>
                      <a:pPr marL="0" marR="0">
                        <a:lnSpc>
                          <a:spcPct val="115000"/>
                        </a:lnSpc>
                        <a:spcBef>
                          <a:spcPts val="0"/>
                        </a:spcBef>
                        <a:spcAft>
                          <a:spcPts val="0"/>
                        </a:spcAft>
                      </a:pPr>
                      <a:r>
                        <a:rPr lang="en-US" sz="1400" dirty="0">
                          <a:latin typeface="Calibri"/>
                          <a:ea typeface="Calibri"/>
                          <a:cs typeface="Times New Roman"/>
                        </a:rPr>
                        <a:t>No of Agency</a:t>
                      </a:r>
                    </a:p>
                  </a:txBody>
                  <a:tcPr marL="68580" marR="68580" marT="0" marB="0"/>
                </a:tc>
                <a:tc>
                  <a:txBody>
                    <a:bodyPr/>
                    <a:lstStyle/>
                    <a:p>
                      <a:pPr marL="0" marR="0">
                        <a:lnSpc>
                          <a:spcPct val="115000"/>
                        </a:lnSpc>
                        <a:spcBef>
                          <a:spcPts val="0"/>
                        </a:spcBef>
                        <a:spcAft>
                          <a:spcPts val="0"/>
                        </a:spcAft>
                      </a:pPr>
                      <a:r>
                        <a:rPr lang="en-US" sz="1400" dirty="0">
                          <a:latin typeface="Calibri"/>
                          <a:ea typeface="Calibri"/>
                          <a:cs typeface="Times New Roman"/>
                        </a:rPr>
                        <a:t>Total no of  Procuring Entities</a:t>
                      </a:r>
                    </a:p>
                  </a:txBody>
                  <a:tcPr marL="68580" marR="68580" marT="0" marB="0"/>
                </a:tc>
                <a:tc>
                  <a:txBody>
                    <a:bodyPr/>
                    <a:lstStyle/>
                    <a:p>
                      <a:pPr marL="0" marR="0">
                        <a:lnSpc>
                          <a:spcPct val="115000"/>
                        </a:lnSpc>
                        <a:spcBef>
                          <a:spcPts val="0"/>
                        </a:spcBef>
                        <a:spcAft>
                          <a:spcPts val="0"/>
                        </a:spcAft>
                      </a:pPr>
                      <a:r>
                        <a:rPr lang="en-US" sz="1400" dirty="0">
                          <a:latin typeface="Calibri"/>
                          <a:ea typeface="Calibri"/>
                          <a:cs typeface="Times New Roman"/>
                        </a:rPr>
                        <a:t>No of PE that Submitted </a:t>
                      </a:r>
                    </a:p>
                    <a:p>
                      <a:pPr marL="0" marR="0">
                        <a:lnSpc>
                          <a:spcPct val="115000"/>
                        </a:lnSpc>
                        <a:spcBef>
                          <a:spcPts val="0"/>
                        </a:spcBef>
                        <a:spcAft>
                          <a:spcPts val="0"/>
                        </a:spcAft>
                      </a:pPr>
                      <a:r>
                        <a:rPr lang="en-US" sz="1400" dirty="0">
                          <a:latin typeface="Calibri"/>
                          <a:ea typeface="Calibri"/>
                          <a:cs typeface="Times New Roman"/>
                        </a:rPr>
                        <a:t>2011</a:t>
                      </a:r>
                    </a:p>
                  </a:txBody>
                  <a:tcPr marL="68580" marR="68580" marT="0" marB="0"/>
                </a:tc>
                <a:tc>
                  <a:txBody>
                    <a:bodyPr/>
                    <a:lstStyle/>
                    <a:p>
                      <a:pPr marL="0" marR="0">
                        <a:lnSpc>
                          <a:spcPct val="115000"/>
                        </a:lnSpc>
                        <a:spcBef>
                          <a:spcPts val="0"/>
                        </a:spcBef>
                        <a:spcAft>
                          <a:spcPts val="0"/>
                        </a:spcAft>
                      </a:pPr>
                      <a:r>
                        <a:rPr lang="en-US" sz="1400" dirty="0">
                          <a:latin typeface="Calibri"/>
                          <a:ea typeface="Calibri"/>
                          <a:cs typeface="Times New Roman"/>
                        </a:rPr>
                        <a:t>No of PE that Submitted </a:t>
                      </a:r>
                    </a:p>
                    <a:p>
                      <a:pPr marL="0" marR="0">
                        <a:lnSpc>
                          <a:spcPct val="115000"/>
                        </a:lnSpc>
                        <a:spcBef>
                          <a:spcPts val="0"/>
                        </a:spcBef>
                        <a:spcAft>
                          <a:spcPts val="0"/>
                        </a:spcAft>
                      </a:pPr>
                      <a:r>
                        <a:rPr lang="en-US" sz="1400" dirty="0">
                          <a:latin typeface="Calibri"/>
                          <a:ea typeface="Calibri"/>
                          <a:cs typeface="Times New Roman"/>
                        </a:rPr>
                        <a:t>2012</a:t>
                      </a:r>
                    </a:p>
                  </a:txBody>
                  <a:tcPr marL="68580" marR="68580" marT="0" marB="0"/>
                </a:tc>
                <a:tc>
                  <a:txBody>
                    <a:bodyPr/>
                    <a:lstStyle/>
                    <a:p>
                      <a:pPr marL="0" marR="0">
                        <a:lnSpc>
                          <a:spcPct val="115000"/>
                        </a:lnSpc>
                        <a:spcBef>
                          <a:spcPts val="0"/>
                        </a:spcBef>
                        <a:spcAft>
                          <a:spcPts val="0"/>
                        </a:spcAft>
                      </a:pPr>
                      <a:r>
                        <a:rPr lang="en-US" sz="1400" dirty="0">
                          <a:latin typeface="Calibri"/>
                          <a:ea typeface="Calibri"/>
                          <a:cs typeface="Times New Roman"/>
                        </a:rPr>
                        <a:t>No of PE that Submitted </a:t>
                      </a:r>
                    </a:p>
                    <a:p>
                      <a:pPr marL="0" marR="0">
                        <a:lnSpc>
                          <a:spcPct val="115000"/>
                        </a:lnSpc>
                        <a:spcBef>
                          <a:spcPts val="0"/>
                        </a:spcBef>
                        <a:spcAft>
                          <a:spcPts val="0"/>
                        </a:spcAft>
                      </a:pPr>
                      <a:r>
                        <a:rPr lang="en-US" sz="1400" dirty="0">
                          <a:latin typeface="Calibri"/>
                          <a:ea typeface="Calibri"/>
                          <a:cs typeface="Times New Roman"/>
                        </a:rPr>
                        <a:t>2013</a:t>
                      </a:r>
                    </a:p>
                  </a:txBody>
                  <a:tcPr marL="68580" marR="68580" marT="0" marB="0"/>
                </a:tc>
                <a:tc>
                  <a:txBody>
                    <a:bodyPr/>
                    <a:lstStyle/>
                    <a:p>
                      <a:pPr marL="0" marR="0">
                        <a:lnSpc>
                          <a:spcPct val="115000"/>
                        </a:lnSpc>
                        <a:spcBef>
                          <a:spcPts val="0"/>
                        </a:spcBef>
                        <a:spcAft>
                          <a:spcPts val="0"/>
                        </a:spcAft>
                      </a:pPr>
                      <a:r>
                        <a:rPr lang="en-US" sz="1400" dirty="0">
                          <a:latin typeface="Calibri"/>
                          <a:ea typeface="Calibri"/>
                          <a:cs typeface="Times New Roman"/>
                        </a:rPr>
                        <a:t>% of PE that Complied in 2011</a:t>
                      </a:r>
                    </a:p>
                  </a:txBody>
                  <a:tcPr marL="68580" marR="68580" marT="0" marB="0"/>
                </a:tc>
                <a:tc>
                  <a:txBody>
                    <a:bodyPr/>
                    <a:lstStyle/>
                    <a:p>
                      <a:pPr marL="0" marR="0">
                        <a:lnSpc>
                          <a:spcPct val="115000"/>
                        </a:lnSpc>
                        <a:spcBef>
                          <a:spcPts val="0"/>
                        </a:spcBef>
                        <a:spcAft>
                          <a:spcPts val="0"/>
                        </a:spcAft>
                      </a:pPr>
                      <a:r>
                        <a:rPr lang="en-US" sz="1400" dirty="0">
                          <a:latin typeface="Calibri"/>
                          <a:ea typeface="Calibri"/>
                          <a:cs typeface="Times New Roman"/>
                        </a:rPr>
                        <a:t>% of PE that Complied in 2012</a:t>
                      </a:r>
                    </a:p>
                  </a:txBody>
                  <a:tcPr marL="68580" marR="68580" marT="0" marB="0"/>
                </a:tc>
                <a:tc>
                  <a:txBody>
                    <a:bodyPr/>
                    <a:lstStyle/>
                    <a:p>
                      <a:pPr marL="0" marR="0">
                        <a:lnSpc>
                          <a:spcPct val="115000"/>
                        </a:lnSpc>
                        <a:spcBef>
                          <a:spcPts val="0"/>
                        </a:spcBef>
                        <a:spcAft>
                          <a:spcPts val="0"/>
                        </a:spcAft>
                      </a:pPr>
                      <a:r>
                        <a:rPr lang="en-US" sz="1400" dirty="0">
                          <a:latin typeface="Calibri"/>
                          <a:ea typeface="Calibri"/>
                          <a:cs typeface="Times New Roman"/>
                        </a:rPr>
                        <a:t>% of PE that Complied in 2013</a:t>
                      </a:r>
                    </a:p>
                  </a:txBody>
                  <a:tcPr marL="68580" marR="68580" marT="0" marB="0"/>
                </a:tc>
              </a:tr>
              <a:tr h="370840">
                <a:tc>
                  <a:txBody>
                    <a:bodyPr/>
                    <a:lstStyle/>
                    <a:p>
                      <a:pPr marL="0" marR="0">
                        <a:lnSpc>
                          <a:spcPct val="115000"/>
                        </a:lnSpc>
                        <a:spcBef>
                          <a:spcPts val="0"/>
                        </a:spcBef>
                        <a:spcAft>
                          <a:spcPts val="0"/>
                        </a:spcAft>
                      </a:pPr>
                      <a:endParaRPr lang="en-US" sz="14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latin typeface="Calibri"/>
                          <a:ea typeface="Calibri"/>
                          <a:cs typeface="Times New Roman"/>
                        </a:rPr>
                        <a:t>40</a:t>
                      </a:r>
                    </a:p>
                  </a:txBody>
                  <a:tcPr marL="68580" marR="68580" marT="0" marB="0"/>
                </a:tc>
                <a:tc>
                  <a:txBody>
                    <a:bodyPr/>
                    <a:lstStyle/>
                    <a:p>
                      <a:pPr marL="0" marR="0">
                        <a:lnSpc>
                          <a:spcPct val="115000"/>
                        </a:lnSpc>
                        <a:spcBef>
                          <a:spcPts val="0"/>
                        </a:spcBef>
                        <a:spcAft>
                          <a:spcPts val="0"/>
                        </a:spcAft>
                      </a:pPr>
                      <a:r>
                        <a:rPr lang="en-US" sz="1400">
                          <a:latin typeface="Calibri"/>
                          <a:ea typeface="Calibri"/>
                          <a:cs typeface="Times New Roman"/>
                        </a:rPr>
                        <a:t>41</a:t>
                      </a:r>
                    </a:p>
                  </a:txBody>
                  <a:tcPr marL="68580" marR="68580" marT="0" marB="0"/>
                </a:tc>
                <a:tc>
                  <a:txBody>
                    <a:bodyPr/>
                    <a:lstStyle/>
                    <a:p>
                      <a:pPr marL="0" marR="0">
                        <a:lnSpc>
                          <a:spcPct val="115000"/>
                        </a:lnSpc>
                        <a:spcBef>
                          <a:spcPts val="0"/>
                        </a:spcBef>
                        <a:spcAft>
                          <a:spcPts val="0"/>
                        </a:spcAft>
                      </a:pPr>
                      <a:r>
                        <a:rPr lang="en-US" sz="1400">
                          <a:latin typeface="Calibri"/>
                          <a:ea typeface="Calibri"/>
                          <a:cs typeface="Times New Roman"/>
                        </a:rPr>
                        <a:t>1</a:t>
                      </a:r>
                    </a:p>
                  </a:txBody>
                  <a:tcPr marL="68580" marR="68580" marT="0" marB="0"/>
                </a:tc>
                <a:tc>
                  <a:txBody>
                    <a:bodyPr/>
                    <a:lstStyle/>
                    <a:p>
                      <a:pPr marL="0" marR="0">
                        <a:lnSpc>
                          <a:spcPct val="115000"/>
                        </a:lnSpc>
                        <a:spcBef>
                          <a:spcPts val="0"/>
                        </a:spcBef>
                        <a:spcAft>
                          <a:spcPts val="0"/>
                        </a:spcAft>
                      </a:pPr>
                      <a:r>
                        <a:rPr lang="en-US" sz="1400">
                          <a:latin typeface="Calibri"/>
                          <a:ea typeface="Calibri"/>
                          <a:cs typeface="Times New Roman"/>
                        </a:rPr>
                        <a:t>2</a:t>
                      </a:r>
                    </a:p>
                  </a:txBody>
                  <a:tcPr marL="68580" marR="68580" marT="0" marB="0"/>
                </a:tc>
                <a:tc>
                  <a:txBody>
                    <a:bodyPr/>
                    <a:lstStyle/>
                    <a:p>
                      <a:pPr marL="0" marR="0">
                        <a:lnSpc>
                          <a:spcPct val="115000"/>
                        </a:lnSpc>
                        <a:spcBef>
                          <a:spcPts val="0"/>
                        </a:spcBef>
                        <a:spcAft>
                          <a:spcPts val="0"/>
                        </a:spcAft>
                      </a:pPr>
                      <a:r>
                        <a:rPr lang="en-US" sz="1400">
                          <a:latin typeface="Calibri"/>
                          <a:ea typeface="Calibri"/>
                          <a:cs typeface="Times New Roman"/>
                        </a:rPr>
                        <a:t>2</a:t>
                      </a:r>
                    </a:p>
                  </a:txBody>
                  <a:tcPr marL="68580" marR="68580" marT="0" marB="0"/>
                </a:tc>
                <a:tc>
                  <a:txBody>
                    <a:bodyPr/>
                    <a:lstStyle/>
                    <a:p>
                      <a:pPr marL="0" marR="0">
                        <a:lnSpc>
                          <a:spcPct val="115000"/>
                        </a:lnSpc>
                        <a:spcBef>
                          <a:spcPts val="0"/>
                        </a:spcBef>
                        <a:spcAft>
                          <a:spcPts val="0"/>
                        </a:spcAft>
                      </a:pPr>
                      <a:r>
                        <a:rPr lang="en-US" sz="1400">
                          <a:solidFill>
                            <a:srgbClr val="FF0000"/>
                          </a:solidFill>
                          <a:latin typeface="Calibri"/>
                          <a:ea typeface="Calibri"/>
                          <a:cs typeface="Times New Roman"/>
                        </a:rPr>
                        <a:t>2.44</a:t>
                      </a:r>
                      <a:endParaRPr lang="en-US" sz="1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solidFill>
                            <a:srgbClr val="FF0000"/>
                          </a:solidFill>
                          <a:latin typeface="Calibri"/>
                          <a:ea typeface="Calibri"/>
                          <a:cs typeface="Times New Roman"/>
                        </a:rPr>
                        <a:t>4.88</a:t>
                      </a:r>
                      <a:endParaRPr lang="en-US" sz="1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solidFill>
                            <a:srgbClr val="FF0000"/>
                          </a:solidFill>
                          <a:latin typeface="Calibri"/>
                          <a:ea typeface="Calibri"/>
                          <a:cs typeface="Times New Roman"/>
                        </a:rPr>
                        <a:t>4.88</a:t>
                      </a:r>
                      <a:endParaRPr lang="en-US" sz="1400">
                        <a:latin typeface="Calibri"/>
                        <a:ea typeface="Calibri"/>
                        <a:cs typeface="Times New Roman"/>
                      </a:endParaRPr>
                    </a:p>
                  </a:txBody>
                  <a:tcPr marL="68580" marR="68580" marT="0" marB="0"/>
                </a:tc>
              </a:tr>
              <a:tr h="370840">
                <a:tc>
                  <a:txBody>
                    <a:bodyPr/>
                    <a:lstStyle/>
                    <a:p>
                      <a:pPr marL="0" marR="0">
                        <a:lnSpc>
                          <a:spcPct val="115000"/>
                        </a:lnSpc>
                        <a:spcBef>
                          <a:spcPts val="0"/>
                        </a:spcBef>
                        <a:spcAft>
                          <a:spcPts val="0"/>
                        </a:spcAft>
                      </a:pPr>
                      <a:endParaRPr lang="en-US" sz="14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latin typeface="Calibri"/>
                          <a:ea typeface="Calibri"/>
                          <a:cs typeface="Times New Roman"/>
                        </a:rPr>
                        <a:t>208</a:t>
                      </a:r>
                    </a:p>
                  </a:txBody>
                  <a:tcPr marL="68580" marR="68580" marT="0" marB="0"/>
                </a:tc>
                <a:tc>
                  <a:txBody>
                    <a:bodyPr/>
                    <a:lstStyle/>
                    <a:p>
                      <a:pPr marL="0" marR="0">
                        <a:lnSpc>
                          <a:spcPct val="115000"/>
                        </a:lnSpc>
                        <a:spcBef>
                          <a:spcPts val="0"/>
                        </a:spcBef>
                        <a:spcAft>
                          <a:spcPts val="0"/>
                        </a:spcAft>
                      </a:pPr>
                      <a:r>
                        <a:rPr lang="en-US" sz="1400">
                          <a:latin typeface="Calibri"/>
                          <a:ea typeface="Calibri"/>
                          <a:cs typeface="Times New Roman"/>
                        </a:rPr>
                        <a:t>209</a:t>
                      </a:r>
                    </a:p>
                  </a:txBody>
                  <a:tcPr marL="68580" marR="68580" marT="0" marB="0"/>
                </a:tc>
                <a:tc>
                  <a:txBody>
                    <a:bodyPr/>
                    <a:lstStyle/>
                    <a:p>
                      <a:pPr marL="0" marR="0">
                        <a:lnSpc>
                          <a:spcPct val="115000"/>
                        </a:lnSpc>
                        <a:spcBef>
                          <a:spcPts val="0"/>
                        </a:spcBef>
                        <a:spcAft>
                          <a:spcPts val="0"/>
                        </a:spcAft>
                      </a:pPr>
                      <a:r>
                        <a:rPr lang="en-US" sz="1400">
                          <a:latin typeface="Calibri"/>
                          <a:ea typeface="Calibri"/>
                          <a:cs typeface="Times New Roman"/>
                        </a:rPr>
                        <a:t>1</a:t>
                      </a:r>
                    </a:p>
                  </a:txBody>
                  <a:tcPr marL="68580" marR="68580" marT="0" marB="0"/>
                </a:tc>
                <a:tc>
                  <a:txBody>
                    <a:bodyPr/>
                    <a:lstStyle/>
                    <a:p>
                      <a:pPr marL="0" marR="0">
                        <a:lnSpc>
                          <a:spcPct val="115000"/>
                        </a:lnSpc>
                        <a:spcBef>
                          <a:spcPts val="0"/>
                        </a:spcBef>
                        <a:spcAft>
                          <a:spcPts val="0"/>
                        </a:spcAft>
                      </a:pPr>
                      <a:r>
                        <a:rPr lang="en-US" sz="1400">
                          <a:latin typeface="Calibri"/>
                          <a:ea typeface="Calibri"/>
                          <a:cs typeface="Times New Roman"/>
                        </a:rPr>
                        <a:t>7</a:t>
                      </a:r>
                    </a:p>
                  </a:txBody>
                  <a:tcPr marL="68580" marR="68580" marT="0" marB="0"/>
                </a:tc>
                <a:tc>
                  <a:txBody>
                    <a:bodyPr/>
                    <a:lstStyle/>
                    <a:p>
                      <a:pPr marL="0" marR="0">
                        <a:lnSpc>
                          <a:spcPct val="115000"/>
                        </a:lnSpc>
                        <a:spcBef>
                          <a:spcPts val="0"/>
                        </a:spcBef>
                        <a:spcAft>
                          <a:spcPts val="0"/>
                        </a:spcAft>
                      </a:pPr>
                      <a:r>
                        <a:rPr lang="en-US" sz="1400">
                          <a:latin typeface="Calibri"/>
                          <a:ea typeface="Calibri"/>
                          <a:cs typeface="Times New Roman"/>
                        </a:rPr>
                        <a:t>2</a:t>
                      </a:r>
                    </a:p>
                  </a:txBody>
                  <a:tcPr marL="68580" marR="68580" marT="0" marB="0"/>
                </a:tc>
                <a:tc>
                  <a:txBody>
                    <a:bodyPr/>
                    <a:lstStyle/>
                    <a:p>
                      <a:pPr marL="0" marR="0">
                        <a:lnSpc>
                          <a:spcPct val="115000"/>
                        </a:lnSpc>
                        <a:spcBef>
                          <a:spcPts val="0"/>
                        </a:spcBef>
                        <a:spcAft>
                          <a:spcPts val="0"/>
                        </a:spcAft>
                      </a:pPr>
                      <a:r>
                        <a:rPr lang="en-US" sz="1400">
                          <a:solidFill>
                            <a:srgbClr val="FF0000"/>
                          </a:solidFill>
                          <a:latin typeface="Calibri"/>
                          <a:ea typeface="Calibri"/>
                          <a:cs typeface="Times New Roman"/>
                        </a:rPr>
                        <a:t>0.48</a:t>
                      </a:r>
                      <a:endParaRPr lang="en-US" sz="1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solidFill>
                            <a:srgbClr val="FF0000"/>
                          </a:solidFill>
                          <a:latin typeface="Calibri"/>
                          <a:ea typeface="Calibri"/>
                          <a:cs typeface="Times New Roman"/>
                        </a:rPr>
                        <a:t>3.45</a:t>
                      </a:r>
                      <a:endParaRPr lang="en-US" sz="1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solidFill>
                            <a:srgbClr val="FF0000"/>
                          </a:solidFill>
                          <a:latin typeface="Calibri"/>
                          <a:ea typeface="Calibri"/>
                          <a:cs typeface="Times New Roman"/>
                        </a:rPr>
                        <a:t>1.818</a:t>
                      </a:r>
                      <a:endParaRPr lang="en-US" sz="1400">
                        <a:latin typeface="Calibri"/>
                        <a:ea typeface="Calibri"/>
                        <a:cs typeface="Times New Roman"/>
                      </a:endParaRPr>
                    </a:p>
                  </a:txBody>
                  <a:tcPr marL="68580" marR="68580" marT="0" marB="0"/>
                </a:tc>
              </a:tr>
              <a:tr h="370840">
                <a:tc>
                  <a:txBody>
                    <a:bodyPr/>
                    <a:lstStyle/>
                    <a:p>
                      <a:pPr marL="0" marR="0">
                        <a:lnSpc>
                          <a:spcPct val="115000"/>
                        </a:lnSpc>
                        <a:spcBef>
                          <a:spcPts val="0"/>
                        </a:spcBef>
                        <a:spcAft>
                          <a:spcPts val="0"/>
                        </a:spcAft>
                      </a:pPr>
                      <a:endParaRPr lang="en-US" sz="14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dirty="0">
                          <a:latin typeface="Calibri"/>
                          <a:ea typeface="Calibri"/>
                          <a:cs typeface="Times New Roman"/>
                        </a:rPr>
                        <a:t>6</a:t>
                      </a:r>
                    </a:p>
                  </a:txBody>
                  <a:tcPr marL="68580" marR="68580" marT="0" marB="0"/>
                </a:tc>
                <a:tc>
                  <a:txBody>
                    <a:bodyPr/>
                    <a:lstStyle/>
                    <a:p>
                      <a:pPr marL="0" marR="0">
                        <a:lnSpc>
                          <a:spcPct val="115000"/>
                        </a:lnSpc>
                        <a:spcBef>
                          <a:spcPts val="0"/>
                        </a:spcBef>
                        <a:spcAft>
                          <a:spcPts val="0"/>
                        </a:spcAft>
                      </a:pPr>
                      <a:r>
                        <a:rPr lang="en-US" sz="1400" dirty="0">
                          <a:latin typeface="Calibri"/>
                          <a:ea typeface="Calibri"/>
                          <a:cs typeface="Times New Roman"/>
                        </a:rPr>
                        <a:t>7</a:t>
                      </a:r>
                    </a:p>
                  </a:txBody>
                  <a:tcPr marL="68580" marR="68580" marT="0" marB="0"/>
                </a:tc>
                <a:tc>
                  <a:txBody>
                    <a:bodyPr/>
                    <a:lstStyle/>
                    <a:p>
                      <a:pPr marL="0" marR="0">
                        <a:lnSpc>
                          <a:spcPct val="115000"/>
                        </a:lnSpc>
                        <a:spcBef>
                          <a:spcPts val="0"/>
                        </a:spcBef>
                        <a:spcAft>
                          <a:spcPts val="0"/>
                        </a:spcAft>
                      </a:pPr>
                      <a:r>
                        <a:rPr lang="en-US" sz="1400">
                          <a:latin typeface="Calibri"/>
                          <a:ea typeface="Calibri"/>
                          <a:cs typeface="Times New Roman"/>
                        </a:rPr>
                        <a:t>4</a:t>
                      </a:r>
                    </a:p>
                  </a:txBody>
                  <a:tcPr marL="68580" marR="68580" marT="0" marB="0"/>
                </a:tc>
                <a:tc>
                  <a:txBody>
                    <a:bodyPr/>
                    <a:lstStyle/>
                    <a:p>
                      <a:pPr marL="0" marR="0">
                        <a:lnSpc>
                          <a:spcPct val="115000"/>
                        </a:lnSpc>
                        <a:spcBef>
                          <a:spcPts val="0"/>
                        </a:spcBef>
                        <a:spcAft>
                          <a:spcPts val="0"/>
                        </a:spcAft>
                      </a:pPr>
                      <a:r>
                        <a:rPr lang="en-US" sz="1400">
                          <a:latin typeface="Calibri"/>
                          <a:ea typeface="Calibri"/>
                          <a:cs typeface="Times New Roman"/>
                        </a:rPr>
                        <a:t>1</a:t>
                      </a:r>
                    </a:p>
                  </a:txBody>
                  <a:tcPr marL="68580" marR="68580" marT="0" marB="0"/>
                </a:tc>
                <a:tc>
                  <a:txBody>
                    <a:bodyPr/>
                    <a:lstStyle/>
                    <a:p>
                      <a:pPr marL="0" marR="0">
                        <a:lnSpc>
                          <a:spcPct val="115000"/>
                        </a:lnSpc>
                        <a:spcBef>
                          <a:spcPts val="0"/>
                        </a:spcBef>
                        <a:spcAft>
                          <a:spcPts val="0"/>
                        </a:spcAft>
                      </a:pPr>
                      <a:r>
                        <a:rPr lang="en-US" sz="1400">
                          <a:latin typeface="Calibri"/>
                          <a:ea typeface="Calibri"/>
                          <a:cs typeface="Times New Roman"/>
                        </a:rPr>
                        <a:t>4</a:t>
                      </a:r>
                    </a:p>
                  </a:txBody>
                  <a:tcPr marL="68580" marR="68580" marT="0" marB="0"/>
                </a:tc>
                <a:tc>
                  <a:txBody>
                    <a:bodyPr/>
                    <a:lstStyle/>
                    <a:p>
                      <a:pPr marL="0" marR="0">
                        <a:lnSpc>
                          <a:spcPct val="115000"/>
                        </a:lnSpc>
                        <a:spcBef>
                          <a:spcPts val="0"/>
                        </a:spcBef>
                        <a:spcAft>
                          <a:spcPts val="0"/>
                        </a:spcAft>
                      </a:pPr>
                      <a:r>
                        <a:rPr lang="en-US" sz="1400">
                          <a:solidFill>
                            <a:srgbClr val="000000"/>
                          </a:solidFill>
                          <a:latin typeface="Calibri"/>
                          <a:ea typeface="Calibri"/>
                          <a:cs typeface="Times New Roman"/>
                        </a:rPr>
                        <a:t>57.14</a:t>
                      </a:r>
                      <a:endParaRPr lang="en-US" sz="1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dirty="0" smtClean="0">
                          <a:solidFill>
                            <a:srgbClr val="FF0000"/>
                          </a:solidFill>
                          <a:latin typeface="Calibri"/>
                          <a:ea typeface="Calibri"/>
                          <a:cs typeface="Times New Roman"/>
                        </a:rPr>
                        <a:t>14.29</a:t>
                      </a:r>
                      <a:endParaRPr lang="en-US" sz="1400" dirty="0">
                        <a:solidFill>
                          <a:srgbClr val="FF0000"/>
                        </a:solidFill>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solidFill>
                            <a:srgbClr val="000000"/>
                          </a:solidFill>
                          <a:latin typeface="Calibri"/>
                          <a:ea typeface="Calibri"/>
                          <a:cs typeface="Times New Roman"/>
                        </a:rPr>
                        <a:t>57.14</a:t>
                      </a:r>
                      <a:endParaRPr lang="en-US" sz="1400">
                        <a:latin typeface="Calibri"/>
                        <a:ea typeface="Calibri"/>
                        <a:cs typeface="Times New Roman"/>
                      </a:endParaRPr>
                    </a:p>
                  </a:txBody>
                  <a:tcPr marL="68580" marR="68580" marT="0" marB="0"/>
                </a:tc>
              </a:tr>
              <a:tr h="370840">
                <a:tc>
                  <a:txBody>
                    <a:bodyPr/>
                    <a:lstStyle/>
                    <a:p>
                      <a:pPr marL="0" marR="0">
                        <a:lnSpc>
                          <a:spcPct val="115000"/>
                        </a:lnSpc>
                        <a:spcBef>
                          <a:spcPts val="0"/>
                        </a:spcBef>
                        <a:spcAft>
                          <a:spcPts val="0"/>
                        </a:spcAft>
                      </a:pPr>
                      <a:endParaRPr lang="en-US" sz="14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latin typeface="Calibri"/>
                          <a:ea typeface="Calibri"/>
                          <a:cs typeface="Times New Roman"/>
                        </a:rPr>
                        <a:t>6</a:t>
                      </a:r>
                    </a:p>
                  </a:txBody>
                  <a:tcPr marL="68580" marR="68580" marT="0" marB="0"/>
                </a:tc>
                <a:tc>
                  <a:txBody>
                    <a:bodyPr/>
                    <a:lstStyle/>
                    <a:p>
                      <a:pPr marL="0" marR="0">
                        <a:lnSpc>
                          <a:spcPct val="115000"/>
                        </a:lnSpc>
                        <a:spcBef>
                          <a:spcPts val="0"/>
                        </a:spcBef>
                        <a:spcAft>
                          <a:spcPts val="0"/>
                        </a:spcAft>
                      </a:pPr>
                      <a:r>
                        <a:rPr lang="en-US" sz="1400">
                          <a:latin typeface="Calibri"/>
                          <a:ea typeface="Calibri"/>
                          <a:cs typeface="Times New Roman"/>
                        </a:rPr>
                        <a:t>7</a:t>
                      </a:r>
                    </a:p>
                  </a:txBody>
                  <a:tcPr marL="68580" marR="68580" marT="0" marB="0"/>
                </a:tc>
                <a:tc>
                  <a:txBody>
                    <a:bodyPr/>
                    <a:lstStyle/>
                    <a:p>
                      <a:pPr marL="0" marR="0">
                        <a:lnSpc>
                          <a:spcPct val="115000"/>
                        </a:lnSpc>
                        <a:spcBef>
                          <a:spcPts val="0"/>
                        </a:spcBef>
                        <a:spcAft>
                          <a:spcPts val="0"/>
                        </a:spcAft>
                      </a:pPr>
                      <a:r>
                        <a:rPr lang="en-US" sz="1400">
                          <a:latin typeface="Calibri"/>
                          <a:ea typeface="Calibri"/>
                          <a:cs typeface="Times New Roman"/>
                        </a:rPr>
                        <a:t>5</a:t>
                      </a:r>
                    </a:p>
                  </a:txBody>
                  <a:tcPr marL="68580" marR="68580" marT="0" marB="0"/>
                </a:tc>
                <a:tc>
                  <a:txBody>
                    <a:bodyPr/>
                    <a:lstStyle/>
                    <a:p>
                      <a:pPr marL="0" marR="0">
                        <a:lnSpc>
                          <a:spcPct val="115000"/>
                        </a:lnSpc>
                        <a:spcBef>
                          <a:spcPts val="0"/>
                        </a:spcBef>
                        <a:spcAft>
                          <a:spcPts val="0"/>
                        </a:spcAft>
                      </a:pPr>
                      <a:r>
                        <a:rPr lang="en-US" sz="1400" dirty="0">
                          <a:latin typeface="Calibri"/>
                          <a:ea typeface="Calibri"/>
                          <a:cs typeface="Times New Roman"/>
                        </a:rPr>
                        <a:t>8</a:t>
                      </a:r>
                    </a:p>
                  </a:txBody>
                  <a:tcPr marL="68580" marR="68580" marT="0" marB="0"/>
                </a:tc>
                <a:tc>
                  <a:txBody>
                    <a:bodyPr/>
                    <a:lstStyle/>
                    <a:p>
                      <a:pPr marL="0" marR="0">
                        <a:lnSpc>
                          <a:spcPct val="115000"/>
                        </a:lnSpc>
                        <a:spcBef>
                          <a:spcPts val="0"/>
                        </a:spcBef>
                        <a:spcAft>
                          <a:spcPts val="0"/>
                        </a:spcAft>
                      </a:pPr>
                      <a:r>
                        <a:rPr lang="en-US" sz="1400">
                          <a:latin typeface="Calibri"/>
                          <a:ea typeface="Calibri"/>
                          <a:cs typeface="Times New Roman"/>
                        </a:rPr>
                        <a:t>5</a:t>
                      </a:r>
                    </a:p>
                  </a:txBody>
                  <a:tcPr marL="68580" marR="68580" marT="0" marB="0"/>
                </a:tc>
                <a:tc>
                  <a:txBody>
                    <a:bodyPr/>
                    <a:lstStyle/>
                    <a:p>
                      <a:pPr marL="0" marR="0">
                        <a:lnSpc>
                          <a:spcPct val="115000"/>
                        </a:lnSpc>
                        <a:spcBef>
                          <a:spcPts val="0"/>
                        </a:spcBef>
                        <a:spcAft>
                          <a:spcPts val="0"/>
                        </a:spcAft>
                      </a:pPr>
                      <a:r>
                        <a:rPr lang="en-US" sz="1400">
                          <a:solidFill>
                            <a:srgbClr val="000000"/>
                          </a:solidFill>
                          <a:latin typeface="Calibri"/>
                          <a:ea typeface="Calibri"/>
                          <a:cs typeface="Times New Roman"/>
                        </a:rPr>
                        <a:t>71.42</a:t>
                      </a:r>
                      <a:endParaRPr lang="en-US" sz="1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solidFill>
                            <a:srgbClr val="000000"/>
                          </a:solidFill>
                          <a:latin typeface="Calibri"/>
                          <a:ea typeface="Calibri"/>
                          <a:cs typeface="Times New Roman"/>
                        </a:rPr>
                        <a:t>71.42</a:t>
                      </a:r>
                      <a:endParaRPr lang="en-US" sz="1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solidFill>
                            <a:srgbClr val="000000"/>
                          </a:solidFill>
                          <a:latin typeface="Calibri"/>
                          <a:ea typeface="Calibri"/>
                          <a:cs typeface="Times New Roman"/>
                        </a:rPr>
                        <a:t>71.42</a:t>
                      </a:r>
                      <a:endParaRPr lang="en-US" sz="1400">
                        <a:latin typeface="Calibri"/>
                        <a:ea typeface="Calibri"/>
                        <a:cs typeface="Times New Roman"/>
                      </a:endParaRPr>
                    </a:p>
                  </a:txBody>
                  <a:tcPr marL="68580" marR="68580" marT="0" marB="0"/>
                </a:tc>
              </a:tr>
              <a:tr h="370840">
                <a:tc>
                  <a:txBody>
                    <a:bodyPr/>
                    <a:lstStyle/>
                    <a:p>
                      <a:pPr marL="0" marR="0">
                        <a:lnSpc>
                          <a:spcPct val="115000"/>
                        </a:lnSpc>
                        <a:spcBef>
                          <a:spcPts val="0"/>
                        </a:spcBef>
                        <a:spcAft>
                          <a:spcPts val="0"/>
                        </a:spcAft>
                      </a:pPr>
                      <a:endParaRPr lang="en-US" sz="14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endParaRPr lang="en-US" sz="1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latin typeface="Calibri"/>
                          <a:ea typeface="Calibri"/>
                          <a:cs typeface="Times New Roman"/>
                        </a:rPr>
                        <a:t>17</a:t>
                      </a:r>
                    </a:p>
                  </a:txBody>
                  <a:tcPr marL="68580" marR="68580" marT="0" marB="0"/>
                </a:tc>
                <a:tc>
                  <a:txBody>
                    <a:bodyPr/>
                    <a:lstStyle/>
                    <a:p>
                      <a:pPr marL="0" marR="0">
                        <a:lnSpc>
                          <a:spcPct val="115000"/>
                        </a:lnSpc>
                        <a:spcBef>
                          <a:spcPts val="0"/>
                        </a:spcBef>
                        <a:spcAft>
                          <a:spcPts val="0"/>
                        </a:spcAft>
                      </a:pPr>
                      <a:r>
                        <a:rPr lang="en-US" sz="1400" dirty="0">
                          <a:latin typeface="Calibri"/>
                          <a:ea typeface="Calibri"/>
                          <a:cs typeface="Times New Roman"/>
                        </a:rPr>
                        <a:t>8</a:t>
                      </a:r>
                    </a:p>
                  </a:txBody>
                  <a:tcPr marL="68580" marR="68580" marT="0" marB="0"/>
                </a:tc>
                <a:tc>
                  <a:txBody>
                    <a:bodyPr/>
                    <a:lstStyle/>
                    <a:p>
                      <a:pPr marL="0" marR="0">
                        <a:lnSpc>
                          <a:spcPct val="115000"/>
                        </a:lnSpc>
                        <a:spcBef>
                          <a:spcPts val="0"/>
                        </a:spcBef>
                        <a:spcAft>
                          <a:spcPts val="0"/>
                        </a:spcAft>
                      </a:pPr>
                      <a:r>
                        <a:rPr lang="en-US" sz="1400">
                          <a:latin typeface="Calibri"/>
                          <a:ea typeface="Calibri"/>
                          <a:cs typeface="Times New Roman"/>
                        </a:rPr>
                        <a:t>17</a:t>
                      </a:r>
                    </a:p>
                  </a:txBody>
                  <a:tcPr marL="68580" marR="68580" marT="0" marB="0"/>
                </a:tc>
                <a:tc>
                  <a:txBody>
                    <a:bodyPr/>
                    <a:lstStyle/>
                    <a:p>
                      <a:pPr marL="0" marR="0">
                        <a:lnSpc>
                          <a:spcPct val="115000"/>
                        </a:lnSpc>
                        <a:spcBef>
                          <a:spcPts val="0"/>
                        </a:spcBef>
                        <a:spcAft>
                          <a:spcPts val="0"/>
                        </a:spcAft>
                      </a:pPr>
                      <a:r>
                        <a:rPr lang="en-US" sz="1400" dirty="0">
                          <a:latin typeface="Calibri"/>
                          <a:ea typeface="Calibri"/>
                          <a:cs typeface="Times New Roman"/>
                        </a:rPr>
                        <a:t>6</a:t>
                      </a:r>
                    </a:p>
                  </a:txBody>
                  <a:tcPr marL="68580" marR="68580" marT="0" marB="0"/>
                </a:tc>
                <a:tc>
                  <a:txBody>
                    <a:bodyPr/>
                    <a:lstStyle/>
                    <a:p>
                      <a:pPr marL="0" marR="0">
                        <a:lnSpc>
                          <a:spcPct val="115000"/>
                        </a:lnSpc>
                        <a:spcBef>
                          <a:spcPts val="0"/>
                        </a:spcBef>
                        <a:spcAft>
                          <a:spcPts val="0"/>
                        </a:spcAft>
                      </a:pPr>
                      <a:r>
                        <a:rPr lang="en-US" sz="1400">
                          <a:solidFill>
                            <a:srgbClr val="000000"/>
                          </a:solidFill>
                          <a:latin typeface="Calibri"/>
                          <a:ea typeface="Calibri"/>
                          <a:cs typeface="Times New Roman"/>
                        </a:rPr>
                        <a:t>47.06</a:t>
                      </a:r>
                      <a:endParaRPr lang="en-US" sz="1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solidFill>
                            <a:srgbClr val="000000"/>
                          </a:solidFill>
                          <a:latin typeface="Calibri"/>
                          <a:ea typeface="Calibri"/>
                          <a:cs typeface="Times New Roman"/>
                        </a:rPr>
                        <a:t>42.85</a:t>
                      </a:r>
                      <a:endParaRPr lang="en-US" sz="1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solidFill>
                            <a:srgbClr val="000000"/>
                          </a:solidFill>
                          <a:latin typeface="Calibri"/>
                          <a:ea typeface="Calibri"/>
                          <a:cs typeface="Times New Roman"/>
                        </a:rPr>
                        <a:t>35.29</a:t>
                      </a:r>
                      <a:endParaRPr lang="en-US" sz="1400">
                        <a:latin typeface="Calibri"/>
                        <a:ea typeface="Calibri"/>
                        <a:cs typeface="Times New Roman"/>
                      </a:endParaRPr>
                    </a:p>
                  </a:txBody>
                  <a:tcPr marL="68580" marR="68580" marT="0" marB="0"/>
                </a:tc>
              </a:tr>
              <a:tr h="370840">
                <a:tc>
                  <a:txBody>
                    <a:bodyPr/>
                    <a:lstStyle/>
                    <a:p>
                      <a:pPr marL="0" marR="0">
                        <a:lnSpc>
                          <a:spcPct val="115000"/>
                        </a:lnSpc>
                        <a:spcBef>
                          <a:spcPts val="0"/>
                        </a:spcBef>
                        <a:spcAft>
                          <a:spcPts val="0"/>
                        </a:spcAft>
                      </a:pPr>
                      <a:endParaRPr lang="en-US" sz="14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latin typeface="Calibri"/>
                          <a:ea typeface="Calibri"/>
                          <a:cs typeface="Times New Roman"/>
                        </a:rPr>
                        <a:t>5</a:t>
                      </a:r>
                    </a:p>
                  </a:txBody>
                  <a:tcPr marL="68580" marR="68580" marT="0" marB="0"/>
                </a:tc>
                <a:tc>
                  <a:txBody>
                    <a:bodyPr/>
                    <a:lstStyle/>
                    <a:p>
                      <a:pPr marL="0" marR="0">
                        <a:lnSpc>
                          <a:spcPct val="115000"/>
                        </a:lnSpc>
                        <a:spcBef>
                          <a:spcPts val="0"/>
                        </a:spcBef>
                        <a:spcAft>
                          <a:spcPts val="0"/>
                        </a:spcAft>
                      </a:pPr>
                      <a:r>
                        <a:rPr lang="en-US" sz="1400" dirty="0">
                          <a:latin typeface="Calibri"/>
                          <a:ea typeface="Calibri"/>
                          <a:cs typeface="Times New Roman"/>
                        </a:rPr>
                        <a:t>6</a:t>
                      </a:r>
                    </a:p>
                  </a:txBody>
                  <a:tcPr marL="68580" marR="68580" marT="0" marB="0"/>
                </a:tc>
                <a:tc>
                  <a:txBody>
                    <a:bodyPr/>
                    <a:lstStyle/>
                    <a:p>
                      <a:pPr marL="0" marR="0">
                        <a:lnSpc>
                          <a:spcPct val="115000"/>
                        </a:lnSpc>
                        <a:spcBef>
                          <a:spcPts val="0"/>
                        </a:spcBef>
                        <a:spcAft>
                          <a:spcPts val="0"/>
                        </a:spcAft>
                      </a:pPr>
                      <a:r>
                        <a:rPr lang="en-US" sz="1400">
                          <a:latin typeface="Calibri"/>
                          <a:ea typeface="Calibri"/>
                          <a:cs typeface="Times New Roman"/>
                        </a:rPr>
                        <a:t>1</a:t>
                      </a:r>
                    </a:p>
                  </a:txBody>
                  <a:tcPr marL="68580" marR="68580" marT="0" marB="0"/>
                </a:tc>
                <a:tc>
                  <a:txBody>
                    <a:bodyPr/>
                    <a:lstStyle/>
                    <a:p>
                      <a:pPr marL="0" marR="0">
                        <a:lnSpc>
                          <a:spcPct val="115000"/>
                        </a:lnSpc>
                        <a:spcBef>
                          <a:spcPts val="0"/>
                        </a:spcBef>
                        <a:spcAft>
                          <a:spcPts val="0"/>
                        </a:spcAft>
                      </a:pPr>
                      <a:r>
                        <a:rPr lang="en-US" sz="1400" dirty="0">
                          <a:latin typeface="Calibri"/>
                          <a:ea typeface="Calibri"/>
                          <a:cs typeface="Times New Roman"/>
                        </a:rPr>
                        <a:t>3</a:t>
                      </a:r>
                    </a:p>
                  </a:txBody>
                  <a:tcPr marL="68580" marR="68580" marT="0" marB="0"/>
                </a:tc>
                <a:tc>
                  <a:txBody>
                    <a:bodyPr/>
                    <a:lstStyle/>
                    <a:p>
                      <a:pPr marL="0" marR="0">
                        <a:lnSpc>
                          <a:spcPct val="115000"/>
                        </a:lnSpc>
                        <a:spcBef>
                          <a:spcPts val="0"/>
                        </a:spcBef>
                        <a:spcAft>
                          <a:spcPts val="0"/>
                        </a:spcAft>
                      </a:pPr>
                      <a:r>
                        <a:rPr lang="en-US" sz="1400">
                          <a:latin typeface="Calibri"/>
                          <a:ea typeface="Calibri"/>
                          <a:cs typeface="Times New Roman"/>
                        </a:rPr>
                        <a:t>4</a:t>
                      </a:r>
                    </a:p>
                  </a:txBody>
                  <a:tcPr marL="68580" marR="68580" marT="0" marB="0"/>
                </a:tc>
                <a:tc>
                  <a:txBody>
                    <a:bodyPr/>
                    <a:lstStyle/>
                    <a:p>
                      <a:pPr marL="0" marR="0">
                        <a:lnSpc>
                          <a:spcPct val="115000"/>
                        </a:lnSpc>
                        <a:spcBef>
                          <a:spcPts val="0"/>
                        </a:spcBef>
                        <a:spcAft>
                          <a:spcPts val="0"/>
                        </a:spcAft>
                      </a:pPr>
                      <a:r>
                        <a:rPr lang="en-US" sz="1400" dirty="0">
                          <a:solidFill>
                            <a:srgbClr val="FF0000"/>
                          </a:solidFill>
                          <a:latin typeface="Calibri"/>
                          <a:ea typeface="Calibri"/>
                          <a:cs typeface="Times New Roman"/>
                        </a:rPr>
                        <a:t>16.67</a:t>
                      </a:r>
                    </a:p>
                  </a:txBody>
                  <a:tcPr marL="68580" marR="68580" marT="0" marB="0"/>
                </a:tc>
                <a:tc>
                  <a:txBody>
                    <a:bodyPr/>
                    <a:lstStyle/>
                    <a:p>
                      <a:pPr marL="0" marR="0">
                        <a:lnSpc>
                          <a:spcPct val="115000"/>
                        </a:lnSpc>
                        <a:spcBef>
                          <a:spcPts val="0"/>
                        </a:spcBef>
                        <a:spcAft>
                          <a:spcPts val="0"/>
                        </a:spcAft>
                      </a:pPr>
                      <a:r>
                        <a:rPr lang="en-US" sz="1400">
                          <a:solidFill>
                            <a:srgbClr val="000000"/>
                          </a:solidFill>
                          <a:latin typeface="Calibri"/>
                          <a:ea typeface="Calibri"/>
                          <a:cs typeface="Times New Roman"/>
                        </a:rPr>
                        <a:t>50</a:t>
                      </a:r>
                      <a:endParaRPr lang="en-US" sz="1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solidFill>
                            <a:srgbClr val="000000"/>
                          </a:solidFill>
                          <a:latin typeface="Calibri"/>
                          <a:ea typeface="Calibri"/>
                          <a:cs typeface="Times New Roman"/>
                        </a:rPr>
                        <a:t>66.67</a:t>
                      </a:r>
                      <a:endParaRPr lang="en-US" sz="1400">
                        <a:latin typeface="Calibri"/>
                        <a:ea typeface="Calibri"/>
                        <a:cs typeface="Times New Roman"/>
                      </a:endParaRPr>
                    </a:p>
                  </a:txBody>
                  <a:tcPr marL="68580" marR="68580" marT="0" marB="0"/>
                </a:tc>
              </a:tr>
              <a:tr h="370840">
                <a:tc>
                  <a:txBody>
                    <a:bodyPr/>
                    <a:lstStyle/>
                    <a:p>
                      <a:pPr marL="0" marR="0">
                        <a:lnSpc>
                          <a:spcPct val="115000"/>
                        </a:lnSpc>
                        <a:spcBef>
                          <a:spcPts val="0"/>
                        </a:spcBef>
                        <a:spcAft>
                          <a:spcPts val="0"/>
                        </a:spcAft>
                      </a:pPr>
                      <a:endParaRPr lang="en-US" sz="14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latin typeface="Calibri"/>
                          <a:ea typeface="Calibri"/>
                          <a:cs typeface="Times New Roman"/>
                        </a:rPr>
                        <a:t>16</a:t>
                      </a:r>
                    </a:p>
                  </a:txBody>
                  <a:tcPr marL="68580" marR="68580" marT="0" marB="0"/>
                </a:tc>
                <a:tc>
                  <a:txBody>
                    <a:bodyPr/>
                    <a:lstStyle/>
                    <a:p>
                      <a:pPr marL="0" marR="0">
                        <a:lnSpc>
                          <a:spcPct val="115000"/>
                        </a:lnSpc>
                        <a:spcBef>
                          <a:spcPts val="0"/>
                        </a:spcBef>
                        <a:spcAft>
                          <a:spcPts val="0"/>
                        </a:spcAft>
                      </a:pPr>
                      <a:r>
                        <a:rPr lang="en-US" sz="1400">
                          <a:latin typeface="Calibri"/>
                          <a:ea typeface="Calibri"/>
                          <a:cs typeface="Times New Roman"/>
                        </a:rPr>
                        <a:t>17</a:t>
                      </a:r>
                    </a:p>
                  </a:txBody>
                  <a:tcPr marL="68580" marR="68580" marT="0" marB="0"/>
                </a:tc>
                <a:tc>
                  <a:txBody>
                    <a:bodyPr/>
                    <a:lstStyle/>
                    <a:p>
                      <a:pPr marL="0" marR="0">
                        <a:lnSpc>
                          <a:spcPct val="115000"/>
                        </a:lnSpc>
                        <a:spcBef>
                          <a:spcPts val="0"/>
                        </a:spcBef>
                        <a:spcAft>
                          <a:spcPts val="0"/>
                        </a:spcAft>
                      </a:pPr>
                      <a:r>
                        <a:rPr lang="en-US" sz="1400">
                          <a:latin typeface="Calibri"/>
                          <a:ea typeface="Calibri"/>
                          <a:cs typeface="Times New Roman"/>
                        </a:rPr>
                        <a:t>1</a:t>
                      </a:r>
                    </a:p>
                  </a:txBody>
                  <a:tcPr marL="68580" marR="68580" marT="0" marB="0"/>
                </a:tc>
                <a:tc>
                  <a:txBody>
                    <a:bodyPr/>
                    <a:lstStyle/>
                    <a:p>
                      <a:pPr marL="0" marR="0">
                        <a:lnSpc>
                          <a:spcPct val="115000"/>
                        </a:lnSpc>
                        <a:spcBef>
                          <a:spcPts val="0"/>
                        </a:spcBef>
                        <a:spcAft>
                          <a:spcPts val="0"/>
                        </a:spcAft>
                      </a:pPr>
                      <a:r>
                        <a:rPr lang="en-US" sz="1400">
                          <a:latin typeface="Calibri"/>
                          <a:ea typeface="Calibri"/>
                          <a:cs typeface="Times New Roman"/>
                        </a:rPr>
                        <a:t>1</a:t>
                      </a:r>
                    </a:p>
                  </a:txBody>
                  <a:tcPr marL="68580" marR="68580" marT="0" marB="0"/>
                </a:tc>
                <a:tc>
                  <a:txBody>
                    <a:bodyPr/>
                    <a:lstStyle/>
                    <a:p>
                      <a:pPr marL="0" marR="0">
                        <a:lnSpc>
                          <a:spcPct val="115000"/>
                        </a:lnSpc>
                        <a:spcBef>
                          <a:spcPts val="0"/>
                        </a:spcBef>
                        <a:spcAft>
                          <a:spcPts val="0"/>
                        </a:spcAft>
                      </a:pPr>
                      <a:r>
                        <a:rPr lang="en-US" sz="1400">
                          <a:latin typeface="Calibri"/>
                          <a:ea typeface="Calibri"/>
                          <a:cs typeface="Times New Roman"/>
                        </a:rPr>
                        <a:t>5</a:t>
                      </a:r>
                    </a:p>
                  </a:txBody>
                  <a:tcPr marL="68580" marR="68580" marT="0" marB="0"/>
                </a:tc>
                <a:tc>
                  <a:txBody>
                    <a:bodyPr/>
                    <a:lstStyle/>
                    <a:p>
                      <a:pPr marL="0" marR="0">
                        <a:lnSpc>
                          <a:spcPct val="115000"/>
                        </a:lnSpc>
                        <a:spcBef>
                          <a:spcPts val="0"/>
                        </a:spcBef>
                        <a:spcAft>
                          <a:spcPts val="0"/>
                        </a:spcAft>
                      </a:pPr>
                      <a:r>
                        <a:rPr lang="en-US" sz="1400">
                          <a:solidFill>
                            <a:srgbClr val="FF0000"/>
                          </a:solidFill>
                          <a:latin typeface="Calibri"/>
                          <a:ea typeface="Calibri"/>
                          <a:cs typeface="Times New Roman"/>
                        </a:rPr>
                        <a:t>5.88</a:t>
                      </a:r>
                      <a:endParaRPr lang="en-US" sz="1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solidFill>
                            <a:srgbClr val="FF0000"/>
                          </a:solidFill>
                          <a:latin typeface="Calibri"/>
                          <a:ea typeface="Calibri"/>
                          <a:cs typeface="Times New Roman"/>
                        </a:rPr>
                        <a:t>5.882</a:t>
                      </a:r>
                      <a:endParaRPr lang="en-US" sz="1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solidFill>
                            <a:srgbClr val="FF0000"/>
                          </a:solidFill>
                          <a:latin typeface="Calibri"/>
                          <a:ea typeface="Calibri"/>
                          <a:cs typeface="Times New Roman"/>
                        </a:rPr>
                        <a:t>29.41</a:t>
                      </a:r>
                      <a:endParaRPr lang="en-US" sz="1400">
                        <a:latin typeface="Calibri"/>
                        <a:ea typeface="Calibri"/>
                        <a:cs typeface="Times New Roman"/>
                      </a:endParaRPr>
                    </a:p>
                  </a:txBody>
                  <a:tcPr marL="68580" marR="68580" marT="0" marB="0"/>
                </a:tc>
              </a:tr>
              <a:tr h="370840">
                <a:tc>
                  <a:txBody>
                    <a:bodyPr/>
                    <a:lstStyle/>
                    <a:p>
                      <a:pPr marL="0" marR="0">
                        <a:lnSpc>
                          <a:spcPct val="115000"/>
                        </a:lnSpc>
                        <a:spcBef>
                          <a:spcPts val="0"/>
                        </a:spcBef>
                        <a:spcAft>
                          <a:spcPts val="0"/>
                        </a:spcAft>
                      </a:pPr>
                      <a:endParaRPr lang="en-US" sz="14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latin typeface="Calibri"/>
                          <a:ea typeface="Calibri"/>
                          <a:cs typeface="Times New Roman"/>
                        </a:rPr>
                        <a:t>6</a:t>
                      </a:r>
                    </a:p>
                  </a:txBody>
                  <a:tcPr marL="68580" marR="68580" marT="0" marB="0"/>
                </a:tc>
                <a:tc>
                  <a:txBody>
                    <a:bodyPr/>
                    <a:lstStyle/>
                    <a:p>
                      <a:pPr marL="0" marR="0">
                        <a:lnSpc>
                          <a:spcPct val="115000"/>
                        </a:lnSpc>
                        <a:spcBef>
                          <a:spcPts val="0"/>
                        </a:spcBef>
                        <a:spcAft>
                          <a:spcPts val="0"/>
                        </a:spcAft>
                      </a:pPr>
                      <a:r>
                        <a:rPr lang="en-US" sz="1400" dirty="0">
                          <a:latin typeface="Calibri"/>
                          <a:ea typeface="Calibri"/>
                          <a:cs typeface="Times New Roman"/>
                        </a:rPr>
                        <a:t>7</a:t>
                      </a:r>
                    </a:p>
                  </a:txBody>
                  <a:tcPr marL="68580" marR="68580" marT="0" marB="0"/>
                </a:tc>
                <a:tc>
                  <a:txBody>
                    <a:bodyPr/>
                    <a:lstStyle/>
                    <a:p>
                      <a:pPr marL="0" marR="0">
                        <a:lnSpc>
                          <a:spcPct val="115000"/>
                        </a:lnSpc>
                        <a:spcBef>
                          <a:spcPts val="0"/>
                        </a:spcBef>
                        <a:spcAft>
                          <a:spcPts val="0"/>
                        </a:spcAft>
                      </a:pPr>
                      <a:r>
                        <a:rPr lang="en-US" sz="1400">
                          <a:latin typeface="Calibri"/>
                          <a:ea typeface="Calibri"/>
                          <a:cs typeface="Times New Roman"/>
                        </a:rPr>
                        <a:t>1</a:t>
                      </a:r>
                    </a:p>
                  </a:txBody>
                  <a:tcPr marL="68580" marR="68580" marT="0" marB="0"/>
                </a:tc>
                <a:tc>
                  <a:txBody>
                    <a:bodyPr/>
                    <a:lstStyle/>
                    <a:p>
                      <a:pPr marL="0" marR="0">
                        <a:lnSpc>
                          <a:spcPct val="115000"/>
                        </a:lnSpc>
                        <a:spcBef>
                          <a:spcPts val="0"/>
                        </a:spcBef>
                        <a:spcAft>
                          <a:spcPts val="0"/>
                        </a:spcAft>
                      </a:pPr>
                      <a:r>
                        <a:rPr lang="en-US" sz="1400">
                          <a:latin typeface="Calibri"/>
                          <a:ea typeface="Calibri"/>
                          <a:cs typeface="Times New Roman"/>
                        </a:rPr>
                        <a:t>3</a:t>
                      </a:r>
                    </a:p>
                  </a:txBody>
                  <a:tcPr marL="68580" marR="68580" marT="0" marB="0"/>
                </a:tc>
                <a:tc>
                  <a:txBody>
                    <a:bodyPr/>
                    <a:lstStyle/>
                    <a:p>
                      <a:pPr marL="0" marR="0">
                        <a:lnSpc>
                          <a:spcPct val="115000"/>
                        </a:lnSpc>
                        <a:spcBef>
                          <a:spcPts val="0"/>
                        </a:spcBef>
                        <a:spcAft>
                          <a:spcPts val="0"/>
                        </a:spcAft>
                      </a:pPr>
                      <a:r>
                        <a:rPr lang="en-US" sz="1400">
                          <a:latin typeface="Calibri"/>
                          <a:ea typeface="Calibri"/>
                          <a:cs typeface="Times New Roman"/>
                        </a:rPr>
                        <a:t>2</a:t>
                      </a:r>
                    </a:p>
                  </a:txBody>
                  <a:tcPr marL="68580" marR="68580" marT="0" marB="0"/>
                </a:tc>
                <a:tc>
                  <a:txBody>
                    <a:bodyPr/>
                    <a:lstStyle/>
                    <a:p>
                      <a:pPr marL="0" marR="0">
                        <a:lnSpc>
                          <a:spcPct val="115000"/>
                        </a:lnSpc>
                        <a:spcBef>
                          <a:spcPts val="0"/>
                        </a:spcBef>
                        <a:spcAft>
                          <a:spcPts val="0"/>
                        </a:spcAft>
                      </a:pPr>
                      <a:r>
                        <a:rPr lang="en-US" sz="1400">
                          <a:solidFill>
                            <a:srgbClr val="FF0000"/>
                          </a:solidFill>
                          <a:latin typeface="Calibri"/>
                          <a:ea typeface="Calibri"/>
                          <a:cs typeface="Times New Roman"/>
                        </a:rPr>
                        <a:t>14.29</a:t>
                      </a:r>
                      <a:endParaRPr lang="en-US" sz="1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solidFill>
                            <a:srgbClr val="FF0000"/>
                          </a:solidFill>
                          <a:latin typeface="Calibri"/>
                          <a:ea typeface="Calibri"/>
                          <a:cs typeface="Times New Roman"/>
                        </a:rPr>
                        <a:t>42.85</a:t>
                      </a:r>
                      <a:endParaRPr lang="en-US" sz="1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solidFill>
                            <a:srgbClr val="FF0000"/>
                          </a:solidFill>
                          <a:latin typeface="Calibri"/>
                          <a:ea typeface="Calibri"/>
                          <a:cs typeface="Times New Roman"/>
                        </a:rPr>
                        <a:t>28.57</a:t>
                      </a:r>
                      <a:endParaRPr lang="en-US" sz="1400">
                        <a:latin typeface="Calibri"/>
                        <a:ea typeface="Calibri"/>
                        <a:cs typeface="Times New Roman"/>
                      </a:endParaRPr>
                    </a:p>
                  </a:txBody>
                  <a:tcPr marL="68580" marR="68580" marT="0" marB="0"/>
                </a:tc>
              </a:tr>
              <a:tr h="370840">
                <a:tc>
                  <a:txBody>
                    <a:bodyPr/>
                    <a:lstStyle/>
                    <a:p>
                      <a:pPr marL="0" marR="0">
                        <a:lnSpc>
                          <a:spcPct val="115000"/>
                        </a:lnSpc>
                        <a:spcBef>
                          <a:spcPts val="0"/>
                        </a:spcBef>
                        <a:spcAft>
                          <a:spcPts val="0"/>
                        </a:spcAft>
                      </a:pPr>
                      <a:endParaRPr lang="en-US" sz="14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latin typeface="Calibri"/>
                          <a:ea typeface="Calibri"/>
                          <a:cs typeface="Times New Roman"/>
                        </a:rPr>
                        <a:t>126</a:t>
                      </a:r>
                    </a:p>
                  </a:txBody>
                  <a:tcPr marL="68580" marR="68580" marT="0" marB="0"/>
                </a:tc>
                <a:tc>
                  <a:txBody>
                    <a:bodyPr/>
                    <a:lstStyle/>
                    <a:p>
                      <a:pPr marL="0" marR="0">
                        <a:lnSpc>
                          <a:spcPct val="115000"/>
                        </a:lnSpc>
                        <a:spcBef>
                          <a:spcPts val="0"/>
                        </a:spcBef>
                        <a:spcAft>
                          <a:spcPts val="0"/>
                        </a:spcAft>
                      </a:pPr>
                      <a:r>
                        <a:rPr lang="en-US" sz="1400">
                          <a:latin typeface="Calibri"/>
                          <a:ea typeface="Calibri"/>
                          <a:cs typeface="Times New Roman"/>
                        </a:rPr>
                        <a:t>127</a:t>
                      </a:r>
                    </a:p>
                  </a:txBody>
                  <a:tcPr marL="68580" marR="68580" marT="0" marB="0"/>
                </a:tc>
                <a:tc>
                  <a:txBody>
                    <a:bodyPr/>
                    <a:lstStyle/>
                    <a:p>
                      <a:pPr marL="0" marR="0">
                        <a:lnSpc>
                          <a:spcPct val="115000"/>
                        </a:lnSpc>
                        <a:spcBef>
                          <a:spcPts val="0"/>
                        </a:spcBef>
                        <a:spcAft>
                          <a:spcPts val="0"/>
                        </a:spcAft>
                      </a:pPr>
                      <a:r>
                        <a:rPr lang="en-US" sz="1400">
                          <a:latin typeface="Calibri"/>
                          <a:ea typeface="Calibri"/>
                          <a:cs typeface="Times New Roman"/>
                        </a:rPr>
                        <a:t>5</a:t>
                      </a:r>
                    </a:p>
                  </a:txBody>
                  <a:tcPr marL="68580" marR="68580" marT="0" marB="0"/>
                </a:tc>
                <a:tc>
                  <a:txBody>
                    <a:bodyPr/>
                    <a:lstStyle/>
                    <a:p>
                      <a:pPr marL="0" marR="0">
                        <a:lnSpc>
                          <a:spcPct val="115000"/>
                        </a:lnSpc>
                        <a:spcBef>
                          <a:spcPts val="0"/>
                        </a:spcBef>
                        <a:spcAft>
                          <a:spcPts val="0"/>
                        </a:spcAft>
                      </a:pPr>
                      <a:r>
                        <a:rPr lang="en-US" sz="1400">
                          <a:latin typeface="Calibri"/>
                          <a:ea typeface="Calibri"/>
                          <a:cs typeface="Times New Roman"/>
                        </a:rPr>
                        <a:t>19</a:t>
                      </a:r>
                    </a:p>
                  </a:txBody>
                  <a:tcPr marL="68580" marR="68580" marT="0" marB="0"/>
                </a:tc>
                <a:tc>
                  <a:txBody>
                    <a:bodyPr/>
                    <a:lstStyle/>
                    <a:p>
                      <a:pPr marL="0" marR="0">
                        <a:lnSpc>
                          <a:spcPct val="115000"/>
                        </a:lnSpc>
                        <a:spcBef>
                          <a:spcPts val="0"/>
                        </a:spcBef>
                        <a:spcAft>
                          <a:spcPts val="0"/>
                        </a:spcAft>
                      </a:pPr>
                      <a:r>
                        <a:rPr lang="en-US" sz="1400">
                          <a:latin typeface="Calibri"/>
                          <a:ea typeface="Calibri"/>
                          <a:cs typeface="Times New Roman"/>
                        </a:rPr>
                        <a:t>1</a:t>
                      </a:r>
                    </a:p>
                  </a:txBody>
                  <a:tcPr marL="68580" marR="68580" marT="0" marB="0"/>
                </a:tc>
                <a:tc>
                  <a:txBody>
                    <a:bodyPr/>
                    <a:lstStyle/>
                    <a:p>
                      <a:pPr marL="0" marR="0">
                        <a:lnSpc>
                          <a:spcPct val="115000"/>
                        </a:lnSpc>
                        <a:spcBef>
                          <a:spcPts val="0"/>
                        </a:spcBef>
                        <a:spcAft>
                          <a:spcPts val="0"/>
                        </a:spcAft>
                      </a:pPr>
                      <a:r>
                        <a:rPr lang="en-US" sz="1400">
                          <a:solidFill>
                            <a:srgbClr val="FF0000"/>
                          </a:solidFill>
                          <a:latin typeface="Calibri"/>
                          <a:ea typeface="Calibri"/>
                          <a:cs typeface="Times New Roman"/>
                        </a:rPr>
                        <a:t>3.94</a:t>
                      </a:r>
                      <a:endParaRPr lang="en-US" sz="1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solidFill>
                            <a:srgbClr val="FF0000"/>
                          </a:solidFill>
                          <a:latin typeface="Calibri"/>
                          <a:ea typeface="Calibri"/>
                          <a:cs typeface="Times New Roman"/>
                        </a:rPr>
                        <a:t>14.96</a:t>
                      </a:r>
                      <a:endParaRPr lang="en-US" sz="1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solidFill>
                            <a:srgbClr val="FF0000"/>
                          </a:solidFill>
                          <a:latin typeface="Calibri"/>
                          <a:ea typeface="Calibri"/>
                          <a:cs typeface="Times New Roman"/>
                        </a:rPr>
                        <a:t>0.79</a:t>
                      </a:r>
                      <a:endParaRPr lang="en-US" sz="1400">
                        <a:latin typeface="Calibri"/>
                        <a:ea typeface="Calibri"/>
                        <a:cs typeface="Times New Roman"/>
                      </a:endParaRPr>
                    </a:p>
                  </a:txBody>
                  <a:tcPr marL="68580" marR="68580" marT="0" marB="0"/>
                </a:tc>
              </a:tr>
              <a:tr h="370840">
                <a:tc>
                  <a:txBody>
                    <a:bodyPr/>
                    <a:lstStyle/>
                    <a:p>
                      <a:pPr marL="0" marR="0">
                        <a:lnSpc>
                          <a:spcPct val="115000"/>
                        </a:lnSpc>
                        <a:spcBef>
                          <a:spcPts val="0"/>
                        </a:spcBef>
                        <a:spcAft>
                          <a:spcPts val="0"/>
                        </a:spcAft>
                      </a:pPr>
                      <a:endParaRPr lang="en-US" sz="14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latin typeface="Calibri"/>
                          <a:ea typeface="Calibri"/>
                          <a:cs typeface="Times New Roman"/>
                        </a:rPr>
                        <a:t>16</a:t>
                      </a:r>
                    </a:p>
                  </a:txBody>
                  <a:tcPr marL="68580" marR="68580" marT="0" marB="0"/>
                </a:tc>
                <a:tc>
                  <a:txBody>
                    <a:bodyPr/>
                    <a:lstStyle/>
                    <a:p>
                      <a:pPr marL="0" marR="0">
                        <a:lnSpc>
                          <a:spcPct val="115000"/>
                        </a:lnSpc>
                        <a:spcBef>
                          <a:spcPts val="0"/>
                        </a:spcBef>
                        <a:spcAft>
                          <a:spcPts val="0"/>
                        </a:spcAft>
                      </a:pPr>
                      <a:r>
                        <a:rPr lang="en-US" sz="1400">
                          <a:latin typeface="Calibri"/>
                          <a:ea typeface="Calibri"/>
                          <a:cs typeface="Times New Roman"/>
                        </a:rPr>
                        <a:t>17</a:t>
                      </a:r>
                    </a:p>
                  </a:txBody>
                  <a:tcPr marL="68580" marR="68580" marT="0" marB="0"/>
                </a:tc>
                <a:tc>
                  <a:txBody>
                    <a:bodyPr/>
                    <a:lstStyle/>
                    <a:p>
                      <a:pPr marL="0" marR="0">
                        <a:lnSpc>
                          <a:spcPct val="115000"/>
                        </a:lnSpc>
                        <a:spcBef>
                          <a:spcPts val="0"/>
                        </a:spcBef>
                        <a:spcAft>
                          <a:spcPts val="0"/>
                        </a:spcAft>
                      </a:pPr>
                      <a:r>
                        <a:rPr lang="en-US" sz="1400">
                          <a:latin typeface="Calibri"/>
                          <a:ea typeface="Calibri"/>
                          <a:cs typeface="Times New Roman"/>
                        </a:rPr>
                        <a:t>1</a:t>
                      </a:r>
                    </a:p>
                  </a:txBody>
                  <a:tcPr marL="68580" marR="68580" marT="0" marB="0"/>
                </a:tc>
                <a:tc>
                  <a:txBody>
                    <a:bodyPr/>
                    <a:lstStyle/>
                    <a:p>
                      <a:pPr marL="0" marR="0">
                        <a:lnSpc>
                          <a:spcPct val="115000"/>
                        </a:lnSpc>
                        <a:spcBef>
                          <a:spcPts val="0"/>
                        </a:spcBef>
                        <a:spcAft>
                          <a:spcPts val="0"/>
                        </a:spcAft>
                      </a:pPr>
                      <a:r>
                        <a:rPr lang="en-US" sz="1400">
                          <a:latin typeface="Calibri"/>
                          <a:ea typeface="Calibri"/>
                          <a:cs typeface="Times New Roman"/>
                        </a:rPr>
                        <a:t>0</a:t>
                      </a:r>
                    </a:p>
                  </a:txBody>
                  <a:tcPr marL="68580" marR="68580" marT="0" marB="0"/>
                </a:tc>
                <a:tc>
                  <a:txBody>
                    <a:bodyPr/>
                    <a:lstStyle/>
                    <a:p>
                      <a:pPr marL="0" marR="0">
                        <a:lnSpc>
                          <a:spcPct val="115000"/>
                        </a:lnSpc>
                        <a:spcBef>
                          <a:spcPts val="0"/>
                        </a:spcBef>
                        <a:spcAft>
                          <a:spcPts val="0"/>
                        </a:spcAft>
                      </a:pPr>
                      <a:endParaRPr lang="en-US" sz="1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solidFill>
                            <a:srgbClr val="FF0000"/>
                          </a:solidFill>
                          <a:latin typeface="Calibri"/>
                          <a:ea typeface="Calibri"/>
                          <a:cs typeface="Times New Roman"/>
                        </a:rPr>
                        <a:t>5.88</a:t>
                      </a:r>
                      <a:endParaRPr lang="en-US" sz="1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solidFill>
                            <a:srgbClr val="FF0000"/>
                          </a:solidFill>
                          <a:latin typeface="Calibri"/>
                          <a:ea typeface="Calibri"/>
                          <a:cs typeface="Times New Roman"/>
                        </a:rPr>
                        <a:t>0</a:t>
                      </a:r>
                      <a:endParaRPr lang="en-US" sz="1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endParaRPr lang="en-US" sz="1400">
                        <a:solidFill>
                          <a:srgbClr val="FF0000"/>
                        </a:solidFill>
                        <a:latin typeface="Calibri"/>
                        <a:ea typeface="Calibri"/>
                        <a:cs typeface="Times New Roman"/>
                      </a:endParaRPr>
                    </a:p>
                  </a:txBody>
                  <a:tcPr marL="68580" marR="68580" marT="0" marB="0"/>
                </a:tc>
              </a:tr>
              <a:tr h="370840">
                <a:tc>
                  <a:txBody>
                    <a:bodyPr/>
                    <a:lstStyle/>
                    <a:p>
                      <a:pPr marL="0" marR="0">
                        <a:lnSpc>
                          <a:spcPct val="115000"/>
                        </a:lnSpc>
                        <a:spcBef>
                          <a:spcPts val="0"/>
                        </a:spcBef>
                        <a:spcAft>
                          <a:spcPts val="0"/>
                        </a:spcAft>
                      </a:pPr>
                      <a:endParaRPr lang="en-US" sz="14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latin typeface="Calibri"/>
                          <a:ea typeface="Calibri"/>
                          <a:cs typeface="Times New Roman"/>
                        </a:rPr>
                        <a:t>76</a:t>
                      </a:r>
                    </a:p>
                  </a:txBody>
                  <a:tcPr marL="68580" marR="68580" marT="0" marB="0"/>
                </a:tc>
                <a:tc>
                  <a:txBody>
                    <a:bodyPr/>
                    <a:lstStyle/>
                    <a:p>
                      <a:pPr marL="0" marR="0">
                        <a:lnSpc>
                          <a:spcPct val="115000"/>
                        </a:lnSpc>
                        <a:spcBef>
                          <a:spcPts val="0"/>
                        </a:spcBef>
                        <a:spcAft>
                          <a:spcPts val="0"/>
                        </a:spcAft>
                      </a:pPr>
                      <a:r>
                        <a:rPr lang="en-US" sz="1400">
                          <a:latin typeface="Calibri"/>
                          <a:ea typeface="Calibri"/>
                          <a:cs typeface="Times New Roman"/>
                        </a:rPr>
                        <a:t>77</a:t>
                      </a:r>
                    </a:p>
                  </a:txBody>
                  <a:tcPr marL="68580" marR="68580" marT="0" marB="0"/>
                </a:tc>
                <a:tc>
                  <a:txBody>
                    <a:bodyPr/>
                    <a:lstStyle/>
                    <a:p>
                      <a:pPr marL="0" marR="0">
                        <a:lnSpc>
                          <a:spcPct val="115000"/>
                        </a:lnSpc>
                        <a:spcBef>
                          <a:spcPts val="0"/>
                        </a:spcBef>
                        <a:spcAft>
                          <a:spcPts val="0"/>
                        </a:spcAft>
                      </a:pPr>
                      <a:r>
                        <a:rPr lang="en-US" sz="1400">
                          <a:latin typeface="Calibri"/>
                          <a:ea typeface="Calibri"/>
                          <a:cs typeface="Times New Roman"/>
                        </a:rPr>
                        <a:t>0</a:t>
                      </a:r>
                    </a:p>
                  </a:txBody>
                  <a:tcPr marL="68580" marR="68580" marT="0" marB="0"/>
                </a:tc>
                <a:tc>
                  <a:txBody>
                    <a:bodyPr/>
                    <a:lstStyle/>
                    <a:p>
                      <a:pPr marL="0" marR="0">
                        <a:lnSpc>
                          <a:spcPct val="115000"/>
                        </a:lnSpc>
                        <a:spcBef>
                          <a:spcPts val="0"/>
                        </a:spcBef>
                        <a:spcAft>
                          <a:spcPts val="0"/>
                        </a:spcAft>
                      </a:pPr>
                      <a:r>
                        <a:rPr lang="en-US" sz="1400">
                          <a:latin typeface="Calibri"/>
                          <a:ea typeface="Calibri"/>
                          <a:cs typeface="Times New Roman"/>
                        </a:rPr>
                        <a:t>3</a:t>
                      </a:r>
                    </a:p>
                  </a:txBody>
                  <a:tcPr marL="68580" marR="68580" marT="0" marB="0"/>
                </a:tc>
                <a:tc>
                  <a:txBody>
                    <a:bodyPr/>
                    <a:lstStyle/>
                    <a:p>
                      <a:pPr marL="0" marR="0">
                        <a:lnSpc>
                          <a:spcPct val="115000"/>
                        </a:lnSpc>
                        <a:spcBef>
                          <a:spcPts val="0"/>
                        </a:spcBef>
                        <a:spcAft>
                          <a:spcPts val="0"/>
                        </a:spcAft>
                      </a:pPr>
                      <a:r>
                        <a:rPr lang="en-US" sz="1400">
                          <a:latin typeface="Calibri"/>
                          <a:ea typeface="Calibri"/>
                          <a:cs typeface="Times New Roman"/>
                        </a:rPr>
                        <a:t>5</a:t>
                      </a:r>
                    </a:p>
                  </a:txBody>
                  <a:tcPr marL="68580" marR="68580" marT="0" marB="0"/>
                </a:tc>
                <a:tc>
                  <a:txBody>
                    <a:bodyPr/>
                    <a:lstStyle/>
                    <a:p>
                      <a:pPr marL="0" marR="0">
                        <a:lnSpc>
                          <a:spcPct val="115000"/>
                        </a:lnSpc>
                        <a:spcBef>
                          <a:spcPts val="0"/>
                        </a:spcBef>
                        <a:spcAft>
                          <a:spcPts val="0"/>
                        </a:spcAft>
                      </a:pPr>
                      <a:r>
                        <a:rPr lang="en-US" sz="1400">
                          <a:solidFill>
                            <a:srgbClr val="FF0000"/>
                          </a:solidFill>
                          <a:latin typeface="Calibri"/>
                          <a:ea typeface="Calibri"/>
                          <a:cs typeface="Times New Roman"/>
                        </a:rPr>
                        <a:t>0</a:t>
                      </a:r>
                      <a:endParaRPr lang="en-US" sz="1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solidFill>
                            <a:srgbClr val="FF0000"/>
                          </a:solidFill>
                          <a:latin typeface="Calibri"/>
                          <a:ea typeface="Calibri"/>
                          <a:cs typeface="Times New Roman"/>
                        </a:rPr>
                        <a:t>3.9</a:t>
                      </a:r>
                      <a:endParaRPr lang="en-US" sz="1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solidFill>
                            <a:srgbClr val="FF0000"/>
                          </a:solidFill>
                          <a:latin typeface="Calibri"/>
                          <a:ea typeface="Calibri"/>
                          <a:cs typeface="Times New Roman"/>
                        </a:rPr>
                        <a:t>6.4</a:t>
                      </a:r>
                      <a:endParaRPr lang="en-US" sz="1400">
                        <a:latin typeface="Calibri"/>
                        <a:ea typeface="Calibri"/>
                        <a:cs typeface="Times New Roman"/>
                      </a:endParaRPr>
                    </a:p>
                  </a:txBody>
                  <a:tcPr marL="68580" marR="68580" marT="0" marB="0"/>
                </a:tc>
              </a:tr>
              <a:tr h="370840">
                <a:tc>
                  <a:txBody>
                    <a:bodyPr/>
                    <a:lstStyle/>
                    <a:p>
                      <a:pPr marL="0" marR="0">
                        <a:lnSpc>
                          <a:spcPct val="115000"/>
                        </a:lnSpc>
                        <a:spcBef>
                          <a:spcPts val="0"/>
                        </a:spcBef>
                        <a:spcAft>
                          <a:spcPts val="0"/>
                        </a:spcAft>
                      </a:pPr>
                      <a:r>
                        <a:rPr lang="en-US" sz="1400" dirty="0">
                          <a:latin typeface="Calibri"/>
                          <a:ea typeface="Calibri"/>
                          <a:cs typeface="Times New Roman"/>
                        </a:rPr>
                        <a:t>Total PEs</a:t>
                      </a:r>
                    </a:p>
                  </a:txBody>
                  <a:tcPr marL="68580" marR="68580" marT="0" marB="0"/>
                </a:tc>
                <a:tc>
                  <a:txBody>
                    <a:bodyPr/>
                    <a:lstStyle/>
                    <a:p>
                      <a:pPr marL="0" marR="0">
                        <a:lnSpc>
                          <a:spcPct val="115000"/>
                        </a:lnSpc>
                        <a:spcBef>
                          <a:spcPts val="0"/>
                        </a:spcBef>
                        <a:spcAft>
                          <a:spcPts val="0"/>
                        </a:spcAft>
                      </a:pPr>
                      <a:endParaRPr lang="en-US" sz="1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latin typeface="Calibri"/>
                          <a:ea typeface="Calibri"/>
                          <a:cs typeface="Times New Roman"/>
                        </a:rPr>
                        <a:t>833</a:t>
                      </a:r>
                    </a:p>
                  </a:txBody>
                  <a:tcPr marL="68580" marR="68580" marT="0" marB="0"/>
                </a:tc>
                <a:tc>
                  <a:txBody>
                    <a:bodyPr/>
                    <a:lstStyle/>
                    <a:p>
                      <a:pPr marL="0" marR="0">
                        <a:lnSpc>
                          <a:spcPct val="115000"/>
                        </a:lnSpc>
                        <a:spcBef>
                          <a:spcPts val="0"/>
                        </a:spcBef>
                        <a:spcAft>
                          <a:spcPts val="0"/>
                        </a:spcAft>
                      </a:pPr>
                      <a:r>
                        <a:rPr lang="en-US" sz="1400">
                          <a:latin typeface="Calibri"/>
                          <a:ea typeface="Calibri"/>
                          <a:cs typeface="Times New Roman"/>
                        </a:rPr>
                        <a:t>36</a:t>
                      </a:r>
                    </a:p>
                  </a:txBody>
                  <a:tcPr marL="68580" marR="68580" marT="0" marB="0"/>
                </a:tc>
                <a:tc>
                  <a:txBody>
                    <a:bodyPr/>
                    <a:lstStyle/>
                    <a:p>
                      <a:pPr marL="0" marR="0">
                        <a:lnSpc>
                          <a:spcPct val="115000"/>
                        </a:lnSpc>
                        <a:spcBef>
                          <a:spcPts val="0"/>
                        </a:spcBef>
                        <a:spcAft>
                          <a:spcPts val="0"/>
                        </a:spcAft>
                      </a:pPr>
                      <a:r>
                        <a:rPr lang="en-US" sz="1400">
                          <a:latin typeface="Calibri"/>
                          <a:ea typeface="Calibri"/>
                          <a:cs typeface="Times New Roman"/>
                        </a:rPr>
                        <a:t>99</a:t>
                      </a:r>
                    </a:p>
                  </a:txBody>
                  <a:tcPr marL="68580" marR="68580" marT="0" marB="0"/>
                </a:tc>
                <a:tc>
                  <a:txBody>
                    <a:bodyPr/>
                    <a:lstStyle/>
                    <a:p>
                      <a:pPr marL="0" marR="0">
                        <a:lnSpc>
                          <a:spcPct val="115000"/>
                        </a:lnSpc>
                        <a:spcBef>
                          <a:spcPts val="0"/>
                        </a:spcBef>
                        <a:spcAft>
                          <a:spcPts val="0"/>
                        </a:spcAft>
                      </a:pPr>
                      <a:r>
                        <a:rPr lang="en-US" sz="1400">
                          <a:latin typeface="Calibri"/>
                          <a:ea typeface="Calibri"/>
                          <a:cs typeface="Times New Roman"/>
                        </a:rPr>
                        <a:t>56</a:t>
                      </a:r>
                    </a:p>
                  </a:txBody>
                  <a:tcPr marL="68580" marR="68580" marT="0" marB="0"/>
                </a:tc>
                <a:tc>
                  <a:txBody>
                    <a:bodyPr/>
                    <a:lstStyle/>
                    <a:p>
                      <a:pPr marL="0" marR="0">
                        <a:lnSpc>
                          <a:spcPct val="115000"/>
                        </a:lnSpc>
                        <a:spcBef>
                          <a:spcPts val="0"/>
                        </a:spcBef>
                        <a:spcAft>
                          <a:spcPts val="0"/>
                        </a:spcAft>
                      </a:pPr>
                      <a:r>
                        <a:rPr lang="en-US" sz="1400">
                          <a:solidFill>
                            <a:srgbClr val="FF0000"/>
                          </a:solidFill>
                          <a:latin typeface="Calibri"/>
                          <a:ea typeface="Calibri"/>
                          <a:cs typeface="Times New Roman"/>
                        </a:rPr>
                        <a:t>4.32</a:t>
                      </a:r>
                      <a:endParaRPr lang="en-US" sz="1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a:solidFill>
                            <a:srgbClr val="FF0000"/>
                          </a:solidFill>
                          <a:latin typeface="Calibri"/>
                          <a:ea typeface="Calibri"/>
                          <a:cs typeface="Times New Roman"/>
                        </a:rPr>
                        <a:t>11.89</a:t>
                      </a:r>
                      <a:endParaRPr lang="en-US" sz="14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dirty="0">
                          <a:solidFill>
                            <a:srgbClr val="FF0000"/>
                          </a:solidFill>
                          <a:latin typeface="Calibri"/>
                          <a:ea typeface="Calibri"/>
                          <a:cs typeface="Times New Roman"/>
                        </a:rPr>
                        <a:t>6.72</a:t>
                      </a:r>
                      <a:endParaRPr lang="en-US" sz="1400" dirty="0">
                        <a:latin typeface="Calibri"/>
                        <a:ea typeface="Calibri"/>
                        <a:cs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ctrTitle"/>
          </p:nvPr>
        </p:nvSpPr>
        <p:spPr>
          <a:xfrm>
            <a:off x="609600" y="152400"/>
            <a:ext cx="7772400" cy="457200"/>
          </a:xfrm>
        </p:spPr>
        <p:txBody>
          <a:bodyPr/>
          <a:lstStyle/>
          <a:p>
            <a:r>
              <a:rPr lang="en-US" sz="2000" b="1" smtClean="0">
                <a:solidFill>
                  <a:srgbClr val="002060"/>
                </a:solidFill>
              </a:rPr>
              <a:t>Procurement Records Submission Compliance  Circulars FOR </a:t>
            </a:r>
            <a:r>
              <a:rPr lang="en-US" sz="2000" b="1" smtClean="0"/>
              <a:t>FY 2011, 2012 &amp;2013</a:t>
            </a:r>
            <a:endParaRPr lang="en-US" sz="2000" smtClean="0"/>
          </a:p>
        </p:txBody>
      </p:sp>
      <p:sp>
        <p:nvSpPr>
          <p:cNvPr id="20483" name="Subtitle 2"/>
          <p:cNvSpPr>
            <a:spLocks noGrp="1"/>
          </p:cNvSpPr>
          <p:nvPr>
            <p:ph type="subTitle" idx="1"/>
          </p:nvPr>
        </p:nvSpPr>
        <p:spPr>
          <a:xfrm>
            <a:off x="228600" y="762000"/>
            <a:ext cx="8763000" cy="5715000"/>
          </a:xfrm>
        </p:spPr>
        <p:txBody>
          <a:bodyPr/>
          <a:lstStyle/>
          <a:p>
            <a:endParaRPr lang="en-US" smtClean="0"/>
          </a:p>
        </p:txBody>
      </p:sp>
      <p:graphicFrame>
        <p:nvGraphicFramePr>
          <p:cNvPr id="4" name="Table 3"/>
          <p:cNvGraphicFramePr>
            <a:graphicFrameLocks noGrp="1"/>
          </p:cNvGraphicFramePr>
          <p:nvPr/>
        </p:nvGraphicFramePr>
        <p:xfrm>
          <a:off x="152400" y="1397000"/>
          <a:ext cx="8839200" cy="5215382"/>
        </p:xfrm>
        <a:graphic>
          <a:graphicData uri="http://schemas.openxmlformats.org/drawingml/2006/table">
            <a:tbl>
              <a:tblPr firstRow="1" bandRow="1">
                <a:tableStyleId>{5C22544A-7EE6-4342-B048-85BDC9FD1C3A}</a:tableStyleId>
              </a:tblPr>
              <a:tblGrid>
                <a:gridCol w="401782"/>
                <a:gridCol w="1366058"/>
                <a:gridCol w="803564"/>
                <a:gridCol w="803564"/>
                <a:gridCol w="964276"/>
                <a:gridCol w="964276"/>
                <a:gridCol w="883920"/>
                <a:gridCol w="975360"/>
                <a:gridCol w="838200"/>
                <a:gridCol w="838200"/>
              </a:tblGrid>
              <a:tr h="370840">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S/N</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PARENT PROCURING ENTITY</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NO OF AGENCIES</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TOTAL NO MINISTRY AND AGENCIES</a:t>
                      </a:r>
                      <a:endParaRPr lang="en-US" sz="1100" dirty="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TOTAL NO OF SUBMISSION IN 2011 FY</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SUBMISSION</a:t>
                      </a:r>
                      <a:endParaRPr lang="en-US" sz="1100" dirty="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TOTAL NO OF SUBMISSION IN 2012 FY</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SUBMISSION</a:t>
                      </a:r>
                      <a:endParaRPr lang="en-US" sz="1100" dirty="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TOTAL NO OF SUBMISSION IN 2013 FY</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a:t>
                      </a:r>
                      <a:r>
                        <a:rPr lang="en-US" sz="1100" dirty="0" smtClean="0">
                          <a:solidFill>
                            <a:srgbClr val="000000"/>
                          </a:solidFill>
                          <a:latin typeface="Calibri"/>
                          <a:ea typeface="Times New Roman"/>
                          <a:cs typeface="Calibri"/>
                        </a:rPr>
                        <a:t>Submission</a:t>
                      </a:r>
                      <a:endParaRPr lang="en-US" sz="1100" dirty="0">
                        <a:latin typeface="Calibri"/>
                        <a:ea typeface="Calibri"/>
                        <a:cs typeface="Times New Roman"/>
                      </a:endParaRPr>
                    </a:p>
                  </a:txBody>
                  <a:tcPr marL="68580" marR="68580" marT="0" marB="0" anchor="b"/>
                </a:tc>
              </a:tr>
              <a:tr h="117856">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AGRICULTURE</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2.43902439</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4.87804878</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4.87804878</a:t>
                      </a:r>
                      <a:endParaRPr lang="en-US" sz="1100">
                        <a:latin typeface="Calibri"/>
                        <a:ea typeface="Calibri"/>
                        <a:cs typeface="Times New Roman"/>
                      </a:endParaRPr>
                    </a:p>
                  </a:txBody>
                  <a:tcPr marL="68580" marR="68580" marT="0" marB="0" anchor="b"/>
                </a:tc>
              </a:tr>
              <a:tr h="164973">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AUDITOR GENERAL</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0</a:t>
                      </a:r>
                      <a:endParaRPr lang="en-US" sz="1100" dirty="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59690">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AVIATION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30607">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Code of Conduct Bureau</a:t>
                      </a:r>
                      <a:endParaRPr lang="en-US" sz="1100" dirty="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37338">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CODE OF CONDUCT TRIBUNAL</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44069">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6</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COMMUNICATION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25</a:t>
                      </a:r>
                      <a:endParaRPr lang="en-US" sz="1100">
                        <a:latin typeface="Calibri"/>
                        <a:ea typeface="Calibri"/>
                        <a:cs typeface="Times New Roman"/>
                      </a:endParaRPr>
                    </a:p>
                  </a:txBody>
                  <a:tcPr marL="68580" marR="68580" marT="0" marB="0" anchor="b"/>
                </a:tc>
              </a:tr>
              <a:tr h="0">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7</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Consolidated Revenue Charges</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164719">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8</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DEFENCE</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14</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15</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6.666666667</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13.33333333</a:t>
                      </a:r>
                      <a:endParaRPr lang="en-US" sz="1100">
                        <a:latin typeface="Calibri"/>
                        <a:ea typeface="Calibri"/>
                        <a:cs typeface="Times New Roman"/>
                      </a:endParaRPr>
                    </a:p>
                  </a:txBody>
                  <a:tcPr marL="68580" marR="68580" marT="0" marB="0" anchor="b"/>
                </a:tc>
              </a:tr>
              <a:tr h="171450">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9</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EDUCATION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208</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209</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0.4784689</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7</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3.349282297</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0.956937799</a:t>
                      </a:r>
                      <a:endParaRPr lang="en-US" sz="1100">
                        <a:latin typeface="Calibri"/>
                        <a:ea typeface="Calibri"/>
                        <a:cs typeface="Times New Roman"/>
                      </a:endParaRPr>
                    </a:p>
                  </a:txBody>
                  <a:tcPr marL="68580" marR="68580" marT="0" marB="0" anchor="b"/>
                </a:tc>
              </a:tr>
              <a:tr h="25781">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ENVIRONMENT</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16</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17</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5.882352941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5.882352941</a:t>
                      </a:r>
                      <a:endParaRPr lang="en-US" sz="1100">
                        <a:latin typeface="Calibri"/>
                        <a:ea typeface="Calibri"/>
                        <a:cs typeface="Times New Roman"/>
                      </a:endParaRPr>
                    </a:p>
                  </a:txBody>
                  <a:tcPr marL="68580" marR="68580" marT="0" marB="0" anchor="b"/>
                </a:tc>
              </a:tr>
              <a:tr h="108712">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FCC</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155829">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12</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FCSC</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02946">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13</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FCTa</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100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100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100</a:t>
                      </a:r>
                      <a:endParaRPr lang="en-US" sz="1100">
                        <a:latin typeface="Calibri"/>
                        <a:ea typeface="Calibri"/>
                        <a:cs typeface="Times New Roman"/>
                      </a:endParaRPr>
                    </a:p>
                  </a:txBody>
                  <a:tcPr marL="68580" marR="68580" marT="0" marB="0" anchor="b"/>
                </a:tc>
              </a:tr>
              <a:tr h="152400">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14</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FINANCE</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7</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8</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12.5</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6</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75</a:t>
                      </a:r>
                      <a:endParaRPr lang="en-US" sz="1100">
                        <a:latin typeface="Calibri"/>
                        <a:ea typeface="Calibri"/>
                        <a:cs typeface="Times New Roman"/>
                      </a:endParaRPr>
                    </a:p>
                  </a:txBody>
                  <a:tcPr marL="68580" marR="68580" marT="0" marB="0" anchor="b"/>
                </a:tc>
              </a:tr>
              <a:tr h="370840">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15</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Fiscal Responsibility Commission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0</a:t>
                      </a:r>
                      <a:endParaRPr lang="en-US" sz="1100" dirty="0">
                        <a:latin typeface="Calibri"/>
                        <a:ea typeface="Calibri"/>
                        <a:cs typeface="Times New Roman"/>
                      </a:endParaRPr>
                    </a:p>
                  </a:txBody>
                  <a:tcPr marL="68580" marR="68580" marT="0" marB="0" anchor="b"/>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457200" y="274638"/>
            <a:ext cx="8229600" cy="777875"/>
          </a:xfrm>
        </p:spPr>
        <p:txBody>
          <a:bodyPr/>
          <a:lstStyle/>
          <a:p>
            <a:r>
              <a:rPr lang="en-US" sz="3600" smtClean="0">
                <a:solidFill>
                  <a:srgbClr val="002060"/>
                </a:solidFill>
              </a:rPr>
              <a:t>Outline</a:t>
            </a:r>
          </a:p>
        </p:txBody>
      </p:sp>
      <p:sp>
        <p:nvSpPr>
          <p:cNvPr id="3075" name="Content Placeholder 2"/>
          <p:cNvSpPr>
            <a:spLocks noGrp="1"/>
          </p:cNvSpPr>
          <p:nvPr>
            <p:ph idx="1"/>
          </p:nvPr>
        </p:nvSpPr>
        <p:spPr/>
        <p:txBody>
          <a:bodyPr/>
          <a:lstStyle/>
          <a:p>
            <a:pPr eaLnBrk="1" hangingPunct="1"/>
            <a:r>
              <a:rPr lang="en-GB" smtClean="0"/>
              <a:t>What is Public Procurement?</a:t>
            </a:r>
          </a:p>
          <a:p>
            <a:pPr eaLnBrk="1" hangingPunct="1"/>
            <a:r>
              <a:rPr lang="en-GB" smtClean="0"/>
              <a:t>What is effective Public Procurement?</a:t>
            </a:r>
          </a:p>
          <a:p>
            <a:pPr eaLnBrk="1" hangingPunct="1"/>
            <a:r>
              <a:rPr lang="en-GB" smtClean="0"/>
              <a:t>The Nigerian Story</a:t>
            </a:r>
          </a:p>
          <a:p>
            <a:pPr eaLnBrk="1" hangingPunct="1"/>
            <a:r>
              <a:rPr lang="en-GB" smtClean="0"/>
              <a:t>Powers of the Bureau</a:t>
            </a:r>
          </a:p>
          <a:p>
            <a:pPr eaLnBrk="1" hangingPunct="1"/>
            <a:r>
              <a:rPr lang="en-GB" smtClean="0"/>
              <a:t>Ways Forward</a:t>
            </a:r>
          </a:p>
          <a:p>
            <a:pPr eaLnBrk="1" hangingPunct="1"/>
            <a:r>
              <a:rPr lang="en-GB" smtClean="0"/>
              <a:t>Conclusion</a:t>
            </a:r>
          </a:p>
        </p:txBody>
      </p:sp>
      <p:sp>
        <p:nvSpPr>
          <p:cNvPr id="4" name="Slide Number Placeholder 3"/>
          <p:cNvSpPr>
            <a:spLocks noGrp="1"/>
          </p:cNvSpPr>
          <p:nvPr>
            <p:ph type="sldNum" sz="quarter" idx="12"/>
          </p:nvPr>
        </p:nvSpPr>
        <p:spPr/>
        <p:txBody>
          <a:bodyPr/>
          <a:lstStyle/>
          <a:p>
            <a:pPr>
              <a:defRPr/>
            </a:pPr>
            <a:fld id="{CE246FD6-CA34-4906-BC06-5B449DF78C07}" type="slidenum">
              <a:rPr lang="en-US" smtClean="0"/>
              <a:pPr>
                <a:defRPr/>
              </a:pPr>
              <a:t>2</a:t>
            </a:fld>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457200" y="274638"/>
            <a:ext cx="8229600" cy="334962"/>
          </a:xfrm>
        </p:spPr>
        <p:txBody>
          <a:bodyPr/>
          <a:lstStyle/>
          <a:p>
            <a:r>
              <a:rPr lang="en-US" sz="2000" b="1" smtClean="0">
                <a:solidFill>
                  <a:srgbClr val="002060"/>
                </a:solidFill>
              </a:rPr>
              <a:t>Procurement Records Submission Compliance  Circulars FOR </a:t>
            </a:r>
            <a:r>
              <a:rPr lang="en-US" sz="2000" b="1" smtClean="0"/>
              <a:t>FY 2011, 2012 &amp;2013</a:t>
            </a:r>
            <a:endParaRPr lang="en-US" sz="2000" smtClean="0"/>
          </a:p>
        </p:txBody>
      </p:sp>
      <p:graphicFrame>
        <p:nvGraphicFramePr>
          <p:cNvPr id="4" name="Content Placeholder 3"/>
          <p:cNvGraphicFramePr>
            <a:graphicFrameLocks noGrp="1"/>
          </p:cNvGraphicFramePr>
          <p:nvPr>
            <p:ph idx="1"/>
          </p:nvPr>
        </p:nvGraphicFramePr>
        <p:xfrm>
          <a:off x="152400" y="1219200"/>
          <a:ext cx="8610601" cy="4626864"/>
        </p:xfrm>
        <a:graphic>
          <a:graphicData uri="http://schemas.openxmlformats.org/drawingml/2006/table">
            <a:tbl>
              <a:tblPr firstRow="1" bandRow="1">
                <a:tableStyleId>{5C22544A-7EE6-4342-B048-85BDC9FD1C3A}</a:tableStyleId>
              </a:tblPr>
              <a:tblGrid>
                <a:gridCol w="381001"/>
                <a:gridCol w="1213555"/>
                <a:gridCol w="797278"/>
                <a:gridCol w="1052407"/>
                <a:gridCol w="746760"/>
                <a:gridCol w="975360"/>
                <a:gridCol w="777240"/>
                <a:gridCol w="944880"/>
                <a:gridCol w="731520"/>
                <a:gridCol w="990600"/>
              </a:tblGrid>
              <a:tr h="457200">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S/N</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PARENT PROCURING ENTITY</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NO OF AGENCIES</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TOTAL NO MINISTRY AND AGENCIES</a:t>
                      </a:r>
                      <a:endParaRPr lang="en-US" sz="1100" dirty="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TOTAL NO OF SUBMISSION IN 2011 FY</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SUBMISSION</a:t>
                      </a:r>
                      <a:endParaRPr lang="en-US" sz="1100" dirty="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TOTAL NO OF SUBMISSION IN 2012 FY</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SUBMISSION</a:t>
                      </a:r>
                      <a:endParaRPr lang="en-US" sz="1100" dirty="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TOTAL NO OF SUBMISSION IN 2013 FY</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a:t>
                      </a:r>
                      <a:r>
                        <a:rPr lang="en-US" sz="1100" dirty="0" smtClean="0">
                          <a:solidFill>
                            <a:srgbClr val="000000"/>
                          </a:solidFill>
                          <a:latin typeface="Calibri"/>
                          <a:ea typeface="Times New Roman"/>
                          <a:cs typeface="Calibri"/>
                        </a:rPr>
                        <a:t>Submission</a:t>
                      </a:r>
                      <a:endParaRPr lang="en-US" sz="1100" dirty="0">
                        <a:latin typeface="Calibri"/>
                        <a:ea typeface="Calibri"/>
                        <a:cs typeface="Times New Roman"/>
                      </a:endParaRPr>
                    </a:p>
                  </a:txBody>
                  <a:tcPr marL="68580" marR="68580" marT="0" marB="0" anchor="b"/>
                </a:tc>
              </a:tr>
              <a:tr h="37973">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16</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FOREIGN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124</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125</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0.8</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0.8</a:t>
                      </a:r>
                      <a:endParaRPr lang="en-US" sz="1100">
                        <a:latin typeface="Calibri"/>
                        <a:ea typeface="Calibri"/>
                        <a:cs typeface="Times New Roman"/>
                      </a:endParaRPr>
                    </a:p>
                  </a:txBody>
                  <a:tcPr marL="68580" marR="68580" marT="0" marB="0" anchor="b"/>
                </a:tc>
              </a:tr>
              <a:tr h="85090">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17</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HEAD OF SERVICE</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12</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13</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0">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18</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HEALTH</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126</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127</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3.937007874</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19</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14.96062992</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0.787401575</a:t>
                      </a:r>
                      <a:endParaRPr lang="en-US" sz="1100">
                        <a:latin typeface="Calibri"/>
                        <a:ea typeface="Calibri"/>
                        <a:cs typeface="Times New Roman"/>
                      </a:endParaRPr>
                    </a:p>
                  </a:txBody>
                  <a:tcPr marL="68580" marR="68580" marT="0" marB="0" anchor="b"/>
                </a:tc>
              </a:tr>
              <a:tr h="0">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19</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Human Rights Commission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9083">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ICPC</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0">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ICRC</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47117">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22</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INEC</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0">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23</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INFORMATION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9</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20</a:t>
                      </a:r>
                      <a:endParaRPr lang="en-US" sz="1100">
                        <a:latin typeface="Calibri"/>
                        <a:ea typeface="Calibri"/>
                        <a:cs typeface="Times New Roman"/>
                      </a:endParaRPr>
                    </a:p>
                  </a:txBody>
                  <a:tcPr marL="68580" marR="68580" marT="0" marB="0" anchor="b"/>
                </a:tc>
              </a:tr>
              <a:tr h="0">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24</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INTERIOR</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6</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7</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57.14285714</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14.28571429</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57.14285714</a:t>
                      </a:r>
                      <a:endParaRPr lang="en-US" sz="1100">
                        <a:latin typeface="Calibri"/>
                        <a:ea typeface="Calibri"/>
                        <a:cs typeface="Times New Roman"/>
                      </a:endParaRPr>
                    </a:p>
                  </a:txBody>
                  <a:tcPr marL="68580" marR="68580" marT="0" marB="0" anchor="b"/>
                </a:tc>
              </a:tr>
              <a:tr h="0">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25</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judicial council</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42799">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26</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JUSTICE</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FF0000"/>
                          </a:solidFill>
                          <a:latin typeface="Calibri"/>
                          <a:ea typeface="Times New Roman"/>
                          <a:cs typeface="Calibri"/>
                        </a:rPr>
                        <a:t>6</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120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80</a:t>
                      </a:r>
                      <a:endParaRPr lang="en-US" sz="1100">
                        <a:latin typeface="Calibri"/>
                        <a:ea typeface="Calibri"/>
                        <a:cs typeface="Times New Roman"/>
                      </a:endParaRPr>
                    </a:p>
                  </a:txBody>
                  <a:tcPr marL="68580" marR="68580" marT="0" marB="0" anchor="b"/>
                </a:tc>
              </a:tr>
              <a:tr h="0">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27</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LABOUR AND PRODUCTIVITY</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6</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16.66666667</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0">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28</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LANDS &amp; HOUSING</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0</a:t>
                      </a:r>
                      <a:endParaRPr lang="en-US" sz="1100" dirty="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100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200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7178">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29</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MINES AND STEEL</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9.090909091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110109">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NATIONAL ASSEMBLY</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0</a:t>
                      </a:r>
                      <a:endParaRPr lang="en-US" sz="1100" dirty="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0</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0</a:t>
                      </a:r>
                      <a:endParaRPr lang="en-US" sz="1100" dirty="0">
                        <a:latin typeface="Calibri"/>
                        <a:ea typeface="Calibri"/>
                        <a:cs typeface="Times New Roman"/>
                      </a:endParaRPr>
                    </a:p>
                  </a:txBody>
                  <a:tcPr marL="68580" marR="68580" marT="0" marB="0" anchor="b"/>
                </a:tc>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625" y="142875"/>
            <a:ext cx="8258175" cy="642938"/>
          </a:xfrm>
        </p:spPr>
        <p:txBody>
          <a:bodyPr rtlCol="0">
            <a:normAutofit fontScale="90000"/>
          </a:bodyPr>
          <a:lstStyle/>
          <a:p>
            <a:pPr fontAlgn="auto">
              <a:spcAft>
                <a:spcPts val="0"/>
              </a:spcAft>
              <a:defRPr/>
            </a:pPr>
            <a:r>
              <a:rPr lang="en-US" sz="2000" b="1" dirty="0" smtClean="0">
                <a:solidFill>
                  <a:srgbClr val="002060"/>
                </a:solidFill>
              </a:rPr>
              <a:t>Procurement Records Submission Compliance  Circulars FOR </a:t>
            </a:r>
            <a:r>
              <a:rPr lang="en-US" sz="2000" b="1" dirty="0" smtClean="0"/>
              <a:t>FY 2011, 2012 &amp;2013</a:t>
            </a:r>
            <a:endParaRPr lang="en-US" sz="2000" dirty="0" smtClean="0"/>
          </a:p>
        </p:txBody>
      </p:sp>
      <p:graphicFrame>
        <p:nvGraphicFramePr>
          <p:cNvPr id="4" name="Content Placeholder 3"/>
          <p:cNvGraphicFramePr>
            <a:graphicFrameLocks noGrp="1"/>
          </p:cNvGraphicFramePr>
          <p:nvPr>
            <p:ph idx="1"/>
          </p:nvPr>
        </p:nvGraphicFramePr>
        <p:xfrm>
          <a:off x="152400" y="990600"/>
          <a:ext cx="8839200" cy="5410200"/>
        </p:xfrm>
        <a:graphic>
          <a:graphicData uri="http://schemas.openxmlformats.org/drawingml/2006/table">
            <a:tbl>
              <a:tblPr firstRow="1" bandRow="1">
                <a:tableStyleId>{5C22544A-7EE6-4342-B048-85BDC9FD1C3A}</a:tableStyleId>
              </a:tblPr>
              <a:tblGrid>
                <a:gridCol w="394608"/>
                <a:gridCol w="1578428"/>
                <a:gridCol w="678724"/>
                <a:gridCol w="883920"/>
                <a:gridCol w="883920"/>
                <a:gridCol w="1025978"/>
                <a:gridCol w="741862"/>
                <a:gridCol w="994410"/>
                <a:gridCol w="666750"/>
                <a:gridCol w="990600"/>
              </a:tblGrid>
              <a:tr h="370840">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S/N</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PARENT PROCURING ENTITY</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NO OF AGENCIES</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TOTAL NO MINISTRY AND AGENCIES</a:t>
                      </a:r>
                      <a:endParaRPr lang="en-US" sz="1100" dirty="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TOTAL NO OF SUBMISSION IN 2011 FY</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SUBMISSION</a:t>
                      </a:r>
                      <a:endParaRPr lang="en-US" sz="1100" dirty="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TOTAL NO OF SUBMISSION IN 2012 FY</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SUBMISSION</a:t>
                      </a:r>
                      <a:endParaRPr lang="en-US" sz="1100" dirty="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TOTAL NO OF SUBMISSION IN 2013 FY</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a:t>
                      </a:r>
                      <a:r>
                        <a:rPr lang="en-US" sz="1100" dirty="0" smtClean="0">
                          <a:solidFill>
                            <a:srgbClr val="000000"/>
                          </a:solidFill>
                          <a:latin typeface="Calibri"/>
                          <a:ea typeface="Times New Roman"/>
                          <a:cs typeface="Calibri"/>
                        </a:rPr>
                        <a:t>Submission</a:t>
                      </a:r>
                      <a:endParaRPr lang="en-US" sz="1100" dirty="0">
                        <a:latin typeface="Calibri"/>
                        <a:ea typeface="Calibri"/>
                        <a:cs typeface="Times New Roman"/>
                      </a:endParaRPr>
                    </a:p>
                  </a:txBody>
                  <a:tcPr marL="68580" marR="68580" marT="0" marB="0" anchor="b"/>
                </a:tc>
              </a:tr>
              <a:tr h="179070">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31</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NATIONAL PLANNING COMMISSION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25</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69215">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32</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National Population Commission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169926">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33</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NIGER DELTA</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100</a:t>
                      </a:r>
                      <a:endParaRPr lang="en-US" sz="1100">
                        <a:latin typeface="Calibri"/>
                        <a:ea typeface="Calibri"/>
                        <a:cs typeface="Times New Roman"/>
                      </a:endParaRPr>
                    </a:p>
                  </a:txBody>
                  <a:tcPr marL="68580" marR="68580" marT="0" marB="0" anchor="b"/>
                </a:tc>
              </a:tr>
              <a:tr h="64643">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34</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NSA</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35560">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35</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PETROLEUM Resources</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6</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158877">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36</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POLICE AFFAIRS</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92837">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37</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POLICE FORMATION AND COMMAND</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136525">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38</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POLICE SERVICE COMMISSION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19456">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39</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POWER</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6</a:t>
                      </a:r>
                      <a:endParaRPr lang="en-US" sz="1100" dirty="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7</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8</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114.2857143</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71.42857143</a:t>
                      </a:r>
                      <a:endParaRPr lang="en-US" sz="1100">
                        <a:latin typeface="Calibri"/>
                        <a:ea typeface="Calibri"/>
                        <a:cs typeface="Times New Roman"/>
                      </a:endParaRPr>
                    </a:p>
                  </a:txBody>
                  <a:tcPr marL="68580" marR="68580" marT="0" marB="0" anchor="b"/>
                </a:tc>
              </a:tr>
              <a:tr h="73787">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FF0000"/>
                          </a:solidFill>
                          <a:latin typeface="Calibri"/>
                          <a:ea typeface="Times New Roman"/>
                          <a:cs typeface="Calibri"/>
                        </a:rPr>
                        <a:t>PRESIDENCY</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17</a:t>
                      </a:r>
                      <a:endParaRPr lang="en-US" sz="1100" dirty="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8</a:t>
                      </a:r>
                      <a:endParaRPr lang="en-US" sz="1100" dirty="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47.05882353</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17</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100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6</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35.29411765</a:t>
                      </a:r>
                      <a:endParaRPr lang="en-US" sz="1100">
                        <a:latin typeface="Calibri"/>
                        <a:ea typeface="Calibri"/>
                        <a:cs typeface="Times New Roman"/>
                      </a:endParaRPr>
                    </a:p>
                  </a:txBody>
                  <a:tcPr marL="68580" marR="68580" marT="0" marB="0" anchor="b"/>
                </a:tc>
              </a:tr>
              <a:tr h="0">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Presidency-National Sports Commission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0">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42</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PUBLIC COMPLAIN COMMISSION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0">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43</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Revenue Mobilisation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141097">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44</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SALARIES &amp; Wages Commission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370840">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45</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SCIENCE &amp; Technology</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76</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77</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3.896103896</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6.493506494</a:t>
                      </a:r>
                      <a:endParaRPr lang="en-US" sz="1100" dirty="0">
                        <a:latin typeface="Calibri"/>
                        <a:ea typeface="Calibri"/>
                        <a:cs typeface="Times New Roman"/>
                      </a:endParaRPr>
                    </a:p>
                  </a:txBody>
                  <a:tcPr marL="68580" marR="68580" marT="0" marB="0" anchor="b"/>
                </a:tc>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428625" y="0"/>
            <a:ext cx="8258175" cy="785813"/>
          </a:xfrm>
        </p:spPr>
        <p:txBody>
          <a:bodyPr/>
          <a:lstStyle/>
          <a:p>
            <a:r>
              <a:rPr lang="en-US" sz="2000" b="1" smtClean="0">
                <a:solidFill>
                  <a:srgbClr val="002060"/>
                </a:solidFill>
              </a:rPr>
              <a:t>Procurement Records Submission Compliance  Circulars FOR </a:t>
            </a:r>
            <a:r>
              <a:rPr lang="en-US" sz="2000" b="1" smtClean="0"/>
              <a:t>FY 2011, 2012 &amp;2013</a:t>
            </a:r>
            <a:endParaRPr lang="en-US" sz="2000" smtClean="0"/>
          </a:p>
        </p:txBody>
      </p:sp>
      <p:graphicFrame>
        <p:nvGraphicFramePr>
          <p:cNvPr id="4" name="Content Placeholder 3"/>
          <p:cNvGraphicFramePr>
            <a:graphicFrameLocks noGrp="1"/>
          </p:cNvGraphicFramePr>
          <p:nvPr>
            <p:ph idx="1"/>
          </p:nvPr>
        </p:nvGraphicFramePr>
        <p:xfrm>
          <a:off x="152400" y="1143000"/>
          <a:ext cx="8839200" cy="5168900"/>
        </p:xfrm>
        <a:graphic>
          <a:graphicData uri="http://schemas.openxmlformats.org/drawingml/2006/table">
            <a:tbl>
              <a:tblPr firstRow="1" bandRow="1">
                <a:tableStyleId>{5C22544A-7EE6-4342-B048-85BDC9FD1C3A}</a:tableStyleId>
              </a:tblPr>
              <a:tblGrid>
                <a:gridCol w="394608"/>
                <a:gridCol w="1373232"/>
                <a:gridCol w="746760"/>
                <a:gridCol w="762000"/>
                <a:gridCol w="914400"/>
                <a:gridCol w="990600"/>
                <a:gridCol w="914400"/>
                <a:gridCol w="990600"/>
                <a:gridCol w="762000"/>
                <a:gridCol w="990600"/>
              </a:tblGrid>
              <a:tr h="796715">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S/N</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PARENT PROCURING ENTITY</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NO OF AGENCIES</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TOTAL NO MINISTRY AND AGENCIES</a:t>
                      </a:r>
                      <a:endParaRPr lang="en-US" sz="1100" dirty="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TOTAL NO OF SUBMISSION IN 2011 FY</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SUBMISSION</a:t>
                      </a:r>
                      <a:endParaRPr lang="en-US" sz="1100" dirty="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TOTAL NO OF SUBMISSION IN 2012 FY</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SUBMISSION</a:t>
                      </a:r>
                      <a:endParaRPr lang="en-US" sz="1100" dirty="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TOTAL NO OF SUBMISSION IN 2013 FY</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a:t>
                      </a:r>
                      <a:r>
                        <a:rPr lang="en-US" sz="1100" dirty="0" smtClean="0">
                          <a:solidFill>
                            <a:srgbClr val="000000"/>
                          </a:solidFill>
                          <a:latin typeface="Calibri"/>
                          <a:ea typeface="Times New Roman"/>
                          <a:cs typeface="Calibri"/>
                        </a:rPr>
                        <a:t>Submission</a:t>
                      </a:r>
                      <a:endParaRPr lang="en-US" sz="1100" dirty="0">
                        <a:latin typeface="Calibri"/>
                        <a:ea typeface="Calibri"/>
                        <a:cs typeface="Times New Roman"/>
                      </a:endParaRPr>
                    </a:p>
                  </a:txBody>
                  <a:tcPr marL="68580" marR="68580" marT="0" marB="0" anchor="b"/>
                </a:tc>
              </a:tr>
              <a:tr h="272342">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46</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SGF</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16</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17</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318686">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47</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SPECIAL DUTIES &amp; Intergovermental</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100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318686">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48</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SPECIAL DUTIES-SGF</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72342">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49</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SURE-P</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318686">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TOURISM &amp; culture</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12</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13</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15.38461538</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7.692307692</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7.692307692</a:t>
                      </a:r>
                      <a:endParaRPr lang="en-US" sz="1100">
                        <a:latin typeface="Calibri"/>
                        <a:ea typeface="Calibri"/>
                        <a:cs typeface="Times New Roman"/>
                      </a:endParaRPr>
                    </a:p>
                  </a:txBody>
                  <a:tcPr marL="68580" marR="68580" marT="0" marB="0" anchor="b"/>
                </a:tc>
              </a:tr>
              <a:tr h="318686">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TRADE &amp; INVESTMENT</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18</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19</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13</a:t>
                      </a:r>
                      <a:endParaRPr lang="en-US" sz="1100" dirty="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68.42105263</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318686">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52</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TRANSPORT</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6</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16.66666667</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66.66666667</a:t>
                      </a:r>
                      <a:endParaRPr lang="en-US" sz="1100">
                        <a:latin typeface="Calibri"/>
                        <a:ea typeface="Calibri"/>
                        <a:cs typeface="Times New Roman"/>
                      </a:endParaRPr>
                    </a:p>
                  </a:txBody>
                  <a:tcPr marL="68580" marR="68580" marT="0" marB="0" anchor="b"/>
                </a:tc>
              </a:tr>
              <a:tr h="318686">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53</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WATER RESOURCES</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16</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17</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5.882352941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5.882352941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29.41176471</a:t>
                      </a:r>
                      <a:endParaRPr lang="en-US" sz="1100">
                        <a:latin typeface="Calibri"/>
                        <a:ea typeface="Calibri"/>
                        <a:cs typeface="Times New Roman"/>
                      </a:endParaRPr>
                    </a:p>
                  </a:txBody>
                  <a:tcPr marL="68580" marR="68580" marT="0" marB="0" anchor="b"/>
                </a:tc>
              </a:tr>
              <a:tr h="272342">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54</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WOMEN AFFAIRS</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100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318686">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55</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WORKS</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6</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7</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14.28571429</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42.85714286</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28.57142857</a:t>
                      </a:r>
                      <a:endParaRPr lang="en-US" sz="1100">
                        <a:latin typeface="Calibri"/>
                        <a:ea typeface="Calibri"/>
                        <a:cs typeface="Times New Roman"/>
                      </a:endParaRPr>
                    </a:p>
                  </a:txBody>
                  <a:tcPr marL="68580" marR="68580" marT="0" marB="0" anchor="b"/>
                </a:tc>
              </a:tr>
              <a:tr h="318686">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56</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Youth Development</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33.33333333</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318686">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57</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Zonal Intervention Project</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318686">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836</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36</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4.306220096</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99</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11.84210526</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56</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6.698564593</a:t>
                      </a:r>
                      <a:endParaRPr lang="en-US" sz="1100" dirty="0">
                        <a:latin typeface="Calibri"/>
                        <a:ea typeface="Calibri"/>
                        <a:cs typeface="Times New Roman"/>
                      </a:endParaRPr>
                    </a:p>
                  </a:txBody>
                  <a:tcPr marL="68580" marR="68580" marT="0" marB="0" anchor="b"/>
                </a:tc>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smtClean="0"/>
              <a:t>SUMMARY</a:t>
            </a:r>
          </a:p>
        </p:txBody>
      </p:sp>
      <p:graphicFrame>
        <p:nvGraphicFramePr>
          <p:cNvPr id="5" name="Content Placeholder 4"/>
          <p:cNvGraphicFramePr>
            <a:graphicFrameLocks noGrp="1"/>
          </p:cNvGraphicFramePr>
          <p:nvPr>
            <p:ph idx="1"/>
          </p:nvPr>
        </p:nvGraphicFramePr>
        <p:xfrm>
          <a:off x="457200" y="1600200"/>
          <a:ext cx="8229600" cy="1482725"/>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pPr marL="0" marR="0">
                        <a:lnSpc>
                          <a:spcPct val="115000"/>
                        </a:lnSpc>
                        <a:spcBef>
                          <a:spcPts val="0"/>
                        </a:spcBef>
                        <a:spcAft>
                          <a:spcPts val="0"/>
                        </a:spcAft>
                      </a:pPr>
                      <a:r>
                        <a:rPr lang="en-US" sz="1600" dirty="0">
                          <a:latin typeface="Calibri"/>
                          <a:ea typeface="Calibri"/>
                          <a:cs typeface="Times New Roman"/>
                        </a:rPr>
                        <a:t>FY</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a:latin typeface="Calibri"/>
                          <a:ea typeface="Calibri"/>
                          <a:cs typeface="Times New Roman"/>
                        </a:rPr>
                        <a:t>Total Submission</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a:latin typeface="Calibri"/>
                          <a:ea typeface="Calibri"/>
                          <a:cs typeface="Times New Roman"/>
                        </a:rPr>
                        <a:t>% of PE that Complied</a:t>
                      </a:r>
                      <a:endParaRPr lang="en-US" sz="1100">
                        <a:latin typeface="Calibri"/>
                        <a:ea typeface="Calibri"/>
                        <a:cs typeface="Times New Roman"/>
                      </a:endParaRPr>
                    </a:p>
                  </a:txBody>
                  <a:tcPr marL="68580" marR="68580" marT="0" marB="0"/>
                </a:tc>
              </a:tr>
              <a:tr h="370840">
                <a:tc>
                  <a:txBody>
                    <a:bodyPr/>
                    <a:lstStyle/>
                    <a:p>
                      <a:pPr marL="0" marR="0">
                        <a:lnSpc>
                          <a:spcPct val="115000"/>
                        </a:lnSpc>
                        <a:spcBef>
                          <a:spcPts val="0"/>
                        </a:spcBef>
                        <a:spcAft>
                          <a:spcPts val="0"/>
                        </a:spcAft>
                      </a:pPr>
                      <a:r>
                        <a:rPr lang="en-US" sz="1600">
                          <a:latin typeface="Calibri"/>
                          <a:ea typeface="Calibri"/>
                          <a:cs typeface="Times New Roman"/>
                        </a:rPr>
                        <a:t>2011</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a:latin typeface="Calibri"/>
                          <a:ea typeface="Calibri"/>
                          <a:cs typeface="Times New Roman"/>
                        </a:rPr>
                        <a:t>36</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a:solidFill>
                            <a:srgbClr val="FF0000"/>
                          </a:solidFill>
                          <a:latin typeface="Calibri"/>
                          <a:ea typeface="Calibri"/>
                          <a:cs typeface="Times New Roman"/>
                        </a:rPr>
                        <a:t>4.32</a:t>
                      </a:r>
                      <a:endParaRPr lang="en-US" sz="1100">
                        <a:latin typeface="Calibri"/>
                        <a:ea typeface="Calibri"/>
                        <a:cs typeface="Times New Roman"/>
                      </a:endParaRPr>
                    </a:p>
                  </a:txBody>
                  <a:tcPr marL="68580" marR="68580" marT="0" marB="0"/>
                </a:tc>
              </a:tr>
              <a:tr h="370840">
                <a:tc>
                  <a:txBody>
                    <a:bodyPr/>
                    <a:lstStyle/>
                    <a:p>
                      <a:pPr marL="0" marR="0">
                        <a:lnSpc>
                          <a:spcPct val="115000"/>
                        </a:lnSpc>
                        <a:spcBef>
                          <a:spcPts val="0"/>
                        </a:spcBef>
                        <a:spcAft>
                          <a:spcPts val="0"/>
                        </a:spcAft>
                      </a:pPr>
                      <a:r>
                        <a:rPr lang="en-US" sz="1600">
                          <a:latin typeface="Calibri"/>
                          <a:ea typeface="Calibri"/>
                          <a:cs typeface="Times New Roman"/>
                        </a:rPr>
                        <a:t>2012</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a:latin typeface="Calibri"/>
                          <a:ea typeface="Calibri"/>
                          <a:cs typeface="Times New Roman"/>
                        </a:rPr>
                        <a:t>99</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a:solidFill>
                            <a:srgbClr val="FF0000"/>
                          </a:solidFill>
                          <a:latin typeface="Calibri"/>
                          <a:ea typeface="Calibri"/>
                          <a:cs typeface="Times New Roman"/>
                        </a:rPr>
                        <a:t>11.89</a:t>
                      </a:r>
                      <a:endParaRPr lang="en-US" sz="1100">
                        <a:latin typeface="Calibri"/>
                        <a:ea typeface="Calibri"/>
                        <a:cs typeface="Times New Roman"/>
                      </a:endParaRPr>
                    </a:p>
                  </a:txBody>
                  <a:tcPr marL="68580" marR="68580" marT="0" marB="0"/>
                </a:tc>
              </a:tr>
              <a:tr h="370840">
                <a:tc>
                  <a:txBody>
                    <a:bodyPr/>
                    <a:lstStyle/>
                    <a:p>
                      <a:pPr marL="0" marR="0">
                        <a:lnSpc>
                          <a:spcPct val="115000"/>
                        </a:lnSpc>
                        <a:spcBef>
                          <a:spcPts val="0"/>
                        </a:spcBef>
                        <a:spcAft>
                          <a:spcPts val="0"/>
                        </a:spcAft>
                      </a:pPr>
                      <a:r>
                        <a:rPr lang="en-US" sz="1600">
                          <a:latin typeface="Calibri"/>
                          <a:ea typeface="Calibri"/>
                          <a:cs typeface="Times New Roman"/>
                        </a:rPr>
                        <a:t>2013</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a:latin typeface="Calibri"/>
                          <a:ea typeface="Calibri"/>
                          <a:cs typeface="Times New Roman"/>
                        </a:rPr>
                        <a:t>56</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dirty="0">
                          <a:solidFill>
                            <a:srgbClr val="FF0000"/>
                          </a:solidFill>
                          <a:latin typeface="Calibri"/>
                          <a:ea typeface="Calibri"/>
                          <a:cs typeface="Times New Roman"/>
                        </a:rPr>
                        <a:t>6.72</a:t>
                      </a:r>
                      <a:endParaRPr lang="en-US" sz="1100" dirty="0">
                        <a:latin typeface="Calibri"/>
                        <a:ea typeface="Calibri"/>
                        <a:cs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smtClean="0"/>
              <a:t>Issues</a:t>
            </a:r>
          </a:p>
        </p:txBody>
      </p:sp>
      <p:sp>
        <p:nvSpPr>
          <p:cNvPr id="25603" name="Content Placeholder 2"/>
          <p:cNvSpPr>
            <a:spLocks noGrp="1"/>
          </p:cNvSpPr>
          <p:nvPr>
            <p:ph idx="1"/>
          </p:nvPr>
        </p:nvSpPr>
        <p:spPr>
          <a:xfrm>
            <a:off x="428625" y="1214438"/>
            <a:ext cx="8258175" cy="4911725"/>
          </a:xfrm>
        </p:spPr>
        <p:txBody>
          <a:bodyPr/>
          <a:lstStyle/>
          <a:p>
            <a:r>
              <a:rPr lang="en-US" smtClean="0"/>
              <a:t>What are the reasons why we fail to comply with circulars issued by SGF?</a:t>
            </a:r>
          </a:p>
          <a:p>
            <a:pPr lvl="1"/>
            <a:r>
              <a:rPr lang="en-US" smtClean="0"/>
              <a:t>No Enforcement of appropriate sanctions?</a:t>
            </a:r>
          </a:p>
        </p:txBody>
      </p:sp>
      <p:sp>
        <p:nvSpPr>
          <p:cNvPr id="4" name="Slide Number Placeholder 3"/>
          <p:cNvSpPr>
            <a:spLocks noGrp="1"/>
          </p:cNvSpPr>
          <p:nvPr>
            <p:ph type="sldNum" sz="quarter" idx="12"/>
          </p:nvPr>
        </p:nvSpPr>
        <p:spPr/>
        <p:txBody>
          <a:bodyPr/>
          <a:lstStyle/>
          <a:p>
            <a:pPr>
              <a:defRPr/>
            </a:pPr>
            <a:fld id="{FC1D3780-654F-44FA-AFA3-9D72315A5434}" type="slidenum">
              <a:rPr lang="en-US" smtClean="0"/>
              <a:pPr>
                <a:defRPr/>
              </a:pPr>
              <a:t>24</a:t>
            </a:fld>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457200" y="142875"/>
            <a:ext cx="8229600" cy="714375"/>
          </a:xfrm>
        </p:spPr>
        <p:txBody>
          <a:bodyPr/>
          <a:lstStyle/>
          <a:p>
            <a:r>
              <a:rPr lang="en-US" sz="2400" smtClean="0"/>
              <a:t/>
            </a:r>
            <a:br>
              <a:rPr lang="en-US" sz="2400" smtClean="0"/>
            </a:br>
            <a:r>
              <a:rPr lang="en-US" sz="2400" smtClean="0"/>
              <a:t/>
            </a:r>
            <a:br>
              <a:rPr lang="en-US" sz="2400" smtClean="0"/>
            </a:br>
            <a:r>
              <a:rPr lang="en-US" sz="2400" smtClean="0"/>
              <a:t>Total contracts value submitted and Approvals for 2011 FY</a:t>
            </a:r>
            <a:r>
              <a:rPr lang="en-US" smtClean="0"/>
              <a:t/>
            </a:r>
            <a:br>
              <a:rPr lang="en-US" smtClean="0"/>
            </a:br>
            <a:endParaRPr lang="en-US" smtClean="0"/>
          </a:p>
        </p:txBody>
      </p:sp>
      <p:graphicFrame>
        <p:nvGraphicFramePr>
          <p:cNvPr id="5" name="Content Placeholder 4"/>
          <p:cNvGraphicFramePr>
            <a:graphicFrameLocks noGrp="1"/>
          </p:cNvGraphicFramePr>
          <p:nvPr>
            <p:ph idx="1"/>
          </p:nvPr>
        </p:nvGraphicFramePr>
        <p:xfrm>
          <a:off x="285750" y="1143000"/>
          <a:ext cx="8715375" cy="5588000"/>
        </p:xfrm>
        <a:graphic>
          <a:graphicData uri="http://schemas.openxmlformats.org/drawingml/2006/table">
            <a:tbl>
              <a:tblPr firstRow="1" bandRow="1">
                <a:tableStyleId>{5C22544A-7EE6-4342-B048-85BDC9FD1C3A}</a:tableStyleId>
              </a:tblPr>
              <a:tblGrid>
                <a:gridCol w="499297"/>
                <a:gridCol w="2357033"/>
                <a:gridCol w="1304730"/>
                <a:gridCol w="1437457"/>
                <a:gridCol w="1285969"/>
                <a:gridCol w="878871"/>
                <a:gridCol w="952109"/>
              </a:tblGrid>
              <a:tr h="522056">
                <a:tc gridSpan="7">
                  <a:txBody>
                    <a:bodyPr/>
                    <a:lstStyle/>
                    <a:p>
                      <a:pPr marL="0" marR="0">
                        <a:lnSpc>
                          <a:spcPct val="115000"/>
                        </a:lnSpc>
                        <a:spcBef>
                          <a:spcPts val="0"/>
                        </a:spcBef>
                        <a:spcAft>
                          <a:spcPts val="0"/>
                        </a:spcAft>
                      </a:pPr>
                      <a:endParaRPr lang="en-US" sz="1100" dirty="0">
                        <a:latin typeface="Calibri"/>
                        <a:ea typeface="Calibri"/>
                        <a:cs typeface="Times New Roman"/>
                      </a:endParaRPr>
                    </a:p>
                  </a:txBody>
                  <a:tcPr marL="68580" marR="68580" marT="0" marB="0"/>
                </a:tc>
                <a:tc hMerge="1">
                  <a:txBody>
                    <a:bodyPr/>
                    <a:lstStyle/>
                    <a:p>
                      <a:pPr marL="0" marR="0">
                        <a:lnSpc>
                          <a:spcPct val="115000"/>
                        </a:lnSpc>
                        <a:spcBef>
                          <a:spcPts val="0"/>
                        </a:spcBef>
                        <a:spcAft>
                          <a:spcPts val="0"/>
                        </a:spcAft>
                      </a:pPr>
                      <a:endParaRPr lang="en-US" sz="1100" dirty="0">
                        <a:latin typeface="Calibri"/>
                        <a:ea typeface="Calibri"/>
                        <a:cs typeface="Times New Roman"/>
                      </a:endParaRPr>
                    </a:p>
                  </a:txBody>
                  <a:tcPr marL="68580" marR="68580" marT="0" marB="0"/>
                </a:tc>
                <a:tc hMerge="1">
                  <a:txBody>
                    <a:bodyPr/>
                    <a:lstStyle/>
                    <a:p>
                      <a:pPr marL="0" marR="0">
                        <a:lnSpc>
                          <a:spcPct val="115000"/>
                        </a:lnSpc>
                        <a:spcBef>
                          <a:spcPts val="0"/>
                        </a:spcBef>
                        <a:spcAft>
                          <a:spcPts val="0"/>
                        </a:spcAft>
                      </a:pPr>
                      <a:endParaRPr lang="en-US" sz="1100" dirty="0">
                        <a:latin typeface="Calibri"/>
                        <a:ea typeface="Calibri"/>
                        <a:cs typeface="Times New Roman"/>
                      </a:endParaRPr>
                    </a:p>
                  </a:txBody>
                  <a:tcPr marL="68580" marR="68580" marT="0" marB="0"/>
                </a:tc>
                <a:tc hMerge="1">
                  <a:txBody>
                    <a:bodyPr/>
                    <a:lstStyle/>
                    <a:p>
                      <a:pPr marL="0" marR="0">
                        <a:lnSpc>
                          <a:spcPct val="115000"/>
                        </a:lnSpc>
                        <a:spcBef>
                          <a:spcPts val="0"/>
                        </a:spcBef>
                        <a:spcAft>
                          <a:spcPts val="0"/>
                        </a:spcAft>
                      </a:pPr>
                      <a:endParaRPr lang="en-US" sz="1100" dirty="0">
                        <a:latin typeface="Calibri"/>
                        <a:ea typeface="Calibri"/>
                        <a:cs typeface="Times New Roman"/>
                      </a:endParaRPr>
                    </a:p>
                  </a:txBody>
                  <a:tcPr marL="68580" marR="68580" marT="0" marB="0"/>
                </a:tc>
                <a:tc hMerge="1">
                  <a:txBody>
                    <a:bodyPr/>
                    <a:lstStyle/>
                    <a:p>
                      <a:pPr marL="0" marR="0">
                        <a:lnSpc>
                          <a:spcPct val="115000"/>
                        </a:lnSpc>
                        <a:spcBef>
                          <a:spcPts val="0"/>
                        </a:spcBef>
                        <a:spcAft>
                          <a:spcPts val="0"/>
                        </a:spcAft>
                      </a:pPr>
                      <a:endParaRPr lang="en-US" sz="1100" dirty="0">
                        <a:latin typeface="Calibri"/>
                        <a:ea typeface="Calibri"/>
                        <a:cs typeface="Times New Roman"/>
                      </a:endParaRPr>
                    </a:p>
                  </a:txBody>
                  <a:tcPr marL="68580" marR="68580" marT="0" marB="0"/>
                </a:tc>
                <a:tc hMerge="1">
                  <a:txBody>
                    <a:bodyPr/>
                    <a:lstStyle/>
                    <a:p>
                      <a:pPr marL="0" marR="0">
                        <a:lnSpc>
                          <a:spcPct val="115000"/>
                        </a:lnSpc>
                        <a:spcBef>
                          <a:spcPts val="0"/>
                        </a:spcBef>
                        <a:spcAft>
                          <a:spcPts val="0"/>
                        </a:spcAft>
                      </a:pPr>
                      <a:endParaRPr lang="en-US" sz="1100" dirty="0">
                        <a:latin typeface="Calibri"/>
                        <a:ea typeface="Calibri"/>
                        <a:cs typeface="Times New Roman"/>
                      </a:endParaRPr>
                    </a:p>
                  </a:txBody>
                  <a:tcPr marL="68580" marR="68580" marT="0" marB="0"/>
                </a:tc>
                <a:tc hMerge="1">
                  <a:txBody>
                    <a:bodyPr/>
                    <a:lstStyle/>
                    <a:p>
                      <a:pPr marL="0" marR="0">
                        <a:lnSpc>
                          <a:spcPct val="115000"/>
                        </a:lnSpc>
                        <a:spcBef>
                          <a:spcPts val="0"/>
                        </a:spcBef>
                        <a:spcAft>
                          <a:spcPts val="0"/>
                        </a:spcAft>
                      </a:pPr>
                      <a:endParaRPr lang="en-US" sz="1100" dirty="0">
                        <a:latin typeface="Calibri"/>
                        <a:ea typeface="Calibri"/>
                        <a:cs typeface="Times New Roman"/>
                      </a:endParaRPr>
                    </a:p>
                  </a:txBody>
                  <a:tcPr marL="68580" marR="68580" marT="0" marB="0"/>
                </a:tc>
              </a:tr>
              <a:tr h="556453">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S/N </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smtClean="0">
                          <a:solidFill>
                            <a:srgbClr val="000000"/>
                          </a:solidFill>
                          <a:latin typeface="Calibri"/>
                          <a:ea typeface="Times New Roman"/>
                          <a:cs typeface="Calibri"/>
                        </a:rPr>
                        <a:t>Procuring Entities</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Total Numbers of Contracts Awarded </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Total Contract Value (N) </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smtClean="0">
                          <a:solidFill>
                            <a:srgbClr val="000000"/>
                          </a:solidFill>
                          <a:latin typeface="Calibri"/>
                          <a:ea typeface="Times New Roman"/>
                          <a:cs typeface="Calibri"/>
                        </a:rPr>
                        <a:t>FEC APPROVAL' </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 Contracts Above MDA Threshold </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 Contracts Within MDA Threshold </a:t>
                      </a:r>
                      <a:endParaRPr lang="en-US" sz="1100">
                        <a:latin typeface="Calibri"/>
                        <a:ea typeface="Calibri"/>
                        <a:cs typeface="Times New Roman"/>
                      </a:endParaRPr>
                    </a:p>
                  </a:txBody>
                  <a:tcPr marL="68580" marR="68580" marT="0" marB="0"/>
                </a:tc>
              </a:tr>
              <a:tr h="367271">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a:t>
                      </a:r>
                      <a:r>
                        <a:rPr lang="en-US" sz="1100" dirty="0" smtClean="0">
                          <a:solidFill>
                            <a:srgbClr val="000000"/>
                          </a:solidFill>
                          <a:latin typeface="Calibri"/>
                          <a:ea typeface="Times New Roman"/>
                          <a:cs typeface="Calibri"/>
                        </a:rPr>
                        <a:t>1. </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Presidency </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301.00 </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4,378,558,380.05 </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a:t>
                      </a:r>
                      <a:r>
                        <a:rPr lang="en-US" sz="1100" dirty="0" smtClean="0">
                          <a:solidFill>
                            <a:srgbClr val="000000"/>
                          </a:solidFill>
                          <a:latin typeface="Calibri"/>
                          <a:ea typeface="Times New Roman"/>
                          <a:cs typeface="Calibri"/>
                        </a:rPr>
                        <a:t> 353,246,706.00 </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a:solidFill>
                            <a:srgbClr val="FF0000"/>
                          </a:solidFill>
                          <a:latin typeface="Calibri"/>
                          <a:ea typeface="Times New Roman"/>
                          <a:cs typeface="Calibri"/>
                        </a:rPr>
                        <a:t>          8.07 </a:t>
                      </a:r>
                      <a:endParaRPr lang="en-US" sz="1100" dirty="0">
                        <a:solidFill>
                          <a:srgbClr val="FF0000"/>
                        </a:solidFill>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91.93 </a:t>
                      </a:r>
                      <a:endParaRPr lang="en-US" sz="1100">
                        <a:latin typeface="Calibri"/>
                        <a:ea typeface="Calibri"/>
                        <a:cs typeface="Times New Roman"/>
                      </a:endParaRPr>
                    </a:p>
                  </a:txBody>
                  <a:tcPr marL="68580" marR="68580" marT="0" marB="0"/>
                </a:tc>
              </a:tr>
              <a:tr h="367271">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a:t>
                      </a:r>
                      <a:r>
                        <a:rPr lang="en-US" sz="1100" dirty="0" smtClean="0">
                          <a:solidFill>
                            <a:srgbClr val="000000"/>
                          </a:solidFill>
                          <a:latin typeface="Calibri"/>
                          <a:ea typeface="Times New Roman"/>
                          <a:cs typeface="Calibri"/>
                        </a:rPr>
                        <a:t>2.</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smtClean="0">
                          <a:solidFill>
                            <a:srgbClr val="000000"/>
                          </a:solidFill>
                          <a:latin typeface="Calibri"/>
                          <a:ea typeface="Times New Roman"/>
                          <a:cs typeface="Calibri"/>
                        </a:rPr>
                        <a:t>Environment and Agencies </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68.00 </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a:t>
                      </a:r>
                      <a:r>
                        <a:rPr lang="en-US" sz="1100" dirty="0" smtClean="0">
                          <a:solidFill>
                            <a:srgbClr val="000000"/>
                          </a:solidFill>
                          <a:latin typeface="Calibri"/>
                          <a:ea typeface="Times New Roman"/>
                          <a:cs typeface="Calibri"/>
                        </a:rPr>
                        <a:t>  </a:t>
                      </a:r>
                      <a:r>
                        <a:rPr lang="en-US" sz="1100" dirty="0">
                          <a:solidFill>
                            <a:srgbClr val="000000"/>
                          </a:solidFill>
                          <a:latin typeface="Calibri"/>
                          <a:ea typeface="Times New Roman"/>
                          <a:cs typeface="Calibri"/>
                        </a:rPr>
                        <a:t>4,262,779,480.60 </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a:t>
                      </a:r>
                      <a:r>
                        <a:rPr lang="en-US" sz="1100" dirty="0" smtClean="0">
                          <a:solidFill>
                            <a:srgbClr val="000000"/>
                          </a:solidFill>
                          <a:latin typeface="Calibri"/>
                          <a:ea typeface="Times New Roman"/>
                          <a:cs typeface="Calibri"/>
                        </a:rPr>
                        <a:t> 1,003,774,440.29 </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a:solidFill>
                            <a:srgbClr val="FF0000"/>
                          </a:solidFill>
                          <a:latin typeface="Calibri"/>
                          <a:ea typeface="Times New Roman"/>
                          <a:cs typeface="Calibri"/>
                        </a:rPr>
                        <a:t>        23.55 </a:t>
                      </a:r>
                      <a:endParaRPr lang="en-US" sz="1100" dirty="0">
                        <a:solidFill>
                          <a:srgbClr val="FF0000"/>
                        </a:solidFill>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76.45 </a:t>
                      </a:r>
                      <a:endParaRPr lang="en-US" sz="1100">
                        <a:latin typeface="Calibri"/>
                        <a:ea typeface="Calibri"/>
                        <a:cs typeface="Times New Roman"/>
                      </a:endParaRPr>
                    </a:p>
                  </a:txBody>
                  <a:tcPr marL="68580" marR="68580" marT="0" marB="0"/>
                </a:tc>
              </a:tr>
              <a:tr h="224101">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a:t>
                      </a:r>
                      <a:r>
                        <a:rPr lang="en-US" sz="1100" dirty="0" smtClean="0">
                          <a:solidFill>
                            <a:srgbClr val="000000"/>
                          </a:solidFill>
                          <a:latin typeface="Calibri"/>
                          <a:ea typeface="Times New Roman"/>
                          <a:cs typeface="Calibri"/>
                        </a:rPr>
                        <a:t>3.</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smtClean="0">
                          <a:solidFill>
                            <a:srgbClr val="000000"/>
                          </a:solidFill>
                          <a:latin typeface="Calibri"/>
                          <a:ea typeface="Times New Roman"/>
                          <a:cs typeface="Calibri"/>
                        </a:rPr>
                        <a:t>Police </a:t>
                      </a:r>
                      <a:r>
                        <a:rPr lang="en-US" sz="1100" dirty="0">
                          <a:solidFill>
                            <a:srgbClr val="000000"/>
                          </a:solidFill>
                          <a:latin typeface="Calibri"/>
                          <a:ea typeface="Times New Roman"/>
                          <a:cs typeface="Calibri"/>
                        </a:rPr>
                        <a:t>Affairs </a:t>
                      </a:r>
                      <a:r>
                        <a:rPr lang="en-US" sz="1100" dirty="0" smtClean="0">
                          <a:solidFill>
                            <a:srgbClr val="000000"/>
                          </a:solidFill>
                          <a:latin typeface="Calibri"/>
                          <a:ea typeface="Times New Roman"/>
                          <a:cs typeface="Calibri"/>
                        </a:rPr>
                        <a:t> and Agencies </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273.00 </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a:t>
                      </a:r>
                      <a:r>
                        <a:rPr lang="en-US" sz="1100" dirty="0" smtClean="0">
                          <a:solidFill>
                            <a:srgbClr val="000000"/>
                          </a:solidFill>
                          <a:latin typeface="Calibri"/>
                          <a:ea typeface="Times New Roman"/>
                          <a:cs typeface="Calibri"/>
                        </a:rPr>
                        <a:t>28,728,312,073.70 </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a:t>
                      </a:r>
                      <a:r>
                        <a:rPr lang="en-US" sz="1100" dirty="0" smtClean="0">
                          <a:solidFill>
                            <a:srgbClr val="000000"/>
                          </a:solidFill>
                          <a:latin typeface="Calibri"/>
                          <a:ea typeface="Times New Roman"/>
                          <a:cs typeface="Calibri"/>
                        </a:rPr>
                        <a:t> </a:t>
                      </a:r>
                      <a:r>
                        <a:rPr lang="en-US" sz="1100" dirty="0">
                          <a:solidFill>
                            <a:srgbClr val="000000"/>
                          </a:solidFill>
                          <a:latin typeface="Calibri"/>
                          <a:ea typeface="Times New Roman"/>
                          <a:cs typeface="Calibri"/>
                        </a:rPr>
                        <a:t>4,634,430,915.05 </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a:solidFill>
                            <a:srgbClr val="FF0000"/>
                          </a:solidFill>
                          <a:latin typeface="Calibri"/>
                          <a:ea typeface="Times New Roman"/>
                          <a:cs typeface="Calibri"/>
                        </a:rPr>
                        <a:t>        16.13 </a:t>
                      </a:r>
                      <a:endParaRPr lang="en-US" sz="1100" dirty="0">
                        <a:solidFill>
                          <a:srgbClr val="FF0000"/>
                        </a:solidFill>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83.87 </a:t>
                      </a:r>
                      <a:endParaRPr lang="en-US" sz="1100">
                        <a:latin typeface="Calibri"/>
                        <a:ea typeface="Calibri"/>
                        <a:cs typeface="Times New Roman"/>
                      </a:endParaRPr>
                    </a:p>
                  </a:txBody>
                  <a:tcPr marL="68580" marR="68580" marT="0" marB="0"/>
                </a:tc>
              </a:tr>
              <a:tr h="278460">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a:t>
                      </a:r>
                      <a:r>
                        <a:rPr lang="en-US" sz="1100" dirty="0" smtClean="0">
                          <a:solidFill>
                            <a:srgbClr val="000000"/>
                          </a:solidFill>
                          <a:latin typeface="Calibri"/>
                          <a:ea typeface="Times New Roman"/>
                          <a:cs typeface="Calibri"/>
                        </a:rPr>
                        <a:t>4.</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smtClean="0">
                          <a:solidFill>
                            <a:srgbClr val="000000"/>
                          </a:solidFill>
                          <a:latin typeface="Calibri"/>
                          <a:ea typeface="Times New Roman"/>
                          <a:cs typeface="Calibri"/>
                        </a:rPr>
                        <a:t>Agriculture </a:t>
                      </a:r>
                      <a:r>
                        <a:rPr lang="en-US" sz="1100" dirty="0">
                          <a:solidFill>
                            <a:srgbClr val="000000"/>
                          </a:solidFill>
                          <a:latin typeface="Calibri"/>
                          <a:ea typeface="Times New Roman"/>
                          <a:cs typeface="Calibri"/>
                        </a:rPr>
                        <a:t>&amp; Rural Development </a:t>
                      </a:r>
                      <a:r>
                        <a:rPr lang="en-US" sz="1100" dirty="0" smtClean="0">
                          <a:solidFill>
                            <a:srgbClr val="000000"/>
                          </a:solidFill>
                          <a:latin typeface="Calibri"/>
                          <a:ea typeface="Times New Roman"/>
                          <a:cs typeface="Calibri"/>
                        </a:rPr>
                        <a:t>and Agencies </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92.00 </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a:t>
                      </a:r>
                      <a:r>
                        <a:rPr lang="en-US" sz="1100" dirty="0" smtClean="0">
                          <a:solidFill>
                            <a:srgbClr val="000000"/>
                          </a:solidFill>
                          <a:latin typeface="Calibri"/>
                          <a:ea typeface="Times New Roman"/>
                          <a:cs typeface="Calibri"/>
                        </a:rPr>
                        <a:t>      </a:t>
                      </a:r>
                      <a:r>
                        <a:rPr lang="en-US" sz="1100" dirty="0">
                          <a:solidFill>
                            <a:srgbClr val="000000"/>
                          </a:solidFill>
                          <a:latin typeface="Calibri"/>
                          <a:ea typeface="Times New Roman"/>
                          <a:cs typeface="Calibri"/>
                        </a:rPr>
                        <a:t>5,812,534,903.36 </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a:t>
                      </a:r>
                      <a:r>
                        <a:rPr lang="en-US" sz="1100" dirty="0" smtClean="0">
                          <a:solidFill>
                            <a:srgbClr val="000000"/>
                          </a:solidFill>
                          <a:latin typeface="Calibri"/>
                          <a:ea typeface="Times New Roman"/>
                          <a:cs typeface="Calibri"/>
                        </a:rPr>
                        <a:t>  </a:t>
                      </a:r>
                      <a:r>
                        <a:rPr lang="en-US" sz="1100" dirty="0">
                          <a:solidFill>
                            <a:srgbClr val="000000"/>
                          </a:solidFill>
                          <a:latin typeface="Calibri"/>
                          <a:ea typeface="Times New Roman"/>
                          <a:cs typeface="Calibri"/>
                        </a:rPr>
                        <a:t>1,327,199,984.00 </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a:solidFill>
                            <a:srgbClr val="FF0000"/>
                          </a:solidFill>
                          <a:latin typeface="Calibri"/>
                          <a:ea typeface="Times New Roman"/>
                          <a:cs typeface="Calibri"/>
                        </a:rPr>
                        <a:t>        22.83 </a:t>
                      </a:r>
                      <a:endParaRPr lang="en-US" sz="1100" dirty="0">
                        <a:solidFill>
                          <a:srgbClr val="FF0000"/>
                        </a:solidFill>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77.17 </a:t>
                      </a:r>
                      <a:endParaRPr lang="en-US" sz="1100">
                        <a:latin typeface="Calibri"/>
                        <a:ea typeface="Calibri"/>
                        <a:cs typeface="Times New Roman"/>
                      </a:endParaRPr>
                    </a:p>
                  </a:txBody>
                  <a:tcPr marL="68580" marR="68580" marT="0" marB="0"/>
                </a:tc>
              </a:tr>
              <a:tr h="261381">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a:t>
                      </a:r>
                      <a:r>
                        <a:rPr lang="en-US" sz="1100" dirty="0" smtClean="0">
                          <a:solidFill>
                            <a:srgbClr val="000000"/>
                          </a:solidFill>
                          <a:latin typeface="Calibri"/>
                          <a:ea typeface="Times New Roman"/>
                          <a:cs typeface="Calibri"/>
                        </a:rPr>
                        <a:t>5.</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smtClean="0">
                          <a:solidFill>
                            <a:srgbClr val="000000"/>
                          </a:solidFill>
                          <a:latin typeface="Calibri"/>
                          <a:ea typeface="Times New Roman"/>
                          <a:cs typeface="Calibri"/>
                        </a:rPr>
                        <a:t>Works and Agencies </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83.00 </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a:t>
                      </a:r>
                      <a:r>
                        <a:rPr lang="en-US" sz="1100" dirty="0" smtClean="0">
                          <a:solidFill>
                            <a:srgbClr val="000000"/>
                          </a:solidFill>
                          <a:latin typeface="Calibri"/>
                          <a:ea typeface="Times New Roman"/>
                          <a:cs typeface="Calibri"/>
                        </a:rPr>
                        <a:t>  </a:t>
                      </a:r>
                      <a:r>
                        <a:rPr lang="en-US" sz="1100" dirty="0">
                          <a:solidFill>
                            <a:srgbClr val="000000"/>
                          </a:solidFill>
                          <a:latin typeface="Calibri"/>
                          <a:ea typeface="Times New Roman"/>
                          <a:cs typeface="Calibri"/>
                        </a:rPr>
                        <a:t>139,760,257,843.78 </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a:t>
                      </a:r>
                      <a:r>
                        <a:rPr lang="en-US" sz="1100" dirty="0" smtClean="0">
                          <a:solidFill>
                            <a:srgbClr val="000000"/>
                          </a:solidFill>
                          <a:latin typeface="Calibri"/>
                          <a:ea typeface="Times New Roman"/>
                          <a:cs typeface="Calibri"/>
                        </a:rPr>
                        <a:t>9,983,810,876.11 </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a:solidFill>
                            <a:srgbClr val="FF0000"/>
                          </a:solidFill>
                          <a:latin typeface="Calibri"/>
                          <a:ea typeface="Times New Roman"/>
                          <a:cs typeface="Calibri"/>
                        </a:rPr>
                        <a:t>        71.54 </a:t>
                      </a:r>
                      <a:endParaRPr lang="en-US" sz="1100" dirty="0">
                        <a:solidFill>
                          <a:srgbClr val="FF0000"/>
                        </a:solidFill>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28.46 </a:t>
                      </a:r>
                      <a:endParaRPr lang="en-US" sz="1100">
                        <a:latin typeface="Calibri"/>
                        <a:ea typeface="Calibri"/>
                        <a:cs typeface="Times New Roman"/>
                      </a:endParaRPr>
                    </a:p>
                  </a:txBody>
                  <a:tcPr marL="68580" marR="68580" marT="0" marB="0"/>
                </a:tc>
              </a:tr>
              <a:tr h="367271">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a:t>
                      </a:r>
                      <a:r>
                        <a:rPr lang="en-US" sz="1100" dirty="0" smtClean="0">
                          <a:solidFill>
                            <a:srgbClr val="000000"/>
                          </a:solidFill>
                          <a:latin typeface="Calibri"/>
                          <a:ea typeface="Times New Roman"/>
                          <a:cs typeface="Calibri"/>
                        </a:rPr>
                        <a:t>6.</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smtClean="0">
                          <a:solidFill>
                            <a:srgbClr val="000000"/>
                          </a:solidFill>
                          <a:latin typeface="Calibri"/>
                          <a:ea typeface="Times New Roman"/>
                          <a:cs typeface="Calibri"/>
                        </a:rPr>
                        <a:t>Water </a:t>
                      </a:r>
                      <a:r>
                        <a:rPr lang="en-US" sz="1100" dirty="0">
                          <a:solidFill>
                            <a:srgbClr val="000000"/>
                          </a:solidFill>
                          <a:latin typeface="Calibri"/>
                          <a:ea typeface="Times New Roman"/>
                          <a:cs typeface="Calibri"/>
                        </a:rPr>
                        <a:t>Resources </a:t>
                      </a:r>
                      <a:r>
                        <a:rPr lang="en-US" sz="1100" dirty="0" smtClean="0">
                          <a:solidFill>
                            <a:srgbClr val="000000"/>
                          </a:solidFill>
                          <a:latin typeface="Calibri"/>
                          <a:ea typeface="Times New Roman"/>
                          <a:cs typeface="Calibri"/>
                        </a:rPr>
                        <a:t>and Agencies </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81.00 </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a:t>
                      </a:r>
                      <a:r>
                        <a:rPr lang="en-US" sz="1100" dirty="0" smtClean="0">
                          <a:solidFill>
                            <a:srgbClr val="000000"/>
                          </a:solidFill>
                          <a:latin typeface="Calibri"/>
                          <a:ea typeface="Times New Roman"/>
                          <a:cs typeface="Calibri"/>
                        </a:rPr>
                        <a:t>    </a:t>
                      </a:r>
                      <a:r>
                        <a:rPr lang="en-US" sz="1100" dirty="0">
                          <a:solidFill>
                            <a:srgbClr val="000000"/>
                          </a:solidFill>
                          <a:latin typeface="Calibri"/>
                          <a:ea typeface="Times New Roman"/>
                          <a:cs typeface="Calibri"/>
                        </a:rPr>
                        <a:t>38,430,208,880.88 </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a:t>
                      </a:r>
                      <a:r>
                        <a:rPr lang="en-US" sz="1100" dirty="0" smtClean="0">
                          <a:solidFill>
                            <a:srgbClr val="000000"/>
                          </a:solidFill>
                          <a:latin typeface="Calibri"/>
                          <a:ea typeface="Times New Roman"/>
                          <a:cs typeface="Calibri"/>
                        </a:rPr>
                        <a:t>  </a:t>
                      </a:r>
                      <a:r>
                        <a:rPr lang="en-US" sz="1100" dirty="0">
                          <a:solidFill>
                            <a:srgbClr val="000000"/>
                          </a:solidFill>
                          <a:latin typeface="Calibri"/>
                          <a:ea typeface="Times New Roman"/>
                          <a:cs typeface="Calibri"/>
                        </a:rPr>
                        <a:t>427,396,190.00 </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a:solidFill>
                            <a:srgbClr val="FF0000"/>
                          </a:solidFill>
                          <a:latin typeface="Calibri"/>
                          <a:ea typeface="Times New Roman"/>
                          <a:cs typeface="Calibri"/>
                        </a:rPr>
                        <a:t>          1.11 </a:t>
                      </a:r>
                      <a:endParaRPr lang="en-US" sz="1100" dirty="0">
                        <a:solidFill>
                          <a:srgbClr val="FF0000"/>
                        </a:solidFill>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98.89 </a:t>
                      </a:r>
                      <a:endParaRPr lang="en-US" sz="1100">
                        <a:latin typeface="Calibri"/>
                        <a:ea typeface="Calibri"/>
                        <a:cs typeface="Times New Roman"/>
                      </a:endParaRPr>
                    </a:p>
                  </a:txBody>
                  <a:tcPr marL="68580" marR="68580" marT="0" marB="0"/>
                </a:tc>
              </a:tr>
              <a:tr h="367271">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a:t>
                      </a:r>
                      <a:r>
                        <a:rPr lang="en-US" sz="1100" dirty="0" smtClean="0">
                          <a:solidFill>
                            <a:srgbClr val="000000"/>
                          </a:solidFill>
                          <a:latin typeface="Calibri"/>
                          <a:ea typeface="Times New Roman"/>
                          <a:cs typeface="Calibri"/>
                        </a:rPr>
                        <a:t>7.</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smtClean="0">
                          <a:solidFill>
                            <a:srgbClr val="000000"/>
                          </a:solidFill>
                          <a:latin typeface="Calibri"/>
                          <a:ea typeface="Times New Roman"/>
                          <a:cs typeface="Calibri"/>
                        </a:rPr>
                        <a:t>Education  and Agencies </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20.00 </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a:t>
                      </a:r>
                      <a:r>
                        <a:rPr lang="en-US" sz="1100" dirty="0" smtClean="0">
                          <a:solidFill>
                            <a:srgbClr val="000000"/>
                          </a:solidFill>
                          <a:latin typeface="Calibri"/>
                          <a:ea typeface="Times New Roman"/>
                          <a:cs typeface="Calibri"/>
                        </a:rPr>
                        <a:t>     </a:t>
                      </a:r>
                      <a:r>
                        <a:rPr lang="en-US" sz="1100" dirty="0">
                          <a:solidFill>
                            <a:srgbClr val="000000"/>
                          </a:solidFill>
                          <a:latin typeface="Calibri"/>
                          <a:ea typeface="Times New Roman"/>
                          <a:cs typeface="Calibri"/>
                        </a:rPr>
                        <a:t>199,671,000.00 </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   </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a:solidFill>
                            <a:srgbClr val="FF0000"/>
                          </a:solidFill>
                          <a:latin typeface="Calibri"/>
                          <a:ea typeface="Times New Roman"/>
                          <a:cs typeface="Calibri"/>
                        </a:rPr>
                        <a:t>               -   </a:t>
                      </a:r>
                      <a:endParaRPr lang="en-US" sz="1100" dirty="0">
                        <a:solidFill>
                          <a:srgbClr val="FF0000"/>
                        </a:solidFill>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100.00 </a:t>
                      </a:r>
                      <a:endParaRPr lang="en-US" sz="1100">
                        <a:latin typeface="Calibri"/>
                        <a:ea typeface="Calibri"/>
                        <a:cs typeface="Times New Roman"/>
                      </a:endParaRPr>
                    </a:p>
                  </a:txBody>
                  <a:tcPr marL="68580" marR="68580" marT="0" marB="0"/>
                </a:tc>
              </a:tr>
              <a:tr h="367271">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a:t>
                      </a:r>
                      <a:r>
                        <a:rPr lang="en-US" sz="1100" dirty="0" smtClean="0">
                          <a:solidFill>
                            <a:srgbClr val="000000"/>
                          </a:solidFill>
                          <a:latin typeface="Calibri"/>
                          <a:ea typeface="Times New Roman"/>
                          <a:cs typeface="Calibri"/>
                        </a:rPr>
                        <a:t>8.</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smtClean="0">
                          <a:solidFill>
                            <a:srgbClr val="000000"/>
                          </a:solidFill>
                          <a:latin typeface="Calibri"/>
                          <a:ea typeface="Times New Roman"/>
                          <a:cs typeface="Calibri"/>
                        </a:rPr>
                        <a:t>Health  and Agencies </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49.00 </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a:t>
                      </a:r>
                      <a:r>
                        <a:rPr lang="en-US" sz="1100" dirty="0" smtClean="0">
                          <a:solidFill>
                            <a:srgbClr val="000000"/>
                          </a:solidFill>
                          <a:latin typeface="Calibri"/>
                          <a:ea typeface="Times New Roman"/>
                          <a:cs typeface="Calibri"/>
                        </a:rPr>
                        <a:t> </a:t>
                      </a:r>
                      <a:r>
                        <a:rPr lang="en-US" sz="1100" dirty="0">
                          <a:solidFill>
                            <a:srgbClr val="000000"/>
                          </a:solidFill>
                          <a:latin typeface="Calibri"/>
                          <a:ea typeface="Times New Roman"/>
                          <a:cs typeface="Calibri"/>
                        </a:rPr>
                        <a:t>2,916,767,815.28 </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   </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a:solidFill>
                            <a:srgbClr val="FF0000"/>
                          </a:solidFill>
                          <a:latin typeface="Calibri"/>
                          <a:ea typeface="Times New Roman"/>
                          <a:cs typeface="Calibri"/>
                        </a:rPr>
                        <a:t>               -   </a:t>
                      </a:r>
                      <a:endParaRPr lang="en-US" sz="1100" dirty="0">
                        <a:solidFill>
                          <a:srgbClr val="FF0000"/>
                        </a:solidFill>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100.00 </a:t>
                      </a:r>
                      <a:endParaRPr lang="en-US" sz="1100">
                        <a:latin typeface="Calibri"/>
                        <a:ea typeface="Calibri"/>
                        <a:cs typeface="Times New Roman"/>
                      </a:endParaRPr>
                    </a:p>
                  </a:txBody>
                  <a:tcPr marL="68580" marR="68580" marT="0" marB="0"/>
                </a:tc>
              </a:tr>
              <a:tr h="367271">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a:t>
                      </a:r>
                      <a:r>
                        <a:rPr lang="en-US" sz="1100" dirty="0" smtClean="0">
                          <a:solidFill>
                            <a:srgbClr val="000000"/>
                          </a:solidFill>
                          <a:latin typeface="Calibri"/>
                          <a:ea typeface="Times New Roman"/>
                          <a:cs typeface="Calibri"/>
                        </a:rPr>
                        <a:t>9.</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smtClean="0">
                          <a:solidFill>
                            <a:srgbClr val="000000"/>
                          </a:solidFill>
                          <a:latin typeface="Calibri"/>
                          <a:ea typeface="Times New Roman"/>
                          <a:cs typeface="Calibri"/>
                        </a:rPr>
                        <a:t>Finance  and Agencies </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39.00 </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a:t>
                      </a:r>
                      <a:r>
                        <a:rPr lang="en-US" sz="1100" dirty="0" smtClean="0">
                          <a:solidFill>
                            <a:srgbClr val="000000"/>
                          </a:solidFill>
                          <a:latin typeface="Calibri"/>
                          <a:ea typeface="Times New Roman"/>
                          <a:cs typeface="Calibri"/>
                        </a:rPr>
                        <a:t>1,084,837,245.87 </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   </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a:solidFill>
                            <a:srgbClr val="FF0000"/>
                          </a:solidFill>
                          <a:latin typeface="Calibri"/>
                          <a:ea typeface="Times New Roman"/>
                          <a:cs typeface="Calibri"/>
                        </a:rPr>
                        <a:t>               -   </a:t>
                      </a:r>
                      <a:endParaRPr lang="en-US" sz="1100" dirty="0">
                        <a:solidFill>
                          <a:srgbClr val="FF0000"/>
                        </a:solidFill>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100.00 </a:t>
                      </a:r>
                      <a:endParaRPr lang="en-US" sz="1100">
                        <a:latin typeface="Calibri"/>
                        <a:ea typeface="Calibri"/>
                        <a:cs typeface="Times New Roman"/>
                      </a:endParaRPr>
                    </a:p>
                  </a:txBody>
                  <a:tcPr marL="68580" marR="68580" marT="0" marB="0"/>
                </a:tc>
              </a:tr>
              <a:tr h="247424">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a:t>
                      </a:r>
                      <a:r>
                        <a:rPr lang="en-US" sz="1100" dirty="0" smtClean="0">
                          <a:solidFill>
                            <a:srgbClr val="000000"/>
                          </a:solidFill>
                          <a:latin typeface="Calibri"/>
                          <a:ea typeface="Times New Roman"/>
                          <a:cs typeface="Calibri"/>
                        </a:rPr>
                        <a:t>10. </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smtClean="0">
                          <a:solidFill>
                            <a:srgbClr val="000000"/>
                          </a:solidFill>
                          <a:latin typeface="Calibri"/>
                          <a:ea typeface="Times New Roman"/>
                          <a:cs typeface="Calibri"/>
                        </a:rPr>
                        <a:t>Interior and Agencies </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239.00 </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a:t>
                      </a:r>
                      <a:r>
                        <a:rPr lang="en-US" sz="1100" dirty="0" smtClean="0">
                          <a:solidFill>
                            <a:srgbClr val="000000"/>
                          </a:solidFill>
                          <a:latin typeface="Calibri"/>
                          <a:ea typeface="Times New Roman"/>
                          <a:cs typeface="Calibri"/>
                        </a:rPr>
                        <a:t>3,180,165,304.15 </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   </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a:solidFill>
                            <a:srgbClr val="FF0000"/>
                          </a:solidFill>
                          <a:latin typeface="Calibri"/>
                          <a:ea typeface="Times New Roman"/>
                          <a:cs typeface="Calibri"/>
                        </a:rPr>
                        <a:t>               -   </a:t>
                      </a:r>
                      <a:endParaRPr lang="en-US" sz="1100" dirty="0">
                        <a:solidFill>
                          <a:srgbClr val="FF0000"/>
                        </a:solidFill>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100.00 </a:t>
                      </a:r>
                      <a:endParaRPr lang="en-US" sz="1100">
                        <a:latin typeface="Calibri"/>
                        <a:ea typeface="Calibri"/>
                        <a:cs typeface="Times New Roman"/>
                      </a:endParaRPr>
                    </a:p>
                  </a:txBody>
                  <a:tcPr marL="68580" marR="68580" marT="0" marB="0"/>
                </a:tc>
              </a:tr>
              <a:tr h="178090">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a:t>
                      </a:r>
                      <a:r>
                        <a:rPr lang="en-US" sz="1100" dirty="0" smtClean="0">
                          <a:solidFill>
                            <a:srgbClr val="000000"/>
                          </a:solidFill>
                          <a:latin typeface="Calibri"/>
                          <a:ea typeface="Times New Roman"/>
                          <a:cs typeface="Calibri"/>
                        </a:rPr>
                        <a:t>11. </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smtClean="0">
                          <a:solidFill>
                            <a:srgbClr val="000000"/>
                          </a:solidFill>
                          <a:latin typeface="Calibri"/>
                          <a:ea typeface="Times New Roman"/>
                          <a:cs typeface="Calibri"/>
                        </a:rPr>
                        <a:t>Information and Agencies </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24.00 </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a:t>
                      </a:r>
                      <a:r>
                        <a:rPr lang="en-US" sz="1100" dirty="0" smtClean="0">
                          <a:solidFill>
                            <a:srgbClr val="000000"/>
                          </a:solidFill>
                          <a:latin typeface="Calibri"/>
                          <a:ea typeface="Times New Roman"/>
                          <a:cs typeface="Calibri"/>
                        </a:rPr>
                        <a:t>     </a:t>
                      </a:r>
                      <a:r>
                        <a:rPr lang="en-US" sz="1100" dirty="0">
                          <a:solidFill>
                            <a:srgbClr val="000000"/>
                          </a:solidFill>
                          <a:latin typeface="Calibri"/>
                          <a:ea typeface="Times New Roman"/>
                          <a:cs typeface="Calibri"/>
                        </a:rPr>
                        <a:t>146,532,626.07 </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a:t>
                      </a:r>
                      <a:r>
                        <a:rPr lang="en-US" sz="1100" dirty="0" smtClean="0">
                          <a:solidFill>
                            <a:srgbClr val="000000"/>
                          </a:solidFill>
                          <a:latin typeface="Calibri"/>
                          <a:ea typeface="Times New Roman"/>
                          <a:cs typeface="Calibri"/>
                        </a:rPr>
                        <a:t> </a:t>
                      </a:r>
                      <a:r>
                        <a:rPr lang="en-US" sz="1100" dirty="0">
                          <a:solidFill>
                            <a:srgbClr val="000000"/>
                          </a:solidFill>
                          <a:latin typeface="Calibri"/>
                          <a:ea typeface="Times New Roman"/>
                          <a:cs typeface="Calibri"/>
                        </a:rPr>
                        <a:t>10,457,517.62 </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a:solidFill>
                            <a:srgbClr val="FF0000"/>
                          </a:solidFill>
                          <a:latin typeface="Calibri"/>
                          <a:ea typeface="Times New Roman"/>
                          <a:cs typeface="Calibri"/>
                        </a:rPr>
                        <a:t>          7.14 </a:t>
                      </a:r>
                      <a:endParaRPr lang="en-US" sz="1100" dirty="0">
                        <a:solidFill>
                          <a:srgbClr val="FF0000"/>
                        </a:solidFill>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92.86 </a:t>
                      </a:r>
                      <a:endParaRPr lang="en-US" sz="1100">
                        <a:latin typeface="Calibri"/>
                        <a:ea typeface="Calibri"/>
                        <a:cs typeface="Times New Roman"/>
                      </a:endParaRPr>
                    </a:p>
                  </a:txBody>
                  <a:tcPr marL="68580" marR="68580" marT="0" marB="0"/>
                </a:tc>
              </a:tr>
              <a:tr h="367271">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a:t>
                      </a:r>
                      <a:r>
                        <a:rPr lang="en-US" sz="1100" dirty="0" smtClean="0">
                          <a:solidFill>
                            <a:srgbClr val="000000"/>
                          </a:solidFill>
                          <a:latin typeface="Calibri"/>
                          <a:ea typeface="Times New Roman"/>
                          <a:cs typeface="Calibri"/>
                        </a:rPr>
                        <a:t>12. </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smtClean="0">
                          <a:solidFill>
                            <a:srgbClr val="000000"/>
                          </a:solidFill>
                          <a:latin typeface="Calibri"/>
                          <a:ea typeface="Times New Roman"/>
                          <a:cs typeface="Calibri"/>
                        </a:rPr>
                        <a:t>Transport and Agencies </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8.00 </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smtClean="0">
                          <a:solidFill>
                            <a:srgbClr val="000000"/>
                          </a:solidFill>
                          <a:latin typeface="Calibri"/>
                          <a:ea typeface="Times New Roman"/>
                          <a:cs typeface="Calibri"/>
                        </a:rPr>
                        <a:t>        </a:t>
                      </a:r>
                      <a:r>
                        <a:rPr lang="en-US" sz="1100" dirty="0">
                          <a:solidFill>
                            <a:srgbClr val="000000"/>
                          </a:solidFill>
                          <a:latin typeface="Calibri"/>
                          <a:ea typeface="Times New Roman"/>
                          <a:cs typeface="Calibri"/>
                        </a:rPr>
                        <a:t>85,982,591.60 </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   </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a:solidFill>
                            <a:srgbClr val="FF0000"/>
                          </a:solidFill>
                          <a:latin typeface="Calibri"/>
                          <a:ea typeface="Times New Roman"/>
                          <a:cs typeface="Calibri"/>
                        </a:rPr>
                        <a:t>               -   </a:t>
                      </a:r>
                      <a:endParaRPr lang="en-US" sz="1100" dirty="0">
                        <a:solidFill>
                          <a:srgbClr val="FF0000"/>
                        </a:solidFill>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100.00 </a:t>
                      </a:r>
                      <a:endParaRPr lang="en-US" sz="1100">
                        <a:latin typeface="Calibri"/>
                        <a:ea typeface="Calibri"/>
                        <a:cs typeface="Times New Roman"/>
                      </a:endParaRPr>
                    </a:p>
                  </a:txBody>
                  <a:tcPr marL="68580" marR="68580" marT="0" marB="0"/>
                </a:tc>
              </a:tr>
              <a:tr h="394038">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a:t>
                      </a:r>
                      <a:r>
                        <a:rPr lang="en-US" sz="1100" dirty="0" smtClean="0">
                          <a:solidFill>
                            <a:srgbClr val="000000"/>
                          </a:solidFill>
                          <a:latin typeface="Calibri"/>
                          <a:ea typeface="Times New Roman"/>
                          <a:cs typeface="Calibri"/>
                        </a:rPr>
                        <a:t>13. </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Federal  Capital Territory Administration </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424.00 </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smtClean="0">
                          <a:solidFill>
                            <a:srgbClr val="000000"/>
                          </a:solidFill>
                          <a:latin typeface="Calibri"/>
                          <a:ea typeface="Times New Roman"/>
                          <a:cs typeface="Calibri"/>
                        </a:rPr>
                        <a:t>   </a:t>
                      </a:r>
                      <a:r>
                        <a:rPr lang="en-US" sz="1100" dirty="0">
                          <a:solidFill>
                            <a:srgbClr val="000000"/>
                          </a:solidFill>
                          <a:latin typeface="Calibri"/>
                          <a:ea typeface="Times New Roman"/>
                          <a:cs typeface="Calibri"/>
                        </a:rPr>
                        <a:t>7,701,616,960.73 </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   </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a:solidFill>
                            <a:srgbClr val="FF0000"/>
                          </a:solidFill>
                          <a:latin typeface="Calibri"/>
                          <a:ea typeface="Times New Roman"/>
                          <a:cs typeface="Calibri"/>
                        </a:rPr>
                        <a:t>               -   </a:t>
                      </a:r>
                      <a:endParaRPr lang="en-US" sz="1100" dirty="0">
                        <a:solidFill>
                          <a:srgbClr val="FF0000"/>
                        </a:solidFill>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100.00 </a:t>
                      </a:r>
                      <a:endParaRPr lang="en-US" sz="1100" dirty="0">
                        <a:latin typeface="Calibri"/>
                        <a:ea typeface="Calibri"/>
                        <a:cs typeface="Times New Roman"/>
                      </a:endParaRPr>
                    </a:p>
                  </a:txBody>
                  <a:tcPr marL="68580" marR="68580" marT="0" marB="0"/>
                </a:tc>
              </a:tr>
            </a:tbl>
          </a:graphicData>
        </a:graphic>
      </p:graphicFrame>
      <p:sp>
        <p:nvSpPr>
          <p:cNvPr id="4" name="Slide Number Placeholder 3"/>
          <p:cNvSpPr>
            <a:spLocks noGrp="1"/>
          </p:cNvSpPr>
          <p:nvPr>
            <p:ph type="sldNum" sz="quarter" idx="12"/>
          </p:nvPr>
        </p:nvSpPr>
        <p:spPr/>
        <p:txBody>
          <a:bodyPr/>
          <a:lstStyle/>
          <a:p>
            <a:pPr>
              <a:defRPr/>
            </a:pPr>
            <a:fld id="{692FA9C1-BB36-4D04-8BD0-35DAD52219DF}" type="slidenum">
              <a:rPr lang="en-US" smtClean="0"/>
              <a:pPr>
                <a:defRPr/>
              </a:pPr>
              <a:t>25</a:t>
            </a:fld>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428625" y="1214438"/>
          <a:ext cx="8501063" cy="5429250"/>
        </p:xfrm>
        <a:graphic>
          <a:graphicData uri="http://schemas.openxmlformats.org/drawingml/2006/table">
            <a:tbl>
              <a:tblPr firstRow="1" bandRow="1">
                <a:tableStyleId>{5C22544A-7EE6-4342-B048-85BDC9FD1C3A}</a:tableStyleId>
              </a:tblPr>
              <a:tblGrid>
                <a:gridCol w="487017"/>
                <a:gridCol w="1941875"/>
                <a:gridCol w="1214446"/>
                <a:gridCol w="1214446"/>
                <a:gridCol w="1214446"/>
                <a:gridCol w="1214446"/>
                <a:gridCol w="1214446"/>
              </a:tblGrid>
              <a:tr h="379198">
                <a:tc gridSpan="7">
                  <a:txBody>
                    <a:bodyPr/>
                    <a:lstStyle/>
                    <a:p>
                      <a:pPr marL="0" marR="0" algn="ctr">
                        <a:lnSpc>
                          <a:spcPct val="115000"/>
                        </a:lnSpc>
                        <a:spcBef>
                          <a:spcPts val="0"/>
                        </a:spcBef>
                        <a:spcAft>
                          <a:spcPts val="0"/>
                        </a:spcAft>
                      </a:pPr>
                      <a:endParaRPr lang="en-US" sz="2000" dirty="0">
                        <a:latin typeface="Calibri"/>
                        <a:ea typeface="Calibri"/>
                        <a:cs typeface="Times New Roman"/>
                      </a:endParaRPr>
                    </a:p>
                  </a:txBody>
                  <a:tcPr marL="68580" marR="68580" marT="0" marB="0" anchor="b"/>
                </a:tc>
                <a:tc hMerge="1">
                  <a:txBody>
                    <a:bodyPr/>
                    <a:lstStyle/>
                    <a:p>
                      <a:pPr marL="0" marR="0" algn="ctr">
                        <a:lnSpc>
                          <a:spcPct val="115000"/>
                        </a:lnSpc>
                        <a:spcBef>
                          <a:spcPts val="0"/>
                        </a:spcBef>
                        <a:spcAft>
                          <a:spcPts val="0"/>
                        </a:spcAft>
                      </a:pPr>
                      <a:endParaRPr lang="en-US" sz="2000" dirty="0">
                        <a:latin typeface="Calibri"/>
                        <a:ea typeface="Calibri"/>
                        <a:cs typeface="Times New Roman"/>
                      </a:endParaRPr>
                    </a:p>
                  </a:txBody>
                  <a:tcPr marL="68580" marR="68580" marT="0" marB="0" anchor="b"/>
                </a:tc>
                <a:tc hMerge="1">
                  <a:txBody>
                    <a:bodyPr/>
                    <a:lstStyle/>
                    <a:p>
                      <a:endParaRPr lang="en-US"/>
                    </a:p>
                  </a:txBody>
                  <a:tcPr/>
                </a:tc>
                <a:tc hMerge="1">
                  <a:txBody>
                    <a:bodyPr/>
                    <a:lstStyle/>
                    <a:p>
                      <a:endParaRPr lang="en-US"/>
                    </a:p>
                  </a:txBody>
                  <a:tcPr/>
                </a:tc>
                <a:tc hMerge="1">
                  <a:txBody>
                    <a:bodyPr/>
                    <a:lstStyle/>
                    <a:p>
                      <a:endParaRPr lang="en-US" dirty="0"/>
                    </a:p>
                  </a:txBody>
                  <a:tcPr marL="68580" marR="68580" marT="0" marB="0" anchor="b"/>
                </a:tc>
                <a:tc hMerge="1">
                  <a:txBody>
                    <a:bodyPr/>
                    <a:lstStyle/>
                    <a:p>
                      <a:endParaRPr lang="en-US"/>
                    </a:p>
                  </a:txBody>
                  <a:tcPr marL="68580" marR="68580" marT="0" marB="0" anchor="b"/>
                </a:tc>
                <a:tc hMerge="1">
                  <a:txBody>
                    <a:bodyPr/>
                    <a:lstStyle/>
                    <a:p>
                      <a:endParaRPr lang="en-US" dirty="0"/>
                    </a:p>
                  </a:txBody>
                  <a:tcPr marL="68580" marR="68580" marT="0" marB="0" anchor="b"/>
                </a:tc>
              </a:tr>
              <a:tr h="591393">
                <a:tc>
                  <a:txBody>
                    <a:bodyPr/>
                    <a:lstStyle/>
                    <a:p>
                      <a:pPr>
                        <a:lnSpc>
                          <a:spcPct val="115000"/>
                        </a:lnSpc>
                      </a:pPr>
                      <a:r>
                        <a:rPr lang="en-US" sz="1100" dirty="0" smtClean="0">
                          <a:latin typeface="Calibri"/>
                          <a:ea typeface="Calibri"/>
                          <a:cs typeface="Times New Roman"/>
                        </a:rPr>
                        <a:t>S/N</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b="1" dirty="0" smtClean="0">
                          <a:solidFill>
                            <a:srgbClr val="000000"/>
                          </a:solidFill>
                          <a:latin typeface="Calibri"/>
                          <a:ea typeface="Times New Roman"/>
                          <a:cs typeface="Calibri"/>
                        </a:rPr>
                        <a:t> </a:t>
                      </a:r>
                      <a:r>
                        <a:rPr lang="en-US" sz="1100" b="1" dirty="0">
                          <a:solidFill>
                            <a:srgbClr val="000000"/>
                          </a:solidFill>
                          <a:latin typeface="Calibri"/>
                          <a:ea typeface="Times New Roman"/>
                          <a:cs typeface="Calibri"/>
                        </a:rPr>
                        <a:t>PROCURING </a:t>
                      </a:r>
                      <a:r>
                        <a:rPr lang="en-US" sz="1100" b="1" dirty="0" smtClean="0">
                          <a:solidFill>
                            <a:srgbClr val="000000"/>
                          </a:solidFill>
                          <a:latin typeface="Calibri"/>
                          <a:ea typeface="Times New Roman"/>
                          <a:cs typeface="Calibri"/>
                        </a:rPr>
                        <a:t>ENTITIES</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b="1" dirty="0">
                          <a:solidFill>
                            <a:srgbClr val="000000"/>
                          </a:solidFill>
                          <a:latin typeface="Calibri"/>
                          <a:ea typeface="Times New Roman"/>
                          <a:cs typeface="Calibri"/>
                        </a:rPr>
                        <a:t>NUMBER OF CONTRACTS AWARDED</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b="1" dirty="0">
                          <a:solidFill>
                            <a:srgbClr val="000000"/>
                          </a:solidFill>
                          <a:latin typeface="Calibri"/>
                          <a:ea typeface="Times New Roman"/>
                          <a:cs typeface="Calibri"/>
                        </a:rPr>
                        <a:t>TOTAL CONTRACTS VALUE (NGN)</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b="1" dirty="0">
                          <a:solidFill>
                            <a:srgbClr val="000000"/>
                          </a:solidFill>
                          <a:latin typeface="Calibri"/>
                          <a:ea typeface="Times New Roman"/>
                          <a:cs typeface="Calibri"/>
                        </a:rPr>
                        <a:t>FEC APPROVAL</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b="1" dirty="0">
                          <a:solidFill>
                            <a:srgbClr val="000000"/>
                          </a:solidFill>
                          <a:latin typeface="Calibri"/>
                          <a:ea typeface="Times New Roman"/>
                          <a:cs typeface="Calibri"/>
                        </a:rPr>
                        <a:t>%   CONTRACTS ABOVE MDA THRESHOLD</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b="1" dirty="0">
                          <a:solidFill>
                            <a:srgbClr val="000000"/>
                          </a:solidFill>
                          <a:latin typeface="Calibri"/>
                          <a:ea typeface="Times New Roman"/>
                          <a:cs typeface="Calibri"/>
                        </a:rPr>
                        <a:t>% CONTRACTS WITHIN MDA THRESHOLD</a:t>
                      </a:r>
                      <a:endParaRPr lang="en-US" sz="1100" dirty="0">
                        <a:latin typeface="Calibri"/>
                        <a:ea typeface="Calibri"/>
                        <a:cs typeface="Times New Roman"/>
                      </a:endParaRPr>
                    </a:p>
                  </a:txBody>
                  <a:tcPr marL="68580" marR="68580" marT="0" marB="0" anchor="b"/>
                </a:tc>
              </a:tr>
              <a:tr h="394263">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smtClean="0">
                          <a:solidFill>
                            <a:srgbClr val="000000"/>
                          </a:solidFill>
                          <a:latin typeface="Calibri"/>
                          <a:ea typeface="Times New Roman"/>
                          <a:cs typeface="Calibri"/>
                        </a:rPr>
                        <a:t>Agriculture</a:t>
                      </a:r>
                      <a:r>
                        <a:rPr lang="en-US" sz="1100" baseline="0" dirty="0" smtClean="0">
                          <a:solidFill>
                            <a:srgbClr val="000000"/>
                          </a:solidFill>
                          <a:latin typeface="Calibri"/>
                          <a:ea typeface="Times New Roman"/>
                          <a:cs typeface="Calibri"/>
                        </a:rPr>
                        <a:t> </a:t>
                      </a:r>
                      <a:r>
                        <a:rPr lang="en-US" sz="1100" dirty="0" smtClean="0">
                          <a:solidFill>
                            <a:srgbClr val="000000"/>
                          </a:solidFill>
                          <a:latin typeface="Calibri"/>
                          <a:ea typeface="Times New Roman"/>
                          <a:cs typeface="Calibri"/>
                        </a:rPr>
                        <a:t> </a:t>
                      </a:r>
                      <a:r>
                        <a:rPr lang="en-US" sz="1100" b="0" i="0" u="none" strike="noStrike" dirty="0" smtClean="0">
                          <a:solidFill>
                            <a:srgbClr val="000000"/>
                          </a:solidFill>
                          <a:latin typeface="Calibri"/>
                        </a:rPr>
                        <a:t>and Agencies</a:t>
                      </a:r>
                      <a:r>
                        <a:rPr lang="en-US" sz="1100" dirty="0" smtClean="0">
                          <a:solidFill>
                            <a:srgbClr val="000000"/>
                          </a:solidFill>
                          <a:latin typeface="Calibri"/>
                          <a:ea typeface="Times New Roman"/>
                          <a:cs typeface="Calibri"/>
                        </a:rPr>
                        <a:t>.</a:t>
                      </a:r>
                      <a:endParaRPr lang="en-US" sz="1100" dirty="0">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solidFill>
                            <a:srgbClr val="000000"/>
                          </a:solidFill>
                          <a:latin typeface="Calibri"/>
                          <a:ea typeface="Times New Roman"/>
                          <a:cs typeface="Calibri"/>
                        </a:rPr>
                        <a:t>326</a:t>
                      </a:r>
                      <a:endParaRPr lang="en-US" sz="1100" dirty="0">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solidFill>
                            <a:srgbClr val="000000"/>
                          </a:solidFill>
                          <a:latin typeface="Calibri"/>
                          <a:ea typeface="Times New Roman"/>
                          <a:cs typeface="Calibri"/>
                        </a:rPr>
                        <a:t>16,817,198,266.27</a:t>
                      </a:r>
                      <a:endParaRPr lang="en-US" sz="1100" dirty="0">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a:solidFill>
                            <a:srgbClr val="000000"/>
                          </a:solidFill>
                          <a:latin typeface="Calibri"/>
                          <a:ea typeface="Times New Roman"/>
                          <a:cs typeface="Calibri"/>
                        </a:rPr>
                        <a:t>676,880,000.00</a:t>
                      </a:r>
                      <a:endParaRPr lang="en-US" sz="1100">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solidFill>
                            <a:srgbClr val="FF0000"/>
                          </a:solidFill>
                          <a:latin typeface="Calibri"/>
                          <a:ea typeface="Times New Roman"/>
                          <a:cs typeface="Calibri"/>
                        </a:rPr>
                        <a:t>4</a:t>
                      </a:r>
                      <a:endParaRPr lang="en-US" sz="1100" dirty="0">
                        <a:solidFill>
                          <a:srgbClr val="FF0000"/>
                        </a:solidFill>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solidFill>
                            <a:srgbClr val="000000"/>
                          </a:solidFill>
                          <a:latin typeface="Calibri"/>
                          <a:ea typeface="Times New Roman"/>
                          <a:cs typeface="Calibri"/>
                        </a:rPr>
                        <a:t>96</a:t>
                      </a:r>
                      <a:endParaRPr lang="en-US" sz="1100" dirty="0">
                        <a:latin typeface="Calibri"/>
                        <a:ea typeface="Calibri"/>
                        <a:cs typeface="Times New Roman"/>
                      </a:endParaRPr>
                    </a:p>
                  </a:txBody>
                  <a:tcPr marL="68580" marR="68580" marT="0" marB="0" anchor="b"/>
                </a:tc>
              </a:tr>
              <a:tr h="379198">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smtClean="0">
                          <a:solidFill>
                            <a:srgbClr val="000000"/>
                          </a:solidFill>
                          <a:latin typeface="Calibri"/>
                          <a:ea typeface="Times New Roman"/>
                          <a:cs typeface="Calibri"/>
                        </a:rPr>
                        <a:t>Education </a:t>
                      </a:r>
                      <a:r>
                        <a:rPr lang="en-US" sz="1100" b="0" i="0" u="none" strike="noStrike" dirty="0" smtClean="0">
                          <a:solidFill>
                            <a:srgbClr val="000000"/>
                          </a:solidFill>
                          <a:latin typeface="Calibri"/>
                        </a:rPr>
                        <a:t>and Agencies</a:t>
                      </a:r>
                      <a:endParaRPr lang="en-US" sz="1100" dirty="0">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a:solidFill>
                            <a:srgbClr val="000000"/>
                          </a:solidFill>
                          <a:latin typeface="Calibri"/>
                          <a:ea typeface="Times New Roman"/>
                          <a:cs typeface="Calibri"/>
                        </a:rPr>
                        <a:t>314</a:t>
                      </a:r>
                      <a:endParaRPr lang="en-US" sz="1100">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solidFill>
                            <a:srgbClr val="000000"/>
                          </a:solidFill>
                          <a:latin typeface="Calibri"/>
                          <a:ea typeface="Times New Roman"/>
                          <a:cs typeface="Calibri"/>
                        </a:rPr>
                        <a:t>6,076,234,011.53</a:t>
                      </a:r>
                      <a:endParaRPr lang="en-US" sz="1100" dirty="0">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solidFill>
                            <a:srgbClr val="000000"/>
                          </a:solidFill>
                          <a:latin typeface="Calibri"/>
                          <a:ea typeface="Times New Roman"/>
                          <a:cs typeface="Calibri"/>
                        </a:rPr>
                        <a:t>272,859,024.05</a:t>
                      </a:r>
                      <a:endParaRPr lang="en-US" sz="1100" dirty="0">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solidFill>
                            <a:srgbClr val="FF0000"/>
                          </a:solidFill>
                          <a:latin typeface="Calibri"/>
                          <a:ea typeface="Times New Roman"/>
                          <a:cs typeface="Calibri"/>
                        </a:rPr>
                        <a:t>4</a:t>
                      </a:r>
                      <a:endParaRPr lang="en-US" sz="1100" dirty="0">
                        <a:solidFill>
                          <a:srgbClr val="FF0000"/>
                        </a:solidFill>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solidFill>
                            <a:srgbClr val="000000"/>
                          </a:solidFill>
                          <a:latin typeface="Calibri"/>
                          <a:ea typeface="Times New Roman"/>
                          <a:cs typeface="Calibri"/>
                        </a:rPr>
                        <a:t>96</a:t>
                      </a:r>
                      <a:endParaRPr lang="en-US" sz="1100" dirty="0">
                        <a:latin typeface="Calibri"/>
                        <a:ea typeface="Calibri"/>
                        <a:cs typeface="Times New Roman"/>
                      </a:endParaRPr>
                    </a:p>
                  </a:txBody>
                  <a:tcPr marL="68580" marR="68580" marT="0" marB="0" anchor="b"/>
                </a:tc>
              </a:tr>
              <a:tr h="379198">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smtClean="0">
                          <a:solidFill>
                            <a:srgbClr val="000000"/>
                          </a:solidFill>
                          <a:latin typeface="Calibri"/>
                          <a:ea typeface="Times New Roman"/>
                          <a:cs typeface="Calibri"/>
                        </a:rPr>
                        <a:t>Interior </a:t>
                      </a:r>
                      <a:r>
                        <a:rPr lang="en-US" sz="1100" b="0" i="0" u="none" strike="noStrike" dirty="0" smtClean="0">
                          <a:solidFill>
                            <a:srgbClr val="000000"/>
                          </a:solidFill>
                          <a:latin typeface="Calibri"/>
                        </a:rPr>
                        <a:t>and Agencies</a:t>
                      </a:r>
                      <a:endParaRPr lang="en-US" sz="1100" dirty="0">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solidFill>
                            <a:srgbClr val="000000"/>
                          </a:solidFill>
                          <a:latin typeface="Calibri"/>
                          <a:ea typeface="Times New Roman"/>
                          <a:cs typeface="Calibri"/>
                        </a:rPr>
                        <a:t>23</a:t>
                      </a:r>
                      <a:endParaRPr lang="en-US" sz="1100" dirty="0">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solidFill>
                            <a:srgbClr val="000000"/>
                          </a:solidFill>
                          <a:latin typeface="Calibri"/>
                          <a:ea typeface="Times New Roman"/>
                          <a:cs typeface="Calibri"/>
                        </a:rPr>
                        <a:t>1,273,425,359.21</a:t>
                      </a:r>
                      <a:endParaRPr lang="en-US" sz="1100" dirty="0">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solidFill>
                            <a:srgbClr val="000000"/>
                          </a:solidFill>
                          <a:latin typeface="Calibri"/>
                          <a:ea typeface="Times New Roman"/>
                          <a:cs typeface="Calibri"/>
                        </a:rPr>
                        <a:t>-</a:t>
                      </a:r>
                      <a:endParaRPr lang="en-US" sz="1100" dirty="0">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solidFill>
                            <a:srgbClr val="FF0000"/>
                          </a:solidFill>
                          <a:latin typeface="Calibri"/>
                          <a:ea typeface="Times New Roman"/>
                          <a:cs typeface="Calibri"/>
                        </a:rPr>
                        <a:t>-</a:t>
                      </a:r>
                      <a:endParaRPr lang="en-US" sz="1100" dirty="0">
                        <a:solidFill>
                          <a:srgbClr val="FF0000"/>
                        </a:solidFill>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dirty="0">
                          <a:solidFill>
                            <a:srgbClr val="000000"/>
                          </a:solidFill>
                          <a:latin typeface="Calibri"/>
                          <a:ea typeface="Times New Roman"/>
                          <a:cs typeface="Calibri"/>
                        </a:rPr>
                        <a:t>100</a:t>
                      </a:r>
                      <a:endParaRPr lang="en-US" sz="1100" dirty="0">
                        <a:latin typeface="Calibri"/>
                        <a:ea typeface="Calibri"/>
                        <a:cs typeface="Times New Roman"/>
                      </a:endParaRPr>
                    </a:p>
                  </a:txBody>
                  <a:tcPr marL="68580" marR="68580" marT="0" marB="0" anchor="b"/>
                </a:tc>
              </a:tr>
              <a:tr h="379198">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Federal Ministry of Power</a:t>
                      </a:r>
                      <a:endParaRPr lang="en-US" sz="1100" dirty="0">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a:solidFill>
                            <a:srgbClr val="000000"/>
                          </a:solidFill>
                          <a:latin typeface="Calibri"/>
                          <a:ea typeface="Times New Roman"/>
                          <a:cs typeface="Calibri"/>
                        </a:rPr>
                        <a:t>601</a:t>
                      </a:r>
                      <a:endParaRPr lang="en-US" sz="1100">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solidFill>
                            <a:srgbClr val="000000"/>
                          </a:solidFill>
                          <a:latin typeface="Calibri"/>
                          <a:ea typeface="Times New Roman"/>
                          <a:cs typeface="Calibri"/>
                        </a:rPr>
                        <a:t>9,037,765,614.97</a:t>
                      </a:r>
                      <a:endParaRPr lang="en-US" sz="1100" dirty="0">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solidFill>
                            <a:srgbClr val="000000"/>
                          </a:solidFill>
                          <a:latin typeface="Calibri"/>
                          <a:ea typeface="Times New Roman"/>
                          <a:cs typeface="Calibri"/>
                        </a:rPr>
                        <a:t>-</a:t>
                      </a:r>
                      <a:endParaRPr lang="en-US" sz="1100" dirty="0">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solidFill>
                            <a:srgbClr val="FF0000"/>
                          </a:solidFill>
                          <a:latin typeface="Calibri"/>
                          <a:ea typeface="Times New Roman"/>
                          <a:cs typeface="Calibri"/>
                        </a:rPr>
                        <a:t>-</a:t>
                      </a:r>
                      <a:endParaRPr lang="en-US" sz="1100" dirty="0">
                        <a:solidFill>
                          <a:srgbClr val="FF0000"/>
                        </a:solidFill>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solidFill>
                            <a:srgbClr val="000000"/>
                          </a:solidFill>
                          <a:latin typeface="Calibri"/>
                          <a:ea typeface="Times New Roman"/>
                          <a:cs typeface="Calibri"/>
                        </a:rPr>
                        <a:t>100</a:t>
                      </a:r>
                      <a:endParaRPr lang="en-US" sz="1100" dirty="0">
                        <a:latin typeface="Calibri"/>
                        <a:ea typeface="Calibri"/>
                        <a:cs typeface="Times New Roman"/>
                      </a:endParaRPr>
                    </a:p>
                  </a:txBody>
                  <a:tcPr marL="68580" marR="68580" marT="0" marB="0" anchor="b"/>
                </a:tc>
              </a:tr>
              <a:tr h="379198">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5</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smtClean="0">
                          <a:solidFill>
                            <a:srgbClr val="000000"/>
                          </a:solidFill>
                          <a:latin typeface="Calibri"/>
                          <a:ea typeface="Times New Roman"/>
                          <a:cs typeface="Calibri"/>
                        </a:rPr>
                        <a:t>Presidency </a:t>
                      </a:r>
                      <a:endParaRPr lang="en-US" sz="1100" dirty="0">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a:solidFill>
                            <a:srgbClr val="000000"/>
                          </a:solidFill>
                          <a:latin typeface="Calibri"/>
                          <a:ea typeface="Times New Roman"/>
                          <a:cs typeface="Calibri"/>
                        </a:rPr>
                        <a:t>375</a:t>
                      </a:r>
                      <a:endParaRPr lang="en-US" sz="1100">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solidFill>
                            <a:srgbClr val="000000"/>
                          </a:solidFill>
                          <a:latin typeface="Calibri"/>
                          <a:ea typeface="Times New Roman"/>
                          <a:cs typeface="Calibri"/>
                        </a:rPr>
                        <a:t>18,718,732,361.48</a:t>
                      </a:r>
                      <a:endParaRPr lang="en-US" sz="1100" dirty="0">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solidFill>
                            <a:srgbClr val="000000"/>
                          </a:solidFill>
                          <a:latin typeface="Calibri"/>
                          <a:ea typeface="Times New Roman"/>
                          <a:cs typeface="Calibri"/>
                        </a:rPr>
                        <a:t>2,590,453,578.33</a:t>
                      </a:r>
                      <a:endParaRPr lang="en-US" sz="1100" dirty="0">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solidFill>
                            <a:srgbClr val="FF0000"/>
                          </a:solidFill>
                          <a:latin typeface="Calibri"/>
                          <a:ea typeface="Times New Roman"/>
                          <a:cs typeface="Calibri"/>
                        </a:rPr>
                        <a:t>14</a:t>
                      </a:r>
                      <a:endParaRPr lang="en-US" sz="1100" dirty="0">
                        <a:solidFill>
                          <a:srgbClr val="FF0000"/>
                        </a:solidFill>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solidFill>
                            <a:srgbClr val="000000"/>
                          </a:solidFill>
                          <a:latin typeface="Calibri"/>
                          <a:ea typeface="Times New Roman"/>
                          <a:cs typeface="Calibri"/>
                        </a:rPr>
                        <a:t>86</a:t>
                      </a:r>
                      <a:endParaRPr lang="en-US" sz="1100" dirty="0">
                        <a:latin typeface="Calibri"/>
                        <a:ea typeface="Calibri"/>
                        <a:cs typeface="Times New Roman"/>
                      </a:endParaRPr>
                    </a:p>
                  </a:txBody>
                  <a:tcPr marL="68580" marR="68580" marT="0" marB="0" anchor="b"/>
                </a:tc>
              </a:tr>
              <a:tr h="394263">
                <a:tc>
                  <a:txBody>
                    <a:bodyPr/>
                    <a:lstStyle/>
                    <a:p>
                      <a:pPr marL="0" marR="0" algn="r">
                        <a:lnSpc>
                          <a:spcPct val="115000"/>
                        </a:lnSpc>
                        <a:spcBef>
                          <a:spcPts val="0"/>
                        </a:spcBef>
                        <a:spcAft>
                          <a:spcPts val="0"/>
                        </a:spcAft>
                      </a:pPr>
                      <a:endParaRPr lang="en-US" sz="1100">
                        <a:solidFill>
                          <a:srgbClr val="000000"/>
                        </a:solidFill>
                        <a:latin typeface="Calibri"/>
                        <a:ea typeface="Times New Roman"/>
                        <a:cs typeface="Calibri"/>
                      </a:endParaRPr>
                    </a:p>
                    <a:p>
                      <a:pPr marL="0" marR="0" algn="r">
                        <a:lnSpc>
                          <a:spcPct val="115000"/>
                        </a:lnSpc>
                        <a:spcBef>
                          <a:spcPts val="0"/>
                        </a:spcBef>
                        <a:spcAft>
                          <a:spcPts val="0"/>
                        </a:spcAft>
                      </a:pPr>
                      <a:r>
                        <a:rPr lang="en-US" sz="1100">
                          <a:solidFill>
                            <a:srgbClr val="000000"/>
                          </a:solidFill>
                          <a:latin typeface="Calibri"/>
                          <a:ea typeface="Times New Roman"/>
                          <a:cs typeface="Calibri"/>
                        </a:rPr>
                        <a:t>6</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smtClean="0">
                          <a:solidFill>
                            <a:srgbClr val="000000"/>
                          </a:solidFill>
                          <a:latin typeface="Calibri"/>
                          <a:ea typeface="Times New Roman"/>
                          <a:cs typeface="Calibri"/>
                        </a:rPr>
                        <a:t>Transport </a:t>
                      </a:r>
                      <a:r>
                        <a:rPr lang="en-US" sz="1100" b="0" i="0" u="none" strike="noStrike" dirty="0" smtClean="0">
                          <a:solidFill>
                            <a:srgbClr val="000000"/>
                          </a:solidFill>
                          <a:latin typeface="Calibri"/>
                        </a:rPr>
                        <a:t>and Agencies</a:t>
                      </a:r>
                      <a:endParaRPr lang="en-US" sz="1100" dirty="0">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a:solidFill>
                            <a:srgbClr val="000000"/>
                          </a:solidFill>
                          <a:latin typeface="Calibri"/>
                          <a:ea typeface="Times New Roman"/>
                          <a:cs typeface="Calibri"/>
                        </a:rPr>
                        <a:t>69</a:t>
                      </a:r>
                      <a:endParaRPr lang="en-US" sz="1100">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solidFill>
                            <a:srgbClr val="000000"/>
                          </a:solidFill>
                          <a:latin typeface="Calibri"/>
                          <a:ea typeface="Times New Roman"/>
                          <a:cs typeface="Calibri"/>
                        </a:rPr>
                        <a:t>1,157,576,153.29</a:t>
                      </a:r>
                      <a:endParaRPr lang="en-US" sz="1100" dirty="0">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solidFill>
                            <a:srgbClr val="000000"/>
                          </a:solidFill>
                          <a:latin typeface="Calibri"/>
                          <a:ea typeface="Times New Roman"/>
                          <a:cs typeface="Calibri"/>
                        </a:rPr>
                        <a:t>-</a:t>
                      </a:r>
                      <a:endParaRPr lang="en-US" sz="1100" dirty="0">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solidFill>
                            <a:srgbClr val="FF0000"/>
                          </a:solidFill>
                          <a:latin typeface="Calibri"/>
                          <a:ea typeface="Times New Roman"/>
                          <a:cs typeface="Calibri"/>
                        </a:rPr>
                        <a:t>-</a:t>
                      </a:r>
                      <a:endParaRPr lang="en-US" sz="1100" dirty="0">
                        <a:solidFill>
                          <a:srgbClr val="FF0000"/>
                        </a:solidFill>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solidFill>
                            <a:srgbClr val="000000"/>
                          </a:solidFill>
                          <a:latin typeface="Calibri"/>
                          <a:ea typeface="Times New Roman"/>
                          <a:cs typeface="Calibri"/>
                        </a:rPr>
                        <a:t>100</a:t>
                      </a:r>
                      <a:endParaRPr lang="en-US" sz="1100" dirty="0">
                        <a:latin typeface="Calibri"/>
                        <a:ea typeface="Calibri"/>
                        <a:cs typeface="Times New Roman"/>
                      </a:endParaRPr>
                    </a:p>
                  </a:txBody>
                  <a:tcPr marL="68580" marR="68580" marT="0" marB="0" anchor="b"/>
                </a:tc>
              </a:tr>
              <a:tr h="394263">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7</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smtClean="0">
                          <a:solidFill>
                            <a:srgbClr val="000000"/>
                          </a:solidFill>
                          <a:latin typeface="Calibri"/>
                          <a:ea typeface="Times New Roman"/>
                          <a:cs typeface="Calibri"/>
                        </a:rPr>
                        <a:t>Water Resources </a:t>
                      </a:r>
                      <a:r>
                        <a:rPr lang="en-US" sz="1100" b="0" i="0" u="none" strike="noStrike" dirty="0" smtClean="0">
                          <a:solidFill>
                            <a:srgbClr val="000000"/>
                          </a:solidFill>
                          <a:latin typeface="Calibri"/>
                        </a:rPr>
                        <a:t>and Agencies</a:t>
                      </a:r>
                      <a:endParaRPr lang="en-US" sz="1100" dirty="0">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a:solidFill>
                            <a:srgbClr val="000000"/>
                          </a:solidFill>
                          <a:latin typeface="Calibri"/>
                          <a:ea typeface="Times New Roman"/>
                          <a:cs typeface="Calibri"/>
                        </a:rPr>
                        <a:t>413</a:t>
                      </a:r>
                      <a:endParaRPr lang="en-US" sz="1100">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solidFill>
                            <a:srgbClr val="000000"/>
                          </a:solidFill>
                          <a:latin typeface="Calibri"/>
                          <a:ea typeface="Times New Roman"/>
                          <a:cs typeface="Calibri"/>
                        </a:rPr>
                        <a:t>8,766,263,988.70</a:t>
                      </a:r>
                      <a:endParaRPr lang="en-US" sz="1100" dirty="0">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solidFill>
                            <a:srgbClr val="000000"/>
                          </a:solidFill>
                          <a:latin typeface="Calibri"/>
                          <a:ea typeface="Times New Roman"/>
                          <a:cs typeface="Calibri"/>
                        </a:rPr>
                        <a:t>2,883,378,501.22</a:t>
                      </a:r>
                      <a:endParaRPr lang="en-US" sz="1100" dirty="0">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solidFill>
                            <a:srgbClr val="FF0000"/>
                          </a:solidFill>
                          <a:latin typeface="Calibri"/>
                          <a:ea typeface="Times New Roman"/>
                          <a:cs typeface="Calibri"/>
                        </a:rPr>
                        <a:t>33</a:t>
                      </a:r>
                      <a:endParaRPr lang="en-US" sz="1100" dirty="0">
                        <a:solidFill>
                          <a:srgbClr val="FF0000"/>
                        </a:solidFill>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solidFill>
                            <a:srgbClr val="000000"/>
                          </a:solidFill>
                          <a:latin typeface="Calibri"/>
                          <a:ea typeface="Times New Roman"/>
                          <a:cs typeface="Calibri"/>
                        </a:rPr>
                        <a:t>67</a:t>
                      </a:r>
                      <a:endParaRPr lang="en-US" sz="1100" dirty="0">
                        <a:latin typeface="Calibri"/>
                        <a:ea typeface="Calibri"/>
                        <a:cs typeface="Times New Roman"/>
                      </a:endParaRPr>
                    </a:p>
                  </a:txBody>
                  <a:tcPr marL="68580" marR="68580" marT="0" marB="0" anchor="b"/>
                </a:tc>
              </a:tr>
              <a:tr h="394263">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8</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smtClean="0">
                          <a:solidFill>
                            <a:srgbClr val="000000"/>
                          </a:solidFill>
                          <a:latin typeface="Calibri"/>
                          <a:ea typeface="Times New Roman"/>
                          <a:cs typeface="Calibri"/>
                        </a:rPr>
                        <a:t>Works </a:t>
                      </a:r>
                      <a:r>
                        <a:rPr lang="en-US" sz="1100" b="0" i="0" u="none" strike="noStrike" dirty="0" smtClean="0">
                          <a:solidFill>
                            <a:srgbClr val="000000"/>
                          </a:solidFill>
                          <a:latin typeface="Calibri"/>
                        </a:rPr>
                        <a:t>and Agencies</a:t>
                      </a:r>
                      <a:endParaRPr lang="en-US" sz="1100" dirty="0">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a:solidFill>
                            <a:srgbClr val="000000"/>
                          </a:solidFill>
                          <a:latin typeface="Calibri"/>
                          <a:ea typeface="Times New Roman"/>
                          <a:cs typeface="Calibri"/>
                        </a:rPr>
                        <a:t>150</a:t>
                      </a:r>
                      <a:endParaRPr lang="en-US" sz="1100">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a:solidFill>
                            <a:srgbClr val="000000"/>
                          </a:solidFill>
                          <a:latin typeface="Calibri"/>
                          <a:ea typeface="Times New Roman"/>
                          <a:cs typeface="Calibri"/>
                        </a:rPr>
                        <a:t>259,701,382,460.57</a:t>
                      </a:r>
                      <a:endParaRPr lang="en-US" sz="1100">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a:solidFill>
                            <a:srgbClr val="000000"/>
                          </a:solidFill>
                          <a:latin typeface="Calibri"/>
                          <a:ea typeface="Times New Roman"/>
                          <a:cs typeface="Calibri"/>
                        </a:rPr>
                        <a:t>110,498,645,724.40</a:t>
                      </a:r>
                      <a:endParaRPr lang="en-US" sz="1100">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solidFill>
                            <a:srgbClr val="FF0000"/>
                          </a:solidFill>
                          <a:latin typeface="Calibri"/>
                          <a:ea typeface="Times New Roman"/>
                          <a:cs typeface="Calibri"/>
                        </a:rPr>
                        <a:t>43</a:t>
                      </a:r>
                      <a:endParaRPr lang="en-US" sz="1100" dirty="0">
                        <a:solidFill>
                          <a:srgbClr val="FF0000"/>
                        </a:solidFill>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solidFill>
                            <a:srgbClr val="000000"/>
                          </a:solidFill>
                          <a:latin typeface="Calibri"/>
                          <a:ea typeface="Times New Roman"/>
                          <a:cs typeface="Calibri"/>
                        </a:rPr>
                        <a:t>57</a:t>
                      </a:r>
                      <a:endParaRPr lang="en-US" sz="1100" dirty="0">
                        <a:latin typeface="Calibri"/>
                        <a:ea typeface="Calibri"/>
                        <a:cs typeface="Times New Roman"/>
                      </a:endParaRPr>
                    </a:p>
                  </a:txBody>
                  <a:tcPr marL="68580" marR="68580" marT="0" marB="0" anchor="b"/>
                </a:tc>
              </a:tr>
              <a:tr h="379198">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9</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smtClean="0">
                          <a:solidFill>
                            <a:srgbClr val="000000"/>
                          </a:solidFill>
                          <a:latin typeface="Calibri"/>
                          <a:ea typeface="Times New Roman"/>
                          <a:cs typeface="Calibri"/>
                        </a:rPr>
                        <a:t>Health </a:t>
                      </a:r>
                      <a:r>
                        <a:rPr lang="en-US" sz="1100" b="0" i="0" u="none" strike="noStrike" dirty="0" smtClean="0">
                          <a:solidFill>
                            <a:srgbClr val="000000"/>
                          </a:solidFill>
                          <a:latin typeface="Calibri"/>
                        </a:rPr>
                        <a:t>and Agencies</a:t>
                      </a:r>
                      <a:endParaRPr lang="en-US" sz="1100" dirty="0">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a:solidFill>
                            <a:srgbClr val="000000"/>
                          </a:solidFill>
                          <a:latin typeface="Calibri"/>
                          <a:ea typeface="Times New Roman"/>
                          <a:cs typeface="Calibri"/>
                        </a:rPr>
                        <a:t>272</a:t>
                      </a:r>
                      <a:endParaRPr lang="en-US" sz="1100">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a:solidFill>
                            <a:srgbClr val="000000"/>
                          </a:solidFill>
                          <a:latin typeface="Calibri"/>
                          <a:ea typeface="Times New Roman"/>
                          <a:cs typeface="Calibri"/>
                        </a:rPr>
                        <a:t>12,977,068,607.25</a:t>
                      </a:r>
                      <a:endParaRPr lang="en-US" sz="1100">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a:solidFill>
                            <a:srgbClr val="000000"/>
                          </a:solidFill>
                          <a:latin typeface="Calibri"/>
                          <a:ea typeface="Times New Roman"/>
                          <a:cs typeface="Calibri"/>
                        </a:rPr>
                        <a:t>173,424,287.93</a:t>
                      </a:r>
                      <a:endParaRPr lang="en-US" sz="1100">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solidFill>
                            <a:srgbClr val="FF0000"/>
                          </a:solidFill>
                          <a:latin typeface="Calibri"/>
                          <a:ea typeface="Times New Roman"/>
                          <a:cs typeface="Calibri"/>
                        </a:rPr>
                        <a:t>1</a:t>
                      </a:r>
                      <a:endParaRPr lang="en-US" sz="1100" dirty="0">
                        <a:solidFill>
                          <a:srgbClr val="FF0000"/>
                        </a:solidFill>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solidFill>
                            <a:srgbClr val="000000"/>
                          </a:solidFill>
                          <a:latin typeface="Calibri"/>
                          <a:ea typeface="Times New Roman"/>
                          <a:cs typeface="Calibri"/>
                        </a:rPr>
                        <a:t>99</a:t>
                      </a:r>
                      <a:endParaRPr lang="en-US" sz="1100" dirty="0">
                        <a:latin typeface="Calibri"/>
                        <a:ea typeface="Calibri"/>
                        <a:cs typeface="Times New Roman"/>
                      </a:endParaRPr>
                    </a:p>
                  </a:txBody>
                  <a:tcPr marL="68580" marR="68580" marT="0" marB="0" anchor="b"/>
                </a:tc>
              </a:tr>
              <a:tr h="591393">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endParaRPr lang="en-US" sz="1100" dirty="0">
                        <a:solidFill>
                          <a:srgbClr val="000000"/>
                        </a:solidFill>
                        <a:latin typeface="Calibri"/>
                        <a:ea typeface="Times New Roman"/>
                        <a:cs typeface="Calibri"/>
                      </a:endParaRPr>
                    </a:p>
                    <a:p>
                      <a:pPr marL="0" marR="0">
                        <a:lnSpc>
                          <a:spcPct val="115000"/>
                        </a:lnSpc>
                        <a:spcBef>
                          <a:spcPts val="0"/>
                        </a:spcBef>
                        <a:spcAft>
                          <a:spcPts val="0"/>
                        </a:spcAft>
                      </a:pPr>
                      <a:r>
                        <a:rPr lang="en-US" sz="1100" dirty="0" smtClean="0">
                          <a:solidFill>
                            <a:srgbClr val="000000"/>
                          </a:solidFill>
                          <a:latin typeface="Calibri"/>
                          <a:ea typeface="Times New Roman"/>
                          <a:cs typeface="Calibri"/>
                        </a:rPr>
                        <a:t>Lands</a:t>
                      </a:r>
                      <a:r>
                        <a:rPr lang="en-US" sz="1100" dirty="0">
                          <a:solidFill>
                            <a:srgbClr val="000000"/>
                          </a:solidFill>
                          <a:latin typeface="Calibri"/>
                          <a:ea typeface="Times New Roman"/>
                          <a:cs typeface="Calibri"/>
                        </a:rPr>
                        <a:t>, Housing </a:t>
                      </a:r>
                      <a:r>
                        <a:rPr lang="en-US" sz="1100" b="0" i="0" u="none" strike="noStrike" dirty="0" smtClean="0">
                          <a:solidFill>
                            <a:srgbClr val="000000"/>
                          </a:solidFill>
                          <a:latin typeface="Calibri"/>
                        </a:rPr>
                        <a:t>and Agencies</a:t>
                      </a:r>
                      <a:endParaRPr lang="en-US" sz="1100" dirty="0">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a:solidFill>
                            <a:srgbClr val="000000"/>
                          </a:solidFill>
                          <a:latin typeface="Calibri"/>
                          <a:ea typeface="Times New Roman"/>
                          <a:cs typeface="Calibri"/>
                        </a:rPr>
                        <a:t>383</a:t>
                      </a:r>
                      <a:endParaRPr lang="en-US" sz="1100">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a:solidFill>
                            <a:srgbClr val="000000"/>
                          </a:solidFill>
                          <a:latin typeface="Calibri"/>
                          <a:ea typeface="Times New Roman"/>
                          <a:cs typeface="Calibri"/>
                        </a:rPr>
                        <a:t>15,430,823,356.34</a:t>
                      </a:r>
                      <a:endParaRPr lang="en-US" sz="1100">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a:solidFill>
                            <a:srgbClr val="000000"/>
                          </a:solidFill>
                          <a:latin typeface="Calibri"/>
                          <a:ea typeface="Times New Roman"/>
                          <a:cs typeface="Calibri"/>
                        </a:rPr>
                        <a:t>2,054,876,838.83</a:t>
                      </a:r>
                      <a:endParaRPr lang="en-US" sz="1100">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solidFill>
                            <a:srgbClr val="FF0000"/>
                          </a:solidFill>
                          <a:latin typeface="Calibri"/>
                          <a:ea typeface="Times New Roman"/>
                          <a:cs typeface="Calibri"/>
                        </a:rPr>
                        <a:t>13</a:t>
                      </a:r>
                      <a:endParaRPr lang="en-US" sz="1100" dirty="0">
                        <a:solidFill>
                          <a:srgbClr val="FF0000"/>
                        </a:solidFill>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solidFill>
                            <a:srgbClr val="000000"/>
                          </a:solidFill>
                          <a:latin typeface="Calibri"/>
                          <a:ea typeface="Times New Roman"/>
                          <a:cs typeface="Calibri"/>
                        </a:rPr>
                        <a:t>87</a:t>
                      </a:r>
                      <a:endParaRPr lang="en-US" sz="1100" dirty="0">
                        <a:latin typeface="Calibri"/>
                        <a:ea typeface="Calibri"/>
                        <a:cs typeface="Times New Roman"/>
                      </a:endParaRPr>
                    </a:p>
                  </a:txBody>
                  <a:tcPr marL="68580" marR="68580" marT="0" marB="0" anchor="b"/>
                </a:tc>
              </a:tr>
              <a:tr h="394263">
                <a:tc>
                  <a:txBody>
                    <a:bodyPr/>
                    <a:lstStyle/>
                    <a:p>
                      <a:pPr marL="0" marR="0" algn="r">
                        <a:lnSpc>
                          <a:spcPct val="115000"/>
                        </a:lnSpc>
                        <a:spcBef>
                          <a:spcPts val="0"/>
                        </a:spcBef>
                        <a:spcAft>
                          <a:spcPts val="0"/>
                        </a:spcAft>
                      </a:pPr>
                      <a:r>
                        <a:rPr lang="en-US" sz="1100" dirty="0" smtClean="0">
                          <a:latin typeface="Calibri"/>
                          <a:ea typeface="Calibri"/>
                          <a:cs typeface="Times New Roman"/>
                        </a:rPr>
                        <a:t>11</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smtClean="0">
                          <a:latin typeface="Calibri"/>
                          <a:ea typeface="Calibri"/>
                          <a:cs typeface="Times New Roman"/>
                        </a:rPr>
                        <a:t>Science &amp; Tech and Agencies</a:t>
                      </a:r>
                      <a:endParaRPr lang="en-US" sz="1100" dirty="0">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a:solidFill>
                            <a:srgbClr val="000000"/>
                          </a:solidFill>
                          <a:latin typeface="Calibri"/>
                          <a:ea typeface="Times New Roman"/>
                          <a:cs typeface="Calibri"/>
                        </a:rPr>
                        <a:t>57</a:t>
                      </a:r>
                      <a:endParaRPr lang="en-US" sz="1100">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a:solidFill>
                            <a:srgbClr val="000000"/>
                          </a:solidFill>
                          <a:latin typeface="Calibri"/>
                          <a:ea typeface="Times New Roman"/>
                          <a:cs typeface="Calibri"/>
                        </a:rPr>
                        <a:t>558,329,961.54</a:t>
                      </a:r>
                      <a:endParaRPr lang="en-US" sz="1100">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a:solidFill>
                            <a:srgbClr val="000000"/>
                          </a:solidFill>
                          <a:latin typeface="Calibri"/>
                          <a:ea typeface="Times New Roman"/>
                          <a:cs typeface="Calibri"/>
                        </a:rPr>
                        <a:t>-</a:t>
                      </a:r>
                      <a:endParaRPr lang="en-US" sz="1100">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solidFill>
                            <a:srgbClr val="FF0000"/>
                          </a:solidFill>
                          <a:latin typeface="Calibri"/>
                          <a:ea typeface="Times New Roman"/>
                          <a:cs typeface="Calibri"/>
                        </a:rPr>
                        <a:t>-</a:t>
                      </a:r>
                      <a:endParaRPr lang="en-US" sz="1100" dirty="0">
                        <a:solidFill>
                          <a:srgbClr val="FF0000"/>
                        </a:solidFill>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dirty="0">
                          <a:solidFill>
                            <a:srgbClr val="000000"/>
                          </a:solidFill>
                          <a:latin typeface="Calibri"/>
                          <a:ea typeface="Times New Roman"/>
                          <a:cs typeface="Calibri"/>
                        </a:rPr>
                        <a:t>100</a:t>
                      </a:r>
                      <a:endParaRPr lang="en-US" sz="1100" dirty="0">
                        <a:latin typeface="Calibri"/>
                        <a:ea typeface="Calibri"/>
                        <a:cs typeface="Times New Roman"/>
                      </a:endParaRPr>
                    </a:p>
                  </a:txBody>
                  <a:tcPr marL="68580" marR="68580" marT="0" marB="0" anchor="b"/>
                </a:tc>
              </a:tr>
            </a:tbl>
          </a:graphicData>
        </a:graphic>
      </p:graphicFrame>
      <p:sp>
        <p:nvSpPr>
          <p:cNvPr id="4" name="Slide Number Placeholder 3"/>
          <p:cNvSpPr>
            <a:spLocks noGrp="1"/>
          </p:cNvSpPr>
          <p:nvPr>
            <p:ph type="sldNum" sz="quarter" idx="12"/>
          </p:nvPr>
        </p:nvSpPr>
        <p:spPr/>
        <p:txBody>
          <a:bodyPr/>
          <a:lstStyle/>
          <a:p>
            <a:pPr>
              <a:defRPr/>
            </a:pPr>
            <a:fld id="{E6A867C8-48F1-4969-9C46-E551ACA141E5}" type="slidenum">
              <a:rPr lang="en-US" smtClean="0"/>
              <a:pPr>
                <a:defRPr/>
              </a:pPr>
              <a:t>26</a:t>
            </a:fld>
            <a:endParaRPr lang="en-US" dirty="0"/>
          </a:p>
        </p:txBody>
      </p:sp>
      <p:sp>
        <p:nvSpPr>
          <p:cNvPr id="27759" name="Title 1"/>
          <p:cNvSpPr>
            <a:spLocks noGrp="1"/>
          </p:cNvSpPr>
          <p:nvPr>
            <p:ph type="title"/>
          </p:nvPr>
        </p:nvSpPr>
        <p:spPr>
          <a:xfrm>
            <a:off x="457200" y="274638"/>
            <a:ext cx="8229600" cy="725487"/>
          </a:xfrm>
        </p:spPr>
        <p:txBody>
          <a:bodyPr/>
          <a:lstStyle/>
          <a:p>
            <a:r>
              <a:rPr lang="en-US" sz="2400" b="1" smtClean="0">
                <a:solidFill>
                  <a:srgbClr val="000000"/>
                </a:solidFill>
                <a:latin typeface="Calibri" pitchFamily="34" charset="0"/>
                <a:ea typeface="Times New Roman" pitchFamily="18" charset="0"/>
                <a:cs typeface="Calibri" pitchFamily="34" charset="0"/>
              </a:rPr>
              <a:t/>
            </a:r>
            <a:br>
              <a:rPr lang="en-US" sz="2400" b="1" smtClean="0">
                <a:solidFill>
                  <a:srgbClr val="000000"/>
                </a:solidFill>
                <a:latin typeface="Calibri" pitchFamily="34" charset="0"/>
                <a:ea typeface="Times New Roman" pitchFamily="18" charset="0"/>
                <a:cs typeface="Calibri" pitchFamily="34" charset="0"/>
              </a:rPr>
            </a:br>
            <a:r>
              <a:rPr lang="en-US" sz="2400" b="1" smtClean="0">
                <a:solidFill>
                  <a:srgbClr val="000000"/>
                </a:solidFill>
                <a:latin typeface="Calibri" pitchFamily="34" charset="0"/>
                <a:ea typeface="Times New Roman" pitchFamily="18" charset="0"/>
                <a:cs typeface="Calibri" pitchFamily="34" charset="0"/>
              </a:rPr>
              <a:t/>
            </a:r>
            <a:br>
              <a:rPr lang="en-US" sz="2400" b="1" smtClean="0">
                <a:solidFill>
                  <a:srgbClr val="000000"/>
                </a:solidFill>
                <a:latin typeface="Calibri" pitchFamily="34" charset="0"/>
                <a:ea typeface="Times New Roman" pitchFamily="18" charset="0"/>
                <a:cs typeface="Calibri" pitchFamily="34" charset="0"/>
              </a:rPr>
            </a:br>
            <a:r>
              <a:rPr lang="en-US" sz="2400" smtClean="0">
                <a:ea typeface="Times New Roman" pitchFamily="18" charset="0"/>
                <a:cs typeface="Calibri" pitchFamily="34" charset="0"/>
              </a:rPr>
              <a:t> </a:t>
            </a:r>
            <a:r>
              <a:rPr lang="en-US" sz="2400" b="1" smtClean="0">
                <a:ea typeface="Times New Roman" pitchFamily="18" charset="0"/>
                <a:cs typeface="Calibri" pitchFamily="34" charset="0"/>
              </a:rPr>
              <a:t>Total contracts value submitted and Approvals for 2012 FY </a:t>
            </a:r>
            <a:r>
              <a:rPr lang="en-US" smtClean="0">
                <a:latin typeface="Calibri" pitchFamily="34" charset="0"/>
                <a:ea typeface="Calibri" pitchFamily="34" charset="0"/>
                <a:cs typeface="Times New Roman" pitchFamily="18" charset="0"/>
              </a:rPr>
              <a:t/>
            </a:r>
            <a:br>
              <a:rPr lang="en-US" smtClean="0">
                <a:latin typeface="Calibri" pitchFamily="34" charset="0"/>
                <a:ea typeface="Calibri" pitchFamily="34" charset="0"/>
                <a:cs typeface="Times New Roman" pitchFamily="18" charset="0"/>
              </a:rPr>
            </a:br>
            <a:endParaRPr lang="en-US"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457200" y="274638"/>
            <a:ext cx="8229600" cy="582612"/>
          </a:xfrm>
        </p:spPr>
        <p:txBody>
          <a:bodyPr/>
          <a:lstStyle/>
          <a:p>
            <a:r>
              <a:rPr lang="en-US" sz="2000" b="1" smtClean="0"/>
              <a:t>Budget Appropriation, Total contracts value submitted and Approvals for 2013 FY</a:t>
            </a:r>
            <a:endParaRPr lang="en-US" sz="2000" smtClean="0"/>
          </a:p>
        </p:txBody>
      </p:sp>
      <p:graphicFrame>
        <p:nvGraphicFramePr>
          <p:cNvPr id="5" name="Content Placeholder 4"/>
          <p:cNvGraphicFramePr>
            <a:graphicFrameLocks noGrp="1"/>
          </p:cNvGraphicFramePr>
          <p:nvPr>
            <p:ph idx="1"/>
          </p:nvPr>
        </p:nvGraphicFramePr>
        <p:xfrm>
          <a:off x="600075" y="1285875"/>
          <a:ext cx="8472488" cy="5311775"/>
        </p:xfrm>
        <a:graphic>
          <a:graphicData uri="http://schemas.openxmlformats.org/drawingml/2006/table">
            <a:tbl>
              <a:tblPr firstRow="1" bandRow="1">
                <a:tableStyleId>{5C22544A-7EE6-4342-B048-85BDC9FD1C3A}</a:tableStyleId>
              </a:tblPr>
              <a:tblGrid>
                <a:gridCol w="285752"/>
                <a:gridCol w="1500198"/>
                <a:gridCol w="642942"/>
                <a:gridCol w="714380"/>
                <a:gridCol w="1357322"/>
                <a:gridCol w="1357322"/>
                <a:gridCol w="828652"/>
                <a:gridCol w="714380"/>
                <a:gridCol w="1071569"/>
              </a:tblGrid>
              <a:tr h="285752">
                <a:tc gridSpan="9">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lang="en-US" sz="1800" b="1" dirty="0" smtClean="0">
                          <a:solidFill>
                            <a:srgbClr val="000000"/>
                          </a:solidFill>
                          <a:latin typeface="Calibri"/>
                          <a:ea typeface="Times New Roman"/>
                          <a:cs typeface="Calibri"/>
                        </a:rPr>
                        <a:t> </a:t>
                      </a:r>
                      <a:endParaRPr lang="en-US" sz="1800" dirty="0" smtClean="0">
                        <a:latin typeface="Calibri"/>
                        <a:ea typeface="Calibri"/>
                        <a:cs typeface="Times New Roman"/>
                      </a:endParaRPr>
                    </a:p>
                  </a:txBody>
                  <a:tcPr marL="9525" marR="9525" marT="9525" marB="0"/>
                </a:tc>
                <a:tc hMerge="1">
                  <a:txBody>
                    <a:bodyPr/>
                    <a:lstStyle/>
                    <a:p>
                      <a:pPr algn="l" fontAlgn="t"/>
                      <a:endParaRPr lang="en-US" sz="1200" b="1" i="0" u="none" strike="noStrike" dirty="0">
                        <a:solidFill>
                          <a:srgbClr val="000000"/>
                        </a:solidFill>
                        <a:latin typeface="Calibri"/>
                      </a:endParaRPr>
                    </a:p>
                  </a:txBody>
                  <a:tcPr marL="9525" marR="9525" marT="9525" marB="0"/>
                </a:tc>
                <a:tc hMerge="1">
                  <a:txBody>
                    <a:bodyPr/>
                    <a:lstStyle/>
                    <a:p>
                      <a:pPr algn="l" fontAlgn="t"/>
                      <a:endParaRPr lang="en-US" sz="1200" b="1" i="0" u="none" strike="noStrike" dirty="0">
                        <a:solidFill>
                          <a:srgbClr val="000000"/>
                        </a:solidFill>
                        <a:latin typeface="Calibri"/>
                      </a:endParaRPr>
                    </a:p>
                  </a:txBody>
                  <a:tcPr marL="9525" marR="9525" marT="9525" marB="0"/>
                </a:tc>
                <a:tc hMerge="1">
                  <a:txBody>
                    <a:bodyPr/>
                    <a:lstStyle/>
                    <a:p>
                      <a:pPr algn="l" fontAlgn="t"/>
                      <a:endParaRPr lang="en-US" sz="1200" b="1" i="0" u="none" strike="noStrike" dirty="0">
                        <a:solidFill>
                          <a:srgbClr val="000000"/>
                        </a:solidFill>
                        <a:latin typeface="Calibri"/>
                      </a:endParaRPr>
                    </a:p>
                  </a:txBody>
                  <a:tcPr marL="9525" marR="9525" marT="9525" marB="0"/>
                </a:tc>
                <a:tc hMerge="1">
                  <a:txBody>
                    <a:bodyPr/>
                    <a:lstStyle/>
                    <a:p>
                      <a:pPr algn="l" fontAlgn="t"/>
                      <a:endParaRPr lang="en-US" sz="1200" b="1" i="0" u="none" strike="noStrike" dirty="0">
                        <a:solidFill>
                          <a:srgbClr val="000000"/>
                        </a:solidFill>
                        <a:latin typeface="Calibri"/>
                      </a:endParaRPr>
                    </a:p>
                  </a:txBody>
                  <a:tcPr marL="9525" marR="9525" marT="9525" marB="0"/>
                </a:tc>
                <a:tc hMerge="1">
                  <a:txBody>
                    <a:bodyPr/>
                    <a:lstStyle/>
                    <a:p>
                      <a:pPr algn="l" fontAlgn="t"/>
                      <a:endParaRPr lang="en-US" sz="1200" b="1" i="0" u="none" strike="noStrike" dirty="0">
                        <a:solidFill>
                          <a:srgbClr val="000000"/>
                        </a:solidFill>
                        <a:latin typeface="Calibri"/>
                      </a:endParaRPr>
                    </a:p>
                  </a:txBody>
                  <a:tcPr marL="9525" marR="9525" marT="9525" marB="0"/>
                </a:tc>
                <a:tc hMerge="1">
                  <a:txBody>
                    <a:bodyPr/>
                    <a:lstStyle/>
                    <a:p>
                      <a:pPr algn="l" fontAlgn="t"/>
                      <a:endParaRPr lang="en-US" sz="1200" b="1" i="0" u="none" strike="noStrike" dirty="0">
                        <a:solidFill>
                          <a:srgbClr val="000000"/>
                        </a:solidFill>
                        <a:latin typeface="Calibri"/>
                      </a:endParaRPr>
                    </a:p>
                  </a:txBody>
                  <a:tcPr marL="9525" marR="9525" marT="9525" marB="0"/>
                </a:tc>
                <a:tc hMerge="1">
                  <a:txBody>
                    <a:bodyPr/>
                    <a:lstStyle/>
                    <a:p>
                      <a:pPr algn="l" fontAlgn="t"/>
                      <a:endParaRPr lang="en-US" sz="1200" b="1" i="0" u="none" strike="noStrike" dirty="0">
                        <a:solidFill>
                          <a:srgbClr val="000000"/>
                        </a:solidFill>
                        <a:latin typeface="Calibri"/>
                      </a:endParaRPr>
                    </a:p>
                  </a:txBody>
                  <a:tcPr marL="9525" marR="9525" marT="9525" marB="0"/>
                </a:tc>
                <a:tc hMerge="1">
                  <a:txBody>
                    <a:bodyPr/>
                    <a:lstStyle/>
                    <a:p>
                      <a:pPr algn="l" fontAlgn="t"/>
                      <a:endParaRPr lang="en-US" sz="1200" b="1" i="0" u="none" strike="noStrike" dirty="0">
                        <a:solidFill>
                          <a:srgbClr val="000000"/>
                        </a:solidFill>
                        <a:latin typeface="Calibri"/>
                      </a:endParaRPr>
                    </a:p>
                  </a:txBody>
                  <a:tcPr marL="9525" marR="9525" marT="9525" marB="0"/>
                </a:tc>
              </a:tr>
              <a:tr h="370840">
                <a:tc>
                  <a:txBody>
                    <a:bodyPr/>
                    <a:lstStyle/>
                    <a:p>
                      <a:pPr algn="l" fontAlgn="t"/>
                      <a:r>
                        <a:rPr lang="en-US" sz="1200" b="1" i="0" u="none" strike="noStrike" dirty="0">
                          <a:solidFill>
                            <a:srgbClr val="000000"/>
                          </a:solidFill>
                          <a:latin typeface="Calibri"/>
                        </a:rPr>
                        <a:t>S/N</a:t>
                      </a:r>
                    </a:p>
                  </a:txBody>
                  <a:tcPr marL="9525" marR="9525" marT="9525" marB="0"/>
                </a:tc>
                <a:tc>
                  <a:txBody>
                    <a:bodyPr/>
                    <a:lstStyle/>
                    <a:p>
                      <a:pPr algn="l" fontAlgn="t"/>
                      <a:r>
                        <a:rPr lang="en-US" sz="1200" b="1" i="0" u="none" strike="noStrike" dirty="0" smtClean="0">
                          <a:solidFill>
                            <a:srgbClr val="000000"/>
                          </a:solidFill>
                          <a:latin typeface="Calibri"/>
                        </a:rPr>
                        <a:t>Procuring Entities</a:t>
                      </a:r>
                      <a:endParaRPr lang="en-US" sz="1200" b="1" i="0" u="none" strike="noStrike" dirty="0">
                        <a:solidFill>
                          <a:srgbClr val="000000"/>
                        </a:solidFill>
                        <a:latin typeface="Calibri"/>
                      </a:endParaRPr>
                    </a:p>
                  </a:txBody>
                  <a:tcPr marL="9525" marR="9525" marT="9525" marB="0"/>
                </a:tc>
                <a:tc>
                  <a:txBody>
                    <a:bodyPr/>
                    <a:lstStyle/>
                    <a:p>
                      <a:pPr algn="l" fontAlgn="t"/>
                      <a:r>
                        <a:rPr lang="en-US" sz="1200" b="1" i="0" u="none" strike="noStrike">
                          <a:solidFill>
                            <a:srgbClr val="000000"/>
                          </a:solidFill>
                          <a:latin typeface="Calibri"/>
                        </a:rPr>
                        <a:t>Number of Agencies</a:t>
                      </a:r>
                    </a:p>
                  </a:txBody>
                  <a:tcPr marL="9525" marR="9525" marT="9525" marB="0"/>
                </a:tc>
                <a:tc>
                  <a:txBody>
                    <a:bodyPr/>
                    <a:lstStyle/>
                    <a:p>
                      <a:pPr algn="l" fontAlgn="t"/>
                      <a:r>
                        <a:rPr lang="en-US" sz="1200" b="1" i="0" u="none" strike="noStrike">
                          <a:solidFill>
                            <a:srgbClr val="000000"/>
                          </a:solidFill>
                          <a:latin typeface="Calibri"/>
                        </a:rPr>
                        <a:t>Nunmber of Contracts Awarded</a:t>
                      </a:r>
                    </a:p>
                  </a:txBody>
                  <a:tcPr marL="9525" marR="9525" marT="9525" marB="0"/>
                </a:tc>
                <a:tc>
                  <a:txBody>
                    <a:bodyPr/>
                    <a:lstStyle/>
                    <a:p>
                      <a:pPr algn="l" fontAlgn="t"/>
                      <a:r>
                        <a:rPr lang="en-US" sz="1200" b="1" i="0" u="none" strike="noStrike" dirty="0">
                          <a:solidFill>
                            <a:srgbClr val="000000"/>
                          </a:solidFill>
                          <a:latin typeface="Calibri"/>
                        </a:rPr>
                        <a:t>Total Contract Value</a:t>
                      </a:r>
                    </a:p>
                  </a:txBody>
                  <a:tcPr marL="9525" marR="9525" marT="9525" marB="0"/>
                </a:tc>
                <a:tc>
                  <a:txBody>
                    <a:bodyPr/>
                    <a:lstStyle/>
                    <a:p>
                      <a:pPr algn="l" fontAlgn="t"/>
                      <a:r>
                        <a:rPr lang="en-US" sz="1200" b="1" i="0" u="none" strike="noStrike" dirty="0" smtClean="0">
                          <a:solidFill>
                            <a:srgbClr val="000000"/>
                          </a:solidFill>
                          <a:latin typeface="Calibri"/>
                        </a:rPr>
                        <a:t>FEC  Approval</a:t>
                      </a:r>
                      <a:endParaRPr lang="en-US" sz="1200" b="1" i="0" u="none" strike="noStrike" dirty="0">
                        <a:solidFill>
                          <a:srgbClr val="000000"/>
                        </a:solidFill>
                        <a:latin typeface="Calibri"/>
                      </a:endParaRPr>
                    </a:p>
                  </a:txBody>
                  <a:tcPr marL="9525" marR="9525" marT="9525" marB="0"/>
                </a:tc>
                <a:tc>
                  <a:txBody>
                    <a:bodyPr/>
                    <a:lstStyle/>
                    <a:p>
                      <a:pPr algn="l" fontAlgn="t"/>
                      <a:r>
                        <a:rPr lang="en-US" sz="1200" b="1" i="0" u="none" strike="noStrike">
                          <a:solidFill>
                            <a:srgbClr val="000000"/>
                          </a:solidFill>
                          <a:latin typeface="Calibri"/>
                        </a:rPr>
                        <a:t>% Contract Above MDA Threashold</a:t>
                      </a:r>
                    </a:p>
                  </a:txBody>
                  <a:tcPr marL="9525" marR="9525" marT="9525" marB="0"/>
                </a:tc>
                <a:tc>
                  <a:txBody>
                    <a:bodyPr/>
                    <a:lstStyle/>
                    <a:p>
                      <a:pPr algn="l" fontAlgn="t"/>
                      <a:r>
                        <a:rPr lang="en-US" sz="1200" b="1" i="0" u="none" strike="noStrike" dirty="0">
                          <a:solidFill>
                            <a:srgbClr val="000000"/>
                          </a:solidFill>
                          <a:latin typeface="Calibri"/>
                        </a:rPr>
                        <a:t>% Contract </a:t>
                      </a:r>
                      <a:r>
                        <a:rPr lang="en-US" sz="1200" b="1" i="0" u="none" strike="noStrike" dirty="0" smtClean="0">
                          <a:solidFill>
                            <a:srgbClr val="000000"/>
                          </a:solidFill>
                          <a:latin typeface="Calibri"/>
                        </a:rPr>
                        <a:t>Within </a:t>
                      </a:r>
                      <a:r>
                        <a:rPr lang="en-US" sz="1200" b="1" i="0" u="none" strike="noStrike" dirty="0">
                          <a:solidFill>
                            <a:srgbClr val="000000"/>
                          </a:solidFill>
                          <a:latin typeface="Calibri"/>
                        </a:rPr>
                        <a:t>MDA Threshold</a:t>
                      </a:r>
                    </a:p>
                  </a:txBody>
                  <a:tcPr marL="9525" marR="9525" marT="9525" marB="0"/>
                </a:tc>
                <a:tc>
                  <a:txBody>
                    <a:bodyPr/>
                    <a:lstStyle/>
                    <a:p>
                      <a:pPr algn="l" fontAlgn="t"/>
                      <a:r>
                        <a:rPr lang="en-US" sz="1200" b="1" i="0" u="none" strike="noStrike" dirty="0" smtClean="0">
                          <a:solidFill>
                            <a:srgbClr val="000000"/>
                          </a:solidFill>
                          <a:latin typeface="Calibri"/>
                        </a:rPr>
                        <a:t>APPROPRATION</a:t>
                      </a:r>
                    </a:p>
                    <a:p>
                      <a:pPr algn="l" fontAlgn="t"/>
                      <a:r>
                        <a:rPr lang="en-US" sz="1000" b="1" i="0" u="none" strike="noStrike" dirty="0" smtClean="0">
                          <a:solidFill>
                            <a:srgbClr val="000000"/>
                          </a:solidFill>
                          <a:latin typeface="Calibri"/>
                        </a:rPr>
                        <a:t>(OVERHEAD</a:t>
                      </a:r>
                      <a:r>
                        <a:rPr lang="en-US" sz="1000" b="1" i="0" u="none" strike="noStrike" baseline="0" dirty="0" smtClean="0">
                          <a:solidFill>
                            <a:srgbClr val="000000"/>
                          </a:solidFill>
                          <a:latin typeface="Calibri"/>
                        </a:rPr>
                        <a:t> AND CAPITAL)</a:t>
                      </a:r>
                      <a:endParaRPr lang="en-US" sz="1000" b="1" i="0" u="none" strike="noStrike" dirty="0">
                        <a:solidFill>
                          <a:srgbClr val="000000"/>
                        </a:solidFill>
                        <a:latin typeface="Calibri"/>
                      </a:endParaRPr>
                    </a:p>
                  </a:txBody>
                  <a:tcPr marL="9525" marR="9525" marT="9525" marB="0"/>
                </a:tc>
              </a:tr>
              <a:tr h="370840">
                <a:tc>
                  <a:txBody>
                    <a:bodyPr/>
                    <a:lstStyle/>
                    <a:p>
                      <a:pPr algn="r" fontAlgn="t"/>
                      <a:r>
                        <a:rPr lang="en-US" sz="1200" b="0" i="0" u="none" strike="noStrike">
                          <a:solidFill>
                            <a:srgbClr val="000000"/>
                          </a:solidFill>
                          <a:latin typeface="Calibri"/>
                        </a:rPr>
                        <a:t>1</a:t>
                      </a:r>
                    </a:p>
                  </a:txBody>
                  <a:tcPr marL="9525" marR="9525" marT="9525" marB="0"/>
                </a:tc>
                <a:tc>
                  <a:txBody>
                    <a:bodyPr/>
                    <a:lstStyle/>
                    <a:p>
                      <a:pPr algn="l" fontAlgn="t"/>
                      <a:r>
                        <a:rPr lang="en-US" sz="1200" b="0" i="0" u="none" strike="noStrike" dirty="0" smtClean="0">
                          <a:solidFill>
                            <a:srgbClr val="000000"/>
                          </a:solidFill>
                          <a:latin typeface="Calibri"/>
                        </a:rPr>
                        <a:t>Environment and Agencies</a:t>
                      </a:r>
                    </a:p>
                    <a:p>
                      <a:pPr algn="l" fontAlgn="t"/>
                      <a:endParaRPr lang="en-US" sz="1200" b="0" i="0" u="none" strike="noStrike" dirty="0">
                        <a:solidFill>
                          <a:srgbClr val="000000"/>
                        </a:solidFill>
                        <a:latin typeface="Calibri"/>
                      </a:endParaRPr>
                    </a:p>
                  </a:txBody>
                  <a:tcPr marL="9525" marR="9525" marT="9525" marB="0"/>
                </a:tc>
                <a:tc>
                  <a:txBody>
                    <a:bodyPr/>
                    <a:lstStyle/>
                    <a:p>
                      <a:pPr algn="r" fontAlgn="t"/>
                      <a:r>
                        <a:rPr lang="en-US" sz="1200" b="0" i="0" u="none" strike="noStrike">
                          <a:solidFill>
                            <a:srgbClr val="000000"/>
                          </a:solidFill>
                          <a:latin typeface="Calibri"/>
                        </a:rPr>
                        <a:t>1</a:t>
                      </a:r>
                    </a:p>
                  </a:txBody>
                  <a:tcPr marL="9525" marR="9525" marT="9525" marB="0"/>
                </a:tc>
                <a:tc>
                  <a:txBody>
                    <a:bodyPr/>
                    <a:lstStyle/>
                    <a:p>
                      <a:pPr algn="r" fontAlgn="t"/>
                      <a:r>
                        <a:rPr lang="en-US" sz="1200" b="0" i="0" u="none" strike="noStrike" dirty="0">
                          <a:solidFill>
                            <a:srgbClr val="000000"/>
                          </a:solidFill>
                          <a:latin typeface="Calibri"/>
                        </a:rPr>
                        <a:t>138</a:t>
                      </a:r>
                    </a:p>
                  </a:txBody>
                  <a:tcPr marL="9525" marR="9525" marT="9525" marB="0"/>
                </a:tc>
                <a:tc>
                  <a:txBody>
                    <a:bodyPr/>
                    <a:lstStyle/>
                    <a:p>
                      <a:pPr algn="r" fontAlgn="t"/>
                      <a:r>
                        <a:rPr lang="en-US" sz="1200" b="0" i="0" u="none" strike="noStrike" dirty="0">
                          <a:solidFill>
                            <a:srgbClr val="FF0000"/>
                          </a:solidFill>
                          <a:latin typeface="Calibri"/>
                        </a:rPr>
                        <a:t>4,799,021,404.30</a:t>
                      </a:r>
                    </a:p>
                  </a:txBody>
                  <a:tcPr marL="9525" marR="9525" marT="9525" marB="0"/>
                </a:tc>
                <a:tc>
                  <a:txBody>
                    <a:bodyPr/>
                    <a:lstStyle/>
                    <a:p>
                      <a:pPr algn="r" fontAlgn="t"/>
                      <a:r>
                        <a:rPr lang="en-US" sz="1200" b="0" i="0" u="none" strike="noStrike" dirty="0">
                          <a:solidFill>
                            <a:srgbClr val="000000"/>
                          </a:solidFill>
                          <a:latin typeface="Calibri"/>
                        </a:rPr>
                        <a:t>0</a:t>
                      </a:r>
                    </a:p>
                  </a:txBody>
                  <a:tcPr marL="9525" marR="9525" marT="9525" marB="0"/>
                </a:tc>
                <a:tc>
                  <a:txBody>
                    <a:bodyPr/>
                    <a:lstStyle/>
                    <a:p>
                      <a:pPr algn="r" fontAlgn="t"/>
                      <a:r>
                        <a:rPr lang="en-US" sz="1200" b="0" i="0" u="none" strike="noStrike" dirty="0">
                          <a:solidFill>
                            <a:srgbClr val="FF0000"/>
                          </a:solidFill>
                          <a:latin typeface="Calibri"/>
                        </a:rPr>
                        <a:t>0</a:t>
                      </a:r>
                    </a:p>
                  </a:txBody>
                  <a:tcPr marL="9525" marR="9525" marT="9525" marB="0"/>
                </a:tc>
                <a:tc>
                  <a:txBody>
                    <a:bodyPr/>
                    <a:lstStyle/>
                    <a:p>
                      <a:pPr algn="r" fontAlgn="t"/>
                      <a:r>
                        <a:rPr lang="en-US" sz="1200" b="0" i="0" u="none" strike="noStrike">
                          <a:solidFill>
                            <a:srgbClr val="000000"/>
                          </a:solidFill>
                          <a:latin typeface="Calibri"/>
                        </a:rPr>
                        <a:t>100</a:t>
                      </a:r>
                    </a:p>
                  </a:txBody>
                  <a:tcPr marL="9525" marR="9525" marT="9525" marB="0"/>
                </a:tc>
                <a:tc>
                  <a:txBody>
                    <a:bodyPr/>
                    <a:lstStyle/>
                    <a:p>
                      <a:pPr algn="r" fontAlgn="t"/>
                      <a:r>
                        <a:rPr lang="en-US" sz="1200" b="1" i="0" u="none" strike="noStrike" dirty="0">
                          <a:solidFill>
                            <a:srgbClr val="07A121"/>
                          </a:solidFill>
                          <a:latin typeface="Calibri"/>
                        </a:rPr>
                        <a:t>9,582,826,320</a:t>
                      </a:r>
                    </a:p>
                  </a:txBody>
                  <a:tcPr marL="9525" marR="9525" marT="9525" marB="0"/>
                </a:tc>
              </a:tr>
              <a:tr h="370840">
                <a:tc>
                  <a:txBody>
                    <a:bodyPr/>
                    <a:lstStyle/>
                    <a:p>
                      <a:pPr algn="r" fontAlgn="t"/>
                      <a:r>
                        <a:rPr lang="en-US" sz="1200" b="0" i="0" u="none" strike="noStrike">
                          <a:solidFill>
                            <a:srgbClr val="000000"/>
                          </a:solidFill>
                          <a:latin typeface="Calibri"/>
                        </a:rPr>
                        <a:t>2</a:t>
                      </a:r>
                    </a:p>
                  </a:txBody>
                  <a:tcPr marL="9525" marR="9525" marT="9525" marB="0"/>
                </a:tc>
                <a:tc>
                  <a:txBody>
                    <a:bodyPr/>
                    <a:lstStyle/>
                    <a:p>
                      <a:pPr algn="l" fontAlgn="t"/>
                      <a:r>
                        <a:rPr lang="en-US" sz="1200" b="0" i="0" u="none" strike="noStrike" dirty="0" smtClean="0">
                          <a:solidFill>
                            <a:srgbClr val="000000"/>
                          </a:solidFill>
                          <a:latin typeface="Calibri"/>
                        </a:rPr>
                        <a:t>Interior and Agencies</a:t>
                      </a:r>
                      <a:endParaRPr lang="en-US" sz="1200" b="0" i="0" u="none" strike="noStrike" dirty="0">
                        <a:solidFill>
                          <a:srgbClr val="000000"/>
                        </a:solidFill>
                        <a:latin typeface="Calibri"/>
                      </a:endParaRPr>
                    </a:p>
                  </a:txBody>
                  <a:tcPr marL="9525" marR="9525" marT="9525" marB="0"/>
                </a:tc>
                <a:tc>
                  <a:txBody>
                    <a:bodyPr/>
                    <a:lstStyle/>
                    <a:p>
                      <a:pPr algn="r" fontAlgn="t"/>
                      <a:r>
                        <a:rPr lang="en-US" sz="1200" b="0" i="0" u="none" strike="noStrike">
                          <a:solidFill>
                            <a:srgbClr val="000000"/>
                          </a:solidFill>
                          <a:latin typeface="Calibri"/>
                        </a:rPr>
                        <a:t>4</a:t>
                      </a:r>
                    </a:p>
                  </a:txBody>
                  <a:tcPr marL="9525" marR="9525" marT="9525" marB="0"/>
                </a:tc>
                <a:tc>
                  <a:txBody>
                    <a:bodyPr/>
                    <a:lstStyle/>
                    <a:p>
                      <a:pPr algn="r" fontAlgn="t"/>
                      <a:r>
                        <a:rPr lang="en-US" sz="1200" b="0" i="0" u="none" strike="noStrike">
                          <a:solidFill>
                            <a:srgbClr val="000000"/>
                          </a:solidFill>
                          <a:latin typeface="Calibri"/>
                        </a:rPr>
                        <a:t>511</a:t>
                      </a:r>
                    </a:p>
                  </a:txBody>
                  <a:tcPr marL="9525" marR="9525" marT="9525" marB="0"/>
                </a:tc>
                <a:tc>
                  <a:txBody>
                    <a:bodyPr/>
                    <a:lstStyle/>
                    <a:p>
                      <a:pPr algn="r" fontAlgn="t"/>
                      <a:r>
                        <a:rPr lang="en-US" sz="1200" b="0" i="0" u="none" strike="noStrike" dirty="0">
                          <a:solidFill>
                            <a:srgbClr val="FF0000"/>
                          </a:solidFill>
                          <a:latin typeface="Calibri"/>
                        </a:rPr>
                        <a:t>3,260,650,035.97</a:t>
                      </a:r>
                    </a:p>
                  </a:txBody>
                  <a:tcPr marL="9525" marR="9525" marT="9525" marB="0"/>
                </a:tc>
                <a:tc>
                  <a:txBody>
                    <a:bodyPr/>
                    <a:lstStyle/>
                    <a:p>
                      <a:pPr algn="r" fontAlgn="t"/>
                      <a:r>
                        <a:rPr lang="en-US" sz="1200" b="0" i="0" u="none" strike="noStrike">
                          <a:solidFill>
                            <a:srgbClr val="000000"/>
                          </a:solidFill>
                          <a:latin typeface="Calibri"/>
                        </a:rPr>
                        <a:t>0</a:t>
                      </a:r>
                    </a:p>
                  </a:txBody>
                  <a:tcPr marL="9525" marR="9525" marT="9525" marB="0"/>
                </a:tc>
                <a:tc>
                  <a:txBody>
                    <a:bodyPr/>
                    <a:lstStyle/>
                    <a:p>
                      <a:pPr algn="r" fontAlgn="t"/>
                      <a:r>
                        <a:rPr lang="en-US" sz="1200" b="0" i="0" u="none" strike="noStrike" dirty="0">
                          <a:solidFill>
                            <a:srgbClr val="FF0000"/>
                          </a:solidFill>
                          <a:latin typeface="Calibri"/>
                        </a:rPr>
                        <a:t>0</a:t>
                      </a:r>
                    </a:p>
                  </a:txBody>
                  <a:tcPr marL="9525" marR="9525" marT="9525" marB="0"/>
                </a:tc>
                <a:tc>
                  <a:txBody>
                    <a:bodyPr/>
                    <a:lstStyle/>
                    <a:p>
                      <a:pPr algn="r" fontAlgn="t"/>
                      <a:r>
                        <a:rPr lang="en-US" sz="1200" b="0" i="0" u="none" strike="noStrike" dirty="0">
                          <a:solidFill>
                            <a:srgbClr val="000000"/>
                          </a:solidFill>
                          <a:latin typeface="Calibri"/>
                        </a:rPr>
                        <a:t>100</a:t>
                      </a:r>
                    </a:p>
                  </a:txBody>
                  <a:tcPr marL="9525" marR="9525" marT="9525" marB="0"/>
                </a:tc>
                <a:tc>
                  <a:txBody>
                    <a:bodyPr/>
                    <a:lstStyle/>
                    <a:p>
                      <a:pPr algn="r" fontAlgn="t"/>
                      <a:r>
                        <a:rPr lang="en-US" sz="1200" b="1" i="0" u="none" strike="noStrike" dirty="0">
                          <a:solidFill>
                            <a:srgbClr val="07A121"/>
                          </a:solidFill>
                          <a:latin typeface="Calibri"/>
                        </a:rPr>
                        <a:t>1,245,055,428</a:t>
                      </a:r>
                    </a:p>
                  </a:txBody>
                  <a:tcPr marL="9525" marR="9525" marT="9525" marB="0"/>
                </a:tc>
              </a:tr>
              <a:tr h="370840">
                <a:tc>
                  <a:txBody>
                    <a:bodyPr/>
                    <a:lstStyle/>
                    <a:p>
                      <a:pPr algn="r" fontAlgn="t"/>
                      <a:r>
                        <a:rPr lang="en-US" sz="1200" b="0" i="0" u="none" strike="noStrike">
                          <a:solidFill>
                            <a:srgbClr val="000000"/>
                          </a:solidFill>
                          <a:latin typeface="Calibri"/>
                        </a:rPr>
                        <a:t>3</a:t>
                      </a:r>
                    </a:p>
                  </a:txBody>
                  <a:tcPr marL="9525" marR="9525" marT="9525" marB="0"/>
                </a:tc>
                <a:tc>
                  <a:txBody>
                    <a:bodyPr/>
                    <a:lstStyle/>
                    <a:p>
                      <a:pPr algn="l" fontAlgn="t"/>
                      <a:r>
                        <a:rPr lang="en-US" sz="1200" b="0" i="0" u="none" strike="noStrike" dirty="0" smtClean="0">
                          <a:solidFill>
                            <a:srgbClr val="000000"/>
                          </a:solidFill>
                          <a:latin typeface="Calibri"/>
                        </a:rPr>
                        <a:t>Health</a:t>
                      </a:r>
                      <a:endParaRPr lang="en-US" sz="1200" b="0" i="0" u="none" strike="noStrike" dirty="0">
                        <a:solidFill>
                          <a:srgbClr val="000000"/>
                        </a:solidFill>
                        <a:latin typeface="Calibri"/>
                      </a:endParaRPr>
                    </a:p>
                  </a:txBody>
                  <a:tcPr marL="9525" marR="9525" marT="9525" marB="0"/>
                </a:tc>
                <a:tc>
                  <a:txBody>
                    <a:bodyPr/>
                    <a:lstStyle/>
                    <a:p>
                      <a:pPr algn="r" fontAlgn="t"/>
                      <a:r>
                        <a:rPr lang="en-US" sz="1200" b="0" i="0" u="none" strike="noStrike">
                          <a:solidFill>
                            <a:srgbClr val="000000"/>
                          </a:solidFill>
                          <a:latin typeface="Calibri"/>
                        </a:rPr>
                        <a:t>1</a:t>
                      </a:r>
                    </a:p>
                  </a:txBody>
                  <a:tcPr marL="9525" marR="9525" marT="9525" marB="0"/>
                </a:tc>
                <a:tc>
                  <a:txBody>
                    <a:bodyPr/>
                    <a:lstStyle/>
                    <a:p>
                      <a:pPr algn="r" fontAlgn="t"/>
                      <a:r>
                        <a:rPr lang="en-US" sz="1200" b="0" i="0" u="none" strike="noStrike">
                          <a:solidFill>
                            <a:srgbClr val="000000"/>
                          </a:solidFill>
                          <a:latin typeface="Calibri"/>
                        </a:rPr>
                        <a:t>15</a:t>
                      </a:r>
                    </a:p>
                  </a:txBody>
                  <a:tcPr marL="9525" marR="9525" marT="9525" marB="0"/>
                </a:tc>
                <a:tc>
                  <a:txBody>
                    <a:bodyPr/>
                    <a:lstStyle/>
                    <a:p>
                      <a:pPr algn="r" fontAlgn="t"/>
                      <a:r>
                        <a:rPr lang="en-US" sz="1200" b="0" i="0" u="none" strike="noStrike" dirty="0">
                          <a:solidFill>
                            <a:srgbClr val="FF0000"/>
                          </a:solidFill>
                          <a:latin typeface="Calibri"/>
                        </a:rPr>
                        <a:t>528,672,938.00</a:t>
                      </a:r>
                    </a:p>
                  </a:txBody>
                  <a:tcPr marL="9525" marR="9525" marT="9525" marB="0"/>
                </a:tc>
                <a:tc>
                  <a:txBody>
                    <a:bodyPr/>
                    <a:lstStyle/>
                    <a:p>
                      <a:pPr algn="r" fontAlgn="t"/>
                      <a:r>
                        <a:rPr lang="en-US" sz="1200" b="0" i="0" u="none" strike="noStrike">
                          <a:solidFill>
                            <a:srgbClr val="000000"/>
                          </a:solidFill>
                          <a:latin typeface="Calibri"/>
                        </a:rPr>
                        <a:t>0</a:t>
                      </a:r>
                    </a:p>
                  </a:txBody>
                  <a:tcPr marL="9525" marR="9525" marT="9525" marB="0"/>
                </a:tc>
                <a:tc>
                  <a:txBody>
                    <a:bodyPr/>
                    <a:lstStyle/>
                    <a:p>
                      <a:pPr algn="r" fontAlgn="t"/>
                      <a:r>
                        <a:rPr lang="en-US" sz="1200" b="0" i="0" u="none" strike="noStrike" dirty="0">
                          <a:solidFill>
                            <a:srgbClr val="FF0000"/>
                          </a:solidFill>
                          <a:latin typeface="Calibri"/>
                        </a:rPr>
                        <a:t>0</a:t>
                      </a:r>
                    </a:p>
                  </a:txBody>
                  <a:tcPr marL="9525" marR="9525" marT="9525" marB="0"/>
                </a:tc>
                <a:tc>
                  <a:txBody>
                    <a:bodyPr/>
                    <a:lstStyle/>
                    <a:p>
                      <a:pPr algn="r" fontAlgn="t"/>
                      <a:r>
                        <a:rPr lang="en-US" sz="1200" b="0" i="0" u="none" strike="noStrike" dirty="0">
                          <a:solidFill>
                            <a:srgbClr val="000000"/>
                          </a:solidFill>
                          <a:latin typeface="Calibri"/>
                        </a:rPr>
                        <a:t>100</a:t>
                      </a:r>
                    </a:p>
                  </a:txBody>
                  <a:tcPr marL="9525" marR="9525" marT="9525" marB="0"/>
                </a:tc>
                <a:tc>
                  <a:txBody>
                    <a:bodyPr/>
                    <a:lstStyle/>
                    <a:p>
                      <a:pPr algn="r" fontAlgn="t"/>
                      <a:r>
                        <a:rPr lang="en-US" sz="1200" b="1" i="0" u="none" strike="noStrike" dirty="0">
                          <a:solidFill>
                            <a:srgbClr val="07A121"/>
                          </a:solidFill>
                          <a:latin typeface="Calibri"/>
                        </a:rPr>
                        <a:t>7,766,408,304</a:t>
                      </a:r>
                    </a:p>
                  </a:txBody>
                  <a:tcPr marL="9525" marR="9525" marT="9525" marB="0"/>
                </a:tc>
              </a:tr>
              <a:tr h="370840">
                <a:tc>
                  <a:txBody>
                    <a:bodyPr/>
                    <a:lstStyle/>
                    <a:p>
                      <a:pPr algn="r" fontAlgn="t"/>
                      <a:r>
                        <a:rPr lang="en-US" sz="1200" b="0" i="0" u="none" strike="noStrike">
                          <a:solidFill>
                            <a:srgbClr val="000000"/>
                          </a:solidFill>
                          <a:latin typeface="Calibri"/>
                        </a:rPr>
                        <a:t>4</a:t>
                      </a:r>
                    </a:p>
                  </a:txBody>
                  <a:tcPr marL="9525" marR="9525" marT="9525" marB="0"/>
                </a:tc>
                <a:tc>
                  <a:txBody>
                    <a:bodyPr/>
                    <a:lstStyle/>
                    <a:p>
                      <a:pPr algn="l" fontAlgn="t"/>
                      <a:r>
                        <a:rPr lang="en-US" sz="1200" b="0" i="0" u="none" strike="noStrike" dirty="0" smtClean="0">
                          <a:solidFill>
                            <a:srgbClr val="000000"/>
                          </a:solidFill>
                          <a:latin typeface="Calibri"/>
                        </a:rPr>
                        <a:t>Agriculture and Agencies</a:t>
                      </a:r>
                      <a:endParaRPr lang="en-US" sz="1200" b="0" i="0" u="none" strike="noStrike" dirty="0">
                        <a:solidFill>
                          <a:srgbClr val="000000"/>
                        </a:solidFill>
                        <a:latin typeface="Calibri"/>
                      </a:endParaRPr>
                    </a:p>
                  </a:txBody>
                  <a:tcPr marL="9525" marR="9525" marT="9525" marB="0"/>
                </a:tc>
                <a:tc>
                  <a:txBody>
                    <a:bodyPr/>
                    <a:lstStyle/>
                    <a:p>
                      <a:pPr algn="r" fontAlgn="t"/>
                      <a:r>
                        <a:rPr lang="en-US" sz="1200" b="0" i="0" u="none" strike="noStrike">
                          <a:solidFill>
                            <a:srgbClr val="000000"/>
                          </a:solidFill>
                          <a:latin typeface="Calibri"/>
                        </a:rPr>
                        <a:t>2</a:t>
                      </a:r>
                    </a:p>
                  </a:txBody>
                  <a:tcPr marL="9525" marR="9525" marT="9525" marB="0"/>
                </a:tc>
                <a:tc>
                  <a:txBody>
                    <a:bodyPr/>
                    <a:lstStyle/>
                    <a:p>
                      <a:pPr algn="r" fontAlgn="t"/>
                      <a:r>
                        <a:rPr lang="en-US" sz="1200" b="0" i="0" u="none" strike="noStrike">
                          <a:solidFill>
                            <a:srgbClr val="000000"/>
                          </a:solidFill>
                          <a:latin typeface="Calibri"/>
                        </a:rPr>
                        <a:t>341</a:t>
                      </a:r>
                    </a:p>
                  </a:txBody>
                  <a:tcPr marL="9525" marR="9525" marT="9525" marB="0"/>
                </a:tc>
                <a:tc>
                  <a:txBody>
                    <a:bodyPr/>
                    <a:lstStyle/>
                    <a:p>
                      <a:pPr algn="r" fontAlgn="t"/>
                      <a:r>
                        <a:rPr lang="en-US" sz="1200" b="0" i="0" u="none" strike="noStrike" dirty="0">
                          <a:solidFill>
                            <a:srgbClr val="FF0000"/>
                          </a:solidFill>
                          <a:latin typeface="Calibri"/>
                        </a:rPr>
                        <a:t>13,198,558,972.50</a:t>
                      </a:r>
                    </a:p>
                  </a:txBody>
                  <a:tcPr marL="9525" marR="9525" marT="9525" marB="0"/>
                </a:tc>
                <a:tc>
                  <a:txBody>
                    <a:bodyPr/>
                    <a:lstStyle/>
                    <a:p>
                      <a:pPr algn="r" fontAlgn="t"/>
                      <a:r>
                        <a:rPr lang="en-US" sz="1200" b="0" i="0" u="none" strike="noStrike">
                          <a:solidFill>
                            <a:srgbClr val="000000"/>
                          </a:solidFill>
                          <a:latin typeface="Calibri"/>
                        </a:rPr>
                        <a:t>1,548,317,331.47</a:t>
                      </a:r>
                    </a:p>
                  </a:txBody>
                  <a:tcPr marL="9525" marR="9525" marT="9525" marB="0"/>
                </a:tc>
                <a:tc>
                  <a:txBody>
                    <a:bodyPr/>
                    <a:lstStyle/>
                    <a:p>
                      <a:pPr algn="r" fontAlgn="t"/>
                      <a:r>
                        <a:rPr lang="en-US" sz="1200" b="0" i="0" u="none" strike="noStrike" dirty="0">
                          <a:solidFill>
                            <a:srgbClr val="FF0000"/>
                          </a:solidFill>
                          <a:latin typeface="Calibri"/>
                        </a:rPr>
                        <a:t>12</a:t>
                      </a:r>
                    </a:p>
                  </a:txBody>
                  <a:tcPr marL="9525" marR="9525" marT="9525" marB="0"/>
                </a:tc>
                <a:tc>
                  <a:txBody>
                    <a:bodyPr/>
                    <a:lstStyle/>
                    <a:p>
                      <a:pPr algn="r" fontAlgn="t"/>
                      <a:r>
                        <a:rPr lang="en-US" sz="1200" b="0" i="0" u="none" strike="noStrike">
                          <a:solidFill>
                            <a:srgbClr val="000000"/>
                          </a:solidFill>
                          <a:latin typeface="Calibri"/>
                        </a:rPr>
                        <a:t>88</a:t>
                      </a:r>
                    </a:p>
                  </a:txBody>
                  <a:tcPr marL="9525" marR="9525" marT="9525" marB="0"/>
                </a:tc>
                <a:tc>
                  <a:txBody>
                    <a:bodyPr/>
                    <a:lstStyle/>
                    <a:p>
                      <a:pPr algn="r" fontAlgn="t"/>
                      <a:r>
                        <a:rPr lang="en-US" sz="1200" b="1" i="0" u="none" strike="noStrike" dirty="0">
                          <a:solidFill>
                            <a:srgbClr val="07A121"/>
                          </a:solidFill>
                          <a:latin typeface="Calibri"/>
                        </a:rPr>
                        <a:t>39,904,250,987</a:t>
                      </a:r>
                    </a:p>
                  </a:txBody>
                  <a:tcPr marL="9525" marR="9525" marT="9525" marB="0"/>
                </a:tc>
              </a:tr>
              <a:tr h="370840">
                <a:tc>
                  <a:txBody>
                    <a:bodyPr/>
                    <a:lstStyle/>
                    <a:p>
                      <a:pPr algn="r" fontAlgn="t"/>
                      <a:r>
                        <a:rPr lang="en-US" sz="1200" b="0" i="0" u="none" strike="noStrike">
                          <a:solidFill>
                            <a:srgbClr val="000000"/>
                          </a:solidFill>
                          <a:latin typeface="Calibri"/>
                        </a:rPr>
                        <a:t>5</a:t>
                      </a:r>
                    </a:p>
                  </a:txBody>
                  <a:tcPr marL="9525" marR="9525" marT="9525" marB="0"/>
                </a:tc>
                <a:tc>
                  <a:txBody>
                    <a:bodyPr/>
                    <a:lstStyle/>
                    <a:p>
                      <a:pPr algn="l" fontAlgn="t"/>
                      <a:r>
                        <a:rPr lang="en-US" sz="1200" b="0" i="0" u="none" strike="noStrike" dirty="0" smtClean="0">
                          <a:solidFill>
                            <a:srgbClr val="000000"/>
                          </a:solidFill>
                          <a:latin typeface="Calibri"/>
                        </a:rPr>
                        <a:t>Works and Agencies</a:t>
                      </a:r>
                      <a:endParaRPr lang="en-US" sz="1200" b="0" i="0" u="none" strike="noStrike" dirty="0">
                        <a:solidFill>
                          <a:srgbClr val="000000"/>
                        </a:solidFill>
                        <a:latin typeface="Calibri"/>
                      </a:endParaRPr>
                    </a:p>
                  </a:txBody>
                  <a:tcPr marL="9525" marR="9525" marT="9525" marB="0"/>
                </a:tc>
                <a:tc>
                  <a:txBody>
                    <a:bodyPr/>
                    <a:lstStyle/>
                    <a:p>
                      <a:pPr algn="r" fontAlgn="t"/>
                      <a:r>
                        <a:rPr lang="en-US" sz="1200" b="0" i="0" u="none" strike="noStrike">
                          <a:solidFill>
                            <a:srgbClr val="000000"/>
                          </a:solidFill>
                          <a:latin typeface="Calibri"/>
                        </a:rPr>
                        <a:t>2</a:t>
                      </a:r>
                    </a:p>
                  </a:txBody>
                  <a:tcPr marL="9525" marR="9525" marT="9525" marB="0"/>
                </a:tc>
                <a:tc>
                  <a:txBody>
                    <a:bodyPr/>
                    <a:lstStyle/>
                    <a:p>
                      <a:pPr algn="r" fontAlgn="t"/>
                      <a:r>
                        <a:rPr lang="en-US" sz="1200" b="0" i="0" u="none" strike="noStrike">
                          <a:solidFill>
                            <a:srgbClr val="000000"/>
                          </a:solidFill>
                          <a:latin typeface="Calibri"/>
                        </a:rPr>
                        <a:t>140</a:t>
                      </a:r>
                    </a:p>
                  </a:txBody>
                  <a:tcPr marL="9525" marR="9525" marT="9525" marB="0"/>
                </a:tc>
                <a:tc>
                  <a:txBody>
                    <a:bodyPr/>
                    <a:lstStyle/>
                    <a:p>
                      <a:pPr algn="r" fontAlgn="t"/>
                      <a:r>
                        <a:rPr lang="en-US" sz="1200" b="0" i="0" u="none" strike="noStrike" dirty="0">
                          <a:solidFill>
                            <a:srgbClr val="FF0000"/>
                          </a:solidFill>
                          <a:latin typeface="Calibri"/>
                        </a:rPr>
                        <a:t>373,770,858,352.22</a:t>
                      </a:r>
                    </a:p>
                  </a:txBody>
                  <a:tcPr marL="9525" marR="9525" marT="9525" marB="0"/>
                </a:tc>
                <a:tc>
                  <a:txBody>
                    <a:bodyPr/>
                    <a:lstStyle/>
                    <a:p>
                      <a:pPr algn="r" fontAlgn="t"/>
                      <a:r>
                        <a:rPr lang="en-US" sz="1200" b="0" i="0" u="none" strike="noStrike">
                          <a:solidFill>
                            <a:srgbClr val="000000"/>
                          </a:solidFill>
                          <a:latin typeface="Calibri"/>
                        </a:rPr>
                        <a:t>75,705,641,300.04</a:t>
                      </a:r>
                    </a:p>
                  </a:txBody>
                  <a:tcPr marL="9525" marR="9525" marT="9525" marB="0"/>
                </a:tc>
                <a:tc>
                  <a:txBody>
                    <a:bodyPr/>
                    <a:lstStyle/>
                    <a:p>
                      <a:pPr algn="r" fontAlgn="t"/>
                      <a:r>
                        <a:rPr lang="en-US" sz="1200" b="0" i="0" u="none" strike="noStrike" dirty="0">
                          <a:solidFill>
                            <a:srgbClr val="FF0000"/>
                          </a:solidFill>
                          <a:latin typeface="Calibri"/>
                        </a:rPr>
                        <a:t>20</a:t>
                      </a:r>
                    </a:p>
                  </a:txBody>
                  <a:tcPr marL="9525" marR="9525" marT="9525" marB="0"/>
                </a:tc>
                <a:tc>
                  <a:txBody>
                    <a:bodyPr/>
                    <a:lstStyle/>
                    <a:p>
                      <a:pPr algn="r" fontAlgn="t"/>
                      <a:r>
                        <a:rPr lang="en-US" sz="1200" b="0" i="0" u="none" strike="noStrike">
                          <a:solidFill>
                            <a:srgbClr val="000000"/>
                          </a:solidFill>
                          <a:latin typeface="Calibri"/>
                        </a:rPr>
                        <a:t>80</a:t>
                      </a:r>
                    </a:p>
                  </a:txBody>
                  <a:tcPr marL="9525" marR="9525" marT="9525" marB="0"/>
                </a:tc>
                <a:tc>
                  <a:txBody>
                    <a:bodyPr/>
                    <a:lstStyle/>
                    <a:p>
                      <a:pPr algn="r" fontAlgn="t"/>
                      <a:r>
                        <a:rPr lang="en-US" sz="1200" b="1" i="0" u="none" strike="noStrike" dirty="0">
                          <a:solidFill>
                            <a:srgbClr val="07A121"/>
                          </a:solidFill>
                          <a:latin typeface="Calibri"/>
                        </a:rPr>
                        <a:t>187,085,665,347</a:t>
                      </a:r>
                    </a:p>
                  </a:txBody>
                  <a:tcPr marL="9525" marR="9525" marT="9525" marB="0"/>
                </a:tc>
              </a:tr>
              <a:tr h="370840">
                <a:tc>
                  <a:txBody>
                    <a:bodyPr/>
                    <a:lstStyle/>
                    <a:p>
                      <a:pPr algn="r" fontAlgn="t"/>
                      <a:r>
                        <a:rPr lang="en-US" sz="1200" b="0" i="0" u="none" strike="noStrike">
                          <a:solidFill>
                            <a:srgbClr val="000000"/>
                          </a:solidFill>
                          <a:latin typeface="Calibri"/>
                        </a:rPr>
                        <a:t>7</a:t>
                      </a:r>
                    </a:p>
                  </a:txBody>
                  <a:tcPr marL="9525" marR="9525" marT="9525" marB="0"/>
                </a:tc>
                <a:tc>
                  <a:txBody>
                    <a:bodyPr/>
                    <a:lstStyle/>
                    <a:p>
                      <a:pPr algn="l" fontAlgn="t"/>
                      <a:r>
                        <a:rPr lang="en-US" sz="1200" b="0" i="0" u="none" strike="noStrike" dirty="0" smtClean="0">
                          <a:solidFill>
                            <a:srgbClr val="000000"/>
                          </a:solidFill>
                          <a:latin typeface="Calibri"/>
                        </a:rPr>
                        <a:t>Education and Agencies</a:t>
                      </a:r>
                      <a:endParaRPr lang="en-US" sz="1200" b="0" i="0" u="none" strike="noStrike" dirty="0">
                        <a:solidFill>
                          <a:srgbClr val="000000"/>
                        </a:solidFill>
                        <a:latin typeface="Calibri"/>
                      </a:endParaRPr>
                    </a:p>
                  </a:txBody>
                  <a:tcPr marL="9525" marR="9525" marT="9525" marB="0"/>
                </a:tc>
                <a:tc>
                  <a:txBody>
                    <a:bodyPr/>
                    <a:lstStyle/>
                    <a:p>
                      <a:pPr algn="r" fontAlgn="t"/>
                      <a:r>
                        <a:rPr lang="en-US" sz="1200" b="0" i="0" u="none" strike="noStrike">
                          <a:solidFill>
                            <a:srgbClr val="000000"/>
                          </a:solidFill>
                          <a:latin typeface="Calibri"/>
                        </a:rPr>
                        <a:t>2</a:t>
                      </a:r>
                    </a:p>
                  </a:txBody>
                  <a:tcPr marL="9525" marR="9525" marT="9525" marB="0"/>
                </a:tc>
                <a:tc>
                  <a:txBody>
                    <a:bodyPr/>
                    <a:lstStyle/>
                    <a:p>
                      <a:pPr algn="r" fontAlgn="t"/>
                      <a:r>
                        <a:rPr lang="en-US" sz="1200" b="0" i="0" u="none" strike="noStrike">
                          <a:solidFill>
                            <a:srgbClr val="000000"/>
                          </a:solidFill>
                          <a:latin typeface="Calibri"/>
                        </a:rPr>
                        <a:t>30</a:t>
                      </a:r>
                    </a:p>
                  </a:txBody>
                  <a:tcPr marL="9525" marR="9525" marT="9525" marB="0"/>
                </a:tc>
                <a:tc>
                  <a:txBody>
                    <a:bodyPr/>
                    <a:lstStyle/>
                    <a:p>
                      <a:pPr algn="r" fontAlgn="t"/>
                      <a:r>
                        <a:rPr lang="en-US" sz="1200" b="0" i="0" u="none" strike="noStrike" dirty="0">
                          <a:solidFill>
                            <a:srgbClr val="FF0000"/>
                          </a:solidFill>
                          <a:latin typeface="Calibri"/>
                        </a:rPr>
                        <a:t>666,562,464.47</a:t>
                      </a:r>
                    </a:p>
                  </a:txBody>
                  <a:tcPr marL="9525" marR="9525" marT="9525" marB="0"/>
                </a:tc>
                <a:tc>
                  <a:txBody>
                    <a:bodyPr/>
                    <a:lstStyle/>
                    <a:p>
                      <a:pPr algn="r" fontAlgn="t"/>
                      <a:r>
                        <a:rPr lang="en-US" sz="1200" b="0" i="0" u="none" strike="noStrike">
                          <a:solidFill>
                            <a:srgbClr val="000000"/>
                          </a:solidFill>
                          <a:latin typeface="Calibri"/>
                        </a:rPr>
                        <a:t>0.00</a:t>
                      </a:r>
                    </a:p>
                  </a:txBody>
                  <a:tcPr marL="9525" marR="9525" marT="9525" marB="0"/>
                </a:tc>
                <a:tc>
                  <a:txBody>
                    <a:bodyPr/>
                    <a:lstStyle/>
                    <a:p>
                      <a:pPr algn="r" fontAlgn="t"/>
                      <a:r>
                        <a:rPr lang="en-US" sz="1200" b="0" i="0" u="none" strike="noStrike" dirty="0">
                          <a:solidFill>
                            <a:srgbClr val="FF0000"/>
                          </a:solidFill>
                          <a:latin typeface="Calibri"/>
                        </a:rPr>
                        <a:t>0</a:t>
                      </a:r>
                    </a:p>
                  </a:txBody>
                  <a:tcPr marL="9525" marR="9525" marT="9525" marB="0"/>
                </a:tc>
                <a:tc>
                  <a:txBody>
                    <a:bodyPr/>
                    <a:lstStyle/>
                    <a:p>
                      <a:pPr algn="r" fontAlgn="t"/>
                      <a:r>
                        <a:rPr lang="en-US" sz="1200" b="0" i="0" u="none" strike="noStrike">
                          <a:solidFill>
                            <a:srgbClr val="000000"/>
                          </a:solidFill>
                          <a:latin typeface="Calibri"/>
                        </a:rPr>
                        <a:t>100</a:t>
                      </a:r>
                    </a:p>
                  </a:txBody>
                  <a:tcPr marL="9525" marR="9525" marT="9525" marB="0"/>
                </a:tc>
                <a:tc>
                  <a:txBody>
                    <a:bodyPr/>
                    <a:lstStyle/>
                    <a:p>
                      <a:pPr algn="r" fontAlgn="t"/>
                      <a:r>
                        <a:rPr lang="en-US" sz="1200" b="1" i="0" u="none" strike="noStrike" dirty="0">
                          <a:solidFill>
                            <a:srgbClr val="07A121"/>
                          </a:solidFill>
                          <a:latin typeface="Calibri"/>
                        </a:rPr>
                        <a:t>11,180,344,970</a:t>
                      </a:r>
                    </a:p>
                  </a:txBody>
                  <a:tcPr marL="9525" marR="9525" marT="9525" marB="0"/>
                </a:tc>
              </a:tr>
              <a:tr h="370840">
                <a:tc>
                  <a:txBody>
                    <a:bodyPr/>
                    <a:lstStyle/>
                    <a:p>
                      <a:pPr algn="r" fontAlgn="t"/>
                      <a:r>
                        <a:rPr lang="en-US" sz="1200" b="0" i="0" u="none" strike="noStrike">
                          <a:solidFill>
                            <a:srgbClr val="000000"/>
                          </a:solidFill>
                          <a:latin typeface="Calibri"/>
                        </a:rPr>
                        <a:t>8</a:t>
                      </a:r>
                    </a:p>
                  </a:txBody>
                  <a:tcPr marL="9525" marR="9525" marT="9525" marB="0"/>
                </a:tc>
                <a:tc>
                  <a:txBody>
                    <a:bodyPr/>
                    <a:lstStyle/>
                    <a:p>
                      <a:pPr algn="l" fontAlgn="t"/>
                      <a:r>
                        <a:rPr lang="en-US" sz="1200" b="0" i="0" u="none" strike="noStrike" dirty="0" smtClean="0">
                          <a:solidFill>
                            <a:srgbClr val="000000"/>
                          </a:solidFill>
                          <a:latin typeface="Calibri"/>
                        </a:rPr>
                        <a:t>Transport and Agencies</a:t>
                      </a:r>
                      <a:endParaRPr lang="en-US" sz="1200" b="0" i="0" u="none" strike="noStrike" dirty="0">
                        <a:solidFill>
                          <a:srgbClr val="000000"/>
                        </a:solidFill>
                        <a:latin typeface="Calibri"/>
                      </a:endParaRPr>
                    </a:p>
                  </a:txBody>
                  <a:tcPr marL="9525" marR="9525" marT="9525" marB="0"/>
                </a:tc>
                <a:tc>
                  <a:txBody>
                    <a:bodyPr/>
                    <a:lstStyle/>
                    <a:p>
                      <a:pPr algn="r" fontAlgn="t"/>
                      <a:r>
                        <a:rPr lang="en-US" sz="1200" b="0" i="0" u="none" strike="noStrike">
                          <a:solidFill>
                            <a:srgbClr val="000000"/>
                          </a:solidFill>
                          <a:latin typeface="Calibri"/>
                        </a:rPr>
                        <a:t>4</a:t>
                      </a:r>
                    </a:p>
                  </a:txBody>
                  <a:tcPr marL="9525" marR="9525" marT="9525" marB="0"/>
                </a:tc>
                <a:tc>
                  <a:txBody>
                    <a:bodyPr/>
                    <a:lstStyle/>
                    <a:p>
                      <a:pPr algn="r" fontAlgn="t"/>
                      <a:r>
                        <a:rPr lang="en-US" sz="1200" b="0" i="0" u="none" strike="noStrike">
                          <a:solidFill>
                            <a:srgbClr val="000000"/>
                          </a:solidFill>
                          <a:latin typeface="Calibri"/>
                        </a:rPr>
                        <a:t>623</a:t>
                      </a:r>
                    </a:p>
                  </a:txBody>
                  <a:tcPr marL="9525" marR="9525" marT="9525" marB="0"/>
                </a:tc>
                <a:tc>
                  <a:txBody>
                    <a:bodyPr/>
                    <a:lstStyle/>
                    <a:p>
                      <a:pPr algn="r" fontAlgn="t"/>
                      <a:r>
                        <a:rPr lang="en-US" sz="1200" b="0" i="0" u="none" strike="noStrike" dirty="0">
                          <a:solidFill>
                            <a:srgbClr val="FF0000"/>
                          </a:solidFill>
                          <a:latin typeface="Calibri"/>
                        </a:rPr>
                        <a:t>297,424,073,423.77</a:t>
                      </a:r>
                    </a:p>
                  </a:txBody>
                  <a:tcPr marL="9525" marR="9525" marT="9525" marB="0"/>
                </a:tc>
                <a:tc>
                  <a:txBody>
                    <a:bodyPr/>
                    <a:lstStyle/>
                    <a:p>
                      <a:pPr algn="r" fontAlgn="t"/>
                      <a:r>
                        <a:rPr lang="en-US" sz="1200" b="0" i="0" u="none" strike="noStrike">
                          <a:solidFill>
                            <a:srgbClr val="000000"/>
                          </a:solidFill>
                          <a:latin typeface="Calibri"/>
                        </a:rPr>
                        <a:t>121,455,079,517.28</a:t>
                      </a:r>
                    </a:p>
                  </a:txBody>
                  <a:tcPr marL="9525" marR="9525" marT="9525" marB="0"/>
                </a:tc>
                <a:tc>
                  <a:txBody>
                    <a:bodyPr/>
                    <a:lstStyle/>
                    <a:p>
                      <a:pPr algn="r" fontAlgn="t"/>
                      <a:r>
                        <a:rPr lang="en-US" sz="1200" b="0" i="0" u="none" strike="noStrike" dirty="0">
                          <a:solidFill>
                            <a:srgbClr val="FF0000"/>
                          </a:solidFill>
                          <a:latin typeface="Calibri"/>
                        </a:rPr>
                        <a:t>41</a:t>
                      </a:r>
                    </a:p>
                  </a:txBody>
                  <a:tcPr marL="9525" marR="9525" marT="9525" marB="0"/>
                </a:tc>
                <a:tc>
                  <a:txBody>
                    <a:bodyPr/>
                    <a:lstStyle/>
                    <a:p>
                      <a:pPr algn="r" fontAlgn="t"/>
                      <a:r>
                        <a:rPr lang="en-US" sz="1200" b="0" i="0" u="none" strike="noStrike">
                          <a:solidFill>
                            <a:srgbClr val="000000"/>
                          </a:solidFill>
                          <a:latin typeface="Calibri"/>
                        </a:rPr>
                        <a:t>59</a:t>
                      </a:r>
                    </a:p>
                  </a:txBody>
                  <a:tcPr marL="9525" marR="9525" marT="9525" marB="0"/>
                </a:tc>
                <a:tc>
                  <a:txBody>
                    <a:bodyPr/>
                    <a:lstStyle/>
                    <a:p>
                      <a:pPr algn="r" fontAlgn="t"/>
                      <a:r>
                        <a:rPr lang="en-US" sz="1200" b="1" i="0" u="none" strike="noStrike" dirty="0">
                          <a:solidFill>
                            <a:srgbClr val="07A121"/>
                          </a:solidFill>
                          <a:latin typeface="Calibri"/>
                        </a:rPr>
                        <a:t>22,699,135,316</a:t>
                      </a:r>
                    </a:p>
                  </a:txBody>
                  <a:tcPr marL="9525" marR="9525" marT="9525" marB="0"/>
                </a:tc>
              </a:tr>
              <a:tr h="370840">
                <a:tc>
                  <a:txBody>
                    <a:bodyPr/>
                    <a:lstStyle/>
                    <a:p>
                      <a:pPr algn="r" fontAlgn="t"/>
                      <a:r>
                        <a:rPr lang="en-US" sz="1200" b="0" i="0" u="none" strike="noStrike">
                          <a:solidFill>
                            <a:srgbClr val="000000"/>
                          </a:solidFill>
                          <a:latin typeface="Calibri"/>
                        </a:rPr>
                        <a:t>9</a:t>
                      </a:r>
                    </a:p>
                  </a:txBody>
                  <a:tcPr marL="9525" marR="9525" marT="9525" marB="0"/>
                </a:tc>
                <a:tc>
                  <a:txBody>
                    <a:bodyPr/>
                    <a:lstStyle/>
                    <a:p>
                      <a:pPr algn="l" fontAlgn="t"/>
                      <a:r>
                        <a:rPr lang="en-US" sz="1200" b="0" i="0" u="none" strike="noStrike" dirty="0" smtClean="0">
                          <a:solidFill>
                            <a:srgbClr val="000000"/>
                          </a:solidFill>
                          <a:latin typeface="Calibri"/>
                        </a:rPr>
                        <a:t>Water </a:t>
                      </a:r>
                      <a:r>
                        <a:rPr lang="en-US" sz="1200" b="1" i="0" u="none" strike="noStrike" dirty="0" smtClean="0">
                          <a:solidFill>
                            <a:srgbClr val="000000"/>
                          </a:solidFill>
                          <a:latin typeface="Calibri"/>
                        </a:rPr>
                        <a:t>Resources  </a:t>
                      </a:r>
                      <a:r>
                        <a:rPr lang="en-US" sz="1200" b="0" i="0" u="none" strike="noStrike" dirty="0" smtClean="0">
                          <a:solidFill>
                            <a:srgbClr val="000000"/>
                          </a:solidFill>
                          <a:latin typeface="Calibri"/>
                        </a:rPr>
                        <a:t>and Agencies</a:t>
                      </a:r>
                      <a:endParaRPr lang="en-US" sz="1200" b="1" i="0" u="none" strike="noStrike" dirty="0">
                        <a:solidFill>
                          <a:srgbClr val="000000"/>
                        </a:solidFill>
                        <a:latin typeface="Calibri"/>
                      </a:endParaRPr>
                    </a:p>
                  </a:txBody>
                  <a:tcPr marL="9525" marR="9525" marT="9525" marB="0"/>
                </a:tc>
                <a:tc>
                  <a:txBody>
                    <a:bodyPr/>
                    <a:lstStyle/>
                    <a:p>
                      <a:pPr algn="r" fontAlgn="t"/>
                      <a:r>
                        <a:rPr lang="en-US" sz="1200" b="0" i="0" u="none" strike="noStrike">
                          <a:solidFill>
                            <a:srgbClr val="000000"/>
                          </a:solidFill>
                          <a:latin typeface="Calibri"/>
                        </a:rPr>
                        <a:t>5</a:t>
                      </a:r>
                    </a:p>
                  </a:txBody>
                  <a:tcPr marL="9525" marR="9525" marT="9525" marB="0"/>
                </a:tc>
                <a:tc>
                  <a:txBody>
                    <a:bodyPr/>
                    <a:lstStyle/>
                    <a:p>
                      <a:pPr algn="r" fontAlgn="t"/>
                      <a:r>
                        <a:rPr lang="en-US" sz="1200" b="0" i="0" u="none" strike="noStrike">
                          <a:solidFill>
                            <a:srgbClr val="000000"/>
                          </a:solidFill>
                          <a:latin typeface="Calibri"/>
                        </a:rPr>
                        <a:t>819</a:t>
                      </a:r>
                    </a:p>
                  </a:txBody>
                  <a:tcPr marL="9525" marR="9525" marT="9525" marB="0"/>
                </a:tc>
                <a:tc>
                  <a:txBody>
                    <a:bodyPr/>
                    <a:lstStyle/>
                    <a:p>
                      <a:pPr algn="r" fontAlgn="t"/>
                      <a:r>
                        <a:rPr lang="en-US" sz="1200" b="0" i="0" u="none" strike="noStrike" dirty="0">
                          <a:solidFill>
                            <a:srgbClr val="FF0000"/>
                          </a:solidFill>
                          <a:latin typeface="Calibri"/>
                        </a:rPr>
                        <a:t>18,380,947,157.70</a:t>
                      </a:r>
                    </a:p>
                  </a:txBody>
                  <a:tcPr marL="9525" marR="9525" marT="9525" marB="0"/>
                </a:tc>
                <a:tc>
                  <a:txBody>
                    <a:bodyPr/>
                    <a:lstStyle/>
                    <a:p>
                      <a:pPr algn="r" fontAlgn="t"/>
                      <a:r>
                        <a:rPr lang="en-US" sz="1200" b="0" i="0" u="none" strike="noStrike">
                          <a:solidFill>
                            <a:srgbClr val="000000"/>
                          </a:solidFill>
                          <a:latin typeface="Calibri"/>
                        </a:rPr>
                        <a:t>0</a:t>
                      </a:r>
                    </a:p>
                  </a:txBody>
                  <a:tcPr marL="9525" marR="9525" marT="9525" marB="0"/>
                </a:tc>
                <a:tc>
                  <a:txBody>
                    <a:bodyPr/>
                    <a:lstStyle/>
                    <a:p>
                      <a:pPr algn="r" fontAlgn="t"/>
                      <a:r>
                        <a:rPr lang="en-US" sz="1200" b="0" i="0" u="none" strike="noStrike" dirty="0">
                          <a:solidFill>
                            <a:srgbClr val="FF0000"/>
                          </a:solidFill>
                          <a:latin typeface="Calibri"/>
                        </a:rPr>
                        <a:t>0</a:t>
                      </a:r>
                    </a:p>
                  </a:txBody>
                  <a:tcPr marL="9525" marR="9525" marT="9525" marB="0"/>
                </a:tc>
                <a:tc>
                  <a:txBody>
                    <a:bodyPr/>
                    <a:lstStyle/>
                    <a:p>
                      <a:pPr algn="r" fontAlgn="t"/>
                      <a:r>
                        <a:rPr lang="en-US" sz="1200" b="0" i="0" u="none" strike="noStrike">
                          <a:solidFill>
                            <a:srgbClr val="000000"/>
                          </a:solidFill>
                          <a:latin typeface="Calibri"/>
                        </a:rPr>
                        <a:t>100</a:t>
                      </a:r>
                    </a:p>
                  </a:txBody>
                  <a:tcPr marL="9525" marR="9525" marT="9525" marB="0"/>
                </a:tc>
                <a:tc>
                  <a:txBody>
                    <a:bodyPr/>
                    <a:lstStyle/>
                    <a:p>
                      <a:pPr algn="r" fontAlgn="t"/>
                      <a:r>
                        <a:rPr lang="en-US" sz="1200" b="1" i="0" u="none" strike="noStrike" dirty="0">
                          <a:solidFill>
                            <a:srgbClr val="07A121"/>
                          </a:solidFill>
                          <a:latin typeface="Calibri"/>
                        </a:rPr>
                        <a:t>29,149,526,502</a:t>
                      </a:r>
                    </a:p>
                  </a:txBody>
                  <a:tcPr marL="9525" marR="9525" marT="9525" marB="0"/>
                </a:tc>
              </a:tr>
              <a:tr h="370840">
                <a:tc>
                  <a:txBody>
                    <a:bodyPr/>
                    <a:lstStyle/>
                    <a:p>
                      <a:pPr algn="r" fontAlgn="t"/>
                      <a:r>
                        <a:rPr lang="en-US" sz="1200" b="0" i="0" u="none" strike="noStrike">
                          <a:solidFill>
                            <a:srgbClr val="000000"/>
                          </a:solidFill>
                          <a:latin typeface="Calibri"/>
                        </a:rPr>
                        <a:t>10</a:t>
                      </a:r>
                    </a:p>
                  </a:txBody>
                  <a:tcPr marL="9525" marR="9525" marT="9525" marB="0"/>
                </a:tc>
                <a:tc>
                  <a:txBody>
                    <a:bodyPr/>
                    <a:lstStyle/>
                    <a:p>
                      <a:pPr algn="l" fontAlgn="t"/>
                      <a:r>
                        <a:rPr lang="en-US" sz="1200" b="0" i="0" u="none" strike="noStrike" dirty="0">
                          <a:solidFill>
                            <a:srgbClr val="000000"/>
                          </a:solidFill>
                          <a:latin typeface="Calibri"/>
                        </a:rPr>
                        <a:t>Ministry of </a:t>
                      </a:r>
                      <a:r>
                        <a:rPr lang="en-US" sz="1200" b="0" i="0" u="none" strike="noStrike" dirty="0" err="1">
                          <a:solidFill>
                            <a:srgbClr val="000000"/>
                          </a:solidFill>
                          <a:latin typeface="Calibri"/>
                        </a:rPr>
                        <a:t>Defence</a:t>
                      </a:r>
                      <a:endParaRPr lang="en-US" sz="1200" b="0" i="0" u="none" strike="noStrike" dirty="0">
                        <a:solidFill>
                          <a:srgbClr val="000000"/>
                        </a:solidFill>
                        <a:latin typeface="Calibri"/>
                      </a:endParaRPr>
                    </a:p>
                  </a:txBody>
                  <a:tcPr marL="9525" marR="9525" marT="9525" marB="0"/>
                </a:tc>
                <a:tc>
                  <a:txBody>
                    <a:bodyPr/>
                    <a:lstStyle/>
                    <a:p>
                      <a:pPr algn="r" fontAlgn="t"/>
                      <a:r>
                        <a:rPr lang="en-US" sz="1200" b="0" i="0" u="none" strike="noStrike">
                          <a:solidFill>
                            <a:srgbClr val="000000"/>
                          </a:solidFill>
                          <a:latin typeface="Calibri"/>
                        </a:rPr>
                        <a:t>2</a:t>
                      </a:r>
                    </a:p>
                  </a:txBody>
                  <a:tcPr marL="9525" marR="9525" marT="9525" marB="0"/>
                </a:tc>
                <a:tc>
                  <a:txBody>
                    <a:bodyPr/>
                    <a:lstStyle/>
                    <a:p>
                      <a:pPr algn="r" fontAlgn="t"/>
                      <a:r>
                        <a:rPr lang="en-US" sz="1200" b="0" i="0" u="none" strike="noStrike">
                          <a:solidFill>
                            <a:srgbClr val="000000"/>
                          </a:solidFill>
                          <a:latin typeface="Calibri"/>
                        </a:rPr>
                        <a:t>15</a:t>
                      </a:r>
                    </a:p>
                  </a:txBody>
                  <a:tcPr marL="9525" marR="9525" marT="9525" marB="0"/>
                </a:tc>
                <a:tc>
                  <a:txBody>
                    <a:bodyPr/>
                    <a:lstStyle/>
                    <a:p>
                      <a:pPr algn="r" fontAlgn="t"/>
                      <a:r>
                        <a:rPr lang="en-US" sz="1200" b="0" i="0" u="none" strike="noStrike" dirty="0">
                          <a:solidFill>
                            <a:srgbClr val="FF0000"/>
                          </a:solidFill>
                          <a:latin typeface="Calibri"/>
                        </a:rPr>
                        <a:t>346,730,552.00</a:t>
                      </a:r>
                    </a:p>
                  </a:txBody>
                  <a:tcPr marL="9525" marR="9525" marT="9525" marB="0"/>
                </a:tc>
                <a:tc>
                  <a:txBody>
                    <a:bodyPr/>
                    <a:lstStyle/>
                    <a:p>
                      <a:pPr algn="r" fontAlgn="t"/>
                      <a:r>
                        <a:rPr lang="en-US" sz="1200" b="0" i="0" u="none" strike="noStrike">
                          <a:solidFill>
                            <a:srgbClr val="000000"/>
                          </a:solidFill>
                          <a:latin typeface="Calibri"/>
                        </a:rPr>
                        <a:t>0</a:t>
                      </a:r>
                    </a:p>
                  </a:txBody>
                  <a:tcPr marL="9525" marR="9525" marT="9525" marB="0"/>
                </a:tc>
                <a:tc>
                  <a:txBody>
                    <a:bodyPr/>
                    <a:lstStyle/>
                    <a:p>
                      <a:pPr algn="r" fontAlgn="t"/>
                      <a:r>
                        <a:rPr lang="en-US" sz="1200" b="0" i="0" u="none" strike="noStrike" dirty="0">
                          <a:solidFill>
                            <a:srgbClr val="FF0000"/>
                          </a:solidFill>
                          <a:latin typeface="Calibri"/>
                        </a:rPr>
                        <a:t>0</a:t>
                      </a:r>
                    </a:p>
                  </a:txBody>
                  <a:tcPr marL="9525" marR="9525" marT="9525" marB="0"/>
                </a:tc>
                <a:tc>
                  <a:txBody>
                    <a:bodyPr/>
                    <a:lstStyle/>
                    <a:p>
                      <a:pPr algn="r" fontAlgn="t"/>
                      <a:r>
                        <a:rPr lang="en-US" sz="1200" b="0" i="0" u="none" strike="noStrike">
                          <a:solidFill>
                            <a:srgbClr val="000000"/>
                          </a:solidFill>
                          <a:latin typeface="Calibri"/>
                        </a:rPr>
                        <a:t>100</a:t>
                      </a:r>
                    </a:p>
                  </a:txBody>
                  <a:tcPr marL="9525" marR="9525" marT="9525" marB="0"/>
                </a:tc>
                <a:tc>
                  <a:txBody>
                    <a:bodyPr/>
                    <a:lstStyle/>
                    <a:p>
                      <a:pPr algn="r" fontAlgn="t"/>
                      <a:r>
                        <a:rPr lang="en-US" sz="1200" b="1" i="0" u="none" strike="noStrike" dirty="0">
                          <a:solidFill>
                            <a:srgbClr val="07A121"/>
                          </a:solidFill>
                          <a:latin typeface="Calibri"/>
                        </a:rPr>
                        <a:t>51,848,661,818</a:t>
                      </a:r>
                    </a:p>
                  </a:txBody>
                  <a:tcPr marL="9525" marR="9525" marT="9525" marB="0"/>
                </a:tc>
              </a:tr>
              <a:tr h="370840">
                <a:tc>
                  <a:txBody>
                    <a:bodyPr/>
                    <a:lstStyle/>
                    <a:p>
                      <a:pPr algn="r" fontAlgn="t"/>
                      <a:r>
                        <a:rPr lang="en-US" sz="1200" b="0" i="0" u="none" strike="noStrike">
                          <a:solidFill>
                            <a:srgbClr val="000000"/>
                          </a:solidFill>
                          <a:latin typeface="Calibri"/>
                        </a:rPr>
                        <a:t>11</a:t>
                      </a:r>
                    </a:p>
                  </a:txBody>
                  <a:tcPr marL="9525" marR="9525" marT="9525" marB="0"/>
                </a:tc>
                <a:tc>
                  <a:txBody>
                    <a:bodyPr/>
                    <a:lstStyle/>
                    <a:p>
                      <a:pPr algn="l" fontAlgn="t"/>
                      <a:r>
                        <a:rPr lang="en-US" sz="1200" b="0" i="0" u="none" strike="noStrike" dirty="0">
                          <a:solidFill>
                            <a:srgbClr val="000000"/>
                          </a:solidFill>
                          <a:latin typeface="Calibri"/>
                        </a:rPr>
                        <a:t>Federal Ministry of Power</a:t>
                      </a:r>
                    </a:p>
                  </a:txBody>
                  <a:tcPr marL="9525" marR="9525" marT="9525" marB="0"/>
                </a:tc>
                <a:tc>
                  <a:txBody>
                    <a:bodyPr/>
                    <a:lstStyle/>
                    <a:p>
                      <a:pPr algn="r" fontAlgn="t"/>
                      <a:r>
                        <a:rPr lang="en-US" sz="1200" b="0" i="0" u="none" strike="noStrike">
                          <a:solidFill>
                            <a:srgbClr val="000000"/>
                          </a:solidFill>
                          <a:latin typeface="Calibri"/>
                        </a:rPr>
                        <a:t>5</a:t>
                      </a:r>
                    </a:p>
                  </a:txBody>
                  <a:tcPr marL="9525" marR="9525" marT="9525" marB="0"/>
                </a:tc>
                <a:tc>
                  <a:txBody>
                    <a:bodyPr/>
                    <a:lstStyle/>
                    <a:p>
                      <a:pPr algn="r" fontAlgn="t"/>
                      <a:r>
                        <a:rPr lang="en-US" sz="1200" b="0" i="0" u="none" strike="noStrike">
                          <a:solidFill>
                            <a:srgbClr val="000000"/>
                          </a:solidFill>
                          <a:latin typeface="Calibri"/>
                        </a:rPr>
                        <a:t>194</a:t>
                      </a:r>
                    </a:p>
                  </a:txBody>
                  <a:tcPr marL="9525" marR="9525" marT="9525" marB="0"/>
                </a:tc>
                <a:tc>
                  <a:txBody>
                    <a:bodyPr/>
                    <a:lstStyle/>
                    <a:p>
                      <a:pPr algn="r" fontAlgn="t"/>
                      <a:r>
                        <a:rPr lang="en-US" sz="1200" b="0" i="0" u="none" strike="noStrike" dirty="0">
                          <a:solidFill>
                            <a:srgbClr val="FF0000"/>
                          </a:solidFill>
                          <a:latin typeface="Calibri"/>
                        </a:rPr>
                        <a:t>9,189,757,383.63</a:t>
                      </a:r>
                    </a:p>
                  </a:txBody>
                  <a:tcPr marL="9525" marR="9525" marT="9525" marB="0"/>
                </a:tc>
                <a:tc>
                  <a:txBody>
                    <a:bodyPr/>
                    <a:lstStyle/>
                    <a:p>
                      <a:pPr algn="r" fontAlgn="t"/>
                      <a:r>
                        <a:rPr lang="en-US" sz="1200" b="0" i="0" u="none" strike="noStrike">
                          <a:solidFill>
                            <a:srgbClr val="000000"/>
                          </a:solidFill>
                          <a:latin typeface="Calibri"/>
                        </a:rPr>
                        <a:t>254,745,000.00</a:t>
                      </a:r>
                    </a:p>
                  </a:txBody>
                  <a:tcPr marL="9525" marR="9525" marT="9525" marB="0"/>
                </a:tc>
                <a:tc>
                  <a:txBody>
                    <a:bodyPr/>
                    <a:lstStyle/>
                    <a:p>
                      <a:pPr algn="r" fontAlgn="t"/>
                      <a:r>
                        <a:rPr lang="en-US" sz="1200" b="0" i="0" u="none" strike="noStrike" dirty="0">
                          <a:solidFill>
                            <a:srgbClr val="FF0000"/>
                          </a:solidFill>
                          <a:latin typeface="Calibri"/>
                        </a:rPr>
                        <a:t>3</a:t>
                      </a:r>
                    </a:p>
                  </a:txBody>
                  <a:tcPr marL="9525" marR="9525" marT="9525" marB="0"/>
                </a:tc>
                <a:tc>
                  <a:txBody>
                    <a:bodyPr/>
                    <a:lstStyle/>
                    <a:p>
                      <a:pPr algn="r" fontAlgn="t"/>
                      <a:r>
                        <a:rPr lang="en-US" sz="1200" b="0" i="0" u="none" strike="noStrike">
                          <a:solidFill>
                            <a:srgbClr val="000000"/>
                          </a:solidFill>
                          <a:latin typeface="Calibri"/>
                        </a:rPr>
                        <a:t>97</a:t>
                      </a:r>
                    </a:p>
                  </a:txBody>
                  <a:tcPr marL="9525" marR="9525" marT="9525" marB="0"/>
                </a:tc>
                <a:tc>
                  <a:txBody>
                    <a:bodyPr/>
                    <a:lstStyle/>
                    <a:p>
                      <a:pPr algn="r" fontAlgn="t"/>
                      <a:r>
                        <a:rPr lang="en-US" sz="1200" b="1" i="0" u="none" strike="noStrike" dirty="0">
                          <a:solidFill>
                            <a:srgbClr val="07A121"/>
                          </a:solidFill>
                          <a:latin typeface="Calibri"/>
                        </a:rPr>
                        <a:t>22,891,819,155</a:t>
                      </a:r>
                    </a:p>
                  </a:txBody>
                  <a:tcPr marL="9525" marR="9525" marT="9525" marB="0"/>
                </a:tc>
              </a:tr>
              <a:tr h="370840">
                <a:tc>
                  <a:txBody>
                    <a:bodyPr/>
                    <a:lstStyle/>
                    <a:p>
                      <a:pPr algn="r" fontAlgn="t"/>
                      <a:r>
                        <a:rPr lang="en-US" sz="1200" b="0" i="0" u="none" strike="noStrike">
                          <a:solidFill>
                            <a:srgbClr val="000000"/>
                          </a:solidFill>
                          <a:latin typeface="Calibri"/>
                        </a:rPr>
                        <a:t>12</a:t>
                      </a:r>
                    </a:p>
                  </a:txBody>
                  <a:tcPr marL="9525" marR="9525" marT="9525" marB="0"/>
                </a:tc>
                <a:tc>
                  <a:txBody>
                    <a:bodyPr/>
                    <a:lstStyle/>
                    <a:p>
                      <a:pPr algn="l" fontAlgn="t"/>
                      <a:r>
                        <a:rPr lang="en-US" sz="1200" b="0" i="0" u="none" strike="noStrike" dirty="0" smtClean="0">
                          <a:solidFill>
                            <a:srgbClr val="000000"/>
                          </a:solidFill>
                          <a:latin typeface="Calibri"/>
                        </a:rPr>
                        <a:t>Science </a:t>
                      </a:r>
                      <a:r>
                        <a:rPr lang="en-US" sz="1200" b="0" i="0" u="none" strike="noStrike" dirty="0">
                          <a:solidFill>
                            <a:srgbClr val="000000"/>
                          </a:solidFill>
                          <a:latin typeface="Calibri"/>
                        </a:rPr>
                        <a:t>&amp; </a:t>
                      </a:r>
                      <a:r>
                        <a:rPr lang="en-US" sz="1200" b="0" i="0" u="none" strike="noStrike" dirty="0" smtClean="0">
                          <a:solidFill>
                            <a:srgbClr val="000000"/>
                          </a:solidFill>
                          <a:latin typeface="Calibri"/>
                        </a:rPr>
                        <a:t>Technology and Agencies</a:t>
                      </a:r>
                      <a:endParaRPr lang="en-US" sz="1200" b="0" i="0" u="none" strike="noStrike" dirty="0">
                        <a:solidFill>
                          <a:srgbClr val="000000"/>
                        </a:solidFill>
                        <a:latin typeface="Calibri"/>
                      </a:endParaRPr>
                    </a:p>
                  </a:txBody>
                  <a:tcPr marL="9525" marR="9525" marT="9525" marB="0"/>
                </a:tc>
                <a:tc>
                  <a:txBody>
                    <a:bodyPr/>
                    <a:lstStyle/>
                    <a:p>
                      <a:pPr algn="r" fontAlgn="t"/>
                      <a:r>
                        <a:rPr lang="en-US" sz="1200" b="0" i="0" u="none" strike="noStrike" dirty="0">
                          <a:solidFill>
                            <a:srgbClr val="000000"/>
                          </a:solidFill>
                          <a:latin typeface="Calibri"/>
                        </a:rPr>
                        <a:t>5</a:t>
                      </a:r>
                    </a:p>
                  </a:txBody>
                  <a:tcPr marL="9525" marR="9525" marT="9525" marB="0"/>
                </a:tc>
                <a:tc>
                  <a:txBody>
                    <a:bodyPr/>
                    <a:lstStyle/>
                    <a:p>
                      <a:pPr algn="r" fontAlgn="t"/>
                      <a:r>
                        <a:rPr lang="en-US" sz="1200" b="0" i="0" u="none" strike="noStrike">
                          <a:solidFill>
                            <a:srgbClr val="000000"/>
                          </a:solidFill>
                          <a:latin typeface="Calibri"/>
                        </a:rPr>
                        <a:t>3,752</a:t>
                      </a:r>
                    </a:p>
                  </a:txBody>
                  <a:tcPr marL="9525" marR="9525" marT="9525" marB="0"/>
                </a:tc>
                <a:tc>
                  <a:txBody>
                    <a:bodyPr/>
                    <a:lstStyle/>
                    <a:p>
                      <a:pPr algn="r" fontAlgn="t"/>
                      <a:r>
                        <a:rPr lang="en-US" sz="1200" b="0" i="0" u="none" strike="noStrike" dirty="0">
                          <a:solidFill>
                            <a:srgbClr val="FF0000"/>
                          </a:solidFill>
                          <a:latin typeface="Calibri"/>
                        </a:rPr>
                        <a:t>989,393,335,457.31</a:t>
                      </a:r>
                    </a:p>
                  </a:txBody>
                  <a:tcPr marL="9525" marR="9525" marT="9525" marB="0"/>
                </a:tc>
                <a:tc>
                  <a:txBody>
                    <a:bodyPr/>
                    <a:lstStyle/>
                    <a:p>
                      <a:pPr algn="r" fontAlgn="t"/>
                      <a:r>
                        <a:rPr lang="en-US" sz="1200" b="0" i="0" u="none" strike="noStrike">
                          <a:solidFill>
                            <a:srgbClr val="000000"/>
                          </a:solidFill>
                          <a:latin typeface="Calibri"/>
                        </a:rPr>
                        <a:t>334,071,352,565.45</a:t>
                      </a:r>
                    </a:p>
                  </a:txBody>
                  <a:tcPr marL="9525" marR="9525" marT="9525" marB="0"/>
                </a:tc>
                <a:tc>
                  <a:txBody>
                    <a:bodyPr/>
                    <a:lstStyle/>
                    <a:p>
                      <a:pPr algn="r" fontAlgn="t"/>
                      <a:r>
                        <a:rPr lang="en-US" sz="1200" b="0" i="0" u="none" strike="noStrike" dirty="0">
                          <a:solidFill>
                            <a:srgbClr val="FF0000"/>
                          </a:solidFill>
                          <a:latin typeface="Calibri"/>
                        </a:rPr>
                        <a:t>34</a:t>
                      </a:r>
                    </a:p>
                  </a:txBody>
                  <a:tcPr marL="9525" marR="9525" marT="9525" marB="0"/>
                </a:tc>
                <a:tc>
                  <a:txBody>
                    <a:bodyPr/>
                    <a:lstStyle/>
                    <a:p>
                      <a:pPr algn="r" fontAlgn="t"/>
                      <a:r>
                        <a:rPr lang="en-US" sz="1200" b="0" i="0" u="none" strike="noStrike">
                          <a:solidFill>
                            <a:srgbClr val="000000"/>
                          </a:solidFill>
                          <a:latin typeface="Calibri"/>
                        </a:rPr>
                        <a:t>66</a:t>
                      </a:r>
                    </a:p>
                  </a:txBody>
                  <a:tcPr marL="9525" marR="9525" marT="9525" marB="0"/>
                </a:tc>
                <a:tc>
                  <a:txBody>
                    <a:bodyPr/>
                    <a:lstStyle/>
                    <a:p>
                      <a:pPr algn="r" fontAlgn="t"/>
                      <a:r>
                        <a:rPr lang="en-US" sz="1200" b="1" i="0" u="none" strike="noStrike" dirty="0">
                          <a:solidFill>
                            <a:srgbClr val="07A121"/>
                          </a:solidFill>
                          <a:latin typeface="Calibri"/>
                        </a:rPr>
                        <a:t>612,418,145</a:t>
                      </a:r>
                    </a:p>
                  </a:txBody>
                  <a:tcPr marL="9525" marR="9525" marT="9525" marB="0"/>
                </a:tc>
              </a:tr>
            </a:tbl>
          </a:graphicData>
        </a:graphic>
      </p:graphicFrame>
      <p:sp>
        <p:nvSpPr>
          <p:cNvPr id="4" name="Slide Number Placeholder 3"/>
          <p:cNvSpPr>
            <a:spLocks noGrp="1"/>
          </p:cNvSpPr>
          <p:nvPr>
            <p:ph type="sldNum" sz="quarter" idx="12"/>
          </p:nvPr>
        </p:nvSpPr>
        <p:spPr/>
        <p:txBody>
          <a:bodyPr/>
          <a:lstStyle/>
          <a:p>
            <a:pPr>
              <a:defRPr/>
            </a:pPr>
            <a:fld id="{52E7361D-02C1-4F5C-9A3B-F2E65670A7B2}" type="slidenum">
              <a:rPr lang="en-US" smtClean="0"/>
              <a:pPr>
                <a:defRPr/>
              </a:pPr>
              <a:t>27</a:t>
            </a:fld>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457200" y="274638"/>
            <a:ext cx="8229600" cy="654050"/>
          </a:xfrm>
        </p:spPr>
        <p:txBody>
          <a:bodyPr/>
          <a:lstStyle/>
          <a:p>
            <a:r>
              <a:rPr lang="en-US" smtClean="0"/>
              <a:t>SUMMARY</a:t>
            </a:r>
          </a:p>
        </p:txBody>
      </p:sp>
      <p:graphicFrame>
        <p:nvGraphicFramePr>
          <p:cNvPr id="5" name="Content Placeholder 4"/>
          <p:cNvGraphicFramePr>
            <a:graphicFrameLocks noGrp="1"/>
          </p:cNvGraphicFramePr>
          <p:nvPr>
            <p:ph idx="1"/>
          </p:nvPr>
        </p:nvGraphicFramePr>
        <p:xfrm>
          <a:off x="714375" y="1428750"/>
          <a:ext cx="8229600" cy="4206875"/>
        </p:xfrm>
        <a:graphic>
          <a:graphicData uri="http://schemas.openxmlformats.org/drawingml/2006/table">
            <a:tbl>
              <a:tblPr firstRow="1" bandRow="1">
                <a:tableStyleId>{5C22544A-7EE6-4342-B048-85BDC9FD1C3A}</a:tableStyleId>
              </a:tblPr>
              <a:tblGrid>
                <a:gridCol w="471462"/>
                <a:gridCol w="1285884"/>
                <a:gridCol w="1385899"/>
                <a:gridCol w="757241"/>
                <a:gridCol w="1285884"/>
                <a:gridCol w="857256"/>
                <a:gridCol w="1385926"/>
                <a:gridCol w="800048"/>
              </a:tblGrid>
              <a:tr h="370840">
                <a:tc>
                  <a:txBody>
                    <a:bodyPr/>
                    <a:lstStyle/>
                    <a:p>
                      <a:pPr marL="0" marR="0">
                        <a:lnSpc>
                          <a:spcPct val="115000"/>
                        </a:lnSpc>
                        <a:spcBef>
                          <a:spcPts val="0"/>
                        </a:spcBef>
                        <a:spcAft>
                          <a:spcPts val="0"/>
                        </a:spcAft>
                      </a:pPr>
                      <a:r>
                        <a:rPr lang="en-US" sz="1200" dirty="0">
                          <a:solidFill>
                            <a:srgbClr val="000000"/>
                          </a:solidFill>
                          <a:latin typeface="Calibri"/>
                          <a:ea typeface="Times New Roman"/>
                          <a:cs typeface="Calibri"/>
                        </a:rPr>
                        <a:t>S/N  </a:t>
                      </a:r>
                      <a:endParaRPr lang="en-US" sz="12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solidFill>
                            <a:srgbClr val="000000"/>
                          </a:solidFill>
                          <a:latin typeface="Calibri"/>
                          <a:ea typeface="Times New Roman"/>
                          <a:cs typeface="Calibri"/>
                        </a:rPr>
                        <a:t> </a:t>
                      </a:r>
                      <a:r>
                        <a:rPr lang="en-US" sz="1200" dirty="0" smtClean="0">
                          <a:solidFill>
                            <a:srgbClr val="000000"/>
                          </a:solidFill>
                          <a:latin typeface="Calibri"/>
                          <a:ea typeface="Times New Roman"/>
                          <a:cs typeface="Calibri"/>
                        </a:rPr>
                        <a:t>Procuring  Entities</a:t>
                      </a:r>
                      <a:endParaRPr lang="en-US" sz="12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solidFill>
                            <a:srgbClr val="000000"/>
                          </a:solidFill>
                          <a:latin typeface="Calibri"/>
                          <a:ea typeface="Times New Roman"/>
                          <a:cs typeface="Calibri"/>
                        </a:rPr>
                        <a:t> Total Contract Value (N)  2011</a:t>
                      </a:r>
                      <a:endParaRPr lang="en-US" sz="12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a:solidFill>
                            <a:srgbClr val="000000"/>
                          </a:solidFill>
                          <a:latin typeface="Calibri"/>
                          <a:ea typeface="Times New Roman"/>
                          <a:cs typeface="Calibri"/>
                        </a:rPr>
                        <a:t> % Contracts Within MDA Threshold  2011</a:t>
                      </a:r>
                      <a:endParaRPr lang="en-US" sz="12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a:solidFill>
                            <a:srgbClr val="000000"/>
                          </a:solidFill>
                          <a:latin typeface="Calibri"/>
                          <a:ea typeface="Times New Roman"/>
                          <a:cs typeface="Calibri"/>
                        </a:rPr>
                        <a:t> Total Contract Value (N)  2012</a:t>
                      </a:r>
                      <a:endParaRPr lang="en-US" sz="12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a:solidFill>
                            <a:srgbClr val="000000"/>
                          </a:solidFill>
                          <a:latin typeface="Calibri"/>
                          <a:ea typeface="Times New Roman"/>
                          <a:cs typeface="Calibri"/>
                        </a:rPr>
                        <a:t> % Contracts Within MDA Threshold  2012</a:t>
                      </a:r>
                      <a:endParaRPr lang="en-US" sz="12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a:solidFill>
                            <a:srgbClr val="000000"/>
                          </a:solidFill>
                          <a:latin typeface="Calibri"/>
                          <a:ea typeface="Times New Roman"/>
                          <a:cs typeface="Calibri"/>
                        </a:rPr>
                        <a:t> Total Contract Value (N)  2013</a:t>
                      </a:r>
                      <a:endParaRPr lang="en-US" sz="12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a:solidFill>
                            <a:srgbClr val="000000"/>
                          </a:solidFill>
                          <a:latin typeface="Calibri"/>
                          <a:ea typeface="Times New Roman"/>
                          <a:cs typeface="Calibri"/>
                        </a:rPr>
                        <a:t> % Contracts Within MDA Threshold  2013</a:t>
                      </a:r>
                      <a:endParaRPr lang="en-US" sz="1200">
                        <a:latin typeface="Calibri"/>
                        <a:ea typeface="Calibri"/>
                        <a:cs typeface="Times New Roman"/>
                      </a:endParaRPr>
                    </a:p>
                  </a:txBody>
                  <a:tcPr marL="68580" marR="68580" marT="0" marB="0"/>
                </a:tc>
              </a:tr>
              <a:tr h="370840">
                <a:tc>
                  <a:txBody>
                    <a:bodyPr/>
                    <a:lstStyle/>
                    <a:p>
                      <a:pPr marL="0" marR="0">
                        <a:lnSpc>
                          <a:spcPct val="115000"/>
                        </a:lnSpc>
                        <a:spcBef>
                          <a:spcPts val="0"/>
                        </a:spcBef>
                        <a:spcAft>
                          <a:spcPts val="0"/>
                        </a:spcAft>
                      </a:pPr>
                      <a:r>
                        <a:rPr lang="en-US" sz="1200">
                          <a:solidFill>
                            <a:srgbClr val="000000"/>
                          </a:solidFill>
                          <a:latin typeface="Calibri"/>
                          <a:ea typeface="Times New Roman"/>
                          <a:cs typeface="Calibri"/>
                        </a:rPr>
                        <a:t>1</a:t>
                      </a:r>
                      <a:endParaRPr lang="en-US" sz="12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solidFill>
                            <a:srgbClr val="000000"/>
                          </a:solidFill>
                          <a:latin typeface="Calibri"/>
                          <a:ea typeface="Times New Roman"/>
                          <a:cs typeface="Calibri"/>
                        </a:rPr>
                        <a:t> Presidency  </a:t>
                      </a:r>
                      <a:endParaRPr lang="en-US" sz="12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a:solidFill>
                            <a:srgbClr val="000000"/>
                          </a:solidFill>
                          <a:latin typeface="Calibri"/>
                          <a:ea typeface="Times New Roman"/>
                          <a:cs typeface="Calibri"/>
                        </a:rPr>
                        <a:t>4,378,558,380.05</a:t>
                      </a:r>
                      <a:endParaRPr lang="en-US" sz="12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solidFill>
                            <a:srgbClr val="FF0000"/>
                          </a:solidFill>
                          <a:latin typeface="Calibri"/>
                          <a:ea typeface="Times New Roman"/>
                          <a:cs typeface="Calibri"/>
                        </a:rPr>
                        <a:t>91.93</a:t>
                      </a:r>
                      <a:endParaRPr lang="en-US" sz="1200" dirty="0">
                        <a:solidFill>
                          <a:srgbClr val="FF0000"/>
                        </a:solidFill>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a:solidFill>
                            <a:srgbClr val="000000"/>
                          </a:solidFill>
                          <a:latin typeface="Calibri"/>
                          <a:ea typeface="Times New Roman"/>
                          <a:cs typeface="Calibri"/>
                        </a:rPr>
                        <a:t>18,718,732,361.48</a:t>
                      </a:r>
                      <a:endParaRPr lang="en-US" sz="120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dirty="0">
                          <a:solidFill>
                            <a:srgbClr val="FF0000"/>
                          </a:solidFill>
                          <a:latin typeface="Calibri"/>
                          <a:ea typeface="Times New Roman"/>
                          <a:cs typeface="Calibri"/>
                        </a:rPr>
                        <a:t>86</a:t>
                      </a:r>
                      <a:endParaRPr lang="en-US" sz="1200" dirty="0">
                        <a:solidFill>
                          <a:srgbClr val="FF0000"/>
                        </a:solidFill>
                        <a:latin typeface="Calibri"/>
                        <a:ea typeface="Calibri"/>
                        <a:cs typeface="Times New Roman"/>
                      </a:endParaRPr>
                    </a:p>
                  </a:txBody>
                  <a:tcPr marL="68580" marR="68580" marT="0" marB="0"/>
                </a:tc>
                <a:tc>
                  <a:txBody>
                    <a:bodyPr/>
                    <a:lstStyle/>
                    <a:p>
                      <a:pPr marL="0" marR="0" algn="r">
                        <a:lnSpc>
                          <a:spcPct val="115000"/>
                        </a:lnSpc>
                        <a:spcBef>
                          <a:spcPts val="0"/>
                        </a:spcBef>
                        <a:spcAft>
                          <a:spcPts val="0"/>
                        </a:spcAft>
                      </a:pPr>
                      <a:r>
                        <a:rPr lang="en-US" sz="1200">
                          <a:solidFill>
                            <a:srgbClr val="000000"/>
                          </a:solidFill>
                          <a:latin typeface="Calibri"/>
                          <a:ea typeface="Times New Roman"/>
                          <a:cs typeface="Calibri"/>
                        </a:rPr>
                        <a:t>12,469,429,527.07</a:t>
                      </a:r>
                      <a:endParaRPr lang="en-US" sz="1200">
                        <a:latin typeface="Calibri"/>
                        <a:ea typeface="Calibri"/>
                        <a:cs typeface="Times New Roman"/>
                      </a:endParaRPr>
                    </a:p>
                  </a:txBody>
                  <a:tcPr marL="68580" marR="68580" marT="0" marB="0"/>
                </a:tc>
                <a:tc>
                  <a:txBody>
                    <a:bodyPr/>
                    <a:lstStyle/>
                    <a:p>
                      <a:pPr marL="0" marR="0" algn="r">
                        <a:lnSpc>
                          <a:spcPct val="115000"/>
                        </a:lnSpc>
                        <a:spcBef>
                          <a:spcPts val="0"/>
                        </a:spcBef>
                        <a:spcAft>
                          <a:spcPts val="0"/>
                        </a:spcAft>
                      </a:pPr>
                      <a:r>
                        <a:rPr lang="en-US" sz="1200" dirty="0">
                          <a:solidFill>
                            <a:srgbClr val="FF0000"/>
                          </a:solidFill>
                          <a:latin typeface="Calibri"/>
                          <a:ea typeface="Times New Roman"/>
                          <a:cs typeface="Calibri"/>
                        </a:rPr>
                        <a:t>94</a:t>
                      </a:r>
                      <a:endParaRPr lang="en-US" sz="1200" dirty="0">
                        <a:solidFill>
                          <a:srgbClr val="FF0000"/>
                        </a:solidFill>
                        <a:latin typeface="Calibri"/>
                        <a:ea typeface="Calibri"/>
                        <a:cs typeface="Times New Roman"/>
                      </a:endParaRPr>
                    </a:p>
                  </a:txBody>
                  <a:tcPr marL="68580" marR="68580" marT="0" marB="0"/>
                </a:tc>
              </a:tr>
              <a:tr h="370840">
                <a:tc>
                  <a:txBody>
                    <a:bodyPr/>
                    <a:lstStyle/>
                    <a:p>
                      <a:pPr marL="0" marR="0">
                        <a:lnSpc>
                          <a:spcPct val="115000"/>
                        </a:lnSpc>
                        <a:spcBef>
                          <a:spcPts val="0"/>
                        </a:spcBef>
                        <a:spcAft>
                          <a:spcPts val="0"/>
                        </a:spcAft>
                      </a:pPr>
                      <a:r>
                        <a:rPr lang="en-US" sz="1200">
                          <a:solidFill>
                            <a:srgbClr val="000000"/>
                          </a:solidFill>
                          <a:latin typeface="Calibri"/>
                          <a:ea typeface="Times New Roman"/>
                          <a:cs typeface="Calibri"/>
                        </a:rPr>
                        <a:t>2</a:t>
                      </a:r>
                      <a:endParaRPr lang="en-US" sz="12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smtClean="0">
                          <a:solidFill>
                            <a:srgbClr val="000000"/>
                          </a:solidFill>
                          <a:latin typeface="Calibri"/>
                          <a:ea typeface="Times New Roman"/>
                          <a:cs typeface="Calibri"/>
                        </a:rPr>
                        <a:t>Works  </a:t>
                      </a:r>
                      <a:r>
                        <a:rPr lang="en-US" sz="1200" b="0" i="0" u="none" strike="noStrike" dirty="0" smtClean="0">
                          <a:solidFill>
                            <a:srgbClr val="000000"/>
                          </a:solidFill>
                          <a:latin typeface="Calibri"/>
                        </a:rPr>
                        <a:t>and Agencies</a:t>
                      </a:r>
                      <a:endParaRPr lang="en-US" sz="12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a:solidFill>
                            <a:srgbClr val="000000"/>
                          </a:solidFill>
                          <a:latin typeface="Calibri"/>
                          <a:ea typeface="Times New Roman"/>
                          <a:cs typeface="Calibri"/>
                        </a:rPr>
                        <a:t>139,760,257,843.78</a:t>
                      </a:r>
                      <a:endParaRPr lang="en-US" sz="12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solidFill>
                            <a:srgbClr val="FF0000"/>
                          </a:solidFill>
                          <a:latin typeface="Calibri"/>
                          <a:ea typeface="Times New Roman"/>
                          <a:cs typeface="Calibri"/>
                        </a:rPr>
                        <a:t>28.46</a:t>
                      </a:r>
                      <a:endParaRPr lang="en-US" sz="1200" dirty="0">
                        <a:solidFill>
                          <a:srgbClr val="FF0000"/>
                        </a:solidFill>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a:solidFill>
                            <a:srgbClr val="000000"/>
                          </a:solidFill>
                          <a:latin typeface="Calibri"/>
                          <a:ea typeface="Times New Roman"/>
                          <a:cs typeface="Calibri"/>
                        </a:rPr>
                        <a:t>259,701,382,460.57</a:t>
                      </a:r>
                      <a:endParaRPr lang="en-US" sz="120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dirty="0">
                          <a:solidFill>
                            <a:srgbClr val="FF0000"/>
                          </a:solidFill>
                          <a:latin typeface="Calibri"/>
                          <a:ea typeface="Times New Roman"/>
                          <a:cs typeface="Calibri"/>
                        </a:rPr>
                        <a:t>57</a:t>
                      </a:r>
                      <a:endParaRPr lang="en-US" sz="1200" dirty="0">
                        <a:solidFill>
                          <a:srgbClr val="FF0000"/>
                        </a:solidFill>
                        <a:latin typeface="Calibri"/>
                        <a:ea typeface="Calibri"/>
                        <a:cs typeface="Times New Roman"/>
                      </a:endParaRPr>
                    </a:p>
                  </a:txBody>
                  <a:tcPr marL="68580" marR="68580" marT="0" marB="0"/>
                </a:tc>
                <a:tc>
                  <a:txBody>
                    <a:bodyPr/>
                    <a:lstStyle/>
                    <a:p>
                      <a:pPr marL="0" marR="0" algn="r">
                        <a:lnSpc>
                          <a:spcPct val="115000"/>
                        </a:lnSpc>
                        <a:spcBef>
                          <a:spcPts val="0"/>
                        </a:spcBef>
                        <a:spcAft>
                          <a:spcPts val="0"/>
                        </a:spcAft>
                      </a:pPr>
                      <a:r>
                        <a:rPr lang="en-US" sz="1200" b="1">
                          <a:solidFill>
                            <a:srgbClr val="000000"/>
                          </a:solidFill>
                          <a:latin typeface="Calibri"/>
                          <a:ea typeface="Times New Roman"/>
                          <a:cs typeface="Calibri"/>
                        </a:rPr>
                        <a:t>373,770,858,352.22</a:t>
                      </a:r>
                      <a:endParaRPr lang="en-US" sz="1200">
                        <a:latin typeface="Calibri"/>
                        <a:ea typeface="Calibri"/>
                        <a:cs typeface="Times New Roman"/>
                      </a:endParaRPr>
                    </a:p>
                  </a:txBody>
                  <a:tcPr marL="68580" marR="68580" marT="0" marB="0"/>
                </a:tc>
                <a:tc>
                  <a:txBody>
                    <a:bodyPr/>
                    <a:lstStyle/>
                    <a:p>
                      <a:pPr marL="0" marR="0" algn="r">
                        <a:lnSpc>
                          <a:spcPct val="115000"/>
                        </a:lnSpc>
                        <a:spcBef>
                          <a:spcPts val="0"/>
                        </a:spcBef>
                        <a:spcAft>
                          <a:spcPts val="0"/>
                        </a:spcAft>
                      </a:pPr>
                      <a:r>
                        <a:rPr lang="en-US" sz="1200" dirty="0">
                          <a:solidFill>
                            <a:srgbClr val="FF0000"/>
                          </a:solidFill>
                          <a:latin typeface="Calibri"/>
                          <a:ea typeface="Times New Roman"/>
                          <a:cs typeface="Calibri"/>
                        </a:rPr>
                        <a:t>80</a:t>
                      </a:r>
                      <a:endParaRPr lang="en-US" sz="1200" dirty="0">
                        <a:solidFill>
                          <a:srgbClr val="FF0000"/>
                        </a:solidFill>
                        <a:latin typeface="Calibri"/>
                        <a:ea typeface="Calibri"/>
                        <a:cs typeface="Times New Roman"/>
                      </a:endParaRPr>
                    </a:p>
                  </a:txBody>
                  <a:tcPr marL="68580" marR="68580" marT="0" marB="0"/>
                </a:tc>
              </a:tr>
              <a:tr h="370840">
                <a:tc>
                  <a:txBody>
                    <a:bodyPr/>
                    <a:lstStyle/>
                    <a:p>
                      <a:pPr marL="0" marR="0">
                        <a:lnSpc>
                          <a:spcPct val="115000"/>
                        </a:lnSpc>
                        <a:spcBef>
                          <a:spcPts val="0"/>
                        </a:spcBef>
                        <a:spcAft>
                          <a:spcPts val="0"/>
                        </a:spcAft>
                      </a:pPr>
                      <a:r>
                        <a:rPr lang="en-US" sz="1200">
                          <a:solidFill>
                            <a:srgbClr val="000000"/>
                          </a:solidFill>
                          <a:latin typeface="Calibri"/>
                          <a:ea typeface="Times New Roman"/>
                          <a:cs typeface="Calibri"/>
                        </a:rPr>
                        <a:t>3</a:t>
                      </a:r>
                      <a:endParaRPr lang="en-US" sz="12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smtClean="0">
                          <a:solidFill>
                            <a:srgbClr val="000000"/>
                          </a:solidFill>
                          <a:latin typeface="Calibri"/>
                          <a:ea typeface="Times New Roman"/>
                          <a:cs typeface="Calibri"/>
                        </a:rPr>
                        <a:t>Water </a:t>
                      </a:r>
                      <a:r>
                        <a:rPr lang="en-US" sz="1200" dirty="0">
                          <a:solidFill>
                            <a:srgbClr val="000000"/>
                          </a:solidFill>
                          <a:latin typeface="Calibri"/>
                          <a:ea typeface="Times New Roman"/>
                          <a:cs typeface="Calibri"/>
                        </a:rPr>
                        <a:t>Resources  </a:t>
                      </a:r>
                      <a:r>
                        <a:rPr lang="en-US" sz="1200" b="0" i="0" u="none" strike="noStrike" dirty="0" smtClean="0">
                          <a:solidFill>
                            <a:srgbClr val="000000"/>
                          </a:solidFill>
                          <a:latin typeface="Calibri"/>
                        </a:rPr>
                        <a:t>and Agencies</a:t>
                      </a:r>
                      <a:endParaRPr lang="en-US" sz="12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a:solidFill>
                            <a:srgbClr val="000000"/>
                          </a:solidFill>
                          <a:latin typeface="Calibri"/>
                          <a:ea typeface="Times New Roman"/>
                          <a:cs typeface="Calibri"/>
                        </a:rPr>
                        <a:t>38,430,208,880.88</a:t>
                      </a:r>
                      <a:endParaRPr lang="en-US" sz="12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solidFill>
                            <a:srgbClr val="FF0000"/>
                          </a:solidFill>
                          <a:latin typeface="Calibri"/>
                          <a:ea typeface="Times New Roman"/>
                          <a:cs typeface="Calibri"/>
                        </a:rPr>
                        <a:t>98.89</a:t>
                      </a:r>
                      <a:endParaRPr lang="en-US" sz="1200" dirty="0">
                        <a:solidFill>
                          <a:srgbClr val="FF0000"/>
                        </a:solidFill>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a:solidFill>
                            <a:srgbClr val="000000"/>
                          </a:solidFill>
                          <a:latin typeface="Calibri"/>
                          <a:ea typeface="Times New Roman"/>
                          <a:cs typeface="Calibri"/>
                        </a:rPr>
                        <a:t>8,766,263,988.70</a:t>
                      </a:r>
                      <a:endParaRPr lang="en-US" sz="120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dirty="0">
                          <a:solidFill>
                            <a:srgbClr val="FF0000"/>
                          </a:solidFill>
                          <a:latin typeface="Calibri"/>
                          <a:ea typeface="Times New Roman"/>
                          <a:cs typeface="Calibri"/>
                        </a:rPr>
                        <a:t>67</a:t>
                      </a:r>
                      <a:endParaRPr lang="en-US" sz="1200" dirty="0">
                        <a:solidFill>
                          <a:srgbClr val="FF0000"/>
                        </a:solidFill>
                        <a:latin typeface="Calibri"/>
                        <a:ea typeface="Calibri"/>
                        <a:cs typeface="Times New Roman"/>
                      </a:endParaRPr>
                    </a:p>
                  </a:txBody>
                  <a:tcPr marL="68580" marR="68580" marT="0" marB="0"/>
                </a:tc>
                <a:tc>
                  <a:txBody>
                    <a:bodyPr/>
                    <a:lstStyle/>
                    <a:p>
                      <a:pPr marL="0" marR="0" algn="r">
                        <a:lnSpc>
                          <a:spcPct val="115000"/>
                        </a:lnSpc>
                        <a:spcBef>
                          <a:spcPts val="0"/>
                        </a:spcBef>
                        <a:spcAft>
                          <a:spcPts val="0"/>
                        </a:spcAft>
                      </a:pPr>
                      <a:r>
                        <a:rPr lang="en-US" sz="1200">
                          <a:solidFill>
                            <a:srgbClr val="000000"/>
                          </a:solidFill>
                          <a:latin typeface="Calibri"/>
                          <a:ea typeface="Times New Roman"/>
                          <a:cs typeface="Calibri"/>
                        </a:rPr>
                        <a:t>18,380,947,157.70</a:t>
                      </a:r>
                      <a:endParaRPr lang="en-US" sz="1200">
                        <a:latin typeface="Calibri"/>
                        <a:ea typeface="Calibri"/>
                        <a:cs typeface="Times New Roman"/>
                      </a:endParaRPr>
                    </a:p>
                  </a:txBody>
                  <a:tcPr marL="68580" marR="68580" marT="0" marB="0"/>
                </a:tc>
                <a:tc>
                  <a:txBody>
                    <a:bodyPr/>
                    <a:lstStyle/>
                    <a:p>
                      <a:pPr marL="0" marR="0" algn="r">
                        <a:lnSpc>
                          <a:spcPct val="115000"/>
                        </a:lnSpc>
                        <a:spcBef>
                          <a:spcPts val="0"/>
                        </a:spcBef>
                        <a:spcAft>
                          <a:spcPts val="0"/>
                        </a:spcAft>
                      </a:pPr>
                      <a:r>
                        <a:rPr lang="en-US" sz="1200" dirty="0">
                          <a:solidFill>
                            <a:srgbClr val="FF0000"/>
                          </a:solidFill>
                          <a:latin typeface="Calibri"/>
                          <a:ea typeface="Times New Roman"/>
                          <a:cs typeface="Calibri"/>
                        </a:rPr>
                        <a:t>100</a:t>
                      </a:r>
                      <a:endParaRPr lang="en-US" sz="1200" dirty="0">
                        <a:solidFill>
                          <a:srgbClr val="FF0000"/>
                        </a:solidFill>
                        <a:latin typeface="Calibri"/>
                        <a:ea typeface="Calibri"/>
                        <a:cs typeface="Times New Roman"/>
                      </a:endParaRPr>
                    </a:p>
                  </a:txBody>
                  <a:tcPr marL="68580" marR="68580" marT="0" marB="0"/>
                </a:tc>
              </a:tr>
              <a:tr h="370840">
                <a:tc>
                  <a:txBody>
                    <a:bodyPr/>
                    <a:lstStyle/>
                    <a:p>
                      <a:pPr marL="0" marR="0">
                        <a:lnSpc>
                          <a:spcPct val="115000"/>
                        </a:lnSpc>
                        <a:spcBef>
                          <a:spcPts val="0"/>
                        </a:spcBef>
                        <a:spcAft>
                          <a:spcPts val="0"/>
                        </a:spcAft>
                      </a:pPr>
                      <a:r>
                        <a:rPr lang="en-US" sz="1200">
                          <a:solidFill>
                            <a:srgbClr val="000000"/>
                          </a:solidFill>
                          <a:latin typeface="Calibri"/>
                          <a:ea typeface="Times New Roman"/>
                          <a:cs typeface="Calibri"/>
                        </a:rPr>
                        <a:t>4</a:t>
                      </a:r>
                      <a:endParaRPr lang="en-US" sz="12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smtClean="0">
                          <a:solidFill>
                            <a:srgbClr val="000000"/>
                          </a:solidFill>
                          <a:latin typeface="Calibri"/>
                          <a:ea typeface="Times New Roman"/>
                          <a:cs typeface="Calibri"/>
                        </a:rPr>
                        <a:t>Health  </a:t>
                      </a:r>
                      <a:r>
                        <a:rPr lang="en-US" sz="1200" b="0" i="0" u="none" strike="noStrike" dirty="0" smtClean="0">
                          <a:solidFill>
                            <a:srgbClr val="000000"/>
                          </a:solidFill>
                          <a:latin typeface="Calibri"/>
                        </a:rPr>
                        <a:t>and Agencies</a:t>
                      </a:r>
                      <a:endParaRPr lang="en-US" sz="12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a:solidFill>
                            <a:srgbClr val="000000"/>
                          </a:solidFill>
                          <a:latin typeface="Calibri"/>
                          <a:ea typeface="Times New Roman"/>
                          <a:cs typeface="Calibri"/>
                        </a:rPr>
                        <a:t>2,916,767,815.28</a:t>
                      </a:r>
                      <a:endParaRPr lang="en-US" sz="12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solidFill>
                            <a:srgbClr val="FF0000"/>
                          </a:solidFill>
                          <a:latin typeface="Calibri"/>
                          <a:ea typeface="Times New Roman"/>
                          <a:cs typeface="Calibri"/>
                        </a:rPr>
                        <a:t>100</a:t>
                      </a:r>
                      <a:endParaRPr lang="en-US" sz="1200" dirty="0">
                        <a:solidFill>
                          <a:srgbClr val="FF0000"/>
                        </a:solidFill>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a:solidFill>
                            <a:srgbClr val="000000"/>
                          </a:solidFill>
                          <a:latin typeface="Calibri"/>
                          <a:ea typeface="Times New Roman"/>
                          <a:cs typeface="Calibri"/>
                        </a:rPr>
                        <a:t>12,977,068,607.25</a:t>
                      </a:r>
                      <a:endParaRPr lang="en-US" sz="120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dirty="0">
                          <a:solidFill>
                            <a:srgbClr val="FF0000"/>
                          </a:solidFill>
                          <a:latin typeface="Calibri"/>
                          <a:ea typeface="Times New Roman"/>
                          <a:cs typeface="Calibri"/>
                        </a:rPr>
                        <a:t>99</a:t>
                      </a:r>
                      <a:endParaRPr lang="en-US" sz="1200" dirty="0">
                        <a:solidFill>
                          <a:srgbClr val="FF0000"/>
                        </a:solidFill>
                        <a:latin typeface="Calibri"/>
                        <a:ea typeface="Calibri"/>
                        <a:cs typeface="Times New Roman"/>
                      </a:endParaRPr>
                    </a:p>
                  </a:txBody>
                  <a:tcPr marL="68580" marR="68580" marT="0" marB="0"/>
                </a:tc>
                <a:tc>
                  <a:txBody>
                    <a:bodyPr/>
                    <a:lstStyle/>
                    <a:p>
                      <a:pPr marL="0" marR="0" algn="r">
                        <a:lnSpc>
                          <a:spcPct val="115000"/>
                        </a:lnSpc>
                        <a:spcBef>
                          <a:spcPts val="0"/>
                        </a:spcBef>
                        <a:spcAft>
                          <a:spcPts val="0"/>
                        </a:spcAft>
                      </a:pPr>
                      <a:r>
                        <a:rPr lang="en-US" sz="1200">
                          <a:solidFill>
                            <a:srgbClr val="000000"/>
                          </a:solidFill>
                          <a:latin typeface="Calibri"/>
                          <a:ea typeface="Times New Roman"/>
                          <a:cs typeface="Calibri"/>
                        </a:rPr>
                        <a:t>528,672,938.00</a:t>
                      </a:r>
                      <a:endParaRPr lang="en-US" sz="1200">
                        <a:latin typeface="Calibri"/>
                        <a:ea typeface="Calibri"/>
                        <a:cs typeface="Times New Roman"/>
                      </a:endParaRPr>
                    </a:p>
                  </a:txBody>
                  <a:tcPr marL="68580" marR="68580" marT="0" marB="0"/>
                </a:tc>
                <a:tc>
                  <a:txBody>
                    <a:bodyPr/>
                    <a:lstStyle/>
                    <a:p>
                      <a:pPr marL="0" marR="0" algn="r">
                        <a:lnSpc>
                          <a:spcPct val="115000"/>
                        </a:lnSpc>
                        <a:spcBef>
                          <a:spcPts val="0"/>
                        </a:spcBef>
                        <a:spcAft>
                          <a:spcPts val="0"/>
                        </a:spcAft>
                      </a:pPr>
                      <a:r>
                        <a:rPr lang="en-US" sz="1200" dirty="0">
                          <a:solidFill>
                            <a:srgbClr val="FF0000"/>
                          </a:solidFill>
                          <a:latin typeface="Calibri"/>
                          <a:ea typeface="Times New Roman"/>
                          <a:cs typeface="Calibri"/>
                        </a:rPr>
                        <a:t>100</a:t>
                      </a:r>
                      <a:endParaRPr lang="en-US" sz="1200" dirty="0">
                        <a:solidFill>
                          <a:srgbClr val="FF0000"/>
                        </a:solidFill>
                        <a:latin typeface="Calibri"/>
                        <a:ea typeface="Calibri"/>
                        <a:cs typeface="Times New Roman"/>
                      </a:endParaRPr>
                    </a:p>
                  </a:txBody>
                  <a:tcPr marL="68580" marR="68580" marT="0" marB="0"/>
                </a:tc>
              </a:tr>
              <a:tr h="370840">
                <a:tc>
                  <a:txBody>
                    <a:bodyPr/>
                    <a:lstStyle/>
                    <a:p>
                      <a:pPr marL="0" marR="0">
                        <a:lnSpc>
                          <a:spcPct val="115000"/>
                        </a:lnSpc>
                        <a:spcBef>
                          <a:spcPts val="0"/>
                        </a:spcBef>
                        <a:spcAft>
                          <a:spcPts val="0"/>
                        </a:spcAft>
                      </a:pPr>
                      <a:r>
                        <a:rPr lang="en-US" sz="1200">
                          <a:solidFill>
                            <a:srgbClr val="000000"/>
                          </a:solidFill>
                          <a:latin typeface="Calibri"/>
                          <a:ea typeface="Times New Roman"/>
                          <a:cs typeface="Calibri"/>
                        </a:rPr>
                        <a:t>6</a:t>
                      </a:r>
                      <a:endParaRPr lang="en-US" sz="12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smtClean="0">
                          <a:solidFill>
                            <a:srgbClr val="000000"/>
                          </a:solidFill>
                          <a:latin typeface="Calibri"/>
                          <a:ea typeface="Times New Roman"/>
                          <a:cs typeface="Calibri"/>
                        </a:rPr>
                        <a:t>Agriculture </a:t>
                      </a:r>
                      <a:r>
                        <a:rPr lang="en-US" sz="1200" b="0" i="0" u="none" strike="noStrike" dirty="0" smtClean="0">
                          <a:solidFill>
                            <a:srgbClr val="000000"/>
                          </a:solidFill>
                          <a:latin typeface="Calibri"/>
                        </a:rPr>
                        <a:t>and Agencies</a:t>
                      </a:r>
                      <a:endParaRPr lang="en-US" sz="12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solidFill>
                            <a:srgbClr val="000000"/>
                          </a:solidFill>
                          <a:latin typeface="Calibri"/>
                          <a:ea typeface="Times New Roman"/>
                          <a:cs typeface="Calibri"/>
                        </a:rPr>
                        <a:t>5,812,534,903.36</a:t>
                      </a:r>
                      <a:endParaRPr lang="en-US" sz="12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solidFill>
                            <a:srgbClr val="FF0000"/>
                          </a:solidFill>
                          <a:latin typeface="Calibri"/>
                          <a:ea typeface="Times New Roman"/>
                          <a:cs typeface="Calibri"/>
                        </a:rPr>
                        <a:t>77.17</a:t>
                      </a:r>
                      <a:endParaRPr lang="en-US" sz="1200" dirty="0">
                        <a:solidFill>
                          <a:srgbClr val="FF0000"/>
                        </a:solidFill>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a:solidFill>
                            <a:srgbClr val="000000"/>
                          </a:solidFill>
                          <a:latin typeface="Calibri"/>
                          <a:ea typeface="Times New Roman"/>
                          <a:cs typeface="Calibri"/>
                        </a:rPr>
                        <a:t>16,817,198,266.27</a:t>
                      </a:r>
                      <a:endParaRPr lang="en-US" sz="120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dirty="0">
                          <a:solidFill>
                            <a:srgbClr val="FF0000"/>
                          </a:solidFill>
                          <a:latin typeface="Calibri"/>
                          <a:ea typeface="Times New Roman"/>
                          <a:cs typeface="Calibri"/>
                        </a:rPr>
                        <a:t>96</a:t>
                      </a:r>
                      <a:endParaRPr lang="en-US" sz="1200" dirty="0">
                        <a:solidFill>
                          <a:srgbClr val="FF0000"/>
                        </a:solidFill>
                        <a:latin typeface="Calibri"/>
                        <a:ea typeface="Calibri"/>
                        <a:cs typeface="Times New Roman"/>
                      </a:endParaRPr>
                    </a:p>
                  </a:txBody>
                  <a:tcPr marL="68580" marR="68580" marT="0" marB="0"/>
                </a:tc>
                <a:tc>
                  <a:txBody>
                    <a:bodyPr/>
                    <a:lstStyle/>
                    <a:p>
                      <a:pPr marL="0" marR="0" algn="r">
                        <a:lnSpc>
                          <a:spcPct val="115000"/>
                        </a:lnSpc>
                        <a:spcBef>
                          <a:spcPts val="0"/>
                        </a:spcBef>
                        <a:spcAft>
                          <a:spcPts val="0"/>
                        </a:spcAft>
                      </a:pPr>
                      <a:r>
                        <a:rPr lang="en-US" sz="1200">
                          <a:solidFill>
                            <a:srgbClr val="000000"/>
                          </a:solidFill>
                          <a:latin typeface="Calibri"/>
                          <a:ea typeface="Times New Roman"/>
                          <a:cs typeface="Calibri"/>
                        </a:rPr>
                        <a:t>13,198,558,972.50</a:t>
                      </a:r>
                      <a:endParaRPr lang="en-US" sz="1200">
                        <a:latin typeface="Calibri"/>
                        <a:ea typeface="Calibri"/>
                        <a:cs typeface="Times New Roman"/>
                      </a:endParaRPr>
                    </a:p>
                  </a:txBody>
                  <a:tcPr marL="68580" marR="68580" marT="0" marB="0"/>
                </a:tc>
                <a:tc>
                  <a:txBody>
                    <a:bodyPr/>
                    <a:lstStyle/>
                    <a:p>
                      <a:pPr marL="0" marR="0" algn="r">
                        <a:lnSpc>
                          <a:spcPct val="115000"/>
                        </a:lnSpc>
                        <a:spcBef>
                          <a:spcPts val="0"/>
                        </a:spcBef>
                        <a:spcAft>
                          <a:spcPts val="0"/>
                        </a:spcAft>
                      </a:pPr>
                      <a:r>
                        <a:rPr lang="en-US" sz="1200" dirty="0">
                          <a:solidFill>
                            <a:srgbClr val="FF0000"/>
                          </a:solidFill>
                          <a:latin typeface="Calibri"/>
                          <a:ea typeface="Times New Roman"/>
                          <a:cs typeface="Calibri"/>
                        </a:rPr>
                        <a:t>88</a:t>
                      </a:r>
                      <a:endParaRPr lang="en-US" sz="1200" dirty="0">
                        <a:solidFill>
                          <a:srgbClr val="FF0000"/>
                        </a:solidFill>
                        <a:latin typeface="Calibri"/>
                        <a:ea typeface="Calibri"/>
                        <a:cs typeface="Times New Roman"/>
                      </a:endParaRPr>
                    </a:p>
                  </a:txBody>
                  <a:tcPr marL="68580" marR="68580" marT="0" marB="0"/>
                </a:tc>
              </a:tr>
              <a:tr h="370840">
                <a:tc>
                  <a:txBody>
                    <a:bodyPr/>
                    <a:lstStyle/>
                    <a:p>
                      <a:pPr marL="0" marR="0">
                        <a:lnSpc>
                          <a:spcPct val="115000"/>
                        </a:lnSpc>
                        <a:spcBef>
                          <a:spcPts val="0"/>
                        </a:spcBef>
                        <a:spcAft>
                          <a:spcPts val="0"/>
                        </a:spcAft>
                      </a:pPr>
                      <a:r>
                        <a:rPr lang="en-US" sz="1200" dirty="0">
                          <a:solidFill>
                            <a:srgbClr val="000000"/>
                          </a:solidFill>
                          <a:latin typeface="Calibri"/>
                          <a:ea typeface="Times New Roman"/>
                          <a:cs typeface="Calibri"/>
                        </a:rPr>
                        <a:t>7</a:t>
                      </a:r>
                      <a:endParaRPr lang="en-US" sz="12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smtClean="0">
                          <a:solidFill>
                            <a:srgbClr val="000000"/>
                          </a:solidFill>
                          <a:latin typeface="Calibri"/>
                          <a:ea typeface="Times New Roman"/>
                          <a:cs typeface="Calibri"/>
                        </a:rPr>
                        <a:t>Transport  </a:t>
                      </a:r>
                      <a:r>
                        <a:rPr lang="en-US" sz="1200" b="0" i="0" u="none" strike="noStrike" dirty="0" smtClean="0">
                          <a:solidFill>
                            <a:srgbClr val="000000"/>
                          </a:solidFill>
                          <a:latin typeface="Calibri"/>
                        </a:rPr>
                        <a:t>and Agencies</a:t>
                      </a:r>
                      <a:endParaRPr lang="en-US" sz="12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solidFill>
                            <a:srgbClr val="000000"/>
                          </a:solidFill>
                          <a:latin typeface="Calibri"/>
                          <a:ea typeface="Times New Roman"/>
                          <a:cs typeface="Calibri"/>
                        </a:rPr>
                        <a:t>85,982,591.60</a:t>
                      </a:r>
                      <a:endParaRPr lang="en-US" sz="12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solidFill>
                            <a:srgbClr val="FF0000"/>
                          </a:solidFill>
                          <a:latin typeface="Calibri"/>
                          <a:ea typeface="Times New Roman"/>
                          <a:cs typeface="Calibri"/>
                        </a:rPr>
                        <a:t>100</a:t>
                      </a:r>
                      <a:endParaRPr lang="en-US" sz="1200" dirty="0">
                        <a:solidFill>
                          <a:srgbClr val="FF0000"/>
                        </a:solidFill>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dirty="0">
                          <a:solidFill>
                            <a:srgbClr val="000000"/>
                          </a:solidFill>
                          <a:latin typeface="Calibri"/>
                          <a:ea typeface="Times New Roman"/>
                          <a:cs typeface="Calibri"/>
                        </a:rPr>
                        <a:t>1,157,576,153.29</a:t>
                      </a:r>
                      <a:endParaRPr lang="en-US" sz="1200" dirty="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dirty="0">
                          <a:solidFill>
                            <a:srgbClr val="FF0000"/>
                          </a:solidFill>
                          <a:latin typeface="Calibri"/>
                          <a:ea typeface="Times New Roman"/>
                          <a:cs typeface="Calibri"/>
                        </a:rPr>
                        <a:t>100</a:t>
                      </a:r>
                      <a:endParaRPr lang="en-US" sz="1200" dirty="0">
                        <a:solidFill>
                          <a:srgbClr val="FF0000"/>
                        </a:solidFill>
                        <a:latin typeface="Calibri"/>
                        <a:ea typeface="Calibri"/>
                        <a:cs typeface="Times New Roman"/>
                      </a:endParaRPr>
                    </a:p>
                  </a:txBody>
                  <a:tcPr marL="68580" marR="68580" marT="0" marB="0"/>
                </a:tc>
                <a:tc>
                  <a:txBody>
                    <a:bodyPr/>
                    <a:lstStyle/>
                    <a:p>
                      <a:pPr marL="0" marR="0" algn="r">
                        <a:lnSpc>
                          <a:spcPct val="115000"/>
                        </a:lnSpc>
                        <a:spcBef>
                          <a:spcPts val="0"/>
                        </a:spcBef>
                        <a:spcAft>
                          <a:spcPts val="0"/>
                        </a:spcAft>
                      </a:pPr>
                      <a:r>
                        <a:rPr lang="en-US" sz="1200">
                          <a:solidFill>
                            <a:srgbClr val="000000"/>
                          </a:solidFill>
                          <a:latin typeface="Calibri"/>
                          <a:ea typeface="Times New Roman"/>
                          <a:cs typeface="Calibri"/>
                        </a:rPr>
                        <a:t>297,424,073,423.77</a:t>
                      </a:r>
                      <a:endParaRPr lang="en-US" sz="1200">
                        <a:latin typeface="Calibri"/>
                        <a:ea typeface="Calibri"/>
                        <a:cs typeface="Times New Roman"/>
                      </a:endParaRPr>
                    </a:p>
                  </a:txBody>
                  <a:tcPr marL="68580" marR="68580" marT="0" marB="0"/>
                </a:tc>
                <a:tc>
                  <a:txBody>
                    <a:bodyPr/>
                    <a:lstStyle/>
                    <a:p>
                      <a:pPr marL="0" marR="0" algn="r">
                        <a:lnSpc>
                          <a:spcPct val="115000"/>
                        </a:lnSpc>
                        <a:spcBef>
                          <a:spcPts val="0"/>
                        </a:spcBef>
                        <a:spcAft>
                          <a:spcPts val="0"/>
                        </a:spcAft>
                      </a:pPr>
                      <a:r>
                        <a:rPr lang="en-US" sz="1200" dirty="0">
                          <a:solidFill>
                            <a:srgbClr val="FF0000"/>
                          </a:solidFill>
                          <a:latin typeface="Calibri"/>
                          <a:ea typeface="Times New Roman"/>
                          <a:cs typeface="Calibri"/>
                        </a:rPr>
                        <a:t>59</a:t>
                      </a:r>
                      <a:endParaRPr lang="en-US" sz="1200" dirty="0">
                        <a:solidFill>
                          <a:srgbClr val="FF0000"/>
                        </a:solidFill>
                        <a:latin typeface="Calibri"/>
                        <a:ea typeface="Calibri"/>
                        <a:cs typeface="Times New Roman"/>
                      </a:endParaRPr>
                    </a:p>
                  </a:txBody>
                  <a:tcPr marL="68580" marR="68580" marT="0" marB="0"/>
                </a:tc>
              </a:tr>
              <a:tr h="370840">
                <a:tc>
                  <a:txBody>
                    <a:bodyPr/>
                    <a:lstStyle/>
                    <a:p>
                      <a:pPr marL="0" marR="0">
                        <a:lnSpc>
                          <a:spcPct val="115000"/>
                        </a:lnSpc>
                        <a:spcBef>
                          <a:spcPts val="0"/>
                        </a:spcBef>
                        <a:spcAft>
                          <a:spcPts val="0"/>
                        </a:spcAft>
                      </a:pPr>
                      <a:r>
                        <a:rPr lang="en-US" sz="1200">
                          <a:solidFill>
                            <a:srgbClr val="000000"/>
                          </a:solidFill>
                          <a:latin typeface="Calibri"/>
                          <a:ea typeface="Times New Roman"/>
                          <a:cs typeface="Calibri"/>
                        </a:rPr>
                        <a:t>8</a:t>
                      </a:r>
                      <a:endParaRPr lang="en-US" sz="12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smtClean="0">
                          <a:solidFill>
                            <a:srgbClr val="000000"/>
                          </a:solidFill>
                          <a:latin typeface="Calibri"/>
                          <a:ea typeface="Times New Roman"/>
                          <a:cs typeface="Calibri"/>
                        </a:rPr>
                        <a:t>Interior  </a:t>
                      </a:r>
                      <a:r>
                        <a:rPr lang="en-US" sz="1200" b="0" i="0" u="none" strike="noStrike" dirty="0" smtClean="0">
                          <a:solidFill>
                            <a:srgbClr val="000000"/>
                          </a:solidFill>
                          <a:latin typeface="Calibri"/>
                        </a:rPr>
                        <a:t>and Agencies</a:t>
                      </a:r>
                      <a:endParaRPr lang="en-US" sz="12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a:solidFill>
                            <a:srgbClr val="000000"/>
                          </a:solidFill>
                          <a:latin typeface="Calibri"/>
                          <a:ea typeface="Times New Roman"/>
                          <a:cs typeface="Calibri"/>
                        </a:rPr>
                        <a:t>3,180,165,304.15</a:t>
                      </a:r>
                      <a:endParaRPr lang="en-US" sz="12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solidFill>
                            <a:srgbClr val="FF0000"/>
                          </a:solidFill>
                          <a:latin typeface="Calibri"/>
                          <a:ea typeface="Times New Roman"/>
                          <a:cs typeface="Calibri"/>
                        </a:rPr>
                        <a:t>100</a:t>
                      </a:r>
                      <a:endParaRPr lang="en-US" sz="1200" dirty="0">
                        <a:solidFill>
                          <a:srgbClr val="FF0000"/>
                        </a:solidFill>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a:solidFill>
                            <a:srgbClr val="000000"/>
                          </a:solidFill>
                          <a:latin typeface="Calibri"/>
                          <a:ea typeface="Times New Roman"/>
                          <a:cs typeface="Calibri"/>
                        </a:rPr>
                        <a:t>3,180,165,304.15</a:t>
                      </a:r>
                      <a:endParaRPr lang="en-US" sz="12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solidFill>
                            <a:srgbClr val="FF0000"/>
                          </a:solidFill>
                          <a:latin typeface="Calibri"/>
                          <a:ea typeface="Times New Roman"/>
                          <a:cs typeface="Calibri"/>
                        </a:rPr>
                        <a:t>100</a:t>
                      </a:r>
                      <a:endParaRPr lang="en-US" sz="1200" dirty="0">
                        <a:solidFill>
                          <a:srgbClr val="FF0000"/>
                        </a:solidFill>
                        <a:latin typeface="Calibri"/>
                        <a:ea typeface="Calibri"/>
                        <a:cs typeface="Times New Roman"/>
                      </a:endParaRPr>
                    </a:p>
                  </a:txBody>
                  <a:tcPr marL="68580" marR="68580" marT="0" marB="0"/>
                </a:tc>
                <a:tc>
                  <a:txBody>
                    <a:bodyPr/>
                    <a:lstStyle/>
                    <a:p>
                      <a:pPr marL="0" marR="0" algn="r">
                        <a:lnSpc>
                          <a:spcPct val="115000"/>
                        </a:lnSpc>
                        <a:spcBef>
                          <a:spcPts val="0"/>
                        </a:spcBef>
                        <a:spcAft>
                          <a:spcPts val="0"/>
                        </a:spcAft>
                      </a:pPr>
                      <a:r>
                        <a:rPr lang="en-US" sz="1200">
                          <a:solidFill>
                            <a:srgbClr val="000000"/>
                          </a:solidFill>
                          <a:latin typeface="Calibri"/>
                          <a:ea typeface="Times New Roman"/>
                          <a:cs typeface="Calibri"/>
                        </a:rPr>
                        <a:t>3,260,650,035.97</a:t>
                      </a:r>
                      <a:endParaRPr lang="en-US" sz="1200">
                        <a:latin typeface="Calibri"/>
                        <a:ea typeface="Calibri"/>
                        <a:cs typeface="Times New Roman"/>
                      </a:endParaRPr>
                    </a:p>
                  </a:txBody>
                  <a:tcPr marL="68580" marR="68580" marT="0" marB="0"/>
                </a:tc>
                <a:tc>
                  <a:txBody>
                    <a:bodyPr/>
                    <a:lstStyle/>
                    <a:p>
                      <a:pPr marL="0" marR="0" algn="r">
                        <a:lnSpc>
                          <a:spcPct val="115000"/>
                        </a:lnSpc>
                        <a:spcBef>
                          <a:spcPts val="0"/>
                        </a:spcBef>
                        <a:spcAft>
                          <a:spcPts val="0"/>
                        </a:spcAft>
                      </a:pPr>
                      <a:r>
                        <a:rPr lang="en-US" sz="1200" dirty="0">
                          <a:solidFill>
                            <a:srgbClr val="FF0000"/>
                          </a:solidFill>
                          <a:latin typeface="Calibri"/>
                          <a:ea typeface="Times New Roman"/>
                          <a:cs typeface="Calibri"/>
                        </a:rPr>
                        <a:t>100</a:t>
                      </a:r>
                      <a:endParaRPr lang="en-US" sz="1200" dirty="0">
                        <a:solidFill>
                          <a:srgbClr val="FF0000"/>
                        </a:solidFill>
                        <a:latin typeface="Calibri"/>
                        <a:ea typeface="Calibri"/>
                        <a:cs typeface="Times New Roman"/>
                      </a:endParaRPr>
                    </a:p>
                  </a:txBody>
                  <a:tcPr marL="68580" marR="68580" marT="0" marB="0"/>
                </a:tc>
              </a:tr>
            </a:tbl>
          </a:graphicData>
        </a:graphic>
      </p:graphicFrame>
      <p:sp>
        <p:nvSpPr>
          <p:cNvPr id="4" name="Slide Number Placeholder 3"/>
          <p:cNvSpPr>
            <a:spLocks noGrp="1"/>
          </p:cNvSpPr>
          <p:nvPr>
            <p:ph type="sldNum" sz="quarter" idx="12"/>
          </p:nvPr>
        </p:nvSpPr>
        <p:spPr/>
        <p:txBody>
          <a:bodyPr/>
          <a:lstStyle/>
          <a:p>
            <a:pPr>
              <a:defRPr/>
            </a:pPr>
            <a:fld id="{22E698D0-BF03-401E-95C5-506038FB8173}" type="slidenum">
              <a:rPr lang="en-US" smtClean="0"/>
              <a:pPr>
                <a:defRPr/>
              </a:pPr>
              <a:t>28</a:t>
            </a:fld>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smtClean="0"/>
              <a:t>Issues on Contract Awarded                                                     </a:t>
            </a:r>
          </a:p>
        </p:txBody>
      </p:sp>
      <p:sp>
        <p:nvSpPr>
          <p:cNvPr id="30723" name="Content Placeholder 2"/>
          <p:cNvSpPr>
            <a:spLocks noGrp="1"/>
          </p:cNvSpPr>
          <p:nvPr>
            <p:ph idx="1"/>
          </p:nvPr>
        </p:nvSpPr>
        <p:spPr/>
        <p:txBody>
          <a:bodyPr/>
          <a:lstStyle/>
          <a:p>
            <a:r>
              <a:rPr lang="en-US" smtClean="0"/>
              <a:t>High Percentage of Contract Awarded are below FEC approval based on the submission by Procuring Entities</a:t>
            </a:r>
          </a:p>
          <a:p>
            <a:r>
              <a:rPr lang="en-US" smtClean="0"/>
              <a:t>Procuring Entities should be ready for Procurement Audit</a:t>
            </a:r>
          </a:p>
          <a:p>
            <a:endParaRPr lang="en-US" smtClean="0"/>
          </a:p>
          <a:p>
            <a:endParaRPr lang="en-US" smtClean="0"/>
          </a:p>
          <a:p>
            <a:endParaRPr lang="en-US" smtClean="0"/>
          </a:p>
          <a:p>
            <a:endParaRPr lang="en-US" smtClean="0"/>
          </a:p>
          <a:p>
            <a:endParaRPr lang="en-US" smtClean="0"/>
          </a:p>
        </p:txBody>
      </p:sp>
      <p:sp>
        <p:nvSpPr>
          <p:cNvPr id="4" name="Slide Number Placeholder 3"/>
          <p:cNvSpPr>
            <a:spLocks noGrp="1"/>
          </p:cNvSpPr>
          <p:nvPr>
            <p:ph type="sldNum" sz="quarter" idx="12"/>
          </p:nvPr>
        </p:nvSpPr>
        <p:spPr/>
        <p:txBody>
          <a:bodyPr/>
          <a:lstStyle/>
          <a:p>
            <a:pPr>
              <a:defRPr/>
            </a:pPr>
            <a:fld id="{F7133E00-E7AE-484E-9609-04649FC60147}" type="slidenum">
              <a:rPr lang="en-US" smtClean="0"/>
              <a:pPr>
                <a:defRPr/>
              </a:pPr>
              <a:t>29</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457200" y="274638"/>
            <a:ext cx="8229600" cy="777875"/>
          </a:xfrm>
        </p:spPr>
        <p:txBody>
          <a:bodyPr/>
          <a:lstStyle/>
          <a:p>
            <a:r>
              <a:rPr lang="en-US" sz="3600" smtClean="0">
                <a:solidFill>
                  <a:srgbClr val="002060"/>
                </a:solidFill>
              </a:rPr>
              <a:t>What is Public Procurement?</a:t>
            </a:r>
          </a:p>
        </p:txBody>
      </p:sp>
      <p:sp>
        <p:nvSpPr>
          <p:cNvPr id="4099" name="Content Placeholder 2"/>
          <p:cNvSpPr>
            <a:spLocks noGrp="1"/>
          </p:cNvSpPr>
          <p:nvPr>
            <p:ph idx="1"/>
          </p:nvPr>
        </p:nvSpPr>
        <p:spPr/>
        <p:txBody>
          <a:bodyPr/>
          <a:lstStyle/>
          <a:p>
            <a:pPr algn="just"/>
            <a:r>
              <a:rPr lang="en-US" smtClean="0"/>
              <a:t>Public Procurement is the use of public funds by public entities for the delivery of public goods, works and services</a:t>
            </a:r>
          </a:p>
        </p:txBody>
      </p:sp>
      <p:sp>
        <p:nvSpPr>
          <p:cNvPr id="4" name="Slide Number Placeholder 3"/>
          <p:cNvSpPr>
            <a:spLocks noGrp="1"/>
          </p:cNvSpPr>
          <p:nvPr>
            <p:ph type="sldNum" sz="quarter" idx="12"/>
          </p:nvPr>
        </p:nvSpPr>
        <p:spPr/>
        <p:txBody>
          <a:bodyPr/>
          <a:lstStyle/>
          <a:p>
            <a:pPr>
              <a:defRPr/>
            </a:pPr>
            <a:fld id="{9B8AC23B-C49B-4F83-94B6-91BC80840D30}" type="slidenum">
              <a:rPr lang="en-US" smtClean="0"/>
              <a:pPr>
                <a:defRPr/>
              </a:pPr>
              <a:t>3</a:t>
            </a:fld>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457200" y="274638"/>
            <a:ext cx="8229600" cy="868362"/>
          </a:xfrm>
        </p:spPr>
        <p:txBody>
          <a:bodyPr/>
          <a:lstStyle/>
          <a:p>
            <a:r>
              <a:rPr lang="en-GB" b="1" smtClean="0">
                <a:solidFill>
                  <a:srgbClr val="002060"/>
                </a:solidFill>
              </a:rPr>
              <a:t>Issues based on the Analysis</a:t>
            </a:r>
            <a:endParaRPr lang="en-GB" b="1" smtClean="0"/>
          </a:p>
        </p:txBody>
      </p:sp>
      <p:sp>
        <p:nvSpPr>
          <p:cNvPr id="31747" name="Content Placeholder 2"/>
          <p:cNvSpPr>
            <a:spLocks noGrp="1"/>
          </p:cNvSpPr>
          <p:nvPr>
            <p:ph idx="1"/>
          </p:nvPr>
        </p:nvSpPr>
        <p:spPr>
          <a:xfrm>
            <a:off x="571500" y="1214438"/>
            <a:ext cx="8158163" cy="5072062"/>
          </a:xfrm>
        </p:spPr>
        <p:txBody>
          <a:bodyPr/>
          <a:lstStyle/>
          <a:p>
            <a:r>
              <a:rPr lang="en-US" smtClean="0"/>
              <a:t>L</a:t>
            </a:r>
            <a:r>
              <a:rPr lang="en-US" smtClean="0"/>
              <a:t>owering of the </a:t>
            </a:r>
            <a:r>
              <a:rPr lang="en-US" dirty="0" smtClean="0"/>
              <a:t>value of contract or dividing contracts into parts in order to avoid the application of procurement rules</a:t>
            </a:r>
          </a:p>
          <a:p>
            <a:r>
              <a:rPr lang="en-US" dirty="0" smtClean="0"/>
              <a:t>Irregularities in the award of contracts of low value which are not subject to prior review</a:t>
            </a:r>
          </a:p>
          <a:p>
            <a:r>
              <a:rPr lang="en-US" dirty="0" smtClean="0"/>
              <a:t>Unjustified use of procedures other than unlimited tendering</a:t>
            </a:r>
            <a:endParaRPr lang="en-GB" dirty="0" smtClean="0"/>
          </a:p>
        </p:txBody>
      </p:sp>
      <p:sp>
        <p:nvSpPr>
          <p:cNvPr id="4" name="Slide Number Placeholder 3"/>
          <p:cNvSpPr>
            <a:spLocks noGrp="1"/>
          </p:cNvSpPr>
          <p:nvPr>
            <p:ph type="sldNum" sz="quarter" idx="12"/>
          </p:nvPr>
        </p:nvSpPr>
        <p:spPr/>
        <p:txBody>
          <a:bodyPr/>
          <a:lstStyle/>
          <a:p>
            <a:pPr>
              <a:defRPr/>
            </a:pPr>
            <a:fld id="{3680F37E-D38D-496D-B748-CAD02058829E}" type="slidenum">
              <a:rPr lang="en-US" smtClean="0"/>
              <a:pPr>
                <a:defRPr/>
              </a:pPr>
              <a:t>30</a:t>
            </a:fld>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714375" y="0"/>
            <a:ext cx="8229600" cy="1143000"/>
          </a:xfrm>
        </p:spPr>
        <p:txBody>
          <a:bodyPr/>
          <a:lstStyle/>
          <a:p>
            <a:r>
              <a:rPr lang="en-US" smtClean="0"/>
              <a:t>Powers of  the Bureau</a:t>
            </a:r>
          </a:p>
        </p:txBody>
      </p:sp>
      <p:sp>
        <p:nvSpPr>
          <p:cNvPr id="32771" name="Content Placeholder 2"/>
          <p:cNvSpPr>
            <a:spLocks noGrp="1"/>
          </p:cNvSpPr>
          <p:nvPr>
            <p:ph idx="1"/>
          </p:nvPr>
        </p:nvSpPr>
        <p:spPr>
          <a:xfrm>
            <a:off x="642938" y="1600200"/>
            <a:ext cx="8043862" cy="5257800"/>
          </a:xfrm>
        </p:spPr>
        <p:txBody>
          <a:bodyPr/>
          <a:lstStyle/>
          <a:p>
            <a:r>
              <a:rPr lang="en-US" smtClean="0"/>
              <a:t>Section 6 of PPA, 2007 empower Bureau to</a:t>
            </a:r>
          </a:p>
          <a:p>
            <a:pPr lvl="1" algn="just">
              <a:spcBef>
                <a:spcPts val="600"/>
              </a:spcBef>
              <a:buFont typeface="Arial" charset="0"/>
              <a:buChar char="•"/>
            </a:pPr>
            <a:r>
              <a:rPr lang="en-US" smtClean="0"/>
              <a:t>To issue Certificate of “No Objection “ for Contract Award” within the prior review threshold for all procurements within the purview of the PPA, 2007</a:t>
            </a:r>
          </a:p>
          <a:p>
            <a:pPr lvl="1" algn="just">
              <a:spcBef>
                <a:spcPts val="600"/>
              </a:spcBef>
              <a:buFont typeface="Arial" charset="0"/>
              <a:buChar char="•"/>
            </a:pPr>
            <a:r>
              <a:rPr lang="en-US" smtClean="0"/>
              <a:t>To Stipulate to all procuring entities , the procedures and documentation pre requisite for the issuance of Certificate of “No Objection” under the PPA, 2007.</a:t>
            </a:r>
          </a:p>
          <a:p>
            <a:endParaRPr lang="en-US" smtClean="0"/>
          </a:p>
        </p:txBody>
      </p:sp>
      <p:sp>
        <p:nvSpPr>
          <p:cNvPr id="4" name="Slide Number Placeholder 3"/>
          <p:cNvSpPr>
            <a:spLocks noGrp="1"/>
          </p:cNvSpPr>
          <p:nvPr>
            <p:ph type="sldNum" sz="quarter" idx="12"/>
          </p:nvPr>
        </p:nvSpPr>
        <p:spPr/>
        <p:txBody>
          <a:bodyPr/>
          <a:lstStyle/>
          <a:p>
            <a:pPr>
              <a:defRPr/>
            </a:pPr>
            <a:fld id="{1B3858EA-1C5A-4FF2-99E6-CD22DEB7D29B}" type="slidenum">
              <a:rPr lang="en-US" smtClean="0"/>
              <a:pPr>
                <a:defRPr/>
              </a:pPr>
              <a:t>31</a:t>
            </a:fld>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US" smtClean="0"/>
              <a:t>Powers…</a:t>
            </a:r>
          </a:p>
        </p:txBody>
      </p:sp>
      <p:sp>
        <p:nvSpPr>
          <p:cNvPr id="33795" name="Content Placeholder 2"/>
          <p:cNvSpPr>
            <a:spLocks noGrp="1"/>
          </p:cNvSpPr>
          <p:nvPr>
            <p:ph idx="1"/>
          </p:nvPr>
        </p:nvSpPr>
        <p:spPr>
          <a:xfrm>
            <a:off x="457200" y="1600200"/>
            <a:ext cx="8229600" cy="4900613"/>
          </a:xfrm>
        </p:spPr>
        <p:txBody>
          <a:bodyPr/>
          <a:lstStyle/>
          <a:p>
            <a:r>
              <a:rPr lang="en-US" smtClean="0"/>
              <a:t>Section 6 of PPA, 2007 empower Bureau that where a reason exist:</a:t>
            </a:r>
          </a:p>
          <a:p>
            <a:pPr lvl="1" algn="just">
              <a:spcBef>
                <a:spcPts val="600"/>
              </a:spcBef>
              <a:buFontTx/>
              <a:buChar char="-"/>
            </a:pPr>
            <a:r>
              <a:rPr lang="en-US" smtClean="0"/>
              <a:t>Cause to be inspected or reviewed any procurement transaction to ensure compliance with the provisions of the PPA, 2007.</a:t>
            </a:r>
          </a:p>
          <a:p>
            <a:pPr lvl="1" algn="just">
              <a:spcBef>
                <a:spcPts val="600"/>
              </a:spcBef>
              <a:buFontTx/>
              <a:buChar char="-"/>
            </a:pPr>
            <a:r>
              <a:rPr lang="en-US" smtClean="0"/>
              <a:t>Review and determine whether any procuring entity has violated any provision of the PPA, 2007</a:t>
            </a:r>
          </a:p>
          <a:p>
            <a:endParaRPr lang="en-US" smtClean="0"/>
          </a:p>
          <a:p>
            <a:endParaRPr lang="en-US" smtClean="0"/>
          </a:p>
        </p:txBody>
      </p:sp>
      <p:sp>
        <p:nvSpPr>
          <p:cNvPr id="4" name="Slide Number Placeholder 3"/>
          <p:cNvSpPr>
            <a:spLocks noGrp="1"/>
          </p:cNvSpPr>
          <p:nvPr>
            <p:ph type="sldNum" sz="quarter" idx="12"/>
          </p:nvPr>
        </p:nvSpPr>
        <p:spPr/>
        <p:txBody>
          <a:bodyPr/>
          <a:lstStyle/>
          <a:p>
            <a:pPr>
              <a:defRPr/>
            </a:pPr>
            <a:fld id="{9FFE7D81-9289-425E-BE85-F3EDDF6C48FC}" type="slidenum">
              <a:rPr lang="en-US" smtClean="0"/>
              <a:pPr>
                <a:defRPr/>
              </a:pPr>
              <a:t>32</a:t>
            </a:fld>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US" smtClean="0"/>
              <a:t>Powers of the Bureau</a:t>
            </a:r>
          </a:p>
        </p:txBody>
      </p:sp>
      <p:sp>
        <p:nvSpPr>
          <p:cNvPr id="34819" name="Content Placeholder 2"/>
          <p:cNvSpPr>
            <a:spLocks noGrp="1"/>
          </p:cNvSpPr>
          <p:nvPr>
            <p:ph idx="1"/>
          </p:nvPr>
        </p:nvSpPr>
        <p:spPr>
          <a:xfrm>
            <a:off x="500063" y="1357313"/>
            <a:ext cx="8186737" cy="5500687"/>
          </a:xfrm>
        </p:spPr>
        <p:txBody>
          <a:bodyPr/>
          <a:lstStyle/>
          <a:p>
            <a:r>
              <a:rPr lang="en-US" sz="2800" smtClean="0"/>
              <a:t>Where are persistent or serious breaches of the Act, Regulations etc, Bureau has the power to recommend for</a:t>
            </a:r>
          </a:p>
          <a:p>
            <a:pPr lvl="1"/>
            <a:r>
              <a:rPr lang="en-US" sz="2400" smtClean="0"/>
              <a:t>The suspension of officers concerned with the procurement or disposal proceeding in issue</a:t>
            </a:r>
          </a:p>
          <a:p>
            <a:pPr lvl="1"/>
            <a:r>
              <a:rPr lang="en-US" sz="2400" smtClean="0"/>
              <a:t>The replacement of the head or any of the members of the procuring or disposal unit of any entity or the Chairperson of the Tenders Board</a:t>
            </a:r>
          </a:p>
          <a:p>
            <a:pPr lvl="1"/>
            <a:r>
              <a:rPr lang="en-US" sz="2400" smtClean="0"/>
              <a:t>The discipline of the Accounting Officer of any procuring entity</a:t>
            </a:r>
          </a:p>
          <a:p>
            <a:pPr lvl="1"/>
            <a:r>
              <a:rPr lang="en-US" sz="2400" smtClean="0"/>
              <a:t>The temporary transfer of the procuring and disposal function of a procuring and disposing entity to a third party procurement agency or Consultant</a:t>
            </a:r>
          </a:p>
          <a:p>
            <a:endParaRPr lang="en-US" smtClean="0"/>
          </a:p>
        </p:txBody>
      </p:sp>
      <p:sp>
        <p:nvSpPr>
          <p:cNvPr id="4" name="Slide Number Placeholder 3"/>
          <p:cNvSpPr>
            <a:spLocks noGrp="1"/>
          </p:cNvSpPr>
          <p:nvPr>
            <p:ph type="sldNum" sz="quarter" idx="12"/>
          </p:nvPr>
        </p:nvSpPr>
        <p:spPr/>
        <p:txBody>
          <a:bodyPr/>
          <a:lstStyle/>
          <a:p>
            <a:pPr>
              <a:defRPr/>
            </a:pPr>
            <a:fld id="{15B12D07-E6BC-4B73-AEB5-457B31D0011E}" type="slidenum">
              <a:rPr lang="en-US" smtClean="0"/>
              <a:pPr>
                <a:defRPr/>
              </a:pPr>
              <a:t>33</a:t>
            </a:fld>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US" smtClean="0"/>
              <a:t>Powers of the Bureau</a:t>
            </a:r>
          </a:p>
        </p:txBody>
      </p:sp>
      <p:sp>
        <p:nvSpPr>
          <p:cNvPr id="35843" name="Content Placeholder 2"/>
          <p:cNvSpPr>
            <a:spLocks noGrp="1"/>
          </p:cNvSpPr>
          <p:nvPr>
            <p:ph idx="1"/>
          </p:nvPr>
        </p:nvSpPr>
        <p:spPr>
          <a:xfrm>
            <a:off x="571500" y="1600200"/>
            <a:ext cx="8115300" cy="5114925"/>
          </a:xfrm>
        </p:spPr>
        <p:txBody>
          <a:bodyPr/>
          <a:lstStyle/>
          <a:p>
            <a:r>
              <a:rPr lang="en-US" sz="2800" smtClean="0"/>
              <a:t>Any other sanction that the Bureau may consider appropriate</a:t>
            </a:r>
          </a:p>
          <a:p>
            <a:r>
              <a:rPr lang="en-US" sz="2800" smtClean="0"/>
              <a:t>Call for the production of books of accounts, plans, documents and examine persons or parties in connection with any procurement proceeding</a:t>
            </a:r>
          </a:p>
          <a:p>
            <a:r>
              <a:rPr lang="en-US" sz="2800" smtClean="0"/>
              <a:t>Act upon complaints in accordance with the procedures set out in the PPA, 2007</a:t>
            </a:r>
          </a:p>
          <a:p>
            <a:r>
              <a:rPr lang="en-US" sz="2800" smtClean="0"/>
              <a:t>Nullify the whole or any part of any procurement proceeding or award which is in contravention of the PPA, 2007.</a:t>
            </a:r>
          </a:p>
          <a:p>
            <a:endParaRPr lang="en-US" sz="2800" smtClean="0"/>
          </a:p>
        </p:txBody>
      </p:sp>
      <p:sp>
        <p:nvSpPr>
          <p:cNvPr id="4" name="Slide Number Placeholder 3"/>
          <p:cNvSpPr>
            <a:spLocks noGrp="1"/>
          </p:cNvSpPr>
          <p:nvPr>
            <p:ph type="sldNum" sz="quarter" idx="12"/>
          </p:nvPr>
        </p:nvSpPr>
        <p:spPr/>
        <p:txBody>
          <a:bodyPr/>
          <a:lstStyle/>
          <a:p>
            <a:pPr>
              <a:defRPr/>
            </a:pPr>
            <a:fld id="{59D0D73D-02C4-447E-ADAB-792D564D3F1B}" type="slidenum">
              <a:rPr lang="en-US" smtClean="0"/>
              <a:pPr>
                <a:defRPr/>
              </a:pPr>
              <a:t>34</a:t>
            </a:fld>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539750" y="71438"/>
            <a:ext cx="8229600" cy="1143000"/>
          </a:xfrm>
        </p:spPr>
        <p:txBody>
          <a:bodyPr/>
          <a:lstStyle/>
          <a:p>
            <a:r>
              <a:rPr lang="en-US" sz="4000" b="1" smtClean="0"/>
              <a:t>Way Forward </a:t>
            </a:r>
          </a:p>
        </p:txBody>
      </p:sp>
      <p:sp>
        <p:nvSpPr>
          <p:cNvPr id="4" name="Slide Number Placeholder 3"/>
          <p:cNvSpPr>
            <a:spLocks noGrp="1"/>
          </p:cNvSpPr>
          <p:nvPr>
            <p:ph type="sldNum" sz="quarter" idx="12"/>
          </p:nvPr>
        </p:nvSpPr>
        <p:spPr/>
        <p:txBody>
          <a:bodyPr/>
          <a:lstStyle/>
          <a:p>
            <a:pPr>
              <a:defRPr/>
            </a:pPr>
            <a:fld id="{F9B071A4-527D-4B90-BCD7-EB766BC96079}" type="slidenum">
              <a:rPr lang="en-US" smtClean="0"/>
              <a:pPr>
                <a:defRPr/>
              </a:pPr>
              <a:t>35</a:t>
            </a:fld>
            <a:endParaRPr lang="en-US" dirty="0"/>
          </a:p>
        </p:txBody>
      </p:sp>
      <p:sp>
        <p:nvSpPr>
          <p:cNvPr id="36868" name="Content Placeholder 4"/>
          <p:cNvSpPr>
            <a:spLocks noGrp="1"/>
          </p:cNvSpPr>
          <p:nvPr>
            <p:ph idx="1"/>
          </p:nvPr>
        </p:nvSpPr>
        <p:spPr>
          <a:xfrm>
            <a:off x="500063" y="1143000"/>
            <a:ext cx="8643937" cy="5715000"/>
          </a:xfrm>
        </p:spPr>
        <p:txBody>
          <a:bodyPr/>
          <a:lstStyle/>
          <a:p>
            <a:pPr lvl="1"/>
            <a:endParaRPr lang="en-US" sz="2600" dirty="0" smtClean="0"/>
          </a:p>
          <a:p>
            <a:pPr lvl="1"/>
            <a:r>
              <a:rPr lang="en-US" sz="2600" dirty="0" smtClean="0"/>
              <a:t>Adherence to the Provisions of PPA, 2007</a:t>
            </a:r>
          </a:p>
          <a:p>
            <a:pPr lvl="1"/>
            <a:r>
              <a:rPr lang="en-US" sz="2600" dirty="0" smtClean="0"/>
              <a:t>Use of Standard Bidding Documents</a:t>
            </a:r>
          </a:p>
          <a:p>
            <a:pPr lvl="1"/>
            <a:r>
              <a:rPr lang="en-US" sz="2600" dirty="0" smtClean="0"/>
              <a:t>Effective </a:t>
            </a:r>
            <a:r>
              <a:rPr lang="en-US" sz="2600" dirty="0" smtClean="0"/>
              <a:t>use of Procurement Manual and Regulations</a:t>
            </a:r>
          </a:p>
          <a:p>
            <a:pPr lvl="1"/>
            <a:r>
              <a:rPr lang="en-US" sz="2600" dirty="0" smtClean="0"/>
              <a:t>Adherence to extant circulars on Public Procurement</a:t>
            </a:r>
          </a:p>
          <a:p>
            <a:pPr lvl="1"/>
            <a:r>
              <a:rPr lang="en-US" sz="2600" dirty="0" smtClean="0"/>
              <a:t>Sanction </a:t>
            </a:r>
            <a:r>
              <a:rPr lang="en-US" sz="2600" dirty="0" smtClean="0"/>
              <a:t>violators</a:t>
            </a:r>
          </a:p>
          <a:p>
            <a:pPr lvl="1"/>
            <a:r>
              <a:rPr lang="en-US" sz="2400" dirty="0" smtClean="0">
                <a:solidFill>
                  <a:srgbClr val="00B050"/>
                </a:solidFill>
              </a:rPr>
              <a:t>It requires good set of people who are determined to make change and enforce the rules  of law </a:t>
            </a:r>
          </a:p>
          <a:p>
            <a:pPr lvl="1">
              <a:buFontTx/>
              <a:buNone/>
            </a:pPr>
            <a:endParaRPr lang="en-US" sz="2600" dirty="0" smtClean="0"/>
          </a:p>
          <a:p>
            <a:pPr>
              <a:buFontTx/>
              <a:buNone/>
            </a:pPr>
            <a:endParaRPr lang="en-US" dirty="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US" b="1" smtClean="0"/>
              <a:t>Conclusion</a:t>
            </a:r>
          </a:p>
        </p:txBody>
      </p:sp>
      <p:sp>
        <p:nvSpPr>
          <p:cNvPr id="37891" name="Content Placeholder 2"/>
          <p:cNvSpPr>
            <a:spLocks noGrp="1"/>
          </p:cNvSpPr>
          <p:nvPr>
            <p:ph idx="1"/>
          </p:nvPr>
        </p:nvSpPr>
        <p:spPr/>
        <p:txBody>
          <a:bodyPr/>
          <a:lstStyle/>
          <a:p>
            <a:r>
              <a:rPr lang="en-US" smtClean="0"/>
              <a:t>Overcoming the challenges in Effective  Public Procurement lies in the enforcement of the Provisions of the Public Procurement Act, 2007 through sanctioning of the violators of the Act.</a:t>
            </a:r>
          </a:p>
        </p:txBody>
      </p:sp>
      <p:sp>
        <p:nvSpPr>
          <p:cNvPr id="4" name="Slide Number Placeholder 3"/>
          <p:cNvSpPr>
            <a:spLocks noGrp="1"/>
          </p:cNvSpPr>
          <p:nvPr>
            <p:ph type="sldNum" sz="quarter" idx="12"/>
          </p:nvPr>
        </p:nvSpPr>
        <p:spPr/>
        <p:txBody>
          <a:bodyPr/>
          <a:lstStyle/>
          <a:p>
            <a:pPr>
              <a:defRPr/>
            </a:pPr>
            <a:fld id="{CE49E6FB-6E61-4CDB-86F2-4A0DB7A31B2D}" type="slidenum">
              <a:rPr lang="en-US" smtClean="0"/>
              <a:pPr>
                <a:defRPr/>
              </a:pPr>
              <a:t>36</a:t>
            </a:fld>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Content Placeholder 2"/>
          <p:cNvSpPr>
            <a:spLocks noGrp="1"/>
          </p:cNvSpPr>
          <p:nvPr>
            <p:ph idx="1"/>
          </p:nvPr>
        </p:nvSpPr>
        <p:spPr>
          <a:xfrm>
            <a:off x="571500" y="1600200"/>
            <a:ext cx="8115300" cy="4525963"/>
          </a:xfrm>
        </p:spPr>
        <p:txBody>
          <a:bodyPr/>
          <a:lstStyle/>
          <a:p>
            <a:pPr algn="ctr">
              <a:buFontTx/>
              <a:buNone/>
            </a:pPr>
            <a:endParaRPr lang="en-US" sz="4400" b="1" smtClean="0">
              <a:latin typeface="Broadway" pitchFamily="82" charset="0"/>
            </a:endParaRPr>
          </a:p>
          <a:p>
            <a:pPr algn="ctr">
              <a:buFontTx/>
              <a:buNone/>
            </a:pPr>
            <a:r>
              <a:rPr lang="en-US" sz="4400" b="1" smtClean="0">
                <a:latin typeface="Broadway" pitchFamily="82" charset="0"/>
              </a:rPr>
              <a:t>““DON’T DO THE WRONG THING TO KEEP A FRIEND OR TO MAKE ONE”</a:t>
            </a:r>
          </a:p>
          <a:p>
            <a:pPr algn="ctr">
              <a:buFontTx/>
              <a:buNone/>
            </a:pPr>
            <a:r>
              <a:rPr lang="en-US" sz="4400" b="1" smtClean="0">
                <a:latin typeface="Broadway" pitchFamily="82" charset="0"/>
              </a:rPr>
              <a:t>						</a:t>
            </a:r>
            <a:r>
              <a:rPr lang="en-US" sz="2000" smtClean="0"/>
              <a:t>- SRI HAROLD</a:t>
            </a:r>
          </a:p>
          <a:p>
            <a:pPr algn="ctr">
              <a:buFontTx/>
              <a:buNone/>
            </a:pPr>
            <a:r>
              <a:rPr lang="en-US" sz="4400" b="1" smtClean="0">
                <a:latin typeface="Broadway" pitchFamily="82" charset="0"/>
              </a:rPr>
              <a:t>	</a:t>
            </a:r>
            <a:r>
              <a:rPr lang="en-US" sz="4400" smtClean="0"/>
              <a:t>		</a:t>
            </a:r>
            <a:r>
              <a:rPr lang="en-US" smtClean="0"/>
              <a:t>			</a:t>
            </a:r>
          </a:p>
        </p:txBody>
      </p:sp>
      <p:sp>
        <p:nvSpPr>
          <p:cNvPr id="24579" name="Slide Number Placeholder 3"/>
          <p:cNvSpPr>
            <a:spLocks noGrp="1"/>
          </p:cNvSpPr>
          <p:nvPr>
            <p:ph type="sldNum" sz="quarter" idx="12"/>
          </p:nvPr>
        </p:nvSpPr>
        <p:spPr/>
        <p:txBody>
          <a:bodyPr/>
          <a:lstStyle/>
          <a:p>
            <a:pPr>
              <a:defRPr/>
            </a:pPr>
            <a:fld id="{E04192BD-1C02-4678-A49B-440F4DD33947}" type="slidenum">
              <a:rPr lang="en-US" smtClean="0">
                <a:latin typeface="Arial" pitchFamily="34" charset="0"/>
              </a:rPr>
              <a:pPr>
                <a:defRPr/>
              </a:pPr>
              <a:t>37</a:t>
            </a:fld>
            <a:endParaRPr lang="en-US" dirty="0" smtClean="0">
              <a:latin typeface="Arial" pitchFamily="34" charset="0"/>
            </a:endParaRPr>
          </a:p>
        </p:txBody>
      </p:sp>
      <p:sp>
        <p:nvSpPr>
          <p:cNvPr id="38916" name="TextBox 4"/>
          <p:cNvSpPr txBox="1">
            <a:spLocks noChangeArrowheads="1"/>
          </p:cNvSpPr>
          <p:nvPr/>
        </p:nvSpPr>
        <p:spPr bwMode="auto">
          <a:xfrm>
            <a:off x="642938" y="285750"/>
            <a:ext cx="7786687" cy="584200"/>
          </a:xfrm>
          <a:prstGeom prst="rect">
            <a:avLst/>
          </a:prstGeom>
          <a:noFill/>
          <a:ln w="9525">
            <a:noFill/>
            <a:miter lim="800000"/>
            <a:headEnd/>
            <a:tailEnd/>
          </a:ln>
        </p:spPr>
        <p:txBody>
          <a:bodyPr>
            <a:spAutoFit/>
          </a:bodyPr>
          <a:lstStyle/>
          <a:p>
            <a:pPr algn="ctr"/>
            <a:r>
              <a:rPr lang="en-US" sz="3200" b="1"/>
              <a:t>CONCLUSION </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Slide Number Placeholder 5"/>
          <p:cNvSpPr>
            <a:spLocks noGrp="1"/>
          </p:cNvSpPr>
          <p:nvPr>
            <p:ph type="sldNum" sz="quarter" idx="12"/>
          </p:nvPr>
        </p:nvSpPr>
        <p:spPr/>
        <p:txBody>
          <a:bodyPr/>
          <a:lstStyle/>
          <a:p>
            <a:pPr>
              <a:defRPr/>
            </a:pPr>
            <a:fld id="{46D45509-7628-47C8-933A-A54BB7D4B7EF}" type="slidenum">
              <a:rPr lang="en-US" smtClean="0">
                <a:latin typeface="Arial" pitchFamily="34" charset="0"/>
              </a:rPr>
              <a:pPr>
                <a:defRPr/>
              </a:pPr>
              <a:t>38</a:t>
            </a:fld>
            <a:endParaRPr lang="en-US" dirty="0" smtClean="0">
              <a:latin typeface="Arial" pitchFamily="34" charset="0"/>
            </a:endParaRPr>
          </a:p>
        </p:txBody>
      </p:sp>
      <p:sp>
        <p:nvSpPr>
          <p:cNvPr id="39939" name="Oval 4"/>
          <p:cNvSpPr>
            <a:spLocks noChangeArrowheads="1"/>
          </p:cNvSpPr>
          <p:nvPr/>
        </p:nvSpPr>
        <p:spPr bwMode="auto">
          <a:xfrm>
            <a:off x="2771775" y="1773238"/>
            <a:ext cx="4103688" cy="3600450"/>
          </a:xfrm>
          <a:prstGeom prst="ellipse">
            <a:avLst/>
          </a:prstGeom>
          <a:solidFill>
            <a:srgbClr val="E3F977"/>
          </a:solidFill>
          <a:ln w="9525">
            <a:solidFill>
              <a:schemeClr val="tx1"/>
            </a:solidFill>
            <a:round/>
            <a:headEnd/>
            <a:tailEnd/>
          </a:ln>
        </p:spPr>
        <p:txBody>
          <a:bodyPr wrap="none" anchor="ctr"/>
          <a:lstStyle/>
          <a:p>
            <a:endParaRPr lang="en-US"/>
          </a:p>
        </p:txBody>
      </p:sp>
      <p:sp>
        <p:nvSpPr>
          <p:cNvPr id="39940" name="Oval 5"/>
          <p:cNvSpPr>
            <a:spLocks noChangeArrowheads="1"/>
          </p:cNvSpPr>
          <p:nvPr/>
        </p:nvSpPr>
        <p:spPr bwMode="auto">
          <a:xfrm>
            <a:off x="3563938" y="2781300"/>
            <a:ext cx="720725" cy="647700"/>
          </a:xfrm>
          <a:prstGeom prst="ellipse">
            <a:avLst/>
          </a:prstGeom>
          <a:solidFill>
            <a:schemeClr val="tx1"/>
          </a:solidFill>
          <a:ln w="9525">
            <a:solidFill>
              <a:schemeClr val="tx1"/>
            </a:solidFill>
            <a:round/>
            <a:headEnd/>
            <a:tailEnd/>
          </a:ln>
        </p:spPr>
        <p:txBody>
          <a:bodyPr wrap="none" anchor="ctr"/>
          <a:lstStyle/>
          <a:p>
            <a:endParaRPr lang="en-US"/>
          </a:p>
        </p:txBody>
      </p:sp>
      <p:sp>
        <p:nvSpPr>
          <p:cNvPr id="39941" name="Oval 6"/>
          <p:cNvSpPr>
            <a:spLocks noChangeArrowheads="1"/>
          </p:cNvSpPr>
          <p:nvPr/>
        </p:nvSpPr>
        <p:spPr bwMode="auto">
          <a:xfrm>
            <a:off x="5219700" y="2781300"/>
            <a:ext cx="720725" cy="647700"/>
          </a:xfrm>
          <a:prstGeom prst="ellipse">
            <a:avLst/>
          </a:prstGeom>
          <a:solidFill>
            <a:schemeClr val="tx1"/>
          </a:solidFill>
          <a:ln w="9525">
            <a:solidFill>
              <a:schemeClr val="tx1"/>
            </a:solidFill>
            <a:round/>
            <a:headEnd/>
            <a:tailEnd/>
          </a:ln>
        </p:spPr>
        <p:txBody>
          <a:bodyPr wrap="none" anchor="ctr"/>
          <a:lstStyle/>
          <a:p>
            <a:endParaRPr lang="en-US"/>
          </a:p>
        </p:txBody>
      </p:sp>
      <p:sp>
        <p:nvSpPr>
          <p:cNvPr id="39942" name="AutoShape 9"/>
          <p:cNvSpPr>
            <a:spLocks noChangeArrowheads="1"/>
          </p:cNvSpPr>
          <p:nvPr/>
        </p:nvSpPr>
        <p:spPr bwMode="auto">
          <a:xfrm rot="-5400000">
            <a:off x="4458494" y="3396456"/>
            <a:ext cx="647700" cy="1722438"/>
          </a:xfrm>
          <a:prstGeom prst="moon">
            <a:avLst>
              <a:gd name="adj" fmla="val 50000"/>
            </a:avLst>
          </a:prstGeom>
          <a:solidFill>
            <a:schemeClr val="tx1"/>
          </a:solidFill>
          <a:ln w="9525">
            <a:solidFill>
              <a:schemeClr val="tx1"/>
            </a:solidFill>
            <a:miter lim="800000"/>
            <a:headEnd/>
            <a:tailEnd/>
          </a:ln>
        </p:spPr>
        <p:txBody>
          <a:bodyPr wrap="none" anchor="ctr"/>
          <a:lstStyle/>
          <a:p>
            <a:endParaRPr lang="en-US"/>
          </a:p>
        </p:txBody>
      </p:sp>
      <p:sp>
        <p:nvSpPr>
          <p:cNvPr id="39943" name="Text Box 10"/>
          <p:cNvSpPr txBox="1">
            <a:spLocks noChangeArrowheads="1"/>
          </p:cNvSpPr>
          <p:nvPr/>
        </p:nvSpPr>
        <p:spPr bwMode="auto">
          <a:xfrm>
            <a:off x="755650" y="5589588"/>
            <a:ext cx="5472113" cy="762000"/>
          </a:xfrm>
          <a:prstGeom prst="rect">
            <a:avLst/>
          </a:prstGeom>
          <a:noFill/>
          <a:ln w="9525">
            <a:noFill/>
            <a:miter lim="800000"/>
            <a:headEnd/>
            <a:tailEnd/>
          </a:ln>
        </p:spPr>
        <p:txBody>
          <a:bodyPr>
            <a:spAutoFit/>
          </a:bodyPr>
          <a:lstStyle/>
          <a:p>
            <a:pPr>
              <a:spcBef>
                <a:spcPct val="50000"/>
              </a:spcBef>
            </a:pPr>
            <a:r>
              <a:rPr lang="en-US" sz="4400" b="1"/>
              <a:t>Thank You!</a:t>
            </a:r>
          </a:p>
        </p:txBody>
      </p:sp>
    </p:spTree>
  </p:cSld>
  <p:clrMapOvr>
    <a:masterClrMapping/>
  </p:clrMapOvr>
  <p:transition spd="slow">
    <p:plus/>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457200" y="274638"/>
            <a:ext cx="8229600" cy="777875"/>
          </a:xfrm>
        </p:spPr>
        <p:txBody>
          <a:bodyPr/>
          <a:lstStyle/>
          <a:p>
            <a:r>
              <a:rPr lang="en-US" sz="3600" smtClean="0">
                <a:solidFill>
                  <a:srgbClr val="002060"/>
                </a:solidFill>
              </a:rPr>
              <a:t>What is effective Public Procurement?</a:t>
            </a:r>
          </a:p>
        </p:txBody>
      </p:sp>
      <p:sp>
        <p:nvSpPr>
          <p:cNvPr id="5123" name="Content Placeholder 2"/>
          <p:cNvSpPr>
            <a:spLocks noGrp="1"/>
          </p:cNvSpPr>
          <p:nvPr>
            <p:ph idx="1"/>
          </p:nvPr>
        </p:nvSpPr>
        <p:spPr>
          <a:xfrm>
            <a:off x="571500" y="1600200"/>
            <a:ext cx="8115300" cy="4972050"/>
          </a:xfrm>
        </p:spPr>
        <p:txBody>
          <a:bodyPr/>
          <a:lstStyle/>
          <a:p>
            <a:pPr algn="just" eaLnBrk="1" hangingPunct="1"/>
            <a:r>
              <a:rPr lang="en-US" sz="1800" b="1" smtClean="0"/>
              <a:t>Effectiveness</a:t>
            </a:r>
            <a:r>
              <a:rPr lang="en-US" sz="1800" smtClean="0"/>
              <a:t> is the capability of producing a desired result. When something is deemed </a:t>
            </a:r>
            <a:r>
              <a:rPr lang="en-US" sz="1800" b="1" smtClean="0"/>
              <a:t>effective</a:t>
            </a:r>
            <a:r>
              <a:rPr lang="en-US" sz="1800" smtClean="0"/>
              <a:t>, it means it has produced an intended or expected outcome. </a:t>
            </a:r>
          </a:p>
          <a:p>
            <a:pPr algn="just" eaLnBrk="1" hangingPunct="1"/>
            <a:r>
              <a:rPr lang="en-GB" smtClean="0"/>
              <a:t>Effective Public Procurement “Is the one that is governed by a clear legal framework establishing the rules of Transparency, efficiency and mechanisms of enforcement coupled with an institutional arrangement that ensures consistency in overall policy formulation and implementation” -</a:t>
            </a:r>
            <a:r>
              <a:rPr lang="en-GB" sz="1400" smtClean="0"/>
              <a:t>RR Hunja </a:t>
            </a:r>
          </a:p>
        </p:txBody>
      </p:sp>
      <p:sp>
        <p:nvSpPr>
          <p:cNvPr id="4" name="Slide Number Placeholder 3"/>
          <p:cNvSpPr>
            <a:spLocks noGrp="1"/>
          </p:cNvSpPr>
          <p:nvPr>
            <p:ph type="sldNum" sz="quarter" idx="12"/>
          </p:nvPr>
        </p:nvSpPr>
        <p:spPr/>
        <p:txBody>
          <a:bodyPr/>
          <a:lstStyle/>
          <a:p>
            <a:pPr>
              <a:defRPr/>
            </a:pPr>
            <a:fld id="{B3C208CE-3DD2-421F-B970-F7C0423B2F32}" type="slidenum">
              <a:rPr lang="en-US" smtClean="0"/>
              <a:pPr>
                <a:defRPr/>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571500" y="274638"/>
            <a:ext cx="8115300" cy="939800"/>
          </a:xfrm>
        </p:spPr>
        <p:txBody>
          <a:bodyPr/>
          <a:lstStyle/>
          <a:p>
            <a:r>
              <a:rPr lang="en-US" sz="2800" smtClean="0"/>
              <a:t>Is the Nigerian Federal Procurement System Effective?</a:t>
            </a:r>
          </a:p>
        </p:txBody>
      </p:sp>
      <p:sp>
        <p:nvSpPr>
          <p:cNvPr id="6147" name="Content Placeholder 2"/>
          <p:cNvSpPr>
            <a:spLocks noGrp="1"/>
          </p:cNvSpPr>
          <p:nvPr>
            <p:ph idx="1"/>
          </p:nvPr>
        </p:nvSpPr>
        <p:spPr/>
        <p:txBody>
          <a:bodyPr/>
          <a:lstStyle/>
          <a:p>
            <a:r>
              <a:rPr lang="en-US" smtClean="0"/>
              <a:t>Following the above definition </a:t>
            </a:r>
          </a:p>
          <a:p>
            <a:r>
              <a:rPr lang="en-US" smtClean="0"/>
              <a:t>YES		</a:t>
            </a:r>
          </a:p>
          <a:p>
            <a:pPr lvl="1"/>
            <a:r>
              <a:rPr lang="en-US" smtClean="0"/>
              <a:t>We have the Legal Framework</a:t>
            </a:r>
          </a:p>
          <a:p>
            <a:pPr lvl="1"/>
            <a:r>
              <a:rPr lang="en-US" smtClean="0"/>
              <a:t>Rules are in Place</a:t>
            </a:r>
          </a:p>
          <a:p>
            <a:pPr lvl="1"/>
            <a:r>
              <a:rPr lang="en-US" smtClean="0"/>
              <a:t>Institutional arrangement in Place</a:t>
            </a:r>
          </a:p>
          <a:p>
            <a:r>
              <a:rPr lang="en-US" smtClean="0"/>
              <a:t>NO</a:t>
            </a:r>
          </a:p>
          <a:p>
            <a:pPr lvl="1"/>
            <a:r>
              <a:rPr lang="en-US" smtClean="0"/>
              <a:t>Weak Enforcement </a:t>
            </a:r>
          </a:p>
        </p:txBody>
      </p:sp>
      <p:sp>
        <p:nvSpPr>
          <p:cNvPr id="4" name="Slide Number Placeholder 3"/>
          <p:cNvSpPr>
            <a:spLocks noGrp="1"/>
          </p:cNvSpPr>
          <p:nvPr>
            <p:ph type="sldNum" sz="quarter" idx="12"/>
          </p:nvPr>
        </p:nvSpPr>
        <p:spPr/>
        <p:txBody>
          <a:bodyPr/>
          <a:lstStyle/>
          <a:p>
            <a:pPr>
              <a:defRPr/>
            </a:pPr>
            <a:fld id="{37D95CA7-A14C-4899-84B7-ECC44B586B16}" type="slidenum">
              <a:rPr lang="en-US" smtClean="0"/>
              <a:pPr>
                <a:defRPr/>
              </a:pPr>
              <a:t>5</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57200" y="274638"/>
            <a:ext cx="8229600" cy="777875"/>
          </a:xfrm>
        </p:spPr>
        <p:txBody>
          <a:bodyPr/>
          <a:lstStyle/>
          <a:p>
            <a:r>
              <a:rPr lang="en-US" sz="3600" smtClean="0">
                <a:solidFill>
                  <a:srgbClr val="002060"/>
                </a:solidFill>
              </a:rPr>
              <a:t>How can we achieve effectiveness?</a:t>
            </a:r>
          </a:p>
        </p:txBody>
      </p:sp>
      <p:sp>
        <p:nvSpPr>
          <p:cNvPr id="7171" name="Content Placeholder 2"/>
          <p:cNvSpPr>
            <a:spLocks noGrp="1"/>
          </p:cNvSpPr>
          <p:nvPr>
            <p:ph idx="1"/>
          </p:nvPr>
        </p:nvSpPr>
        <p:spPr>
          <a:xfrm>
            <a:off x="428625" y="1600200"/>
            <a:ext cx="8258175" cy="4829175"/>
          </a:xfrm>
        </p:spPr>
        <p:txBody>
          <a:bodyPr/>
          <a:lstStyle/>
          <a:p>
            <a:r>
              <a:rPr lang="en-US" smtClean="0"/>
              <a:t>Compliance with the Effective use of Public Procurement Documents eg </a:t>
            </a:r>
            <a:r>
              <a:rPr lang="en-US" sz="2000" smtClean="0"/>
              <a:t>PPA, 2007, SBDs, Regulations etc</a:t>
            </a:r>
          </a:p>
          <a:p>
            <a:r>
              <a:rPr lang="en-US" smtClean="0"/>
              <a:t>Compliance to the Circulars by Secretary to the Government of the Federation on Public Procurement</a:t>
            </a:r>
          </a:p>
          <a:p>
            <a:r>
              <a:rPr lang="en-US" smtClean="0"/>
              <a:t>Enforcement of Rules </a:t>
            </a:r>
          </a:p>
        </p:txBody>
      </p:sp>
      <p:sp>
        <p:nvSpPr>
          <p:cNvPr id="4" name="Slide Number Placeholder 3"/>
          <p:cNvSpPr>
            <a:spLocks noGrp="1"/>
          </p:cNvSpPr>
          <p:nvPr>
            <p:ph type="sldNum" sz="quarter" idx="12"/>
          </p:nvPr>
        </p:nvSpPr>
        <p:spPr/>
        <p:txBody>
          <a:bodyPr/>
          <a:lstStyle/>
          <a:p>
            <a:pPr>
              <a:defRPr/>
            </a:pPr>
            <a:fld id="{B3D56C3F-D40C-4112-A940-9BFA323F3067}" type="slidenum">
              <a:rPr lang="en-US" smtClean="0"/>
              <a:pPr>
                <a:defRPr/>
              </a:pPr>
              <a:t>6</a:t>
            </a:fld>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smtClean="0"/>
              <a:t>The Nigerian Story</a:t>
            </a:r>
          </a:p>
        </p:txBody>
      </p:sp>
      <p:sp>
        <p:nvSpPr>
          <p:cNvPr id="8195" name="Content Placeholder 2"/>
          <p:cNvSpPr>
            <a:spLocks noGrp="1"/>
          </p:cNvSpPr>
          <p:nvPr>
            <p:ph idx="1"/>
          </p:nvPr>
        </p:nvSpPr>
        <p:spPr/>
        <p:txBody>
          <a:bodyPr/>
          <a:lstStyle/>
          <a:p>
            <a:r>
              <a:rPr lang="en-US" smtClean="0"/>
              <a:t>Procurement Records submission</a:t>
            </a:r>
          </a:p>
          <a:p>
            <a:r>
              <a:rPr lang="en-US" smtClean="0"/>
              <a:t>Budget Appropriation, Total contracts value submitted and Approvals</a:t>
            </a:r>
          </a:p>
        </p:txBody>
      </p:sp>
      <p:sp>
        <p:nvSpPr>
          <p:cNvPr id="4" name="Slide Number Placeholder 3"/>
          <p:cNvSpPr>
            <a:spLocks noGrp="1"/>
          </p:cNvSpPr>
          <p:nvPr>
            <p:ph type="sldNum" sz="quarter" idx="12"/>
          </p:nvPr>
        </p:nvSpPr>
        <p:spPr/>
        <p:txBody>
          <a:bodyPr/>
          <a:lstStyle/>
          <a:p>
            <a:pPr>
              <a:defRPr/>
            </a:pPr>
            <a:fld id="{BFD1B574-3FC9-42DD-9716-9EA1ECF5EA8C}" type="slidenum">
              <a:rPr lang="en-US" smtClean="0"/>
              <a:pPr>
                <a:defRPr/>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857250" y="0"/>
            <a:ext cx="7829550" cy="1000125"/>
          </a:xfrm>
        </p:spPr>
        <p:txBody>
          <a:bodyPr/>
          <a:lstStyle/>
          <a:p>
            <a:r>
              <a:rPr lang="en-US" sz="2800" b="1" smtClean="0">
                <a:solidFill>
                  <a:srgbClr val="002060"/>
                </a:solidFill>
              </a:rPr>
              <a:t>Procurement Records Submission</a:t>
            </a:r>
            <a:endParaRPr lang="en-US" sz="2800" b="1" smtClean="0"/>
          </a:p>
        </p:txBody>
      </p:sp>
      <p:sp>
        <p:nvSpPr>
          <p:cNvPr id="9219" name="Content Placeholder 2"/>
          <p:cNvSpPr>
            <a:spLocks noGrp="1"/>
          </p:cNvSpPr>
          <p:nvPr>
            <p:ph sz="quarter" idx="1"/>
          </p:nvPr>
        </p:nvSpPr>
        <p:spPr>
          <a:xfrm>
            <a:off x="914400" y="1214438"/>
            <a:ext cx="7772400" cy="5143500"/>
          </a:xfrm>
        </p:spPr>
        <p:txBody>
          <a:bodyPr/>
          <a:lstStyle/>
          <a:p>
            <a:pPr algn="just"/>
            <a:r>
              <a:rPr lang="en-GB" sz="2000" smtClean="0"/>
              <a:t>Section 16 (13) of the PPA, 2007 stipulates that copies of all procurement records shall be transmitted to the Bureau not later than three (3) months after the end of the financial year; </a:t>
            </a:r>
            <a:r>
              <a:rPr lang="en-GB" sz="2000" b="1" smtClean="0"/>
              <a:t>t</a:t>
            </a:r>
            <a:r>
              <a:rPr lang="en-US" sz="2000" b="1" smtClean="0"/>
              <a:t>his will enable it discharge its monitoring oversight functions as required by law</a:t>
            </a:r>
          </a:p>
          <a:p>
            <a:pPr algn="just"/>
            <a:r>
              <a:rPr lang="en-US" sz="2000" smtClean="0"/>
              <a:t>In compliance to this provision PPA, 2007, the Bureau caused an SGF Circulars to be issued, directing all procuring entities to submit their procurement records with deadlines as shown in </a:t>
            </a:r>
            <a:r>
              <a:rPr lang="en-US" sz="2400" smtClean="0"/>
              <a:t>the Table below:</a:t>
            </a:r>
          </a:p>
        </p:txBody>
      </p:sp>
      <p:sp>
        <p:nvSpPr>
          <p:cNvPr id="4" name="Slide Number Placeholder 3"/>
          <p:cNvSpPr>
            <a:spLocks noGrp="1"/>
          </p:cNvSpPr>
          <p:nvPr>
            <p:ph type="sldNum" sz="quarter" idx="12"/>
          </p:nvPr>
        </p:nvSpPr>
        <p:spPr/>
        <p:txBody>
          <a:bodyPr/>
          <a:lstStyle/>
          <a:p>
            <a:pPr>
              <a:defRPr/>
            </a:pPr>
            <a:fld id="{47048B4D-FE42-4816-BCAF-B04F1FC2F1FD}" type="slidenum">
              <a:rPr lang="en-US" smtClean="0"/>
              <a:pPr>
                <a:defRPr/>
              </a:pPr>
              <a:t>8</a:t>
            </a:fld>
            <a:endParaRPr lang="en-US" dirty="0"/>
          </a:p>
        </p:txBody>
      </p:sp>
      <p:graphicFrame>
        <p:nvGraphicFramePr>
          <p:cNvPr id="6" name="Table 5"/>
          <p:cNvGraphicFramePr>
            <a:graphicFrameLocks noGrp="1"/>
          </p:cNvGraphicFramePr>
          <p:nvPr/>
        </p:nvGraphicFramePr>
        <p:xfrm>
          <a:off x="1643019" y="4214813"/>
          <a:ext cx="6215106" cy="1925320"/>
        </p:xfrm>
        <a:graphic>
          <a:graphicData uri="http://schemas.openxmlformats.org/drawingml/2006/table">
            <a:tbl>
              <a:tblPr rtl="1" firstRow="1" bandRow="1">
                <a:tableStyleId>{5C22544A-7EE6-4342-B048-85BDC9FD1C3A}</a:tableStyleId>
              </a:tblPr>
              <a:tblGrid>
                <a:gridCol w="2827700"/>
                <a:gridCol w="2293839"/>
                <a:gridCol w="1093567"/>
              </a:tblGrid>
              <a:tr h="370840">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pitchFamily="34" charset="0"/>
                          <a:cs typeface="Arial" pitchFamily="34" charset="0"/>
                        </a:rPr>
                        <a:t>Submission deadlines</a:t>
                      </a:r>
                    </a:p>
                  </a:txBody>
                  <a:tcPr anchor="ctr" horzOverflow="overflow">
                    <a:solidFill>
                      <a:srgbClr val="00B0F0"/>
                    </a:solidFill>
                  </a:tcPr>
                </a:tc>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pitchFamily="34" charset="0"/>
                          <a:cs typeface="Arial" pitchFamily="34" charset="0"/>
                        </a:rPr>
                        <a:t>SGF Circulars</a:t>
                      </a:r>
                    </a:p>
                  </a:txBody>
                  <a:tcPr anchor="ctr" horzOverflow="overflow">
                    <a:solidFill>
                      <a:srgbClr val="00B0F0"/>
                    </a:solidFill>
                  </a:tcPr>
                </a:tc>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pitchFamily="34" charset="0"/>
                          <a:cs typeface="Arial" pitchFamily="34" charset="0"/>
                        </a:rPr>
                        <a:t>FY Year</a:t>
                      </a:r>
                    </a:p>
                  </a:txBody>
                  <a:tcPr anchor="ctr" horzOverflow="overflow">
                    <a:solidFill>
                      <a:srgbClr val="00B0F0"/>
                    </a:solidFill>
                  </a:tcPr>
                </a:tc>
              </a:tr>
              <a:tr h="370840">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lang="en-US" sz="1400" b="0" dirty="0" smtClean="0">
                          <a:solidFill>
                            <a:schemeClr val="tx1"/>
                          </a:solidFill>
                        </a:rPr>
                        <a:t>31</a:t>
                      </a:r>
                      <a:r>
                        <a:rPr lang="en-US" sz="1400" b="0" baseline="30000" dirty="0" smtClean="0">
                          <a:solidFill>
                            <a:schemeClr val="tx1"/>
                          </a:solidFill>
                        </a:rPr>
                        <a:t>st</a:t>
                      </a:r>
                      <a:r>
                        <a:rPr lang="en-US" sz="1400" b="0" dirty="0" smtClean="0">
                          <a:solidFill>
                            <a:schemeClr val="tx1"/>
                          </a:solidFill>
                        </a:rPr>
                        <a:t> May, 2013</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lang="en-GB" sz="1400" dirty="0" smtClean="0"/>
                        <a:t>SGF/OP/I/S.3/X/</a:t>
                      </a:r>
                      <a:r>
                        <a:rPr lang="en-GB" sz="1400" dirty="0" smtClean="0">
                          <a:solidFill>
                            <a:schemeClr val="tx1"/>
                          </a:solidFill>
                        </a:rPr>
                        <a:t>575</a:t>
                      </a:r>
                      <a:r>
                        <a:rPr lang="en-GB" sz="1400" baseline="0" dirty="0" smtClean="0">
                          <a:solidFill>
                            <a:schemeClr val="tx1"/>
                          </a:solidFill>
                        </a:rPr>
                        <a:t> </a:t>
                      </a:r>
                      <a:r>
                        <a:rPr lang="en-GB" sz="1400" dirty="0" smtClean="0">
                          <a:solidFill>
                            <a:schemeClr val="tx1"/>
                          </a:solidFill>
                        </a:rPr>
                        <a:t>dated </a:t>
                      </a:r>
                      <a:r>
                        <a:rPr lang="en-GB" sz="1400" dirty="0" smtClean="0"/>
                        <a:t>14</a:t>
                      </a:r>
                      <a:r>
                        <a:rPr lang="en-GB" sz="1400" baseline="30000" dirty="0" smtClean="0"/>
                        <a:t>th</a:t>
                      </a:r>
                      <a:r>
                        <a:rPr lang="en-GB" sz="1400" dirty="0" smtClean="0"/>
                        <a:t> May, 2013 </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tc>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pitchFamily="34" charset="0"/>
                          <a:cs typeface="Arial" pitchFamily="34" charset="0"/>
                        </a:rPr>
                        <a:t>FY 2012</a:t>
                      </a:r>
                    </a:p>
                  </a:txBody>
                  <a:tcPr anchor="ctr" horzOverflow="overflow"/>
                </a:tc>
              </a:tr>
              <a:tr h="370840">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lang="en-US" sz="1400" dirty="0" smtClean="0"/>
                        <a:t>31</a:t>
                      </a:r>
                      <a:r>
                        <a:rPr lang="en-US" sz="1400" baseline="30000" dirty="0" smtClean="0"/>
                        <a:t>st</a:t>
                      </a:r>
                      <a:r>
                        <a:rPr lang="en-US" sz="1400" dirty="0" smtClean="0"/>
                        <a:t> March, 2014</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tc>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lang="en-US" sz="1400" dirty="0" smtClean="0"/>
                        <a:t>SGF50/S.52/II/472</a:t>
                      </a:r>
                      <a:r>
                        <a:rPr lang="en-US" sz="1400" dirty="0" smtClean="0">
                          <a:solidFill>
                            <a:srgbClr val="FF0000"/>
                          </a:solidFill>
                        </a:rPr>
                        <a:t> </a:t>
                      </a:r>
                      <a:r>
                        <a:rPr lang="en-US" sz="1400" dirty="0" smtClean="0"/>
                        <a:t>dated 13</a:t>
                      </a:r>
                      <a:r>
                        <a:rPr lang="en-US" sz="1400" baseline="30000" dirty="0" smtClean="0"/>
                        <a:t>th</a:t>
                      </a:r>
                      <a:r>
                        <a:rPr lang="en-US" sz="1400" dirty="0" smtClean="0"/>
                        <a:t> January, 2014</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tc>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pitchFamily="34" charset="0"/>
                          <a:cs typeface="Arial" pitchFamily="34" charset="0"/>
                        </a:rPr>
                        <a:t>FY 2013</a:t>
                      </a:r>
                    </a:p>
                  </a:txBody>
                  <a:tcPr anchor="ctr" horzOverflow="overflow"/>
                </a:tc>
              </a:tr>
              <a:tr h="370840">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defRPr/>
                      </a:pPr>
                      <a:r>
                        <a:rPr lang="en-US" sz="1400" dirty="0" smtClean="0"/>
                        <a:t>31</a:t>
                      </a:r>
                      <a:r>
                        <a:rPr lang="en-US" sz="1400" baseline="30000" dirty="0" smtClean="0"/>
                        <a:t>st</a:t>
                      </a:r>
                      <a:r>
                        <a:rPr lang="en-US" sz="1400" dirty="0" smtClean="0"/>
                        <a:t> March, 2015</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1" fontAlgn="ctr"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tc>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lang="en-GB" sz="1400" dirty="0" smtClean="0"/>
                        <a:t>SGF.50/S.52/T/</a:t>
                      </a:r>
                      <a:r>
                        <a:rPr lang="en-GB" sz="1400" dirty="0" smtClean="0">
                          <a:solidFill>
                            <a:schemeClr val="tx1"/>
                          </a:solidFill>
                        </a:rPr>
                        <a:t>3</a:t>
                      </a:r>
                      <a:r>
                        <a:rPr lang="en-GB" sz="1400" dirty="0" smtClean="0">
                          <a:solidFill>
                            <a:srgbClr val="FF0000"/>
                          </a:solidFill>
                        </a:rPr>
                        <a:t> </a:t>
                      </a:r>
                      <a:r>
                        <a:rPr lang="en-GB" sz="1400" dirty="0" smtClean="0">
                          <a:solidFill>
                            <a:schemeClr val="tx1"/>
                          </a:solidFill>
                        </a:rPr>
                        <a:t>dated 11</a:t>
                      </a:r>
                      <a:r>
                        <a:rPr lang="en-GB" sz="1400" baseline="30000" dirty="0" smtClean="0">
                          <a:solidFill>
                            <a:schemeClr val="tx1"/>
                          </a:solidFill>
                        </a:rPr>
                        <a:t>th</a:t>
                      </a:r>
                      <a:r>
                        <a:rPr lang="en-GB" sz="1400" dirty="0" smtClean="0">
                          <a:solidFill>
                            <a:schemeClr val="tx1"/>
                          </a:solidFill>
                        </a:rPr>
                        <a:t> December, 2014</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tc>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pitchFamily="34" charset="0"/>
                          <a:cs typeface="Arial" pitchFamily="34" charset="0"/>
                        </a:rPr>
                        <a:t>FY 2014</a:t>
                      </a:r>
                    </a:p>
                  </a:txBody>
                  <a:tcPr anchor="ctr" horzOverflow="overflow"/>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ctrTitle"/>
          </p:nvPr>
        </p:nvSpPr>
        <p:spPr>
          <a:xfrm>
            <a:off x="1000125" y="214313"/>
            <a:ext cx="7772400" cy="571500"/>
          </a:xfrm>
        </p:spPr>
        <p:txBody>
          <a:bodyPr/>
          <a:lstStyle/>
          <a:p>
            <a:r>
              <a:rPr lang="en-US" sz="1800" b="1" smtClean="0">
                <a:solidFill>
                  <a:srgbClr val="002060"/>
                </a:solidFill>
              </a:rPr>
              <a:t>Procurement Records Submission Compliance  Circulars FOR </a:t>
            </a:r>
            <a:r>
              <a:rPr lang="en-US" sz="1800" b="1" smtClean="0"/>
              <a:t>2011 FY</a:t>
            </a:r>
            <a:endParaRPr lang="en-US" sz="1800" smtClean="0"/>
          </a:p>
        </p:txBody>
      </p:sp>
      <p:sp>
        <p:nvSpPr>
          <p:cNvPr id="10243" name="Subtitle 2"/>
          <p:cNvSpPr>
            <a:spLocks noGrp="1"/>
          </p:cNvSpPr>
          <p:nvPr>
            <p:ph type="subTitle" idx="1"/>
          </p:nvPr>
        </p:nvSpPr>
        <p:spPr>
          <a:xfrm>
            <a:off x="685800" y="1219200"/>
            <a:ext cx="7086600" cy="4419600"/>
          </a:xfrm>
        </p:spPr>
        <p:txBody>
          <a:bodyPr/>
          <a:lstStyle/>
          <a:p>
            <a:endParaRPr lang="en-US" smtClean="0"/>
          </a:p>
        </p:txBody>
      </p:sp>
      <p:graphicFrame>
        <p:nvGraphicFramePr>
          <p:cNvPr id="4" name="Table 3"/>
          <p:cNvGraphicFramePr>
            <a:graphicFrameLocks noGrp="1"/>
          </p:cNvGraphicFramePr>
          <p:nvPr/>
        </p:nvGraphicFramePr>
        <p:xfrm>
          <a:off x="228600" y="903288"/>
          <a:ext cx="8610600" cy="5815302"/>
        </p:xfrm>
        <a:graphic>
          <a:graphicData uri="http://schemas.openxmlformats.org/drawingml/2006/table">
            <a:tbl>
              <a:tblPr firstRow="1" bandRow="1">
                <a:tableStyleId>{5C22544A-7EE6-4342-B048-85BDC9FD1C3A}</a:tableStyleId>
              </a:tblPr>
              <a:tblGrid>
                <a:gridCol w="1435100"/>
                <a:gridCol w="1435100"/>
                <a:gridCol w="1435100"/>
                <a:gridCol w="1435100"/>
                <a:gridCol w="1435100"/>
                <a:gridCol w="1435100"/>
              </a:tblGrid>
              <a:tr h="370771">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S/N</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PARENT PROCURING ENTITY</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NO OF AGENCIES</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TOTAL</a:t>
                      </a:r>
                      <a:endParaRPr lang="en-US" sz="1100" dirty="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2011</a:t>
                      </a:r>
                      <a:endParaRPr lang="en-US" sz="1100" dirty="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 SUBMISSION</a:t>
                      </a:r>
                      <a:endParaRPr lang="en-US" sz="1100" dirty="0">
                        <a:latin typeface="Calibri"/>
                        <a:ea typeface="Calibri"/>
                        <a:cs typeface="Times New Roman"/>
                      </a:endParaRPr>
                    </a:p>
                  </a:txBody>
                  <a:tcPr marL="68580" marR="68580" marT="0" marB="0" anchor="b"/>
                </a:tc>
              </a:tr>
              <a:tr h="233458">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AGRICULTURE</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1</a:t>
                      </a:r>
                      <a:endParaRPr lang="en-US" sz="1100" dirty="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2.43902439</a:t>
                      </a:r>
                      <a:endParaRPr lang="en-US" sz="1100" dirty="0">
                        <a:latin typeface="Calibri"/>
                        <a:ea typeface="Calibri"/>
                        <a:cs typeface="Times New Roman"/>
                      </a:endParaRPr>
                    </a:p>
                  </a:txBody>
                  <a:tcPr marL="68580" marR="68580" marT="0" marB="0" anchor="b"/>
                </a:tc>
              </a:tr>
              <a:tr h="233458">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Calibri"/>
                        </a:rPr>
                        <a:t>AUDITOR GENERAL</a:t>
                      </a:r>
                      <a:endParaRPr lang="en-US" sz="1100" dirty="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33458">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AVIATION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370771">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Code of Conduct Bureau</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370771">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CODE OF CONDUCT TRIBUNAL</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33458">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6</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COMMUNICATION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370771">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7</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Consolidated Revenue Charges</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33458">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8</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DEFENCE</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14</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15</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33458">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9</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EDUCATION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208</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209</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0.4784689</a:t>
                      </a:r>
                      <a:endParaRPr lang="en-US" sz="1100">
                        <a:latin typeface="Calibri"/>
                        <a:ea typeface="Calibri"/>
                        <a:cs typeface="Times New Roman"/>
                      </a:endParaRPr>
                    </a:p>
                  </a:txBody>
                  <a:tcPr marL="68580" marR="68580" marT="0" marB="0" anchor="b"/>
                </a:tc>
              </a:tr>
              <a:tr h="233458">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ENVIRONMENT</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16</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17</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5.882352941</a:t>
                      </a:r>
                      <a:endParaRPr lang="en-US" sz="1100">
                        <a:latin typeface="Calibri"/>
                        <a:ea typeface="Calibri"/>
                        <a:cs typeface="Times New Roman"/>
                      </a:endParaRPr>
                    </a:p>
                  </a:txBody>
                  <a:tcPr marL="68580" marR="68580" marT="0" marB="0" anchor="b"/>
                </a:tc>
              </a:tr>
              <a:tr h="233458">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FCC</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33458">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12</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FCSC</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33458">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13</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FCTa</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100</a:t>
                      </a:r>
                      <a:endParaRPr lang="en-US" sz="1100">
                        <a:latin typeface="Calibri"/>
                        <a:ea typeface="Calibri"/>
                        <a:cs typeface="Times New Roman"/>
                      </a:endParaRPr>
                    </a:p>
                  </a:txBody>
                  <a:tcPr marL="68580" marR="68580" marT="0" marB="0" anchor="b"/>
                </a:tc>
              </a:tr>
              <a:tr h="233458">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14</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FINANCE</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7</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8</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12.5</a:t>
                      </a:r>
                      <a:endParaRPr lang="en-US" sz="1100">
                        <a:latin typeface="Calibri"/>
                        <a:ea typeface="Calibri"/>
                        <a:cs typeface="Times New Roman"/>
                      </a:endParaRPr>
                    </a:p>
                  </a:txBody>
                  <a:tcPr marL="68580" marR="68580" marT="0" marB="0" anchor="b"/>
                </a:tc>
              </a:tr>
              <a:tr h="370771">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15</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Fiscal Responsibility Commission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33458">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16</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FOREIGN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124</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125</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33458">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17</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HEAD OF SERVICE</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12</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13</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33458">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18</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HEALTH</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126</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127</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5</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3.937007874</a:t>
                      </a:r>
                      <a:endParaRPr lang="en-US" sz="1100">
                        <a:latin typeface="Calibri"/>
                        <a:ea typeface="Calibri"/>
                        <a:cs typeface="Times New Roman"/>
                      </a:endParaRPr>
                    </a:p>
                  </a:txBody>
                  <a:tcPr marL="68580" marR="68580" marT="0" marB="0" anchor="b"/>
                </a:tc>
              </a:tr>
              <a:tr h="370771">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19</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Human Rights Commission</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3</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4</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r>
              <a:tr h="233458">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20</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ICPC</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0</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solidFill>
                            <a:srgbClr val="000000"/>
                          </a:solidFill>
                          <a:latin typeface="Calibri"/>
                          <a:ea typeface="Times New Roman"/>
                          <a:cs typeface="Calibri"/>
                        </a:rPr>
                        <a:t>1</a:t>
                      </a:r>
                      <a:endParaRPr lang="en-US" sz="1100">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solidFill>
                            <a:srgbClr val="000000"/>
                          </a:solidFill>
                          <a:latin typeface="Calibri"/>
                          <a:ea typeface="Times New Roman"/>
                          <a:cs typeface="Calibri"/>
                        </a:rPr>
                        <a:t> </a:t>
                      </a:r>
                      <a:endParaRPr lang="en-US" sz="1100">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solidFill>
                            <a:srgbClr val="000000"/>
                          </a:solidFill>
                          <a:latin typeface="Calibri"/>
                          <a:ea typeface="Times New Roman"/>
                          <a:cs typeface="Calibri"/>
                        </a:rPr>
                        <a:t>0</a:t>
                      </a:r>
                      <a:endParaRPr lang="en-US" sz="1100" dirty="0">
                        <a:latin typeface="Calibri"/>
                        <a:ea typeface="Calibri"/>
                        <a:cs typeface="Times New Roman"/>
                      </a:endParaRPr>
                    </a:p>
                  </a:txBody>
                  <a:tcPr marL="68580" marR="68580" marT="0" marB="0" anchor="b"/>
                </a:tc>
              </a:tr>
            </a:tbl>
          </a:graphicData>
        </a:graphic>
      </p:graphicFrame>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12536</TotalTime>
  <Words>3634</Words>
  <Application>Microsoft Office PowerPoint</Application>
  <PresentationFormat>On-screen Show (4:3)</PresentationFormat>
  <Paragraphs>2325</Paragraphs>
  <Slides>38</Slides>
  <Notes>4</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38</vt:i4>
      </vt:variant>
    </vt:vector>
  </HeadingPairs>
  <TitlesOfParts>
    <vt:vector size="47" baseType="lpstr">
      <vt:lpstr>Arial</vt:lpstr>
      <vt:lpstr>CG Omega</vt:lpstr>
      <vt:lpstr>Comic Sans MS</vt:lpstr>
      <vt:lpstr>Arial Black</vt:lpstr>
      <vt:lpstr>Calibri</vt:lpstr>
      <vt:lpstr>Times New Roman</vt:lpstr>
      <vt:lpstr>Broadway</vt:lpstr>
      <vt:lpstr>Default Design</vt:lpstr>
      <vt:lpstr>CorelPhotoPaint.Image.10</vt:lpstr>
      <vt:lpstr>Slide 1</vt:lpstr>
      <vt:lpstr>Outline</vt:lpstr>
      <vt:lpstr>What is Public Procurement?</vt:lpstr>
      <vt:lpstr>What is effective Public Procurement?</vt:lpstr>
      <vt:lpstr>Is the Nigerian Federal Procurement System Effective?</vt:lpstr>
      <vt:lpstr>How can we achieve effectiveness?</vt:lpstr>
      <vt:lpstr>The Nigerian Story</vt:lpstr>
      <vt:lpstr>Procurement Records Submission</vt:lpstr>
      <vt:lpstr>Procurement Records Submission Compliance  Circulars FOR 2011 FY</vt:lpstr>
      <vt:lpstr>Slide 10</vt:lpstr>
      <vt:lpstr>Slide 11</vt:lpstr>
      <vt:lpstr>Procurement Records Submission Compliance  Circulars FOR 2012 FY</vt:lpstr>
      <vt:lpstr>Procurement Records Submission Compliance  Circulars FOR 2012 FY</vt:lpstr>
      <vt:lpstr>Procurement Records Submission Compliance  Circulars FOR 2012 FY</vt:lpstr>
      <vt:lpstr>Procurement Records Submission Compliance  Circulars FOR 2013 FY</vt:lpstr>
      <vt:lpstr>Procurement Records Submission Compliance  Circulars FOR 2013 FY</vt:lpstr>
      <vt:lpstr>Procurement Records Submission Compliance  Circulars FOR 2013 FY</vt:lpstr>
      <vt:lpstr>  Procurement Records Submission Compliance  Circulars FOR FY 2011, 2012 &amp;2013 </vt:lpstr>
      <vt:lpstr>Procurement Records Submission Compliance  Circulars FOR FY 2011, 2012 &amp;2013</vt:lpstr>
      <vt:lpstr>Procurement Records Submission Compliance  Circulars FOR FY 2011, 2012 &amp;2013</vt:lpstr>
      <vt:lpstr>Procurement Records Submission Compliance  Circulars FOR FY 2011, 2012 &amp;2013</vt:lpstr>
      <vt:lpstr>Procurement Records Submission Compliance  Circulars FOR FY 2011, 2012 &amp;2013</vt:lpstr>
      <vt:lpstr>SUMMARY</vt:lpstr>
      <vt:lpstr>Issues</vt:lpstr>
      <vt:lpstr>  Total contracts value submitted and Approvals for 2011 FY </vt:lpstr>
      <vt:lpstr>   Total contracts value submitted and Approvals for 2012 FY  </vt:lpstr>
      <vt:lpstr>Budget Appropriation, Total contracts value submitted and Approvals for 2013 FY</vt:lpstr>
      <vt:lpstr>SUMMARY</vt:lpstr>
      <vt:lpstr>Issues on Contract Awarded                                                     </vt:lpstr>
      <vt:lpstr>Issues based on the Analysis</vt:lpstr>
      <vt:lpstr>Powers of  the Bureau</vt:lpstr>
      <vt:lpstr>Powers…</vt:lpstr>
      <vt:lpstr>Powers of the Bureau</vt:lpstr>
      <vt:lpstr>Powers of the Bureau</vt:lpstr>
      <vt:lpstr>Way Forward </vt:lpstr>
      <vt:lpstr>Conclusion</vt:lpstr>
      <vt:lpstr>Slide 37</vt:lpstr>
      <vt:lpstr>Slide 38</vt:lpstr>
    </vt:vector>
  </TitlesOfParts>
  <Company>BMPIU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BMPUI</dc:creator>
  <cp:lastModifiedBy>Patrick.ilo</cp:lastModifiedBy>
  <cp:revision>600</cp:revision>
  <dcterms:created xsi:type="dcterms:W3CDTF">2006-04-29T02:02:32Z</dcterms:created>
  <dcterms:modified xsi:type="dcterms:W3CDTF">2015-01-22T08:25:22Z</dcterms:modified>
</cp:coreProperties>
</file>