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90" r:id="rId15"/>
    <p:sldId id="269" r:id="rId16"/>
    <p:sldId id="270" r:id="rId17"/>
    <p:sldId id="291" r:id="rId18"/>
    <p:sldId id="272" r:id="rId19"/>
    <p:sldId id="273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7" r:id="rId28"/>
    <p:sldId id="289" r:id="rId29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BEF66E-9D58-5A40-B75F-129B3D4015C6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5E3FEB-DD23-A34B-8144-962822397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684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E3FEB-DD23-A34B-8144-9628223973E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594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10/12/2016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10/12/2016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692900"/>
          </a:xfrm>
          <a:custGeom>
            <a:avLst/>
            <a:gdLst/>
            <a:ahLst/>
            <a:cxnLst/>
            <a:rect l="l" t="t" r="r" b="b"/>
            <a:pathLst>
              <a:path w="9144000" h="6692900">
                <a:moveTo>
                  <a:pt x="0" y="6692896"/>
                </a:moveTo>
                <a:lnTo>
                  <a:pt x="9144000" y="6692896"/>
                </a:lnTo>
                <a:lnTo>
                  <a:pt x="9144000" y="0"/>
                </a:lnTo>
                <a:lnTo>
                  <a:pt x="0" y="0"/>
                </a:lnTo>
                <a:lnTo>
                  <a:pt x="0" y="66928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10/12/2016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10/12/2016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10/12/2016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4866" y="72516"/>
            <a:ext cx="8494267" cy="16783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4677" y="1607058"/>
            <a:ext cx="8454644" cy="34474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10/12/2016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11" Type="http://schemas.openxmlformats.org/officeDocument/2006/relationships/image" Target="../media/image4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3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jp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0.jp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91869" y="4303141"/>
            <a:ext cx="6758940" cy="16238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4215"/>
              </a:lnSpc>
            </a:pPr>
            <a:r>
              <a:rPr lang="en-GB" sz="3600" b="1" spc="-10" dirty="0" smtClean="0">
                <a:solidFill>
                  <a:srgbClr val="FFFFFF"/>
                </a:solidFill>
                <a:latin typeface="Calibri"/>
                <a:cs typeface="Calibri"/>
              </a:rPr>
              <a:t>The Federal Government of Nigeria and the</a:t>
            </a:r>
            <a:endParaRPr sz="3600" dirty="0">
              <a:latin typeface="Calibri"/>
              <a:cs typeface="Calibri"/>
            </a:endParaRPr>
          </a:p>
          <a:p>
            <a:pPr algn="ctr">
              <a:lnSpc>
                <a:spcPts val="4215"/>
              </a:lnSpc>
            </a:pPr>
            <a:r>
              <a:rPr sz="3600" b="1" spc="-5" dirty="0">
                <a:solidFill>
                  <a:srgbClr val="FFFFFF"/>
                </a:solidFill>
                <a:latin typeface="Calibri"/>
                <a:cs typeface="Calibri"/>
              </a:rPr>
              <a:t>Open </a:t>
            </a:r>
            <a:r>
              <a:rPr sz="3600" b="1" spc="-15" dirty="0">
                <a:solidFill>
                  <a:srgbClr val="FFFFFF"/>
                </a:solidFill>
                <a:latin typeface="Calibri"/>
                <a:cs typeface="Calibri"/>
              </a:rPr>
              <a:t>Government</a:t>
            </a:r>
            <a:r>
              <a:rPr sz="360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spc="-15" dirty="0">
                <a:solidFill>
                  <a:srgbClr val="FFFFFF"/>
                </a:solidFill>
                <a:latin typeface="Calibri"/>
                <a:cs typeface="Calibri"/>
              </a:rPr>
              <a:t>Partnership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76800" y="838200"/>
            <a:ext cx="2891028" cy="28676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105783" y="6074054"/>
            <a:ext cx="93408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sz="1800" spc="-5" dirty="0" smtClean="0">
                <a:solidFill>
                  <a:srgbClr val="FFFFFF"/>
                </a:solidFill>
                <a:latin typeface="Corbel"/>
                <a:cs typeface="Corbel"/>
              </a:rPr>
              <a:t>July </a:t>
            </a:r>
            <a:r>
              <a:rPr sz="1800" spc="-10" dirty="0" smtClean="0">
                <a:solidFill>
                  <a:srgbClr val="FFFFFF"/>
                </a:solidFill>
                <a:latin typeface="Corbel"/>
                <a:cs typeface="Corbel"/>
              </a:rPr>
              <a:t>2016</a:t>
            </a:r>
            <a:endParaRPr sz="1800" dirty="0">
              <a:latin typeface="Corbel"/>
              <a:cs typeface="Corbe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838200"/>
            <a:ext cx="2997200" cy="2971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3"/>
            <a:ext cx="9144000" cy="67007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64565" y="2560954"/>
            <a:ext cx="5075555" cy="2970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4800" b="1" spc="-10" dirty="0">
                <a:solidFill>
                  <a:srgbClr val="FFFFFF"/>
                </a:solidFill>
                <a:latin typeface="Calibri"/>
                <a:cs typeface="Calibri"/>
              </a:rPr>
              <a:t>Mongolia: </a:t>
            </a:r>
            <a:r>
              <a:rPr sz="4800" b="1" spc="-20" dirty="0">
                <a:solidFill>
                  <a:srgbClr val="FFFFFF"/>
                </a:solidFill>
                <a:latin typeface="Calibri"/>
                <a:cs typeface="Calibri"/>
              </a:rPr>
              <a:t>Release  </a:t>
            </a:r>
            <a:r>
              <a:rPr sz="4800" b="1" spc="-25" dirty="0">
                <a:solidFill>
                  <a:srgbClr val="FFFFFF"/>
                </a:solidFill>
                <a:latin typeface="Calibri"/>
                <a:cs typeface="Calibri"/>
              </a:rPr>
              <a:t>environmental  </a:t>
            </a:r>
            <a:r>
              <a:rPr sz="4800" b="1" spc="-20" dirty="0">
                <a:solidFill>
                  <a:srgbClr val="FFFFFF"/>
                </a:solidFill>
                <a:latin typeface="Calibri"/>
                <a:cs typeface="Calibri"/>
              </a:rPr>
              <a:t>information </a:t>
            </a:r>
            <a:r>
              <a:rPr sz="4800" b="1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48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800" b="1" dirty="0">
                <a:solidFill>
                  <a:srgbClr val="FFFFFF"/>
                </a:solidFill>
                <a:latin typeface="Calibri"/>
                <a:cs typeface="Calibri"/>
              </a:rPr>
              <a:t>open  </a:t>
            </a:r>
            <a:r>
              <a:rPr sz="4800" b="1" spc="-20" dirty="0">
                <a:solidFill>
                  <a:srgbClr val="FFFFFF"/>
                </a:solidFill>
                <a:latin typeface="Calibri"/>
                <a:cs typeface="Calibri"/>
              </a:rPr>
              <a:t>formats.</a:t>
            </a:r>
            <a:endParaRPr sz="4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8"/>
            <a:ext cx="9144000" cy="67087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88619" y="2560954"/>
            <a:ext cx="5143500" cy="1506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800" b="1" spc="-15" dirty="0">
                <a:solidFill>
                  <a:srgbClr val="FFFFFF"/>
                </a:solidFill>
                <a:latin typeface="Calibri"/>
                <a:cs typeface="Calibri"/>
              </a:rPr>
              <a:t>Ukraine: </a:t>
            </a:r>
            <a:r>
              <a:rPr sz="4800" b="1" spc="-5" dirty="0">
                <a:solidFill>
                  <a:srgbClr val="FFFFFF"/>
                </a:solidFill>
                <a:latin typeface="Calibri"/>
                <a:cs typeface="Calibri"/>
              </a:rPr>
              <a:t>Publish</a:t>
            </a:r>
            <a:r>
              <a:rPr sz="48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800" b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endParaRPr sz="4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4800" b="1" spc="-15" dirty="0">
                <a:solidFill>
                  <a:srgbClr val="FFFFFF"/>
                </a:solidFill>
                <a:latin typeface="Calibri"/>
                <a:cs typeface="Calibri"/>
              </a:rPr>
              <a:t>Soviet </a:t>
            </a:r>
            <a:r>
              <a:rPr sz="4800" b="1" spc="-40" dirty="0">
                <a:solidFill>
                  <a:srgbClr val="FFFFFF"/>
                </a:solidFill>
                <a:latin typeface="Calibri"/>
                <a:cs typeface="Calibri"/>
              </a:rPr>
              <a:t>era</a:t>
            </a:r>
            <a:r>
              <a:rPr sz="48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800" b="1" dirty="0">
                <a:solidFill>
                  <a:srgbClr val="FFFFFF"/>
                </a:solidFill>
                <a:latin typeface="Calibri"/>
                <a:cs typeface="Calibri"/>
              </a:rPr>
              <a:t>files.</a:t>
            </a:r>
            <a:endParaRPr sz="4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037844"/>
            <a:ext cx="7601711" cy="13411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769364"/>
            <a:ext cx="3040380" cy="13411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47900" y="1769364"/>
            <a:ext cx="2823972" cy="13411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79391" y="1769364"/>
            <a:ext cx="955548" cy="13411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442459" y="1772411"/>
            <a:ext cx="944880" cy="13411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07340" y="1203325"/>
            <a:ext cx="6764020" cy="1506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800" b="1" spc="-35" dirty="0">
                <a:solidFill>
                  <a:srgbClr val="FFFFFF"/>
                </a:solidFill>
                <a:latin typeface="Calibri"/>
                <a:cs typeface="Calibri"/>
              </a:rPr>
              <a:t>Paraguay: </a:t>
            </a:r>
            <a:r>
              <a:rPr sz="4800" b="1" spc="-10" dirty="0">
                <a:solidFill>
                  <a:srgbClr val="FFFFFF"/>
                </a:solidFill>
                <a:latin typeface="Calibri"/>
                <a:cs typeface="Calibri"/>
              </a:rPr>
              <a:t>Strengthen</a:t>
            </a:r>
            <a:r>
              <a:rPr sz="48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800" b="1" spc="-15" dirty="0">
                <a:solidFill>
                  <a:srgbClr val="FFFFFF"/>
                </a:solidFill>
                <a:latin typeface="Calibri"/>
                <a:cs typeface="Calibri"/>
              </a:rPr>
              <a:t>local</a:t>
            </a:r>
            <a:endParaRPr sz="4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4800" b="1" spc="-5" dirty="0">
                <a:solidFill>
                  <a:srgbClr val="FFFFFF"/>
                </a:solidFill>
                <a:latin typeface="Calibri"/>
                <a:cs typeface="Calibri"/>
              </a:rPr>
              <a:t>dialogue</a:t>
            </a:r>
            <a:r>
              <a:rPr sz="4800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800" b="1" spc="-5" dirty="0">
                <a:solidFill>
                  <a:srgbClr val="FFFFFF"/>
                </a:solidFill>
                <a:latin typeface="Calibri"/>
                <a:cs typeface="Calibri"/>
              </a:rPr>
              <a:t>councils.</a:t>
            </a:r>
            <a:endParaRPr sz="4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569464"/>
            <a:ext cx="2250948" cy="13411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58467" y="2569464"/>
            <a:ext cx="1098804" cy="13411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64792" y="2569464"/>
            <a:ext cx="2901696" cy="13411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74008" y="2569464"/>
            <a:ext cx="931163" cy="13411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12691" y="2569464"/>
            <a:ext cx="4093464" cy="13411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313676" y="2569464"/>
            <a:ext cx="934212" cy="13411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3300984"/>
            <a:ext cx="3681984" cy="13411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89504" y="3300984"/>
            <a:ext cx="3255264" cy="134112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352288" y="3300984"/>
            <a:ext cx="955548" cy="13411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515355" y="3304032"/>
            <a:ext cx="944879" cy="134112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07340" y="2735579"/>
            <a:ext cx="7407275" cy="1506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800" b="1" spc="-45" dirty="0">
                <a:solidFill>
                  <a:srgbClr val="FFFFFF"/>
                </a:solidFill>
                <a:latin typeface="Calibri"/>
                <a:cs typeface="Calibri"/>
              </a:rPr>
              <a:t>Kenya: </a:t>
            </a:r>
            <a:r>
              <a:rPr sz="4800" b="1" spc="-20" dirty="0">
                <a:solidFill>
                  <a:srgbClr val="FFFFFF"/>
                </a:solidFill>
                <a:latin typeface="Calibri"/>
                <a:cs typeface="Calibri"/>
              </a:rPr>
              <a:t>Improve</a:t>
            </a:r>
            <a:r>
              <a:rPr sz="480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800" b="1" spc="-20" dirty="0">
                <a:solidFill>
                  <a:srgbClr val="FFFFFF"/>
                </a:solidFill>
                <a:latin typeface="Calibri"/>
                <a:cs typeface="Calibri"/>
              </a:rPr>
              <a:t>transparency</a:t>
            </a:r>
            <a:endParaRPr sz="4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4800" b="1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4800" b="1" spc="-25" dirty="0">
                <a:solidFill>
                  <a:srgbClr val="FFFFFF"/>
                </a:solidFill>
                <a:latin typeface="Calibri"/>
                <a:cs typeface="Calibri"/>
              </a:rPr>
              <a:t>electoral</a:t>
            </a:r>
            <a:r>
              <a:rPr sz="48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800" b="1" spc="-10" dirty="0">
                <a:solidFill>
                  <a:srgbClr val="FFFFFF"/>
                </a:solidFill>
                <a:latin typeface="Calibri"/>
                <a:cs typeface="Calibri"/>
              </a:rPr>
              <a:t>processes.</a:t>
            </a:r>
            <a:endParaRPr sz="4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2057400"/>
            <a:ext cx="8815234" cy="4585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8000"/>
                </a:solidFill>
              </a:rPr>
              <a:t>Nigeria Has </a:t>
            </a:r>
            <a:r>
              <a:rPr lang="en-US" sz="3600" b="1" dirty="0">
                <a:solidFill>
                  <a:srgbClr val="008000"/>
                </a:solidFill>
              </a:rPr>
              <a:t>A</a:t>
            </a:r>
            <a:r>
              <a:rPr lang="en-US" sz="3600" b="1" dirty="0" smtClean="0">
                <a:solidFill>
                  <a:srgbClr val="008000"/>
                </a:solidFill>
              </a:rPr>
              <a:t>lready </a:t>
            </a:r>
            <a:r>
              <a:rPr lang="en-US" sz="3600" b="1" dirty="0">
                <a:solidFill>
                  <a:srgbClr val="008000"/>
                </a:solidFill>
              </a:rPr>
              <a:t>M</a:t>
            </a:r>
            <a:r>
              <a:rPr lang="en-US" sz="3600" b="1" dirty="0" smtClean="0">
                <a:solidFill>
                  <a:srgbClr val="008000"/>
                </a:solidFill>
              </a:rPr>
              <a:t>ade a Lot of Progress</a:t>
            </a:r>
            <a:endParaRPr lang="en-US" sz="3200" b="1" dirty="0" smtClean="0">
              <a:solidFill>
                <a:srgbClr val="008000"/>
              </a:solidFill>
            </a:endParaRPr>
          </a:p>
          <a:p>
            <a:pPr marL="571500" indent="-571500">
              <a:buFont typeface="Arial"/>
              <a:buChar char="•"/>
            </a:pPr>
            <a:r>
              <a:rPr lang="en-US" sz="3200" b="1" dirty="0" smtClean="0">
                <a:solidFill>
                  <a:srgbClr val="008000"/>
                </a:solidFill>
              </a:rPr>
              <a:t>Freedom of Information Act 2011</a:t>
            </a:r>
          </a:p>
          <a:p>
            <a:pPr marL="571500" indent="-571500">
              <a:buFont typeface="Arial"/>
              <a:buChar char="•"/>
            </a:pPr>
            <a:r>
              <a:rPr lang="en-US" sz="3200" b="1" dirty="0" smtClean="0">
                <a:solidFill>
                  <a:srgbClr val="008000"/>
                </a:solidFill>
              </a:rPr>
              <a:t>Fiscal Responsibility Act 2007</a:t>
            </a:r>
          </a:p>
          <a:p>
            <a:pPr marL="571500" indent="-571500">
              <a:buFont typeface="Arial"/>
              <a:buChar char="•"/>
            </a:pPr>
            <a:r>
              <a:rPr lang="en-US" sz="3200" b="1" dirty="0" smtClean="0">
                <a:solidFill>
                  <a:srgbClr val="008000"/>
                </a:solidFill>
              </a:rPr>
              <a:t>Public Procurement Act 2007</a:t>
            </a:r>
          </a:p>
          <a:p>
            <a:pPr marL="571500" indent="-571500">
              <a:buFont typeface="Arial"/>
              <a:buChar char="•"/>
            </a:pPr>
            <a:r>
              <a:rPr lang="en-US" sz="3200" b="1" dirty="0" smtClean="0">
                <a:solidFill>
                  <a:srgbClr val="008000"/>
                </a:solidFill>
              </a:rPr>
              <a:t>Federal Budgets Online</a:t>
            </a:r>
          </a:p>
          <a:p>
            <a:pPr marL="571500" indent="-571500">
              <a:buFont typeface="Arial"/>
              <a:buChar char="•"/>
            </a:pPr>
            <a:r>
              <a:rPr lang="en-US" sz="3200" b="1" dirty="0" smtClean="0">
                <a:solidFill>
                  <a:srgbClr val="008000"/>
                </a:solidFill>
              </a:rPr>
              <a:t>Increasingly </a:t>
            </a:r>
            <a:r>
              <a:rPr lang="en-US" sz="3200" b="1" dirty="0">
                <a:solidFill>
                  <a:srgbClr val="008000"/>
                </a:solidFill>
              </a:rPr>
              <a:t>C</a:t>
            </a:r>
            <a:r>
              <a:rPr lang="en-US" sz="3200" b="1" dirty="0" smtClean="0">
                <a:solidFill>
                  <a:srgbClr val="008000"/>
                </a:solidFill>
              </a:rPr>
              <a:t>redible and Transparent Elections</a:t>
            </a:r>
          </a:p>
          <a:p>
            <a:pPr marL="571500" indent="-571500">
              <a:buFont typeface="Arial"/>
              <a:buChar char="•"/>
            </a:pPr>
            <a:r>
              <a:rPr lang="en-US" sz="3200" b="1" dirty="0" smtClean="0">
                <a:solidFill>
                  <a:srgbClr val="008000"/>
                </a:solidFill>
              </a:rPr>
              <a:t>Commitment to EITI</a:t>
            </a:r>
          </a:p>
          <a:p>
            <a:pPr marL="571500" indent="-571500">
              <a:buFont typeface="Arial"/>
              <a:buChar char="•"/>
            </a:pPr>
            <a:r>
              <a:rPr lang="en-US" sz="3200" b="1" dirty="0" smtClean="0">
                <a:solidFill>
                  <a:srgbClr val="008000"/>
                </a:solidFill>
              </a:rPr>
              <a:t>Vibrant Civil Society Demanding Openness</a:t>
            </a:r>
          </a:p>
          <a:p>
            <a:pPr marL="571500" indent="-571500">
              <a:buFont typeface="Arial"/>
              <a:buChar char="•"/>
            </a:pPr>
            <a:endParaRPr lang="en-US" sz="32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482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1737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818610"/>
            <a:ext cx="9144000" cy="393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700646"/>
            <a:ext cx="1901825" cy="139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50389" y="6700646"/>
            <a:ext cx="1901825" cy="139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00779" y="6700646"/>
            <a:ext cx="1901825" cy="139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551170" y="6700646"/>
            <a:ext cx="1901825" cy="139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363079" y="6700646"/>
            <a:ext cx="1780921" cy="139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44448" y="1271015"/>
            <a:ext cx="773430" cy="1019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600" b="1" dirty="0">
                <a:solidFill>
                  <a:srgbClr val="94B3D6"/>
                </a:solidFill>
                <a:latin typeface="Wingdings 2"/>
                <a:cs typeface="Wingdings 2"/>
              </a:rPr>
              <a:t></a:t>
            </a:r>
            <a:endParaRPr sz="6600">
              <a:latin typeface="Wingdings 2"/>
              <a:cs typeface="Wingdings 2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15821" y="210184"/>
            <a:ext cx="5822950" cy="2103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6235">
              <a:lnSpc>
                <a:spcPct val="100000"/>
              </a:lnSpc>
            </a:pPr>
            <a:r>
              <a:rPr sz="4400" dirty="0">
                <a:solidFill>
                  <a:srgbClr val="FFFFFF"/>
                </a:solidFill>
                <a:latin typeface="Corbel"/>
                <a:cs typeface="Corbel"/>
              </a:rPr>
              <a:t>How </a:t>
            </a:r>
            <a:r>
              <a:rPr sz="4400" spc="-5" dirty="0">
                <a:solidFill>
                  <a:srgbClr val="FFFFFF"/>
                </a:solidFill>
                <a:latin typeface="Corbel"/>
                <a:cs typeface="Corbel"/>
              </a:rPr>
              <a:t>can countries</a:t>
            </a:r>
            <a:r>
              <a:rPr sz="4400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4400" spc="-5" dirty="0">
                <a:solidFill>
                  <a:srgbClr val="FFFFFF"/>
                </a:solidFill>
                <a:latin typeface="Corbel"/>
                <a:cs typeface="Corbel"/>
              </a:rPr>
              <a:t>join?</a:t>
            </a:r>
            <a:endParaRPr sz="44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3804"/>
              </a:spcBef>
            </a:pPr>
            <a:r>
              <a:rPr sz="2800" spc="-10" dirty="0">
                <a:solidFill>
                  <a:srgbClr val="FFFFFF"/>
                </a:solidFill>
                <a:latin typeface="Corbel"/>
                <a:cs typeface="Corbel"/>
              </a:rPr>
              <a:t>Demonstrate</a:t>
            </a:r>
            <a:r>
              <a:rPr sz="2800" spc="2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Corbel"/>
                <a:cs typeface="Corbel"/>
              </a:rPr>
              <a:t>eligibility</a:t>
            </a:r>
            <a:endParaRPr sz="2800">
              <a:latin typeface="Corbel"/>
              <a:cs typeface="Corbel"/>
            </a:endParaRPr>
          </a:p>
          <a:p>
            <a:pPr marL="12700" marR="2214245">
              <a:lnSpc>
                <a:spcPct val="100000"/>
              </a:lnSpc>
              <a:spcBef>
                <a:spcPts val="85"/>
              </a:spcBef>
            </a:pPr>
            <a:r>
              <a:rPr sz="1600" spc="-10" dirty="0">
                <a:solidFill>
                  <a:srgbClr val="FFFFFF"/>
                </a:solidFill>
                <a:latin typeface="Corbel"/>
                <a:cs typeface="Corbel"/>
              </a:rPr>
              <a:t>Fiscal </a:t>
            </a:r>
            <a:r>
              <a:rPr sz="1600" spc="-15" dirty="0">
                <a:solidFill>
                  <a:srgbClr val="FFFFFF"/>
                </a:solidFill>
                <a:latin typeface="Corbel"/>
                <a:cs typeface="Corbel"/>
              </a:rPr>
              <a:t>Transparency, Access </a:t>
            </a:r>
            <a:r>
              <a:rPr sz="1600" spc="-5" dirty="0">
                <a:solidFill>
                  <a:srgbClr val="FFFFFF"/>
                </a:solidFill>
                <a:latin typeface="Corbel"/>
                <a:cs typeface="Corbel"/>
              </a:rPr>
              <a:t>to Information,  Asset disclosure, and </a:t>
            </a:r>
            <a:r>
              <a:rPr sz="1600" spc="-10" dirty="0">
                <a:solidFill>
                  <a:srgbClr val="FFFFFF"/>
                </a:solidFill>
                <a:latin typeface="Corbel"/>
                <a:cs typeface="Corbel"/>
              </a:rPr>
              <a:t>Citizen</a:t>
            </a:r>
            <a:r>
              <a:rPr sz="1600" spc="2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orbel"/>
                <a:cs typeface="Corbel"/>
              </a:rPr>
              <a:t>engagement</a:t>
            </a:r>
            <a:endParaRPr sz="1600">
              <a:latin typeface="Corbel"/>
              <a:cs typeface="Corbe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53254" y="2870326"/>
            <a:ext cx="4191000" cy="1244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800" b="1" spc="-262" baseline="-8101" dirty="0">
                <a:solidFill>
                  <a:srgbClr val="94B3D6"/>
                </a:solidFill>
                <a:latin typeface="Webdings"/>
                <a:cs typeface="Webdings"/>
              </a:rPr>
              <a:t></a:t>
            </a:r>
            <a:r>
              <a:rPr sz="2800" spc="-5" dirty="0">
                <a:solidFill>
                  <a:srgbClr val="FFFFFF"/>
                </a:solidFill>
                <a:latin typeface="Corbel"/>
                <a:cs typeface="Corbel"/>
              </a:rPr>
              <a:t>Su</a:t>
            </a:r>
            <a:r>
              <a:rPr sz="2800" dirty="0">
                <a:solidFill>
                  <a:srgbClr val="FFFFFF"/>
                </a:solidFill>
                <a:latin typeface="Corbel"/>
                <a:cs typeface="Corbel"/>
              </a:rPr>
              <a:t>b</a:t>
            </a:r>
            <a:r>
              <a:rPr sz="2800" spc="-5" dirty="0">
                <a:solidFill>
                  <a:srgbClr val="FFFFFF"/>
                </a:solidFill>
                <a:latin typeface="Corbel"/>
                <a:cs typeface="Corbel"/>
              </a:rPr>
              <a:t>mit</a:t>
            </a:r>
            <a:r>
              <a:rPr sz="2800" spc="1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Corbel"/>
                <a:cs typeface="Corbel"/>
              </a:rPr>
              <a:t>letter</a:t>
            </a:r>
            <a:r>
              <a:rPr sz="28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2800" spc="-5" dirty="0">
                <a:solidFill>
                  <a:srgbClr val="FFFFFF"/>
                </a:solidFill>
                <a:latin typeface="Corbel"/>
                <a:cs typeface="Corbel"/>
              </a:rPr>
              <a:t>f</a:t>
            </a:r>
            <a:r>
              <a:rPr sz="28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Corbel"/>
                <a:cs typeface="Corbel"/>
              </a:rPr>
              <a:t>intent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84656" y="4497323"/>
            <a:ext cx="4540250" cy="1214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900" baseline="-13047" dirty="0">
                <a:solidFill>
                  <a:srgbClr val="94B3D6"/>
                </a:solidFill>
                <a:latin typeface="Webdings"/>
                <a:cs typeface="Webdings"/>
              </a:rPr>
              <a:t></a:t>
            </a:r>
            <a:r>
              <a:rPr sz="9900" baseline="-13047" dirty="0">
                <a:solidFill>
                  <a:srgbClr val="94B3D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Corbel"/>
                <a:cs typeface="Corbel"/>
              </a:rPr>
              <a:t>Identify lead ministry</a:t>
            </a:r>
            <a:r>
              <a:rPr sz="2800" spc="-1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orbel"/>
                <a:cs typeface="Corbel"/>
              </a:rPr>
              <a:t>to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813686" y="5406644"/>
            <a:ext cx="3100705" cy="459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10" dirty="0">
                <a:solidFill>
                  <a:srgbClr val="FFFFFF"/>
                </a:solidFill>
                <a:latin typeface="Corbel"/>
                <a:cs typeface="Corbel"/>
              </a:rPr>
              <a:t>co-create </a:t>
            </a:r>
            <a:r>
              <a:rPr sz="2800" spc="-5" dirty="0">
                <a:solidFill>
                  <a:srgbClr val="FFFFFF"/>
                </a:solidFill>
                <a:latin typeface="Corbel"/>
                <a:cs typeface="Corbel"/>
              </a:rPr>
              <a:t>action</a:t>
            </a:r>
            <a:r>
              <a:rPr sz="2800" spc="-2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Corbel"/>
                <a:cs typeface="Corbel"/>
              </a:rPr>
              <a:t>plan</a:t>
            </a:r>
            <a:endParaRPr sz="2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1737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818610"/>
            <a:ext cx="9144000" cy="393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700646"/>
            <a:ext cx="1901825" cy="139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50389" y="6700646"/>
            <a:ext cx="1901825" cy="139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00779" y="6700646"/>
            <a:ext cx="1901825" cy="139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551170" y="6700646"/>
            <a:ext cx="1901825" cy="139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363079" y="6700646"/>
            <a:ext cx="1780921" cy="139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24866" y="72516"/>
            <a:ext cx="8494267" cy="889987"/>
          </a:xfrm>
          <a:prstGeom prst="rect">
            <a:avLst/>
          </a:prstGeom>
        </p:spPr>
        <p:txBody>
          <a:bodyPr vert="horz" wrap="square" lIns="0" tIns="210820" rIns="0" bIns="0" rtlCol="0">
            <a:spAutoFit/>
          </a:bodyPr>
          <a:lstStyle/>
          <a:p>
            <a:pPr marL="229235">
              <a:lnSpc>
                <a:spcPct val="100000"/>
              </a:lnSpc>
            </a:pPr>
            <a:r>
              <a:rPr sz="4400" b="0" spc="-15" dirty="0">
                <a:latin typeface="Corbel"/>
                <a:cs typeface="Corbel"/>
              </a:rPr>
              <a:t>Nigeria’s </a:t>
            </a:r>
            <a:r>
              <a:rPr lang="en-GB" sz="4400" b="0" spc="-15" dirty="0" smtClean="0">
                <a:latin typeface="Corbel"/>
                <a:cs typeface="Corbel"/>
              </a:rPr>
              <a:t>OGP Membership Journey</a:t>
            </a:r>
            <a:endParaRPr sz="4400" dirty="0">
              <a:latin typeface="Corbel"/>
              <a:cs typeface="Corbe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62000" y="990600"/>
            <a:ext cx="7201409" cy="57605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84200" indent="-571500">
              <a:lnSpc>
                <a:spcPct val="100000"/>
              </a:lnSpc>
              <a:buFont typeface="Wingdings"/>
              <a:buChar char=""/>
              <a:tabLst>
                <a:tab pos="584200" algn="l"/>
                <a:tab pos="584835" algn="l"/>
              </a:tabLst>
            </a:pPr>
            <a:r>
              <a:rPr sz="3600" spc="-5" dirty="0">
                <a:solidFill>
                  <a:srgbClr val="FFFFFF"/>
                </a:solidFill>
                <a:latin typeface="Corbel"/>
                <a:cs typeface="Corbel"/>
              </a:rPr>
              <a:t>Eligible to join</a:t>
            </a:r>
            <a:r>
              <a:rPr sz="3600" spc="-1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spc="-5" dirty="0" smtClean="0">
                <a:solidFill>
                  <a:srgbClr val="FFFFFF"/>
                </a:solidFill>
                <a:latin typeface="Corbel"/>
                <a:cs typeface="Corbel"/>
              </a:rPr>
              <a:t>OGP</a:t>
            </a:r>
            <a:endParaRPr sz="3600" dirty="0">
              <a:latin typeface="Corbel"/>
              <a:cs typeface="Corbel"/>
            </a:endParaRPr>
          </a:p>
          <a:p>
            <a:pPr marL="584200" indent="-571500">
              <a:lnSpc>
                <a:spcPct val="100000"/>
              </a:lnSpc>
              <a:spcBef>
                <a:spcPts val="1680"/>
              </a:spcBef>
              <a:buFont typeface="Wingdings"/>
              <a:buChar char=""/>
              <a:tabLst>
                <a:tab pos="584200" algn="l"/>
                <a:tab pos="584835" algn="l"/>
              </a:tabLst>
            </a:pPr>
            <a:r>
              <a:rPr sz="3600" dirty="0">
                <a:solidFill>
                  <a:srgbClr val="FFFFFF"/>
                </a:solidFill>
                <a:latin typeface="Corbel"/>
                <a:cs typeface="Corbel"/>
              </a:rPr>
              <a:t>Meets minimum </a:t>
            </a:r>
            <a:r>
              <a:rPr sz="3600" spc="-5" dirty="0">
                <a:solidFill>
                  <a:srgbClr val="FFFFFF"/>
                </a:solidFill>
                <a:latin typeface="Corbel"/>
                <a:cs typeface="Corbel"/>
              </a:rPr>
              <a:t>criteria</a:t>
            </a:r>
            <a:r>
              <a:rPr sz="3600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spc="-5" dirty="0">
                <a:solidFill>
                  <a:srgbClr val="FFFFFF"/>
                </a:solidFill>
                <a:latin typeface="Corbel"/>
                <a:cs typeface="Corbel"/>
              </a:rPr>
              <a:t>on:</a:t>
            </a:r>
            <a:endParaRPr sz="3600" dirty="0">
              <a:latin typeface="Corbel"/>
              <a:cs typeface="Corbel"/>
            </a:endParaRPr>
          </a:p>
          <a:p>
            <a:pPr marL="927100" lvl="1" indent="-457200">
              <a:lnSpc>
                <a:spcPct val="100000"/>
              </a:lnSpc>
              <a:spcBef>
                <a:spcPts val="1480"/>
              </a:spcBef>
              <a:buFont typeface="Arial"/>
              <a:buChar char="•"/>
              <a:tabLst>
                <a:tab pos="927100" algn="l"/>
                <a:tab pos="927735" algn="l"/>
              </a:tabLst>
            </a:pPr>
            <a:r>
              <a:rPr sz="2800" spc="-5" dirty="0">
                <a:solidFill>
                  <a:srgbClr val="FFFFFF"/>
                </a:solidFill>
                <a:latin typeface="Corbel"/>
                <a:cs typeface="Corbel"/>
              </a:rPr>
              <a:t>Fiscal</a:t>
            </a:r>
            <a:r>
              <a:rPr sz="2800" spc="-22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Corbel"/>
                <a:cs typeface="Corbel"/>
              </a:rPr>
              <a:t>Transparency</a:t>
            </a:r>
            <a:endParaRPr sz="2800" dirty="0">
              <a:latin typeface="Corbel"/>
              <a:cs typeface="Corbel"/>
            </a:endParaRPr>
          </a:p>
          <a:p>
            <a:pPr marL="927100" lvl="1" indent="-457200">
              <a:lnSpc>
                <a:spcPct val="100000"/>
              </a:lnSpc>
              <a:buFont typeface="Arial"/>
              <a:buChar char="•"/>
              <a:tabLst>
                <a:tab pos="927100" algn="l"/>
                <a:tab pos="927735" algn="l"/>
              </a:tabLst>
            </a:pPr>
            <a:r>
              <a:rPr sz="2800" spc="-15" dirty="0">
                <a:solidFill>
                  <a:srgbClr val="FFFFFF"/>
                </a:solidFill>
                <a:latin typeface="Corbel"/>
                <a:cs typeface="Corbel"/>
              </a:rPr>
              <a:t>Access </a:t>
            </a:r>
            <a:r>
              <a:rPr sz="2800" spc="-5" dirty="0">
                <a:solidFill>
                  <a:srgbClr val="FFFFFF"/>
                </a:solidFill>
                <a:latin typeface="Corbel"/>
                <a:cs typeface="Corbel"/>
              </a:rPr>
              <a:t>to</a:t>
            </a:r>
            <a:r>
              <a:rPr sz="2800" spc="-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Corbel"/>
                <a:cs typeface="Corbel"/>
              </a:rPr>
              <a:t>Information</a:t>
            </a:r>
            <a:endParaRPr sz="2800" dirty="0">
              <a:latin typeface="Corbel"/>
              <a:cs typeface="Corbel"/>
            </a:endParaRPr>
          </a:p>
          <a:p>
            <a:pPr marL="927100" lvl="1" indent="-457200">
              <a:lnSpc>
                <a:spcPct val="100000"/>
              </a:lnSpc>
              <a:buFont typeface="Arial"/>
              <a:buChar char="•"/>
              <a:tabLst>
                <a:tab pos="927100" algn="l"/>
                <a:tab pos="927735" algn="l"/>
              </a:tabLst>
            </a:pPr>
            <a:r>
              <a:rPr sz="2800" spc="-10" dirty="0">
                <a:solidFill>
                  <a:srgbClr val="FFFFFF"/>
                </a:solidFill>
                <a:latin typeface="Corbel"/>
                <a:cs typeface="Corbel"/>
              </a:rPr>
              <a:t>Asset</a:t>
            </a:r>
            <a:r>
              <a:rPr sz="2800" spc="-2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Corbel"/>
                <a:cs typeface="Corbel"/>
              </a:rPr>
              <a:t>disclosure</a:t>
            </a:r>
            <a:endParaRPr sz="2800" dirty="0">
              <a:latin typeface="Corbel"/>
              <a:cs typeface="Corbel"/>
            </a:endParaRPr>
          </a:p>
          <a:p>
            <a:pPr marL="927100" lvl="1" indent="-457200">
              <a:lnSpc>
                <a:spcPct val="100000"/>
              </a:lnSpc>
              <a:buFont typeface="Arial"/>
              <a:buChar char="•"/>
              <a:tabLst>
                <a:tab pos="927100" algn="l"/>
                <a:tab pos="927735" algn="l"/>
              </a:tabLst>
            </a:pPr>
            <a:r>
              <a:rPr sz="2800" spc="-5" dirty="0">
                <a:solidFill>
                  <a:srgbClr val="FFFFFF"/>
                </a:solidFill>
                <a:latin typeface="Corbel"/>
                <a:cs typeface="Corbel"/>
              </a:rPr>
              <a:t>Citizen</a:t>
            </a:r>
            <a:r>
              <a:rPr sz="2800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spc="-5" dirty="0" smtClean="0">
                <a:solidFill>
                  <a:srgbClr val="FFFFFF"/>
                </a:solidFill>
                <a:latin typeface="Corbel"/>
                <a:cs typeface="Corbel"/>
              </a:rPr>
              <a:t>engagement</a:t>
            </a:r>
            <a:endParaRPr lang="en-GB" sz="2800" dirty="0">
              <a:latin typeface="Corbel"/>
              <a:cs typeface="Corbel"/>
            </a:endParaRPr>
          </a:p>
          <a:p>
            <a:pPr marL="927100" lvl="1" indent="-457200">
              <a:lnSpc>
                <a:spcPct val="100000"/>
              </a:lnSpc>
              <a:buFont typeface="Arial"/>
              <a:buChar char="•"/>
              <a:tabLst>
                <a:tab pos="927100" algn="l"/>
                <a:tab pos="927735" algn="l"/>
              </a:tabLst>
            </a:pPr>
            <a:endParaRPr lang="en-GB" sz="2800" spc="-5" dirty="0">
              <a:solidFill>
                <a:srgbClr val="FFFFFF"/>
              </a:solidFill>
              <a:latin typeface="Corbel"/>
              <a:cs typeface="Corbel"/>
            </a:endParaRPr>
          </a:p>
          <a:p>
            <a:pPr marL="584200" indent="-571500">
              <a:buFont typeface="Wingdings" charset="2"/>
              <a:buChar char="ü"/>
              <a:tabLst>
                <a:tab pos="927100" algn="l"/>
                <a:tab pos="927735" algn="l"/>
              </a:tabLst>
            </a:pPr>
            <a:r>
              <a:rPr lang="en-GB" sz="3600" spc="-5" dirty="0" smtClean="0">
                <a:solidFill>
                  <a:srgbClr val="FFFFFF"/>
                </a:solidFill>
                <a:latin typeface="Corbel"/>
                <a:cs typeface="Corbel"/>
              </a:rPr>
              <a:t>Has Submitted Letter of Intent</a:t>
            </a:r>
          </a:p>
          <a:p>
            <a:pPr marL="584200" indent="-571500">
              <a:buFont typeface="Wingdings" charset="2"/>
              <a:buChar char="ü"/>
              <a:tabLst>
                <a:tab pos="927100" algn="l"/>
                <a:tab pos="927735" algn="l"/>
              </a:tabLst>
            </a:pPr>
            <a:r>
              <a:rPr lang="en-GB" sz="3600" spc="-5" dirty="0" smtClean="0">
                <a:solidFill>
                  <a:srgbClr val="FFFFFF"/>
                </a:solidFill>
                <a:latin typeface="Corbel"/>
                <a:cs typeface="Corbel"/>
              </a:rPr>
              <a:t>Has Identified Federal Ministry of Justice as Lead Ministry</a:t>
            </a:r>
          </a:p>
          <a:p>
            <a:pPr marL="469900" indent="-457200">
              <a:buFont typeface="Arial"/>
              <a:buChar char="•"/>
              <a:tabLst>
                <a:tab pos="927100" algn="l"/>
                <a:tab pos="927735" algn="l"/>
              </a:tabLst>
            </a:pPr>
            <a:endParaRPr lang="en-GB" sz="2800" spc="-5" dirty="0" smtClean="0">
              <a:solidFill>
                <a:srgbClr val="FFFFFF"/>
              </a:solidFill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684"/>
          <a:stretch/>
        </p:blipFill>
        <p:spPr>
          <a:xfrm>
            <a:off x="0" y="228600"/>
            <a:ext cx="4467330" cy="655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315"/>
          <a:stretch/>
        </p:blipFill>
        <p:spPr>
          <a:xfrm>
            <a:off x="4648200" y="152400"/>
            <a:ext cx="44958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793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1737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814763"/>
            <a:ext cx="9144000" cy="432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696800"/>
            <a:ext cx="1901825" cy="139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50389" y="6696800"/>
            <a:ext cx="1901825" cy="139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00779" y="6696800"/>
            <a:ext cx="1901825" cy="139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551170" y="6696800"/>
            <a:ext cx="1901825" cy="139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363079" y="6696800"/>
            <a:ext cx="1780921" cy="139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40842" y="45973"/>
            <a:ext cx="8460740" cy="7150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b="0" dirty="0">
                <a:latin typeface="Corbel"/>
                <a:cs typeface="Corbel"/>
              </a:rPr>
              <a:t>“Co-Creation” / Consultation</a:t>
            </a:r>
            <a:r>
              <a:rPr sz="4400" b="0" spc="-295" dirty="0">
                <a:latin typeface="Corbel"/>
                <a:cs typeface="Corbel"/>
              </a:rPr>
              <a:t> </a:t>
            </a:r>
            <a:r>
              <a:rPr sz="4400" b="0" dirty="0">
                <a:latin typeface="Corbel"/>
                <a:cs typeface="Corbel"/>
              </a:rPr>
              <a:t>Process</a:t>
            </a:r>
            <a:endParaRPr sz="4400">
              <a:latin typeface="Corbel"/>
              <a:cs typeface="Corbe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5625" indent="-286385">
              <a:lnSpc>
                <a:spcPct val="100000"/>
              </a:lnSpc>
              <a:buFont typeface="Arial"/>
              <a:buChar char="•"/>
              <a:tabLst>
                <a:tab pos="555625" algn="l"/>
                <a:tab pos="556260" algn="l"/>
              </a:tabLst>
            </a:pPr>
            <a:r>
              <a:rPr spc="-10" dirty="0"/>
              <a:t>Public/ civil society </a:t>
            </a:r>
            <a:r>
              <a:rPr spc="-5" dirty="0"/>
              <a:t>must be involved in</a:t>
            </a:r>
            <a:r>
              <a:rPr spc="135" dirty="0"/>
              <a:t> </a:t>
            </a:r>
            <a:r>
              <a:rPr spc="-5" dirty="0"/>
              <a:t>developing</a:t>
            </a:r>
          </a:p>
          <a:p>
            <a:pPr marL="555625">
              <a:lnSpc>
                <a:spcPct val="100000"/>
              </a:lnSpc>
            </a:pPr>
            <a:r>
              <a:rPr spc="-5" dirty="0"/>
              <a:t>and implementing </a:t>
            </a:r>
            <a:r>
              <a:rPr spc="-10" dirty="0"/>
              <a:t>National </a:t>
            </a:r>
            <a:r>
              <a:rPr spc="-5" dirty="0"/>
              <a:t>Action</a:t>
            </a:r>
            <a:r>
              <a:rPr spc="-65" dirty="0"/>
              <a:t> </a:t>
            </a:r>
            <a:r>
              <a:rPr spc="-10" dirty="0"/>
              <a:t>Plan</a:t>
            </a:r>
          </a:p>
          <a:p>
            <a:pPr marL="256540">
              <a:lnSpc>
                <a:spcPct val="100000"/>
              </a:lnSpc>
              <a:spcBef>
                <a:spcPts val="25"/>
              </a:spcBef>
            </a:pPr>
            <a:endParaRPr sz="2900">
              <a:latin typeface="Times New Roman"/>
              <a:cs typeface="Times New Roman"/>
            </a:endParaRPr>
          </a:p>
          <a:p>
            <a:pPr marL="555625" marR="626745" indent="-286385">
              <a:lnSpc>
                <a:spcPct val="100000"/>
              </a:lnSpc>
              <a:buFont typeface="Arial"/>
              <a:buChar char="•"/>
              <a:tabLst>
                <a:tab pos="555625" algn="l"/>
                <a:tab pos="556260" algn="l"/>
              </a:tabLst>
            </a:pPr>
            <a:r>
              <a:rPr spc="-10" dirty="0"/>
              <a:t>Flexibility </a:t>
            </a:r>
            <a:r>
              <a:rPr spc="-5" dirty="0"/>
              <a:t>allows each </a:t>
            </a:r>
            <a:r>
              <a:rPr spc="-10" dirty="0"/>
              <a:t>country </a:t>
            </a:r>
            <a:r>
              <a:rPr spc="-5" dirty="0"/>
              <a:t>to design </a:t>
            </a:r>
            <a:r>
              <a:rPr spc="-10" dirty="0"/>
              <a:t>their own  </a:t>
            </a:r>
            <a:r>
              <a:rPr spc="-5" dirty="0"/>
              <a:t>process</a:t>
            </a:r>
          </a:p>
          <a:p>
            <a:pPr marL="256540">
              <a:lnSpc>
                <a:spcPct val="100000"/>
              </a:lnSpc>
              <a:spcBef>
                <a:spcPts val="25"/>
              </a:spcBef>
              <a:buClr>
                <a:srgbClr val="FFFFFF"/>
              </a:buClr>
              <a:buFont typeface="Arial"/>
              <a:buChar char="•"/>
            </a:pPr>
            <a:endParaRPr sz="2900">
              <a:latin typeface="Times New Roman"/>
              <a:cs typeface="Times New Roman"/>
            </a:endParaRPr>
          </a:p>
          <a:p>
            <a:pPr marL="555625" marR="5080" indent="-286385">
              <a:lnSpc>
                <a:spcPct val="100000"/>
              </a:lnSpc>
              <a:buFont typeface="Arial"/>
              <a:buChar char="•"/>
              <a:tabLst>
                <a:tab pos="555625" algn="l"/>
                <a:tab pos="556260" algn="l"/>
              </a:tabLst>
            </a:pPr>
            <a:r>
              <a:rPr spc="-5" dirty="0"/>
              <a:t>But must follow basic guidelines to ensure meaningful  </a:t>
            </a:r>
            <a:r>
              <a:rPr spc="-10" dirty="0"/>
              <a:t>consultation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1737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814763"/>
            <a:ext cx="9144000" cy="432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696800"/>
            <a:ext cx="1901825" cy="139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50389" y="6696800"/>
            <a:ext cx="1901825" cy="139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00779" y="6696800"/>
            <a:ext cx="1901825" cy="139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551170" y="6696800"/>
            <a:ext cx="1901825" cy="139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363079" y="6696800"/>
            <a:ext cx="1780921" cy="139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40842" y="45973"/>
            <a:ext cx="8460740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b="0" dirty="0">
                <a:latin typeface="Corbel"/>
                <a:cs typeface="Corbel"/>
              </a:rPr>
              <a:t>“Co-Creation” / Consultation</a:t>
            </a:r>
            <a:r>
              <a:rPr sz="4400" b="0" spc="-295" dirty="0">
                <a:latin typeface="Corbel"/>
                <a:cs typeface="Corbel"/>
              </a:rPr>
              <a:t> </a:t>
            </a:r>
            <a:r>
              <a:rPr sz="4400" b="0" dirty="0">
                <a:latin typeface="Corbel"/>
                <a:cs typeface="Corbel"/>
              </a:rPr>
              <a:t>Process</a:t>
            </a:r>
            <a:endParaRPr sz="4400">
              <a:latin typeface="Corbel"/>
              <a:cs typeface="Corbe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1472" y="1025144"/>
            <a:ext cx="7639050" cy="515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800" b="1" spc="-25" dirty="0">
                <a:solidFill>
                  <a:srgbClr val="FFFFFF"/>
                </a:solidFill>
                <a:latin typeface="Corbel"/>
                <a:cs typeface="Corbel"/>
              </a:rPr>
              <a:t>Keys </a:t>
            </a:r>
            <a:r>
              <a:rPr sz="2800" b="1" spc="-5" dirty="0">
                <a:solidFill>
                  <a:srgbClr val="FFFFFF"/>
                </a:solidFill>
                <a:latin typeface="Corbel"/>
                <a:cs typeface="Corbel"/>
              </a:rPr>
              <a:t>to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 success:</a:t>
            </a:r>
            <a:endParaRPr sz="2800">
              <a:latin typeface="Corbel"/>
              <a:cs typeface="Corbel"/>
            </a:endParaRPr>
          </a:p>
          <a:p>
            <a:pPr marL="756285" marR="5080" lvl="1" indent="-286385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2800" spc="-10" dirty="0">
                <a:solidFill>
                  <a:srgbClr val="FFFFFF"/>
                </a:solidFill>
                <a:latin typeface="Corbel"/>
                <a:cs typeface="Corbel"/>
              </a:rPr>
              <a:t>Adequate notice and </a:t>
            </a:r>
            <a:r>
              <a:rPr sz="2800" spc="-5" dirty="0">
                <a:solidFill>
                  <a:srgbClr val="FFFFFF"/>
                </a:solidFill>
                <a:latin typeface="Corbel"/>
                <a:cs typeface="Corbel"/>
              </a:rPr>
              <a:t>awareness-raising among  public</a:t>
            </a:r>
            <a:endParaRPr sz="2800">
              <a:latin typeface="Corbel"/>
              <a:cs typeface="Corbel"/>
            </a:endParaRPr>
          </a:p>
          <a:p>
            <a:pPr marL="756285" lvl="1" indent="-286385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2800" spc="-5" dirty="0">
                <a:solidFill>
                  <a:srgbClr val="FFFFFF"/>
                </a:solidFill>
                <a:latin typeface="Corbel"/>
                <a:cs typeface="Corbel"/>
              </a:rPr>
              <a:t>Breadth of </a:t>
            </a:r>
            <a:r>
              <a:rPr sz="2800" spc="-10" dirty="0">
                <a:solidFill>
                  <a:srgbClr val="FFFFFF"/>
                </a:solidFill>
                <a:latin typeface="Corbel"/>
                <a:cs typeface="Corbel"/>
              </a:rPr>
              <a:t>consultation </a:t>
            </a:r>
            <a:r>
              <a:rPr sz="2800" spc="-5" dirty="0">
                <a:solidFill>
                  <a:srgbClr val="FFFFFF"/>
                </a:solidFill>
                <a:latin typeface="Corbel"/>
                <a:cs typeface="Corbel"/>
              </a:rPr>
              <a:t>– wide array</a:t>
            </a:r>
            <a:r>
              <a:rPr sz="2800" spc="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orbel"/>
                <a:cs typeface="Corbel"/>
              </a:rPr>
              <a:t>of</a:t>
            </a:r>
            <a:endParaRPr sz="2800">
              <a:latin typeface="Corbel"/>
              <a:cs typeface="Corbel"/>
            </a:endParaRPr>
          </a:p>
          <a:p>
            <a:pPr marL="756285">
              <a:lnSpc>
                <a:spcPct val="100000"/>
              </a:lnSpc>
            </a:pPr>
            <a:r>
              <a:rPr sz="2800" spc="-10" dirty="0">
                <a:solidFill>
                  <a:srgbClr val="FFFFFF"/>
                </a:solidFill>
                <a:latin typeface="Corbel"/>
                <a:cs typeface="Corbel"/>
              </a:rPr>
              <a:t>stakeholders</a:t>
            </a:r>
            <a:endParaRPr sz="2800">
              <a:latin typeface="Corbel"/>
              <a:cs typeface="Corbel"/>
            </a:endParaRPr>
          </a:p>
          <a:p>
            <a:pPr marL="756285" marR="415925" lvl="1" indent="-286385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2800" spc="-10" dirty="0">
                <a:solidFill>
                  <a:srgbClr val="FFFFFF"/>
                </a:solidFill>
                <a:latin typeface="Corbel"/>
                <a:cs typeface="Corbel"/>
              </a:rPr>
              <a:t>Allowing </a:t>
            </a:r>
            <a:r>
              <a:rPr sz="2800" spc="-5" dirty="0">
                <a:solidFill>
                  <a:srgbClr val="FFFFFF"/>
                </a:solidFill>
                <a:latin typeface="Corbel"/>
                <a:cs typeface="Corbel"/>
              </a:rPr>
              <a:t>civil </a:t>
            </a:r>
            <a:r>
              <a:rPr sz="2800" spc="-10" dirty="0">
                <a:solidFill>
                  <a:srgbClr val="FFFFFF"/>
                </a:solidFill>
                <a:latin typeface="Corbel"/>
                <a:cs typeface="Corbel"/>
              </a:rPr>
              <a:t>society </a:t>
            </a:r>
            <a:r>
              <a:rPr sz="2800" spc="-5" dirty="0">
                <a:solidFill>
                  <a:srgbClr val="FFFFFF"/>
                </a:solidFill>
                <a:latin typeface="Corbel"/>
                <a:cs typeface="Corbel"/>
              </a:rPr>
              <a:t>groups </a:t>
            </a:r>
            <a:r>
              <a:rPr sz="2800" dirty="0">
                <a:solidFill>
                  <a:srgbClr val="FFFFFF"/>
                </a:solidFill>
                <a:latin typeface="Corbel"/>
                <a:cs typeface="Corbel"/>
              </a:rPr>
              <a:t>to </a:t>
            </a:r>
            <a:r>
              <a:rPr sz="2800" spc="-5" dirty="0">
                <a:solidFill>
                  <a:srgbClr val="FFFFFF"/>
                </a:solidFill>
                <a:latin typeface="Corbel"/>
                <a:cs typeface="Corbel"/>
              </a:rPr>
              <a:t>self-select </a:t>
            </a:r>
            <a:r>
              <a:rPr sz="2800" spc="-10" dirty="0">
                <a:solidFill>
                  <a:srgbClr val="FFFFFF"/>
                </a:solidFill>
                <a:latin typeface="Corbel"/>
                <a:cs typeface="Corbel"/>
              </a:rPr>
              <a:t>to  </a:t>
            </a:r>
            <a:r>
              <a:rPr sz="2800" spc="-5" dirty="0">
                <a:solidFill>
                  <a:srgbClr val="FFFFFF"/>
                </a:solidFill>
                <a:latin typeface="Corbel"/>
                <a:cs typeface="Corbel"/>
              </a:rPr>
              <a:t>participate (rather </a:t>
            </a:r>
            <a:r>
              <a:rPr sz="2800" spc="-10" dirty="0">
                <a:solidFill>
                  <a:srgbClr val="FFFFFF"/>
                </a:solidFill>
                <a:latin typeface="Corbel"/>
                <a:cs typeface="Corbel"/>
              </a:rPr>
              <a:t>than </a:t>
            </a:r>
            <a:r>
              <a:rPr sz="2800" spc="-5" dirty="0">
                <a:solidFill>
                  <a:srgbClr val="FFFFFF"/>
                </a:solidFill>
                <a:latin typeface="Corbel"/>
                <a:cs typeface="Corbel"/>
              </a:rPr>
              <a:t>hand-picking</a:t>
            </a:r>
            <a:r>
              <a:rPr sz="2800" spc="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Corbel"/>
                <a:cs typeface="Corbel"/>
              </a:rPr>
              <a:t>them)</a:t>
            </a:r>
            <a:endParaRPr sz="2800">
              <a:latin typeface="Corbel"/>
              <a:cs typeface="Corbel"/>
            </a:endParaRPr>
          </a:p>
          <a:p>
            <a:pPr marL="756285" marR="472440" lvl="1" indent="-286385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2800" spc="-10" dirty="0">
                <a:solidFill>
                  <a:srgbClr val="FFFFFF"/>
                </a:solidFill>
                <a:latin typeface="Corbel"/>
                <a:cs typeface="Corbel"/>
              </a:rPr>
              <a:t>Responding </a:t>
            </a:r>
            <a:r>
              <a:rPr sz="2800" spc="-5" dirty="0">
                <a:solidFill>
                  <a:srgbClr val="FFFFFF"/>
                </a:solidFill>
                <a:latin typeface="Corbel"/>
                <a:cs typeface="Corbel"/>
              </a:rPr>
              <a:t>to inputs and feedback </a:t>
            </a:r>
            <a:r>
              <a:rPr sz="2800" spc="-10" dirty="0">
                <a:solidFill>
                  <a:srgbClr val="FFFFFF"/>
                </a:solidFill>
                <a:latin typeface="Corbel"/>
                <a:cs typeface="Corbel"/>
              </a:rPr>
              <a:t>through  </a:t>
            </a:r>
            <a:r>
              <a:rPr sz="2800" spc="-5" dirty="0">
                <a:solidFill>
                  <a:srgbClr val="FFFFFF"/>
                </a:solidFill>
                <a:latin typeface="Corbel"/>
                <a:cs typeface="Corbel"/>
              </a:rPr>
              <a:t>iterative consultation</a:t>
            </a:r>
            <a:r>
              <a:rPr sz="2800" spc="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Corbel"/>
                <a:cs typeface="Corbel"/>
              </a:rPr>
              <a:t>process</a:t>
            </a:r>
            <a:endParaRPr sz="2800">
              <a:latin typeface="Corbel"/>
              <a:cs typeface="Corbel"/>
            </a:endParaRPr>
          </a:p>
          <a:p>
            <a:pPr lvl="1">
              <a:lnSpc>
                <a:spcPct val="100000"/>
              </a:lnSpc>
              <a:spcBef>
                <a:spcPts val="25"/>
              </a:spcBef>
              <a:buClr>
                <a:srgbClr val="FFFFFF"/>
              </a:buClr>
              <a:buFont typeface="Arial"/>
              <a:buChar char="•"/>
            </a:pPr>
            <a:endParaRPr sz="2900">
              <a:latin typeface="Times New Roman"/>
              <a:cs typeface="Times New Roman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  <a:tab pos="2676525" algn="l"/>
              </a:tabLst>
            </a:pPr>
            <a:r>
              <a:rPr sz="2800" b="1" spc="-5" dirty="0">
                <a:solidFill>
                  <a:srgbClr val="FFFFFF"/>
                </a:solidFill>
                <a:latin typeface="Corbel"/>
                <a:cs typeface="Corbel"/>
              </a:rPr>
              <a:t>Good</a:t>
            </a:r>
            <a:r>
              <a:rPr sz="2800" b="1" spc="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Corbel"/>
                <a:cs typeface="Corbel"/>
              </a:rPr>
              <a:t>practice:	</a:t>
            </a:r>
            <a:r>
              <a:rPr sz="2800" spc="-20" dirty="0">
                <a:solidFill>
                  <a:srgbClr val="FFFFFF"/>
                </a:solidFill>
                <a:latin typeface="Corbel"/>
                <a:cs typeface="Corbel"/>
              </a:rPr>
              <a:t>Permanent</a:t>
            </a:r>
            <a:r>
              <a:rPr sz="2800" spc="-2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orbel"/>
                <a:cs typeface="Corbel"/>
              </a:rPr>
              <a:t>multi-stakeholder</a:t>
            </a:r>
            <a:endParaRPr sz="2800">
              <a:latin typeface="Corbel"/>
              <a:cs typeface="Corbel"/>
            </a:endParaRPr>
          </a:p>
          <a:p>
            <a:pPr marL="299085">
              <a:lnSpc>
                <a:spcPct val="100000"/>
              </a:lnSpc>
            </a:pPr>
            <a:r>
              <a:rPr sz="2800" spc="-5" dirty="0">
                <a:solidFill>
                  <a:srgbClr val="FFFFFF"/>
                </a:solidFill>
                <a:latin typeface="Corbel"/>
                <a:cs typeface="Corbel"/>
              </a:rPr>
              <a:t>dialogues (used in </a:t>
            </a:r>
            <a:r>
              <a:rPr sz="2800" dirty="0">
                <a:solidFill>
                  <a:srgbClr val="FFFFFF"/>
                </a:solidFill>
                <a:latin typeface="Corbel"/>
                <a:cs typeface="Corbel"/>
              </a:rPr>
              <a:t>36 </a:t>
            </a:r>
            <a:r>
              <a:rPr sz="2800" spc="-10" dirty="0">
                <a:solidFill>
                  <a:srgbClr val="FFFFFF"/>
                </a:solidFill>
                <a:latin typeface="Corbel"/>
                <a:cs typeface="Corbel"/>
              </a:rPr>
              <a:t>OGP</a:t>
            </a:r>
            <a:r>
              <a:rPr sz="2800" spc="-8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orbel"/>
                <a:cs typeface="Corbel"/>
              </a:rPr>
              <a:t>countries)</a:t>
            </a:r>
            <a:endParaRPr sz="2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2729" y="577215"/>
            <a:ext cx="8417560" cy="523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0" spc="-5" dirty="0">
                <a:latin typeface="Corbel"/>
                <a:cs typeface="Corbel"/>
              </a:rPr>
              <a:t>What </a:t>
            </a:r>
            <a:r>
              <a:rPr sz="3200" b="0" dirty="0">
                <a:latin typeface="Corbel"/>
                <a:cs typeface="Corbel"/>
              </a:rPr>
              <a:t>is </a:t>
            </a:r>
            <a:r>
              <a:rPr sz="3200" b="0" spc="-5" dirty="0">
                <a:latin typeface="Corbel"/>
                <a:cs typeface="Corbel"/>
              </a:rPr>
              <a:t>the Open Government Partnership</a:t>
            </a:r>
            <a:r>
              <a:rPr sz="3200" b="0" spc="-270" dirty="0">
                <a:latin typeface="Corbel"/>
                <a:cs typeface="Corbel"/>
              </a:rPr>
              <a:t> </a:t>
            </a:r>
            <a:r>
              <a:rPr sz="3200" b="0" spc="-25" dirty="0">
                <a:latin typeface="Corbel"/>
                <a:cs typeface="Corbel"/>
              </a:rPr>
              <a:t>(OGP)?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81863" rIns="0" bIns="0" rtlCol="0">
            <a:spAutoFit/>
          </a:bodyPr>
          <a:lstStyle/>
          <a:p>
            <a:pPr marL="101600" marR="5080" algn="ctr">
              <a:lnSpc>
                <a:spcPts val="4110"/>
              </a:lnSpc>
            </a:pPr>
            <a:r>
              <a:rPr sz="3600" b="1" dirty="0">
                <a:latin typeface="Corbel"/>
                <a:cs typeface="Corbel"/>
              </a:rPr>
              <a:t>A </a:t>
            </a:r>
            <a:r>
              <a:rPr sz="3600" b="1" spc="-10" dirty="0">
                <a:solidFill>
                  <a:srgbClr val="D16248"/>
                </a:solidFill>
                <a:latin typeface="Corbel"/>
                <a:cs typeface="Corbel"/>
              </a:rPr>
              <a:t>multi-stakeholder </a:t>
            </a:r>
            <a:r>
              <a:rPr sz="3600" b="1" spc="-5" dirty="0">
                <a:solidFill>
                  <a:srgbClr val="D16248"/>
                </a:solidFill>
                <a:latin typeface="Corbel"/>
                <a:cs typeface="Corbel"/>
              </a:rPr>
              <a:t>initiative </a:t>
            </a:r>
            <a:r>
              <a:rPr sz="3600" b="1" spc="-5" dirty="0">
                <a:latin typeface="Corbel"/>
                <a:cs typeface="Corbel"/>
              </a:rPr>
              <a:t>through  which governments </a:t>
            </a:r>
            <a:r>
              <a:rPr sz="3600" b="1" spc="-25" dirty="0">
                <a:latin typeface="Corbel"/>
                <a:cs typeface="Corbel"/>
              </a:rPr>
              <a:t>make </a:t>
            </a:r>
            <a:r>
              <a:rPr sz="3600" b="1" spc="-5" dirty="0">
                <a:solidFill>
                  <a:srgbClr val="D16248"/>
                </a:solidFill>
                <a:latin typeface="Corbel"/>
                <a:cs typeface="Corbel"/>
              </a:rPr>
              <a:t>concrete  </a:t>
            </a:r>
            <a:r>
              <a:rPr sz="3600" b="1" dirty="0">
                <a:solidFill>
                  <a:srgbClr val="D16248"/>
                </a:solidFill>
                <a:latin typeface="Corbel"/>
                <a:cs typeface="Corbel"/>
              </a:rPr>
              <a:t>commitments </a:t>
            </a:r>
            <a:r>
              <a:rPr sz="3600" b="1" dirty="0">
                <a:latin typeface="Corbel"/>
                <a:cs typeface="Corbel"/>
              </a:rPr>
              <a:t>to </a:t>
            </a:r>
            <a:r>
              <a:rPr sz="3600" b="1" dirty="0">
                <a:solidFill>
                  <a:srgbClr val="D16248"/>
                </a:solidFill>
                <a:latin typeface="Corbel"/>
                <a:cs typeface="Corbel"/>
              </a:rPr>
              <a:t>open</a:t>
            </a:r>
            <a:r>
              <a:rPr sz="3600" b="1" spc="-120" dirty="0">
                <a:solidFill>
                  <a:srgbClr val="D16248"/>
                </a:solidFill>
                <a:latin typeface="Corbel"/>
                <a:cs typeface="Corbel"/>
              </a:rPr>
              <a:t> </a:t>
            </a:r>
            <a:r>
              <a:rPr sz="3600" b="1" spc="-5" dirty="0">
                <a:solidFill>
                  <a:srgbClr val="D16248"/>
                </a:solidFill>
                <a:latin typeface="Corbel"/>
                <a:cs typeface="Corbel"/>
              </a:rPr>
              <a:t>government</a:t>
            </a:r>
            <a:r>
              <a:rPr sz="3600" spc="-5" dirty="0"/>
              <a:t>.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492240" y="4181893"/>
            <a:ext cx="2331719" cy="22603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479540" y="4169193"/>
            <a:ext cx="2357120" cy="2286000"/>
          </a:xfrm>
          <a:custGeom>
            <a:avLst/>
            <a:gdLst/>
            <a:ahLst/>
            <a:cxnLst/>
            <a:rect l="l" t="t" r="r" b="b"/>
            <a:pathLst>
              <a:path w="2357120" h="2286000">
                <a:moveTo>
                  <a:pt x="0" y="2285746"/>
                </a:moveTo>
                <a:lnTo>
                  <a:pt x="2357119" y="2285746"/>
                </a:lnTo>
                <a:lnTo>
                  <a:pt x="2357119" y="0"/>
                </a:lnTo>
                <a:lnTo>
                  <a:pt x="0" y="0"/>
                </a:lnTo>
                <a:lnTo>
                  <a:pt x="0" y="2285746"/>
                </a:lnTo>
                <a:close/>
              </a:path>
            </a:pathLst>
          </a:custGeom>
          <a:ln w="25400">
            <a:solidFill>
              <a:srgbClr val="CCB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16146" y="4183418"/>
            <a:ext cx="1953132" cy="20302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703446" y="4170718"/>
            <a:ext cx="1978660" cy="2056130"/>
          </a:xfrm>
          <a:custGeom>
            <a:avLst/>
            <a:gdLst/>
            <a:ahLst/>
            <a:cxnLst/>
            <a:rect l="l" t="t" r="r" b="b"/>
            <a:pathLst>
              <a:path w="1978660" h="2056129">
                <a:moveTo>
                  <a:pt x="0" y="2055621"/>
                </a:moveTo>
                <a:lnTo>
                  <a:pt x="1978532" y="2055621"/>
                </a:lnTo>
                <a:lnTo>
                  <a:pt x="1978532" y="0"/>
                </a:lnTo>
                <a:lnTo>
                  <a:pt x="0" y="0"/>
                </a:lnTo>
                <a:lnTo>
                  <a:pt x="0" y="2055621"/>
                </a:lnTo>
                <a:close/>
              </a:path>
            </a:pathLst>
          </a:custGeom>
          <a:ln w="25400">
            <a:solidFill>
              <a:srgbClr val="CCB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94359" y="4046220"/>
            <a:ext cx="2194560" cy="24460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81659" y="4033520"/>
            <a:ext cx="2219960" cy="2471420"/>
          </a:xfrm>
          <a:custGeom>
            <a:avLst/>
            <a:gdLst/>
            <a:ahLst/>
            <a:cxnLst/>
            <a:rect l="l" t="t" r="r" b="b"/>
            <a:pathLst>
              <a:path w="2219960" h="2471420">
                <a:moveTo>
                  <a:pt x="0" y="2471419"/>
                </a:moveTo>
                <a:lnTo>
                  <a:pt x="2219960" y="2471419"/>
                </a:lnTo>
                <a:lnTo>
                  <a:pt x="2219960" y="0"/>
                </a:lnTo>
                <a:lnTo>
                  <a:pt x="0" y="0"/>
                </a:lnTo>
                <a:lnTo>
                  <a:pt x="0" y="2471419"/>
                </a:lnTo>
                <a:close/>
              </a:path>
            </a:pathLst>
          </a:custGeom>
          <a:ln w="25400">
            <a:solidFill>
              <a:srgbClr val="CCB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806440" y="5006340"/>
            <a:ext cx="548640" cy="411480"/>
          </a:xfrm>
          <a:custGeom>
            <a:avLst/>
            <a:gdLst/>
            <a:ahLst/>
            <a:cxnLst/>
            <a:rect l="l" t="t" r="r" b="b"/>
            <a:pathLst>
              <a:path w="548639" h="411479">
                <a:moveTo>
                  <a:pt x="205739" y="0"/>
                </a:moveTo>
                <a:lnTo>
                  <a:pt x="0" y="205740"/>
                </a:lnTo>
                <a:lnTo>
                  <a:pt x="205739" y="411480"/>
                </a:lnTo>
                <a:lnTo>
                  <a:pt x="205739" y="308610"/>
                </a:lnTo>
                <a:lnTo>
                  <a:pt x="548639" y="308610"/>
                </a:lnTo>
                <a:lnTo>
                  <a:pt x="548639" y="102870"/>
                </a:lnTo>
                <a:lnTo>
                  <a:pt x="205739" y="102870"/>
                </a:lnTo>
                <a:lnTo>
                  <a:pt x="2057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806440" y="5006340"/>
            <a:ext cx="548640" cy="411480"/>
          </a:xfrm>
          <a:custGeom>
            <a:avLst/>
            <a:gdLst/>
            <a:ahLst/>
            <a:cxnLst/>
            <a:rect l="l" t="t" r="r" b="b"/>
            <a:pathLst>
              <a:path w="548639" h="411479">
                <a:moveTo>
                  <a:pt x="0" y="205740"/>
                </a:moveTo>
                <a:lnTo>
                  <a:pt x="205739" y="0"/>
                </a:lnTo>
                <a:lnTo>
                  <a:pt x="205739" y="102870"/>
                </a:lnTo>
                <a:lnTo>
                  <a:pt x="548639" y="102870"/>
                </a:lnTo>
                <a:lnTo>
                  <a:pt x="548639" y="308610"/>
                </a:lnTo>
                <a:lnTo>
                  <a:pt x="205739" y="308610"/>
                </a:lnTo>
                <a:lnTo>
                  <a:pt x="205739" y="411480"/>
                </a:lnTo>
                <a:lnTo>
                  <a:pt x="0" y="205740"/>
                </a:lnTo>
                <a:close/>
              </a:path>
            </a:pathLst>
          </a:custGeom>
          <a:ln w="25400">
            <a:solidFill>
              <a:srgbClr val="8BAC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926079" y="5006340"/>
            <a:ext cx="548640" cy="411480"/>
          </a:xfrm>
          <a:custGeom>
            <a:avLst/>
            <a:gdLst/>
            <a:ahLst/>
            <a:cxnLst/>
            <a:rect l="l" t="t" r="r" b="b"/>
            <a:pathLst>
              <a:path w="548639" h="411479">
                <a:moveTo>
                  <a:pt x="342899" y="0"/>
                </a:moveTo>
                <a:lnTo>
                  <a:pt x="342899" y="102870"/>
                </a:lnTo>
                <a:lnTo>
                  <a:pt x="0" y="102870"/>
                </a:lnTo>
                <a:lnTo>
                  <a:pt x="0" y="308610"/>
                </a:lnTo>
                <a:lnTo>
                  <a:pt x="342899" y="308610"/>
                </a:lnTo>
                <a:lnTo>
                  <a:pt x="342899" y="411480"/>
                </a:lnTo>
                <a:lnTo>
                  <a:pt x="548640" y="205740"/>
                </a:lnTo>
                <a:lnTo>
                  <a:pt x="3428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926079" y="5006340"/>
            <a:ext cx="548640" cy="411480"/>
          </a:xfrm>
          <a:custGeom>
            <a:avLst/>
            <a:gdLst/>
            <a:ahLst/>
            <a:cxnLst/>
            <a:rect l="l" t="t" r="r" b="b"/>
            <a:pathLst>
              <a:path w="548639" h="411479">
                <a:moveTo>
                  <a:pt x="548640" y="205740"/>
                </a:moveTo>
                <a:lnTo>
                  <a:pt x="342899" y="411480"/>
                </a:lnTo>
                <a:lnTo>
                  <a:pt x="342899" y="308610"/>
                </a:lnTo>
                <a:lnTo>
                  <a:pt x="0" y="308610"/>
                </a:lnTo>
                <a:lnTo>
                  <a:pt x="0" y="102870"/>
                </a:lnTo>
                <a:lnTo>
                  <a:pt x="342899" y="102870"/>
                </a:lnTo>
                <a:lnTo>
                  <a:pt x="342899" y="0"/>
                </a:lnTo>
                <a:lnTo>
                  <a:pt x="548640" y="205740"/>
                </a:lnTo>
                <a:close/>
              </a:path>
            </a:pathLst>
          </a:custGeom>
          <a:ln w="25400">
            <a:solidFill>
              <a:srgbClr val="8BAC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211709"/>
            <a:ext cx="8801100" cy="523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0" spc="-5" dirty="0">
                <a:latin typeface="Corbel"/>
                <a:cs typeface="Corbel"/>
              </a:rPr>
              <a:t>Nigerian </a:t>
            </a:r>
            <a:r>
              <a:rPr sz="3200" b="0" dirty="0">
                <a:latin typeface="Corbel"/>
                <a:cs typeface="Corbel"/>
              </a:rPr>
              <a:t>experience with </a:t>
            </a:r>
            <a:r>
              <a:rPr sz="3200" b="0" spc="-5" dirty="0">
                <a:latin typeface="Corbel"/>
                <a:cs typeface="Corbel"/>
              </a:rPr>
              <a:t>multi-stakeholder</a:t>
            </a:r>
            <a:r>
              <a:rPr sz="3200" b="0" spc="-155" dirty="0">
                <a:latin typeface="Corbel"/>
                <a:cs typeface="Corbel"/>
              </a:rPr>
              <a:t> </a:t>
            </a:r>
            <a:r>
              <a:rPr sz="3200" b="0" dirty="0">
                <a:latin typeface="Corbel"/>
                <a:cs typeface="Corbel"/>
              </a:rPr>
              <a:t>dialogue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0018" y="866635"/>
            <a:ext cx="7273671" cy="11484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93469" y="2313050"/>
            <a:ext cx="6840220" cy="45449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841494" y="2339594"/>
            <a:ext cx="2990215" cy="2529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400" dirty="0">
                <a:solidFill>
                  <a:srgbClr val="FFFFFF"/>
                </a:solidFill>
                <a:latin typeface="Corbel"/>
                <a:cs typeface="Corbel"/>
              </a:rPr>
              <a:t>Member </a:t>
            </a:r>
            <a:r>
              <a:rPr sz="2400" spc="-5" dirty="0">
                <a:solidFill>
                  <a:srgbClr val="FFFFFF"/>
                </a:solidFill>
                <a:latin typeface="Corbel"/>
                <a:cs typeface="Corbel"/>
              </a:rPr>
              <a:t>since</a:t>
            </a:r>
            <a:r>
              <a:rPr sz="2400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spc="-15" dirty="0">
                <a:solidFill>
                  <a:srgbClr val="FFFFFF"/>
                </a:solidFill>
                <a:latin typeface="Corbel"/>
                <a:cs typeface="Corbel"/>
              </a:rPr>
              <a:t>2004</a:t>
            </a:r>
            <a:endParaRPr sz="24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FFFFFF"/>
              </a:buClr>
              <a:buFont typeface="Arial"/>
              <a:buChar char="•"/>
            </a:pPr>
            <a:endParaRPr sz="2050">
              <a:latin typeface="Times New Roman"/>
              <a:cs typeface="Times New Roman"/>
            </a:endParaRPr>
          </a:p>
          <a:p>
            <a:pPr marL="299085" marR="5080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400" dirty="0">
                <a:solidFill>
                  <a:srgbClr val="FFFFFF"/>
                </a:solidFill>
                <a:latin typeface="Corbel"/>
                <a:cs typeface="Corbel"/>
              </a:rPr>
              <a:t>Governed by  </a:t>
            </a:r>
            <a:r>
              <a:rPr sz="2400" spc="-5" dirty="0">
                <a:solidFill>
                  <a:srgbClr val="FFFFFF"/>
                </a:solidFill>
                <a:latin typeface="Corbel"/>
                <a:cs typeface="Corbel"/>
              </a:rPr>
              <a:t>representatives </a:t>
            </a:r>
            <a:r>
              <a:rPr sz="2400" dirty="0">
                <a:solidFill>
                  <a:srgbClr val="FFFFFF"/>
                </a:solidFill>
                <a:latin typeface="Corbel"/>
                <a:cs typeface="Corbel"/>
              </a:rPr>
              <a:t>of  government,  </a:t>
            </a:r>
            <a:r>
              <a:rPr sz="2400" spc="-5" dirty="0">
                <a:solidFill>
                  <a:srgbClr val="FFFFFF"/>
                </a:solidFill>
                <a:latin typeface="Corbel"/>
                <a:cs typeface="Corbel"/>
              </a:rPr>
              <a:t>extractive companies  </a:t>
            </a:r>
            <a:r>
              <a:rPr sz="2400" dirty="0">
                <a:solidFill>
                  <a:srgbClr val="FFFFFF"/>
                </a:solidFill>
                <a:latin typeface="Corbel"/>
                <a:cs typeface="Corbel"/>
              </a:rPr>
              <a:t>and </a:t>
            </a:r>
            <a:r>
              <a:rPr sz="2400" spc="-5" dirty="0">
                <a:solidFill>
                  <a:srgbClr val="FFFFFF"/>
                </a:solidFill>
                <a:latin typeface="Corbel"/>
                <a:cs typeface="Corbel"/>
              </a:rPr>
              <a:t>civil</a:t>
            </a:r>
            <a:r>
              <a:rPr sz="2400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orbel"/>
                <a:cs typeface="Corbel"/>
              </a:rPr>
              <a:t>society</a:t>
            </a:r>
            <a:endParaRPr sz="24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2877" y="1845945"/>
            <a:ext cx="3303904" cy="838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0" b="0" spc="-5" dirty="0">
                <a:latin typeface="Gill Sans MT"/>
                <a:cs typeface="Gill Sans MT"/>
              </a:rPr>
              <a:t>COMMON</a:t>
            </a:r>
            <a:endParaRPr sz="5500"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0497" y="2691257"/>
            <a:ext cx="3305175" cy="1661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5090" algn="ctr">
              <a:lnSpc>
                <a:spcPts val="4500"/>
              </a:lnSpc>
            </a:pPr>
            <a:r>
              <a:rPr sz="3800" dirty="0">
                <a:solidFill>
                  <a:srgbClr val="FFFFFF"/>
                </a:solidFill>
                <a:latin typeface="Gill Sans MT"/>
                <a:cs typeface="Gill Sans MT"/>
              </a:rPr>
              <a:t>COMMITMENT</a:t>
            </a:r>
            <a:endParaRPr sz="3800">
              <a:latin typeface="Gill Sans MT"/>
              <a:cs typeface="Gill Sans MT"/>
            </a:endParaRPr>
          </a:p>
          <a:p>
            <a:pPr marR="4445" algn="ctr">
              <a:lnSpc>
                <a:spcPts val="8580"/>
              </a:lnSpc>
            </a:pPr>
            <a:r>
              <a:rPr sz="7200" dirty="0">
                <a:solidFill>
                  <a:srgbClr val="FFFFFF"/>
                </a:solidFill>
                <a:latin typeface="Gill Sans MT"/>
                <a:cs typeface="Gill Sans MT"/>
              </a:rPr>
              <a:t>THEMES</a:t>
            </a:r>
            <a:endParaRPr sz="7200">
              <a:latin typeface="Gill Sans MT"/>
              <a:cs typeface="Gill Sans M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70478" y="0"/>
            <a:ext cx="5573521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814727"/>
            <a:ext cx="9144000" cy="432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696764"/>
            <a:ext cx="1901825" cy="139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50389" y="6696764"/>
            <a:ext cx="1901825" cy="139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700779" y="6696764"/>
            <a:ext cx="1901825" cy="139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551170" y="6696764"/>
            <a:ext cx="1901825" cy="139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363079" y="6696764"/>
            <a:ext cx="1780921" cy="139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07593" y="258064"/>
            <a:ext cx="6216015" cy="678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b="1" dirty="0">
                <a:solidFill>
                  <a:srgbClr val="FFFFFF"/>
                </a:solidFill>
                <a:latin typeface="Arial"/>
                <a:cs typeface="Arial"/>
              </a:rPr>
              <a:t>A good </a:t>
            </a:r>
            <a:r>
              <a:rPr sz="4400" b="1" spc="-5" dirty="0">
                <a:solidFill>
                  <a:srgbClr val="FFFFFF"/>
                </a:solidFill>
                <a:latin typeface="Arial"/>
                <a:cs typeface="Arial"/>
              </a:rPr>
              <a:t>action </a:t>
            </a:r>
            <a:r>
              <a:rPr sz="4400" b="1" dirty="0">
                <a:solidFill>
                  <a:srgbClr val="FFFFFF"/>
                </a:solidFill>
                <a:latin typeface="Arial"/>
                <a:cs typeface="Arial"/>
              </a:rPr>
              <a:t>plan</a:t>
            </a:r>
            <a:r>
              <a:rPr sz="4400" b="1" spc="-2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b="1" dirty="0">
                <a:solidFill>
                  <a:srgbClr val="FFFFFF"/>
                </a:solidFill>
                <a:latin typeface="Arial"/>
                <a:cs typeface="Arial"/>
              </a:rPr>
              <a:t>is…</a:t>
            </a:r>
            <a:endParaRPr sz="44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44195" y="601345"/>
            <a:ext cx="3714115" cy="1383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895"/>
              </a:lnSpc>
              <a:tabLst>
                <a:tab pos="1712595" algn="l"/>
              </a:tabLst>
            </a:pPr>
            <a:r>
              <a:rPr sz="14400" b="0" baseline="-17361" dirty="0">
                <a:solidFill>
                  <a:srgbClr val="B3A1C6"/>
                </a:solidFill>
                <a:latin typeface="Webdings"/>
                <a:cs typeface="Webdings"/>
              </a:rPr>
              <a:t></a:t>
            </a:r>
            <a:r>
              <a:rPr sz="14400" b="0" baseline="-17361" dirty="0">
                <a:solidFill>
                  <a:srgbClr val="B3A1C6"/>
                </a:solidFill>
                <a:latin typeface="Times New Roman"/>
                <a:cs typeface="Times New Roman"/>
              </a:rPr>
              <a:t>	</a:t>
            </a:r>
            <a:r>
              <a:rPr sz="3200" dirty="0">
                <a:latin typeface="Arial"/>
                <a:cs typeface="Arial"/>
              </a:rPr>
              <a:t>Ambitio</a:t>
            </a:r>
            <a:r>
              <a:rPr sz="3200" spc="-10" dirty="0">
                <a:latin typeface="Arial"/>
                <a:cs typeface="Arial"/>
              </a:rPr>
              <a:t>u</a:t>
            </a:r>
            <a:r>
              <a:rPr sz="3200" dirty="0">
                <a:latin typeface="Arial"/>
                <a:cs typeface="Arial"/>
              </a:rPr>
              <a:t>s</a:t>
            </a:r>
            <a:endParaRPr sz="3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99643" y="1984819"/>
            <a:ext cx="7374890" cy="3950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57655">
              <a:lnSpc>
                <a:spcPts val="2135"/>
              </a:lnSpc>
            </a:pPr>
            <a:r>
              <a:rPr sz="2300" dirty="0">
                <a:solidFill>
                  <a:srgbClr val="FFFFFF"/>
                </a:solidFill>
                <a:latin typeface="Arial"/>
                <a:cs typeface="Arial"/>
              </a:rPr>
              <a:t>Do commitments stretch government</a:t>
            </a:r>
            <a:r>
              <a:rPr sz="2300" spc="-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FFFFFF"/>
                </a:solidFill>
                <a:latin typeface="Arial"/>
                <a:cs typeface="Arial"/>
              </a:rPr>
              <a:t>beyond</a:t>
            </a:r>
            <a:endParaRPr sz="2300">
              <a:latin typeface="Arial"/>
              <a:cs typeface="Arial"/>
            </a:endParaRPr>
          </a:p>
          <a:p>
            <a:pPr marL="1557655">
              <a:lnSpc>
                <a:spcPct val="100000"/>
              </a:lnSpc>
            </a:pPr>
            <a:r>
              <a:rPr sz="2300" dirty="0">
                <a:solidFill>
                  <a:srgbClr val="FFFFFF"/>
                </a:solidFill>
                <a:latin typeface="Arial"/>
                <a:cs typeface="Arial"/>
              </a:rPr>
              <a:t>current state of</a:t>
            </a:r>
            <a:r>
              <a:rPr sz="23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FFFFFF"/>
                </a:solidFill>
                <a:latin typeface="Arial"/>
                <a:cs typeface="Arial"/>
              </a:rPr>
              <a:t>practice?</a:t>
            </a:r>
            <a:endParaRPr sz="2300">
              <a:latin typeface="Arial"/>
              <a:cs typeface="Arial"/>
            </a:endParaRPr>
          </a:p>
          <a:p>
            <a:pPr marL="14604">
              <a:lnSpc>
                <a:spcPct val="100000"/>
              </a:lnSpc>
              <a:spcBef>
                <a:spcPts val="1750"/>
              </a:spcBef>
            </a:pPr>
            <a:r>
              <a:rPr sz="8800" b="1" spc="-10" dirty="0">
                <a:solidFill>
                  <a:srgbClr val="B3A1C6"/>
                </a:solidFill>
                <a:latin typeface="Webdings"/>
                <a:cs typeface="Webdings"/>
              </a:rPr>
              <a:t></a:t>
            </a:r>
            <a:endParaRPr sz="8800">
              <a:latin typeface="Webdings"/>
              <a:cs typeface="Webdings"/>
            </a:endParaRPr>
          </a:p>
          <a:p>
            <a:pPr marL="12700">
              <a:lnSpc>
                <a:spcPct val="100000"/>
              </a:lnSpc>
              <a:spcBef>
                <a:spcPts val="3335"/>
              </a:spcBef>
            </a:pPr>
            <a:r>
              <a:rPr sz="8800" b="1" spc="-5" dirty="0">
                <a:solidFill>
                  <a:srgbClr val="B3A1C6"/>
                </a:solidFill>
                <a:latin typeface="Wingdings 2"/>
                <a:cs typeface="Wingdings 2"/>
              </a:rPr>
              <a:t></a:t>
            </a:r>
            <a:endParaRPr sz="8800">
              <a:latin typeface="Wingdings 2"/>
              <a:cs typeface="Wingdings 2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144648" y="3154553"/>
            <a:ext cx="5083810" cy="851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Responsive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2300" dirty="0">
                <a:solidFill>
                  <a:srgbClr val="FFFFFF"/>
                </a:solidFill>
                <a:latin typeface="Arial"/>
                <a:cs typeface="Arial"/>
              </a:rPr>
              <a:t>Is the plan reflective of public</a:t>
            </a:r>
            <a:r>
              <a:rPr sz="2300" spc="-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FFFFFF"/>
                </a:solidFill>
                <a:latin typeface="Arial"/>
                <a:cs typeface="Arial"/>
              </a:rPr>
              <a:t>demand?</a:t>
            </a:r>
            <a:endParaRPr sz="23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144648" y="4336033"/>
            <a:ext cx="6322060" cy="15525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Relevant</a:t>
            </a:r>
            <a:endParaRPr sz="32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20"/>
              </a:spcBef>
            </a:pPr>
            <a:r>
              <a:rPr sz="2300" dirty="0">
                <a:solidFill>
                  <a:srgbClr val="FFFFFF"/>
                </a:solidFill>
                <a:latin typeface="Arial"/>
                <a:cs typeface="Arial"/>
              </a:rPr>
              <a:t>Does the plan address key open government  principles of </a:t>
            </a:r>
            <a:r>
              <a:rPr sz="2300" spc="-25" dirty="0">
                <a:solidFill>
                  <a:srgbClr val="FFFFFF"/>
                </a:solidFill>
                <a:latin typeface="Arial"/>
                <a:cs typeface="Arial"/>
              </a:rPr>
              <a:t>Transparency, </a:t>
            </a:r>
            <a:r>
              <a:rPr sz="2300" spc="-15" dirty="0">
                <a:solidFill>
                  <a:srgbClr val="FFFFFF"/>
                </a:solidFill>
                <a:latin typeface="Arial"/>
                <a:cs typeface="Arial"/>
              </a:rPr>
              <a:t>Accountability,</a:t>
            </a:r>
            <a:r>
              <a:rPr sz="2300" spc="-2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FFFFFF"/>
                </a:solidFill>
                <a:latin typeface="Arial"/>
                <a:cs typeface="Arial"/>
              </a:rPr>
              <a:t>and/or  Public</a:t>
            </a:r>
            <a:r>
              <a:rPr sz="23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FFFFFF"/>
                </a:solidFill>
                <a:latin typeface="Arial"/>
                <a:cs typeface="Arial"/>
              </a:rPr>
              <a:t>Participation?</a:t>
            </a:r>
            <a:endParaRPr sz="2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4030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818610"/>
            <a:ext cx="9144000" cy="393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700646"/>
            <a:ext cx="1901825" cy="139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50389" y="6700646"/>
            <a:ext cx="1901825" cy="139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00779" y="6700646"/>
            <a:ext cx="1901825" cy="139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551170" y="6700646"/>
            <a:ext cx="1901825" cy="139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363079" y="6700646"/>
            <a:ext cx="1780921" cy="139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21610">
              <a:lnSpc>
                <a:spcPct val="100000"/>
              </a:lnSpc>
            </a:pPr>
            <a:r>
              <a:rPr b="0" spc="-5" dirty="0">
                <a:latin typeface="Corbel"/>
                <a:cs typeface="Corbel"/>
              </a:rPr>
              <a:t>Assessment</a:t>
            </a:r>
          </a:p>
        </p:txBody>
      </p:sp>
      <p:sp>
        <p:nvSpPr>
          <p:cNvPr id="10" name="object 10"/>
          <p:cNvSpPr/>
          <p:nvPr/>
        </p:nvSpPr>
        <p:spPr>
          <a:xfrm>
            <a:off x="2110810" y="215653"/>
            <a:ext cx="773430" cy="690880"/>
          </a:xfrm>
          <a:custGeom>
            <a:avLst/>
            <a:gdLst/>
            <a:ahLst/>
            <a:cxnLst/>
            <a:rect l="l" t="t" r="r" b="b"/>
            <a:pathLst>
              <a:path w="773430" h="690880">
                <a:moveTo>
                  <a:pt x="486027" y="397414"/>
                </a:moveTo>
                <a:lnTo>
                  <a:pt x="452251" y="417200"/>
                </a:lnTo>
                <a:lnTo>
                  <a:pt x="432999" y="452366"/>
                </a:lnTo>
                <a:lnTo>
                  <a:pt x="429903" y="475146"/>
                </a:lnTo>
                <a:lnTo>
                  <a:pt x="432660" y="483494"/>
                </a:lnTo>
                <a:lnTo>
                  <a:pt x="687888" y="682363"/>
                </a:lnTo>
                <a:lnTo>
                  <a:pt x="719003" y="690872"/>
                </a:lnTo>
                <a:lnTo>
                  <a:pt x="730050" y="689705"/>
                </a:lnTo>
                <a:lnTo>
                  <a:pt x="763786" y="668133"/>
                </a:lnTo>
                <a:lnTo>
                  <a:pt x="773359" y="640326"/>
                </a:lnTo>
                <a:lnTo>
                  <a:pt x="773143" y="630231"/>
                </a:lnTo>
                <a:lnTo>
                  <a:pt x="771152" y="621101"/>
                </a:lnTo>
                <a:lnTo>
                  <a:pt x="767376" y="612947"/>
                </a:lnTo>
                <a:lnTo>
                  <a:pt x="761802" y="605782"/>
                </a:lnTo>
                <a:lnTo>
                  <a:pt x="730179" y="581906"/>
                </a:lnTo>
                <a:lnTo>
                  <a:pt x="495483" y="399153"/>
                </a:lnTo>
                <a:lnTo>
                  <a:pt x="486027" y="397414"/>
                </a:lnTo>
                <a:close/>
              </a:path>
              <a:path w="773430" h="690880">
                <a:moveTo>
                  <a:pt x="433011" y="427601"/>
                </a:moveTo>
                <a:lnTo>
                  <a:pt x="344988" y="427601"/>
                </a:lnTo>
                <a:lnTo>
                  <a:pt x="422204" y="479544"/>
                </a:lnTo>
                <a:lnTo>
                  <a:pt x="420565" y="472519"/>
                </a:lnTo>
                <a:lnTo>
                  <a:pt x="420807" y="463827"/>
                </a:lnTo>
                <a:lnTo>
                  <a:pt x="422954" y="453469"/>
                </a:lnTo>
                <a:lnTo>
                  <a:pt x="427030" y="441444"/>
                </a:lnTo>
                <a:lnTo>
                  <a:pt x="431602" y="430321"/>
                </a:lnTo>
                <a:lnTo>
                  <a:pt x="433011" y="427601"/>
                </a:lnTo>
                <a:close/>
              </a:path>
              <a:path w="773430" h="690880">
                <a:moveTo>
                  <a:pt x="5390" y="165092"/>
                </a:moveTo>
                <a:lnTo>
                  <a:pt x="1677" y="208287"/>
                </a:lnTo>
                <a:lnTo>
                  <a:pt x="101" y="239089"/>
                </a:lnTo>
                <a:lnTo>
                  <a:pt x="0" y="267374"/>
                </a:lnTo>
                <a:lnTo>
                  <a:pt x="119" y="271343"/>
                </a:lnTo>
                <a:lnTo>
                  <a:pt x="9853" y="315420"/>
                </a:lnTo>
                <a:lnTo>
                  <a:pt x="42861" y="370093"/>
                </a:lnTo>
                <a:lnTo>
                  <a:pt x="68128" y="398645"/>
                </a:lnTo>
                <a:lnTo>
                  <a:pt x="99013" y="425436"/>
                </a:lnTo>
                <a:lnTo>
                  <a:pt x="133184" y="445619"/>
                </a:lnTo>
                <a:lnTo>
                  <a:pt x="170641" y="459206"/>
                </a:lnTo>
                <a:lnTo>
                  <a:pt x="211384" y="466209"/>
                </a:lnTo>
                <a:lnTo>
                  <a:pt x="250530" y="466373"/>
                </a:lnTo>
                <a:lnTo>
                  <a:pt x="285854" y="460001"/>
                </a:lnTo>
                <a:lnTo>
                  <a:pt x="317344" y="447081"/>
                </a:lnTo>
                <a:lnTo>
                  <a:pt x="344988" y="427601"/>
                </a:lnTo>
                <a:lnTo>
                  <a:pt x="433011" y="427601"/>
                </a:lnTo>
                <a:lnTo>
                  <a:pt x="436555" y="420758"/>
                </a:lnTo>
                <a:lnTo>
                  <a:pt x="441889" y="412744"/>
                </a:lnTo>
                <a:lnTo>
                  <a:pt x="445675" y="408451"/>
                </a:lnTo>
                <a:lnTo>
                  <a:pt x="272360" y="408451"/>
                </a:lnTo>
                <a:lnTo>
                  <a:pt x="224973" y="404233"/>
                </a:lnTo>
                <a:lnTo>
                  <a:pt x="182279" y="392515"/>
                </a:lnTo>
                <a:lnTo>
                  <a:pt x="142217" y="374308"/>
                </a:lnTo>
                <a:lnTo>
                  <a:pt x="104797" y="349601"/>
                </a:lnTo>
                <a:lnTo>
                  <a:pt x="70033" y="318381"/>
                </a:lnTo>
                <a:lnTo>
                  <a:pt x="42430" y="284642"/>
                </a:lnTo>
                <a:lnTo>
                  <a:pt x="22472" y="247832"/>
                </a:lnTo>
                <a:lnTo>
                  <a:pt x="10133" y="207974"/>
                </a:lnTo>
                <a:lnTo>
                  <a:pt x="5390" y="165092"/>
                </a:lnTo>
                <a:close/>
              </a:path>
              <a:path w="773430" h="690880">
                <a:moveTo>
                  <a:pt x="413441" y="335907"/>
                </a:moveTo>
                <a:lnTo>
                  <a:pt x="389946" y="358767"/>
                </a:lnTo>
                <a:lnTo>
                  <a:pt x="354846" y="385695"/>
                </a:lnTo>
                <a:lnTo>
                  <a:pt x="315651" y="402264"/>
                </a:lnTo>
                <a:lnTo>
                  <a:pt x="272360" y="408451"/>
                </a:lnTo>
                <a:lnTo>
                  <a:pt x="445675" y="408451"/>
                </a:lnTo>
                <a:lnTo>
                  <a:pt x="447604" y="406265"/>
                </a:lnTo>
                <a:lnTo>
                  <a:pt x="452303" y="401693"/>
                </a:lnTo>
                <a:lnTo>
                  <a:pt x="406837" y="363593"/>
                </a:lnTo>
                <a:lnTo>
                  <a:pt x="413187" y="357497"/>
                </a:lnTo>
                <a:lnTo>
                  <a:pt x="440962" y="357497"/>
                </a:lnTo>
                <a:lnTo>
                  <a:pt x="413441" y="335907"/>
                </a:lnTo>
                <a:close/>
              </a:path>
              <a:path w="773430" h="690880">
                <a:moveTo>
                  <a:pt x="440962" y="357497"/>
                </a:moveTo>
                <a:lnTo>
                  <a:pt x="413187" y="357497"/>
                </a:lnTo>
                <a:lnTo>
                  <a:pt x="462336" y="396486"/>
                </a:lnTo>
                <a:lnTo>
                  <a:pt x="480624" y="388612"/>
                </a:lnTo>
                <a:lnTo>
                  <a:pt x="440962" y="357497"/>
                </a:lnTo>
                <a:close/>
              </a:path>
              <a:path w="773430" h="690880">
                <a:moveTo>
                  <a:pt x="186486" y="0"/>
                </a:moveTo>
                <a:lnTo>
                  <a:pt x="145296" y="8215"/>
                </a:lnTo>
                <a:lnTo>
                  <a:pt x="108226" y="25146"/>
                </a:lnTo>
                <a:lnTo>
                  <a:pt x="75240" y="50792"/>
                </a:lnTo>
                <a:lnTo>
                  <a:pt x="40558" y="91877"/>
                </a:lnTo>
                <a:lnTo>
                  <a:pt x="20207" y="133732"/>
                </a:lnTo>
                <a:lnTo>
                  <a:pt x="14185" y="176363"/>
                </a:lnTo>
                <a:lnTo>
                  <a:pt x="22493" y="219777"/>
                </a:lnTo>
                <a:lnTo>
                  <a:pt x="45130" y="263981"/>
                </a:lnTo>
                <a:lnTo>
                  <a:pt x="82098" y="308983"/>
                </a:lnTo>
                <a:lnTo>
                  <a:pt x="115793" y="338963"/>
                </a:lnTo>
                <a:lnTo>
                  <a:pt x="152297" y="362418"/>
                </a:lnTo>
                <a:lnTo>
                  <a:pt x="191612" y="379349"/>
                </a:lnTo>
                <a:lnTo>
                  <a:pt x="233736" y="389755"/>
                </a:lnTo>
                <a:lnTo>
                  <a:pt x="279525" y="392828"/>
                </a:lnTo>
                <a:lnTo>
                  <a:pt x="321445" y="386056"/>
                </a:lnTo>
                <a:lnTo>
                  <a:pt x="347357" y="374743"/>
                </a:lnTo>
                <a:lnTo>
                  <a:pt x="275638" y="374743"/>
                </a:lnTo>
                <a:lnTo>
                  <a:pt x="233990" y="371975"/>
                </a:lnTo>
                <a:lnTo>
                  <a:pt x="195575" y="362668"/>
                </a:lnTo>
                <a:lnTo>
                  <a:pt x="159743" y="347337"/>
                </a:lnTo>
                <a:lnTo>
                  <a:pt x="126459" y="326005"/>
                </a:lnTo>
                <a:lnTo>
                  <a:pt x="95687" y="298696"/>
                </a:lnTo>
                <a:lnTo>
                  <a:pt x="62276" y="258024"/>
                </a:lnTo>
                <a:lnTo>
                  <a:pt x="41801" y="218055"/>
                </a:lnTo>
                <a:lnTo>
                  <a:pt x="34267" y="178792"/>
                </a:lnTo>
                <a:lnTo>
                  <a:pt x="39675" y="140237"/>
                </a:lnTo>
                <a:lnTo>
                  <a:pt x="58031" y="102395"/>
                </a:lnTo>
                <a:lnTo>
                  <a:pt x="89337" y="65270"/>
                </a:lnTo>
                <a:lnTo>
                  <a:pt x="153075" y="26344"/>
                </a:lnTo>
                <a:lnTo>
                  <a:pt x="190475" y="18728"/>
                </a:lnTo>
                <a:lnTo>
                  <a:pt x="301647" y="18728"/>
                </a:lnTo>
                <a:lnTo>
                  <a:pt x="274600" y="8548"/>
                </a:lnTo>
                <a:lnTo>
                  <a:pt x="231831" y="500"/>
                </a:lnTo>
                <a:lnTo>
                  <a:pt x="186486" y="0"/>
                </a:lnTo>
                <a:close/>
              </a:path>
              <a:path w="773430" h="690880">
                <a:moveTo>
                  <a:pt x="301647" y="18728"/>
                </a:moveTo>
                <a:lnTo>
                  <a:pt x="190475" y="18728"/>
                </a:lnTo>
                <a:lnTo>
                  <a:pt x="231577" y="19042"/>
                </a:lnTo>
                <a:lnTo>
                  <a:pt x="270653" y="25971"/>
                </a:lnTo>
                <a:lnTo>
                  <a:pt x="306539" y="39139"/>
                </a:lnTo>
                <a:lnTo>
                  <a:pt x="368737" y="84193"/>
                </a:lnTo>
                <a:lnTo>
                  <a:pt x="393500" y="113365"/>
                </a:lnTo>
                <a:lnTo>
                  <a:pt x="424119" y="174186"/>
                </a:lnTo>
                <a:lnTo>
                  <a:pt x="429951" y="205859"/>
                </a:lnTo>
                <a:lnTo>
                  <a:pt x="428866" y="239089"/>
                </a:lnTo>
                <a:lnTo>
                  <a:pt x="403466" y="301424"/>
                </a:lnTo>
                <a:lnTo>
                  <a:pt x="348219" y="353562"/>
                </a:lnTo>
                <a:lnTo>
                  <a:pt x="275638" y="374743"/>
                </a:lnTo>
                <a:lnTo>
                  <a:pt x="347357" y="374743"/>
                </a:lnTo>
                <a:lnTo>
                  <a:pt x="393629" y="343019"/>
                </a:lnTo>
                <a:lnTo>
                  <a:pt x="420303" y="311941"/>
                </a:lnTo>
                <a:lnTo>
                  <a:pt x="448029" y="243881"/>
                </a:lnTo>
                <a:lnTo>
                  <a:pt x="449128" y="206875"/>
                </a:lnTo>
                <a:lnTo>
                  <a:pt x="442889" y="172015"/>
                </a:lnTo>
                <a:lnTo>
                  <a:pt x="409552" y="105201"/>
                </a:lnTo>
                <a:lnTo>
                  <a:pt x="382453" y="73271"/>
                </a:lnTo>
                <a:lnTo>
                  <a:pt x="349899" y="44934"/>
                </a:lnTo>
                <a:lnTo>
                  <a:pt x="313952" y="23360"/>
                </a:lnTo>
                <a:lnTo>
                  <a:pt x="301647" y="18728"/>
                </a:lnTo>
                <a:close/>
              </a:path>
              <a:path w="773430" h="690880">
                <a:moveTo>
                  <a:pt x="100767" y="239768"/>
                </a:moveTo>
                <a:lnTo>
                  <a:pt x="116340" y="280719"/>
                </a:lnTo>
                <a:lnTo>
                  <a:pt x="150503" y="313174"/>
                </a:lnTo>
                <a:lnTo>
                  <a:pt x="196213" y="336369"/>
                </a:lnTo>
                <a:lnTo>
                  <a:pt x="225499" y="340231"/>
                </a:lnTo>
                <a:lnTo>
                  <a:pt x="237165" y="336923"/>
                </a:lnTo>
                <a:lnTo>
                  <a:pt x="201583" y="308633"/>
                </a:lnTo>
                <a:lnTo>
                  <a:pt x="167013" y="283011"/>
                </a:lnTo>
                <a:lnTo>
                  <a:pt x="133420" y="260056"/>
                </a:lnTo>
                <a:lnTo>
                  <a:pt x="100767" y="239768"/>
                </a:lnTo>
                <a:close/>
              </a:path>
              <a:path w="773430" h="690880">
                <a:moveTo>
                  <a:pt x="327169" y="67175"/>
                </a:moveTo>
                <a:lnTo>
                  <a:pt x="210622" y="67175"/>
                </a:lnTo>
                <a:lnTo>
                  <a:pt x="246297" y="71961"/>
                </a:lnTo>
                <a:lnTo>
                  <a:pt x="279805" y="83653"/>
                </a:lnTo>
                <a:lnTo>
                  <a:pt x="340416" y="127754"/>
                </a:lnTo>
                <a:lnTo>
                  <a:pt x="365967" y="159944"/>
                </a:lnTo>
                <a:lnTo>
                  <a:pt x="384898" y="197064"/>
                </a:lnTo>
                <a:lnTo>
                  <a:pt x="397209" y="239089"/>
                </a:lnTo>
                <a:lnTo>
                  <a:pt x="402900" y="285996"/>
                </a:lnTo>
                <a:lnTo>
                  <a:pt x="416263" y="234374"/>
                </a:lnTo>
                <a:lnTo>
                  <a:pt x="414267" y="185634"/>
                </a:lnTo>
                <a:lnTo>
                  <a:pt x="396935" y="139799"/>
                </a:lnTo>
                <a:lnTo>
                  <a:pt x="364292" y="96893"/>
                </a:lnTo>
                <a:lnTo>
                  <a:pt x="337362" y="73368"/>
                </a:lnTo>
                <a:lnTo>
                  <a:pt x="327169" y="67175"/>
                </a:lnTo>
                <a:close/>
              </a:path>
              <a:path w="773430" h="690880">
                <a:moveTo>
                  <a:pt x="217353" y="121785"/>
                </a:moveTo>
                <a:lnTo>
                  <a:pt x="197926" y="124646"/>
                </a:lnTo>
                <a:lnTo>
                  <a:pt x="179666" y="130579"/>
                </a:lnTo>
                <a:lnTo>
                  <a:pt x="162596" y="139608"/>
                </a:lnTo>
                <a:lnTo>
                  <a:pt x="146741" y="151757"/>
                </a:lnTo>
                <a:lnTo>
                  <a:pt x="171577" y="154636"/>
                </a:lnTo>
                <a:lnTo>
                  <a:pt x="191413" y="157170"/>
                </a:lnTo>
                <a:lnTo>
                  <a:pt x="234274" y="166485"/>
                </a:lnTo>
                <a:lnTo>
                  <a:pt x="276154" y="192524"/>
                </a:lnTo>
                <a:lnTo>
                  <a:pt x="302675" y="224045"/>
                </a:lnTo>
                <a:lnTo>
                  <a:pt x="314889" y="240022"/>
                </a:lnTo>
                <a:lnTo>
                  <a:pt x="314742" y="211875"/>
                </a:lnTo>
                <a:lnTo>
                  <a:pt x="300923" y="165584"/>
                </a:lnTo>
                <a:lnTo>
                  <a:pt x="272610" y="135322"/>
                </a:lnTo>
                <a:lnTo>
                  <a:pt x="237661" y="122471"/>
                </a:lnTo>
                <a:lnTo>
                  <a:pt x="217353" y="121785"/>
                </a:lnTo>
                <a:close/>
              </a:path>
              <a:path w="773430" h="690880">
                <a:moveTo>
                  <a:pt x="200609" y="33658"/>
                </a:moveTo>
                <a:lnTo>
                  <a:pt x="135355" y="53383"/>
                </a:lnTo>
                <a:lnTo>
                  <a:pt x="98604" y="84583"/>
                </a:lnTo>
                <a:lnTo>
                  <a:pt x="77780" y="118356"/>
                </a:lnTo>
                <a:lnTo>
                  <a:pt x="108377" y="94928"/>
                </a:lnTo>
                <a:lnTo>
                  <a:pt x="140724" y="78573"/>
                </a:lnTo>
                <a:lnTo>
                  <a:pt x="174810" y="69314"/>
                </a:lnTo>
                <a:lnTo>
                  <a:pt x="210622" y="67175"/>
                </a:lnTo>
                <a:lnTo>
                  <a:pt x="327169" y="67175"/>
                </a:lnTo>
                <a:lnTo>
                  <a:pt x="307444" y="55189"/>
                </a:lnTo>
                <a:lnTo>
                  <a:pt x="274549" y="42368"/>
                </a:lnTo>
                <a:lnTo>
                  <a:pt x="238689" y="34917"/>
                </a:lnTo>
                <a:lnTo>
                  <a:pt x="200609" y="33658"/>
                </a:lnTo>
                <a:close/>
              </a:path>
            </a:pathLst>
          </a:custGeom>
          <a:solidFill>
            <a:srgbClr val="CCC1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11276" y="1323847"/>
            <a:ext cx="4302125" cy="1958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2920" indent="-490220">
              <a:lnSpc>
                <a:spcPct val="100000"/>
              </a:lnSpc>
              <a:buFont typeface="Wingdings"/>
              <a:buChar char=""/>
              <a:tabLst>
                <a:tab pos="469265" algn="l"/>
                <a:tab pos="469900" algn="l"/>
              </a:tabLst>
            </a:pPr>
            <a:r>
              <a:rPr sz="2800" spc="-10" dirty="0">
                <a:solidFill>
                  <a:srgbClr val="FFFFFF"/>
                </a:solidFill>
                <a:latin typeface="Corbel"/>
                <a:cs typeface="Corbel"/>
              </a:rPr>
              <a:t>Self-Assessment</a:t>
            </a:r>
            <a:r>
              <a:rPr sz="2800" spc="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spc="-15" dirty="0">
                <a:solidFill>
                  <a:srgbClr val="FFFFFF"/>
                </a:solidFill>
                <a:latin typeface="Corbel"/>
                <a:cs typeface="Corbel"/>
              </a:rPr>
              <a:t>Reports</a:t>
            </a:r>
            <a:endParaRPr sz="28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FFFFFF"/>
              </a:buClr>
              <a:buFont typeface="Wingdings"/>
              <a:buChar char=""/>
            </a:pPr>
            <a:endParaRPr sz="4400">
              <a:latin typeface="Times New Roman"/>
              <a:cs typeface="Times New Roman"/>
            </a:endParaRPr>
          </a:p>
          <a:p>
            <a:pPr marL="502920" marR="5080" indent="-457200">
              <a:lnSpc>
                <a:spcPct val="100000"/>
              </a:lnSpc>
              <a:buFont typeface="Wingdings"/>
              <a:buChar char=""/>
              <a:tabLst>
                <a:tab pos="502920" algn="l"/>
                <a:tab pos="503555" algn="l"/>
              </a:tabLst>
            </a:pPr>
            <a:r>
              <a:rPr sz="2800" spc="-5" dirty="0">
                <a:solidFill>
                  <a:srgbClr val="FFFFFF"/>
                </a:solidFill>
                <a:latin typeface="Corbel"/>
                <a:cs typeface="Corbel"/>
              </a:rPr>
              <a:t>Independent </a:t>
            </a:r>
            <a:r>
              <a:rPr sz="2800" spc="-10" dirty="0">
                <a:solidFill>
                  <a:srgbClr val="FFFFFF"/>
                </a:solidFill>
                <a:latin typeface="Corbel"/>
                <a:cs typeface="Corbel"/>
              </a:rPr>
              <a:t>Reporting  Mechanism </a:t>
            </a:r>
            <a:r>
              <a:rPr sz="2800" spc="-5" dirty="0">
                <a:solidFill>
                  <a:srgbClr val="FFFFFF"/>
                </a:solidFill>
                <a:latin typeface="Corbel"/>
                <a:cs typeface="Corbel"/>
              </a:rPr>
              <a:t>(IRM)</a:t>
            </a:r>
            <a:r>
              <a:rPr sz="2800" spc="2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spc="-15" dirty="0">
                <a:solidFill>
                  <a:srgbClr val="FFFFFF"/>
                </a:solidFill>
                <a:latin typeface="Corbel"/>
                <a:cs typeface="Corbel"/>
              </a:rPr>
              <a:t>Reports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778883" y="1121972"/>
            <a:ext cx="3897957" cy="11561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059807" y="2735293"/>
            <a:ext cx="3625701" cy="35755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3542" y="3688740"/>
            <a:ext cx="4575302" cy="204863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814763"/>
            <a:ext cx="9144000" cy="432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696800"/>
            <a:ext cx="1901825" cy="139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50389" y="6696800"/>
            <a:ext cx="1901825" cy="139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700779" y="6696800"/>
            <a:ext cx="1901825" cy="139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551170" y="6696800"/>
            <a:ext cx="1901825" cy="139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363079" y="6696800"/>
            <a:ext cx="1780921" cy="139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283714" y="1159128"/>
            <a:ext cx="4550410" cy="4166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5715" algn="ctr">
              <a:lnSpc>
                <a:spcPct val="100000"/>
              </a:lnSpc>
            </a:pPr>
            <a:r>
              <a:rPr sz="5400" b="0" dirty="0">
                <a:latin typeface="Corbel"/>
                <a:cs typeface="Corbel"/>
              </a:rPr>
              <a:t>RESOURCES  </a:t>
            </a:r>
            <a:r>
              <a:rPr sz="5400" b="0" spc="-70" dirty="0">
                <a:latin typeface="Corbel"/>
                <a:cs typeface="Corbel"/>
              </a:rPr>
              <a:t>AVAILABLE TO  </a:t>
            </a:r>
            <a:r>
              <a:rPr sz="5400" b="0" spc="-5" dirty="0">
                <a:latin typeface="Corbel"/>
                <a:cs typeface="Corbel"/>
              </a:rPr>
              <a:t>OGP   </a:t>
            </a:r>
            <a:r>
              <a:rPr sz="5400" b="0" spc="-420" dirty="0">
                <a:latin typeface="Corbel"/>
                <a:cs typeface="Corbel"/>
              </a:rPr>
              <a:t>P</a:t>
            </a:r>
            <a:r>
              <a:rPr sz="5400" b="0" spc="-5" dirty="0">
                <a:latin typeface="Corbel"/>
                <a:cs typeface="Corbel"/>
              </a:rPr>
              <a:t>ARTICI</a:t>
            </a:r>
            <a:r>
              <a:rPr sz="5400" b="0" spc="-409" dirty="0">
                <a:latin typeface="Corbel"/>
                <a:cs typeface="Corbel"/>
              </a:rPr>
              <a:t>P</a:t>
            </a:r>
            <a:r>
              <a:rPr sz="5400" b="0" spc="-290" dirty="0">
                <a:latin typeface="Corbel"/>
                <a:cs typeface="Corbel"/>
              </a:rPr>
              <a:t>A</a:t>
            </a:r>
            <a:r>
              <a:rPr sz="5400" b="0" spc="-5" dirty="0">
                <a:latin typeface="Corbel"/>
                <a:cs typeface="Corbel"/>
              </a:rPr>
              <a:t>TING  COUNTRIES</a:t>
            </a:r>
            <a:endParaRPr sz="54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682105"/>
          </a:xfrm>
          <a:custGeom>
            <a:avLst/>
            <a:gdLst/>
            <a:ahLst/>
            <a:cxnLst/>
            <a:rect l="l" t="t" r="r" b="b"/>
            <a:pathLst>
              <a:path w="9144000" h="6682105">
                <a:moveTo>
                  <a:pt x="0" y="6681859"/>
                </a:moveTo>
                <a:lnTo>
                  <a:pt x="9144000" y="6681859"/>
                </a:lnTo>
                <a:lnTo>
                  <a:pt x="9144000" y="0"/>
                </a:lnTo>
                <a:lnTo>
                  <a:pt x="0" y="0"/>
                </a:lnTo>
                <a:lnTo>
                  <a:pt x="0" y="66818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02590" rIns="0" bIns="0" rtlCol="0">
            <a:spAutoFit/>
          </a:bodyPr>
          <a:lstStyle/>
          <a:p>
            <a:pPr marL="1911350">
              <a:lnSpc>
                <a:spcPct val="100000"/>
              </a:lnSpc>
            </a:pPr>
            <a:r>
              <a:rPr sz="4400" b="0" dirty="0">
                <a:latin typeface="Corbel"/>
                <a:cs typeface="Corbel"/>
              </a:rPr>
              <a:t>WORKING</a:t>
            </a:r>
            <a:r>
              <a:rPr sz="4400" b="0" spc="-270" dirty="0">
                <a:latin typeface="Corbel"/>
                <a:cs typeface="Corbel"/>
              </a:rPr>
              <a:t> </a:t>
            </a:r>
            <a:r>
              <a:rPr sz="4400" b="0" dirty="0">
                <a:latin typeface="Corbel"/>
                <a:cs typeface="Corbel"/>
              </a:rPr>
              <a:t>GROUPS</a:t>
            </a:r>
            <a:endParaRPr sz="4400">
              <a:latin typeface="Corbel"/>
              <a:cs typeface="Corbe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6681858"/>
            <a:ext cx="9144000" cy="176530"/>
          </a:xfrm>
          <a:custGeom>
            <a:avLst/>
            <a:gdLst/>
            <a:ahLst/>
            <a:cxnLst/>
            <a:rect l="l" t="t" r="r" b="b"/>
            <a:pathLst>
              <a:path w="9144000" h="176529">
                <a:moveTo>
                  <a:pt x="9144000" y="176137"/>
                </a:moveTo>
                <a:lnTo>
                  <a:pt x="9144000" y="0"/>
                </a:lnTo>
                <a:lnTo>
                  <a:pt x="0" y="0"/>
                </a:lnTo>
                <a:lnTo>
                  <a:pt x="0" y="176137"/>
                </a:lnTo>
                <a:lnTo>
                  <a:pt x="9144000" y="1761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6820955"/>
            <a:ext cx="9144000" cy="370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6681868"/>
            <a:ext cx="1890092" cy="165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38550" y="6681868"/>
            <a:ext cx="1908427" cy="165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695557" y="6681868"/>
            <a:ext cx="1907536" cy="165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551163" y="6681868"/>
            <a:ext cx="1908427" cy="165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369859" y="6681868"/>
            <a:ext cx="1774140" cy="165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83766" y="2070100"/>
            <a:ext cx="5933058" cy="33337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833364" y="1561338"/>
            <a:ext cx="2364740" cy="459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5" dirty="0">
                <a:solidFill>
                  <a:srgbClr val="FFFFFF"/>
                </a:solidFill>
                <a:latin typeface="Corbel"/>
                <a:cs typeface="Corbel"/>
              </a:rPr>
              <a:t>Fiscal</a:t>
            </a:r>
            <a:r>
              <a:rPr sz="2800" spc="-1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orbel"/>
                <a:cs typeface="Corbel"/>
              </a:rPr>
              <a:t>Openness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1036" y="1561338"/>
            <a:ext cx="4262120" cy="2131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7735">
              <a:lnSpc>
                <a:spcPct val="100000"/>
              </a:lnSpc>
            </a:pPr>
            <a:r>
              <a:rPr sz="2800" spc="-5" dirty="0">
                <a:solidFill>
                  <a:srgbClr val="FFFFFF"/>
                </a:solidFill>
                <a:latin typeface="Corbel"/>
                <a:cs typeface="Corbel"/>
              </a:rPr>
              <a:t>Anti-Corruption</a:t>
            </a:r>
            <a:r>
              <a:rPr sz="2800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orbel"/>
                <a:cs typeface="Corbel"/>
              </a:rPr>
              <a:t>(new!)</a:t>
            </a:r>
            <a:endParaRPr sz="2800">
              <a:latin typeface="Corbel"/>
              <a:cs typeface="Corbel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7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800" spc="-15" dirty="0">
                <a:solidFill>
                  <a:srgbClr val="FFFFFF"/>
                </a:solidFill>
                <a:latin typeface="Corbel"/>
                <a:cs typeface="Corbel"/>
              </a:rPr>
              <a:t>Access</a:t>
            </a:r>
            <a:r>
              <a:rPr sz="2800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orbel"/>
                <a:cs typeface="Corbel"/>
              </a:rPr>
              <a:t>to</a:t>
            </a:r>
            <a:endParaRPr sz="28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</a:pPr>
            <a:r>
              <a:rPr sz="2800" spc="-5" dirty="0">
                <a:solidFill>
                  <a:srgbClr val="FFFFFF"/>
                </a:solidFill>
                <a:latin typeface="Corbel"/>
                <a:cs typeface="Corbel"/>
              </a:rPr>
              <a:t>Information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898385" y="4865878"/>
            <a:ext cx="1607820" cy="8870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5" dirty="0">
                <a:solidFill>
                  <a:srgbClr val="FFFFFF"/>
                </a:solidFill>
                <a:latin typeface="Corbel"/>
                <a:cs typeface="Corbel"/>
              </a:rPr>
              <a:t>Legislative</a:t>
            </a:r>
            <a:endParaRPr sz="28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</a:pPr>
            <a:r>
              <a:rPr sz="2800" spc="-10" dirty="0">
                <a:solidFill>
                  <a:srgbClr val="FFFFFF"/>
                </a:solidFill>
                <a:latin typeface="Corbel"/>
                <a:cs typeface="Corbel"/>
              </a:rPr>
              <a:t>Openness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822692" y="3145535"/>
            <a:ext cx="1178052" cy="7894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531352" y="3145535"/>
            <a:ext cx="541020" cy="7894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7148576" y="3236721"/>
            <a:ext cx="1619250" cy="459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10" dirty="0">
                <a:solidFill>
                  <a:srgbClr val="FFFFFF"/>
                </a:solidFill>
                <a:latin typeface="Corbel"/>
                <a:cs typeface="Corbel"/>
              </a:rPr>
              <a:t>Open</a:t>
            </a:r>
            <a:r>
              <a:rPr sz="2800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Corbel"/>
                <a:cs typeface="Corbel"/>
              </a:rPr>
              <a:t>Data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7352" y="5131053"/>
            <a:ext cx="2695575" cy="8864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10" dirty="0">
                <a:solidFill>
                  <a:srgbClr val="FFFFFF"/>
                </a:solidFill>
                <a:latin typeface="Corbel"/>
                <a:cs typeface="Corbel"/>
              </a:rPr>
              <a:t>Openness</a:t>
            </a:r>
            <a:r>
              <a:rPr sz="2800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Corbel"/>
                <a:cs typeface="Corbel"/>
              </a:rPr>
              <a:t>in</a:t>
            </a:r>
            <a:endParaRPr sz="28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</a:pPr>
            <a:r>
              <a:rPr sz="2800" spc="-10" dirty="0">
                <a:solidFill>
                  <a:srgbClr val="FFFFFF"/>
                </a:solidFill>
                <a:latin typeface="Corbel"/>
                <a:cs typeface="Corbel"/>
              </a:rPr>
              <a:t>Natural</a:t>
            </a:r>
            <a:r>
              <a:rPr sz="2800" spc="-2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orbel"/>
                <a:cs typeface="Corbel"/>
              </a:rPr>
              <a:t>Resources</a:t>
            </a:r>
            <a:endParaRPr sz="2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02590" rIns="0" bIns="0" rtlCol="0">
            <a:spAutoFit/>
          </a:bodyPr>
          <a:lstStyle/>
          <a:p>
            <a:pPr marL="2271395">
              <a:lnSpc>
                <a:spcPct val="100000"/>
              </a:lnSpc>
            </a:pPr>
            <a:r>
              <a:rPr sz="4400" b="0" spc="-5" dirty="0">
                <a:latin typeface="Corbel"/>
                <a:cs typeface="Corbel"/>
              </a:rPr>
              <a:t>PEER</a:t>
            </a:r>
            <a:r>
              <a:rPr sz="4400" b="0" spc="-55" dirty="0">
                <a:latin typeface="Corbel"/>
                <a:cs typeface="Corbel"/>
              </a:rPr>
              <a:t> </a:t>
            </a:r>
            <a:r>
              <a:rPr sz="4400" b="0" spc="-5" dirty="0">
                <a:latin typeface="Corbel"/>
                <a:cs typeface="Corbel"/>
              </a:rPr>
              <a:t>LEARNING</a:t>
            </a:r>
            <a:endParaRPr sz="4400">
              <a:latin typeface="Corbel"/>
              <a:cs typeface="Corbe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657" y="6692896"/>
            <a:ext cx="9131935" cy="165100"/>
          </a:xfrm>
          <a:custGeom>
            <a:avLst/>
            <a:gdLst/>
            <a:ahLst/>
            <a:cxnLst/>
            <a:rect l="l" t="t" r="r" b="b"/>
            <a:pathLst>
              <a:path w="9131935" h="165100">
                <a:moveTo>
                  <a:pt x="0" y="165100"/>
                </a:moveTo>
                <a:lnTo>
                  <a:pt x="9131341" y="165100"/>
                </a:lnTo>
                <a:lnTo>
                  <a:pt x="9131341" y="0"/>
                </a:lnTo>
                <a:lnTo>
                  <a:pt x="0" y="0"/>
                </a:lnTo>
                <a:lnTo>
                  <a:pt x="0" y="165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657" y="6823276"/>
            <a:ext cx="9131342" cy="347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657" y="6692904"/>
            <a:ext cx="1887484" cy="155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48671" y="6692904"/>
            <a:ext cx="1905793" cy="155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703115" y="6692904"/>
            <a:ext cx="1904904" cy="155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556161" y="6692904"/>
            <a:ext cx="1905793" cy="155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372346" y="6692904"/>
            <a:ext cx="1771653" cy="1551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777110" y="1501775"/>
            <a:ext cx="1574165" cy="396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5" dirty="0">
                <a:solidFill>
                  <a:srgbClr val="FFFFFF"/>
                </a:solidFill>
                <a:latin typeface="Corbel"/>
                <a:cs typeface="Corbel"/>
              </a:rPr>
              <a:t>IRM</a:t>
            </a:r>
            <a:r>
              <a:rPr sz="2400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orbel"/>
                <a:cs typeface="Corbel"/>
              </a:rPr>
              <a:t>Reports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26440" y="2053970"/>
            <a:ext cx="4258945" cy="31949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01665" y="2278633"/>
            <a:ext cx="2514600" cy="2514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936741" y="1618488"/>
            <a:ext cx="2024380" cy="396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5" dirty="0">
                <a:solidFill>
                  <a:srgbClr val="FFFFFF"/>
                </a:solidFill>
                <a:latin typeface="Corbel"/>
                <a:cs typeface="Corbel"/>
              </a:rPr>
              <a:t>OpenGov</a:t>
            </a:r>
            <a:r>
              <a:rPr sz="2400" spc="-1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orbel"/>
                <a:cs typeface="Corbel"/>
              </a:rPr>
              <a:t>Guide</a:t>
            </a:r>
            <a:endParaRPr sz="24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814763"/>
            <a:ext cx="9144000" cy="432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696800"/>
            <a:ext cx="1901825" cy="139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50389" y="6696800"/>
            <a:ext cx="1901825" cy="139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700779" y="6696800"/>
            <a:ext cx="1901825" cy="139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551170" y="6696800"/>
            <a:ext cx="1901825" cy="139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363079" y="6696800"/>
            <a:ext cx="1780921" cy="139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73710" rIns="0" bIns="0" rtlCol="0">
            <a:spAutoFit/>
          </a:bodyPr>
          <a:lstStyle/>
          <a:p>
            <a:pPr marL="2258695">
              <a:lnSpc>
                <a:spcPct val="100000"/>
              </a:lnSpc>
            </a:pPr>
            <a:r>
              <a:rPr sz="3600" b="0" spc="-30" dirty="0">
                <a:solidFill>
                  <a:srgbClr val="F1F1F1"/>
                </a:solidFill>
                <a:latin typeface="Corbel"/>
                <a:cs typeface="Corbel"/>
              </a:rPr>
              <a:t>AVOIDING</a:t>
            </a:r>
            <a:r>
              <a:rPr sz="3600" b="0" spc="-85" dirty="0">
                <a:solidFill>
                  <a:srgbClr val="F1F1F1"/>
                </a:solidFill>
                <a:latin typeface="Corbel"/>
                <a:cs typeface="Corbel"/>
              </a:rPr>
              <a:t> </a:t>
            </a:r>
            <a:r>
              <a:rPr sz="3600" b="0" spc="-25" dirty="0">
                <a:solidFill>
                  <a:srgbClr val="F1F1F1"/>
                </a:solidFill>
                <a:latin typeface="Corbel"/>
                <a:cs typeface="Corbel"/>
              </a:rPr>
              <a:t>PITFALLS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5940" y="1539494"/>
            <a:ext cx="7849870" cy="4333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dirty="0">
                <a:solidFill>
                  <a:srgbClr val="FFFFFF"/>
                </a:solidFill>
                <a:latin typeface="Wingdings"/>
                <a:cs typeface="Wingdings"/>
              </a:rPr>
              <a:t></a:t>
            </a:r>
            <a:r>
              <a:rPr sz="3000" spc="-50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-5" dirty="0">
                <a:solidFill>
                  <a:srgbClr val="FFFFFF"/>
                </a:solidFill>
                <a:latin typeface="Corbel"/>
                <a:cs typeface="Corbel"/>
              </a:rPr>
              <a:t>Ensure </a:t>
            </a:r>
            <a:r>
              <a:rPr sz="3000" dirty="0">
                <a:solidFill>
                  <a:srgbClr val="FFFFFF"/>
                </a:solidFill>
                <a:latin typeface="Corbel"/>
                <a:cs typeface="Corbel"/>
              </a:rPr>
              <a:t>interagency </a:t>
            </a:r>
            <a:r>
              <a:rPr sz="3000" spc="-5" dirty="0">
                <a:solidFill>
                  <a:srgbClr val="FFFFFF"/>
                </a:solidFill>
                <a:latin typeface="Corbel"/>
                <a:cs typeface="Corbel"/>
              </a:rPr>
              <a:t>coordination</a:t>
            </a:r>
            <a:endParaRPr sz="30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3000" dirty="0">
                <a:solidFill>
                  <a:srgbClr val="FFFFFF"/>
                </a:solidFill>
                <a:latin typeface="Wingdings"/>
                <a:cs typeface="Wingdings"/>
              </a:rPr>
              <a:t></a:t>
            </a:r>
            <a:r>
              <a:rPr sz="3000" spc="-4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-5" dirty="0">
                <a:solidFill>
                  <a:srgbClr val="FFFFFF"/>
                </a:solidFill>
                <a:latin typeface="Corbel"/>
                <a:cs typeface="Corbel"/>
              </a:rPr>
              <a:t>Provide high-level </a:t>
            </a:r>
            <a:r>
              <a:rPr sz="3000" dirty="0">
                <a:solidFill>
                  <a:srgbClr val="FFFFFF"/>
                </a:solidFill>
                <a:latin typeface="Corbel"/>
                <a:cs typeface="Corbel"/>
              </a:rPr>
              <a:t>political </a:t>
            </a:r>
            <a:r>
              <a:rPr sz="3000" spc="-5" dirty="0">
                <a:solidFill>
                  <a:srgbClr val="FFFFFF"/>
                </a:solidFill>
                <a:latin typeface="Corbel"/>
                <a:cs typeface="Corbel"/>
              </a:rPr>
              <a:t>support</a:t>
            </a:r>
            <a:endParaRPr sz="30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750">
              <a:latin typeface="Times New Roman"/>
              <a:cs typeface="Times New Roman"/>
            </a:endParaRPr>
          </a:p>
          <a:p>
            <a:pPr marL="355600" marR="5080" indent="-342900" algn="just">
              <a:lnSpc>
                <a:spcPct val="80000"/>
              </a:lnSpc>
            </a:pPr>
            <a:r>
              <a:rPr sz="3000" spc="35" dirty="0">
                <a:solidFill>
                  <a:srgbClr val="FFFFFF"/>
                </a:solidFill>
                <a:latin typeface="Wingdings"/>
                <a:cs typeface="Wingdings"/>
              </a:rPr>
              <a:t></a:t>
            </a:r>
            <a:r>
              <a:rPr sz="3000" spc="35" dirty="0">
                <a:solidFill>
                  <a:srgbClr val="FFFFFF"/>
                </a:solidFill>
                <a:latin typeface="Corbel"/>
                <a:cs typeface="Corbel"/>
              </a:rPr>
              <a:t>Develop </a:t>
            </a:r>
            <a:r>
              <a:rPr sz="3000" spc="-5" dirty="0">
                <a:solidFill>
                  <a:srgbClr val="FFFFFF"/>
                </a:solidFill>
                <a:latin typeface="Corbel"/>
                <a:cs typeface="Corbel"/>
              </a:rPr>
              <a:t>implementation </a:t>
            </a:r>
            <a:r>
              <a:rPr sz="3000" dirty="0">
                <a:solidFill>
                  <a:srgbClr val="FFFFFF"/>
                </a:solidFill>
                <a:latin typeface="Corbel"/>
                <a:cs typeface="Corbel"/>
              </a:rPr>
              <a:t>plan </a:t>
            </a:r>
            <a:r>
              <a:rPr sz="3000" spc="-5" dirty="0">
                <a:solidFill>
                  <a:srgbClr val="FFFFFF"/>
                </a:solidFill>
                <a:latin typeface="Corbel"/>
                <a:cs typeface="Corbel"/>
              </a:rPr>
              <a:t>for commitments  </a:t>
            </a:r>
            <a:r>
              <a:rPr sz="3000" dirty="0">
                <a:solidFill>
                  <a:srgbClr val="FFFFFF"/>
                </a:solidFill>
                <a:latin typeface="Corbel"/>
                <a:cs typeface="Corbel"/>
              </a:rPr>
              <a:t>(i.e., budget </a:t>
            </a:r>
            <a:r>
              <a:rPr sz="3000" spc="-5" dirty="0">
                <a:solidFill>
                  <a:srgbClr val="FFFFFF"/>
                </a:solidFill>
                <a:latin typeface="Corbel"/>
                <a:cs typeface="Corbel"/>
              </a:rPr>
              <a:t>allocations, agency </a:t>
            </a:r>
            <a:r>
              <a:rPr sz="3000" dirty="0">
                <a:solidFill>
                  <a:srgbClr val="FFFFFF"/>
                </a:solidFill>
                <a:latin typeface="Corbel"/>
                <a:cs typeface="Corbel"/>
              </a:rPr>
              <a:t>leads, </a:t>
            </a:r>
            <a:r>
              <a:rPr sz="3000" spc="-5" dirty="0">
                <a:solidFill>
                  <a:srgbClr val="FFFFFF"/>
                </a:solidFill>
                <a:latin typeface="Corbel"/>
                <a:cs typeface="Corbel"/>
              </a:rPr>
              <a:t>timeline,  </a:t>
            </a:r>
            <a:r>
              <a:rPr sz="3000" dirty="0">
                <a:solidFill>
                  <a:srgbClr val="FFFFFF"/>
                </a:solidFill>
                <a:latin typeface="Corbel"/>
                <a:cs typeface="Corbel"/>
              </a:rPr>
              <a:t>etc.)</a:t>
            </a:r>
            <a:endParaRPr sz="30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700">
              <a:latin typeface="Times New Roman"/>
              <a:cs typeface="Times New Roman"/>
            </a:endParaRPr>
          </a:p>
          <a:p>
            <a:pPr marL="355600" marR="301625" indent="-342900">
              <a:lnSpc>
                <a:spcPts val="2880"/>
              </a:lnSpc>
            </a:pPr>
            <a:r>
              <a:rPr sz="3000" dirty="0">
                <a:solidFill>
                  <a:srgbClr val="FFFFFF"/>
                </a:solidFill>
                <a:latin typeface="Wingdings"/>
                <a:cs typeface="Wingdings"/>
              </a:rPr>
              <a:t></a:t>
            </a:r>
            <a:r>
              <a:rPr sz="30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-5" dirty="0">
                <a:solidFill>
                  <a:srgbClr val="FFFFFF"/>
                </a:solidFill>
                <a:latin typeface="Corbel"/>
                <a:cs typeface="Corbel"/>
              </a:rPr>
              <a:t>Establish permanent government-civil</a:t>
            </a:r>
            <a:r>
              <a:rPr sz="3000" spc="-39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spc="-5" dirty="0">
                <a:solidFill>
                  <a:srgbClr val="FFFFFF"/>
                </a:solidFill>
                <a:latin typeface="Corbel"/>
                <a:cs typeface="Corbel"/>
              </a:rPr>
              <a:t>society  dialogue</a:t>
            </a:r>
            <a:r>
              <a:rPr sz="3000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spc="-5" dirty="0">
                <a:solidFill>
                  <a:srgbClr val="FFFFFF"/>
                </a:solidFill>
                <a:latin typeface="Corbel"/>
                <a:cs typeface="Corbel"/>
              </a:rPr>
              <a:t>mechanisms</a:t>
            </a:r>
            <a:endParaRPr sz="30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814763"/>
            <a:ext cx="9144000" cy="432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696800"/>
            <a:ext cx="1901825" cy="139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50389" y="6696800"/>
            <a:ext cx="1901825" cy="139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00779" y="6696800"/>
            <a:ext cx="1901825" cy="139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551170" y="6696800"/>
            <a:ext cx="1901825" cy="139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363079" y="6696800"/>
            <a:ext cx="1780921" cy="139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376552" y="3477132"/>
            <a:ext cx="6548120" cy="970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0" dirty="0">
                <a:solidFill>
                  <a:srgbClr val="FFFFFF"/>
                </a:solidFill>
                <a:latin typeface="Corbel"/>
                <a:cs typeface="Corbel"/>
              </a:rPr>
              <a:t>Questions</a:t>
            </a:r>
            <a:r>
              <a:rPr sz="5400" dirty="0">
                <a:solidFill>
                  <a:srgbClr val="FFFFFF"/>
                </a:solidFill>
                <a:latin typeface="Corbel"/>
                <a:cs typeface="Corbel"/>
              </a:rPr>
              <a:t>/</a:t>
            </a:r>
            <a:r>
              <a:rPr sz="5400" spc="-12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5400" dirty="0">
                <a:solidFill>
                  <a:srgbClr val="FFFFFF"/>
                </a:solidFill>
                <a:latin typeface="Corbel"/>
                <a:cs typeface="Corbel"/>
              </a:rPr>
              <a:t>Discussion</a:t>
            </a:r>
            <a:endParaRPr sz="54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04698" rIns="0" bIns="0" rtlCol="0">
            <a:spAutoFit/>
          </a:bodyPr>
          <a:lstStyle/>
          <a:p>
            <a:pPr marL="1831975">
              <a:lnSpc>
                <a:spcPct val="100000"/>
              </a:lnSpc>
            </a:pPr>
            <a:r>
              <a:rPr sz="3200" b="0" dirty="0">
                <a:latin typeface="Corbel"/>
                <a:cs typeface="Corbel"/>
              </a:rPr>
              <a:t>What is “open</a:t>
            </a:r>
            <a:r>
              <a:rPr sz="3200" b="0" spc="-100" dirty="0">
                <a:latin typeface="Corbel"/>
                <a:cs typeface="Corbel"/>
              </a:rPr>
              <a:t> </a:t>
            </a:r>
            <a:r>
              <a:rPr sz="3200" b="0" dirty="0">
                <a:latin typeface="Corbel"/>
                <a:cs typeface="Corbel"/>
              </a:rPr>
              <a:t>government?”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622805"/>
            <a:ext cx="4809490" cy="4642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5" dirty="0">
                <a:solidFill>
                  <a:srgbClr val="FFFFFF"/>
                </a:solidFill>
                <a:latin typeface="Corbel"/>
                <a:cs typeface="Corbel"/>
              </a:rPr>
              <a:t>A </a:t>
            </a:r>
            <a:r>
              <a:rPr sz="2800" spc="-10" dirty="0">
                <a:solidFill>
                  <a:srgbClr val="FFFFFF"/>
                </a:solidFill>
                <a:latin typeface="Corbel"/>
                <a:cs typeface="Corbel"/>
              </a:rPr>
              <a:t>government </a:t>
            </a:r>
            <a:r>
              <a:rPr sz="2800" spc="-5" dirty="0">
                <a:solidFill>
                  <a:srgbClr val="FFFFFF"/>
                </a:solidFill>
                <a:latin typeface="Corbel"/>
                <a:cs typeface="Corbel"/>
              </a:rPr>
              <a:t>where</a:t>
            </a:r>
            <a:r>
              <a:rPr sz="2800" spc="-1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Corbel"/>
                <a:cs typeface="Corbel"/>
              </a:rPr>
              <a:t>people:</a:t>
            </a:r>
            <a:endParaRPr sz="2800">
              <a:latin typeface="Corbel"/>
              <a:cs typeface="Corbel"/>
            </a:endParaRPr>
          </a:p>
          <a:p>
            <a:pPr marL="355600" marR="343535" indent="-3429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dirty="0">
                <a:solidFill>
                  <a:srgbClr val="FFFFFF"/>
                </a:solidFill>
                <a:latin typeface="Corbel"/>
                <a:cs typeface="Corbel"/>
              </a:rPr>
              <a:t>Have </a:t>
            </a:r>
            <a:r>
              <a:rPr sz="2800" b="1" spc="-10" dirty="0">
                <a:solidFill>
                  <a:srgbClr val="D16248"/>
                </a:solidFill>
                <a:latin typeface="Corbel"/>
                <a:cs typeface="Corbel"/>
              </a:rPr>
              <a:t>access </a:t>
            </a:r>
            <a:r>
              <a:rPr sz="2800" b="1" spc="-5" dirty="0">
                <a:solidFill>
                  <a:srgbClr val="D16248"/>
                </a:solidFill>
                <a:latin typeface="Corbel"/>
                <a:cs typeface="Corbel"/>
              </a:rPr>
              <a:t>to </a:t>
            </a:r>
            <a:r>
              <a:rPr sz="2800" b="1" spc="-10" dirty="0">
                <a:solidFill>
                  <a:srgbClr val="D16248"/>
                </a:solidFill>
                <a:latin typeface="Corbel"/>
                <a:cs typeface="Corbel"/>
              </a:rPr>
              <a:t>information  </a:t>
            </a:r>
            <a:r>
              <a:rPr sz="2800" spc="-5" dirty="0">
                <a:solidFill>
                  <a:srgbClr val="FFFFFF"/>
                </a:solidFill>
                <a:latin typeface="Corbel"/>
                <a:cs typeface="Corbel"/>
              </a:rPr>
              <a:t>about the decisions </a:t>
            </a:r>
            <a:r>
              <a:rPr sz="2800" spc="-10" dirty="0">
                <a:solidFill>
                  <a:srgbClr val="FFFFFF"/>
                </a:solidFill>
                <a:latin typeface="Corbel"/>
                <a:cs typeface="Corbel"/>
              </a:rPr>
              <a:t>that  </a:t>
            </a:r>
            <a:r>
              <a:rPr sz="2800" spc="-5" dirty="0">
                <a:solidFill>
                  <a:srgbClr val="FFFFFF"/>
                </a:solidFill>
                <a:latin typeface="Corbel"/>
                <a:cs typeface="Corbel"/>
              </a:rPr>
              <a:t>interest</a:t>
            </a:r>
            <a:r>
              <a:rPr sz="2800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orbel"/>
                <a:cs typeface="Corbel"/>
              </a:rPr>
              <a:t>them.</a:t>
            </a:r>
            <a:endParaRPr sz="2800">
              <a:latin typeface="Corbel"/>
              <a:cs typeface="Corbel"/>
            </a:endParaRPr>
          </a:p>
          <a:p>
            <a:pPr marL="355600" marR="398145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10" dirty="0">
                <a:solidFill>
                  <a:srgbClr val="FFFFFF"/>
                </a:solidFill>
                <a:latin typeface="Corbel"/>
                <a:cs typeface="Corbel"/>
              </a:rPr>
              <a:t>Can </a:t>
            </a:r>
            <a:r>
              <a:rPr sz="2800" b="1" spc="-5" dirty="0">
                <a:solidFill>
                  <a:srgbClr val="D16248"/>
                </a:solidFill>
                <a:latin typeface="Corbel"/>
                <a:cs typeface="Corbel"/>
              </a:rPr>
              <a:t>participate </a:t>
            </a:r>
            <a:r>
              <a:rPr sz="2800" spc="-5" dirty="0">
                <a:solidFill>
                  <a:srgbClr val="FFFFFF"/>
                </a:solidFill>
                <a:latin typeface="Corbel"/>
                <a:cs typeface="Corbel"/>
              </a:rPr>
              <a:t>in decision-  making at all</a:t>
            </a:r>
            <a:r>
              <a:rPr sz="2800" spc="-2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Corbel"/>
                <a:cs typeface="Corbel"/>
              </a:rPr>
              <a:t>levels.</a:t>
            </a:r>
            <a:endParaRPr sz="2800">
              <a:latin typeface="Corbel"/>
              <a:cs typeface="Corbel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10" dirty="0">
                <a:solidFill>
                  <a:srgbClr val="FFFFFF"/>
                </a:solidFill>
                <a:latin typeface="Corbel"/>
                <a:cs typeface="Corbel"/>
              </a:rPr>
              <a:t>Can hold officials</a:t>
            </a:r>
            <a:r>
              <a:rPr sz="2800" spc="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D16248"/>
                </a:solidFill>
                <a:latin typeface="Corbel"/>
                <a:cs typeface="Corbel"/>
              </a:rPr>
              <a:t>accountable</a:t>
            </a:r>
            <a:endParaRPr sz="2800">
              <a:latin typeface="Corbel"/>
              <a:cs typeface="Corbel"/>
            </a:endParaRPr>
          </a:p>
          <a:p>
            <a:pPr marR="400050" algn="ctr">
              <a:lnSpc>
                <a:spcPct val="100000"/>
              </a:lnSpc>
            </a:pPr>
            <a:r>
              <a:rPr sz="2800" spc="-5" dirty="0">
                <a:solidFill>
                  <a:srgbClr val="FFFFFF"/>
                </a:solidFill>
                <a:latin typeface="Corbel"/>
                <a:cs typeface="Corbel"/>
              </a:rPr>
              <a:t>for decisions and</a:t>
            </a:r>
            <a:r>
              <a:rPr sz="2800" spc="-2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Corbel"/>
                <a:cs typeface="Corbel"/>
              </a:rPr>
              <a:t>actions.</a:t>
            </a:r>
            <a:endParaRPr sz="2800">
              <a:latin typeface="Corbel"/>
              <a:cs typeface="Corbel"/>
            </a:endParaRPr>
          </a:p>
          <a:p>
            <a:pPr marL="355600" indent="-3429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solidFill>
                  <a:srgbClr val="FFFFFF"/>
                </a:solidFill>
                <a:latin typeface="Corbel"/>
                <a:cs typeface="Corbel"/>
              </a:rPr>
              <a:t>Use </a:t>
            </a:r>
            <a:r>
              <a:rPr sz="2800" b="1" spc="-5" dirty="0">
                <a:solidFill>
                  <a:srgbClr val="D16248"/>
                </a:solidFill>
                <a:latin typeface="Corbel"/>
                <a:cs typeface="Corbel"/>
              </a:rPr>
              <a:t>technology </a:t>
            </a:r>
            <a:r>
              <a:rPr sz="2800" spc="-5" dirty="0">
                <a:solidFill>
                  <a:srgbClr val="FFFFFF"/>
                </a:solidFill>
                <a:latin typeface="Corbel"/>
                <a:cs typeface="Corbel"/>
              </a:rPr>
              <a:t>to</a:t>
            </a:r>
            <a:r>
              <a:rPr sz="2800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Corbel"/>
                <a:cs typeface="Corbel"/>
              </a:rPr>
              <a:t>promote</a:t>
            </a:r>
            <a:endParaRPr sz="2800">
              <a:latin typeface="Corbel"/>
              <a:cs typeface="Corbel"/>
            </a:endParaRPr>
          </a:p>
          <a:p>
            <a:pPr marL="355600">
              <a:lnSpc>
                <a:spcPct val="100000"/>
              </a:lnSpc>
            </a:pPr>
            <a:r>
              <a:rPr sz="2800" spc="-10" dirty="0">
                <a:solidFill>
                  <a:srgbClr val="FFFFFF"/>
                </a:solidFill>
                <a:latin typeface="Corbel"/>
                <a:cs typeface="Corbel"/>
              </a:rPr>
              <a:t>the </a:t>
            </a:r>
            <a:r>
              <a:rPr sz="2800" spc="-5" dirty="0">
                <a:solidFill>
                  <a:srgbClr val="FFFFFF"/>
                </a:solidFill>
                <a:latin typeface="Corbel"/>
                <a:cs typeface="Corbel"/>
              </a:rPr>
              <a:t>above</a:t>
            </a:r>
            <a:r>
              <a:rPr sz="2800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Corbel"/>
                <a:cs typeface="Corbel"/>
              </a:rPr>
              <a:t>values.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509259" y="1782191"/>
            <a:ext cx="3634739" cy="36390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4030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818610"/>
            <a:ext cx="9144000" cy="393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700646"/>
            <a:ext cx="1901825" cy="139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50389" y="6700646"/>
            <a:ext cx="1901825" cy="139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00779" y="6700646"/>
            <a:ext cx="1901825" cy="139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551170" y="6700646"/>
            <a:ext cx="1901825" cy="139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363079" y="6700646"/>
            <a:ext cx="1780921" cy="139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495804" y="90804"/>
            <a:ext cx="4119879" cy="779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800" spc="-5" dirty="0">
                <a:solidFill>
                  <a:srgbClr val="FFFFFF"/>
                </a:solidFill>
                <a:latin typeface="Corbel"/>
                <a:cs typeface="Corbel"/>
              </a:rPr>
              <a:t>How OGP</a:t>
            </a:r>
            <a:r>
              <a:rPr sz="4800" spc="-254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4800" dirty="0">
                <a:solidFill>
                  <a:srgbClr val="FFFFFF"/>
                </a:solidFill>
                <a:latin typeface="Corbel"/>
                <a:cs typeface="Corbel"/>
              </a:rPr>
              <a:t>works</a:t>
            </a:r>
            <a:endParaRPr sz="4800">
              <a:latin typeface="Corbel"/>
              <a:cs typeface="Corbe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1672" y="823467"/>
            <a:ext cx="1965960" cy="19107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5930">
              <a:lnSpc>
                <a:spcPts val="9545"/>
              </a:lnSpc>
            </a:pPr>
            <a:r>
              <a:rPr sz="8000" b="1" dirty="0">
                <a:solidFill>
                  <a:srgbClr val="CCC1DA"/>
                </a:solidFill>
                <a:latin typeface="Wingdings 2"/>
                <a:cs typeface="Wingdings 2"/>
              </a:rPr>
              <a:t></a:t>
            </a:r>
            <a:endParaRPr sz="8000">
              <a:latin typeface="Wingdings 2"/>
              <a:cs typeface="Wingdings 2"/>
            </a:endParaRPr>
          </a:p>
          <a:p>
            <a:pPr marL="1270" algn="ctr">
              <a:lnSpc>
                <a:spcPts val="3304"/>
              </a:lnSpc>
            </a:pPr>
            <a:r>
              <a:rPr sz="2800" spc="-5" dirty="0">
                <a:solidFill>
                  <a:srgbClr val="FFFFFF"/>
                </a:solidFill>
                <a:latin typeface="Corbel"/>
                <a:cs typeface="Corbel"/>
              </a:rPr>
              <a:t>Join</a:t>
            </a:r>
            <a:endParaRPr sz="2800">
              <a:latin typeface="Corbel"/>
              <a:cs typeface="Corbel"/>
            </a:endParaRPr>
          </a:p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1600" spc="-5" dirty="0">
                <a:solidFill>
                  <a:srgbClr val="FFFFFF"/>
                </a:solidFill>
                <a:latin typeface="Corbel"/>
                <a:cs typeface="Corbel"/>
              </a:rPr>
              <a:t>If eligible, </a:t>
            </a:r>
            <a:r>
              <a:rPr sz="1600" spc="-10" dirty="0">
                <a:solidFill>
                  <a:srgbClr val="FFFFFF"/>
                </a:solidFill>
                <a:latin typeface="Corbel"/>
                <a:cs typeface="Corbel"/>
              </a:rPr>
              <a:t>country</a:t>
            </a:r>
            <a:r>
              <a:rPr sz="1600" spc="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orbel"/>
                <a:cs typeface="Corbel"/>
              </a:rPr>
              <a:t>joins</a:t>
            </a:r>
            <a:endParaRPr sz="1600">
              <a:latin typeface="Corbel"/>
              <a:cs typeface="Corbe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17184" y="919607"/>
            <a:ext cx="2576195" cy="2560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93345" algn="ctr">
              <a:lnSpc>
                <a:spcPct val="100000"/>
              </a:lnSpc>
            </a:pPr>
            <a:r>
              <a:rPr sz="7200" b="1" spc="-5" dirty="0">
                <a:solidFill>
                  <a:srgbClr val="CCC1DA"/>
                </a:solidFill>
                <a:latin typeface="Wingdings"/>
                <a:cs typeface="Wingdings"/>
              </a:rPr>
              <a:t></a:t>
            </a:r>
            <a:endParaRPr sz="7200">
              <a:latin typeface="Wingdings"/>
              <a:cs typeface="Wingdings"/>
            </a:endParaRPr>
          </a:p>
          <a:p>
            <a:pPr algn="ctr">
              <a:lnSpc>
                <a:spcPct val="100000"/>
              </a:lnSpc>
              <a:spcBef>
                <a:spcPts val="685"/>
              </a:spcBef>
            </a:pPr>
            <a:r>
              <a:rPr sz="2800" spc="-10" dirty="0">
                <a:solidFill>
                  <a:srgbClr val="FFFFFF"/>
                </a:solidFill>
                <a:latin typeface="Corbel"/>
                <a:cs typeface="Corbel"/>
              </a:rPr>
              <a:t>Co-create</a:t>
            </a:r>
            <a:endParaRPr sz="2800">
              <a:latin typeface="Corbel"/>
              <a:cs typeface="Corbel"/>
            </a:endParaRPr>
          </a:p>
          <a:p>
            <a:pPr algn="ctr">
              <a:lnSpc>
                <a:spcPct val="100000"/>
              </a:lnSpc>
            </a:pPr>
            <a:r>
              <a:rPr sz="2800" spc="-10" dirty="0">
                <a:solidFill>
                  <a:srgbClr val="FFFFFF"/>
                </a:solidFill>
                <a:latin typeface="Corbel"/>
                <a:cs typeface="Corbel"/>
              </a:rPr>
              <a:t>commitments</a:t>
            </a:r>
            <a:endParaRPr sz="2800">
              <a:latin typeface="Corbel"/>
              <a:cs typeface="Corbel"/>
            </a:endParaRPr>
          </a:p>
          <a:p>
            <a:pPr marL="12700" marR="5080" algn="ctr">
              <a:lnSpc>
                <a:spcPct val="100000"/>
              </a:lnSpc>
              <a:spcBef>
                <a:spcPts val="85"/>
              </a:spcBef>
            </a:pPr>
            <a:r>
              <a:rPr sz="1600" spc="-5" dirty="0">
                <a:solidFill>
                  <a:srgbClr val="FFFFFF"/>
                </a:solidFill>
                <a:latin typeface="Corbel"/>
                <a:cs typeface="Corbel"/>
              </a:rPr>
              <a:t>Government &amp; </a:t>
            </a:r>
            <a:r>
              <a:rPr sz="1600" spc="-10" dirty="0">
                <a:solidFill>
                  <a:srgbClr val="FFFFFF"/>
                </a:solidFill>
                <a:latin typeface="Corbel"/>
                <a:cs typeface="Corbel"/>
              </a:rPr>
              <a:t>civil society </a:t>
            </a:r>
            <a:r>
              <a:rPr sz="1600" spc="-5" dirty="0">
                <a:solidFill>
                  <a:srgbClr val="FFFFFF"/>
                </a:solidFill>
                <a:latin typeface="Corbel"/>
                <a:cs typeface="Corbel"/>
              </a:rPr>
              <a:t>co-  </a:t>
            </a:r>
            <a:r>
              <a:rPr sz="1600" spc="-10" dirty="0">
                <a:solidFill>
                  <a:srgbClr val="FFFFFF"/>
                </a:solidFill>
                <a:latin typeface="Corbel"/>
                <a:cs typeface="Corbel"/>
              </a:rPr>
              <a:t>create </a:t>
            </a:r>
            <a:r>
              <a:rPr sz="1600" spc="-5" dirty="0">
                <a:solidFill>
                  <a:srgbClr val="FFFFFF"/>
                </a:solidFill>
                <a:latin typeface="Corbel"/>
                <a:cs typeface="Corbel"/>
              </a:rPr>
              <a:t>national </a:t>
            </a:r>
            <a:r>
              <a:rPr sz="1600" spc="-10" dirty="0">
                <a:solidFill>
                  <a:srgbClr val="FFFFFF"/>
                </a:solidFill>
                <a:latin typeface="Corbel"/>
                <a:cs typeface="Corbel"/>
              </a:rPr>
              <a:t>action</a:t>
            </a:r>
            <a:r>
              <a:rPr sz="1600" spc="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orbel"/>
                <a:cs typeface="Corbel"/>
              </a:rPr>
              <a:t>plan</a:t>
            </a:r>
            <a:endParaRPr sz="1600">
              <a:latin typeface="Corbel"/>
              <a:cs typeface="Corbe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64094" y="4237997"/>
            <a:ext cx="774065" cy="690880"/>
          </a:xfrm>
          <a:custGeom>
            <a:avLst/>
            <a:gdLst/>
            <a:ahLst/>
            <a:cxnLst/>
            <a:rect l="l" t="t" r="r" b="b"/>
            <a:pathLst>
              <a:path w="774064" h="690879">
                <a:moveTo>
                  <a:pt x="486136" y="397343"/>
                </a:moveTo>
                <a:lnTo>
                  <a:pt x="452360" y="417200"/>
                </a:lnTo>
                <a:lnTo>
                  <a:pt x="433108" y="452366"/>
                </a:lnTo>
                <a:lnTo>
                  <a:pt x="430060" y="475146"/>
                </a:lnTo>
                <a:lnTo>
                  <a:pt x="432822" y="483494"/>
                </a:lnTo>
                <a:lnTo>
                  <a:pt x="687997" y="682363"/>
                </a:lnTo>
                <a:lnTo>
                  <a:pt x="719112" y="690872"/>
                </a:lnTo>
                <a:lnTo>
                  <a:pt x="730212" y="689703"/>
                </a:lnTo>
                <a:lnTo>
                  <a:pt x="763895" y="668079"/>
                </a:lnTo>
                <a:lnTo>
                  <a:pt x="773468" y="640326"/>
                </a:lnTo>
                <a:lnTo>
                  <a:pt x="773251" y="630231"/>
                </a:lnTo>
                <a:lnTo>
                  <a:pt x="771261" y="621101"/>
                </a:lnTo>
                <a:lnTo>
                  <a:pt x="767485" y="612947"/>
                </a:lnTo>
                <a:lnTo>
                  <a:pt x="761911" y="605782"/>
                </a:lnTo>
                <a:lnTo>
                  <a:pt x="730288" y="581779"/>
                </a:lnTo>
                <a:lnTo>
                  <a:pt x="495592" y="399153"/>
                </a:lnTo>
                <a:lnTo>
                  <a:pt x="486136" y="397343"/>
                </a:lnTo>
                <a:close/>
              </a:path>
              <a:path w="774064" h="690879">
                <a:moveTo>
                  <a:pt x="433120" y="427601"/>
                </a:moveTo>
                <a:lnTo>
                  <a:pt x="345097" y="427601"/>
                </a:lnTo>
                <a:lnTo>
                  <a:pt x="422313" y="479544"/>
                </a:lnTo>
                <a:lnTo>
                  <a:pt x="420674" y="472519"/>
                </a:lnTo>
                <a:lnTo>
                  <a:pt x="420916" y="463827"/>
                </a:lnTo>
                <a:lnTo>
                  <a:pt x="423063" y="453469"/>
                </a:lnTo>
                <a:lnTo>
                  <a:pt x="427139" y="441444"/>
                </a:lnTo>
                <a:lnTo>
                  <a:pt x="431711" y="430321"/>
                </a:lnTo>
                <a:lnTo>
                  <a:pt x="433120" y="427601"/>
                </a:lnTo>
                <a:close/>
              </a:path>
              <a:path w="774064" h="690879">
                <a:moveTo>
                  <a:pt x="5524" y="165092"/>
                </a:moveTo>
                <a:lnTo>
                  <a:pt x="1790" y="208287"/>
                </a:lnTo>
                <a:lnTo>
                  <a:pt x="0" y="243387"/>
                </a:lnTo>
                <a:lnTo>
                  <a:pt x="135" y="267374"/>
                </a:lnTo>
                <a:lnTo>
                  <a:pt x="10008" y="315420"/>
                </a:lnTo>
                <a:lnTo>
                  <a:pt x="42997" y="370093"/>
                </a:lnTo>
                <a:lnTo>
                  <a:pt x="99141" y="425436"/>
                </a:lnTo>
                <a:lnTo>
                  <a:pt x="133329" y="445619"/>
                </a:lnTo>
                <a:lnTo>
                  <a:pt x="170781" y="459206"/>
                </a:lnTo>
                <a:lnTo>
                  <a:pt x="211493" y="466209"/>
                </a:lnTo>
                <a:lnTo>
                  <a:pt x="250638" y="466373"/>
                </a:lnTo>
                <a:lnTo>
                  <a:pt x="285962" y="460001"/>
                </a:lnTo>
                <a:lnTo>
                  <a:pt x="317452" y="447081"/>
                </a:lnTo>
                <a:lnTo>
                  <a:pt x="345097" y="427601"/>
                </a:lnTo>
                <a:lnTo>
                  <a:pt x="433120" y="427601"/>
                </a:lnTo>
                <a:lnTo>
                  <a:pt x="436664" y="420758"/>
                </a:lnTo>
                <a:lnTo>
                  <a:pt x="441998" y="412744"/>
                </a:lnTo>
                <a:lnTo>
                  <a:pt x="445784" y="408451"/>
                </a:lnTo>
                <a:lnTo>
                  <a:pt x="272468" y="408451"/>
                </a:lnTo>
                <a:lnTo>
                  <a:pt x="225082" y="404233"/>
                </a:lnTo>
                <a:lnTo>
                  <a:pt x="182389" y="392497"/>
                </a:lnTo>
                <a:lnTo>
                  <a:pt x="142327" y="374261"/>
                </a:lnTo>
                <a:lnTo>
                  <a:pt x="104901" y="349547"/>
                </a:lnTo>
                <a:lnTo>
                  <a:pt x="70116" y="318381"/>
                </a:lnTo>
                <a:lnTo>
                  <a:pt x="42548" y="284642"/>
                </a:lnTo>
                <a:lnTo>
                  <a:pt x="22594" y="247832"/>
                </a:lnTo>
                <a:lnTo>
                  <a:pt x="10253" y="207974"/>
                </a:lnTo>
                <a:lnTo>
                  <a:pt x="5524" y="165092"/>
                </a:lnTo>
                <a:close/>
              </a:path>
              <a:path w="774064" h="690879">
                <a:moveTo>
                  <a:pt x="413550" y="335907"/>
                </a:moveTo>
                <a:lnTo>
                  <a:pt x="390055" y="358767"/>
                </a:lnTo>
                <a:lnTo>
                  <a:pt x="354955" y="385695"/>
                </a:lnTo>
                <a:lnTo>
                  <a:pt x="315760" y="402264"/>
                </a:lnTo>
                <a:lnTo>
                  <a:pt x="272468" y="408451"/>
                </a:lnTo>
                <a:lnTo>
                  <a:pt x="445784" y="408451"/>
                </a:lnTo>
                <a:lnTo>
                  <a:pt x="447713" y="406265"/>
                </a:lnTo>
                <a:lnTo>
                  <a:pt x="452412" y="401693"/>
                </a:lnTo>
                <a:lnTo>
                  <a:pt x="406946" y="363593"/>
                </a:lnTo>
                <a:lnTo>
                  <a:pt x="413296" y="357497"/>
                </a:lnTo>
                <a:lnTo>
                  <a:pt x="441070" y="357497"/>
                </a:lnTo>
                <a:lnTo>
                  <a:pt x="413550" y="335907"/>
                </a:lnTo>
                <a:close/>
              </a:path>
              <a:path w="774064" h="690879">
                <a:moveTo>
                  <a:pt x="441070" y="357497"/>
                </a:moveTo>
                <a:lnTo>
                  <a:pt x="413296" y="357497"/>
                </a:lnTo>
                <a:lnTo>
                  <a:pt x="462445" y="396359"/>
                </a:lnTo>
                <a:lnTo>
                  <a:pt x="480733" y="388612"/>
                </a:lnTo>
                <a:lnTo>
                  <a:pt x="441070" y="357497"/>
                </a:lnTo>
                <a:close/>
              </a:path>
              <a:path w="774064" h="690879">
                <a:moveTo>
                  <a:pt x="186622" y="0"/>
                </a:moveTo>
                <a:lnTo>
                  <a:pt x="145426" y="8215"/>
                </a:lnTo>
                <a:lnTo>
                  <a:pt x="108351" y="25145"/>
                </a:lnTo>
                <a:lnTo>
                  <a:pt x="75399" y="50792"/>
                </a:lnTo>
                <a:lnTo>
                  <a:pt x="40721" y="91877"/>
                </a:lnTo>
                <a:lnTo>
                  <a:pt x="20367" y="133732"/>
                </a:lnTo>
                <a:lnTo>
                  <a:pt x="14338" y="176363"/>
                </a:lnTo>
                <a:lnTo>
                  <a:pt x="22634" y="219777"/>
                </a:lnTo>
                <a:lnTo>
                  <a:pt x="45257" y="263981"/>
                </a:lnTo>
                <a:lnTo>
                  <a:pt x="82207" y="308983"/>
                </a:lnTo>
                <a:lnTo>
                  <a:pt x="115923" y="338963"/>
                </a:lnTo>
                <a:lnTo>
                  <a:pt x="152434" y="362418"/>
                </a:lnTo>
                <a:lnTo>
                  <a:pt x="191742" y="379348"/>
                </a:lnTo>
                <a:lnTo>
                  <a:pt x="233845" y="389755"/>
                </a:lnTo>
                <a:lnTo>
                  <a:pt x="279634" y="392828"/>
                </a:lnTo>
                <a:lnTo>
                  <a:pt x="321554" y="386056"/>
                </a:lnTo>
                <a:lnTo>
                  <a:pt x="347589" y="374689"/>
                </a:lnTo>
                <a:lnTo>
                  <a:pt x="275765" y="374689"/>
                </a:lnTo>
                <a:lnTo>
                  <a:pt x="234099" y="371975"/>
                </a:lnTo>
                <a:lnTo>
                  <a:pt x="195712" y="362668"/>
                </a:lnTo>
                <a:lnTo>
                  <a:pt x="159877" y="347337"/>
                </a:lnTo>
                <a:lnTo>
                  <a:pt x="126589" y="326005"/>
                </a:lnTo>
                <a:lnTo>
                  <a:pt x="95846" y="298696"/>
                </a:lnTo>
                <a:lnTo>
                  <a:pt x="62396" y="257980"/>
                </a:lnTo>
                <a:lnTo>
                  <a:pt x="41901" y="217999"/>
                </a:lnTo>
                <a:lnTo>
                  <a:pt x="34361" y="178744"/>
                </a:lnTo>
                <a:lnTo>
                  <a:pt x="39776" y="140209"/>
                </a:lnTo>
                <a:lnTo>
                  <a:pt x="58147" y="102386"/>
                </a:lnTo>
                <a:lnTo>
                  <a:pt x="89471" y="65270"/>
                </a:lnTo>
                <a:lnTo>
                  <a:pt x="153177" y="26296"/>
                </a:lnTo>
                <a:lnTo>
                  <a:pt x="190580" y="18710"/>
                </a:lnTo>
                <a:lnTo>
                  <a:pt x="301739" y="18710"/>
                </a:lnTo>
                <a:lnTo>
                  <a:pt x="274709" y="8546"/>
                </a:lnTo>
                <a:lnTo>
                  <a:pt x="231940" y="500"/>
                </a:lnTo>
                <a:lnTo>
                  <a:pt x="186622" y="0"/>
                </a:lnTo>
                <a:close/>
              </a:path>
              <a:path w="774064" h="690879">
                <a:moveTo>
                  <a:pt x="301739" y="18710"/>
                </a:moveTo>
                <a:lnTo>
                  <a:pt x="190580" y="18710"/>
                </a:lnTo>
                <a:lnTo>
                  <a:pt x="231686" y="19042"/>
                </a:lnTo>
                <a:lnTo>
                  <a:pt x="270762" y="25971"/>
                </a:lnTo>
                <a:lnTo>
                  <a:pt x="306647" y="39139"/>
                </a:lnTo>
                <a:lnTo>
                  <a:pt x="368846" y="84193"/>
                </a:lnTo>
                <a:lnTo>
                  <a:pt x="393662" y="113363"/>
                </a:lnTo>
                <a:lnTo>
                  <a:pt x="424245" y="174132"/>
                </a:lnTo>
                <a:lnTo>
                  <a:pt x="430060" y="205732"/>
                </a:lnTo>
                <a:lnTo>
                  <a:pt x="428973" y="239089"/>
                </a:lnTo>
                <a:lnTo>
                  <a:pt x="403574" y="301369"/>
                </a:lnTo>
                <a:lnTo>
                  <a:pt x="348381" y="353544"/>
                </a:lnTo>
                <a:lnTo>
                  <a:pt x="275765" y="374689"/>
                </a:lnTo>
                <a:lnTo>
                  <a:pt x="347589" y="374689"/>
                </a:lnTo>
                <a:lnTo>
                  <a:pt x="393738" y="343019"/>
                </a:lnTo>
                <a:lnTo>
                  <a:pt x="420414" y="311941"/>
                </a:lnTo>
                <a:lnTo>
                  <a:pt x="448191" y="243881"/>
                </a:lnTo>
                <a:lnTo>
                  <a:pt x="449364" y="206875"/>
                </a:lnTo>
                <a:lnTo>
                  <a:pt x="443051" y="172013"/>
                </a:lnTo>
                <a:lnTo>
                  <a:pt x="409662" y="105148"/>
                </a:lnTo>
                <a:lnTo>
                  <a:pt x="382562" y="73144"/>
                </a:lnTo>
                <a:lnTo>
                  <a:pt x="350008" y="44880"/>
                </a:lnTo>
                <a:lnTo>
                  <a:pt x="314061" y="23344"/>
                </a:lnTo>
                <a:lnTo>
                  <a:pt x="301739" y="18710"/>
                </a:lnTo>
                <a:close/>
              </a:path>
              <a:path w="774064" h="690879">
                <a:moveTo>
                  <a:pt x="100914" y="239768"/>
                </a:moveTo>
                <a:lnTo>
                  <a:pt x="116473" y="280719"/>
                </a:lnTo>
                <a:lnTo>
                  <a:pt x="150614" y="313174"/>
                </a:lnTo>
                <a:lnTo>
                  <a:pt x="196338" y="336369"/>
                </a:lnTo>
                <a:lnTo>
                  <a:pt x="225611" y="340231"/>
                </a:lnTo>
                <a:lnTo>
                  <a:pt x="237274" y="336923"/>
                </a:lnTo>
                <a:lnTo>
                  <a:pt x="201719" y="308633"/>
                </a:lnTo>
                <a:lnTo>
                  <a:pt x="167141" y="283011"/>
                </a:lnTo>
                <a:lnTo>
                  <a:pt x="133539" y="260056"/>
                </a:lnTo>
                <a:lnTo>
                  <a:pt x="100914" y="239768"/>
                </a:lnTo>
                <a:close/>
              </a:path>
              <a:path w="774064" h="690879">
                <a:moveTo>
                  <a:pt x="327278" y="67175"/>
                </a:moveTo>
                <a:lnTo>
                  <a:pt x="210731" y="67175"/>
                </a:lnTo>
                <a:lnTo>
                  <a:pt x="246406" y="71961"/>
                </a:lnTo>
                <a:lnTo>
                  <a:pt x="279914" y="83653"/>
                </a:lnTo>
                <a:lnTo>
                  <a:pt x="340525" y="127754"/>
                </a:lnTo>
                <a:lnTo>
                  <a:pt x="366075" y="159944"/>
                </a:lnTo>
                <a:lnTo>
                  <a:pt x="385006" y="197064"/>
                </a:lnTo>
                <a:lnTo>
                  <a:pt x="397317" y="239089"/>
                </a:lnTo>
                <a:lnTo>
                  <a:pt x="403009" y="285996"/>
                </a:lnTo>
                <a:lnTo>
                  <a:pt x="416371" y="234320"/>
                </a:lnTo>
                <a:lnTo>
                  <a:pt x="414375" y="185586"/>
                </a:lnTo>
                <a:lnTo>
                  <a:pt x="397044" y="139781"/>
                </a:lnTo>
                <a:lnTo>
                  <a:pt x="364401" y="96893"/>
                </a:lnTo>
                <a:lnTo>
                  <a:pt x="337471" y="73368"/>
                </a:lnTo>
                <a:lnTo>
                  <a:pt x="327278" y="67175"/>
                </a:lnTo>
                <a:close/>
              </a:path>
              <a:path w="774064" h="690879">
                <a:moveTo>
                  <a:pt x="217462" y="121785"/>
                </a:moveTo>
                <a:lnTo>
                  <a:pt x="198019" y="124590"/>
                </a:lnTo>
                <a:lnTo>
                  <a:pt x="179774" y="130516"/>
                </a:lnTo>
                <a:lnTo>
                  <a:pt x="162730" y="139537"/>
                </a:lnTo>
                <a:lnTo>
                  <a:pt x="146888" y="151630"/>
                </a:lnTo>
                <a:lnTo>
                  <a:pt x="171724" y="154582"/>
                </a:lnTo>
                <a:lnTo>
                  <a:pt x="191546" y="157154"/>
                </a:lnTo>
                <a:lnTo>
                  <a:pt x="234382" y="166465"/>
                </a:lnTo>
                <a:lnTo>
                  <a:pt x="276263" y="192397"/>
                </a:lnTo>
                <a:lnTo>
                  <a:pt x="302784" y="224043"/>
                </a:lnTo>
                <a:lnTo>
                  <a:pt x="314998" y="240022"/>
                </a:lnTo>
                <a:lnTo>
                  <a:pt x="314904" y="211875"/>
                </a:lnTo>
                <a:lnTo>
                  <a:pt x="301049" y="165584"/>
                </a:lnTo>
                <a:lnTo>
                  <a:pt x="272719" y="135322"/>
                </a:lnTo>
                <a:lnTo>
                  <a:pt x="237770" y="122471"/>
                </a:lnTo>
                <a:lnTo>
                  <a:pt x="217462" y="121785"/>
                </a:lnTo>
                <a:close/>
              </a:path>
              <a:path w="774064" h="690879">
                <a:moveTo>
                  <a:pt x="200742" y="33658"/>
                </a:moveTo>
                <a:lnTo>
                  <a:pt x="135467" y="53383"/>
                </a:lnTo>
                <a:lnTo>
                  <a:pt x="98724" y="84583"/>
                </a:lnTo>
                <a:lnTo>
                  <a:pt x="77927" y="118356"/>
                </a:lnTo>
                <a:lnTo>
                  <a:pt x="108496" y="94928"/>
                </a:lnTo>
                <a:lnTo>
                  <a:pt x="140823" y="78573"/>
                </a:lnTo>
                <a:lnTo>
                  <a:pt x="174903" y="69314"/>
                </a:lnTo>
                <a:lnTo>
                  <a:pt x="210731" y="67175"/>
                </a:lnTo>
                <a:lnTo>
                  <a:pt x="327278" y="67175"/>
                </a:lnTo>
                <a:lnTo>
                  <a:pt x="307552" y="55189"/>
                </a:lnTo>
                <a:lnTo>
                  <a:pt x="274657" y="42368"/>
                </a:lnTo>
                <a:lnTo>
                  <a:pt x="238798" y="34917"/>
                </a:lnTo>
                <a:lnTo>
                  <a:pt x="200742" y="33658"/>
                </a:lnTo>
                <a:close/>
              </a:path>
            </a:pathLst>
          </a:custGeom>
          <a:solidFill>
            <a:srgbClr val="CCC1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01192" y="4962905"/>
            <a:ext cx="2240915" cy="1193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" algn="ctr">
              <a:lnSpc>
                <a:spcPct val="100000"/>
              </a:lnSpc>
            </a:pPr>
            <a:r>
              <a:rPr sz="2800" spc="-10" dirty="0">
                <a:solidFill>
                  <a:srgbClr val="FFFFFF"/>
                </a:solidFill>
                <a:latin typeface="Corbel"/>
                <a:cs typeface="Corbel"/>
              </a:rPr>
              <a:t>Assess</a:t>
            </a:r>
            <a:endParaRPr sz="2800">
              <a:latin typeface="Corbel"/>
              <a:cs typeface="Corbel"/>
            </a:endParaRPr>
          </a:p>
          <a:p>
            <a:pPr marL="12700" marR="5080" algn="ctr">
              <a:lnSpc>
                <a:spcPct val="100000"/>
              </a:lnSpc>
              <a:spcBef>
                <a:spcPts val="85"/>
              </a:spcBef>
            </a:pPr>
            <a:r>
              <a:rPr sz="1600" spc="-5" dirty="0">
                <a:solidFill>
                  <a:srgbClr val="FFFFFF"/>
                </a:solidFill>
                <a:latin typeface="Corbel"/>
                <a:cs typeface="Corbel"/>
              </a:rPr>
              <a:t>Publish self-assessment &amp;  participate in Independent  </a:t>
            </a:r>
            <a:r>
              <a:rPr sz="1600" spc="-10" dirty="0">
                <a:solidFill>
                  <a:srgbClr val="FFFFFF"/>
                </a:solidFill>
                <a:latin typeface="Corbel"/>
                <a:cs typeface="Corbel"/>
              </a:rPr>
              <a:t>Reporting</a:t>
            </a:r>
            <a:r>
              <a:rPr sz="1600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orbel"/>
                <a:cs typeface="Corbel"/>
              </a:rPr>
              <a:t>Mechanism</a:t>
            </a:r>
            <a:endParaRPr sz="1600">
              <a:latin typeface="Corbel"/>
              <a:cs typeface="Corbe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161538" y="2436114"/>
            <a:ext cx="2127885" cy="2273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34975">
              <a:lnSpc>
                <a:spcPct val="100000"/>
              </a:lnSpc>
            </a:pPr>
            <a:r>
              <a:rPr sz="8000" spc="5" dirty="0">
                <a:solidFill>
                  <a:srgbClr val="CCC1DA"/>
                </a:solidFill>
                <a:latin typeface="Webdings"/>
                <a:cs typeface="Webdings"/>
              </a:rPr>
              <a:t></a:t>
            </a:r>
            <a:endParaRPr sz="8000">
              <a:latin typeface="Webdings"/>
              <a:cs typeface="Webdings"/>
            </a:endParaRPr>
          </a:p>
          <a:p>
            <a:pPr marL="5080" algn="ctr">
              <a:lnSpc>
                <a:spcPct val="100000"/>
              </a:lnSpc>
              <a:spcBef>
                <a:spcPts val="325"/>
              </a:spcBef>
            </a:pPr>
            <a:r>
              <a:rPr sz="3200" dirty="0">
                <a:solidFill>
                  <a:srgbClr val="FFFFFF"/>
                </a:solidFill>
                <a:latin typeface="Corbel"/>
                <a:cs typeface="Corbel"/>
              </a:rPr>
              <a:t>Implement</a:t>
            </a:r>
            <a:endParaRPr sz="3200">
              <a:latin typeface="Corbel"/>
              <a:cs typeface="Corbel"/>
            </a:endParaRPr>
          </a:p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FFFFFF"/>
                </a:solidFill>
                <a:latin typeface="Corbel"/>
                <a:cs typeface="Corbel"/>
              </a:rPr>
              <a:t>Government</a:t>
            </a:r>
            <a:r>
              <a:rPr sz="1600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orbel"/>
                <a:cs typeface="Corbel"/>
              </a:rPr>
              <a:t>implements  </a:t>
            </a:r>
            <a:r>
              <a:rPr sz="1600" spc="-10" dirty="0">
                <a:solidFill>
                  <a:srgbClr val="FFFFFF"/>
                </a:solidFill>
                <a:latin typeface="Corbel"/>
                <a:cs typeface="Corbel"/>
              </a:rPr>
              <a:t>commitments</a:t>
            </a:r>
            <a:endParaRPr sz="1600">
              <a:latin typeface="Corbel"/>
              <a:cs typeface="Corbe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235446" y="4055617"/>
            <a:ext cx="2296160" cy="18948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82295">
              <a:lnSpc>
                <a:spcPts val="9480"/>
              </a:lnSpc>
            </a:pPr>
            <a:r>
              <a:rPr sz="8000" b="1" dirty="0">
                <a:solidFill>
                  <a:srgbClr val="CCC1DA"/>
                </a:solidFill>
                <a:latin typeface="Wingdings"/>
                <a:cs typeface="Wingdings"/>
              </a:rPr>
              <a:t></a:t>
            </a:r>
            <a:endParaRPr sz="8000">
              <a:latin typeface="Wingdings"/>
              <a:cs typeface="Wingdings"/>
            </a:endParaRPr>
          </a:p>
          <a:p>
            <a:pPr marL="1270" algn="ctr">
              <a:lnSpc>
                <a:spcPts val="3240"/>
              </a:lnSpc>
            </a:pPr>
            <a:r>
              <a:rPr sz="2800" spc="-5" dirty="0">
                <a:solidFill>
                  <a:srgbClr val="FFFFFF"/>
                </a:solidFill>
                <a:latin typeface="Corbel"/>
                <a:cs typeface="Corbel"/>
              </a:rPr>
              <a:t>Learn</a:t>
            </a:r>
            <a:endParaRPr sz="2800">
              <a:latin typeface="Corbel"/>
              <a:cs typeface="Corbel"/>
            </a:endParaRPr>
          </a:p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1600" spc="-5" dirty="0">
                <a:solidFill>
                  <a:srgbClr val="FFFFFF"/>
                </a:solidFill>
                <a:latin typeface="Corbel"/>
                <a:cs typeface="Corbel"/>
              </a:rPr>
              <a:t>Contribute to peer</a:t>
            </a:r>
            <a:r>
              <a:rPr sz="1600" spc="-2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orbel"/>
                <a:cs typeface="Corbel"/>
              </a:rPr>
              <a:t>learning</a:t>
            </a:r>
            <a:endParaRPr sz="16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38201" rIns="0" bIns="0" rtlCol="0">
            <a:spAutoFit/>
          </a:bodyPr>
          <a:lstStyle/>
          <a:p>
            <a:pPr marL="2548890">
              <a:lnSpc>
                <a:spcPct val="100000"/>
              </a:lnSpc>
            </a:pPr>
            <a:r>
              <a:rPr sz="3200" b="0" spc="-5" dirty="0">
                <a:latin typeface="Corbel"/>
                <a:cs typeface="Corbel"/>
              </a:rPr>
              <a:t>Brief History of</a:t>
            </a:r>
            <a:r>
              <a:rPr sz="3200" b="0" spc="-155" dirty="0">
                <a:latin typeface="Corbel"/>
                <a:cs typeface="Corbel"/>
              </a:rPr>
              <a:t> </a:t>
            </a:r>
            <a:r>
              <a:rPr sz="3200" b="0" spc="-5" dirty="0">
                <a:latin typeface="Corbel"/>
                <a:cs typeface="Corbel"/>
              </a:rPr>
              <a:t>OGP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060574"/>
            <a:ext cx="9143999" cy="57974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45236" y="1315211"/>
            <a:ext cx="486156" cy="6324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18032" y="1298447"/>
            <a:ext cx="1010412" cy="6797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23060" y="1298447"/>
            <a:ext cx="5414771" cy="6797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632447" y="1298447"/>
            <a:ext cx="1458468" cy="6797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18032" y="1664207"/>
            <a:ext cx="6733032" cy="6797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18032" y="2029967"/>
            <a:ext cx="5817108" cy="6797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429755" y="2029967"/>
            <a:ext cx="1289303" cy="6797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313676" y="2029967"/>
            <a:ext cx="466344" cy="6797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51560" y="2412492"/>
            <a:ext cx="388620" cy="56692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45236" y="2717292"/>
            <a:ext cx="486156" cy="6324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18032" y="2700527"/>
            <a:ext cx="1011936" cy="67970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24583" y="2700527"/>
            <a:ext cx="507491" cy="67970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726692" y="2700527"/>
            <a:ext cx="1225295" cy="67970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546604" y="2700527"/>
            <a:ext cx="4779264" cy="67970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18032" y="3066288"/>
            <a:ext cx="7027164" cy="67970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18032" y="3432047"/>
            <a:ext cx="2199132" cy="67970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811779" y="3432047"/>
            <a:ext cx="466344" cy="6797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51560" y="3814571"/>
            <a:ext cx="388620" cy="56692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51560" y="4119371"/>
            <a:ext cx="388620" cy="56692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51560" y="4424171"/>
            <a:ext cx="388620" cy="56692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51560" y="4728971"/>
            <a:ext cx="388620" cy="56692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51560" y="5033771"/>
            <a:ext cx="388620" cy="56692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45236" y="5338571"/>
            <a:ext cx="486156" cy="6324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018032" y="5321808"/>
            <a:ext cx="1225295" cy="67970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37944" y="5321808"/>
            <a:ext cx="5449824" cy="67970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18032" y="5687567"/>
            <a:ext cx="7083552" cy="67970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18032" y="6053326"/>
            <a:ext cx="6060948" cy="67970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673595" y="6053326"/>
            <a:ext cx="466344" cy="67970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910234" y="1377441"/>
            <a:ext cx="6917690" cy="2529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marR="5080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400" b="1" spc="-15" dirty="0">
                <a:solidFill>
                  <a:srgbClr val="FFFFFF"/>
                </a:solidFill>
                <a:latin typeface="Corbel"/>
                <a:cs typeface="Corbel"/>
              </a:rPr>
              <a:t>2011</a:t>
            </a:r>
            <a:r>
              <a:rPr sz="2400" spc="-15" dirty="0">
                <a:solidFill>
                  <a:srgbClr val="FFFFFF"/>
                </a:solidFill>
                <a:latin typeface="Corbel"/>
                <a:cs typeface="Corbel"/>
              </a:rPr>
              <a:t>: </a:t>
            </a:r>
            <a:r>
              <a:rPr sz="2400" spc="-5" dirty="0">
                <a:solidFill>
                  <a:srgbClr val="FFFFFF"/>
                </a:solidFill>
                <a:latin typeface="Corbel"/>
                <a:cs typeface="Corbel"/>
              </a:rPr>
              <a:t>OGP </a:t>
            </a:r>
            <a:r>
              <a:rPr sz="2400" dirty="0">
                <a:solidFill>
                  <a:srgbClr val="FFFFFF"/>
                </a:solidFill>
                <a:latin typeface="Corbel"/>
                <a:cs typeface="Corbel"/>
              </a:rPr>
              <a:t>launched by 8 </a:t>
            </a:r>
            <a:r>
              <a:rPr sz="2400" spc="-5" dirty="0">
                <a:solidFill>
                  <a:srgbClr val="FFFFFF"/>
                </a:solidFill>
                <a:latin typeface="Corbel"/>
                <a:cs typeface="Corbel"/>
              </a:rPr>
              <a:t>founding </a:t>
            </a:r>
            <a:r>
              <a:rPr sz="2400" dirty="0">
                <a:solidFill>
                  <a:srgbClr val="FFFFFF"/>
                </a:solidFill>
                <a:latin typeface="Corbel"/>
                <a:cs typeface="Corbel"/>
              </a:rPr>
              <a:t>countries: </a:t>
            </a:r>
            <a:r>
              <a:rPr sz="2400" spc="-5" dirty="0">
                <a:solidFill>
                  <a:srgbClr val="FFFFFF"/>
                </a:solidFill>
                <a:latin typeface="Corbel"/>
                <a:cs typeface="Corbel"/>
              </a:rPr>
              <a:t>Brazil,  Indonesia, Mexico, </a:t>
            </a:r>
            <a:r>
              <a:rPr sz="2400" spc="-20" dirty="0">
                <a:solidFill>
                  <a:srgbClr val="FFFFFF"/>
                </a:solidFill>
                <a:latin typeface="Corbel"/>
                <a:cs typeface="Corbel"/>
              </a:rPr>
              <a:t>Norway, </a:t>
            </a:r>
            <a:r>
              <a:rPr sz="2400" spc="-10" dirty="0">
                <a:solidFill>
                  <a:srgbClr val="FFFFFF"/>
                </a:solidFill>
                <a:latin typeface="Corbel"/>
                <a:cs typeface="Corbel"/>
              </a:rPr>
              <a:t>the </a:t>
            </a:r>
            <a:r>
              <a:rPr sz="2400" spc="-5" dirty="0">
                <a:solidFill>
                  <a:srgbClr val="FFFFFF"/>
                </a:solidFill>
                <a:latin typeface="Corbel"/>
                <a:cs typeface="Corbel"/>
              </a:rPr>
              <a:t>Philippines, </a:t>
            </a:r>
            <a:r>
              <a:rPr sz="2400" dirty="0">
                <a:solidFill>
                  <a:srgbClr val="FFFFFF"/>
                </a:solidFill>
                <a:latin typeface="Corbel"/>
                <a:cs typeface="Corbel"/>
              </a:rPr>
              <a:t>South  </a:t>
            </a:r>
            <a:r>
              <a:rPr sz="2400" spc="-5" dirty="0">
                <a:solidFill>
                  <a:srgbClr val="FFFFFF"/>
                </a:solidFill>
                <a:latin typeface="Corbel"/>
                <a:cs typeface="Corbel"/>
              </a:rPr>
              <a:t>Africa, </a:t>
            </a:r>
            <a:r>
              <a:rPr sz="2400" spc="-10" dirty="0">
                <a:solidFill>
                  <a:srgbClr val="FFFFFF"/>
                </a:solidFill>
                <a:latin typeface="Corbel"/>
                <a:cs typeface="Corbel"/>
              </a:rPr>
              <a:t>the </a:t>
            </a:r>
            <a:r>
              <a:rPr sz="2400" spc="-5" dirty="0">
                <a:solidFill>
                  <a:srgbClr val="FFFFFF"/>
                </a:solidFill>
                <a:latin typeface="Corbel"/>
                <a:cs typeface="Corbel"/>
              </a:rPr>
              <a:t>United Kingdom </a:t>
            </a:r>
            <a:r>
              <a:rPr sz="2400" dirty="0">
                <a:solidFill>
                  <a:srgbClr val="FFFFFF"/>
                </a:solidFill>
                <a:latin typeface="Corbel"/>
                <a:cs typeface="Corbel"/>
              </a:rPr>
              <a:t>and </a:t>
            </a:r>
            <a:r>
              <a:rPr sz="2400" spc="-5" dirty="0">
                <a:solidFill>
                  <a:srgbClr val="FFFFFF"/>
                </a:solidFill>
                <a:latin typeface="Corbel"/>
                <a:cs typeface="Corbel"/>
              </a:rPr>
              <a:t>the United</a:t>
            </a:r>
            <a:r>
              <a:rPr sz="2400" spc="-1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orbel"/>
                <a:cs typeface="Corbel"/>
              </a:rPr>
              <a:t>States.</a:t>
            </a:r>
            <a:endParaRPr sz="24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FFFFFF"/>
              </a:buClr>
              <a:buFont typeface="Arial"/>
              <a:buChar char="•"/>
            </a:pPr>
            <a:endParaRPr sz="2050">
              <a:latin typeface="Times New Roman"/>
              <a:cs typeface="Times New Roman"/>
            </a:endParaRPr>
          </a:p>
          <a:p>
            <a:pPr marL="299085" marR="5016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  <a:tab pos="1827530" algn="l"/>
              </a:tabLst>
            </a:pPr>
            <a:r>
              <a:rPr sz="2400" b="1" spc="-15" dirty="0">
                <a:solidFill>
                  <a:srgbClr val="FFFFFF"/>
                </a:solidFill>
                <a:latin typeface="Corbel"/>
                <a:cs typeface="Corbel"/>
              </a:rPr>
              <a:t>2012-2015:	</a:t>
            </a:r>
            <a:r>
              <a:rPr sz="2400" spc="-5" dirty="0">
                <a:solidFill>
                  <a:srgbClr val="FFFFFF"/>
                </a:solidFill>
                <a:latin typeface="Corbel"/>
                <a:cs typeface="Corbel"/>
              </a:rPr>
              <a:t>OGP </a:t>
            </a:r>
            <a:r>
              <a:rPr sz="2400" dirty="0">
                <a:solidFill>
                  <a:srgbClr val="FFFFFF"/>
                </a:solidFill>
                <a:latin typeface="Corbel"/>
                <a:cs typeface="Corbel"/>
              </a:rPr>
              <a:t>expands </a:t>
            </a:r>
            <a:r>
              <a:rPr sz="2400" spc="-5" dirty="0">
                <a:solidFill>
                  <a:srgbClr val="FFFFFF"/>
                </a:solidFill>
                <a:latin typeface="Corbel"/>
                <a:cs typeface="Corbel"/>
              </a:rPr>
              <a:t>rapidly to</a:t>
            </a:r>
            <a:r>
              <a:rPr sz="2400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dirty="0">
                <a:solidFill>
                  <a:srgbClr val="FFFFFF"/>
                </a:solidFill>
                <a:latin typeface="Corbel"/>
                <a:cs typeface="Corbel"/>
              </a:rPr>
              <a:t>include</a:t>
            </a:r>
            <a:r>
              <a:rPr sz="2400" spc="-2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orbel"/>
                <a:cs typeface="Corbel"/>
              </a:rPr>
              <a:t>69  participating countries and thousands of civil society  organizations.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10234" y="5401665"/>
            <a:ext cx="6927215" cy="1127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marR="5080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  <a:tab pos="1118870" algn="l"/>
              </a:tabLst>
            </a:pPr>
            <a:r>
              <a:rPr sz="2400" b="1" spc="-15" dirty="0">
                <a:solidFill>
                  <a:srgbClr val="FFFFFF"/>
                </a:solidFill>
                <a:latin typeface="Corbel"/>
                <a:cs typeface="Corbel"/>
              </a:rPr>
              <a:t>2015:	</a:t>
            </a:r>
            <a:r>
              <a:rPr sz="2400" spc="-25" dirty="0">
                <a:solidFill>
                  <a:srgbClr val="FFFFFF"/>
                </a:solidFill>
                <a:latin typeface="Corbel"/>
                <a:cs typeface="Corbel"/>
              </a:rPr>
              <a:t>50 </a:t>
            </a:r>
            <a:r>
              <a:rPr sz="2400" spc="-5" dirty="0">
                <a:solidFill>
                  <a:srgbClr val="FFFFFF"/>
                </a:solidFill>
                <a:latin typeface="Corbel"/>
                <a:cs typeface="Corbel"/>
              </a:rPr>
              <a:t>OGP countries  </a:t>
            </a:r>
            <a:r>
              <a:rPr sz="2400" dirty="0">
                <a:solidFill>
                  <a:srgbClr val="FFFFFF"/>
                </a:solidFill>
                <a:latin typeface="Corbel"/>
                <a:cs typeface="Corbel"/>
              </a:rPr>
              <a:t>commit </a:t>
            </a:r>
            <a:r>
              <a:rPr sz="2400" spc="-5" dirty="0">
                <a:solidFill>
                  <a:srgbClr val="FFFFFF"/>
                </a:solidFill>
                <a:latin typeface="Corbel"/>
                <a:cs typeface="Corbel"/>
              </a:rPr>
              <a:t>to</a:t>
            </a:r>
            <a:r>
              <a:rPr sz="2400" spc="-1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orbel"/>
                <a:cs typeface="Corbel"/>
              </a:rPr>
              <a:t>using</a:t>
            </a:r>
            <a:r>
              <a:rPr sz="2400" spc="-1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orbel"/>
                <a:cs typeface="Corbel"/>
              </a:rPr>
              <a:t>OGP  national </a:t>
            </a:r>
            <a:r>
              <a:rPr sz="2400" dirty="0">
                <a:solidFill>
                  <a:srgbClr val="FFFFFF"/>
                </a:solidFill>
                <a:latin typeface="Corbel"/>
                <a:cs typeface="Corbel"/>
              </a:rPr>
              <a:t>action </a:t>
            </a:r>
            <a:r>
              <a:rPr sz="2400" spc="-5" dirty="0">
                <a:solidFill>
                  <a:srgbClr val="FFFFFF"/>
                </a:solidFill>
                <a:latin typeface="Corbel"/>
                <a:cs typeface="Corbel"/>
              </a:rPr>
              <a:t>plans </a:t>
            </a:r>
            <a:r>
              <a:rPr sz="2400" dirty="0">
                <a:solidFill>
                  <a:srgbClr val="FFFFFF"/>
                </a:solidFill>
                <a:latin typeface="Corbel"/>
                <a:cs typeface="Corbel"/>
              </a:rPr>
              <a:t>as </a:t>
            </a:r>
            <a:r>
              <a:rPr sz="2400" spc="-5" dirty="0">
                <a:solidFill>
                  <a:srgbClr val="FFFFFF"/>
                </a:solidFill>
                <a:latin typeface="Corbel"/>
                <a:cs typeface="Corbel"/>
              </a:rPr>
              <a:t>one </a:t>
            </a:r>
            <a:r>
              <a:rPr sz="2400" dirty="0">
                <a:solidFill>
                  <a:srgbClr val="FFFFFF"/>
                </a:solidFill>
                <a:latin typeface="Corbel"/>
                <a:cs typeface="Corbel"/>
              </a:rPr>
              <a:t>means </a:t>
            </a:r>
            <a:r>
              <a:rPr sz="2400" spc="-5" dirty="0">
                <a:solidFill>
                  <a:srgbClr val="FFFFFF"/>
                </a:solidFill>
                <a:latin typeface="Corbel"/>
                <a:cs typeface="Corbel"/>
              </a:rPr>
              <a:t>to implement </a:t>
            </a:r>
            <a:r>
              <a:rPr sz="2400" spc="-10" dirty="0">
                <a:solidFill>
                  <a:srgbClr val="FFFFFF"/>
                </a:solidFill>
                <a:latin typeface="Corbel"/>
                <a:cs typeface="Corbel"/>
              </a:rPr>
              <a:t>the  </a:t>
            </a:r>
            <a:r>
              <a:rPr sz="2400" spc="-25" dirty="0">
                <a:solidFill>
                  <a:srgbClr val="FFFFFF"/>
                </a:solidFill>
                <a:latin typeface="Corbel"/>
                <a:cs typeface="Corbel"/>
              </a:rPr>
              <a:t>2030 </a:t>
            </a:r>
            <a:r>
              <a:rPr sz="2400" spc="-5" dirty="0">
                <a:solidFill>
                  <a:srgbClr val="FFFFFF"/>
                </a:solidFill>
                <a:latin typeface="Corbel"/>
                <a:cs typeface="Corbel"/>
              </a:rPr>
              <a:t>Sustainable  Development </a:t>
            </a:r>
            <a:r>
              <a:rPr sz="2400" dirty="0">
                <a:solidFill>
                  <a:srgbClr val="FFFFFF"/>
                </a:solidFill>
                <a:latin typeface="Corbel"/>
                <a:cs typeface="Corbel"/>
              </a:rPr>
              <a:t>Goals</a:t>
            </a:r>
            <a:r>
              <a:rPr sz="2400" spc="-1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orbel"/>
                <a:cs typeface="Corbel"/>
              </a:rPr>
              <a:t>(SDGs)</a:t>
            </a:r>
            <a:endParaRPr sz="24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3" y="1304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n>
                <a:solidFill>
                  <a:srgbClr val="008000"/>
                </a:solidFill>
              </a:ln>
              <a:solidFill>
                <a:srgbClr val="008000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9791" y="0"/>
            <a:ext cx="1411605" cy="1842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48895" algn="ctr">
              <a:lnSpc>
                <a:spcPct val="100000"/>
              </a:lnSpc>
            </a:pPr>
            <a:r>
              <a:rPr lang="en-GB" sz="8000" spc="-5" dirty="0" smtClean="0">
                <a:solidFill>
                  <a:srgbClr val="FFFFFF"/>
                </a:solidFill>
                <a:latin typeface="Calibri"/>
                <a:cs typeface="Calibri"/>
              </a:rPr>
              <a:t>70</a:t>
            </a:r>
            <a:endParaRPr sz="8000" dirty="0">
              <a:latin typeface="Calibri"/>
              <a:cs typeface="Calibri"/>
            </a:endParaRPr>
          </a:p>
          <a:p>
            <a:pPr marL="12065" marR="5080" indent="-55244" algn="ctr">
              <a:lnSpc>
                <a:spcPts val="2160"/>
              </a:lnSpc>
              <a:spcBef>
                <a:spcPts val="415"/>
              </a:spcBef>
            </a:pPr>
            <a:r>
              <a:rPr sz="2000" b="0" spc="-5" dirty="0">
                <a:solidFill>
                  <a:srgbClr val="FFFFFF"/>
                </a:solidFill>
                <a:latin typeface="Calibri Light"/>
                <a:cs typeface="Calibri Light"/>
              </a:rPr>
              <a:t>Participating  G</a:t>
            </a:r>
            <a:r>
              <a:rPr sz="2000" b="0" spc="-10" dirty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sz="2000" b="0" spc="-30" dirty="0">
                <a:solidFill>
                  <a:srgbClr val="FFFFFF"/>
                </a:solidFill>
                <a:latin typeface="Calibri Light"/>
                <a:cs typeface="Calibri Light"/>
              </a:rPr>
              <a:t>v</a:t>
            </a:r>
            <a:r>
              <a:rPr sz="2000" b="0" dirty="0">
                <a:solidFill>
                  <a:srgbClr val="FFFFFF"/>
                </a:solidFill>
                <a:latin typeface="Calibri Light"/>
                <a:cs typeface="Calibri Light"/>
              </a:rPr>
              <a:t>er</a:t>
            </a:r>
            <a:r>
              <a:rPr sz="2000" b="0" spc="5" dirty="0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sz="2000" b="0" dirty="0">
                <a:solidFill>
                  <a:srgbClr val="FFFFFF"/>
                </a:solidFill>
                <a:latin typeface="Calibri Light"/>
                <a:cs typeface="Calibri Light"/>
              </a:rPr>
              <a:t>me</a:t>
            </a:r>
            <a:r>
              <a:rPr sz="2000" b="0" spc="-20" dirty="0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sz="2000" b="0" dirty="0">
                <a:solidFill>
                  <a:srgbClr val="FFFFFF"/>
                </a:solidFill>
                <a:latin typeface="Calibri Light"/>
                <a:cs typeface="Calibri Light"/>
              </a:rPr>
              <a:t>ts</a:t>
            </a:r>
            <a:endParaRPr sz="2000" dirty="0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764273" y="72516"/>
            <a:ext cx="2054860" cy="1678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6600" b="0" dirty="0">
                <a:latin typeface="Calibri"/>
                <a:cs typeface="Calibri"/>
              </a:rPr>
              <a:t>1000s</a:t>
            </a:r>
            <a:endParaRPr sz="6600">
              <a:latin typeface="Calibri"/>
              <a:cs typeface="Calibri"/>
            </a:endParaRPr>
          </a:p>
          <a:p>
            <a:pPr marL="279400" marR="273050" algn="ctr">
              <a:lnSpc>
                <a:spcPct val="100000"/>
              </a:lnSpc>
              <a:spcBef>
                <a:spcPts val="290"/>
              </a:spcBef>
            </a:pPr>
            <a:r>
              <a:rPr sz="2000" b="0" spc="-5" dirty="0">
                <a:latin typeface="Calibri"/>
                <a:cs typeface="Calibri"/>
              </a:rPr>
              <a:t>of Civil</a:t>
            </a:r>
            <a:r>
              <a:rPr sz="2000" b="0" spc="-60" dirty="0">
                <a:latin typeface="Calibri"/>
                <a:cs typeface="Calibri"/>
              </a:rPr>
              <a:t> </a:t>
            </a:r>
            <a:r>
              <a:rPr sz="2000" b="0" spc="-5" dirty="0">
                <a:latin typeface="Calibri"/>
                <a:cs typeface="Calibri"/>
              </a:rPr>
              <a:t>Society  </a:t>
            </a:r>
            <a:r>
              <a:rPr sz="2000" b="0" spc="-10" dirty="0">
                <a:latin typeface="Calibri"/>
                <a:cs typeface="Calibri"/>
              </a:rPr>
              <a:t>Organizations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8559" y="3697478"/>
            <a:ext cx="1293495" cy="1486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5400" spc="-5" dirty="0">
                <a:solidFill>
                  <a:srgbClr val="FFFFFF"/>
                </a:solidFill>
                <a:latin typeface="Calibri"/>
                <a:cs typeface="Calibri"/>
              </a:rPr>
              <a:t>110</a:t>
            </a:r>
            <a:endParaRPr sz="5400">
              <a:latin typeface="Calibri"/>
              <a:cs typeface="Calibri"/>
            </a:endParaRPr>
          </a:p>
          <a:p>
            <a:pPr marL="12065" marR="5080" indent="635" algn="ctr">
              <a:lnSpc>
                <a:spcPct val="100000"/>
              </a:lnSpc>
              <a:spcBef>
                <a:spcPts val="219"/>
              </a:spcBef>
            </a:pP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National 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Action</a:t>
            </a:r>
            <a:r>
              <a:rPr sz="20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Plans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53045" y="3588766"/>
            <a:ext cx="1756410" cy="1486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5400" spc="-5" dirty="0">
                <a:solidFill>
                  <a:srgbClr val="FFFFFF"/>
                </a:solidFill>
                <a:latin typeface="Calibri"/>
                <a:cs typeface="Calibri"/>
              </a:rPr>
              <a:t>+2500</a:t>
            </a:r>
            <a:endParaRPr sz="5400">
              <a:latin typeface="Calibri"/>
              <a:cs typeface="Calibri"/>
            </a:endParaRPr>
          </a:p>
          <a:p>
            <a:pPr marL="160020" marR="153035" algn="ctr">
              <a:lnSpc>
                <a:spcPct val="100000"/>
              </a:lnSpc>
              <a:spcBef>
                <a:spcPts val="219"/>
              </a:spcBef>
            </a:pP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Reform 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om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it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000" spc="-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ts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4419600"/>
            <a:ext cx="304800" cy="304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814763"/>
            <a:ext cx="9144000" cy="432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696800"/>
            <a:ext cx="1901825" cy="139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50389" y="6696800"/>
            <a:ext cx="1901825" cy="139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700779" y="6696800"/>
            <a:ext cx="1901825" cy="139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551170" y="6696800"/>
            <a:ext cx="1901825" cy="139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363079" y="6696800"/>
            <a:ext cx="1780921" cy="139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69621" rIns="0" bIns="0" rtlCol="0">
            <a:spAutoFit/>
          </a:bodyPr>
          <a:lstStyle/>
          <a:p>
            <a:pPr marL="632460">
              <a:lnSpc>
                <a:spcPct val="100000"/>
              </a:lnSpc>
            </a:pPr>
            <a:r>
              <a:rPr sz="4400" b="0" dirty="0">
                <a:solidFill>
                  <a:srgbClr val="F1F1F1"/>
                </a:solidFill>
                <a:latin typeface="Corbel"/>
                <a:cs typeface="Corbel"/>
              </a:rPr>
              <a:t>Why </a:t>
            </a:r>
            <a:r>
              <a:rPr sz="4400" b="0" spc="-5" dirty="0">
                <a:solidFill>
                  <a:srgbClr val="F1F1F1"/>
                </a:solidFill>
                <a:latin typeface="Corbel"/>
                <a:cs typeface="Corbel"/>
              </a:rPr>
              <a:t>has OGP </a:t>
            </a:r>
            <a:r>
              <a:rPr sz="4400" b="0" dirty="0">
                <a:solidFill>
                  <a:srgbClr val="F1F1F1"/>
                </a:solidFill>
                <a:latin typeface="Corbel"/>
                <a:cs typeface="Corbel"/>
              </a:rPr>
              <a:t>grown </a:t>
            </a:r>
            <a:r>
              <a:rPr sz="4400" b="0" spc="-5" dirty="0">
                <a:solidFill>
                  <a:srgbClr val="F1F1F1"/>
                </a:solidFill>
                <a:latin typeface="Corbel"/>
                <a:cs typeface="Corbel"/>
              </a:rPr>
              <a:t>so</a:t>
            </a:r>
            <a:r>
              <a:rPr sz="4400" b="0" spc="-260" dirty="0">
                <a:solidFill>
                  <a:srgbClr val="F1F1F1"/>
                </a:solidFill>
                <a:latin typeface="Corbel"/>
                <a:cs typeface="Corbel"/>
              </a:rPr>
              <a:t> </a:t>
            </a:r>
            <a:r>
              <a:rPr sz="4400" b="0" spc="-10" dirty="0">
                <a:solidFill>
                  <a:srgbClr val="F1F1F1"/>
                </a:solidFill>
                <a:latin typeface="Corbel"/>
                <a:cs typeface="Corbel"/>
              </a:rPr>
              <a:t>rapidly?</a:t>
            </a:r>
            <a:endParaRPr sz="4400">
              <a:latin typeface="Corbel"/>
              <a:cs typeface="Corbe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15416" y="1541652"/>
            <a:ext cx="1030605" cy="4901565"/>
          </a:xfrm>
          <a:custGeom>
            <a:avLst/>
            <a:gdLst/>
            <a:ahLst/>
            <a:cxnLst/>
            <a:rect l="l" t="t" r="r" b="b"/>
            <a:pathLst>
              <a:path w="1030605" h="4901565">
                <a:moveTo>
                  <a:pt x="15290" y="0"/>
                </a:moveTo>
                <a:lnTo>
                  <a:pt x="49125" y="34297"/>
                </a:lnTo>
                <a:lnTo>
                  <a:pt x="82385" y="68945"/>
                </a:lnTo>
                <a:lnTo>
                  <a:pt x="115073" y="103937"/>
                </a:lnTo>
                <a:lnTo>
                  <a:pt x="147186" y="139267"/>
                </a:lnTo>
                <a:lnTo>
                  <a:pt x="178727" y="174930"/>
                </a:lnTo>
                <a:lnTo>
                  <a:pt x="209694" y="210920"/>
                </a:lnTo>
                <a:lnTo>
                  <a:pt x="240087" y="247229"/>
                </a:lnTo>
                <a:lnTo>
                  <a:pt x="269907" y="283853"/>
                </a:lnTo>
                <a:lnTo>
                  <a:pt x="299154" y="320786"/>
                </a:lnTo>
                <a:lnTo>
                  <a:pt x="327827" y="358021"/>
                </a:lnTo>
                <a:lnTo>
                  <a:pt x="355926" y="395552"/>
                </a:lnTo>
                <a:lnTo>
                  <a:pt x="383452" y="433374"/>
                </a:lnTo>
                <a:lnTo>
                  <a:pt x="410405" y="471481"/>
                </a:lnTo>
                <a:lnTo>
                  <a:pt x="436784" y="509865"/>
                </a:lnTo>
                <a:lnTo>
                  <a:pt x="462590" y="548523"/>
                </a:lnTo>
                <a:lnTo>
                  <a:pt x="487822" y="587446"/>
                </a:lnTo>
                <a:lnTo>
                  <a:pt x="512481" y="626631"/>
                </a:lnTo>
                <a:lnTo>
                  <a:pt x="536567" y="666070"/>
                </a:lnTo>
                <a:lnTo>
                  <a:pt x="560079" y="705757"/>
                </a:lnTo>
                <a:lnTo>
                  <a:pt x="583017" y="745687"/>
                </a:lnTo>
                <a:lnTo>
                  <a:pt x="605382" y="785853"/>
                </a:lnTo>
                <a:lnTo>
                  <a:pt x="627174" y="826250"/>
                </a:lnTo>
                <a:lnTo>
                  <a:pt x="648392" y="866872"/>
                </a:lnTo>
                <a:lnTo>
                  <a:pt x="669036" y="907712"/>
                </a:lnTo>
                <a:lnTo>
                  <a:pt x="689107" y="948765"/>
                </a:lnTo>
                <a:lnTo>
                  <a:pt x="708605" y="990024"/>
                </a:lnTo>
                <a:lnTo>
                  <a:pt x="727529" y="1031484"/>
                </a:lnTo>
                <a:lnTo>
                  <a:pt x="745880" y="1073139"/>
                </a:lnTo>
                <a:lnTo>
                  <a:pt x="763657" y="1114983"/>
                </a:lnTo>
                <a:lnTo>
                  <a:pt x="780861" y="1157009"/>
                </a:lnTo>
                <a:lnTo>
                  <a:pt x="797492" y="1199211"/>
                </a:lnTo>
                <a:lnTo>
                  <a:pt x="813549" y="1241585"/>
                </a:lnTo>
                <a:lnTo>
                  <a:pt x="829032" y="1284123"/>
                </a:lnTo>
                <a:lnTo>
                  <a:pt x="843942" y="1326820"/>
                </a:lnTo>
                <a:lnTo>
                  <a:pt x="858279" y="1369669"/>
                </a:lnTo>
                <a:lnTo>
                  <a:pt x="872042" y="1412665"/>
                </a:lnTo>
                <a:lnTo>
                  <a:pt x="885231" y="1455802"/>
                </a:lnTo>
                <a:lnTo>
                  <a:pt x="897847" y="1499074"/>
                </a:lnTo>
                <a:lnTo>
                  <a:pt x="909890" y="1542475"/>
                </a:lnTo>
                <a:lnTo>
                  <a:pt x="921359" y="1585998"/>
                </a:lnTo>
                <a:lnTo>
                  <a:pt x="932255" y="1629638"/>
                </a:lnTo>
                <a:lnTo>
                  <a:pt x="942577" y="1673389"/>
                </a:lnTo>
                <a:lnTo>
                  <a:pt x="952326" y="1717245"/>
                </a:lnTo>
                <a:lnTo>
                  <a:pt x="961502" y="1761199"/>
                </a:lnTo>
                <a:lnTo>
                  <a:pt x="970103" y="1805246"/>
                </a:lnTo>
                <a:lnTo>
                  <a:pt x="978132" y="1849381"/>
                </a:lnTo>
                <a:lnTo>
                  <a:pt x="985587" y="1893596"/>
                </a:lnTo>
                <a:lnTo>
                  <a:pt x="992468" y="1937886"/>
                </a:lnTo>
                <a:lnTo>
                  <a:pt x="998777" y="1982244"/>
                </a:lnTo>
                <a:lnTo>
                  <a:pt x="1004511" y="2026666"/>
                </a:lnTo>
                <a:lnTo>
                  <a:pt x="1009672" y="2071145"/>
                </a:lnTo>
                <a:lnTo>
                  <a:pt x="1014260" y="2115674"/>
                </a:lnTo>
                <a:lnTo>
                  <a:pt x="1018274" y="2160249"/>
                </a:lnTo>
                <a:lnTo>
                  <a:pt x="1021715" y="2204862"/>
                </a:lnTo>
                <a:lnTo>
                  <a:pt x="1024582" y="2249509"/>
                </a:lnTo>
                <a:lnTo>
                  <a:pt x="1026876" y="2294182"/>
                </a:lnTo>
                <a:lnTo>
                  <a:pt x="1028597" y="2338876"/>
                </a:lnTo>
                <a:lnTo>
                  <a:pt x="1029743" y="2383586"/>
                </a:lnTo>
                <a:lnTo>
                  <a:pt x="1030317" y="2428304"/>
                </a:lnTo>
                <a:lnTo>
                  <a:pt x="1030317" y="2473025"/>
                </a:lnTo>
                <a:lnTo>
                  <a:pt x="1029743" y="2517744"/>
                </a:lnTo>
                <a:lnTo>
                  <a:pt x="1028597" y="2562453"/>
                </a:lnTo>
                <a:lnTo>
                  <a:pt x="1026876" y="2607147"/>
                </a:lnTo>
                <a:lnTo>
                  <a:pt x="1024582" y="2651821"/>
                </a:lnTo>
                <a:lnTo>
                  <a:pt x="1021715" y="2696467"/>
                </a:lnTo>
                <a:lnTo>
                  <a:pt x="1018274" y="2741081"/>
                </a:lnTo>
                <a:lnTo>
                  <a:pt x="1014260" y="2785656"/>
                </a:lnTo>
                <a:lnTo>
                  <a:pt x="1009672" y="2830185"/>
                </a:lnTo>
                <a:lnTo>
                  <a:pt x="1004511" y="2874664"/>
                </a:lnTo>
                <a:lnTo>
                  <a:pt x="998777" y="2919086"/>
                </a:lnTo>
                <a:lnTo>
                  <a:pt x="992468" y="2963446"/>
                </a:lnTo>
                <a:lnTo>
                  <a:pt x="985587" y="3007736"/>
                </a:lnTo>
                <a:lnTo>
                  <a:pt x="978132" y="3051951"/>
                </a:lnTo>
                <a:lnTo>
                  <a:pt x="970103" y="3096086"/>
                </a:lnTo>
                <a:lnTo>
                  <a:pt x="961502" y="3140134"/>
                </a:lnTo>
                <a:lnTo>
                  <a:pt x="952326" y="3184089"/>
                </a:lnTo>
                <a:lnTo>
                  <a:pt x="942577" y="3227945"/>
                </a:lnTo>
                <a:lnTo>
                  <a:pt x="932255" y="3271697"/>
                </a:lnTo>
                <a:lnTo>
                  <a:pt x="921359" y="3315337"/>
                </a:lnTo>
                <a:lnTo>
                  <a:pt x="909890" y="3358861"/>
                </a:lnTo>
                <a:lnTo>
                  <a:pt x="897847" y="3402262"/>
                </a:lnTo>
                <a:lnTo>
                  <a:pt x="885231" y="3445535"/>
                </a:lnTo>
                <a:lnTo>
                  <a:pt x="872042" y="3488673"/>
                </a:lnTo>
                <a:lnTo>
                  <a:pt x="858279" y="3531670"/>
                </a:lnTo>
                <a:lnTo>
                  <a:pt x="843942" y="3574520"/>
                </a:lnTo>
                <a:lnTo>
                  <a:pt x="829032" y="3617218"/>
                </a:lnTo>
                <a:lnTo>
                  <a:pt x="813549" y="3659757"/>
                </a:lnTo>
                <a:lnTo>
                  <a:pt x="797492" y="3702131"/>
                </a:lnTo>
                <a:lnTo>
                  <a:pt x="780861" y="3744335"/>
                </a:lnTo>
                <a:lnTo>
                  <a:pt x="763657" y="3786362"/>
                </a:lnTo>
                <a:lnTo>
                  <a:pt x="745880" y="3828206"/>
                </a:lnTo>
                <a:lnTo>
                  <a:pt x="727529" y="3869862"/>
                </a:lnTo>
                <a:lnTo>
                  <a:pt x="708605" y="3911323"/>
                </a:lnTo>
                <a:lnTo>
                  <a:pt x="689107" y="3952583"/>
                </a:lnTo>
                <a:lnTo>
                  <a:pt x="669036" y="3993637"/>
                </a:lnTo>
                <a:lnTo>
                  <a:pt x="648392" y="4034479"/>
                </a:lnTo>
                <a:lnTo>
                  <a:pt x="627174" y="4075101"/>
                </a:lnTo>
                <a:lnTo>
                  <a:pt x="605382" y="4115500"/>
                </a:lnTo>
                <a:lnTo>
                  <a:pt x="583017" y="4155667"/>
                </a:lnTo>
                <a:lnTo>
                  <a:pt x="560079" y="4195599"/>
                </a:lnTo>
                <a:lnTo>
                  <a:pt x="536567" y="4235287"/>
                </a:lnTo>
                <a:lnTo>
                  <a:pt x="512481" y="4274728"/>
                </a:lnTo>
                <a:lnTo>
                  <a:pt x="487822" y="4313913"/>
                </a:lnTo>
                <a:lnTo>
                  <a:pt x="462590" y="4352838"/>
                </a:lnTo>
                <a:lnTo>
                  <a:pt x="436784" y="4391497"/>
                </a:lnTo>
                <a:lnTo>
                  <a:pt x="410405" y="4429883"/>
                </a:lnTo>
                <a:lnTo>
                  <a:pt x="383452" y="4467991"/>
                </a:lnTo>
                <a:lnTo>
                  <a:pt x="355926" y="4505815"/>
                </a:lnTo>
                <a:lnTo>
                  <a:pt x="327827" y="4543348"/>
                </a:lnTo>
                <a:lnTo>
                  <a:pt x="299154" y="4580584"/>
                </a:lnTo>
                <a:lnTo>
                  <a:pt x="269907" y="4617518"/>
                </a:lnTo>
                <a:lnTo>
                  <a:pt x="240087" y="4654144"/>
                </a:lnTo>
                <a:lnTo>
                  <a:pt x="209694" y="4690456"/>
                </a:lnTo>
                <a:lnTo>
                  <a:pt x="178727" y="4726447"/>
                </a:lnTo>
                <a:lnTo>
                  <a:pt x="147186" y="4762111"/>
                </a:lnTo>
                <a:lnTo>
                  <a:pt x="115073" y="4797444"/>
                </a:lnTo>
                <a:lnTo>
                  <a:pt x="82385" y="4832438"/>
                </a:lnTo>
                <a:lnTo>
                  <a:pt x="49125" y="4867087"/>
                </a:lnTo>
                <a:lnTo>
                  <a:pt x="15290" y="4901387"/>
                </a:lnTo>
                <a:lnTo>
                  <a:pt x="0" y="4886096"/>
                </a:lnTo>
                <a:lnTo>
                  <a:pt x="33905" y="4851720"/>
                </a:lnTo>
                <a:lnTo>
                  <a:pt x="67230" y="4816990"/>
                </a:lnTo>
                <a:lnTo>
                  <a:pt x="99977" y="4781912"/>
                </a:lnTo>
                <a:lnTo>
                  <a:pt x="132143" y="4746492"/>
                </a:lnTo>
                <a:lnTo>
                  <a:pt x="163730" y="4710737"/>
                </a:lnTo>
                <a:lnTo>
                  <a:pt x="194738" y="4674652"/>
                </a:lnTo>
                <a:lnTo>
                  <a:pt x="225165" y="4638244"/>
                </a:lnTo>
                <a:lnTo>
                  <a:pt x="255014" y="4601518"/>
                </a:lnTo>
                <a:lnTo>
                  <a:pt x="284282" y="4564481"/>
                </a:lnTo>
                <a:lnTo>
                  <a:pt x="312971" y="4527139"/>
                </a:lnTo>
                <a:lnTo>
                  <a:pt x="341081" y="4489498"/>
                </a:lnTo>
                <a:lnTo>
                  <a:pt x="368611" y="4451563"/>
                </a:lnTo>
                <a:lnTo>
                  <a:pt x="395561" y="4413342"/>
                </a:lnTo>
                <a:lnTo>
                  <a:pt x="421932" y="4374841"/>
                </a:lnTo>
                <a:lnTo>
                  <a:pt x="447723" y="4336064"/>
                </a:lnTo>
                <a:lnTo>
                  <a:pt x="472935" y="4297019"/>
                </a:lnTo>
                <a:lnTo>
                  <a:pt x="497567" y="4257712"/>
                </a:lnTo>
                <a:lnTo>
                  <a:pt x="521619" y="4218148"/>
                </a:lnTo>
                <a:lnTo>
                  <a:pt x="545092" y="4178335"/>
                </a:lnTo>
                <a:lnTo>
                  <a:pt x="567985" y="4138277"/>
                </a:lnTo>
                <a:lnTo>
                  <a:pt x="590299" y="4097980"/>
                </a:lnTo>
                <a:lnTo>
                  <a:pt x="612033" y="4057453"/>
                </a:lnTo>
                <a:lnTo>
                  <a:pt x="633188" y="4016699"/>
                </a:lnTo>
                <a:lnTo>
                  <a:pt x="653763" y="3975725"/>
                </a:lnTo>
                <a:lnTo>
                  <a:pt x="673758" y="3934538"/>
                </a:lnTo>
                <a:lnTo>
                  <a:pt x="693174" y="3893144"/>
                </a:lnTo>
                <a:lnTo>
                  <a:pt x="712010" y="3851548"/>
                </a:lnTo>
                <a:lnTo>
                  <a:pt x="730267" y="3809756"/>
                </a:lnTo>
                <a:lnTo>
                  <a:pt x="747944" y="3767776"/>
                </a:lnTo>
                <a:lnTo>
                  <a:pt x="765042" y="3725612"/>
                </a:lnTo>
                <a:lnTo>
                  <a:pt x="781560" y="3683272"/>
                </a:lnTo>
                <a:lnTo>
                  <a:pt x="797498" y="3640760"/>
                </a:lnTo>
                <a:lnTo>
                  <a:pt x="812857" y="3598084"/>
                </a:lnTo>
                <a:lnTo>
                  <a:pt x="827636" y="3555249"/>
                </a:lnTo>
                <a:lnTo>
                  <a:pt x="841836" y="3512262"/>
                </a:lnTo>
                <a:lnTo>
                  <a:pt x="855456" y="3469128"/>
                </a:lnTo>
                <a:lnTo>
                  <a:pt x="868496" y="3425853"/>
                </a:lnTo>
                <a:lnTo>
                  <a:pt x="880957" y="3382445"/>
                </a:lnTo>
                <a:lnTo>
                  <a:pt x="892839" y="3338908"/>
                </a:lnTo>
                <a:lnTo>
                  <a:pt x="904140" y="3295249"/>
                </a:lnTo>
                <a:lnTo>
                  <a:pt x="914863" y="3251475"/>
                </a:lnTo>
                <a:lnTo>
                  <a:pt x="925005" y="3207590"/>
                </a:lnTo>
                <a:lnTo>
                  <a:pt x="934568" y="3163602"/>
                </a:lnTo>
                <a:lnTo>
                  <a:pt x="943552" y="3119516"/>
                </a:lnTo>
                <a:lnTo>
                  <a:pt x="951956" y="3075338"/>
                </a:lnTo>
                <a:lnTo>
                  <a:pt x="959780" y="3031075"/>
                </a:lnTo>
                <a:lnTo>
                  <a:pt x="967025" y="2986733"/>
                </a:lnTo>
                <a:lnTo>
                  <a:pt x="973690" y="2942317"/>
                </a:lnTo>
                <a:lnTo>
                  <a:pt x="979775" y="2897834"/>
                </a:lnTo>
                <a:lnTo>
                  <a:pt x="985281" y="2853291"/>
                </a:lnTo>
                <a:lnTo>
                  <a:pt x="990208" y="2808692"/>
                </a:lnTo>
                <a:lnTo>
                  <a:pt x="994555" y="2764045"/>
                </a:lnTo>
                <a:lnTo>
                  <a:pt x="998322" y="2719354"/>
                </a:lnTo>
                <a:lnTo>
                  <a:pt x="1001509" y="2674628"/>
                </a:lnTo>
                <a:lnTo>
                  <a:pt x="1004118" y="2629870"/>
                </a:lnTo>
                <a:lnTo>
                  <a:pt x="1006146" y="2585089"/>
                </a:lnTo>
                <a:lnTo>
                  <a:pt x="1007595" y="2540289"/>
                </a:lnTo>
                <a:lnTo>
                  <a:pt x="1008464" y="2495476"/>
                </a:lnTo>
                <a:lnTo>
                  <a:pt x="1008754" y="2450658"/>
                </a:lnTo>
                <a:lnTo>
                  <a:pt x="1008464" y="2405840"/>
                </a:lnTo>
                <a:lnTo>
                  <a:pt x="1007595" y="2361028"/>
                </a:lnTo>
                <a:lnTo>
                  <a:pt x="1006146" y="2316228"/>
                </a:lnTo>
                <a:lnTo>
                  <a:pt x="1004118" y="2271446"/>
                </a:lnTo>
                <a:lnTo>
                  <a:pt x="1001509" y="2226689"/>
                </a:lnTo>
                <a:lnTo>
                  <a:pt x="998322" y="2181962"/>
                </a:lnTo>
                <a:lnTo>
                  <a:pt x="994555" y="2137272"/>
                </a:lnTo>
                <a:lnTo>
                  <a:pt x="990208" y="2092625"/>
                </a:lnTo>
                <a:lnTo>
                  <a:pt x="985281" y="2048026"/>
                </a:lnTo>
                <a:lnTo>
                  <a:pt x="979775" y="2003482"/>
                </a:lnTo>
                <a:lnTo>
                  <a:pt x="973690" y="1959000"/>
                </a:lnTo>
                <a:lnTo>
                  <a:pt x="967025" y="1914584"/>
                </a:lnTo>
                <a:lnTo>
                  <a:pt x="959780" y="1870242"/>
                </a:lnTo>
                <a:lnTo>
                  <a:pt x="951956" y="1825979"/>
                </a:lnTo>
                <a:lnTo>
                  <a:pt x="943552" y="1781802"/>
                </a:lnTo>
                <a:lnTo>
                  <a:pt x="934568" y="1737716"/>
                </a:lnTo>
                <a:lnTo>
                  <a:pt x="925005" y="1693728"/>
                </a:lnTo>
                <a:lnTo>
                  <a:pt x="914863" y="1649844"/>
                </a:lnTo>
                <a:lnTo>
                  <a:pt x="904140" y="1606069"/>
                </a:lnTo>
                <a:lnTo>
                  <a:pt x="892839" y="1562410"/>
                </a:lnTo>
                <a:lnTo>
                  <a:pt x="880957" y="1518874"/>
                </a:lnTo>
                <a:lnTo>
                  <a:pt x="868496" y="1475466"/>
                </a:lnTo>
                <a:lnTo>
                  <a:pt x="855456" y="1432191"/>
                </a:lnTo>
                <a:lnTo>
                  <a:pt x="841836" y="1389058"/>
                </a:lnTo>
                <a:lnTo>
                  <a:pt x="827636" y="1346071"/>
                </a:lnTo>
                <a:lnTo>
                  <a:pt x="812857" y="1303236"/>
                </a:lnTo>
                <a:lnTo>
                  <a:pt x="797498" y="1260560"/>
                </a:lnTo>
                <a:lnTo>
                  <a:pt x="781560" y="1218049"/>
                </a:lnTo>
                <a:lnTo>
                  <a:pt x="765042" y="1175709"/>
                </a:lnTo>
                <a:lnTo>
                  <a:pt x="747944" y="1133545"/>
                </a:lnTo>
                <a:lnTo>
                  <a:pt x="730267" y="1091565"/>
                </a:lnTo>
                <a:lnTo>
                  <a:pt x="712010" y="1049774"/>
                </a:lnTo>
                <a:lnTo>
                  <a:pt x="693174" y="1008179"/>
                </a:lnTo>
                <a:lnTo>
                  <a:pt x="673758" y="966784"/>
                </a:lnTo>
                <a:lnTo>
                  <a:pt x="653763" y="925598"/>
                </a:lnTo>
                <a:lnTo>
                  <a:pt x="633188" y="884625"/>
                </a:lnTo>
                <a:lnTo>
                  <a:pt x="612033" y="843871"/>
                </a:lnTo>
                <a:lnTo>
                  <a:pt x="590299" y="803344"/>
                </a:lnTo>
                <a:lnTo>
                  <a:pt x="567985" y="763048"/>
                </a:lnTo>
                <a:lnTo>
                  <a:pt x="545092" y="722991"/>
                </a:lnTo>
                <a:lnTo>
                  <a:pt x="521619" y="683177"/>
                </a:lnTo>
                <a:lnTo>
                  <a:pt x="497567" y="643614"/>
                </a:lnTo>
                <a:lnTo>
                  <a:pt x="472935" y="604307"/>
                </a:lnTo>
                <a:lnTo>
                  <a:pt x="447723" y="565263"/>
                </a:lnTo>
                <a:lnTo>
                  <a:pt x="421932" y="526487"/>
                </a:lnTo>
                <a:lnTo>
                  <a:pt x="395561" y="487985"/>
                </a:lnTo>
                <a:lnTo>
                  <a:pt x="368611" y="449765"/>
                </a:lnTo>
                <a:lnTo>
                  <a:pt x="341081" y="411831"/>
                </a:lnTo>
                <a:lnTo>
                  <a:pt x="312971" y="374191"/>
                </a:lnTo>
                <a:lnTo>
                  <a:pt x="284282" y="336849"/>
                </a:lnTo>
                <a:lnTo>
                  <a:pt x="255014" y="299813"/>
                </a:lnTo>
                <a:lnTo>
                  <a:pt x="225165" y="263087"/>
                </a:lnTo>
                <a:lnTo>
                  <a:pt x="194738" y="226680"/>
                </a:lnTo>
                <a:lnTo>
                  <a:pt x="163730" y="190595"/>
                </a:lnTo>
                <a:lnTo>
                  <a:pt x="132143" y="154841"/>
                </a:lnTo>
                <a:lnTo>
                  <a:pt x="99977" y="119422"/>
                </a:lnTo>
                <a:lnTo>
                  <a:pt x="67230" y="84344"/>
                </a:lnTo>
                <a:lnTo>
                  <a:pt x="33905" y="49615"/>
                </a:lnTo>
                <a:lnTo>
                  <a:pt x="0" y="15239"/>
                </a:lnTo>
                <a:lnTo>
                  <a:pt x="15290" y="0"/>
                </a:lnTo>
                <a:close/>
              </a:path>
            </a:pathLst>
          </a:custGeom>
          <a:ln w="25400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17181" y="1813471"/>
            <a:ext cx="7576820" cy="792480"/>
          </a:xfrm>
          <a:custGeom>
            <a:avLst/>
            <a:gdLst/>
            <a:ahLst/>
            <a:cxnLst/>
            <a:rect l="l" t="t" r="r" b="b"/>
            <a:pathLst>
              <a:path w="7576820" h="792480">
                <a:moveTo>
                  <a:pt x="0" y="792187"/>
                </a:moveTo>
                <a:lnTo>
                  <a:pt x="7576693" y="792187"/>
                </a:lnTo>
                <a:lnTo>
                  <a:pt x="7576693" y="0"/>
                </a:lnTo>
                <a:lnTo>
                  <a:pt x="0" y="0"/>
                </a:lnTo>
                <a:lnTo>
                  <a:pt x="0" y="792187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17181" y="1813471"/>
            <a:ext cx="7576820" cy="792480"/>
          </a:xfrm>
          <a:custGeom>
            <a:avLst/>
            <a:gdLst/>
            <a:ahLst/>
            <a:cxnLst/>
            <a:rect l="l" t="t" r="r" b="b"/>
            <a:pathLst>
              <a:path w="7576820" h="792480">
                <a:moveTo>
                  <a:pt x="0" y="792187"/>
                </a:moveTo>
                <a:lnTo>
                  <a:pt x="7576693" y="792187"/>
                </a:lnTo>
                <a:lnTo>
                  <a:pt x="7576693" y="0"/>
                </a:lnTo>
                <a:lnTo>
                  <a:pt x="0" y="0"/>
                </a:lnTo>
                <a:lnTo>
                  <a:pt x="0" y="792187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22058" y="1714500"/>
            <a:ext cx="990600" cy="990600"/>
          </a:xfrm>
          <a:custGeom>
            <a:avLst/>
            <a:gdLst/>
            <a:ahLst/>
            <a:cxnLst/>
            <a:rect l="l" t="t" r="r" b="b"/>
            <a:pathLst>
              <a:path w="990600" h="990600">
                <a:moveTo>
                  <a:pt x="495122" y="0"/>
                </a:moveTo>
                <a:lnTo>
                  <a:pt x="447439" y="2265"/>
                </a:lnTo>
                <a:lnTo>
                  <a:pt x="401038" y="8925"/>
                </a:lnTo>
                <a:lnTo>
                  <a:pt x="356127" y="19772"/>
                </a:lnTo>
                <a:lnTo>
                  <a:pt x="312914" y="34597"/>
                </a:lnTo>
                <a:lnTo>
                  <a:pt x="271605" y="53195"/>
                </a:lnTo>
                <a:lnTo>
                  <a:pt x="232408" y="75358"/>
                </a:lnTo>
                <a:lnTo>
                  <a:pt x="195531" y="100878"/>
                </a:lnTo>
                <a:lnTo>
                  <a:pt x="161181" y="129550"/>
                </a:lnTo>
                <a:lnTo>
                  <a:pt x="129567" y="161164"/>
                </a:lnTo>
                <a:lnTo>
                  <a:pt x="100894" y="195514"/>
                </a:lnTo>
                <a:lnTo>
                  <a:pt x="75371" y="232394"/>
                </a:lnTo>
                <a:lnTo>
                  <a:pt x="53205" y="271595"/>
                </a:lnTo>
                <a:lnTo>
                  <a:pt x="34605" y="312910"/>
                </a:lnTo>
                <a:lnTo>
                  <a:pt x="19776" y="356133"/>
                </a:lnTo>
                <a:lnTo>
                  <a:pt x="8927" y="401056"/>
                </a:lnTo>
                <a:lnTo>
                  <a:pt x="2266" y="447471"/>
                </a:lnTo>
                <a:lnTo>
                  <a:pt x="0" y="495173"/>
                </a:lnTo>
                <a:lnTo>
                  <a:pt x="2266" y="542853"/>
                </a:lnTo>
                <a:lnTo>
                  <a:pt x="8927" y="589250"/>
                </a:lnTo>
                <a:lnTo>
                  <a:pt x="19776" y="634156"/>
                </a:lnTo>
                <a:lnTo>
                  <a:pt x="34605" y="677365"/>
                </a:lnTo>
                <a:lnTo>
                  <a:pt x="53205" y="718668"/>
                </a:lnTo>
                <a:lnTo>
                  <a:pt x="75371" y="757859"/>
                </a:lnTo>
                <a:lnTo>
                  <a:pt x="100894" y="794729"/>
                </a:lnTo>
                <a:lnTo>
                  <a:pt x="129567" y="829073"/>
                </a:lnTo>
                <a:lnTo>
                  <a:pt x="161181" y="860682"/>
                </a:lnTo>
                <a:lnTo>
                  <a:pt x="195531" y="889348"/>
                </a:lnTo>
                <a:lnTo>
                  <a:pt x="232408" y="914866"/>
                </a:lnTo>
                <a:lnTo>
                  <a:pt x="271605" y="937026"/>
                </a:lnTo>
                <a:lnTo>
                  <a:pt x="312914" y="955622"/>
                </a:lnTo>
                <a:lnTo>
                  <a:pt x="356127" y="970447"/>
                </a:lnTo>
                <a:lnTo>
                  <a:pt x="401038" y="981293"/>
                </a:lnTo>
                <a:lnTo>
                  <a:pt x="447439" y="987953"/>
                </a:lnTo>
                <a:lnTo>
                  <a:pt x="495122" y="990219"/>
                </a:lnTo>
                <a:lnTo>
                  <a:pt x="542797" y="987953"/>
                </a:lnTo>
                <a:lnTo>
                  <a:pt x="589192" y="981293"/>
                </a:lnTo>
                <a:lnTo>
                  <a:pt x="634099" y="970447"/>
                </a:lnTo>
                <a:lnTo>
                  <a:pt x="677311" y="955622"/>
                </a:lnTo>
                <a:lnTo>
                  <a:pt x="718619" y="937026"/>
                </a:lnTo>
                <a:lnTo>
                  <a:pt x="757816" y="914866"/>
                </a:lnTo>
                <a:lnTo>
                  <a:pt x="794695" y="889348"/>
                </a:lnTo>
                <a:lnTo>
                  <a:pt x="829048" y="860682"/>
                </a:lnTo>
                <a:lnTo>
                  <a:pt x="860666" y="829073"/>
                </a:lnTo>
                <a:lnTo>
                  <a:pt x="889342" y="794729"/>
                </a:lnTo>
                <a:lnTo>
                  <a:pt x="914869" y="757859"/>
                </a:lnTo>
                <a:lnTo>
                  <a:pt x="937039" y="718668"/>
                </a:lnTo>
                <a:lnTo>
                  <a:pt x="955643" y="677365"/>
                </a:lnTo>
                <a:lnTo>
                  <a:pt x="970475" y="634156"/>
                </a:lnTo>
                <a:lnTo>
                  <a:pt x="981326" y="589250"/>
                </a:lnTo>
                <a:lnTo>
                  <a:pt x="987989" y="542853"/>
                </a:lnTo>
                <a:lnTo>
                  <a:pt x="990257" y="495173"/>
                </a:lnTo>
                <a:lnTo>
                  <a:pt x="987989" y="447471"/>
                </a:lnTo>
                <a:lnTo>
                  <a:pt x="981326" y="401056"/>
                </a:lnTo>
                <a:lnTo>
                  <a:pt x="970475" y="356133"/>
                </a:lnTo>
                <a:lnTo>
                  <a:pt x="955643" y="312910"/>
                </a:lnTo>
                <a:lnTo>
                  <a:pt x="937039" y="271595"/>
                </a:lnTo>
                <a:lnTo>
                  <a:pt x="914869" y="232394"/>
                </a:lnTo>
                <a:lnTo>
                  <a:pt x="889342" y="195514"/>
                </a:lnTo>
                <a:lnTo>
                  <a:pt x="860666" y="161164"/>
                </a:lnTo>
                <a:lnTo>
                  <a:pt x="829048" y="129550"/>
                </a:lnTo>
                <a:lnTo>
                  <a:pt x="794695" y="100878"/>
                </a:lnTo>
                <a:lnTo>
                  <a:pt x="757816" y="75358"/>
                </a:lnTo>
                <a:lnTo>
                  <a:pt x="718619" y="53195"/>
                </a:lnTo>
                <a:lnTo>
                  <a:pt x="677311" y="34597"/>
                </a:lnTo>
                <a:lnTo>
                  <a:pt x="634099" y="19772"/>
                </a:lnTo>
                <a:lnTo>
                  <a:pt x="589192" y="8925"/>
                </a:lnTo>
                <a:lnTo>
                  <a:pt x="542797" y="2265"/>
                </a:lnTo>
                <a:lnTo>
                  <a:pt x="4951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22058" y="1714500"/>
            <a:ext cx="990600" cy="990600"/>
          </a:xfrm>
          <a:custGeom>
            <a:avLst/>
            <a:gdLst/>
            <a:ahLst/>
            <a:cxnLst/>
            <a:rect l="l" t="t" r="r" b="b"/>
            <a:pathLst>
              <a:path w="990600" h="990600">
                <a:moveTo>
                  <a:pt x="0" y="495173"/>
                </a:moveTo>
                <a:lnTo>
                  <a:pt x="2266" y="447471"/>
                </a:lnTo>
                <a:lnTo>
                  <a:pt x="8927" y="401056"/>
                </a:lnTo>
                <a:lnTo>
                  <a:pt x="19776" y="356133"/>
                </a:lnTo>
                <a:lnTo>
                  <a:pt x="34605" y="312910"/>
                </a:lnTo>
                <a:lnTo>
                  <a:pt x="53205" y="271595"/>
                </a:lnTo>
                <a:lnTo>
                  <a:pt x="75371" y="232394"/>
                </a:lnTo>
                <a:lnTo>
                  <a:pt x="100894" y="195514"/>
                </a:lnTo>
                <a:lnTo>
                  <a:pt x="129567" y="161164"/>
                </a:lnTo>
                <a:lnTo>
                  <a:pt x="161181" y="129550"/>
                </a:lnTo>
                <a:lnTo>
                  <a:pt x="195531" y="100878"/>
                </a:lnTo>
                <a:lnTo>
                  <a:pt x="232408" y="75358"/>
                </a:lnTo>
                <a:lnTo>
                  <a:pt x="271605" y="53195"/>
                </a:lnTo>
                <a:lnTo>
                  <a:pt x="312914" y="34597"/>
                </a:lnTo>
                <a:lnTo>
                  <a:pt x="356127" y="19772"/>
                </a:lnTo>
                <a:lnTo>
                  <a:pt x="401038" y="8925"/>
                </a:lnTo>
                <a:lnTo>
                  <a:pt x="447439" y="2265"/>
                </a:lnTo>
                <a:lnTo>
                  <a:pt x="495122" y="0"/>
                </a:lnTo>
                <a:lnTo>
                  <a:pt x="542797" y="2265"/>
                </a:lnTo>
                <a:lnTo>
                  <a:pt x="589192" y="8925"/>
                </a:lnTo>
                <a:lnTo>
                  <a:pt x="634099" y="19772"/>
                </a:lnTo>
                <a:lnTo>
                  <a:pt x="677311" y="34597"/>
                </a:lnTo>
                <a:lnTo>
                  <a:pt x="718619" y="53195"/>
                </a:lnTo>
                <a:lnTo>
                  <a:pt x="757816" y="75358"/>
                </a:lnTo>
                <a:lnTo>
                  <a:pt x="794695" y="100878"/>
                </a:lnTo>
                <a:lnTo>
                  <a:pt x="829048" y="129550"/>
                </a:lnTo>
                <a:lnTo>
                  <a:pt x="860666" y="161164"/>
                </a:lnTo>
                <a:lnTo>
                  <a:pt x="889342" y="195514"/>
                </a:lnTo>
                <a:lnTo>
                  <a:pt x="914869" y="232394"/>
                </a:lnTo>
                <a:lnTo>
                  <a:pt x="937039" y="271595"/>
                </a:lnTo>
                <a:lnTo>
                  <a:pt x="955643" y="312910"/>
                </a:lnTo>
                <a:lnTo>
                  <a:pt x="970475" y="356133"/>
                </a:lnTo>
                <a:lnTo>
                  <a:pt x="981326" y="401056"/>
                </a:lnTo>
                <a:lnTo>
                  <a:pt x="987989" y="447471"/>
                </a:lnTo>
                <a:lnTo>
                  <a:pt x="990257" y="495173"/>
                </a:lnTo>
                <a:lnTo>
                  <a:pt x="987989" y="542853"/>
                </a:lnTo>
                <a:lnTo>
                  <a:pt x="981326" y="589250"/>
                </a:lnTo>
                <a:lnTo>
                  <a:pt x="970475" y="634156"/>
                </a:lnTo>
                <a:lnTo>
                  <a:pt x="955643" y="677365"/>
                </a:lnTo>
                <a:lnTo>
                  <a:pt x="937039" y="718668"/>
                </a:lnTo>
                <a:lnTo>
                  <a:pt x="914869" y="757859"/>
                </a:lnTo>
                <a:lnTo>
                  <a:pt x="889342" y="794729"/>
                </a:lnTo>
                <a:lnTo>
                  <a:pt x="860666" y="829073"/>
                </a:lnTo>
                <a:lnTo>
                  <a:pt x="829048" y="860682"/>
                </a:lnTo>
                <a:lnTo>
                  <a:pt x="794695" y="889348"/>
                </a:lnTo>
                <a:lnTo>
                  <a:pt x="757816" y="914866"/>
                </a:lnTo>
                <a:lnTo>
                  <a:pt x="718619" y="937026"/>
                </a:lnTo>
                <a:lnTo>
                  <a:pt x="677311" y="955622"/>
                </a:lnTo>
                <a:lnTo>
                  <a:pt x="634099" y="970447"/>
                </a:lnTo>
                <a:lnTo>
                  <a:pt x="589192" y="981293"/>
                </a:lnTo>
                <a:lnTo>
                  <a:pt x="542797" y="987953"/>
                </a:lnTo>
                <a:lnTo>
                  <a:pt x="495122" y="990219"/>
                </a:lnTo>
                <a:lnTo>
                  <a:pt x="447439" y="987953"/>
                </a:lnTo>
                <a:lnTo>
                  <a:pt x="401038" y="981293"/>
                </a:lnTo>
                <a:lnTo>
                  <a:pt x="356127" y="970447"/>
                </a:lnTo>
                <a:lnTo>
                  <a:pt x="312914" y="955622"/>
                </a:lnTo>
                <a:lnTo>
                  <a:pt x="271605" y="937026"/>
                </a:lnTo>
                <a:lnTo>
                  <a:pt x="232408" y="914866"/>
                </a:lnTo>
                <a:lnTo>
                  <a:pt x="195531" y="889348"/>
                </a:lnTo>
                <a:lnTo>
                  <a:pt x="161181" y="860682"/>
                </a:lnTo>
                <a:lnTo>
                  <a:pt x="129567" y="829073"/>
                </a:lnTo>
                <a:lnTo>
                  <a:pt x="100894" y="794729"/>
                </a:lnTo>
                <a:lnTo>
                  <a:pt x="75371" y="757859"/>
                </a:lnTo>
                <a:lnTo>
                  <a:pt x="53205" y="718668"/>
                </a:lnTo>
                <a:lnTo>
                  <a:pt x="34605" y="677365"/>
                </a:lnTo>
                <a:lnTo>
                  <a:pt x="19776" y="634156"/>
                </a:lnTo>
                <a:lnTo>
                  <a:pt x="8927" y="589250"/>
                </a:lnTo>
                <a:lnTo>
                  <a:pt x="2266" y="542853"/>
                </a:lnTo>
                <a:lnTo>
                  <a:pt x="0" y="495173"/>
                </a:lnTo>
                <a:close/>
              </a:path>
            </a:pathLst>
          </a:custGeom>
          <a:ln w="25400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471294" y="3002064"/>
            <a:ext cx="7122795" cy="792480"/>
          </a:xfrm>
          <a:custGeom>
            <a:avLst/>
            <a:gdLst/>
            <a:ahLst/>
            <a:cxnLst/>
            <a:rect l="l" t="t" r="r" b="b"/>
            <a:pathLst>
              <a:path w="7122795" h="792479">
                <a:moveTo>
                  <a:pt x="0" y="792187"/>
                </a:moveTo>
                <a:lnTo>
                  <a:pt x="7122414" y="792187"/>
                </a:lnTo>
                <a:lnTo>
                  <a:pt x="7122414" y="0"/>
                </a:lnTo>
                <a:lnTo>
                  <a:pt x="0" y="0"/>
                </a:lnTo>
                <a:lnTo>
                  <a:pt x="0" y="792187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71294" y="3002064"/>
            <a:ext cx="7122795" cy="792480"/>
          </a:xfrm>
          <a:custGeom>
            <a:avLst/>
            <a:gdLst/>
            <a:ahLst/>
            <a:cxnLst/>
            <a:rect l="l" t="t" r="r" b="b"/>
            <a:pathLst>
              <a:path w="7122795" h="792479">
                <a:moveTo>
                  <a:pt x="0" y="792187"/>
                </a:moveTo>
                <a:lnTo>
                  <a:pt x="7122414" y="792187"/>
                </a:lnTo>
                <a:lnTo>
                  <a:pt x="7122414" y="0"/>
                </a:lnTo>
                <a:lnTo>
                  <a:pt x="0" y="0"/>
                </a:lnTo>
                <a:lnTo>
                  <a:pt x="0" y="792187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76236" y="2902966"/>
            <a:ext cx="990600" cy="990600"/>
          </a:xfrm>
          <a:custGeom>
            <a:avLst/>
            <a:gdLst/>
            <a:ahLst/>
            <a:cxnLst/>
            <a:rect l="l" t="t" r="r" b="b"/>
            <a:pathLst>
              <a:path w="990600" h="990600">
                <a:moveTo>
                  <a:pt x="495058" y="0"/>
                </a:moveTo>
                <a:lnTo>
                  <a:pt x="447386" y="2267"/>
                </a:lnTo>
                <a:lnTo>
                  <a:pt x="400995" y="8930"/>
                </a:lnTo>
                <a:lnTo>
                  <a:pt x="356092" y="19781"/>
                </a:lnTo>
                <a:lnTo>
                  <a:pt x="312885" y="34613"/>
                </a:lnTo>
                <a:lnTo>
                  <a:pt x="271582" y="53218"/>
                </a:lnTo>
                <a:lnTo>
                  <a:pt x="232391" y="75389"/>
                </a:lnTo>
                <a:lnTo>
                  <a:pt x="195518" y="100916"/>
                </a:lnTo>
                <a:lnTo>
                  <a:pt x="161172" y="129594"/>
                </a:lnTo>
                <a:lnTo>
                  <a:pt x="129560" y="161214"/>
                </a:lnTo>
                <a:lnTo>
                  <a:pt x="100889" y="195569"/>
                </a:lnTo>
                <a:lnTo>
                  <a:pt x="75368" y="232450"/>
                </a:lnTo>
                <a:lnTo>
                  <a:pt x="53204" y="271651"/>
                </a:lnTo>
                <a:lnTo>
                  <a:pt x="34604" y="312963"/>
                </a:lnTo>
                <a:lnTo>
                  <a:pt x="19776" y="356179"/>
                </a:lnTo>
                <a:lnTo>
                  <a:pt x="8927" y="401091"/>
                </a:lnTo>
                <a:lnTo>
                  <a:pt x="2266" y="447491"/>
                </a:lnTo>
                <a:lnTo>
                  <a:pt x="0" y="495173"/>
                </a:lnTo>
                <a:lnTo>
                  <a:pt x="2266" y="542853"/>
                </a:lnTo>
                <a:lnTo>
                  <a:pt x="8927" y="589250"/>
                </a:lnTo>
                <a:lnTo>
                  <a:pt x="19776" y="634156"/>
                </a:lnTo>
                <a:lnTo>
                  <a:pt x="34604" y="677365"/>
                </a:lnTo>
                <a:lnTo>
                  <a:pt x="53204" y="718668"/>
                </a:lnTo>
                <a:lnTo>
                  <a:pt x="75368" y="757859"/>
                </a:lnTo>
                <a:lnTo>
                  <a:pt x="100889" y="794729"/>
                </a:lnTo>
                <a:lnTo>
                  <a:pt x="129560" y="829073"/>
                </a:lnTo>
                <a:lnTo>
                  <a:pt x="161172" y="860682"/>
                </a:lnTo>
                <a:lnTo>
                  <a:pt x="195518" y="889348"/>
                </a:lnTo>
                <a:lnTo>
                  <a:pt x="232391" y="914866"/>
                </a:lnTo>
                <a:lnTo>
                  <a:pt x="271582" y="937026"/>
                </a:lnTo>
                <a:lnTo>
                  <a:pt x="312885" y="955622"/>
                </a:lnTo>
                <a:lnTo>
                  <a:pt x="356092" y="970447"/>
                </a:lnTo>
                <a:lnTo>
                  <a:pt x="400995" y="981293"/>
                </a:lnTo>
                <a:lnTo>
                  <a:pt x="447386" y="987953"/>
                </a:lnTo>
                <a:lnTo>
                  <a:pt x="495058" y="990219"/>
                </a:lnTo>
                <a:lnTo>
                  <a:pt x="542759" y="987953"/>
                </a:lnTo>
                <a:lnTo>
                  <a:pt x="589175" y="981293"/>
                </a:lnTo>
                <a:lnTo>
                  <a:pt x="634098" y="970447"/>
                </a:lnTo>
                <a:lnTo>
                  <a:pt x="677320" y="955622"/>
                </a:lnTo>
                <a:lnTo>
                  <a:pt x="718636" y="937026"/>
                </a:lnTo>
                <a:lnTo>
                  <a:pt x="757837" y="914866"/>
                </a:lnTo>
                <a:lnTo>
                  <a:pt x="794716" y="889348"/>
                </a:lnTo>
                <a:lnTo>
                  <a:pt x="829067" y="860682"/>
                </a:lnTo>
                <a:lnTo>
                  <a:pt x="860681" y="829073"/>
                </a:lnTo>
                <a:lnTo>
                  <a:pt x="889352" y="794729"/>
                </a:lnTo>
                <a:lnTo>
                  <a:pt x="914873" y="757859"/>
                </a:lnTo>
                <a:lnTo>
                  <a:pt x="937036" y="718668"/>
                </a:lnTo>
                <a:lnTo>
                  <a:pt x="955633" y="677365"/>
                </a:lnTo>
                <a:lnTo>
                  <a:pt x="970459" y="634156"/>
                </a:lnTo>
                <a:lnTo>
                  <a:pt x="981305" y="589250"/>
                </a:lnTo>
                <a:lnTo>
                  <a:pt x="987965" y="542853"/>
                </a:lnTo>
                <a:lnTo>
                  <a:pt x="990231" y="495173"/>
                </a:lnTo>
                <a:lnTo>
                  <a:pt x="987965" y="447491"/>
                </a:lnTo>
                <a:lnTo>
                  <a:pt x="981305" y="401091"/>
                </a:lnTo>
                <a:lnTo>
                  <a:pt x="970459" y="356179"/>
                </a:lnTo>
                <a:lnTo>
                  <a:pt x="955633" y="312963"/>
                </a:lnTo>
                <a:lnTo>
                  <a:pt x="937036" y="271651"/>
                </a:lnTo>
                <a:lnTo>
                  <a:pt x="914873" y="232450"/>
                </a:lnTo>
                <a:lnTo>
                  <a:pt x="889352" y="195569"/>
                </a:lnTo>
                <a:lnTo>
                  <a:pt x="860681" y="161214"/>
                </a:lnTo>
                <a:lnTo>
                  <a:pt x="829067" y="129594"/>
                </a:lnTo>
                <a:lnTo>
                  <a:pt x="794716" y="100916"/>
                </a:lnTo>
                <a:lnTo>
                  <a:pt x="757837" y="75389"/>
                </a:lnTo>
                <a:lnTo>
                  <a:pt x="718636" y="53218"/>
                </a:lnTo>
                <a:lnTo>
                  <a:pt x="677320" y="34613"/>
                </a:lnTo>
                <a:lnTo>
                  <a:pt x="634098" y="19781"/>
                </a:lnTo>
                <a:lnTo>
                  <a:pt x="589175" y="8930"/>
                </a:lnTo>
                <a:lnTo>
                  <a:pt x="542759" y="2267"/>
                </a:lnTo>
                <a:lnTo>
                  <a:pt x="4950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76236" y="2902966"/>
            <a:ext cx="990600" cy="990600"/>
          </a:xfrm>
          <a:custGeom>
            <a:avLst/>
            <a:gdLst/>
            <a:ahLst/>
            <a:cxnLst/>
            <a:rect l="l" t="t" r="r" b="b"/>
            <a:pathLst>
              <a:path w="990600" h="990600">
                <a:moveTo>
                  <a:pt x="0" y="495173"/>
                </a:moveTo>
                <a:lnTo>
                  <a:pt x="2266" y="447491"/>
                </a:lnTo>
                <a:lnTo>
                  <a:pt x="8927" y="401091"/>
                </a:lnTo>
                <a:lnTo>
                  <a:pt x="19776" y="356179"/>
                </a:lnTo>
                <a:lnTo>
                  <a:pt x="34604" y="312963"/>
                </a:lnTo>
                <a:lnTo>
                  <a:pt x="53204" y="271651"/>
                </a:lnTo>
                <a:lnTo>
                  <a:pt x="75368" y="232450"/>
                </a:lnTo>
                <a:lnTo>
                  <a:pt x="100889" y="195569"/>
                </a:lnTo>
                <a:lnTo>
                  <a:pt x="129560" y="161214"/>
                </a:lnTo>
                <a:lnTo>
                  <a:pt x="161172" y="129594"/>
                </a:lnTo>
                <a:lnTo>
                  <a:pt x="195518" y="100916"/>
                </a:lnTo>
                <a:lnTo>
                  <a:pt x="232391" y="75389"/>
                </a:lnTo>
                <a:lnTo>
                  <a:pt x="271582" y="53218"/>
                </a:lnTo>
                <a:lnTo>
                  <a:pt x="312885" y="34613"/>
                </a:lnTo>
                <a:lnTo>
                  <a:pt x="356092" y="19781"/>
                </a:lnTo>
                <a:lnTo>
                  <a:pt x="400995" y="8930"/>
                </a:lnTo>
                <a:lnTo>
                  <a:pt x="447386" y="2267"/>
                </a:lnTo>
                <a:lnTo>
                  <a:pt x="495058" y="0"/>
                </a:lnTo>
                <a:lnTo>
                  <a:pt x="542759" y="2267"/>
                </a:lnTo>
                <a:lnTo>
                  <a:pt x="589175" y="8930"/>
                </a:lnTo>
                <a:lnTo>
                  <a:pt x="634098" y="19781"/>
                </a:lnTo>
                <a:lnTo>
                  <a:pt x="677320" y="34613"/>
                </a:lnTo>
                <a:lnTo>
                  <a:pt x="718636" y="53218"/>
                </a:lnTo>
                <a:lnTo>
                  <a:pt x="757837" y="75389"/>
                </a:lnTo>
                <a:lnTo>
                  <a:pt x="794716" y="100916"/>
                </a:lnTo>
                <a:lnTo>
                  <a:pt x="829067" y="129594"/>
                </a:lnTo>
                <a:lnTo>
                  <a:pt x="860681" y="161214"/>
                </a:lnTo>
                <a:lnTo>
                  <a:pt x="889352" y="195569"/>
                </a:lnTo>
                <a:lnTo>
                  <a:pt x="914873" y="232450"/>
                </a:lnTo>
                <a:lnTo>
                  <a:pt x="937036" y="271651"/>
                </a:lnTo>
                <a:lnTo>
                  <a:pt x="955633" y="312963"/>
                </a:lnTo>
                <a:lnTo>
                  <a:pt x="970459" y="356179"/>
                </a:lnTo>
                <a:lnTo>
                  <a:pt x="981305" y="401091"/>
                </a:lnTo>
                <a:lnTo>
                  <a:pt x="987965" y="447491"/>
                </a:lnTo>
                <a:lnTo>
                  <a:pt x="990231" y="495173"/>
                </a:lnTo>
                <a:lnTo>
                  <a:pt x="987965" y="542853"/>
                </a:lnTo>
                <a:lnTo>
                  <a:pt x="981305" y="589250"/>
                </a:lnTo>
                <a:lnTo>
                  <a:pt x="970459" y="634156"/>
                </a:lnTo>
                <a:lnTo>
                  <a:pt x="955633" y="677365"/>
                </a:lnTo>
                <a:lnTo>
                  <a:pt x="937036" y="718668"/>
                </a:lnTo>
                <a:lnTo>
                  <a:pt x="914873" y="757859"/>
                </a:lnTo>
                <a:lnTo>
                  <a:pt x="889352" y="794729"/>
                </a:lnTo>
                <a:lnTo>
                  <a:pt x="860681" y="829073"/>
                </a:lnTo>
                <a:lnTo>
                  <a:pt x="829067" y="860682"/>
                </a:lnTo>
                <a:lnTo>
                  <a:pt x="794716" y="889348"/>
                </a:lnTo>
                <a:lnTo>
                  <a:pt x="757837" y="914866"/>
                </a:lnTo>
                <a:lnTo>
                  <a:pt x="718636" y="937026"/>
                </a:lnTo>
                <a:lnTo>
                  <a:pt x="677320" y="955622"/>
                </a:lnTo>
                <a:lnTo>
                  <a:pt x="634098" y="970447"/>
                </a:lnTo>
                <a:lnTo>
                  <a:pt x="589175" y="981293"/>
                </a:lnTo>
                <a:lnTo>
                  <a:pt x="542759" y="987953"/>
                </a:lnTo>
                <a:lnTo>
                  <a:pt x="495058" y="990219"/>
                </a:lnTo>
                <a:lnTo>
                  <a:pt x="447386" y="987953"/>
                </a:lnTo>
                <a:lnTo>
                  <a:pt x="400995" y="981293"/>
                </a:lnTo>
                <a:lnTo>
                  <a:pt x="356092" y="970447"/>
                </a:lnTo>
                <a:lnTo>
                  <a:pt x="312885" y="955622"/>
                </a:lnTo>
                <a:lnTo>
                  <a:pt x="271582" y="937026"/>
                </a:lnTo>
                <a:lnTo>
                  <a:pt x="232391" y="914866"/>
                </a:lnTo>
                <a:lnTo>
                  <a:pt x="195518" y="889348"/>
                </a:lnTo>
                <a:lnTo>
                  <a:pt x="161172" y="860682"/>
                </a:lnTo>
                <a:lnTo>
                  <a:pt x="129560" y="829073"/>
                </a:lnTo>
                <a:lnTo>
                  <a:pt x="100889" y="794729"/>
                </a:lnTo>
                <a:lnTo>
                  <a:pt x="75368" y="757859"/>
                </a:lnTo>
                <a:lnTo>
                  <a:pt x="53204" y="718668"/>
                </a:lnTo>
                <a:lnTo>
                  <a:pt x="34604" y="677365"/>
                </a:lnTo>
                <a:lnTo>
                  <a:pt x="19776" y="634156"/>
                </a:lnTo>
                <a:lnTo>
                  <a:pt x="8927" y="589250"/>
                </a:lnTo>
                <a:lnTo>
                  <a:pt x="2266" y="542853"/>
                </a:lnTo>
                <a:lnTo>
                  <a:pt x="0" y="495173"/>
                </a:lnTo>
                <a:close/>
              </a:path>
            </a:pathLst>
          </a:custGeom>
          <a:ln w="25400">
            <a:solidFill>
              <a:srgbClr val="9BBA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471294" y="4190530"/>
            <a:ext cx="7122795" cy="792480"/>
          </a:xfrm>
          <a:custGeom>
            <a:avLst/>
            <a:gdLst/>
            <a:ahLst/>
            <a:cxnLst/>
            <a:rect l="l" t="t" r="r" b="b"/>
            <a:pathLst>
              <a:path w="7122795" h="792479">
                <a:moveTo>
                  <a:pt x="0" y="792187"/>
                </a:moveTo>
                <a:lnTo>
                  <a:pt x="7122414" y="792187"/>
                </a:lnTo>
                <a:lnTo>
                  <a:pt x="7122414" y="0"/>
                </a:lnTo>
                <a:lnTo>
                  <a:pt x="0" y="0"/>
                </a:lnTo>
                <a:lnTo>
                  <a:pt x="0" y="792187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471294" y="4190530"/>
            <a:ext cx="7122795" cy="792480"/>
          </a:xfrm>
          <a:custGeom>
            <a:avLst/>
            <a:gdLst/>
            <a:ahLst/>
            <a:cxnLst/>
            <a:rect l="l" t="t" r="r" b="b"/>
            <a:pathLst>
              <a:path w="7122795" h="792479">
                <a:moveTo>
                  <a:pt x="0" y="792187"/>
                </a:moveTo>
                <a:lnTo>
                  <a:pt x="7122414" y="792187"/>
                </a:lnTo>
                <a:lnTo>
                  <a:pt x="7122414" y="0"/>
                </a:lnTo>
                <a:lnTo>
                  <a:pt x="0" y="0"/>
                </a:lnTo>
                <a:lnTo>
                  <a:pt x="0" y="792187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76236" y="4091432"/>
            <a:ext cx="990600" cy="990600"/>
          </a:xfrm>
          <a:custGeom>
            <a:avLst/>
            <a:gdLst/>
            <a:ahLst/>
            <a:cxnLst/>
            <a:rect l="l" t="t" r="r" b="b"/>
            <a:pathLst>
              <a:path w="990600" h="990600">
                <a:moveTo>
                  <a:pt x="495058" y="0"/>
                </a:moveTo>
                <a:lnTo>
                  <a:pt x="447386" y="2267"/>
                </a:lnTo>
                <a:lnTo>
                  <a:pt x="400995" y="8930"/>
                </a:lnTo>
                <a:lnTo>
                  <a:pt x="356092" y="19781"/>
                </a:lnTo>
                <a:lnTo>
                  <a:pt x="312885" y="34613"/>
                </a:lnTo>
                <a:lnTo>
                  <a:pt x="271582" y="53218"/>
                </a:lnTo>
                <a:lnTo>
                  <a:pt x="232391" y="75389"/>
                </a:lnTo>
                <a:lnTo>
                  <a:pt x="195518" y="100916"/>
                </a:lnTo>
                <a:lnTo>
                  <a:pt x="161172" y="129594"/>
                </a:lnTo>
                <a:lnTo>
                  <a:pt x="129560" y="161214"/>
                </a:lnTo>
                <a:lnTo>
                  <a:pt x="100889" y="195569"/>
                </a:lnTo>
                <a:lnTo>
                  <a:pt x="75368" y="232450"/>
                </a:lnTo>
                <a:lnTo>
                  <a:pt x="53204" y="271651"/>
                </a:lnTo>
                <a:lnTo>
                  <a:pt x="34604" y="312963"/>
                </a:lnTo>
                <a:lnTo>
                  <a:pt x="19776" y="356179"/>
                </a:lnTo>
                <a:lnTo>
                  <a:pt x="8927" y="401091"/>
                </a:lnTo>
                <a:lnTo>
                  <a:pt x="2266" y="447491"/>
                </a:lnTo>
                <a:lnTo>
                  <a:pt x="0" y="495173"/>
                </a:lnTo>
                <a:lnTo>
                  <a:pt x="2266" y="542853"/>
                </a:lnTo>
                <a:lnTo>
                  <a:pt x="8927" y="589250"/>
                </a:lnTo>
                <a:lnTo>
                  <a:pt x="19776" y="634156"/>
                </a:lnTo>
                <a:lnTo>
                  <a:pt x="34604" y="677365"/>
                </a:lnTo>
                <a:lnTo>
                  <a:pt x="53204" y="718668"/>
                </a:lnTo>
                <a:lnTo>
                  <a:pt x="75368" y="757859"/>
                </a:lnTo>
                <a:lnTo>
                  <a:pt x="100889" y="794729"/>
                </a:lnTo>
                <a:lnTo>
                  <a:pt x="129560" y="829073"/>
                </a:lnTo>
                <a:lnTo>
                  <a:pt x="161172" y="860682"/>
                </a:lnTo>
                <a:lnTo>
                  <a:pt x="195518" y="889348"/>
                </a:lnTo>
                <a:lnTo>
                  <a:pt x="232391" y="914866"/>
                </a:lnTo>
                <a:lnTo>
                  <a:pt x="271582" y="937026"/>
                </a:lnTo>
                <a:lnTo>
                  <a:pt x="312885" y="955622"/>
                </a:lnTo>
                <a:lnTo>
                  <a:pt x="356092" y="970447"/>
                </a:lnTo>
                <a:lnTo>
                  <a:pt x="400995" y="981293"/>
                </a:lnTo>
                <a:lnTo>
                  <a:pt x="447386" y="987953"/>
                </a:lnTo>
                <a:lnTo>
                  <a:pt x="495058" y="990219"/>
                </a:lnTo>
                <a:lnTo>
                  <a:pt x="542759" y="987953"/>
                </a:lnTo>
                <a:lnTo>
                  <a:pt x="589175" y="981293"/>
                </a:lnTo>
                <a:lnTo>
                  <a:pt x="634098" y="970447"/>
                </a:lnTo>
                <a:lnTo>
                  <a:pt x="677320" y="955622"/>
                </a:lnTo>
                <a:lnTo>
                  <a:pt x="718636" y="937026"/>
                </a:lnTo>
                <a:lnTo>
                  <a:pt x="757837" y="914866"/>
                </a:lnTo>
                <a:lnTo>
                  <a:pt x="794716" y="889348"/>
                </a:lnTo>
                <a:lnTo>
                  <a:pt x="829067" y="860682"/>
                </a:lnTo>
                <a:lnTo>
                  <a:pt x="860681" y="829073"/>
                </a:lnTo>
                <a:lnTo>
                  <a:pt x="889352" y="794729"/>
                </a:lnTo>
                <a:lnTo>
                  <a:pt x="914873" y="757859"/>
                </a:lnTo>
                <a:lnTo>
                  <a:pt x="937036" y="718668"/>
                </a:lnTo>
                <a:lnTo>
                  <a:pt x="955633" y="677365"/>
                </a:lnTo>
                <a:lnTo>
                  <a:pt x="970459" y="634156"/>
                </a:lnTo>
                <a:lnTo>
                  <a:pt x="981305" y="589250"/>
                </a:lnTo>
                <a:lnTo>
                  <a:pt x="987965" y="542853"/>
                </a:lnTo>
                <a:lnTo>
                  <a:pt x="990231" y="495173"/>
                </a:lnTo>
                <a:lnTo>
                  <a:pt x="987965" y="447491"/>
                </a:lnTo>
                <a:lnTo>
                  <a:pt x="981305" y="401091"/>
                </a:lnTo>
                <a:lnTo>
                  <a:pt x="970459" y="356179"/>
                </a:lnTo>
                <a:lnTo>
                  <a:pt x="955633" y="312963"/>
                </a:lnTo>
                <a:lnTo>
                  <a:pt x="937036" y="271651"/>
                </a:lnTo>
                <a:lnTo>
                  <a:pt x="914873" y="232450"/>
                </a:lnTo>
                <a:lnTo>
                  <a:pt x="889352" y="195569"/>
                </a:lnTo>
                <a:lnTo>
                  <a:pt x="860681" y="161214"/>
                </a:lnTo>
                <a:lnTo>
                  <a:pt x="829067" y="129594"/>
                </a:lnTo>
                <a:lnTo>
                  <a:pt x="794716" y="100916"/>
                </a:lnTo>
                <a:lnTo>
                  <a:pt x="757837" y="75389"/>
                </a:lnTo>
                <a:lnTo>
                  <a:pt x="718636" y="53218"/>
                </a:lnTo>
                <a:lnTo>
                  <a:pt x="677320" y="34613"/>
                </a:lnTo>
                <a:lnTo>
                  <a:pt x="634098" y="19781"/>
                </a:lnTo>
                <a:lnTo>
                  <a:pt x="589175" y="8930"/>
                </a:lnTo>
                <a:lnTo>
                  <a:pt x="542759" y="2267"/>
                </a:lnTo>
                <a:lnTo>
                  <a:pt x="4950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76236" y="4091432"/>
            <a:ext cx="990600" cy="990600"/>
          </a:xfrm>
          <a:custGeom>
            <a:avLst/>
            <a:gdLst/>
            <a:ahLst/>
            <a:cxnLst/>
            <a:rect l="l" t="t" r="r" b="b"/>
            <a:pathLst>
              <a:path w="990600" h="990600">
                <a:moveTo>
                  <a:pt x="0" y="495173"/>
                </a:moveTo>
                <a:lnTo>
                  <a:pt x="2266" y="447491"/>
                </a:lnTo>
                <a:lnTo>
                  <a:pt x="8927" y="401091"/>
                </a:lnTo>
                <a:lnTo>
                  <a:pt x="19776" y="356179"/>
                </a:lnTo>
                <a:lnTo>
                  <a:pt x="34604" y="312963"/>
                </a:lnTo>
                <a:lnTo>
                  <a:pt x="53204" y="271651"/>
                </a:lnTo>
                <a:lnTo>
                  <a:pt x="75368" y="232450"/>
                </a:lnTo>
                <a:lnTo>
                  <a:pt x="100889" y="195569"/>
                </a:lnTo>
                <a:lnTo>
                  <a:pt x="129560" y="161214"/>
                </a:lnTo>
                <a:lnTo>
                  <a:pt x="161172" y="129594"/>
                </a:lnTo>
                <a:lnTo>
                  <a:pt x="195518" y="100916"/>
                </a:lnTo>
                <a:lnTo>
                  <a:pt x="232391" y="75389"/>
                </a:lnTo>
                <a:lnTo>
                  <a:pt x="271582" y="53218"/>
                </a:lnTo>
                <a:lnTo>
                  <a:pt x="312885" y="34613"/>
                </a:lnTo>
                <a:lnTo>
                  <a:pt x="356092" y="19781"/>
                </a:lnTo>
                <a:lnTo>
                  <a:pt x="400995" y="8930"/>
                </a:lnTo>
                <a:lnTo>
                  <a:pt x="447386" y="2267"/>
                </a:lnTo>
                <a:lnTo>
                  <a:pt x="495058" y="0"/>
                </a:lnTo>
                <a:lnTo>
                  <a:pt x="542759" y="2267"/>
                </a:lnTo>
                <a:lnTo>
                  <a:pt x="589175" y="8930"/>
                </a:lnTo>
                <a:lnTo>
                  <a:pt x="634098" y="19781"/>
                </a:lnTo>
                <a:lnTo>
                  <a:pt x="677320" y="34613"/>
                </a:lnTo>
                <a:lnTo>
                  <a:pt x="718636" y="53218"/>
                </a:lnTo>
                <a:lnTo>
                  <a:pt x="757837" y="75389"/>
                </a:lnTo>
                <a:lnTo>
                  <a:pt x="794716" y="100916"/>
                </a:lnTo>
                <a:lnTo>
                  <a:pt x="829067" y="129594"/>
                </a:lnTo>
                <a:lnTo>
                  <a:pt x="860681" y="161214"/>
                </a:lnTo>
                <a:lnTo>
                  <a:pt x="889352" y="195569"/>
                </a:lnTo>
                <a:lnTo>
                  <a:pt x="914873" y="232450"/>
                </a:lnTo>
                <a:lnTo>
                  <a:pt x="937036" y="271651"/>
                </a:lnTo>
                <a:lnTo>
                  <a:pt x="955633" y="312963"/>
                </a:lnTo>
                <a:lnTo>
                  <a:pt x="970459" y="356179"/>
                </a:lnTo>
                <a:lnTo>
                  <a:pt x="981305" y="401091"/>
                </a:lnTo>
                <a:lnTo>
                  <a:pt x="987965" y="447491"/>
                </a:lnTo>
                <a:lnTo>
                  <a:pt x="990231" y="495173"/>
                </a:lnTo>
                <a:lnTo>
                  <a:pt x="987965" y="542853"/>
                </a:lnTo>
                <a:lnTo>
                  <a:pt x="981305" y="589250"/>
                </a:lnTo>
                <a:lnTo>
                  <a:pt x="970459" y="634156"/>
                </a:lnTo>
                <a:lnTo>
                  <a:pt x="955633" y="677365"/>
                </a:lnTo>
                <a:lnTo>
                  <a:pt x="937036" y="718668"/>
                </a:lnTo>
                <a:lnTo>
                  <a:pt x="914873" y="757859"/>
                </a:lnTo>
                <a:lnTo>
                  <a:pt x="889352" y="794729"/>
                </a:lnTo>
                <a:lnTo>
                  <a:pt x="860681" y="829073"/>
                </a:lnTo>
                <a:lnTo>
                  <a:pt x="829067" y="860682"/>
                </a:lnTo>
                <a:lnTo>
                  <a:pt x="794716" y="889348"/>
                </a:lnTo>
                <a:lnTo>
                  <a:pt x="757837" y="914866"/>
                </a:lnTo>
                <a:lnTo>
                  <a:pt x="718636" y="937026"/>
                </a:lnTo>
                <a:lnTo>
                  <a:pt x="677320" y="955622"/>
                </a:lnTo>
                <a:lnTo>
                  <a:pt x="634098" y="970447"/>
                </a:lnTo>
                <a:lnTo>
                  <a:pt x="589175" y="981293"/>
                </a:lnTo>
                <a:lnTo>
                  <a:pt x="542759" y="987953"/>
                </a:lnTo>
                <a:lnTo>
                  <a:pt x="495058" y="990219"/>
                </a:lnTo>
                <a:lnTo>
                  <a:pt x="447386" y="987953"/>
                </a:lnTo>
                <a:lnTo>
                  <a:pt x="400995" y="981293"/>
                </a:lnTo>
                <a:lnTo>
                  <a:pt x="356092" y="970447"/>
                </a:lnTo>
                <a:lnTo>
                  <a:pt x="312885" y="955622"/>
                </a:lnTo>
                <a:lnTo>
                  <a:pt x="271582" y="937026"/>
                </a:lnTo>
                <a:lnTo>
                  <a:pt x="232391" y="914866"/>
                </a:lnTo>
                <a:lnTo>
                  <a:pt x="195518" y="889348"/>
                </a:lnTo>
                <a:lnTo>
                  <a:pt x="161172" y="860682"/>
                </a:lnTo>
                <a:lnTo>
                  <a:pt x="129560" y="829073"/>
                </a:lnTo>
                <a:lnTo>
                  <a:pt x="100889" y="794729"/>
                </a:lnTo>
                <a:lnTo>
                  <a:pt x="75368" y="757859"/>
                </a:lnTo>
                <a:lnTo>
                  <a:pt x="53204" y="718668"/>
                </a:lnTo>
                <a:lnTo>
                  <a:pt x="34604" y="677365"/>
                </a:lnTo>
                <a:lnTo>
                  <a:pt x="19776" y="634156"/>
                </a:lnTo>
                <a:lnTo>
                  <a:pt x="8927" y="589250"/>
                </a:lnTo>
                <a:lnTo>
                  <a:pt x="2266" y="542853"/>
                </a:lnTo>
                <a:lnTo>
                  <a:pt x="0" y="495173"/>
                </a:lnTo>
                <a:close/>
              </a:path>
            </a:pathLst>
          </a:custGeom>
          <a:ln w="25400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17181" y="5378983"/>
            <a:ext cx="7576820" cy="792480"/>
          </a:xfrm>
          <a:custGeom>
            <a:avLst/>
            <a:gdLst/>
            <a:ahLst/>
            <a:cxnLst/>
            <a:rect l="l" t="t" r="r" b="b"/>
            <a:pathLst>
              <a:path w="7576820" h="792479">
                <a:moveTo>
                  <a:pt x="0" y="792187"/>
                </a:moveTo>
                <a:lnTo>
                  <a:pt x="7576693" y="792187"/>
                </a:lnTo>
                <a:lnTo>
                  <a:pt x="7576693" y="0"/>
                </a:lnTo>
                <a:lnTo>
                  <a:pt x="0" y="0"/>
                </a:lnTo>
                <a:lnTo>
                  <a:pt x="0" y="792187"/>
                </a:lnTo>
                <a:close/>
              </a:path>
            </a:pathLst>
          </a:custGeom>
          <a:solidFill>
            <a:srgbClr val="4AAC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17181" y="5378983"/>
            <a:ext cx="7576820" cy="792480"/>
          </a:xfrm>
          <a:custGeom>
            <a:avLst/>
            <a:gdLst/>
            <a:ahLst/>
            <a:cxnLst/>
            <a:rect l="l" t="t" r="r" b="b"/>
            <a:pathLst>
              <a:path w="7576820" h="792479">
                <a:moveTo>
                  <a:pt x="0" y="792187"/>
                </a:moveTo>
                <a:lnTo>
                  <a:pt x="7576693" y="792187"/>
                </a:lnTo>
                <a:lnTo>
                  <a:pt x="7576693" y="0"/>
                </a:lnTo>
                <a:lnTo>
                  <a:pt x="0" y="0"/>
                </a:lnTo>
                <a:lnTo>
                  <a:pt x="0" y="792187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633473" y="1963039"/>
            <a:ext cx="6174740" cy="40024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6725" indent="-454659">
              <a:lnSpc>
                <a:spcPct val="100000"/>
              </a:lnSpc>
            </a:pP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Address national</a:t>
            </a:r>
            <a:r>
              <a:rPr sz="28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priorities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500">
              <a:latin typeface="Times New Roman"/>
              <a:cs typeface="Times New Roman"/>
            </a:endParaRPr>
          </a:p>
          <a:p>
            <a:pPr marL="466725">
              <a:lnSpc>
                <a:spcPct val="100000"/>
              </a:lnSpc>
            </a:pP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Access global</a:t>
            </a:r>
            <a:r>
              <a:rPr sz="28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platform</a:t>
            </a:r>
            <a:endParaRPr sz="2800">
              <a:latin typeface="Arial"/>
              <a:cs typeface="Arial"/>
            </a:endParaRPr>
          </a:p>
          <a:p>
            <a:pPr marL="12700" marR="5080" indent="454025">
              <a:lnSpc>
                <a:spcPts val="9360"/>
              </a:lnSpc>
              <a:spcBef>
                <a:spcPts val="1195"/>
              </a:spcBef>
            </a:pP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Benefit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from independent 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evaluation  Engage with new</a:t>
            </a:r>
            <a:r>
              <a:rPr sz="2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actors</a:t>
            </a:r>
            <a:endParaRPr sz="28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22058" y="5279897"/>
            <a:ext cx="990600" cy="990600"/>
          </a:xfrm>
          <a:custGeom>
            <a:avLst/>
            <a:gdLst/>
            <a:ahLst/>
            <a:cxnLst/>
            <a:rect l="l" t="t" r="r" b="b"/>
            <a:pathLst>
              <a:path w="990600" h="990600">
                <a:moveTo>
                  <a:pt x="495122" y="0"/>
                </a:moveTo>
                <a:lnTo>
                  <a:pt x="447439" y="2267"/>
                </a:lnTo>
                <a:lnTo>
                  <a:pt x="401038" y="8930"/>
                </a:lnTo>
                <a:lnTo>
                  <a:pt x="356127" y="19781"/>
                </a:lnTo>
                <a:lnTo>
                  <a:pt x="312914" y="34613"/>
                </a:lnTo>
                <a:lnTo>
                  <a:pt x="271605" y="53218"/>
                </a:lnTo>
                <a:lnTo>
                  <a:pt x="232408" y="75389"/>
                </a:lnTo>
                <a:lnTo>
                  <a:pt x="195531" y="100916"/>
                </a:lnTo>
                <a:lnTo>
                  <a:pt x="161181" y="129594"/>
                </a:lnTo>
                <a:lnTo>
                  <a:pt x="129567" y="161214"/>
                </a:lnTo>
                <a:lnTo>
                  <a:pt x="100894" y="195569"/>
                </a:lnTo>
                <a:lnTo>
                  <a:pt x="75371" y="232450"/>
                </a:lnTo>
                <a:lnTo>
                  <a:pt x="53205" y="271651"/>
                </a:lnTo>
                <a:lnTo>
                  <a:pt x="34605" y="312963"/>
                </a:lnTo>
                <a:lnTo>
                  <a:pt x="19776" y="356179"/>
                </a:lnTo>
                <a:lnTo>
                  <a:pt x="8927" y="401091"/>
                </a:lnTo>
                <a:lnTo>
                  <a:pt x="2266" y="447491"/>
                </a:lnTo>
                <a:lnTo>
                  <a:pt x="0" y="495172"/>
                </a:lnTo>
                <a:lnTo>
                  <a:pt x="2266" y="542857"/>
                </a:lnTo>
                <a:lnTo>
                  <a:pt x="8927" y="589259"/>
                </a:lnTo>
                <a:lnTo>
                  <a:pt x="19776" y="634171"/>
                </a:lnTo>
                <a:lnTo>
                  <a:pt x="34605" y="677386"/>
                </a:lnTo>
                <a:lnTo>
                  <a:pt x="53205" y="718695"/>
                </a:lnTo>
                <a:lnTo>
                  <a:pt x="75371" y="757892"/>
                </a:lnTo>
                <a:lnTo>
                  <a:pt x="100894" y="794768"/>
                </a:lnTo>
                <a:lnTo>
                  <a:pt x="129567" y="829118"/>
                </a:lnTo>
                <a:lnTo>
                  <a:pt x="161181" y="860732"/>
                </a:lnTo>
                <a:lnTo>
                  <a:pt x="195531" y="889404"/>
                </a:lnTo>
                <a:lnTo>
                  <a:pt x="232408" y="914926"/>
                </a:lnTo>
                <a:lnTo>
                  <a:pt x="271605" y="937091"/>
                </a:lnTo>
                <a:lnTo>
                  <a:pt x="312914" y="955691"/>
                </a:lnTo>
                <a:lnTo>
                  <a:pt x="356127" y="970519"/>
                </a:lnTo>
                <a:lnTo>
                  <a:pt x="401038" y="981367"/>
                </a:lnTo>
                <a:lnTo>
                  <a:pt x="447439" y="988028"/>
                </a:lnTo>
                <a:lnTo>
                  <a:pt x="495122" y="990295"/>
                </a:lnTo>
                <a:lnTo>
                  <a:pt x="542797" y="988028"/>
                </a:lnTo>
                <a:lnTo>
                  <a:pt x="589192" y="981367"/>
                </a:lnTo>
                <a:lnTo>
                  <a:pt x="634099" y="970519"/>
                </a:lnTo>
                <a:lnTo>
                  <a:pt x="677311" y="955691"/>
                </a:lnTo>
                <a:lnTo>
                  <a:pt x="718619" y="937091"/>
                </a:lnTo>
                <a:lnTo>
                  <a:pt x="757816" y="914926"/>
                </a:lnTo>
                <a:lnTo>
                  <a:pt x="794695" y="889404"/>
                </a:lnTo>
                <a:lnTo>
                  <a:pt x="829048" y="860732"/>
                </a:lnTo>
                <a:lnTo>
                  <a:pt x="860666" y="829118"/>
                </a:lnTo>
                <a:lnTo>
                  <a:pt x="889342" y="794768"/>
                </a:lnTo>
                <a:lnTo>
                  <a:pt x="914869" y="757892"/>
                </a:lnTo>
                <a:lnTo>
                  <a:pt x="937039" y="718695"/>
                </a:lnTo>
                <a:lnTo>
                  <a:pt x="955643" y="677386"/>
                </a:lnTo>
                <a:lnTo>
                  <a:pt x="970475" y="634171"/>
                </a:lnTo>
                <a:lnTo>
                  <a:pt x="981326" y="589259"/>
                </a:lnTo>
                <a:lnTo>
                  <a:pt x="987989" y="542857"/>
                </a:lnTo>
                <a:lnTo>
                  <a:pt x="990257" y="495172"/>
                </a:lnTo>
                <a:lnTo>
                  <a:pt x="987989" y="447491"/>
                </a:lnTo>
                <a:lnTo>
                  <a:pt x="981326" y="401091"/>
                </a:lnTo>
                <a:lnTo>
                  <a:pt x="970475" y="356179"/>
                </a:lnTo>
                <a:lnTo>
                  <a:pt x="955643" y="312963"/>
                </a:lnTo>
                <a:lnTo>
                  <a:pt x="937039" y="271651"/>
                </a:lnTo>
                <a:lnTo>
                  <a:pt x="914869" y="232450"/>
                </a:lnTo>
                <a:lnTo>
                  <a:pt x="889342" y="195569"/>
                </a:lnTo>
                <a:lnTo>
                  <a:pt x="860666" y="161214"/>
                </a:lnTo>
                <a:lnTo>
                  <a:pt x="829048" y="129594"/>
                </a:lnTo>
                <a:lnTo>
                  <a:pt x="794695" y="100916"/>
                </a:lnTo>
                <a:lnTo>
                  <a:pt x="757816" y="75389"/>
                </a:lnTo>
                <a:lnTo>
                  <a:pt x="718619" y="53218"/>
                </a:lnTo>
                <a:lnTo>
                  <a:pt x="677311" y="34613"/>
                </a:lnTo>
                <a:lnTo>
                  <a:pt x="634099" y="19781"/>
                </a:lnTo>
                <a:lnTo>
                  <a:pt x="589192" y="8930"/>
                </a:lnTo>
                <a:lnTo>
                  <a:pt x="542797" y="2267"/>
                </a:lnTo>
                <a:lnTo>
                  <a:pt x="4951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22058" y="5279897"/>
            <a:ext cx="990600" cy="990600"/>
          </a:xfrm>
          <a:custGeom>
            <a:avLst/>
            <a:gdLst/>
            <a:ahLst/>
            <a:cxnLst/>
            <a:rect l="l" t="t" r="r" b="b"/>
            <a:pathLst>
              <a:path w="990600" h="990600">
                <a:moveTo>
                  <a:pt x="0" y="495172"/>
                </a:moveTo>
                <a:lnTo>
                  <a:pt x="2266" y="447491"/>
                </a:lnTo>
                <a:lnTo>
                  <a:pt x="8927" y="401091"/>
                </a:lnTo>
                <a:lnTo>
                  <a:pt x="19776" y="356179"/>
                </a:lnTo>
                <a:lnTo>
                  <a:pt x="34605" y="312963"/>
                </a:lnTo>
                <a:lnTo>
                  <a:pt x="53205" y="271651"/>
                </a:lnTo>
                <a:lnTo>
                  <a:pt x="75371" y="232450"/>
                </a:lnTo>
                <a:lnTo>
                  <a:pt x="100894" y="195569"/>
                </a:lnTo>
                <a:lnTo>
                  <a:pt x="129567" y="161214"/>
                </a:lnTo>
                <a:lnTo>
                  <a:pt x="161181" y="129594"/>
                </a:lnTo>
                <a:lnTo>
                  <a:pt x="195531" y="100916"/>
                </a:lnTo>
                <a:lnTo>
                  <a:pt x="232408" y="75389"/>
                </a:lnTo>
                <a:lnTo>
                  <a:pt x="271605" y="53218"/>
                </a:lnTo>
                <a:lnTo>
                  <a:pt x="312914" y="34613"/>
                </a:lnTo>
                <a:lnTo>
                  <a:pt x="356127" y="19781"/>
                </a:lnTo>
                <a:lnTo>
                  <a:pt x="401038" y="8930"/>
                </a:lnTo>
                <a:lnTo>
                  <a:pt x="447439" y="2267"/>
                </a:lnTo>
                <a:lnTo>
                  <a:pt x="495122" y="0"/>
                </a:lnTo>
                <a:lnTo>
                  <a:pt x="542797" y="2267"/>
                </a:lnTo>
                <a:lnTo>
                  <a:pt x="589192" y="8930"/>
                </a:lnTo>
                <a:lnTo>
                  <a:pt x="634099" y="19781"/>
                </a:lnTo>
                <a:lnTo>
                  <a:pt x="677311" y="34613"/>
                </a:lnTo>
                <a:lnTo>
                  <a:pt x="718619" y="53218"/>
                </a:lnTo>
                <a:lnTo>
                  <a:pt x="757816" y="75389"/>
                </a:lnTo>
                <a:lnTo>
                  <a:pt x="794695" y="100916"/>
                </a:lnTo>
                <a:lnTo>
                  <a:pt x="829048" y="129594"/>
                </a:lnTo>
                <a:lnTo>
                  <a:pt x="860666" y="161214"/>
                </a:lnTo>
                <a:lnTo>
                  <a:pt x="889342" y="195569"/>
                </a:lnTo>
                <a:lnTo>
                  <a:pt x="914869" y="232450"/>
                </a:lnTo>
                <a:lnTo>
                  <a:pt x="937039" y="271651"/>
                </a:lnTo>
                <a:lnTo>
                  <a:pt x="955643" y="312963"/>
                </a:lnTo>
                <a:lnTo>
                  <a:pt x="970475" y="356179"/>
                </a:lnTo>
                <a:lnTo>
                  <a:pt x="981326" y="401091"/>
                </a:lnTo>
                <a:lnTo>
                  <a:pt x="987989" y="447491"/>
                </a:lnTo>
                <a:lnTo>
                  <a:pt x="990257" y="495172"/>
                </a:lnTo>
                <a:lnTo>
                  <a:pt x="987989" y="542857"/>
                </a:lnTo>
                <a:lnTo>
                  <a:pt x="981326" y="589259"/>
                </a:lnTo>
                <a:lnTo>
                  <a:pt x="970475" y="634171"/>
                </a:lnTo>
                <a:lnTo>
                  <a:pt x="955643" y="677386"/>
                </a:lnTo>
                <a:lnTo>
                  <a:pt x="937039" y="718695"/>
                </a:lnTo>
                <a:lnTo>
                  <a:pt x="914869" y="757892"/>
                </a:lnTo>
                <a:lnTo>
                  <a:pt x="889342" y="794768"/>
                </a:lnTo>
                <a:lnTo>
                  <a:pt x="860666" y="829118"/>
                </a:lnTo>
                <a:lnTo>
                  <a:pt x="829048" y="860732"/>
                </a:lnTo>
                <a:lnTo>
                  <a:pt x="794695" y="889404"/>
                </a:lnTo>
                <a:lnTo>
                  <a:pt x="757816" y="914926"/>
                </a:lnTo>
                <a:lnTo>
                  <a:pt x="718619" y="937091"/>
                </a:lnTo>
                <a:lnTo>
                  <a:pt x="677311" y="955691"/>
                </a:lnTo>
                <a:lnTo>
                  <a:pt x="634099" y="970519"/>
                </a:lnTo>
                <a:lnTo>
                  <a:pt x="589192" y="981367"/>
                </a:lnTo>
                <a:lnTo>
                  <a:pt x="542797" y="988028"/>
                </a:lnTo>
                <a:lnTo>
                  <a:pt x="495122" y="990295"/>
                </a:lnTo>
                <a:lnTo>
                  <a:pt x="447439" y="988028"/>
                </a:lnTo>
                <a:lnTo>
                  <a:pt x="401038" y="981367"/>
                </a:lnTo>
                <a:lnTo>
                  <a:pt x="356127" y="970519"/>
                </a:lnTo>
                <a:lnTo>
                  <a:pt x="312914" y="955691"/>
                </a:lnTo>
                <a:lnTo>
                  <a:pt x="271605" y="937091"/>
                </a:lnTo>
                <a:lnTo>
                  <a:pt x="232408" y="914926"/>
                </a:lnTo>
                <a:lnTo>
                  <a:pt x="195531" y="889404"/>
                </a:lnTo>
                <a:lnTo>
                  <a:pt x="161181" y="860732"/>
                </a:lnTo>
                <a:lnTo>
                  <a:pt x="129567" y="829118"/>
                </a:lnTo>
                <a:lnTo>
                  <a:pt x="100894" y="794768"/>
                </a:lnTo>
                <a:lnTo>
                  <a:pt x="75371" y="757892"/>
                </a:lnTo>
                <a:lnTo>
                  <a:pt x="53205" y="718695"/>
                </a:lnTo>
                <a:lnTo>
                  <a:pt x="34605" y="677386"/>
                </a:lnTo>
                <a:lnTo>
                  <a:pt x="19776" y="634171"/>
                </a:lnTo>
                <a:lnTo>
                  <a:pt x="8927" y="589259"/>
                </a:lnTo>
                <a:lnTo>
                  <a:pt x="2266" y="542857"/>
                </a:lnTo>
                <a:lnTo>
                  <a:pt x="0" y="495172"/>
                </a:lnTo>
                <a:close/>
              </a:path>
            </a:pathLst>
          </a:custGeom>
          <a:ln w="25400">
            <a:solidFill>
              <a:srgbClr val="4AAC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4993665"/>
            <a:ext cx="9049385" cy="1430655"/>
          </a:xfrm>
          <a:custGeom>
            <a:avLst/>
            <a:gdLst/>
            <a:ahLst/>
            <a:cxnLst/>
            <a:rect l="l" t="t" r="r" b="b"/>
            <a:pathLst>
              <a:path w="9049385" h="1430654">
                <a:moveTo>
                  <a:pt x="0" y="1430274"/>
                </a:moveTo>
                <a:lnTo>
                  <a:pt x="9048996" y="1430274"/>
                </a:lnTo>
                <a:lnTo>
                  <a:pt x="9048996" y="0"/>
                </a:lnTo>
                <a:lnTo>
                  <a:pt x="0" y="0"/>
                </a:lnTo>
                <a:lnTo>
                  <a:pt x="0" y="1430274"/>
                </a:lnTo>
                <a:close/>
              </a:path>
            </a:pathLst>
          </a:custGeom>
          <a:solidFill>
            <a:srgbClr val="000000">
              <a:alpha val="6392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-16357" y="5219395"/>
            <a:ext cx="8619490" cy="870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400" b="0" spc="-60" dirty="0">
                <a:solidFill>
                  <a:srgbClr val="FFFFFF"/>
                </a:solidFill>
                <a:latin typeface="Calibri Light"/>
                <a:cs typeface="Calibri Light"/>
              </a:rPr>
              <a:t>Examples </a:t>
            </a:r>
            <a:r>
              <a:rPr sz="5400" b="0" spc="-20" dirty="0">
                <a:solidFill>
                  <a:srgbClr val="FFFFFF"/>
                </a:solidFill>
                <a:latin typeface="Calibri Light"/>
                <a:cs typeface="Calibri Light"/>
              </a:rPr>
              <a:t>of </a:t>
            </a:r>
            <a:r>
              <a:rPr sz="5400" b="0" spc="-40" dirty="0">
                <a:solidFill>
                  <a:srgbClr val="FFFFFF"/>
                </a:solidFill>
                <a:latin typeface="Calibri Light"/>
                <a:cs typeface="Calibri Light"/>
              </a:rPr>
              <a:t>OGP</a:t>
            </a:r>
            <a:r>
              <a:rPr sz="5400" b="0" spc="-22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5400" b="0" spc="-55" dirty="0">
                <a:solidFill>
                  <a:srgbClr val="FFFFFF"/>
                </a:solidFill>
                <a:latin typeface="Calibri Light"/>
                <a:cs typeface="Calibri Light"/>
              </a:rPr>
              <a:t>Commitments</a:t>
            </a:r>
            <a:endParaRPr sz="540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8307" y="3186683"/>
            <a:ext cx="2744724" cy="13411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30551" y="3186683"/>
            <a:ext cx="6169152" cy="13411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8307" y="3918203"/>
            <a:ext cx="5689092" cy="13411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74920" y="3918203"/>
            <a:ext cx="929639" cy="13411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42036" y="3343909"/>
            <a:ext cx="7219950" cy="1506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800" b="1" spc="-5" dirty="0">
                <a:solidFill>
                  <a:srgbClr val="FFFFFF"/>
                </a:solidFill>
                <a:latin typeface="Calibri"/>
                <a:cs typeface="Calibri"/>
              </a:rPr>
              <a:t>Ghana: Publish </a:t>
            </a:r>
            <a:r>
              <a:rPr sz="4800" b="1" spc="-20" dirty="0">
                <a:solidFill>
                  <a:srgbClr val="FFFFFF"/>
                </a:solidFill>
                <a:latin typeface="Calibri"/>
                <a:cs typeface="Calibri"/>
              </a:rPr>
              <a:t>more</a:t>
            </a:r>
            <a:r>
              <a:rPr sz="48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800" b="1" spc="-15" dirty="0">
                <a:solidFill>
                  <a:srgbClr val="FFFFFF"/>
                </a:solidFill>
                <a:latin typeface="Calibri"/>
                <a:cs typeface="Calibri"/>
              </a:rPr>
              <a:t>budget</a:t>
            </a:r>
            <a:endParaRPr sz="4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4800" b="1" spc="-20" dirty="0">
                <a:solidFill>
                  <a:srgbClr val="FFFFFF"/>
                </a:solidFill>
                <a:latin typeface="Calibri"/>
                <a:cs typeface="Calibri"/>
              </a:rPr>
              <a:t>information</a:t>
            </a:r>
            <a:r>
              <a:rPr sz="48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800" b="1" spc="-5" dirty="0">
                <a:solidFill>
                  <a:srgbClr val="FFFFFF"/>
                </a:solidFill>
                <a:latin typeface="Calibri"/>
                <a:cs typeface="Calibri"/>
              </a:rPr>
              <a:t>online.</a:t>
            </a:r>
            <a:endParaRPr sz="4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</TotalTime>
  <Words>589</Words>
  <Application>Microsoft Office PowerPoint</Application>
  <PresentationFormat>On-screen Show (4:3)</PresentationFormat>
  <Paragraphs>147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Calibri</vt:lpstr>
      <vt:lpstr>Calibri Light</vt:lpstr>
      <vt:lpstr>Corbel</vt:lpstr>
      <vt:lpstr>Gill Sans MT</vt:lpstr>
      <vt:lpstr>Times New Roman</vt:lpstr>
      <vt:lpstr>Webdings</vt:lpstr>
      <vt:lpstr>Wingdings</vt:lpstr>
      <vt:lpstr>Wingdings 2</vt:lpstr>
      <vt:lpstr>Office Theme</vt:lpstr>
      <vt:lpstr>PowerPoint Presentation</vt:lpstr>
      <vt:lpstr>What is the Open Government Partnership (OGP)?</vt:lpstr>
      <vt:lpstr>What is “open government?”</vt:lpstr>
      <vt:lpstr>PowerPoint Presentation</vt:lpstr>
      <vt:lpstr>Brief History of OGP</vt:lpstr>
      <vt:lpstr>1000s of Civil Society  Organizations</vt:lpstr>
      <vt:lpstr>Why has OGP grown so rapidly?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Nigeria’s OGP Membership Journey</vt:lpstr>
      <vt:lpstr>PowerPoint Presentation</vt:lpstr>
      <vt:lpstr>“Co-Creation” / Consultation Process</vt:lpstr>
      <vt:lpstr>“Co-Creation” / Consultation Process</vt:lpstr>
      <vt:lpstr>Nigerian experience with multi-stakeholder dialogue</vt:lpstr>
      <vt:lpstr>COMMON</vt:lpstr>
      <vt:lpstr> Ambitious</vt:lpstr>
      <vt:lpstr>Assessment</vt:lpstr>
      <vt:lpstr>RESOURCES  AVAILABLE TO  OGP   PARTICIPATING  COUNTRIES</vt:lpstr>
      <vt:lpstr>WORKING GROUPS</vt:lpstr>
      <vt:lpstr>PEER LEARNING</vt:lpstr>
      <vt:lpstr>AVOIDING PITFALLS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Lessons Learned from Cohort 1 and 2</dc:title>
  <dc:creator>Joseph Foti</dc:creator>
  <cp:lastModifiedBy>ojo bin</cp:lastModifiedBy>
  <cp:revision>7</cp:revision>
  <dcterms:created xsi:type="dcterms:W3CDTF">2016-07-27T07:14:40Z</dcterms:created>
  <dcterms:modified xsi:type="dcterms:W3CDTF">2016-10-12T08:34:46Z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2016-05-03T00:00:00Z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2016-07-27T00:00:00Z</vt:filetime>
  </property>
</Properties>
</file>