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3" r:id="rId1"/>
  </p:sldMasterIdLst>
  <p:sldIdLst>
    <p:sldId id="256" r:id="rId2"/>
    <p:sldId id="257" r:id="rId3"/>
    <p:sldId id="259" r:id="rId4"/>
    <p:sldId id="260" r:id="rId5"/>
    <p:sldId id="261" r:id="rId6"/>
    <p:sldId id="262" r:id="rId7"/>
    <p:sldId id="263" r:id="rId8"/>
    <p:sldId id="264" r:id="rId9"/>
    <p:sldId id="265" r:id="rId10"/>
    <p:sldId id="266" r:id="rId11"/>
    <p:sldId id="268" r:id="rId12"/>
    <p:sldId id="269"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357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971003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7492362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203588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4516586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105446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8175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1658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0770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7018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3009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4752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1350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73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3154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7121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9B482E8-6E0E-1B4F-B1FD-C69DB9E858D9}" type="datetimeFigureOut">
              <a:rPr lang="en-US" smtClean="0"/>
              <a:pPr/>
              <a:t>1/12/2017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82812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5260" y="2097066"/>
            <a:ext cx="9144000" cy="2634200"/>
          </a:xfrm>
        </p:spPr>
        <p:txBody>
          <a:bodyPr>
            <a:noAutofit/>
          </a:bodyPr>
          <a:lstStyle/>
          <a:p>
            <a:pPr algn="ctr"/>
            <a:r>
              <a:rPr lang="en-US" sz="4400" dirty="0" smtClean="0">
                <a:latin typeface="Trebuchet MS" panose="020B0603020202020204" pitchFamily="34" charset="0"/>
              </a:rPr>
              <a:t>The Federal Government of Nigeria Information App (</a:t>
            </a:r>
            <a:r>
              <a:rPr lang="en-US" sz="4400" dirty="0" err="1" smtClean="0">
                <a:latin typeface="Trebuchet MS" panose="020B0603020202020204" pitchFamily="34" charset="0"/>
              </a:rPr>
              <a:t>FGNIApp</a:t>
            </a:r>
            <a:r>
              <a:rPr lang="en-US" sz="4400" dirty="0" smtClean="0">
                <a:latin typeface="Trebuchet MS" panose="020B0603020202020204" pitchFamily="34" charset="0"/>
              </a:rPr>
              <a:t>)</a:t>
            </a:r>
            <a:br>
              <a:rPr lang="en-US" sz="4400" dirty="0" smtClean="0">
                <a:latin typeface="Trebuchet MS" panose="020B0603020202020204" pitchFamily="34" charset="0"/>
              </a:rPr>
            </a:br>
            <a:endParaRPr lang="en-US" sz="4400" dirty="0">
              <a:latin typeface="Trebuchet MS" panose="020B0603020202020204" pitchFamily="34" charset="0"/>
            </a:endParaRPr>
          </a:p>
        </p:txBody>
      </p:sp>
      <p:sp>
        <p:nvSpPr>
          <p:cNvPr id="3" name="Subtitle 2"/>
          <p:cNvSpPr>
            <a:spLocks noGrp="1"/>
          </p:cNvSpPr>
          <p:nvPr>
            <p:ph type="subTitle" idx="1"/>
          </p:nvPr>
        </p:nvSpPr>
        <p:spPr>
          <a:xfrm>
            <a:off x="3933394" y="4967933"/>
            <a:ext cx="5834129" cy="1655762"/>
          </a:xfrm>
        </p:spPr>
        <p:txBody>
          <a:bodyPr>
            <a:normAutofit/>
          </a:bodyPr>
          <a:lstStyle/>
          <a:p>
            <a:pPr algn="ctr"/>
            <a:r>
              <a:rPr lang="en-US" sz="2000" i="1" dirty="0" smtClean="0">
                <a:latin typeface="Trebuchet MS" pitchFamily="34" charset="0"/>
              </a:rPr>
              <a:t>Presented by</a:t>
            </a:r>
          </a:p>
          <a:p>
            <a:pPr algn="ctr"/>
            <a:r>
              <a:rPr lang="en-US" sz="2000" i="1" dirty="0" smtClean="0">
                <a:latin typeface="Trebuchet MS" pitchFamily="34" charset="0"/>
              </a:rPr>
              <a:t>Permanent  Secretary Federal Ministry of Information &amp; Culture</a:t>
            </a:r>
          </a:p>
          <a:p>
            <a:pPr algn="ctr"/>
            <a:r>
              <a:rPr lang="en-US" sz="2000" i="1" dirty="0" smtClean="0">
                <a:latin typeface="Trebuchet MS" pitchFamily="34" charset="0"/>
              </a:rPr>
              <a:t>Mrs.   </a:t>
            </a:r>
            <a:r>
              <a:rPr lang="en-US" sz="2000" i="1" dirty="0" err="1" smtClean="0">
                <a:latin typeface="Trebuchet MS" pitchFamily="34" charset="0"/>
              </a:rPr>
              <a:t>Ayotunde</a:t>
            </a:r>
            <a:r>
              <a:rPr lang="en-US" sz="2000" i="1" dirty="0" smtClean="0">
                <a:latin typeface="Trebuchet MS" pitchFamily="34" charset="0"/>
              </a:rPr>
              <a:t> </a:t>
            </a:r>
            <a:r>
              <a:rPr lang="en-US" sz="2000" i="1" dirty="0" err="1" smtClean="0">
                <a:latin typeface="Trebuchet MS" pitchFamily="34" charset="0"/>
              </a:rPr>
              <a:t>Adesugba</a:t>
            </a:r>
            <a:endParaRPr lang="en-US" sz="2000" i="1" dirty="0" smtClean="0">
              <a:latin typeface="Trebuchet MS" pitchFamily="34" charset="0"/>
            </a:endParaRPr>
          </a:p>
          <a:p>
            <a:pPr algn="ctr"/>
            <a:endParaRPr lang="en-US" sz="2000" i="1" dirty="0" smtClean="0">
              <a:latin typeface="Trebuchet MS" pitchFamily="34" charset="0"/>
            </a:endParaRPr>
          </a:p>
          <a:p>
            <a:pPr algn="ctr"/>
            <a:endParaRPr lang="en-US" sz="2000" i="1" dirty="0" smtClean="0">
              <a:latin typeface="Trebuchet MS" pitchFamily="34" charset="0"/>
            </a:endParaRPr>
          </a:p>
          <a:p>
            <a:pPr algn="ctr"/>
            <a:endParaRPr lang="en-US" sz="2000" i="1" dirty="0">
              <a:latin typeface="Trebuchet MS"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2191" y="169141"/>
            <a:ext cx="2565043" cy="2565043"/>
          </a:xfrm>
          <a:prstGeom prst="rect">
            <a:avLst/>
          </a:prstGeom>
        </p:spPr>
      </p:pic>
    </p:spTree>
    <p:extLst>
      <p:ext uri="{BB962C8B-B14F-4D97-AF65-F5344CB8AC3E}">
        <p14:creationId xmlns:p14="http://schemas.microsoft.com/office/powerpoint/2010/main" val="3172731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3334"/>
            <a:ext cx="10515600" cy="913439"/>
          </a:xfrm>
        </p:spPr>
        <p:txBody>
          <a:bodyPr/>
          <a:lstStyle/>
          <a:p>
            <a:pPr algn="ctr"/>
            <a:r>
              <a:rPr lang="en-US" b="1" dirty="0" smtClean="0">
                <a:latin typeface="Trebuchet MS" pitchFamily="34" charset="0"/>
              </a:rPr>
              <a:t>Official Launch of the FGN </a:t>
            </a:r>
            <a:r>
              <a:rPr lang="en-US" b="1" dirty="0" err="1" smtClean="0">
                <a:latin typeface="Trebuchet MS" pitchFamily="34" charset="0"/>
              </a:rPr>
              <a:t>IApp</a:t>
            </a:r>
            <a:endParaRPr lang="en-US" b="1" dirty="0">
              <a:latin typeface="Trebuchet MS" pitchFamily="34" charset="0"/>
            </a:endParaRPr>
          </a:p>
        </p:txBody>
      </p:sp>
      <p:sp>
        <p:nvSpPr>
          <p:cNvPr id="3" name="Content Placeholder 2"/>
          <p:cNvSpPr>
            <a:spLocks noGrp="1"/>
          </p:cNvSpPr>
          <p:nvPr>
            <p:ph idx="1"/>
          </p:nvPr>
        </p:nvSpPr>
        <p:spPr>
          <a:xfrm>
            <a:off x="838200" y="1256269"/>
            <a:ext cx="10515600" cy="4361999"/>
          </a:xfrm>
        </p:spPr>
        <p:txBody>
          <a:bodyPr>
            <a:normAutofit/>
          </a:bodyPr>
          <a:lstStyle/>
          <a:p>
            <a:pPr algn="just"/>
            <a:r>
              <a:rPr lang="en-US" sz="2400" dirty="0">
                <a:latin typeface="Trebuchet MS" panose="020B0603020202020204" pitchFamily="34" charset="0"/>
              </a:rPr>
              <a:t>IAPP is a new way of doing what we have been doing before. Issuing everyday bulletin and releases. This only makes it faster, convenient and stress free</a:t>
            </a:r>
            <a:r>
              <a:rPr lang="en-US" sz="2400" dirty="0" smtClean="0">
                <a:latin typeface="Trebuchet MS" panose="020B0603020202020204" pitchFamily="34" charset="0"/>
              </a:rPr>
              <a:t>.</a:t>
            </a:r>
          </a:p>
          <a:p>
            <a:pPr algn="just"/>
            <a:endParaRPr lang="en-US" sz="1100" dirty="0">
              <a:latin typeface="Trebuchet MS" panose="020B0603020202020204" pitchFamily="34" charset="0"/>
            </a:endParaRPr>
          </a:p>
          <a:p>
            <a:pPr algn="just"/>
            <a:r>
              <a:rPr lang="en-US" sz="2400" dirty="0">
                <a:latin typeface="Trebuchet MS" panose="020B0603020202020204" pitchFamily="34" charset="0"/>
              </a:rPr>
              <a:t>Welcome to the Federal Ministry of Information and Culture super Information high way. </a:t>
            </a:r>
          </a:p>
          <a:p>
            <a:pPr algn="just"/>
            <a:endParaRPr lang="en-US" sz="2400" dirty="0">
              <a:latin typeface="Trebuchet MS" panose="020B0603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1884" y="3220545"/>
            <a:ext cx="6117465" cy="346019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647" y="5335969"/>
            <a:ext cx="4465530" cy="11954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67803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99103"/>
            <a:ext cx="8911687" cy="1280890"/>
          </a:xfrm>
        </p:spPr>
        <p:txBody>
          <a:bodyPr/>
          <a:lstStyle/>
          <a:p>
            <a:r>
              <a:rPr lang="en-US" dirty="0"/>
              <a:t>How to search and download the FGN </a:t>
            </a:r>
            <a:r>
              <a:rPr lang="en-US" dirty="0" err="1"/>
              <a:t>IApps</a:t>
            </a:r>
            <a:r>
              <a:rPr lang="en-US" dirty="0"/>
              <a:t> on </a:t>
            </a:r>
            <a:r>
              <a:rPr lang="en-US" b="1" dirty="0"/>
              <a:t>Google Play </a:t>
            </a:r>
            <a:r>
              <a:rPr lang="en-US" dirty="0"/>
              <a:t>for Android Users</a:t>
            </a:r>
            <a:endParaRPr lang="en-US" b="1" dirty="0"/>
          </a:p>
        </p:txBody>
      </p:sp>
      <p:sp>
        <p:nvSpPr>
          <p:cNvPr id="3" name="Content Placeholder 2"/>
          <p:cNvSpPr>
            <a:spLocks noGrp="1"/>
          </p:cNvSpPr>
          <p:nvPr>
            <p:ph idx="1"/>
          </p:nvPr>
        </p:nvSpPr>
        <p:spPr>
          <a:xfrm>
            <a:off x="1571223" y="1554045"/>
            <a:ext cx="9933389" cy="3777622"/>
          </a:xfrm>
        </p:spPr>
        <p:txBody>
          <a:bodyPr>
            <a:noAutofit/>
          </a:bodyPr>
          <a:lstStyle/>
          <a:p>
            <a:endParaRPr lang="en-US" sz="2800" dirty="0"/>
          </a:p>
          <a:p>
            <a:r>
              <a:rPr lang="en-US" sz="2800" dirty="0" smtClean="0"/>
              <a:t>•</a:t>
            </a:r>
            <a:r>
              <a:rPr lang="en-US" sz="2800" dirty="0"/>
              <a:t>    Tap the Google Play icon on your home screen. </a:t>
            </a:r>
            <a:br>
              <a:rPr lang="en-US" sz="2800" dirty="0"/>
            </a:br>
            <a:r>
              <a:rPr lang="en-US" sz="2800" dirty="0"/>
              <a:t>•    Tap the white search bar at the top of the screen</a:t>
            </a:r>
            <a:br>
              <a:rPr lang="en-US" sz="2800" dirty="0"/>
            </a:br>
            <a:r>
              <a:rPr lang="en-US" sz="2800" dirty="0"/>
              <a:t>•    Enter the name of the app (FGN </a:t>
            </a:r>
            <a:r>
              <a:rPr lang="en-US" sz="2800" dirty="0" err="1"/>
              <a:t>IApp</a:t>
            </a:r>
            <a:r>
              <a:rPr lang="en-US" sz="2800" dirty="0"/>
              <a:t>).</a:t>
            </a:r>
            <a:br>
              <a:rPr lang="en-US" sz="2800" dirty="0"/>
            </a:br>
            <a:r>
              <a:rPr lang="en-US" sz="2800" dirty="0"/>
              <a:t>•    Tap the search icon on your keyboard (should be in the location of the Enter key).</a:t>
            </a:r>
            <a:br>
              <a:rPr lang="en-US" sz="2800" dirty="0"/>
            </a:br>
            <a:r>
              <a:rPr lang="en-US" sz="2800" dirty="0"/>
              <a:t>•    Tap on </a:t>
            </a:r>
            <a:r>
              <a:rPr lang="en-US" sz="2800" dirty="0" smtClean="0"/>
              <a:t>(FGN </a:t>
            </a:r>
            <a:r>
              <a:rPr lang="en-US" sz="2800" dirty="0" err="1"/>
              <a:t>IApp</a:t>
            </a:r>
            <a:r>
              <a:rPr lang="en-US" sz="2800" dirty="0"/>
              <a:t>) in the search results or categories.</a:t>
            </a:r>
            <a:br>
              <a:rPr lang="en-US" sz="2800" dirty="0"/>
            </a:br>
            <a:r>
              <a:rPr lang="en-US" sz="2800" dirty="0"/>
              <a:t>•    Read through the app's description and reviews to ensure the app seems right for you.</a:t>
            </a:r>
            <a:br>
              <a:rPr lang="en-US" sz="2800" dirty="0"/>
            </a:br>
            <a:r>
              <a:rPr lang="en-US" sz="2800" dirty="0"/>
              <a:t>•    Tap Install.</a:t>
            </a:r>
          </a:p>
          <a:p>
            <a:r>
              <a:rPr lang="en-US" sz="2800" dirty="0"/>
              <a:t/>
            </a:r>
            <a:br>
              <a:rPr lang="en-US" sz="2800" dirty="0"/>
            </a:br>
            <a:endParaRPr lang="en-US" sz="2800" dirty="0"/>
          </a:p>
          <a:p>
            <a:endParaRPr lang="en-US" sz="2800" dirty="0"/>
          </a:p>
        </p:txBody>
      </p:sp>
    </p:spTree>
    <p:extLst>
      <p:ext uri="{BB962C8B-B14F-4D97-AF65-F5344CB8AC3E}">
        <p14:creationId xmlns:p14="http://schemas.microsoft.com/office/powerpoint/2010/main" val="3178230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60466"/>
            <a:ext cx="8911687" cy="1280890"/>
          </a:xfrm>
        </p:spPr>
        <p:txBody>
          <a:bodyPr>
            <a:normAutofit fontScale="90000"/>
          </a:bodyPr>
          <a:lstStyle/>
          <a:p>
            <a:r>
              <a:rPr lang="en-US" dirty="0"/>
              <a:t>How to search and download the FGN </a:t>
            </a:r>
            <a:r>
              <a:rPr lang="en-US" dirty="0" err="1"/>
              <a:t>IApp</a:t>
            </a:r>
            <a:r>
              <a:rPr lang="en-US" dirty="0"/>
              <a:t> in the </a:t>
            </a:r>
            <a:r>
              <a:rPr lang="en-US" b="1" dirty="0"/>
              <a:t>App Store </a:t>
            </a:r>
            <a:r>
              <a:rPr lang="en-US" dirty="0"/>
              <a:t>for Apple Users (IPhone &amp; </a:t>
            </a:r>
            <a:r>
              <a:rPr lang="en-US" dirty="0" err="1"/>
              <a:t>IPad</a:t>
            </a:r>
            <a:r>
              <a:rPr lang="en-US" dirty="0"/>
              <a:t>)</a:t>
            </a:r>
            <a:endParaRPr lang="en-US" b="1" dirty="0"/>
          </a:p>
        </p:txBody>
      </p:sp>
      <p:sp>
        <p:nvSpPr>
          <p:cNvPr id="3" name="Content Placeholder 2"/>
          <p:cNvSpPr>
            <a:spLocks noGrp="1"/>
          </p:cNvSpPr>
          <p:nvPr>
            <p:ph idx="1"/>
          </p:nvPr>
        </p:nvSpPr>
        <p:spPr>
          <a:xfrm>
            <a:off x="1828800" y="1695714"/>
            <a:ext cx="9675812" cy="3777622"/>
          </a:xfrm>
        </p:spPr>
        <p:txBody>
          <a:bodyPr>
            <a:noAutofit/>
          </a:bodyPr>
          <a:lstStyle/>
          <a:p>
            <a:r>
              <a:rPr lang="en-US" sz="2600" dirty="0" smtClean="0"/>
              <a:t>•</a:t>
            </a:r>
            <a:r>
              <a:rPr lang="en-US" sz="2600" dirty="0"/>
              <a:t>    Open the App Store app. </a:t>
            </a:r>
            <a:br>
              <a:rPr lang="en-US" sz="2600" dirty="0"/>
            </a:br>
            <a:r>
              <a:rPr lang="en-US" sz="2600" dirty="0"/>
              <a:t>•    Tap the Search icon at the bottom of the screen. </a:t>
            </a:r>
            <a:br>
              <a:rPr lang="en-US" sz="2600" dirty="0"/>
            </a:br>
            <a:r>
              <a:rPr lang="en-US" sz="2600" dirty="0"/>
              <a:t>•    Enter the app name (FGN </a:t>
            </a:r>
            <a:r>
              <a:rPr lang="en-US" sz="2600" dirty="0" err="1"/>
              <a:t>IApp</a:t>
            </a:r>
            <a:r>
              <a:rPr lang="en-US" sz="2600" dirty="0"/>
              <a:t>) that you are looking for. </a:t>
            </a:r>
            <a:br>
              <a:rPr lang="en-US" sz="2600" dirty="0"/>
            </a:br>
            <a:r>
              <a:rPr lang="en-US" sz="2600" dirty="0"/>
              <a:t>•    Tap Search on your keyboard.</a:t>
            </a:r>
            <a:br>
              <a:rPr lang="en-US" sz="2600" dirty="0"/>
            </a:br>
            <a:r>
              <a:rPr lang="en-US" sz="2600" dirty="0"/>
              <a:t>•    Tap the FGN </a:t>
            </a:r>
            <a:r>
              <a:rPr lang="en-US" sz="2600" dirty="0" err="1"/>
              <a:t>IApp</a:t>
            </a:r>
            <a:r>
              <a:rPr lang="en-US" sz="2600" dirty="0"/>
              <a:t> you wish to download is free. </a:t>
            </a:r>
            <a:br>
              <a:rPr lang="en-US" sz="2600" dirty="0"/>
            </a:br>
            <a:r>
              <a:rPr lang="en-US" sz="2600" dirty="0"/>
              <a:t>•    Tap Get </a:t>
            </a:r>
            <a:r>
              <a:rPr lang="en-US" sz="2600" dirty="0" smtClean="0"/>
              <a:t>it, </a:t>
            </a:r>
            <a:r>
              <a:rPr lang="en-US" sz="2600" dirty="0"/>
              <a:t>is free. </a:t>
            </a:r>
            <a:br>
              <a:rPr lang="en-US" sz="2600" dirty="0"/>
            </a:br>
            <a:r>
              <a:rPr lang="en-US" sz="2600" dirty="0"/>
              <a:t>•    Tap Install when the icon switches.</a:t>
            </a:r>
            <a:br>
              <a:rPr lang="en-US" sz="2600" dirty="0"/>
            </a:br>
            <a:r>
              <a:rPr lang="en-US" sz="2600" dirty="0"/>
              <a:t>•    Enter your Password or use Touch ID when prompted. </a:t>
            </a:r>
            <a:br>
              <a:rPr lang="en-US" sz="2600" dirty="0"/>
            </a:br>
            <a:r>
              <a:rPr lang="en-US" sz="2600" dirty="0"/>
              <a:t>•    Wait for the download to finish. </a:t>
            </a:r>
            <a:br>
              <a:rPr lang="en-US" sz="2600" dirty="0"/>
            </a:br>
            <a:r>
              <a:rPr lang="en-US" sz="2600" dirty="0"/>
              <a:t>•    Press the Home button to go back to your device's Home screen.</a:t>
            </a:r>
            <a:br>
              <a:rPr lang="en-US" sz="2600" dirty="0"/>
            </a:br>
            <a:endParaRPr lang="en-US" sz="2600" dirty="0"/>
          </a:p>
          <a:p>
            <a:endParaRPr lang="en-US" sz="2600" dirty="0"/>
          </a:p>
        </p:txBody>
      </p:sp>
    </p:spTree>
    <p:extLst>
      <p:ext uri="{BB962C8B-B14F-4D97-AF65-F5344CB8AC3E}">
        <p14:creationId xmlns:p14="http://schemas.microsoft.com/office/powerpoint/2010/main" val="620958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74" y="348144"/>
            <a:ext cx="10058400" cy="12961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Content Placeholder 4" descr="31215-cc_WaterColorThankYou.1100w.tn.jpg"/>
          <p:cNvPicPr>
            <a:picLocks noGrp="1" noChangeAspect="1"/>
          </p:cNvPicPr>
          <p:nvPr>
            <p:ph idx="1"/>
          </p:nvPr>
        </p:nvPicPr>
        <p:blipFill>
          <a:blip r:embed="rId3"/>
          <a:stretch>
            <a:fillRect/>
          </a:stretch>
        </p:blipFill>
        <p:spPr>
          <a:xfrm>
            <a:off x="2782386" y="1702339"/>
            <a:ext cx="6151019" cy="3578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74659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6548"/>
          </a:xfrm>
        </p:spPr>
        <p:txBody>
          <a:bodyPr>
            <a:noAutofit/>
          </a:bodyPr>
          <a:lstStyle/>
          <a:p>
            <a:pPr algn="ctr"/>
            <a:r>
              <a:rPr lang="en-US" sz="4800" i="1" dirty="0" smtClean="0">
                <a:latin typeface="Trebuchet MS" pitchFamily="34" charset="0"/>
              </a:rPr>
              <a:t>Introduction</a:t>
            </a:r>
            <a:endParaRPr lang="en-US" sz="4800" i="1" dirty="0">
              <a:latin typeface="Trebuchet MS" pitchFamily="34" charset="0"/>
            </a:endParaRPr>
          </a:p>
        </p:txBody>
      </p:sp>
      <p:sp>
        <p:nvSpPr>
          <p:cNvPr id="3" name="Content Placeholder 2"/>
          <p:cNvSpPr>
            <a:spLocks noGrp="1"/>
          </p:cNvSpPr>
          <p:nvPr>
            <p:ph idx="1"/>
          </p:nvPr>
        </p:nvSpPr>
        <p:spPr>
          <a:xfrm>
            <a:off x="1469268" y="1237407"/>
            <a:ext cx="9350062" cy="5119862"/>
          </a:xfrm>
        </p:spPr>
        <p:txBody>
          <a:bodyPr>
            <a:noAutofit/>
          </a:bodyPr>
          <a:lstStyle/>
          <a:p>
            <a:pPr algn="just"/>
            <a:r>
              <a:rPr lang="en-US" sz="2400" dirty="0">
                <a:latin typeface="Trebuchet MS" panose="020B0603020202020204" pitchFamily="34" charset="0"/>
              </a:rPr>
              <a:t>In the world today, the use of Social Media in providing </a:t>
            </a:r>
            <a:r>
              <a:rPr lang="en-US" sz="2400" dirty="0" smtClean="0">
                <a:latin typeface="Trebuchet MS" panose="020B0603020202020204" pitchFamily="34" charset="0"/>
              </a:rPr>
              <a:t>information </a:t>
            </a:r>
            <a:r>
              <a:rPr lang="en-US" sz="2400" dirty="0">
                <a:latin typeface="Trebuchet MS" panose="020B0603020202020204" pitchFamily="34" charset="0"/>
              </a:rPr>
              <a:t>and disseminating news to the populace is fast growing</a:t>
            </a:r>
            <a:r>
              <a:rPr lang="en-US" sz="2400" dirty="0" smtClean="0">
                <a:latin typeface="Trebuchet MS" panose="020B0603020202020204" pitchFamily="34" charset="0"/>
              </a:rPr>
              <a:t>.</a:t>
            </a:r>
          </a:p>
          <a:p>
            <a:pPr algn="just"/>
            <a:r>
              <a:rPr lang="en-US" sz="2400" dirty="0" smtClean="0">
                <a:latin typeface="Trebuchet MS" panose="020B0603020202020204" pitchFamily="34" charset="0"/>
              </a:rPr>
              <a:t>Social </a:t>
            </a:r>
            <a:r>
              <a:rPr lang="en-US" sz="2400" dirty="0">
                <a:latin typeface="Trebuchet MS" panose="020B0603020202020204" pitchFamily="34" charset="0"/>
              </a:rPr>
              <a:t>Media is now a commonly used platform in interacting with people. This also cuts across all age grades. </a:t>
            </a:r>
            <a:endParaRPr lang="en-US" sz="2400" dirty="0" smtClean="0">
              <a:latin typeface="Trebuchet MS" panose="020B0603020202020204" pitchFamily="34" charset="0"/>
            </a:endParaRPr>
          </a:p>
          <a:p>
            <a:pPr algn="just"/>
            <a:r>
              <a:rPr lang="en-US" sz="2400" dirty="0" smtClean="0">
                <a:latin typeface="Trebuchet MS" panose="020B0603020202020204" pitchFamily="34" charset="0"/>
              </a:rPr>
              <a:t>The </a:t>
            </a:r>
            <a:r>
              <a:rPr lang="en-US" sz="2400" dirty="0">
                <a:latin typeface="Trebuchet MS" panose="020B0603020202020204" pitchFamily="34" charset="0"/>
              </a:rPr>
              <a:t>need for the Ministry of Information and Culture to key into this trend cannot be over emphasized because part of its statutory responsibility is to bridge the information gap between the government and her citizens at home and in the Diaspora</a:t>
            </a:r>
            <a:r>
              <a:rPr lang="en-US" sz="2400" dirty="0" smtClean="0">
                <a:latin typeface="Trebuchet MS" panose="020B0603020202020204" pitchFamily="34" charset="0"/>
              </a:rPr>
              <a:t>.</a:t>
            </a:r>
          </a:p>
          <a:p>
            <a:pPr algn="just"/>
            <a:r>
              <a:rPr lang="en-US" sz="2400" dirty="0" smtClean="0">
                <a:latin typeface="Trebuchet MS" panose="020B0603020202020204" pitchFamily="34" charset="0"/>
              </a:rPr>
              <a:t>The Government also requires a platform where government's policies and activities are brought to the attention of the people in real time and at a minimal cost.</a:t>
            </a:r>
          </a:p>
          <a:p>
            <a:pPr algn="just"/>
            <a:endParaRPr lang="en-US" sz="2400" dirty="0">
              <a:latin typeface="Trebuchet MS" panose="020B0603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6832" y="183789"/>
            <a:ext cx="1273935" cy="1273935"/>
          </a:xfrm>
          <a:prstGeom prst="rect">
            <a:avLst/>
          </a:prstGeom>
        </p:spPr>
      </p:pic>
    </p:spTree>
    <p:extLst>
      <p:ext uri="{BB962C8B-B14F-4D97-AF65-F5344CB8AC3E}">
        <p14:creationId xmlns:p14="http://schemas.microsoft.com/office/powerpoint/2010/main" val="2371009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56960"/>
          </a:xfrm>
        </p:spPr>
        <p:txBody>
          <a:bodyPr/>
          <a:lstStyle/>
          <a:p>
            <a:pPr algn="ctr"/>
            <a:r>
              <a:rPr lang="en-US" b="1" dirty="0" smtClean="0">
                <a:latin typeface="Trebuchet MS" pitchFamily="34" charset="0"/>
              </a:rPr>
              <a:t>The FGN IAPP</a:t>
            </a:r>
            <a:endParaRPr lang="en-US" b="1" dirty="0">
              <a:latin typeface="Trebuchet MS" pitchFamily="34" charset="0"/>
            </a:endParaRPr>
          </a:p>
        </p:txBody>
      </p:sp>
      <p:sp>
        <p:nvSpPr>
          <p:cNvPr id="3" name="Content Placeholder 2"/>
          <p:cNvSpPr>
            <a:spLocks noGrp="1"/>
          </p:cNvSpPr>
          <p:nvPr>
            <p:ph idx="1"/>
          </p:nvPr>
        </p:nvSpPr>
        <p:spPr>
          <a:xfrm>
            <a:off x="838200" y="1825625"/>
            <a:ext cx="7391400" cy="4351338"/>
          </a:xfrm>
        </p:spPr>
        <p:txBody>
          <a:bodyPr>
            <a:normAutofit/>
          </a:bodyPr>
          <a:lstStyle/>
          <a:p>
            <a:pPr algn="just"/>
            <a:r>
              <a:rPr lang="en-US" sz="2400" dirty="0">
                <a:latin typeface="Trebuchet MS" panose="020B0603020202020204" pitchFamily="34" charset="0"/>
              </a:rPr>
              <a:t>The FGN IAPP came about as a fulfillment of the Ministry's desire to leverage on the unique power of Information and culture to drive the Change Agenda policy of the government with a view to ensuring that Nigerians take ownership of the Change Agenda to bring about a paradigm shift in the way </a:t>
            </a:r>
            <a:r>
              <a:rPr lang="en-US" sz="2400" dirty="0" smtClean="0">
                <a:latin typeface="Trebuchet MS" panose="020B0603020202020204" pitchFamily="34" charset="0"/>
              </a:rPr>
              <a:t>we </a:t>
            </a:r>
            <a:r>
              <a:rPr lang="en-US" sz="2400" dirty="0">
                <a:latin typeface="Trebuchet MS" panose="020B0603020202020204" pitchFamily="34" charset="0"/>
              </a:rPr>
              <a:t>do things.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105" y="1250859"/>
            <a:ext cx="2600245" cy="4333741"/>
          </a:xfrm>
          <a:prstGeom prst="rect">
            <a:avLst/>
          </a:prstGeom>
        </p:spPr>
      </p:pic>
    </p:spTree>
    <p:extLst>
      <p:ext uri="{BB962C8B-B14F-4D97-AF65-F5344CB8AC3E}">
        <p14:creationId xmlns:p14="http://schemas.microsoft.com/office/powerpoint/2010/main" val="3993593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74320"/>
            <a:ext cx="8911687" cy="992777"/>
          </a:xfrm>
        </p:spPr>
        <p:txBody>
          <a:bodyPr/>
          <a:lstStyle/>
          <a:p>
            <a:r>
              <a:rPr lang="en-US" dirty="0" smtClean="0">
                <a:latin typeface="Trebuchet MS" pitchFamily="34" charset="0"/>
              </a:rPr>
              <a:t>The idea of the FGN IAPP</a:t>
            </a:r>
            <a:endParaRPr lang="en-US" dirty="0">
              <a:latin typeface="Trebuchet MS" pitchFamily="34" charset="0"/>
            </a:endParaRPr>
          </a:p>
        </p:txBody>
      </p:sp>
      <p:sp>
        <p:nvSpPr>
          <p:cNvPr id="3" name="Content Placeholder 2"/>
          <p:cNvSpPr>
            <a:spLocks noGrp="1"/>
          </p:cNvSpPr>
          <p:nvPr>
            <p:ph idx="1"/>
          </p:nvPr>
        </p:nvSpPr>
        <p:spPr>
          <a:xfrm>
            <a:off x="838199" y="1541417"/>
            <a:ext cx="6090635" cy="4635545"/>
          </a:xfrm>
        </p:spPr>
        <p:txBody>
          <a:bodyPr>
            <a:normAutofit/>
          </a:bodyPr>
          <a:lstStyle/>
          <a:p>
            <a:r>
              <a:rPr lang="en-US" sz="3200" dirty="0">
                <a:latin typeface="Trebuchet MS" panose="020B0603020202020204" pitchFamily="34" charset="0"/>
              </a:rPr>
              <a:t>The idea of the FGN IAPP was also borne out of the passion of the Ministry to live up to its mandate as the information disseminating organ of the Federal Government of Nigeria and act responsibly in discharging </a:t>
            </a:r>
            <a:r>
              <a:rPr lang="en-US" sz="3200" dirty="0" smtClean="0">
                <a:latin typeface="Trebuchet MS" panose="020B0603020202020204" pitchFamily="34" charset="0"/>
              </a:rPr>
              <a:t>its </a:t>
            </a:r>
            <a:r>
              <a:rPr lang="en-US" sz="3200" dirty="0">
                <a:latin typeface="Trebuchet MS" panose="020B0603020202020204" pitchFamily="34" charset="0"/>
              </a:rPr>
              <a:t>duties.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8839" y="1881051"/>
            <a:ext cx="5025381" cy="3283798"/>
          </a:xfrm>
          <a:prstGeom prst="rect">
            <a:avLst/>
          </a:prstGeom>
        </p:spPr>
      </p:pic>
    </p:spTree>
    <p:extLst>
      <p:ext uri="{BB962C8B-B14F-4D97-AF65-F5344CB8AC3E}">
        <p14:creationId xmlns:p14="http://schemas.microsoft.com/office/powerpoint/2010/main" val="2926541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99" y="235133"/>
            <a:ext cx="8911687" cy="1071154"/>
          </a:xfrm>
        </p:spPr>
        <p:txBody>
          <a:bodyPr>
            <a:normAutofit/>
          </a:bodyPr>
          <a:lstStyle/>
          <a:p>
            <a:r>
              <a:rPr lang="en-US" sz="4800" dirty="0" smtClean="0">
                <a:latin typeface="Trebuchet MS" pitchFamily="34" charset="0"/>
              </a:rPr>
              <a:t>The idea of the FGN IAPP </a:t>
            </a:r>
            <a:r>
              <a:rPr lang="en-US" i="1" dirty="0" smtClean="0">
                <a:latin typeface="Trebuchet MS" pitchFamily="34" charset="0"/>
              </a:rPr>
              <a:t>Contd.</a:t>
            </a:r>
            <a:endParaRPr lang="en-US" i="1" dirty="0">
              <a:latin typeface="Trebuchet MS" pitchFamily="34" charset="0"/>
            </a:endParaRPr>
          </a:p>
        </p:txBody>
      </p:sp>
      <p:sp>
        <p:nvSpPr>
          <p:cNvPr id="3" name="Content Placeholder 2"/>
          <p:cNvSpPr>
            <a:spLocks noGrp="1"/>
          </p:cNvSpPr>
          <p:nvPr>
            <p:ph idx="1"/>
          </p:nvPr>
        </p:nvSpPr>
        <p:spPr>
          <a:xfrm>
            <a:off x="1672046" y="1214846"/>
            <a:ext cx="9832566" cy="5029200"/>
          </a:xfrm>
        </p:spPr>
        <p:txBody>
          <a:bodyPr>
            <a:normAutofit/>
          </a:bodyPr>
          <a:lstStyle/>
          <a:p>
            <a:pPr algn="just"/>
            <a:r>
              <a:rPr lang="en-US" sz="2400" dirty="0">
                <a:latin typeface="Trebuchet MS" panose="020B0603020202020204" pitchFamily="34" charset="0"/>
              </a:rPr>
              <a:t>Applications and Websites are accessed on hand-held device such as Smart Phones (</a:t>
            </a:r>
            <a:r>
              <a:rPr lang="en-US" sz="2400" dirty="0" err="1">
                <a:latin typeface="Trebuchet MS" panose="020B0603020202020204" pitchFamily="34" charset="0"/>
              </a:rPr>
              <a:t>e.g</a:t>
            </a:r>
            <a:r>
              <a:rPr lang="en-US" sz="2400" dirty="0">
                <a:latin typeface="Trebuchet MS" panose="020B0603020202020204" pitchFamily="34" charset="0"/>
              </a:rPr>
              <a:t> </a:t>
            </a:r>
            <a:r>
              <a:rPr lang="en-US" sz="2400" dirty="0" err="1">
                <a:latin typeface="Trebuchet MS" panose="020B0603020202020204" pitchFamily="34" charset="0"/>
              </a:rPr>
              <a:t>Iphones</a:t>
            </a:r>
            <a:r>
              <a:rPr lang="en-US" sz="2400" dirty="0">
                <a:latin typeface="Trebuchet MS" panose="020B0603020202020204" pitchFamily="34" charset="0"/>
              </a:rPr>
              <a:t>, Android, Blackberry, Tablets </a:t>
            </a:r>
            <a:r>
              <a:rPr lang="en-US" sz="2400" dirty="0" err="1">
                <a:latin typeface="Trebuchet MS" panose="020B0603020202020204" pitchFamily="34" charset="0"/>
              </a:rPr>
              <a:t>etc</a:t>
            </a:r>
            <a:r>
              <a:rPr lang="en-US" sz="2400" dirty="0">
                <a:latin typeface="Trebuchet MS" panose="020B0603020202020204" pitchFamily="34" charset="0"/>
              </a:rPr>
              <a:t>), but that is where the similarity ends</a:t>
            </a:r>
            <a:r>
              <a:rPr lang="en-US" sz="2400" dirty="0" smtClean="0">
                <a:latin typeface="Trebuchet MS" panose="020B0603020202020204" pitchFamily="34" charset="0"/>
              </a:rPr>
              <a:t>.</a:t>
            </a:r>
          </a:p>
          <a:p>
            <a:pPr algn="just"/>
            <a:endParaRPr lang="en-US" sz="2400" dirty="0">
              <a:latin typeface="Trebuchet MS" panose="020B0603020202020204" pitchFamily="34" charset="0"/>
            </a:endParaRPr>
          </a:p>
          <a:p>
            <a:pPr algn="just"/>
            <a:r>
              <a:rPr lang="en-US" sz="2400" dirty="0" smtClean="0">
                <a:latin typeface="Trebuchet MS" panose="020B0603020202020204" pitchFamily="34" charset="0"/>
              </a:rPr>
              <a:t>APPS </a:t>
            </a:r>
            <a:r>
              <a:rPr lang="en-US" sz="2400" dirty="0">
                <a:latin typeface="Trebuchet MS" panose="020B0603020202020204" pitchFamily="34" charset="0"/>
              </a:rPr>
              <a:t>are very popular for obvious reasons over websites: They are personalized; offering specific or tailored communication based on interests, needs or usage. </a:t>
            </a:r>
            <a:endParaRPr lang="en-US" sz="2400" dirty="0" smtClean="0">
              <a:latin typeface="Trebuchet MS" panose="020B0603020202020204" pitchFamily="34" charset="0"/>
            </a:endParaRPr>
          </a:p>
          <a:p>
            <a:pPr algn="just"/>
            <a:endParaRPr lang="en-US" sz="2400" dirty="0" smtClean="0">
              <a:latin typeface="Trebuchet MS" panose="020B0603020202020204" pitchFamily="34" charset="0"/>
            </a:endParaRPr>
          </a:p>
          <a:p>
            <a:pPr algn="just"/>
            <a:r>
              <a:rPr lang="en-US" sz="2400" dirty="0" smtClean="0">
                <a:latin typeface="Trebuchet MS" panose="020B0603020202020204" pitchFamily="34" charset="0"/>
              </a:rPr>
              <a:t>It </a:t>
            </a:r>
            <a:r>
              <a:rPr lang="en-US" sz="2400" dirty="0">
                <a:latin typeface="Trebuchet MS" panose="020B0603020202020204" pitchFamily="34" charset="0"/>
              </a:rPr>
              <a:t>is usually self contained. You can even be notified that a message has just dropped on your phone instead </a:t>
            </a:r>
            <a:r>
              <a:rPr lang="en-US" sz="2400" dirty="0" smtClean="0">
                <a:latin typeface="Trebuchet MS" panose="020B0603020202020204" pitchFamily="34" charset="0"/>
              </a:rPr>
              <a:t>of </a:t>
            </a:r>
            <a:r>
              <a:rPr lang="en-US" sz="2400" dirty="0">
                <a:latin typeface="Trebuchet MS" panose="020B0603020202020204" pitchFamily="34" charset="0"/>
              </a:rPr>
              <a:t>sending </a:t>
            </a:r>
            <a:r>
              <a:rPr lang="en-US" sz="2400" dirty="0" smtClean="0">
                <a:latin typeface="Trebuchet MS" panose="020B0603020202020204" pitchFamily="34" charset="0"/>
              </a:rPr>
              <a:t>emails.</a:t>
            </a:r>
            <a:endParaRPr lang="en-US" sz="2400" dirty="0">
              <a:latin typeface="Trebuchet MS" panose="020B0603020202020204" pitchFamily="34" charset="0"/>
            </a:endParaRPr>
          </a:p>
        </p:txBody>
      </p:sp>
    </p:spTree>
    <p:extLst>
      <p:ext uri="{BB962C8B-B14F-4D97-AF65-F5344CB8AC3E}">
        <p14:creationId xmlns:p14="http://schemas.microsoft.com/office/powerpoint/2010/main" val="3203852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327" y="166905"/>
            <a:ext cx="8911687" cy="1280890"/>
          </a:xfrm>
        </p:spPr>
        <p:txBody>
          <a:bodyPr>
            <a:normAutofit/>
          </a:bodyPr>
          <a:lstStyle/>
          <a:p>
            <a:r>
              <a:rPr lang="en-US" sz="4800" dirty="0" smtClean="0">
                <a:latin typeface="Trebuchet MS" pitchFamily="34" charset="0"/>
              </a:rPr>
              <a:t>The idea of the FGN IAPP </a:t>
            </a:r>
            <a:r>
              <a:rPr lang="en-US" i="1" dirty="0" smtClean="0">
                <a:latin typeface="Trebuchet MS" pitchFamily="34" charset="0"/>
              </a:rPr>
              <a:t>Contd.</a:t>
            </a:r>
            <a:endParaRPr lang="en-US" sz="4800" dirty="0">
              <a:latin typeface="Trebuchet MS" pitchFamily="34" charset="0"/>
            </a:endParaRPr>
          </a:p>
        </p:txBody>
      </p:sp>
      <p:sp>
        <p:nvSpPr>
          <p:cNvPr id="3" name="Content Placeholder 2"/>
          <p:cNvSpPr>
            <a:spLocks noGrp="1"/>
          </p:cNvSpPr>
          <p:nvPr>
            <p:ph idx="1"/>
          </p:nvPr>
        </p:nvSpPr>
        <p:spPr>
          <a:xfrm>
            <a:off x="1360719" y="1274629"/>
            <a:ext cx="5588359" cy="5113108"/>
          </a:xfrm>
        </p:spPr>
        <p:txBody>
          <a:bodyPr>
            <a:noAutofit/>
          </a:bodyPr>
          <a:lstStyle/>
          <a:p>
            <a:r>
              <a:rPr lang="en-US" sz="2800" dirty="0" smtClean="0">
                <a:latin typeface="Trebuchet MS" panose="020B0603020202020204" pitchFamily="34" charset="0"/>
              </a:rPr>
              <a:t>Apps </a:t>
            </a:r>
            <a:r>
              <a:rPr lang="en-US" sz="2800" dirty="0">
                <a:latin typeface="Trebuchet MS" panose="020B0603020202020204" pitchFamily="34" charset="0"/>
              </a:rPr>
              <a:t>or </a:t>
            </a:r>
            <a:r>
              <a:rPr lang="en-US" sz="2800" dirty="0" smtClean="0">
                <a:latin typeface="Trebuchet MS" panose="020B0603020202020204" pitchFamily="34" charset="0"/>
              </a:rPr>
              <a:t>applications </a:t>
            </a:r>
            <a:r>
              <a:rPr lang="en-US" sz="2800" dirty="0">
                <a:latin typeface="Trebuchet MS" panose="020B0603020202020204" pitchFamily="34" charset="0"/>
              </a:rPr>
              <a:t>are downloaded and installed on your device rather than accessed through browsers which is what is obtainable in the case of Websites. </a:t>
            </a:r>
            <a:endParaRPr lang="en-US" sz="2800" dirty="0" smtClean="0">
              <a:latin typeface="Trebuchet MS" panose="020B0603020202020204" pitchFamily="34" charset="0"/>
            </a:endParaRPr>
          </a:p>
          <a:p>
            <a:r>
              <a:rPr lang="en-US" sz="2800" dirty="0" smtClean="0">
                <a:latin typeface="Trebuchet MS" panose="020B0603020202020204" pitchFamily="34" charset="0"/>
              </a:rPr>
              <a:t>This </a:t>
            </a:r>
            <a:r>
              <a:rPr lang="en-US" sz="2800" dirty="0">
                <a:latin typeface="Trebuchet MS" panose="020B0603020202020204" pitchFamily="34" charset="0"/>
              </a:rPr>
              <a:t>makes retrieval faster due to the fact that Apps store their data base locally on the mobile devices instead of an external </a:t>
            </a:r>
            <a:r>
              <a:rPr lang="en-US" sz="2800" dirty="0" smtClean="0">
                <a:latin typeface="Trebuchet MS" panose="020B0603020202020204" pitchFamily="34" charset="0"/>
              </a:rPr>
              <a:t>server</a:t>
            </a:r>
            <a:r>
              <a:rPr lang="en-US" sz="2800" dirty="0">
                <a:latin typeface="Trebuchet MS" panose="020B0603020202020204" pitchFamily="34" charset="0"/>
              </a:rPr>
              <a:t>.</a:t>
            </a:r>
          </a:p>
          <a:p>
            <a:pPr algn="just"/>
            <a:endParaRPr lang="en-US" sz="2800" dirty="0">
              <a:latin typeface="Trebuchet MS" panose="020B0603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6374" y="1184060"/>
            <a:ext cx="2859047" cy="5098937"/>
          </a:xfrm>
          <a:prstGeom prst="rect">
            <a:avLst/>
          </a:prstGeom>
        </p:spPr>
      </p:pic>
    </p:spTree>
    <p:extLst>
      <p:ext uri="{BB962C8B-B14F-4D97-AF65-F5344CB8AC3E}">
        <p14:creationId xmlns:p14="http://schemas.microsoft.com/office/powerpoint/2010/main" val="1895602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205" y="206099"/>
            <a:ext cx="8911687" cy="1280890"/>
          </a:xfrm>
        </p:spPr>
        <p:txBody>
          <a:bodyPr>
            <a:normAutofit/>
          </a:bodyPr>
          <a:lstStyle/>
          <a:p>
            <a:r>
              <a:rPr lang="en-US" sz="4800" dirty="0" smtClean="0">
                <a:latin typeface="Trebuchet MS" pitchFamily="34" charset="0"/>
              </a:rPr>
              <a:t>The idea of the FGN IAPP </a:t>
            </a:r>
            <a:r>
              <a:rPr lang="en-US" i="1" dirty="0" smtClean="0">
                <a:latin typeface="Trebuchet MS" pitchFamily="34" charset="0"/>
              </a:rPr>
              <a:t>Contd.</a:t>
            </a:r>
            <a:endParaRPr lang="en-US" sz="4800" dirty="0">
              <a:latin typeface="Trebuchet MS" pitchFamily="34" charset="0"/>
            </a:endParaRPr>
          </a:p>
        </p:txBody>
      </p:sp>
      <p:sp>
        <p:nvSpPr>
          <p:cNvPr id="3" name="Content Placeholder 2"/>
          <p:cNvSpPr>
            <a:spLocks noGrp="1"/>
          </p:cNvSpPr>
          <p:nvPr>
            <p:ph idx="1"/>
          </p:nvPr>
        </p:nvSpPr>
        <p:spPr>
          <a:xfrm>
            <a:off x="838200" y="1363120"/>
            <a:ext cx="6320246" cy="4606606"/>
          </a:xfrm>
        </p:spPr>
        <p:txBody>
          <a:bodyPr>
            <a:noAutofit/>
          </a:bodyPr>
          <a:lstStyle/>
          <a:p>
            <a:pPr algn="just"/>
            <a:r>
              <a:rPr lang="en-US" sz="3200" dirty="0">
                <a:latin typeface="Trebuchet MS" panose="020B0603020202020204" pitchFamily="34" charset="0"/>
              </a:rPr>
              <a:t>Specifically, the FGN IAPP which we are considering today simply put is to bring Governance closer to the people. </a:t>
            </a:r>
            <a:endParaRPr lang="en-US" sz="3200" dirty="0" smtClean="0">
              <a:latin typeface="Trebuchet MS" panose="020B0603020202020204" pitchFamily="34" charset="0"/>
            </a:endParaRPr>
          </a:p>
          <a:p>
            <a:pPr algn="just"/>
            <a:r>
              <a:rPr lang="en-US" sz="3200" dirty="0" smtClean="0">
                <a:latin typeface="Trebuchet MS" panose="020B0603020202020204" pitchFamily="34" charset="0"/>
              </a:rPr>
              <a:t>It </a:t>
            </a:r>
            <a:r>
              <a:rPr lang="en-US" sz="3200" dirty="0">
                <a:latin typeface="Trebuchet MS" panose="020B0603020202020204" pitchFamily="34" charset="0"/>
              </a:rPr>
              <a:t>attempts to connect with the people on the go.</a:t>
            </a:r>
          </a:p>
          <a:p>
            <a:pPr algn="just"/>
            <a:endParaRPr lang="en-US" sz="3200" dirty="0">
              <a:latin typeface="Trebuchet MS" panose="020B0603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4984" y="1162982"/>
            <a:ext cx="2995384" cy="5342086"/>
          </a:xfrm>
          <a:prstGeom prst="rect">
            <a:avLst/>
          </a:prstGeom>
        </p:spPr>
      </p:pic>
    </p:spTree>
    <p:extLst>
      <p:ext uri="{BB962C8B-B14F-4D97-AF65-F5344CB8AC3E}">
        <p14:creationId xmlns:p14="http://schemas.microsoft.com/office/powerpoint/2010/main" val="3909067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50619"/>
            <a:ext cx="8911687" cy="1280890"/>
          </a:xfrm>
        </p:spPr>
        <p:txBody>
          <a:bodyPr>
            <a:normAutofit/>
          </a:bodyPr>
          <a:lstStyle/>
          <a:p>
            <a:r>
              <a:rPr lang="en-US" sz="4000" dirty="0" smtClean="0">
                <a:latin typeface="Trebuchet MS" pitchFamily="34" charset="0"/>
              </a:rPr>
              <a:t>The FGN IAPP Menus</a:t>
            </a:r>
            <a:endParaRPr lang="en-US" sz="4000" dirty="0">
              <a:latin typeface="Trebuchet MS" pitchFamily="34" charset="0"/>
            </a:endParaRPr>
          </a:p>
        </p:txBody>
      </p:sp>
      <p:sp>
        <p:nvSpPr>
          <p:cNvPr id="3" name="Content Placeholder 2"/>
          <p:cNvSpPr>
            <a:spLocks noGrp="1"/>
          </p:cNvSpPr>
          <p:nvPr>
            <p:ph idx="1"/>
          </p:nvPr>
        </p:nvSpPr>
        <p:spPr>
          <a:xfrm>
            <a:off x="1568256" y="1219622"/>
            <a:ext cx="6618668" cy="5128924"/>
          </a:xfrm>
        </p:spPr>
        <p:txBody>
          <a:bodyPr>
            <a:noAutofit/>
          </a:bodyPr>
          <a:lstStyle/>
          <a:p>
            <a:pPr algn="just"/>
            <a:r>
              <a:rPr lang="en-US" sz="2400" dirty="0">
                <a:latin typeface="Trebuchet MS" panose="020B0603020202020204" pitchFamily="34" charset="0"/>
              </a:rPr>
              <a:t>The </a:t>
            </a:r>
            <a:r>
              <a:rPr lang="en-US" sz="2400" dirty="0" err="1" smtClean="0">
                <a:latin typeface="Trebuchet MS" panose="020B0603020202020204" pitchFamily="34" charset="0"/>
              </a:rPr>
              <a:t>IApp</a:t>
            </a:r>
            <a:r>
              <a:rPr lang="en-US" sz="2400" dirty="0" smtClean="0">
                <a:latin typeface="Trebuchet MS" panose="020B0603020202020204" pitchFamily="34" charset="0"/>
              </a:rPr>
              <a:t> </a:t>
            </a:r>
            <a:r>
              <a:rPr lang="en-US" sz="2400" dirty="0">
                <a:latin typeface="Trebuchet MS" panose="020B0603020202020204" pitchFamily="34" charset="0"/>
              </a:rPr>
              <a:t>contains various menus where users can interact and even get to meet the government if they so wish, for example, "The get inspired" column allows users to subscribe and meet a notable figure in Nigeria </a:t>
            </a:r>
            <a:r>
              <a:rPr lang="en-US" sz="2400" dirty="0" smtClean="0">
                <a:latin typeface="Trebuchet MS" panose="020B0603020202020204" pitchFamily="34" charset="0"/>
              </a:rPr>
              <a:t>who </a:t>
            </a:r>
            <a:r>
              <a:rPr lang="en-US" sz="2400" dirty="0">
                <a:latin typeface="Trebuchet MS" panose="020B0603020202020204" pitchFamily="34" charset="0"/>
              </a:rPr>
              <a:t>can really serve as a source of inspiration </a:t>
            </a:r>
            <a:r>
              <a:rPr lang="en-US" sz="2400" dirty="0" smtClean="0">
                <a:latin typeface="Trebuchet MS" panose="020B0603020202020204" pitchFamily="34" charset="0"/>
              </a:rPr>
              <a:t>to </a:t>
            </a:r>
            <a:r>
              <a:rPr lang="en-US" sz="2400" dirty="0">
                <a:latin typeface="Trebuchet MS" panose="020B0603020202020204" pitchFamily="34" charset="0"/>
              </a:rPr>
              <a:t>youths. </a:t>
            </a:r>
            <a:endParaRPr lang="en-US" sz="2400" dirty="0" smtClean="0">
              <a:latin typeface="Trebuchet MS" panose="020B0603020202020204" pitchFamily="34" charset="0"/>
            </a:endParaRPr>
          </a:p>
          <a:p>
            <a:pPr algn="just"/>
            <a:endParaRPr lang="en-US" sz="2400" dirty="0" smtClean="0">
              <a:latin typeface="Trebuchet MS" panose="020B0603020202020204" pitchFamily="34" charset="0"/>
            </a:endParaRPr>
          </a:p>
          <a:p>
            <a:pPr algn="just"/>
            <a:r>
              <a:rPr lang="en-US" sz="2400" dirty="0" smtClean="0">
                <a:latin typeface="Trebuchet MS" panose="020B0603020202020204" pitchFamily="34" charset="0"/>
              </a:rPr>
              <a:t>The </a:t>
            </a:r>
            <a:r>
              <a:rPr lang="en-US" sz="2400" dirty="0">
                <a:latin typeface="Trebuchet MS" panose="020B0603020202020204" pitchFamily="34" charset="0"/>
              </a:rPr>
              <a:t>feedback menu is also designed to allow users give their opinion on certain government policies or activities of interest.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6720" y="1316174"/>
            <a:ext cx="2794850" cy="4979330"/>
          </a:xfrm>
          <a:prstGeom prst="rect">
            <a:avLst/>
          </a:prstGeom>
        </p:spPr>
      </p:pic>
    </p:spTree>
    <p:extLst>
      <p:ext uri="{BB962C8B-B14F-4D97-AF65-F5344CB8AC3E}">
        <p14:creationId xmlns:p14="http://schemas.microsoft.com/office/powerpoint/2010/main" val="3493431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326" y="232220"/>
            <a:ext cx="8911687" cy="799746"/>
          </a:xfrm>
        </p:spPr>
        <p:txBody>
          <a:bodyPr>
            <a:normAutofit fontScale="90000"/>
          </a:bodyPr>
          <a:lstStyle/>
          <a:p>
            <a:r>
              <a:rPr lang="en-US" sz="4800" dirty="0" smtClean="0">
                <a:latin typeface="Trebuchet MS" pitchFamily="34" charset="0"/>
              </a:rPr>
              <a:t>The FGN IAPP Menus </a:t>
            </a:r>
            <a:r>
              <a:rPr lang="en-US" i="1" dirty="0" smtClean="0">
                <a:latin typeface="Trebuchet MS" pitchFamily="34" charset="0"/>
              </a:rPr>
              <a:t>Contd.</a:t>
            </a:r>
            <a:endParaRPr lang="en-US" sz="4800" dirty="0">
              <a:latin typeface="Trebuchet MS" pitchFamily="34" charset="0"/>
            </a:endParaRPr>
          </a:p>
        </p:txBody>
      </p:sp>
      <p:sp>
        <p:nvSpPr>
          <p:cNvPr id="3" name="Content Placeholder 2"/>
          <p:cNvSpPr>
            <a:spLocks noGrp="1"/>
          </p:cNvSpPr>
          <p:nvPr>
            <p:ph idx="1"/>
          </p:nvPr>
        </p:nvSpPr>
        <p:spPr>
          <a:xfrm>
            <a:off x="1282342" y="1332408"/>
            <a:ext cx="6921137" cy="4557169"/>
          </a:xfrm>
        </p:spPr>
        <p:txBody>
          <a:bodyPr>
            <a:normAutofit/>
          </a:bodyPr>
          <a:lstStyle/>
          <a:p>
            <a:pPr algn="just"/>
            <a:r>
              <a:rPr lang="en-US" sz="2800" dirty="0" smtClean="0">
                <a:latin typeface="Trebuchet MS" panose="020B0603020202020204" pitchFamily="34" charset="0"/>
              </a:rPr>
              <a:t>Some </a:t>
            </a:r>
            <a:r>
              <a:rPr lang="en-US" sz="2800" dirty="0">
                <a:latin typeface="Trebuchet MS" panose="020B0603020202020204" pitchFamily="34" charset="0"/>
              </a:rPr>
              <a:t>of these feedbacks are also sent directly to the Ministry's webmail where suggestions and criticisms are treated accordingly or processed for further necessary action. </a:t>
            </a:r>
            <a:endParaRPr lang="en-US" sz="2800" dirty="0" smtClean="0">
              <a:latin typeface="Trebuchet MS" panose="020B0603020202020204" pitchFamily="34" charset="0"/>
            </a:endParaRPr>
          </a:p>
          <a:p>
            <a:pPr algn="just"/>
            <a:endParaRPr lang="en-US" sz="2800" dirty="0" smtClean="0">
              <a:latin typeface="Trebuchet MS" panose="020B0603020202020204" pitchFamily="34" charset="0"/>
            </a:endParaRPr>
          </a:p>
          <a:p>
            <a:pPr algn="just"/>
            <a:r>
              <a:rPr lang="en-US" sz="2800" dirty="0" smtClean="0">
                <a:latin typeface="Trebuchet MS" panose="020B0603020202020204" pitchFamily="34" charset="0"/>
              </a:rPr>
              <a:t>Apps </a:t>
            </a:r>
            <a:r>
              <a:rPr lang="en-US" sz="2800" dirty="0">
                <a:latin typeface="Trebuchet MS" panose="020B0603020202020204" pitchFamily="34" charset="0"/>
              </a:rPr>
              <a:t>are immediately and instantly available because they are already on your phones.</a:t>
            </a:r>
          </a:p>
          <a:p>
            <a:pPr algn="just"/>
            <a:endParaRPr lang="en-US" sz="2800" dirty="0">
              <a:latin typeface="Trebuchet MS" panose="020B0603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1059" y="1161058"/>
            <a:ext cx="3099397" cy="5259060"/>
          </a:xfrm>
          <a:prstGeom prst="rect">
            <a:avLst/>
          </a:prstGeom>
        </p:spPr>
      </p:pic>
    </p:spTree>
    <p:extLst>
      <p:ext uri="{BB962C8B-B14F-4D97-AF65-F5344CB8AC3E}">
        <p14:creationId xmlns:p14="http://schemas.microsoft.com/office/powerpoint/2010/main" val="4041303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204</TotalTime>
  <Words>646</Words>
  <Application>Microsoft Office PowerPoint</Application>
  <PresentationFormat>Custom</PresentationFormat>
  <Paragraphs>44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Wisp</vt:lpstr>
      <vt:lpstr>The Federal Government of Nigeria Information App (FGNIApp) </vt:lpstr>
      <vt:lpstr>Introduction</vt:lpstr>
      <vt:lpstr>The FGN IAPP</vt:lpstr>
      <vt:lpstr>The idea of the FGN IAPP</vt:lpstr>
      <vt:lpstr>The idea of the FGN IAPP Contd.</vt:lpstr>
      <vt:lpstr>The idea of the FGN IAPP Contd.</vt:lpstr>
      <vt:lpstr>The idea of the FGN IAPP Contd.</vt:lpstr>
      <vt:lpstr>The FGN IAPP Menus</vt:lpstr>
      <vt:lpstr>The FGN IAPP Menus Contd.</vt:lpstr>
      <vt:lpstr>Official Launch of the FGN IApp</vt:lpstr>
      <vt:lpstr>How to search and download the FGN IApps on Google Play for Android Users</vt:lpstr>
      <vt:lpstr>How to search and download the FGN IApp in the App Store for Apple Users (IPhone &amp; IPad)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dc:creator>
  <cp:lastModifiedBy>Windows User</cp:lastModifiedBy>
  <cp:revision>27</cp:revision>
  <dcterms:created xsi:type="dcterms:W3CDTF">2017-01-10T14:37:43Z</dcterms:created>
  <dcterms:modified xsi:type="dcterms:W3CDTF">2017-01-12T10:29:19Z</dcterms:modified>
</cp:coreProperties>
</file>