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66" r:id="rId2"/>
  </p:sldMasterIdLst>
  <p:notesMasterIdLst>
    <p:notesMasterId r:id="rId40"/>
  </p:notesMasterIdLst>
  <p:handoutMasterIdLst>
    <p:handoutMasterId r:id="rId41"/>
  </p:handoutMasterIdLst>
  <p:sldIdLst>
    <p:sldId id="1174" r:id="rId3"/>
    <p:sldId id="1267" r:id="rId4"/>
    <p:sldId id="1268" r:id="rId5"/>
    <p:sldId id="1270" r:id="rId6"/>
    <p:sldId id="1271" r:id="rId7"/>
    <p:sldId id="1323" r:id="rId8"/>
    <p:sldId id="1337" r:id="rId9"/>
    <p:sldId id="1297" r:id="rId10"/>
    <p:sldId id="1298" r:id="rId11"/>
    <p:sldId id="1285" r:id="rId12"/>
    <p:sldId id="1341" r:id="rId13"/>
    <p:sldId id="1330" r:id="rId14"/>
    <p:sldId id="1332" r:id="rId15"/>
    <p:sldId id="1333" r:id="rId16"/>
    <p:sldId id="1310" r:id="rId17"/>
    <p:sldId id="1276" r:id="rId18"/>
    <p:sldId id="1303" r:id="rId19"/>
    <p:sldId id="1335" r:id="rId20"/>
    <p:sldId id="1328" r:id="rId21"/>
    <p:sldId id="1326" r:id="rId22"/>
    <p:sldId id="1338" r:id="rId23"/>
    <p:sldId id="1284" r:id="rId24"/>
    <p:sldId id="1311" r:id="rId25"/>
    <p:sldId id="1313" r:id="rId26"/>
    <p:sldId id="1316" r:id="rId27"/>
    <p:sldId id="1315" r:id="rId28"/>
    <p:sldId id="1334" r:id="rId29"/>
    <p:sldId id="1317" r:id="rId30"/>
    <p:sldId id="1318" r:id="rId31"/>
    <p:sldId id="1322" r:id="rId32"/>
    <p:sldId id="1336" r:id="rId33"/>
    <p:sldId id="1339" r:id="rId34"/>
    <p:sldId id="1340" r:id="rId35"/>
    <p:sldId id="1321" r:id="rId36"/>
    <p:sldId id="1308" r:id="rId37"/>
    <p:sldId id="1281" r:id="rId38"/>
    <p:sldId id="1282" r:id="rId39"/>
  </p:sldIdLst>
  <p:sldSz cx="9144000" cy="6858000" type="screen4x3"/>
  <p:notesSz cx="6797675" cy="9928225"/>
  <p:custDataLst>
    <p:tags r:id="rId4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413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phiat Oniyangi" initials="SO" lastIdx="1" clrIdx="0">
    <p:extLst/>
  </p:cmAuthor>
  <p:cmAuthor id="2" name="Alfred Oko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CC"/>
    <a:srgbClr val="008000"/>
    <a:srgbClr val="FF6600"/>
    <a:srgbClr val="F8F8F8"/>
    <a:srgbClr val="808080"/>
    <a:srgbClr val="91AFFF"/>
    <a:srgbClr val="0029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38" autoAdjust="0"/>
  </p:normalViewPr>
  <p:slideViewPr>
    <p:cSldViewPr snapToGrid="0" snapToObjects="1">
      <p:cViewPr varScale="1">
        <p:scale>
          <a:sx n="72" d="100"/>
          <a:sy n="72" d="100"/>
        </p:scale>
        <p:origin x="1350" y="12"/>
      </p:cViewPr>
      <p:guideLst>
        <p:guide pos="2880"/>
        <p:guide orient="horz" pos="4133"/>
      </p:guideLst>
    </p:cSldViewPr>
  </p:slideViewPr>
  <p:notesTextViewPr>
    <p:cViewPr>
      <p:scale>
        <a:sx n="1" d="1"/>
        <a:sy n="1" d="1"/>
      </p:scale>
      <p:origin x="0" y="0"/>
    </p:cViewPr>
  </p:notesTextViewPr>
  <p:sorterViewPr>
    <p:cViewPr>
      <p:scale>
        <a:sx n="125" d="100"/>
        <a:sy n="125" d="100"/>
      </p:scale>
      <p:origin x="0" y="-6582"/>
    </p:cViewPr>
  </p:sorterViewPr>
  <p:notesViewPr>
    <p:cSldViewPr snapToGrid="0" snapToObjects="1">
      <p:cViewPr varScale="1">
        <p:scale>
          <a:sx n="53" d="100"/>
          <a:sy n="53" d="100"/>
        </p:scale>
        <p:origin x="675" y="45"/>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weoreptc.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weoreptc.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Government revenue as % of GDP</a:t>
            </a:r>
          </a:p>
          <a:p>
            <a:pPr>
              <a:defRPr/>
            </a:pPr>
            <a:r>
              <a:rPr lang="en-US" sz="2400" b="1" i="0" u="none" strike="noStrike" baseline="0" dirty="0">
                <a:solidFill>
                  <a:srgbClr val="0065CC"/>
                </a:solidFill>
                <a:effectLst/>
              </a:rPr>
              <a:t>MINT Countries</a:t>
            </a:r>
            <a:r>
              <a:rPr lang="en-US" sz="1400" b="0" i="0" u="none" strike="noStrike" baseline="0" dirty="0">
                <a:solidFill>
                  <a:srgbClr val="0065CC"/>
                </a:solidFill>
                <a:effectLst/>
              </a:rPr>
              <a:t> </a:t>
            </a:r>
            <a:r>
              <a:rPr lang="en-US" sz="1400" b="0" i="0" u="none" strike="noStrike" baseline="0" dirty="0">
                <a:solidFill>
                  <a:srgbClr val="0065CC"/>
                </a:solidFill>
              </a:rPr>
              <a:t> </a:t>
            </a:r>
            <a:endParaRPr lang="en-US" dirty="0">
              <a:solidFill>
                <a:srgbClr val="0065CC"/>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'Govenment Public Finance'!$A$11</c:f>
              <c:strCache>
                <c:ptCount val="1"/>
                <c:pt idx="0">
                  <c:v>Indonesia</c:v>
                </c:pt>
              </c:strCache>
            </c:strRef>
          </c:tx>
          <c:spPr>
            <a:ln w="28575" cap="rnd">
              <a:solidFill>
                <a:schemeClr val="accent1"/>
              </a:solidFill>
              <a:round/>
            </a:ln>
            <a:effectLst/>
          </c:spPr>
          <c:marker>
            <c:symbol val="none"/>
          </c:marker>
          <c:cat>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'Govenment Public Finance'!$B$11:$R$11</c:f>
              <c:numCache>
                <c:formatCode>General</c:formatCode>
                <c:ptCount val="17"/>
                <c:pt idx="0">
                  <c:v>13.433</c:v>
                </c:pt>
                <c:pt idx="1">
                  <c:v>17.745000000000001</c:v>
                </c:pt>
                <c:pt idx="2">
                  <c:v>16.353000000000002</c:v>
                </c:pt>
                <c:pt idx="3">
                  <c:v>17.099</c:v>
                </c:pt>
                <c:pt idx="4">
                  <c:v>17.573</c:v>
                </c:pt>
                <c:pt idx="5">
                  <c:v>17.86</c:v>
                </c:pt>
                <c:pt idx="6">
                  <c:v>18.867999999999999</c:v>
                </c:pt>
                <c:pt idx="7">
                  <c:v>17.782</c:v>
                </c:pt>
                <c:pt idx="8">
                  <c:v>19.448</c:v>
                </c:pt>
                <c:pt idx="9">
                  <c:v>15.382</c:v>
                </c:pt>
                <c:pt idx="10">
                  <c:v>15.644</c:v>
                </c:pt>
                <c:pt idx="11">
                  <c:v>17.010000000000002</c:v>
                </c:pt>
                <c:pt idx="12">
                  <c:v>17.248999999999999</c:v>
                </c:pt>
                <c:pt idx="13">
                  <c:v>16.864000000000001</c:v>
                </c:pt>
                <c:pt idx="14">
                  <c:v>16.466000000000001</c:v>
                </c:pt>
                <c:pt idx="15">
                  <c:v>14.858000000000001</c:v>
                </c:pt>
                <c:pt idx="16">
                  <c:v>14.082000000000001</c:v>
                </c:pt>
              </c:numCache>
            </c:numRef>
          </c:val>
          <c:smooth val="0"/>
          <c:extLst>
            <c:ext xmlns:c16="http://schemas.microsoft.com/office/drawing/2014/chart" uri="{C3380CC4-5D6E-409C-BE32-E72D297353CC}">
              <c16:uniqueId val="{00000000-66AA-4F28-AF71-9664F3CF88E8}"/>
            </c:ext>
          </c:extLst>
        </c:ser>
        <c:ser>
          <c:idx val="1"/>
          <c:order val="1"/>
          <c:tx>
            <c:strRef>
              <c:f>'Govenment Public Finance'!$A$12</c:f>
              <c:strCache>
                <c:ptCount val="1"/>
                <c:pt idx="0">
                  <c:v>Mexico</c:v>
                </c:pt>
              </c:strCache>
            </c:strRef>
          </c:tx>
          <c:spPr>
            <a:ln w="28575" cap="rnd">
              <a:solidFill>
                <a:schemeClr val="accent2"/>
              </a:solidFill>
              <a:round/>
            </a:ln>
            <a:effectLst/>
          </c:spPr>
          <c:marker>
            <c:symbol val="none"/>
          </c:marker>
          <c:cat>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'Govenment Public Finance'!$B$12:$R$12</c:f>
              <c:numCache>
                <c:formatCode>General</c:formatCode>
                <c:ptCount val="17"/>
                <c:pt idx="0">
                  <c:v>17.899000000000001</c:v>
                </c:pt>
                <c:pt idx="1">
                  <c:v>18.175000000000001</c:v>
                </c:pt>
                <c:pt idx="2">
                  <c:v>18.763000000000002</c:v>
                </c:pt>
                <c:pt idx="3">
                  <c:v>20.795000000000002</c:v>
                </c:pt>
                <c:pt idx="4">
                  <c:v>20.376000000000001</c:v>
                </c:pt>
                <c:pt idx="5">
                  <c:v>20.887</c:v>
                </c:pt>
                <c:pt idx="6">
                  <c:v>21.881</c:v>
                </c:pt>
                <c:pt idx="7">
                  <c:v>22.222999999999999</c:v>
                </c:pt>
                <c:pt idx="8">
                  <c:v>25.021999999999998</c:v>
                </c:pt>
                <c:pt idx="9">
                  <c:v>23.288</c:v>
                </c:pt>
                <c:pt idx="10">
                  <c:v>22.808</c:v>
                </c:pt>
                <c:pt idx="11">
                  <c:v>23.68</c:v>
                </c:pt>
                <c:pt idx="12">
                  <c:v>23.898</c:v>
                </c:pt>
                <c:pt idx="13">
                  <c:v>24.274999999999999</c:v>
                </c:pt>
                <c:pt idx="14">
                  <c:v>23.350999999999999</c:v>
                </c:pt>
                <c:pt idx="15">
                  <c:v>23.25</c:v>
                </c:pt>
                <c:pt idx="16">
                  <c:v>22.576000000000001</c:v>
                </c:pt>
              </c:numCache>
            </c:numRef>
          </c:val>
          <c:smooth val="0"/>
          <c:extLst>
            <c:ext xmlns:c16="http://schemas.microsoft.com/office/drawing/2014/chart" uri="{C3380CC4-5D6E-409C-BE32-E72D297353CC}">
              <c16:uniqueId val="{00000001-66AA-4F28-AF71-9664F3CF88E8}"/>
            </c:ext>
          </c:extLst>
        </c:ser>
        <c:ser>
          <c:idx val="2"/>
          <c:order val="2"/>
          <c:tx>
            <c:strRef>
              <c:f>'Govenment Public Finance'!$A$13</c:f>
              <c:strCache>
                <c:ptCount val="1"/>
                <c:pt idx="0">
                  <c:v>Nigeria</c:v>
                </c:pt>
              </c:strCache>
            </c:strRef>
          </c:tx>
          <c:spPr>
            <a:ln w="28575" cap="rnd">
              <a:solidFill>
                <a:srgbClr val="0065CC"/>
              </a:solidFill>
              <a:round/>
            </a:ln>
            <a:effectLst/>
          </c:spPr>
          <c:marker>
            <c:symbol val="none"/>
          </c:marker>
          <c:cat>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'Govenment Public Finance'!$B$13:$R$13</c:f>
              <c:numCache>
                <c:formatCode>General</c:formatCode>
                <c:ptCount val="17"/>
                <c:pt idx="0">
                  <c:v>28.806999999999999</c:v>
                </c:pt>
                <c:pt idx="1">
                  <c:v>27.635000000000002</c:v>
                </c:pt>
                <c:pt idx="2">
                  <c:v>20.724</c:v>
                </c:pt>
                <c:pt idx="3">
                  <c:v>21.010999999999999</c:v>
                </c:pt>
                <c:pt idx="4">
                  <c:v>23.827999999999999</c:v>
                </c:pt>
                <c:pt idx="5">
                  <c:v>24.016999999999999</c:v>
                </c:pt>
                <c:pt idx="6">
                  <c:v>21.076000000000001</c:v>
                </c:pt>
                <c:pt idx="7">
                  <c:v>17.018000000000001</c:v>
                </c:pt>
                <c:pt idx="8">
                  <c:v>20.077000000000002</c:v>
                </c:pt>
                <c:pt idx="9">
                  <c:v>10.105</c:v>
                </c:pt>
                <c:pt idx="10">
                  <c:v>12.457000000000001</c:v>
                </c:pt>
                <c:pt idx="11">
                  <c:v>17.766999999999999</c:v>
                </c:pt>
                <c:pt idx="12">
                  <c:v>14.32</c:v>
                </c:pt>
                <c:pt idx="13">
                  <c:v>11.103</c:v>
                </c:pt>
                <c:pt idx="14">
                  <c:v>10.534000000000001</c:v>
                </c:pt>
                <c:pt idx="15">
                  <c:v>7.1920000000000002</c:v>
                </c:pt>
                <c:pt idx="16">
                  <c:v>5.7190000000000003</c:v>
                </c:pt>
              </c:numCache>
            </c:numRef>
          </c:val>
          <c:smooth val="0"/>
          <c:extLst>
            <c:ext xmlns:c16="http://schemas.microsoft.com/office/drawing/2014/chart" uri="{C3380CC4-5D6E-409C-BE32-E72D297353CC}">
              <c16:uniqueId val="{00000002-66AA-4F28-AF71-9664F3CF88E8}"/>
            </c:ext>
          </c:extLst>
        </c:ser>
        <c:ser>
          <c:idx val="3"/>
          <c:order val="3"/>
          <c:tx>
            <c:strRef>
              <c:f>'Govenment Public Finance'!$A$17</c:f>
              <c:strCache>
                <c:ptCount val="1"/>
                <c:pt idx="0">
                  <c:v>Turkey</c:v>
                </c:pt>
              </c:strCache>
            </c:strRef>
          </c:tx>
          <c:spPr>
            <a:ln w="28575" cap="rnd">
              <a:solidFill>
                <a:schemeClr val="accent4"/>
              </a:solidFill>
              <a:round/>
            </a:ln>
            <a:effectLst/>
          </c:spPr>
          <c:marker>
            <c:symbol val="none"/>
          </c:marker>
          <c:cat>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'Govenment Public Finance'!$B$17:$R$17</c:f>
              <c:numCache>
                <c:formatCode>General</c:formatCode>
                <c:ptCount val="17"/>
                <c:pt idx="0">
                  <c:v>28.620999999999999</c:v>
                </c:pt>
                <c:pt idx="1">
                  <c:v>28.471</c:v>
                </c:pt>
                <c:pt idx="2">
                  <c:v>28.751000000000001</c:v>
                </c:pt>
                <c:pt idx="3">
                  <c:v>30.995000000000001</c:v>
                </c:pt>
                <c:pt idx="4">
                  <c:v>31.213999999999999</c:v>
                </c:pt>
                <c:pt idx="5">
                  <c:v>32.359000000000002</c:v>
                </c:pt>
                <c:pt idx="6">
                  <c:v>32.771999999999998</c:v>
                </c:pt>
                <c:pt idx="7">
                  <c:v>31.645</c:v>
                </c:pt>
                <c:pt idx="8">
                  <c:v>31.786999999999999</c:v>
                </c:pt>
                <c:pt idx="9">
                  <c:v>32.563000000000002</c:v>
                </c:pt>
                <c:pt idx="10">
                  <c:v>33.262999999999998</c:v>
                </c:pt>
                <c:pt idx="11">
                  <c:v>34.601999999999997</c:v>
                </c:pt>
                <c:pt idx="12">
                  <c:v>34.954000000000001</c:v>
                </c:pt>
                <c:pt idx="13">
                  <c:v>37.155999999999999</c:v>
                </c:pt>
                <c:pt idx="14">
                  <c:v>36.392000000000003</c:v>
                </c:pt>
                <c:pt idx="15">
                  <c:v>37.024999999999999</c:v>
                </c:pt>
                <c:pt idx="16">
                  <c:v>36.554000000000002</c:v>
                </c:pt>
              </c:numCache>
            </c:numRef>
          </c:val>
          <c:smooth val="0"/>
          <c:extLst>
            <c:ext xmlns:c16="http://schemas.microsoft.com/office/drawing/2014/chart" uri="{C3380CC4-5D6E-409C-BE32-E72D297353CC}">
              <c16:uniqueId val="{00000003-66AA-4F28-AF71-9664F3CF88E8}"/>
            </c:ext>
          </c:extLst>
        </c:ser>
        <c:dLbls>
          <c:showLegendKey val="0"/>
          <c:showVal val="0"/>
          <c:showCatName val="0"/>
          <c:showSerName val="0"/>
          <c:showPercent val="0"/>
          <c:showBubbleSize val="0"/>
        </c:dLbls>
        <c:smooth val="0"/>
        <c:axId val="1426852416"/>
        <c:axId val="1392504256"/>
      </c:lineChart>
      <c:catAx>
        <c:axId val="142685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2504256"/>
        <c:crosses val="autoZero"/>
        <c:auto val="1"/>
        <c:lblAlgn val="ctr"/>
        <c:lblOffset val="100"/>
        <c:noMultiLvlLbl val="0"/>
      </c:catAx>
      <c:valAx>
        <c:axId val="139250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85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dirty="0">
                <a:effectLst/>
              </a:rPr>
              <a:t>Government revenue as % of GDP</a:t>
            </a:r>
          </a:p>
          <a:p>
            <a:pPr>
              <a:defRPr/>
            </a:pPr>
            <a:r>
              <a:rPr lang="en-US" sz="2000" b="1" i="0" u="none" strike="noStrike" baseline="0" dirty="0">
                <a:solidFill>
                  <a:srgbClr val="0065CC"/>
                </a:solidFill>
                <a:effectLst/>
              </a:rPr>
              <a:t>Selected African Countries</a:t>
            </a:r>
            <a:r>
              <a:rPr lang="en-US" sz="1400" b="1" i="0" u="none" strike="noStrike" baseline="0" dirty="0">
                <a:solidFill>
                  <a:srgbClr val="0065CC"/>
                </a:solidFill>
              </a:rPr>
              <a:t> </a:t>
            </a:r>
            <a:endParaRPr lang="en-US" b="1" dirty="0">
              <a:solidFill>
                <a:srgbClr val="0065CC"/>
              </a:solidFill>
            </a:endParaRP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'Govenment Public Finance'!$A$2</c:f>
              <c:strCache>
                <c:ptCount val="1"/>
                <c:pt idx="0">
                  <c:v>Angola</c:v>
                </c:pt>
              </c:strCache>
            </c:strRef>
          </c:tx>
          <c:spPr>
            <a:ln w="28575" cap="rnd">
              <a:solidFill>
                <a:schemeClr val="accent1"/>
              </a:solidFill>
              <a:round/>
            </a:ln>
            <a:effectLst/>
          </c:spPr>
          <c:marker>
            <c:symbol val="none"/>
          </c:marker>
          <c:xVal>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xVal>
          <c:yVal>
            <c:numRef>
              <c:f>'Govenment Public Finance'!$B$2:$R$2</c:f>
              <c:numCache>
                <c:formatCode>General</c:formatCode>
                <c:ptCount val="17"/>
                <c:pt idx="0">
                  <c:v>52.42</c:v>
                </c:pt>
                <c:pt idx="1">
                  <c:v>45.822000000000003</c:v>
                </c:pt>
                <c:pt idx="2">
                  <c:v>35.079000000000001</c:v>
                </c:pt>
                <c:pt idx="3">
                  <c:v>37.304000000000002</c:v>
                </c:pt>
                <c:pt idx="4">
                  <c:v>37.156999999999996</c:v>
                </c:pt>
                <c:pt idx="5">
                  <c:v>44.125</c:v>
                </c:pt>
                <c:pt idx="6">
                  <c:v>50.171999999999997</c:v>
                </c:pt>
                <c:pt idx="7">
                  <c:v>45.823</c:v>
                </c:pt>
                <c:pt idx="8">
                  <c:v>50.94</c:v>
                </c:pt>
                <c:pt idx="9">
                  <c:v>34.561</c:v>
                </c:pt>
                <c:pt idx="10">
                  <c:v>43.478999999999999</c:v>
                </c:pt>
                <c:pt idx="11">
                  <c:v>48.835000000000001</c:v>
                </c:pt>
                <c:pt idx="12">
                  <c:v>45.896000000000001</c:v>
                </c:pt>
                <c:pt idx="13">
                  <c:v>40.216000000000001</c:v>
                </c:pt>
                <c:pt idx="14">
                  <c:v>35.326999999999998</c:v>
                </c:pt>
                <c:pt idx="15">
                  <c:v>24.783999999999999</c:v>
                </c:pt>
                <c:pt idx="16">
                  <c:v>20.994</c:v>
                </c:pt>
              </c:numCache>
            </c:numRef>
          </c:yVal>
          <c:smooth val="1"/>
          <c:extLst>
            <c:ext xmlns:c16="http://schemas.microsoft.com/office/drawing/2014/chart" uri="{C3380CC4-5D6E-409C-BE32-E72D297353CC}">
              <c16:uniqueId val="{00000000-6A91-481B-8FDA-3FDC59FBBB3C}"/>
            </c:ext>
          </c:extLst>
        </c:ser>
        <c:ser>
          <c:idx val="1"/>
          <c:order val="1"/>
          <c:tx>
            <c:strRef>
              <c:f>'Govenment Public Finance'!$A$6</c:f>
              <c:strCache>
                <c:ptCount val="1"/>
                <c:pt idx="0">
                  <c:v>Egypt</c:v>
                </c:pt>
              </c:strCache>
            </c:strRef>
          </c:tx>
          <c:spPr>
            <a:ln w="28575" cap="rnd">
              <a:solidFill>
                <a:schemeClr val="accent2"/>
              </a:solidFill>
              <a:round/>
            </a:ln>
            <a:effectLst/>
          </c:spPr>
          <c:marker>
            <c:symbol val="none"/>
          </c:marker>
          <c:xVal>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xVal>
          <c:yVal>
            <c:numRef>
              <c:f>'Govenment Public Finance'!$B$6:$R$6</c:f>
              <c:numCache>
                <c:formatCode>General</c:formatCode>
                <c:ptCount val="17"/>
                <c:pt idx="0">
                  <c:v>27.312999999999999</c:v>
                </c:pt>
                <c:pt idx="1">
                  <c:v>26.792000000000002</c:v>
                </c:pt>
                <c:pt idx="2">
                  <c:v>24.155999999999999</c:v>
                </c:pt>
                <c:pt idx="3">
                  <c:v>24.908999999999999</c:v>
                </c:pt>
                <c:pt idx="4">
                  <c:v>24.356000000000002</c:v>
                </c:pt>
                <c:pt idx="5">
                  <c:v>23.623000000000001</c:v>
                </c:pt>
                <c:pt idx="6">
                  <c:v>27.186</c:v>
                </c:pt>
                <c:pt idx="7">
                  <c:v>26.361999999999998</c:v>
                </c:pt>
                <c:pt idx="8">
                  <c:v>26.638999999999999</c:v>
                </c:pt>
                <c:pt idx="9">
                  <c:v>26.331</c:v>
                </c:pt>
                <c:pt idx="10">
                  <c:v>23.911000000000001</c:v>
                </c:pt>
                <c:pt idx="11">
                  <c:v>20.948</c:v>
                </c:pt>
                <c:pt idx="12">
                  <c:v>21.059000000000001</c:v>
                </c:pt>
                <c:pt idx="13">
                  <c:v>21.888999999999999</c:v>
                </c:pt>
                <c:pt idx="14">
                  <c:v>23.738</c:v>
                </c:pt>
                <c:pt idx="15">
                  <c:v>21.946000000000002</c:v>
                </c:pt>
                <c:pt idx="16">
                  <c:v>20.334</c:v>
                </c:pt>
              </c:numCache>
            </c:numRef>
          </c:yVal>
          <c:smooth val="1"/>
          <c:extLst>
            <c:ext xmlns:c16="http://schemas.microsoft.com/office/drawing/2014/chart" uri="{C3380CC4-5D6E-409C-BE32-E72D297353CC}">
              <c16:uniqueId val="{00000001-6A91-481B-8FDA-3FDC59FBBB3C}"/>
            </c:ext>
          </c:extLst>
        </c:ser>
        <c:ser>
          <c:idx val="2"/>
          <c:order val="2"/>
          <c:tx>
            <c:strRef>
              <c:f>'Govenment Public Finance'!$A$7</c:f>
              <c:strCache>
                <c:ptCount val="1"/>
                <c:pt idx="0">
                  <c:v>Ethiopia</c:v>
                </c:pt>
              </c:strCache>
            </c:strRef>
          </c:tx>
          <c:spPr>
            <a:ln w="28575" cap="rnd">
              <a:solidFill>
                <a:schemeClr val="accent3"/>
              </a:solidFill>
              <a:round/>
            </a:ln>
            <a:effectLst/>
          </c:spPr>
          <c:marker>
            <c:symbol val="none"/>
          </c:marker>
          <c:xVal>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xVal>
          <c:yVal>
            <c:numRef>
              <c:f>'Govenment Public Finance'!$B$7:$R$7</c:f>
              <c:numCache>
                <c:formatCode>General</c:formatCode>
                <c:ptCount val="17"/>
                <c:pt idx="0">
                  <c:v>16.718</c:v>
                </c:pt>
                <c:pt idx="1">
                  <c:v>18.678000000000001</c:v>
                </c:pt>
                <c:pt idx="2">
                  <c:v>19.105</c:v>
                </c:pt>
                <c:pt idx="3">
                  <c:v>21.221</c:v>
                </c:pt>
                <c:pt idx="4">
                  <c:v>20.498000000000001</c:v>
                </c:pt>
                <c:pt idx="5">
                  <c:v>18.768000000000001</c:v>
                </c:pt>
                <c:pt idx="6">
                  <c:v>18.279</c:v>
                </c:pt>
                <c:pt idx="7">
                  <c:v>16.954000000000001</c:v>
                </c:pt>
                <c:pt idx="8">
                  <c:v>15.874000000000001</c:v>
                </c:pt>
                <c:pt idx="9">
                  <c:v>16.181000000000001</c:v>
                </c:pt>
                <c:pt idx="10">
                  <c:v>17.161999999999999</c:v>
                </c:pt>
                <c:pt idx="11">
                  <c:v>16.620999999999999</c:v>
                </c:pt>
                <c:pt idx="12">
                  <c:v>15.476000000000001</c:v>
                </c:pt>
                <c:pt idx="13">
                  <c:v>15.824999999999999</c:v>
                </c:pt>
                <c:pt idx="14">
                  <c:v>14.901999999999999</c:v>
                </c:pt>
                <c:pt idx="15">
                  <c:v>16.143000000000001</c:v>
                </c:pt>
                <c:pt idx="16">
                  <c:v>17.254000000000001</c:v>
                </c:pt>
              </c:numCache>
            </c:numRef>
          </c:yVal>
          <c:smooth val="1"/>
          <c:extLst>
            <c:ext xmlns:c16="http://schemas.microsoft.com/office/drawing/2014/chart" uri="{C3380CC4-5D6E-409C-BE32-E72D297353CC}">
              <c16:uniqueId val="{00000002-6A91-481B-8FDA-3FDC59FBBB3C}"/>
            </c:ext>
          </c:extLst>
        </c:ser>
        <c:ser>
          <c:idx val="3"/>
          <c:order val="3"/>
          <c:tx>
            <c:strRef>
              <c:f>'Govenment Public Finance'!$A$8</c:f>
              <c:strCache>
                <c:ptCount val="1"/>
                <c:pt idx="0">
                  <c:v>Ghana</c:v>
                </c:pt>
              </c:strCache>
            </c:strRef>
          </c:tx>
          <c:spPr>
            <a:ln w="28575" cap="rnd">
              <a:solidFill>
                <a:schemeClr val="accent4"/>
              </a:solidFill>
              <a:round/>
            </a:ln>
            <a:effectLst/>
          </c:spPr>
          <c:marker>
            <c:symbol val="none"/>
          </c:marker>
          <c:xVal>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xVal>
          <c:yVal>
            <c:numRef>
              <c:f>'Govenment Public Finance'!$B$8:$R$8</c:f>
              <c:numCache>
                <c:formatCode>General</c:formatCode>
                <c:ptCount val="17"/>
                <c:pt idx="0">
                  <c:v>12.183</c:v>
                </c:pt>
                <c:pt idx="1">
                  <c:v>15.38</c:v>
                </c:pt>
                <c:pt idx="2">
                  <c:v>12.028</c:v>
                </c:pt>
                <c:pt idx="3">
                  <c:v>15.319000000000001</c:v>
                </c:pt>
                <c:pt idx="4">
                  <c:v>17.637</c:v>
                </c:pt>
                <c:pt idx="5">
                  <c:v>16.628</c:v>
                </c:pt>
                <c:pt idx="6">
                  <c:v>17.062999999999999</c:v>
                </c:pt>
                <c:pt idx="7">
                  <c:v>17.5</c:v>
                </c:pt>
                <c:pt idx="8">
                  <c:v>15.949</c:v>
                </c:pt>
                <c:pt idx="9">
                  <c:v>16.440000000000001</c:v>
                </c:pt>
                <c:pt idx="10">
                  <c:v>16.71</c:v>
                </c:pt>
                <c:pt idx="11">
                  <c:v>19.126999999999999</c:v>
                </c:pt>
                <c:pt idx="12">
                  <c:v>18.501999999999999</c:v>
                </c:pt>
                <c:pt idx="13">
                  <c:v>16.731000000000002</c:v>
                </c:pt>
                <c:pt idx="14">
                  <c:v>18.416</c:v>
                </c:pt>
                <c:pt idx="15">
                  <c:v>19.169</c:v>
                </c:pt>
                <c:pt idx="16">
                  <c:v>19.404</c:v>
                </c:pt>
              </c:numCache>
            </c:numRef>
          </c:yVal>
          <c:smooth val="1"/>
          <c:extLst>
            <c:ext xmlns:c16="http://schemas.microsoft.com/office/drawing/2014/chart" uri="{C3380CC4-5D6E-409C-BE32-E72D297353CC}">
              <c16:uniqueId val="{00000003-6A91-481B-8FDA-3FDC59FBBB3C}"/>
            </c:ext>
          </c:extLst>
        </c:ser>
        <c:ser>
          <c:idx val="4"/>
          <c:order val="4"/>
          <c:tx>
            <c:strRef>
              <c:f>'Govenment Public Finance'!$A$16</c:f>
              <c:strCache>
                <c:ptCount val="1"/>
                <c:pt idx="0">
                  <c:v>South Africa</c:v>
                </c:pt>
              </c:strCache>
            </c:strRef>
          </c:tx>
          <c:spPr>
            <a:ln w="28575" cap="rnd">
              <a:solidFill>
                <a:schemeClr val="accent5"/>
              </a:solidFill>
              <a:round/>
            </a:ln>
            <a:effectLst/>
          </c:spPr>
          <c:marker>
            <c:symbol val="none"/>
          </c:marker>
          <c:xVal>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xVal>
          <c:yVal>
            <c:numRef>
              <c:f>'Govenment Public Finance'!$B$16:$R$16</c:f>
              <c:numCache>
                <c:formatCode>General</c:formatCode>
                <c:ptCount val="17"/>
                <c:pt idx="0">
                  <c:v>23.664000000000001</c:v>
                </c:pt>
                <c:pt idx="1">
                  <c:v>24.079000000000001</c:v>
                </c:pt>
                <c:pt idx="2">
                  <c:v>23.759</c:v>
                </c:pt>
                <c:pt idx="3">
                  <c:v>23.641999999999999</c:v>
                </c:pt>
                <c:pt idx="4">
                  <c:v>24.242999999999999</c:v>
                </c:pt>
                <c:pt idx="5">
                  <c:v>25.646999999999998</c:v>
                </c:pt>
                <c:pt idx="6">
                  <c:v>27.93</c:v>
                </c:pt>
                <c:pt idx="7">
                  <c:v>28.596</c:v>
                </c:pt>
                <c:pt idx="8">
                  <c:v>28.315999999999999</c:v>
                </c:pt>
                <c:pt idx="9">
                  <c:v>26.934000000000001</c:v>
                </c:pt>
                <c:pt idx="10">
                  <c:v>26.870999999999999</c:v>
                </c:pt>
                <c:pt idx="11">
                  <c:v>27.138999999999999</c:v>
                </c:pt>
                <c:pt idx="12">
                  <c:v>27.332999999999998</c:v>
                </c:pt>
                <c:pt idx="13">
                  <c:v>27.614999999999998</c:v>
                </c:pt>
                <c:pt idx="14">
                  <c:v>28.181000000000001</c:v>
                </c:pt>
                <c:pt idx="15">
                  <c:v>29.606999999999999</c:v>
                </c:pt>
                <c:pt idx="16">
                  <c:v>29.853000000000002</c:v>
                </c:pt>
              </c:numCache>
            </c:numRef>
          </c:yVal>
          <c:smooth val="1"/>
          <c:extLst>
            <c:ext xmlns:c16="http://schemas.microsoft.com/office/drawing/2014/chart" uri="{C3380CC4-5D6E-409C-BE32-E72D297353CC}">
              <c16:uniqueId val="{00000004-6A91-481B-8FDA-3FDC59FBBB3C}"/>
            </c:ext>
          </c:extLst>
        </c:ser>
        <c:ser>
          <c:idx val="5"/>
          <c:order val="5"/>
          <c:tx>
            <c:strRef>
              <c:f>'Govenment Public Finance'!$A$13</c:f>
              <c:strCache>
                <c:ptCount val="1"/>
                <c:pt idx="0">
                  <c:v>Nigeria</c:v>
                </c:pt>
              </c:strCache>
            </c:strRef>
          </c:tx>
          <c:spPr>
            <a:ln w="28575" cap="rnd">
              <a:solidFill>
                <a:srgbClr val="0065CC"/>
              </a:solidFill>
              <a:round/>
            </a:ln>
            <a:effectLst/>
          </c:spPr>
          <c:marker>
            <c:symbol val="none"/>
          </c:marker>
          <c:xVal>
            <c:numRef>
              <c:f>'Govenment Public Finance'!$B$1:$R$1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xVal>
          <c:yVal>
            <c:numRef>
              <c:f>'Govenment Public Finance'!$B$13:$R$13</c:f>
              <c:numCache>
                <c:formatCode>General</c:formatCode>
                <c:ptCount val="17"/>
                <c:pt idx="0">
                  <c:v>28.806999999999999</c:v>
                </c:pt>
                <c:pt idx="1">
                  <c:v>27.635000000000002</c:v>
                </c:pt>
                <c:pt idx="2">
                  <c:v>20.724</c:v>
                </c:pt>
                <c:pt idx="3">
                  <c:v>21.010999999999999</c:v>
                </c:pt>
                <c:pt idx="4">
                  <c:v>23.827999999999999</c:v>
                </c:pt>
                <c:pt idx="5">
                  <c:v>24.016999999999999</c:v>
                </c:pt>
                <c:pt idx="6">
                  <c:v>21.076000000000001</c:v>
                </c:pt>
                <c:pt idx="7">
                  <c:v>17.018000000000001</c:v>
                </c:pt>
                <c:pt idx="8">
                  <c:v>20.077000000000002</c:v>
                </c:pt>
                <c:pt idx="9">
                  <c:v>10.105</c:v>
                </c:pt>
                <c:pt idx="10">
                  <c:v>12.457000000000001</c:v>
                </c:pt>
                <c:pt idx="11">
                  <c:v>17.766999999999999</c:v>
                </c:pt>
                <c:pt idx="12">
                  <c:v>14.32</c:v>
                </c:pt>
                <c:pt idx="13">
                  <c:v>11.103</c:v>
                </c:pt>
                <c:pt idx="14">
                  <c:v>10.534000000000001</c:v>
                </c:pt>
                <c:pt idx="15">
                  <c:v>7.1920000000000002</c:v>
                </c:pt>
                <c:pt idx="16">
                  <c:v>5.7190000000000003</c:v>
                </c:pt>
              </c:numCache>
            </c:numRef>
          </c:yVal>
          <c:smooth val="1"/>
          <c:extLst>
            <c:ext xmlns:c16="http://schemas.microsoft.com/office/drawing/2014/chart" uri="{C3380CC4-5D6E-409C-BE32-E72D297353CC}">
              <c16:uniqueId val="{00000005-6A91-481B-8FDA-3FDC59FBBB3C}"/>
            </c:ext>
          </c:extLst>
        </c:ser>
        <c:dLbls>
          <c:showLegendKey val="0"/>
          <c:showVal val="0"/>
          <c:showCatName val="0"/>
          <c:showSerName val="0"/>
          <c:showPercent val="0"/>
          <c:showBubbleSize val="0"/>
        </c:dLbls>
        <c:axId val="1415799632"/>
        <c:axId val="1426472480"/>
      </c:scatterChart>
      <c:valAx>
        <c:axId val="141579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426472480"/>
        <c:crosses val="autoZero"/>
        <c:crossBetween val="midCat"/>
      </c:valAx>
      <c:valAx>
        <c:axId val="142647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4157996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42B62-CE27-48C7-8018-386B01ADEE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B0E40EB-AA4B-4974-BA6E-A6109FE03083}">
      <dgm:prSet/>
      <dgm:spPr/>
      <dgm:t>
        <a:bodyPr/>
        <a:lstStyle/>
        <a:p>
          <a:pPr rtl="0"/>
          <a:r>
            <a:rPr lang="en-US"/>
            <a:t>Stage 1</a:t>
          </a:r>
          <a:endParaRPr lang="en-GB"/>
        </a:p>
      </dgm:t>
    </dgm:pt>
    <dgm:pt modelId="{F61EFA7D-1F6A-4609-BA01-5D4C9B70F3C2}" type="parTrans" cxnId="{4D5EE3B3-6586-466A-899E-7B49728AADE1}">
      <dgm:prSet/>
      <dgm:spPr/>
      <dgm:t>
        <a:bodyPr/>
        <a:lstStyle/>
        <a:p>
          <a:endParaRPr lang="en-GB"/>
        </a:p>
      </dgm:t>
    </dgm:pt>
    <dgm:pt modelId="{83DEA5AB-5097-4FFE-8CB7-7BD56B782A60}" type="sibTrans" cxnId="{4D5EE3B3-6586-466A-899E-7B49728AADE1}">
      <dgm:prSet/>
      <dgm:spPr/>
      <dgm:t>
        <a:bodyPr/>
        <a:lstStyle/>
        <a:p>
          <a:endParaRPr lang="en-GB"/>
        </a:p>
      </dgm:t>
    </dgm:pt>
    <dgm:pt modelId="{3781A96E-60F9-417B-8980-FAF744DAD052}">
      <dgm:prSet/>
      <dgm:spPr/>
      <dgm:t>
        <a:bodyPr/>
        <a:lstStyle/>
        <a:p>
          <a:pPr rtl="0"/>
          <a:r>
            <a:rPr lang="en-US"/>
            <a:t>MTRF</a:t>
          </a:r>
          <a:endParaRPr lang="en-GB"/>
        </a:p>
      </dgm:t>
    </dgm:pt>
    <dgm:pt modelId="{FCDF9346-4140-40C9-8A66-2B001E332C63}" type="parTrans" cxnId="{7E4A2265-2AC5-462A-8FBD-428F12E491B9}">
      <dgm:prSet/>
      <dgm:spPr/>
      <dgm:t>
        <a:bodyPr/>
        <a:lstStyle/>
        <a:p>
          <a:endParaRPr lang="en-GB"/>
        </a:p>
      </dgm:t>
    </dgm:pt>
    <dgm:pt modelId="{BE09552F-B0D1-4078-9F5C-936A6872F5C3}" type="sibTrans" cxnId="{7E4A2265-2AC5-462A-8FBD-428F12E491B9}">
      <dgm:prSet/>
      <dgm:spPr/>
      <dgm:t>
        <a:bodyPr/>
        <a:lstStyle/>
        <a:p>
          <a:endParaRPr lang="en-GB"/>
        </a:p>
      </dgm:t>
    </dgm:pt>
    <dgm:pt modelId="{6D91B405-3BB8-4900-8F89-F8EDCC6E436E}">
      <dgm:prSet/>
      <dgm:spPr/>
      <dgm:t>
        <a:bodyPr/>
        <a:lstStyle/>
        <a:p>
          <a:pPr rtl="0"/>
          <a:r>
            <a:rPr lang="en-US"/>
            <a:t>Oil Revenue</a:t>
          </a:r>
          <a:endParaRPr lang="en-GB"/>
        </a:p>
      </dgm:t>
    </dgm:pt>
    <dgm:pt modelId="{F9A71A4D-21DB-44D0-8DE0-58A3D06225A2}" type="parTrans" cxnId="{CDF5F109-B2EB-43DA-8618-B75864C82805}">
      <dgm:prSet/>
      <dgm:spPr/>
      <dgm:t>
        <a:bodyPr/>
        <a:lstStyle/>
        <a:p>
          <a:endParaRPr lang="en-GB"/>
        </a:p>
      </dgm:t>
    </dgm:pt>
    <dgm:pt modelId="{BFFB19AE-68D5-4D75-A5E5-19C105540DA2}" type="sibTrans" cxnId="{CDF5F109-B2EB-43DA-8618-B75864C82805}">
      <dgm:prSet/>
      <dgm:spPr/>
      <dgm:t>
        <a:bodyPr/>
        <a:lstStyle/>
        <a:p>
          <a:endParaRPr lang="en-GB"/>
        </a:p>
      </dgm:t>
    </dgm:pt>
    <dgm:pt modelId="{698B4C9E-8929-452A-AF6A-4EEB8BCE1978}">
      <dgm:prSet/>
      <dgm:spPr/>
      <dgm:t>
        <a:bodyPr/>
        <a:lstStyle/>
        <a:p>
          <a:pPr rtl="0"/>
          <a:r>
            <a:rPr lang="en-US"/>
            <a:t>Non-Oil Revenue</a:t>
          </a:r>
          <a:endParaRPr lang="en-GB"/>
        </a:p>
      </dgm:t>
    </dgm:pt>
    <dgm:pt modelId="{418FBF14-157A-43B7-B34D-19AE55EB42C9}" type="parTrans" cxnId="{02E0643B-C6E2-4763-84B4-B04B3B9BA512}">
      <dgm:prSet/>
      <dgm:spPr/>
      <dgm:t>
        <a:bodyPr/>
        <a:lstStyle/>
        <a:p>
          <a:endParaRPr lang="en-GB"/>
        </a:p>
      </dgm:t>
    </dgm:pt>
    <dgm:pt modelId="{179A7DE5-3558-47CB-B2DE-0753736749C8}" type="sibTrans" cxnId="{02E0643B-C6E2-4763-84B4-B04B3B9BA512}">
      <dgm:prSet/>
      <dgm:spPr/>
      <dgm:t>
        <a:bodyPr/>
        <a:lstStyle/>
        <a:p>
          <a:endParaRPr lang="en-GB"/>
        </a:p>
      </dgm:t>
    </dgm:pt>
    <dgm:pt modelId="{B4A519AC-EB5F-4D4C-AC60-F76224A08D55}">
      <dgm:prSet/>
      <dgm:spPr/>
      <dgm:t>
        <a:bodyPr/>
        <a:lstStyle/>
        <a:p>
          <a:pPr rtl="0"/>
          <a:r>
            <a:rPr lang="en-US"/>
            <a:t>Independent Revenue</a:t>
          </a:r>
          <a:endParaRPr lang="en-GB"/>
        </a:p>
      </dgm:t>
    </dgm:pt>
    <dgm:pt modelId="{D4FA513E-74F5-407A-B5C5-74A7DAEB4A19}" type="parTrans" cxnId="{3BBAC003-28E9-47E3-8B41-574C5C0314EE}">
      <dgm:prSet/>
      <dgm:spPr/>
      <dgm:t>
        <a:bodyPr/>
        <a:lstStyle/>
        <a:p>
          <a:endParaRPr lang="en-GB"/>
        </a:p>
      </dgm:t>
    </dgm:pt>
    <dgm:pt modelId="{F2959468-08D1-457B-A7D8-806FBA32026F}" type="sibTrans" cxnId="{3BBAC003-28E9-47E3-8B41-574C5C0314EE}">
      <dgm:prSet/>
      <dgm:spPr/>
      <dgm:t>
        <a:bodyPr/>
        <a:lstStyle/>
        <a:p>
          <a:endParaRPr lang="en-GB"/>
        </a:p>
      </dgm:t>
    </dgm:pt>
    <dgm:pt modelId="{E9844566-718F-4219-9FDD-656C28A7F539}">
      <dgm:prSet/>
      <dgm:spPr/>
      <dgm:t>
        <a:bodyPr/>
        <a:lstStyle/>
        <a:p>
          <a:pPr rtl="0"/>
          <a:r>
            <a:rPr lang="en-US"/>
            <a:t>State 2</a:t>
          </a:r>
          <a:endParaRPr lang="en-GB"/>
        </a:p>
      </dgm:t>
    </dgm:pt>
    <dgm:pt modelId="{8361242F-F817-4AAD-A582-E1EBC9499C53}" type="parTrans" cxnId="{F2E47B14-3463-4435-814C-296A90D9FFB2}">
      <dgm:prSet/>
      <dgm:spPr/>
      <dgm:t>
        <a:bodyPr/>
        <a:lstStyle/>
        <a:p>
          <a:endParaRPr lang="en-GB"/>
        </a:p>
      </dgm:t>
    </dgm:pt>
    <dgm:pt modelId="{9110DBBC-B87B-4D15-B794-165487D8F193}" type="sibTrans" cxnId="{F2E47B14-3463-4435-814C-296A90D9FFB2}">
      <dgm:prSet/>
      <dgm:spPr/>
      <dgm:t>
        <a:bodyPr/>
        <a:lstStyle/>
        <a:p>
          <a:endParaRPr lang="en-GB"/>
        </a:p>
      </dgm:t>
    </dgm:pt>
    <dgm:pt modelId="{B1BD5F85-24E1-47B6-BCB3-0E4290542732}">
      <dgm:prSet/>
      <dgm:spPr/>
      <dgm:t>
        <a:bodyPr/>
        <a:lstStyle/>
        <a:p>
          <a:pPr rtl="0"/>
          <a:r>
            <a:rPr lang="en-US" dirty="0"/>
            <a:t>MTEF</a:t>
          </a:r>
          <a:endParaRPr lang="en-GB" dirty="0"/>
        </a:p>
      </dgm:t>
    </dgm:pt>
    <dgm:pt modelId="{A5F0EABC-39F7-4E34-ACA5-20D97CDDD42C}" type="parTrans" cxnId="{17D00310-FFE0-4B35-BF92-64236AAE1DA7}">
      <dgm:prSet/>
      <dgm:spPr/>
      <dgm:t>
        <a:bodyPr/>
        <a:lstStyle/>
        <a:p>
          <a:endParaRPr lang="en-GB"/>
        </a:p>
      </dgm:t>
    </dgm:pt>
    <dgm:pt modelId="{1568D521-A3C9-4D2B-961B-3E1A5796EA95}" type="sibTrans" cxnId="{17D00310-FFE0-4B35-BF92-64236AAE1DA7}">
      <dgm:prSet/>
      <dgm:spPr/>
      <dgm:t>
        <a:bodyPr/>
        <a:lstStyle/>
        <a:p>
          <a:endParaRPr lang="en-GB"/>
        </a:p>
      </dgm:t>
    </dgm:pt>
    <dgm:pt modelId="{5C1BA0D1-7752-4A51-ADAF-16687ACA4FBF}">
      <dgm:prSet/>
      <dgm:spPr/>
      <dgm:t>
        <a:bodyPr/>
        <a:lstStyle/>
        <a:p>
          <a:pPr rtl="0"/>
          <a:r>
            <a:rPr lang="en-US"/>
            <a:t>Aggregate Spending</a:t>
          </a:r>
          <a:endParaRPr lang="en-GB"/>
        </a:p>
      </dgm:t>
    </dgm:pt>
    <dgm:pt modelId="{8DF51DBF-2B8B-4C10-A3BF-B2885B0E5675}" type="parTrans" cxnId="{3DFEC512-5688-4EDF-9695-2CEAAB494A8A}">
      <dgm:prSet/>
      <dgm:spPr/>
      <dgm:t>
        <a:bodyPr/>
        <a:lstStyle/>
        <a:p>
          <a:endParaRPr lang="en-GB"/>
        </a:p>
      </dgm:t>
    </dgm:pt>
    <dgm:pt modelId="{EE867620-BBA6-49D2-AA68-88AE6471059F}" type="sibTrans" cxnId="{3DFEC512-5688-4EDF-9695-2CEAAB494A8A}">
      <dgm:prSet/>
      <dgm:spPr/>
      <dgm:t>
        <a:bodyPr/>
        <a:lstStyle/>
        <a:p>
          <a:endParaRPr lang="en-GB"/>
        </a:p>
      </dgm:t>
    </dgm:pt>
    <dgm:pt modelId="{0BC46357-BD33-492E-A0BA-4613D45B1F4C}">
      <dgm:prSet/>
      <dgm:spPr/>
      <dgm:t>
        <a:bodyPr/>
        <a:lstStyle/>
        <a:p>
          <a:pPr rtl="0"/>
          <a:r>
            <a:rPr lang="en-US"/>
            <a:t>Major Sub-Heads – MDAs, Debt, Transfers &amp; Deficits</a:t>
          </a:r>
          <a:endParaRPr lang="en-GB"/>
        </a:p>
      </dgm:t>
    </dgm:pt>
    <dgm:pt modelId="{0900CF86-BE47-4D00-A5EC-AAD1AA055D62}" type="parTrans" cxnId="{E1CA1070-F6EE-4AF6-9645-F396F164C114}">
      <dgm:prSet/>
      <dgm:spPr/>
      <dgm:t>
        <a:bodyPr/>
        <a:lstStyle/>
        <a:p>
          <a:endParaRPr lang="en-GB"/>
        </a:p>
      </dgm:t>
    </dgm:pt>
    <dgm:pt modelId="{F575C2F4-B693-4345-A4A5-8D63D6F847D2}" type="sibTrans" cxnId="{E1CA1070-F6EE-4AF6-9645-F396F164C114}">
      <dgm:prSet/>
      <dgm:spPr/>
      <dgm:t>
        <a:bodyPr/>
        <a:lstStyle/>
        <a:p>
          <a:endParaRPr lang="en-GB"/>
        </a:p>
      </dgm:t>
    </dgm:pt>
    <dgm:pt modelId="{AD4C09EA-158C-400D-9EAA-82AF33F9C9AD}">
      <dgm:prSet/>
      <dgm:spPr/>
      <dgm:t>
        <a:bodyPr/>
        <a:lstStyle/>
        <a:p>
          <a:pPr rtl="0"/>
          <a:r>
            <a:rPr lang="en-US"/>
            <a:t>Stage 3</a:t>
          </a:r>
          <a:endParaRPr lang="en-GB"/>
        </a:p>
      </dgm:t>
    </dgm:pt>
    <dgm:pt modelId="{450F2009-AFFD-456E-9593-5451F1F5B947}" type="parTrans" cxnId="{9D1C06C9-4AA8-4315-8EBE-83EC76F7327C}">
      <dgm:prSet/>
      <dgm:spPr/>
      <dgm:t>
        <a:bodyPr/>
        <a:lstStyle/>
        <a:p>
          <a:endParaRPr lang="en-GB"/>
        </a:p>
      </dgm:t>
    </dgm:pt>
    <dgm:pt modelId="{81CF422A-B4D7-4026-9F95-B60B17608FFB}" type="sibTrans" cxnId="{9D1C06C9-4AA8-4315-8EBE-83EC76F7327C}">
      <dgm:prSet/>
      <dgm:spPr/>
      <dgm:t>
        <a:bodyPr/>
        <a:lstStyle/>
        <a:p>
          <a:endParaRPr lang="en-GB"/>
        </a:p>
      </dgm:t>
    </dgm:pt>
    <dgm:pt modelId="{A135D1E7-A751-4247-8F99-84394EBF054C}">
      <dgm:prSet/>
      <dgm:spPr/>
      <dgm:t>
        <a:bodyPr/>
        <a:lstStyle/>
        <a:p>
          <a:pPr rtl="0"/>
          <a:r>
            <a:rPr lang="en-US"/>
            <a:t>MTSS/FSP</a:t>
          </a:r>
          <a:endParaRPr lang="en-GB"/>
        </a:p>
      </dgm:t>
    </dgm:pt>
    <dgm:pt modelId="{93C0C107-B527-41D4-ACFD-B1CDAFB64BEE}" type="parTrans" cxnId="{F9269552-3C10-4474-97AE-FF8370586A86}">
      <dgm:prSet/>
      <dgm:spPr/>
      <dgm:t>
        <a:bodyPr/>
        <a:lstStyle/>
        <a:p>
          <a:endParaRPr lang="en-GB"/>
        </a:p>
      </dgm:t>
    </dgm:pt>
    <dgm:pt modelId="{55E0F760-5641-49E8-8D4B-E2F8A6160F98}" type="sibTrans" cxnId="{F9269552-3C10-4474-97AE-FF8370586A86}">
      <dgm:prSet/>
      <dgm:spPr/>
      <dgm:t>
        <a:bodyPr/>
        <a:lstStyle/>
        <a:p>
          <a:endParaRPr lang="en-GB"/>
        </a:p>
      </dgm:t>
    </dgm:pt>
    <dgm:pt modelId="{EE392927-A80D-4D65-88F4-86F19357FCC3}">
      <dgm:prSet/>
      <dgm:spPr/>
      <dgm:t>
        <a:bodyPr/>
        <a:lstStyle/>
        <a:p>
          <a:pPr rtl="0"/>
          <a:r>
            <a:rPr lang="en-US"/>
            <a:t>Tentative MDAs’ Budget Ceilings</a:t>
          </a:r>
          <a:endParaRPr lang="en-GB"/>
        </a:p>
      </dgm:t>
    </dgm:pt>
    <dgm:pt modelId="{D8B594C0-27F7-49AE-9C21-F0C58E1B28C4}" type="parTrans" cxnId="{98695E0A-4EBC-4038-B261-D3D8FDF2BA64}">
      <dgm:prSet/>
      <dgm:spPr/>
      <dgm:t>
        <a:bodyPr/>
        <a:lstStyle/>
        <a:p>
          <a:endParaRPr lang="en-GB"/>
        </a:p>
      </dgm:t>
    </dgm:pt>
    <dgm:pt modelId="{BF504B49-4E1E-41BD-86ED-499754EE3CEF}" type="sibTrans" cxnId="{98695E0A-4EBC-4038-B261-D3D8FDF2BA64}">
      <dgm:prSet/>
      <dgm:spPr/>
      <dgm:t>
        <a:bodyPr/>
        <a:lstStyle/>
        <a:p>
          <a:endParaRPr lang="en-GB"/>
        </a:p>
      </dgm:t>
    </dgm:pt>
    <dgm:pt modelId="{9643CC51-E94F-4AE0-8215-16F7302BB829}">
      <dgm:prSet/>
      <dgm:spPr/>
      <dgm:t>
        <a:bodyPr/>
        <a:lstStyle/>
        <a:p>
          <a:pPr rtl="0"/>
          <a:r>
            <a:rPr lang="en-US"/>
            <a:t>Stage 4</a:t>
          </a:r>
          <a:endParaRPr lang="en-GB"/>
        </a:p>
      </dgm:t>
    </dgm:pt>
    <dgm:pt modelId="{02743B1D-64F8-4D4D-B9EC-BADB487EC20A}" type="parTrans" cxnId="{72CA0E57-A70F-4254-B569-A2302B3D14DA}">
      <dgm:prSet/>
      <dgm:spPr/>
      <dgm:t>
        <a:bodyPr/>
        <a:lstStyle/>
        <a:p>
          <a:endParaRPr lang="en-GB"/>
        </a:p>
      </dgm:t>
    </dgm:pt>
    <dgm:pt modelId="{0166A462-9FD4-4D74-A42E-6BB18DFF0A41}" type="sibTrans" cxnId="{72CA0E57-A70F-4254-B569-A2302B3D14DA}">
      <dgm:prSet/>
      <dgm:spPr/>
      <dgm:t>
        <a:bodyPr/>
        <a:lstStyle/>
        <a:p>
          <a:endParaRPr lang="en-GB"/>
        </a:p>
      </dgm:t>
    </dgm:pt>
    <dgm:pt modelId="{3A1AD4C4-F029-4FA0-A0A0-C45FE635D7A9}">
      <dgm:prSet/>
      <dgm:spPr/>
      <dgm:t>
        <a:bodyPr/>
        <a:lstStyle/>
        <a:p>
          <a:pPr rtl="0"/>
          <a:r>
            <a:rPr lang="en-US" dirty="0"/>
            <a:t>Stakeholders consultations on MTSS &amp; MTEF (MDAs, States, OPS,&amp; CSOs, </a:t>
          </a:r>
          <a:r>
            <a:rPr lang="en-US" dirty="0" err="1"/>
            <a:t>etc</a:t>
          </a:r>
          <a:r>
            <a:rPr lang="en-US" dirty="0"/>
            <a:t>)</a:t>
          </a:r>
          <a:endParaRPr lang="en-GB" dirty="0"/>
        </a:p>
      </dgm:t>
    </dgm:pt>
    <dgm:pt modelId="{4860E2C0-176F-40F8-B9EF-5A68095852E9}" type="parTrans" cxnId="{D3070507-BF7F-4EF2-BA1F-662558E22AEF}">
      <dgm:prSet/>
      <dgm:spPr/>
      <dgm:t>
        <a:bodyPr/>
        <a:lstStyle/>
        <a:p>
          <a:endParaRPr lang="en-GB"/>
        </a:p>
      </dgm:t>
    </dgm:pt>
    <dgm:pt modelId="{16F49AFE-DFE1-405D-A03D-D23AD4F410A9}" type="sibTrans" cxnId="{D3070507-BF7F-4EF2-BA1F-662558E22AEF}">
      <dgm:prSet/>
      <dgm:spPr/>
      <dgm:t>
        <a:bodyPr/>
        <a:lstStyle/>
        <a:p>
          <a:endParaRPr lang="en-GB"/>
        </a:p>
      </dgm:t>
    </dgm:pt>
    <dgm:pt modelId="{E250EBE5-97F5-4AB9-95E2-E5EDB1B9542F}" type="pres">
      <dgm:prSet presAssocID="{99A42B62-CE27-48C7-8018-386B01ADEE4E}" presName="linear" presStyleCnt="0">
        <dgm:presLayoutVars>
          <dgm:animLvl val="lvl"/>
          <dgm:resizeHandles val="exact"/>
        </dgm:presLayoutVars>
      </dgm:prSet>
      <dgm:spPr/>
    </dgm:pt>
    <dgm:pt modelId="{A06B207F-9BAD-49BC-91BB-94A01A7043F9}" type="pres">
      <dgm:prSet presAssocID="{1B0E40EB-AA4B-4974-BA6E-A6109FE03083}" presName="parentText" presStyleLbl="node1" presStyleIdx="0" presStyleCnt="4">
        <dgm:presLayoutVars>
          <dgm:chMax val="0"/>
          <dgm:bulletEnabled val="1"/>
        </dgm:presLayoutVars>
      </dgm:prSet>
      <dgm:spPr/>
    </dgm:pt>
    <dgm:pt modelId="{25F9E90E-6C59-4413-9523-2B8738008B7D}" type="pres">
      <dgm:prSet presAssocID="{1B0E40EB-AA4B-4974-BA6E-A6109FE03083}" presName="childText" presStyleLbl="revTx" presStyleIdx="0" presStyleCnt="4">
        <dgm:presLayoutVars>
          <dgm:bulletEnabled val="1"/>
        </dgm:presLayoutVars>
      </dgm:prSet>
      <dgm:spPr/>
    </dgm:pt>
    <dgm:pt modelId="{E9D11D12-0F5B-434D-B588-CE7CC48F7F10}" type="pres">
      <dgm:prSet presAssocID="{E9844566-718F-4219-9FDD-656C28A7F539}" presName="parentText" presStyleLbl="node1" presStyleIdx="1" presStyleCnt="4">
        <dgm:presLayoutVars>
          <dgm:chMax val="0"/>
          <dgm:bulletEnabled val="1"/>
        </dgm:presLayoutVars>
      </dgm:prSet>
      <dgm:spPr/>
    </dgm:pt>
    <dgm:pt modelId="{70857600-5E33-47AC-801B-CD8BA5A6B340}" type="pres">
      <dgm:prSet presAssocID="{E9844566-718F-4219-9FDD-656C28A7F539}" presName="childText" presStyleLbl="revTx" presStyleIdx="1" presStyleCnt="4">
        <dgm:presLayoutVars>
          <dgm:bulletEnabled val="1"/>
        </dgm:presLayoutVars>
      </dgm:prSet>
      <dgm:spPr/>
    </dgm:pt>
    <dgm:pt modelId="{F0922BD3-C46D-4C41-B4B0-24B611FE24D3}" type="pres">
      <dgm:prSet presAssocID="{AD4C09EA-158C-400D-9EAA-82AF33F9C9AD}" presName="parentText" presStyleLbl="node1" presStyleIdx="2" presStyleCnt="4">
        <dgm:presLayoutVars>
          <dgm:chMax val="0"/>
          <dgm:bulletEnabled val="1"/>
        </dgm:presLayoutVars>
      </dgm:prSet>
      <dgm:spPr/>
    </dgm:pt>
    <dgm:pt modelId="{71C54E4D-97DA-40D9-9608-CE5C4F8A313F}" type="pres">
      <dgm:prSet presAssocID="{AD4C09EA-158C-400D-9EAA-82AF33F9C9AD}" presName="childText" presStyleLbl="revTx" presStyleIdx="2" presStyleCnt="4">
        <dgm:presLayoutVars>
          <dgm:bulletEnabled val="1"/>
        </dgm:presLayoutVars>
      </dgm:prSet>
      <dgm:spPr/>
    </dgm:pt>
    <dgm:pt modelId="{8574FE37-2DD7-472C-AD8A-5CE791FB12FA}" type="pres">
      <dgm:prSet presAssocID="{9643CC51-E94F-4AE0-8215-16F7302BB829}" presName="parentText" presStyleLbl="node1" presStyleIdx="3" presStyleCnt="4">
        <dgm:presLayoutVars>
          <dgm:chMax val="0"/>
          <dgm:bulletEnabled val="1"/>
        </dgm:presLayoutVars>
      </dgm:prSet>
      <dgm:spPr/>
    </dgm:pt>
    <dgm:pt modelId="{C3EAD501-187A-47D3-A413-0CF9498737CE}" type="pres">
      <dgm:prSet presAssocID="{9643CC51-E94F-4AE0-8215-16F7302BB829}" presName="childText" presStyleLbl="revTx" presStyleIdx="3" presStyleCnt="4">
        <dgm:presLayoutVars>
          <dgm:bulletEnabled val="1"/>
        </dgm:presLayoutVars>
      </dgm:prSet>
      <dgm:spPr/>
    </dgm:pt>
  </dgm:ptLst>
  <dgm:cxnLst>
    <dgm:cxn modelId="{4D5EE3B3-6586-466A-899E-7B49728AADE1}" srcId="{99A42B62-CE27-48C7-8018-386B01ADEE4E}" destId="{1B0E40EB-AA4B-4974-BA6E-A6109FE03083}" srcOrd="0" destOrd="0" parTransId="{F61EFA7D-1F6A-4609-BA01-5D4C9B70F3C2}" sibTransId="{83DEA5AB-5097-4FFE-8CB7-7BD56B782A60}"/>
    <dgm:cxn modelId="{263CC31A-9460-4DCB-B0D5-061C93C24A9E}" type="presOf" srcId="{AD4C09EA-158C-400D-9EAA-82AF33F9C9AD}" destId="{F0922BD3-C46D-4C41-B4B0-24B611FE24D3}" srcOrd="0" destOrd="0" presId="urn:microsoft.com/office/officeart/2005/8/layout/vList2"/>
    <dgm:cxn modelId="{02E0643B-C6E2-4763-84B4-B04B3B9BA512}" srcId="{3781A96E-60F9-417B-8980-FAF744DAD052}" destId="{698B4C9E-8929-452A-AF6A-4EEB8BCE1978}" srcOrd="1" destOrd="0" parTransId="{418FBF14-157A-43B7-B34D-19AE55EB42C9}" sibTransId="{179A7DE5-3558-47CB-B2DE-0753736749C8}"/>
    <dgm:cxn modelId="{F9269552-3C10-4474-97AE-FF8370586A86}" srcId="{AD4C09EA-158C-400D-9EAA-82AF33F9C9AD}" destId="{A135D1E7-A751-4247-8F99-84394EBF054C}" srcOrd="0" destOrd="0" parTransId="{93C0C107-B527-41D4-ACFD-B1CDAFB64BEE}" sibTransId="{55E0F760-5641-49E8-8D4B-E2F8A6160F98}"/>
    <dgm:cxn modelId="{7E4A2265-2AC5-462A-8FBD-428F12E491B9}" srcId="{1B0E40EB-AA4B-4974-BA6E-A6109FE03083}" destId="{3781A96E-60F9-417B-8980-FAF744DAD052}" srcOrd="0" destOrd="0" parTransId="{FCDF9346-4140-40C9-8A66-2B001E332C63}" sibTransId="{BE09552F-B0D1-4078-9F5C-936A6872F5C3}"/>
    <dgm:cxn modelId="{173C0507-9EB1-46EA-9C08-BE00CE6C6B29}" type="presOf" srcId="{B4A519AC-EB5F-4D4C-AC60-F76224A08D55}" destId="{25F9E90E-6C59-4413-9523-2B8738008B7D}" srcOrd="0" destOrd="3" presId="urn:microsoft.com/office/officeart/2005/8/layout/vList2"/>
    <dgm:cxn modelId="{17D00310-FFE0-4B35-BF92-64236AAE1DA7}" srcId="{E9844566-718F-4219-9FDD-656C28A7F539}" destId="{B1BD5F85-24E1-47B6-BCB3-0E4290542732}" srcOrd="0" destOrd="0" parTransId="{A5F0EABC-39F7-4E34-ACA5-20D97CDDD42C}" sibTransId="{1568D521-A3C9-4D2B-961B-3E1A5796EA95}"/>
    <dgm:cxn modelId="{D3070507-BF7F-4EF2-BA1F-662558E22AEF}" srcId="{9643CC51-E94F-4AE0-8215-16F7302BB829}" destId="{3A1AD4C4-F029-4FA0-A0A0-C45FE635D7A9}" srcOrd="0" destOrd="0" parTransId="{4860E2C0-176F-40F8-B9EF-5A68095852E9}" sibTransId="{16F49AFE-DFE1-405D-A03D-D23AD4F410A9}"/>
    <dgm:cxn modelId="{5EF95E58-CC7E-4568-81FF-67727E45A37F}" type="presOf" srcId="{698B4C9E-8929-452A-AF6A-4EEB8BCE1978}" destId="{25F9E90E-6C59-4413-9523-2B8738008B7D}" srcOrd="0" destOrd="2" presId="urn:microsoft.com/office/officeart/2005/8/layout/vList2"/>
    <dgm:cxn modelId="{98695E0A-4EBC-4038-B261-D3D8FDF2BA64}" srcId="{A135D1E7-A751-4247-8F99-84394EBF054C}" destId="{EE392927-A80D-4D65-88F4-86F19357FCC3}" srcOrd="0" destOrd="0" parTransId="{D8B594C0-27F7-49AE-9C21-F0C58E1B28C4}" sibTransId="{BF504B49-4E1E-41BD-86ED-499754EE3CEF}"/>
    <dgm:cxn modelId="{11DBBA7A-00A8-4B6C-A55E-B011F7E5F243}" type="presOf" srcId="{1B0E40EB-AA4B-4974-BA6E-A6109FE03083}" destId="{A06B207F-9BAD-49BC-91BB-94A01A7043F9}" srcOrd="0" destOrd="0" presId="urn:microsoft.com/office/officeart/2005/8/layout/vList2"/>
    <dgm:cxn modelId="{72875C3B-A8E7-4D8B-812A-B67B3F8996E8}" type="presOf" srcId="{EE392927-A80D-4D65-88F4-86F19357FCC3}" destId="{71C54E4D-97DA-40D9-9608-CE5C4F8A313F}" srcOrd="0" destOrd="1" presId="urn:microsoft.com/office/officeart/2005/8/layout/vList2"/>
    <dgm:cxn modelId="{9829B0DB-E5CF-4F60-9ED4-E73E6595C8A8}" type="presOf" srcId="{3A1AD4C4-F029-4FA0-A0A0-C45FE635D7A9}" destId="{C3EAD501-187A-47D3-A413-0CF9498737CE}" srcOrd="0" destOrd="0" presId="urn:microsoft.com/office/officeart/2005/8/layout/vList2"/>
    <dgm:cxn modelId="{30F809CB-87B4-4BE4-BC33-1628479E3145}" type="presOf" srcId="{E9844566-718F-4219-9FDD-656C28A7F539}" destId="{E9D11D12-0F5B-434D-B588-CE7CC48F7F10}" srcOrd="0" destOrd="0" presId="urn:microsoft.com/office/officeart/2005/8/layout/vList2"/>
    <dgm:cxn modelId="{3BBAC003-28E9-47E3-8B41-574C5C0314EE}" srcId="{3781A96E-60F9-417B-8980-FAF744DAD052}" destId="{B4A519AC-EB5F-4D4C-AC60-F76224A08D55}" srcOrd="2" destOrd="0" parTransId="{D4FA513E-74F5-407A-B5C5-74A7DAEB4A19}" sibTransId="{F2959468-08D1-457B-A7D8-806FBA32026F}"/>
    <dgm:cxn modelId="{B4F1E431-8023-437A-90AF-47545543C172}" type="presOf" srcId="{99A42B62-CE27-48C7-8018-386B01ADEE4E}" destId="{E250EBE5-97F5-4AB9-95E2-E5EDB1B9542F}" srcOrd="0" destOrd="0" presId="urn:microsoft.com/office/officeart/2005/8/layout/vList2"/>
    <dgm:cxn modelId="{A2389AC6-3814-4B8A-A49D-3C9EE1C0A82D}" type="presOf" srcId="{3781A96E-60F9-417B-8980-FAF744DAD052}" destId="{25F9E90E-6C59-4413-9523-2B8738008B7D}" srcOrd="0" destOrd="0" presId="urn:microsoft.com/office/officeart/2005/8/layout/vList2"/>
    <dgm:cxn modelId="{3DFEC512-5688-4EDF-9695-2CEAAB494A8A}" srcId="{B1BD5F85-24E1-47B6-BCB3-0E4290542732}" destId="{5C1BA0D1-7752-4A51-ADAF-16687ACA4FBF}" srcOrd="0" destOrd="0" parTransId="{8DF51DBF-2B8B-4C10-A3BF-B2885B0E5675}" sibTransId="{EE867620-BBA6-49D2-AA68-88AE6471059F}"/>
    <dgm:cxn modelId="{A661F21C-7614-43AF-9A72-9AE97F1E9056}" type="presOf" srcId="{9643CC51-E94F-4AE0-8215-16F7302BB829}" destId="{8574FE37-2DD7-472C-AD8A-5CE791FB12FA}" srcOrd="0" destOrd="0" presId="urn:microsoft.com/office/officeart/2005/8/layout/vList2"/>
    <dgm:cxn modelId="{5B9119B6-9083-4F60-9A0E-70CF6256C93C}" type="presOf" srcId="{6D91B405-3BB8-4900-8F89-F8EDCC6E436E}" destId="{25F9E90E-6C59-4413-9523-2B8738008B7D}" srcOrd="0" destOrd="1" presId="urn:microsoft.com/office/officeart/2005/8/layout/vList2"/>
    <dgm:cxn modelId="{CDF5F109-B2EB-43DA-8618-B75864C82805}" srcId="{3781A96E-60F9-417B-8980-FAF744DAD052}" destId="{6D91B405-3BB8-4900-8F89-F8EDCC6E436E}" srcOrd="0" destOrd="0" parTransId="{F9A71A4D-21DB-44D0-8DE0-58A3D06225A2}" sibTransId="{BFFB19AE-68D5-4D75-A5E5-19C105540DA2}"/>
    <dgm:cxn modelId="{E91D0D7D-92B1-4F79-97FB-838720AAF6F3}" type="presOf" srcId="{5C1BA0D1-7752-4A51-ADAF-16687ACA4FBF}" destId="{70857600-5E33-47AC-801B-CD8BA5A6B340}" srcOrd="0" destOrd="1" presId="urn:microsoft.com/office/officeart/2005/8/layout/vList2"/>
    <dgm:cxn modelId="{BF3F5B1A-FABF-491F-99CD-A01BB31A353E}" type="presOf" srcId="{0BC46357-BD33-492E-A0BA-4613D45B1F4C}" destId="{70857600-5E33-47AC-801B-CD8BA5A6B340}" srcOrd="0" destOrd="2" presId="urn:microsoft.com/office/officeart/2005/8/layout/vList2"/>
    <dgm:cxn modelId="{9D1C06C9-4AA8-4315-8EBE-83EC76F7327C}" srcId="{99A42B62-CE27-48C7-8018-386B01ADEE4E}" destId="{AD4C09EA-158C-400D-9EAA-82AF33F9C9AD}" srcOrd="2" destOrd="0" parTransId="{450F2009-AFFD-456E-9593-5451F1F5B947}" sibTransId="{81CF422A-B4D7-4026-9F95-B60B17608FFB}"/>
    <dgm:cxn modelId="{E1CA1070-F6EE-4AF6-9645-F396F164C114}" srcId="{B1BD5F85-24E1-47B6-BCB3-0E4290542732}" destId="{0BC46357-BD33-492E-A0BA-4613D45B1F4C}" srcOrd="1" destOrd="0" parTransId="{0900CF86-BE47-4D00-A5EC-AAD1AA055D62}" sibTransId="{F575C2F4-B693-4345-A4A5-8D63D6F847D2}"/>
    <dgm:cxn modelId="{811A6E98-1D7E-4EAA-91DB-79DF7DF28E57}" type="presOf" srcId="{A135D1E7-A751-4247-8F99-84394EBF054C}" destId="{71C54E4D-97DA-40D9-9608-CE5C4F8A313F}" srcOrd="0" destOrd="0" presId="urn:microsoft.com/office/officeart/2005/8/layout/vList2"/>
    <dgm:cxn modelId="{62BB7FF1-D36C-4151-8936-74BD9519D91C}" type="presOf" srcId="{B1BD5F85-24E1-47B6-BCB3-0E4290542732}" destId="{70857600-5E33-47AC-801B-CD8BA5A6B340}" srcOrd="0" destOrd="0" presId="urn:microsoft.com/office/officeart/2005/8/layout/vList2"/>
    <dgm:cxn modelId="{F2E47B14-3463-4435-814C-296A90D9FFB2}" srcId="{99A42B62-CE27-48C7-8018-386B01ADEE4E}" destId="{E9844566-718F-4219-9FDD-656C28A7F539}" srcOrd="1" destOrd="0" parTransId="{8361242F-F817-4AAD-A582-E1EBC9499C53}" sibTransId="{9110DBBC-B87B-4D15-B794-165487D8F193}"/>
    <dgm:cxn modelId="{72CA0E57-A70F-4254-B569-A2302B3D14DA}" srcId="{99A42B62-CE27-48C7-8018-386B01ADEE4E}" destId="{9643CC51-E94F-4AE0-8215-16F7302BB829}" srcOrd="3" destOrd="0" parTransId="{02743B1D-64F8-4D4D-B9EC-BADB487EC20A}" sibTransId="{0166A462-9FD4-4D74-A42E-6BB18DFF0A41}"/>
    <dgm:cxn modelId="{E4A2BECC-16EF-49CC-980C-E20014CCE6BF}" type="presParOf" srcId="{E250EBE5-97F5-4AB9-95E2-E5EDB1B9542F}" destId="{A06B207F-9BAD-49BC-91BB-94A01A7043F9}" srcOrd="0" destOrd="0" presId="urn:microsoft.com/office/officeart/2005/8/layout/vList2"/>
    <dgm:cxn modelId="{345162A4-2E0E-41C1-B3F1-28BC2023AE73}" type="presParOf" srcId="{E250EBE5-97F5-4AB9-95E2-E5EDB1B9542F}" destId="{25F9E90E-6C59-4413-9523-2B8738008B7D}" srcOrd="1" destOrd="0" presId="urn:microsoft.com/office/officeart/2005/8/layout/vList2"/>
    <dgm:cxn modelId="{1A828560-2E72-4BF9-9E95-B135ED1398C5}" type="presParOf" srcId="{E250EBE5-97F5-4AB9-95E2-E5EDB1B9542F}" destId="{E9D11D12-0F5B-434D-B588-CE7CC48F7F10}" srcOrd="2" destOrd="0" presId="urn:microsoft.com/office/officeart/2005/8/layout/vList2"/>
    <dgm:cxn modelId="{3F19C62E-82A8-4E37-B96B-8A853C923D76}" type="presParOf" srcId="{E250EBE5-97F5-4AB9-95E2-E5EDB1B9542F}" destId="{70857600-5E33-47AC-801B-CD8BA5A6B340}" srcOrd="3" destOrd="0" presId="urn:microsoft.com/office/officeart/2005/8/layout/vList2"/>
    <dgm:cxn modelId="{F51B5325-AD2E-4E84-B732-89F9B725924F}" type="presParOf" srcId="{E250EBE5-97F5-4AB9-95E2-E5EDB1B9542F}" destId="{F0922BD3-C46D-4C41-B4B0-24B611FE24D3}" srcOrd="4" destOrd="0" presId="urn:microsoft.com/office/officeart/2005/8/layout/vList2"/>
    <dgm:cxn modelId="{74619433-C021-455D-AAF2-B6B1F9F9E9AA}" type="presParOf" srcId="{E250EBE5-97F5-4AB9-95E2-E5EDB1B9542F}" destId="{71C54E4D-97DA-40D9-9608-CE5C4F8A313F}" srcOrd="5" destOrd="0" presId="urn:microsoft.com/office/officeart/2005/8/layout/vList2"/>
    <dgm:cxn modelId="{DC7ADAFB-F57C-4E53-9776-53FCDD853E4F}" type="presParOf" srcId="{E250EBE5-97F5-4AB9-95E2-E5EDB1B9542F}" destId="{8574FE37-2DD7-472C-AD8A-5CE791FB12FA}" srcOrd="6" destOrd="0" presId="urn:microsoft.com/office/officeart/2005/8/layout/vList2"/>
    <dgm:cxn modelId="{78742AA3-861C-48EF-8CEF-0D5CEABF4AF9}" type="presParOf" srcId="{E250EBE5-97F5-4AB9-95E2-E5EDB1B9542F}" destId="{C3EAD501-187A-47D3-A413-0CF9498737C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CC1CD-A50A-428A-B4EE-62408F46EC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06EC6D7-F803-454C-8715-03EFD2EF4D5F}">
      <dgm:prSet custT="1"/>
      <dgm:spPr/>
      <dgm:t>
        <a:bodyPr/>
        <a:lstStyle/>
        <a:p>
          <a:pPr rtl="0"/>
          <a:r>
            <a:rPr lang="en-US" sz="1800"/>
            <a:t>Stage 5</a:t>
          </a:r>
          <a:endParaRPr lang="en-GB" sz="1800"/>
        </a:p>
      </dgm:t>
    </dgm:pt>
    <dgm:pt modelId="{FC39F074-800E-4111-B444-6EB968138847}" type="parTrans" cxnId="{D7E2AEE2-C42A-4383-8EAE-D1ABAB582EF5}">
      <dgm:prSet/>
      <dgm:spPr/>
      <dgm:t>
        <a:bodyPr/>
        <a:lstStyle/>
        <a:p>
          <a:endParaRPr lang="en-GB" sz="1400"/>
        </a:p>
      </dgm:t>
    </dgm:pt>
    <dgm:pt modelId="{978AE21A-7E0A-453F-95FD-1D81BBD36A00}" type="sibTrans" cxnId="{D7E2AEE2-C42A-4383-8EAE-D1ABAB582EF5}">
      <dgm:prSet/>
      <dgm:spPr/>
      <dgm:t>
        <a:bodyPr/>
        <a:lstStyle/>
        <a:p>
          <a:endParaRPr lang="en-GB" sz="1400"/>
        </a:p>
      </dgm:t>
    </dgm:pt>
    <dgm:pt modelId="{67F62633-C369-4F5D-96A6-E220E11B1295}">
      <dgm:prSet custT="1"/>
      <dgm:spPr/>
      <dgm:t>
        <a:bodyPr/>
        <a:lstStyle/>
        <a:p>
          <a:pPr rtl="0"/>
          <a:r>
            <a:rPr lang="en-US" sz="1400"/>
            <a:t>Finalization of MTEF  &amp; FSP</a:t>
          </a:r>
          <a:endParaRPr lang="en-GB" sz="1400"/>
        </a:p>
      </dgm:t>
    </dgm:pt>
    <dgm:pt modelId="{432E7B45-A286-4CE0-96FE-157B28724369}" type="parTrans" cxnId="{181DC098-637A-490A-8909-D64DB9FFE38C}">
      <dgm:prSet/>
      <dgm:spPr/>
      <dgm:t>
        <a:bodyPr/>
        <a:lstStyle/>
        <a:p>
          <a:endParaRPr lang="en-GB" sz="1400"/>
        </a:p>
      </dgm:t>
    </dgm:pt>
    <dgm:pt modelId="{0BE1ADCE-CA0B-4303-A205-0C1985DF2D71}" type="sibTrans" cxnId="{181DC098-637A-490A-8909-D64DB9FFE38C}">
      <dgm:prSet/>
      <dgm:spPr/>
      <dgm:t>
        <a:bodyPr/>
        <a:lstStyle/>
        <a:p>
          <a:endParaRPr lang="en-GB" sz="1400"/>
        </a:p>
      </dgm:t>
    </dgm:pt>
    <dgm:pt modelId="{255B30E6-00A1-4227-810F-95BC222B7F21}">
      <dgm:prSet custT="1"/>
      <dgm:spPr/>
      <dgm:t>
        <a:bodyPr/>
        <a:lstStyle/>
        <a:p>
          <a:pPr rtl="0"/>
          <a:r>
            <a:rPr lang="en-US" sz="1800"/>
            <a:t>Stage 6</a:t>
          </a:r>
          <a:endParaRPr lang="en-GB" sz="1800"/>
        </a:p>
      </dgm:t>
    </dgm:pt>
    <dgm:pt modelId="{5510A89C-27CB-4054-99AF-059F08E4925A}" type="parTrans" cxnId="{B217EBDC-AB37-4E68-93BF-807536F1FD97}">
      <dgm:prSet/>
      <dgm:spPr/>
      <dgm:t>
        <a:bodyPr/>
        <a:lstStyle/>
        <a:p>
          <a:endParaRPr lang="en-GB" sz="1400"/>
        </a:p>
      </dgm:t>
    </dgm:pt>
    <dgm:pt modelId="{E0B6396A-54A6-439E-8C54-693CE056588C}" type="sibTrans" cxnId="{B217EBDC-AB37-4E68-93BF-807536F1FD97}">
      <dgm:prSet/>
      <dgm:spPr/>
      <dgm:t>
        <a:bodyPr/>
        <a:lstStyle/>
        <a:p>
          <a:endParaRPr lang="en-GB" sz="1400"/>
        </a:p>
      </dgm:t>
    </dgm:pt>
    <dgm:pt modelId="{0C73828F-7CED-48A0-8467-EA287F450305}">
      <dgm:prSet custT="1"/>
      <dgm:spPr/>
      <dgm:t>
        <a:bodyPr/>
        <a:lstStyle/>
        <a:p>
          <a:pPr rtl="0"/>
          <a:r>
            <a:rPr lang="en-US" sz="1400"/>
            <a:t>FEC approval of MTEF &amp; FSP</a:t>
          </a:r>
          <a:endParaRPr lang="en-GB" sz="1400"/>
        </a:p>
      </dgm:t>
    </dgm:pt>
    <dgm:pt modelId="{3038A62A-A141-4806-9974-A8A664C605D4}" type="parTrans" cxnId="{53447250-F568-4339-951D-F9DF898FB5DB}">
      <dgm:prSet/>
      <dgm:spPr/>
      <dgm:t>
        <a:bodyPr/>
        <a:lstStyle/>
        <a:p>
          <a:endParaRPr lang="en-GB" sz="1400"/>
        </a:p>
      </dgm:t>
    </dgm:pt>
    <dgm:pt modelId="{AAD5C7AE-A3ED-495A-8132-C591DB0F95D2}" type="sibTrans" cxnId="{53447250-F568-4339-951D-F9DF898FB5DB}">
      <dgm:prSet/>
      <dgm:spPr/>
      <dgm:t>
        <a:bodyPr/>
        <a:lstStyle/>
        <a:p>
          <a:endParaRPr lang="en-GB" sz="1400"/>
        </a:p>
      </dgm:t>
    </dgm:pt>
    <dgm:pt modelId="{4773D4B5-1077-48CA-98F8-CC552C88FEC3}">
      <dgm:prSet custT="1"/>
      <dgm:spPr/>
      <dgm:t>
        <a:bodyPr/>
        <a:lstStyle/>
        <a:p>
          <a:pPr rtl="0"/>
          <a:r>
            <a:rPr lang="en-US" sz="1800"/>
            <a:t>State 7</a:t>
          </a:r>
          <a:endParaRPr lang="en-GB" sz="1800"/>
        </a:p>
      </dgm:t>
    </dgm:pt>
    <dgm:pt modelId="{F830D122-97B5-4647-9CDD-92356C812FF6}" type="parTrans" cxnId="{A8B0B2A1-701E-4C6A-8576-459D748D0988}">
      <dgm:prSet/>
      <dgm:spPr/>
      <dgm:t>
        <a:bodyPr/>
        <a:lstStyle/>
        <a:p>
          <a:endParaRPr lang="en-GB" sz="1400"/>
        </a:p>
      </dgm:t>
    </dgm:pt>
    <dgm:pt modelId="{89A833F4-1B9C-4649-BFB9-DA9CBF0438D3}" type="sibTrans" cxnId="{A8B0B2A1-701E-4C6A-8576-459D748D0988}">
      <dgm:prSet/>
      <dgm:spPr/>
      <dgm:t>
        <a:bodyPr/>
        <a:lstStyle/>
        <a:p>
          <a:endParaRPr lang="en-GB" sz="1400"/>
        </a:p>
      </dgm:t>
    </dgm:pt>
    <dgm:pt modelId="{D9AFB6AB-FB95-4FD0-AEFF-5AAEE989DB30}">
      <dgm:prSet custT="1"/>
      <dgm:spPr/>
      <dgm:t>
        <a:bodyPr/>
        <a:lstStyle/>
        <a:p>
          <a:pPr rtl="0"/>
          <a:r>
            <a:rPr lang="en-US" sz="1400" kern="1200" dirty="0"/>
            <a:t>Issuance of Budget Call Circular </a:t>
          </a:r>
          <a:endParaRPr lang="en-GB" sz="1400" kern="1200" dirty="0"/>
        </a:p>
      </dgm:t>
    </dgm:pt>
    <dgm:pt modelId="{05F02693-F167-4955-92AC-21F6F82F049E}" type="parTrans" cxnId="{A0C88859-FB95-4106-AB55-D0EE69AC28FA}">
      <dgm:prSet/>
      <dgm:spPr/>
      <dgm:t>
        <a:bodyPr/>
        <a:lstStyle/>
        <a:p>
          <a:endParaRPr lang="en-GB" sz="1400"/>
        </a:p>
      </dgm:t>
    </dgm:pt>
    <dgm:pt modelId="{CAF08DD2-1E77-4119-908D-5890A548558F}" type="sibTrans" cxnId="{A0C88859-FB95-4106-AB55-D0EE69AC28FA}">
      <dgm:prSet/>
      <dgm:spPr/>
      <dgm:t>
        <a:bodyPr/>
        <a:lstStyle/>
        <a:p>
          <a:endParaRPr lang="en-GB" sz="1400"/>
        </a:p>
      </dgm:t>
    </dgm:pt>
    <dgm:pt modelId="{EA759796-6F14-4CC9-A777-409FB4C53AB6}">
      <dgm:prSet custT="1"/>
      <dgm:spPr/>
      <dgm:t>
        <a:bodyPr/>
        <a:lstStyle/>
        <a:p>
          <a:pPr rtl="0"/>
          <a:r>
            <a:rPr lang="en-US" sz="1800" dirty="0"/>
            <a:t>Stage 8</a:t>
          </a:r>
          <a:endParaRPr lang="en-GB" sz="1800" dirty="0"/>
        </a:p>
      </dgm:t>
    </dgm:pt>
    <dgm:pt modelId="{48EED984-6001-4969-A2FE-2CC1ADC9C106}" type="parTrans" cxnId="{BEF9D1C8-14F6-4AD7-8A5C-9E91AD81644F}">
      <dgm:prSet/>
      <dgm:spPr/>
      <dgm:t>
        <a:bodyPr/>
        <a:lstStyle/>
        <a:p>
          <a:endParaRPr lang="en-GB" sz="1400"/>
        </a:p>
      </dgm:t>
    </dgm:pt>
    <dgm:pt modelId="{F0D1EE3C-89B0-4704-8FB7-6C9FDCC3BE53}" type="sibTrans" cxnId="{BEF9D1C8-14F6-4AD7-8A5C-9E91AD81644F}">
      <dgm:prSet/>
      <dgm:spPr/>
      <dgm:t>
        <a:bodyPr/>
        <a:lstStyle/>
        <a:p>
          <a:endParaRPr lang="en-GB" sz="1400"/>
        </a:p>
      </dgm:t>
    </dgm:pt>
    <dgm:pt modelId="{262F483C-CE60-43F0-9F96-DFB119080628}">
      <dgm:prSet custT="1"/>
      <dgm:spPr/>
      <dgm:t>
        <a:bodyPr/>
        <a:lstStyle/>
        <a:p>
          <a:pPr rtl="0"/>
          <a:r>
            <a:rPr lang="en-US" sz="1400" kern="1200" dirty="0">
              <a:solidFill>
                <a:srgbClr val="000000">
                  <a:hueOff val="0"/>
                  <a:satOff val="0"/>
                  <a:lumOff val="0"/>
                  <a:alphaOff val="0"/>
                </a:srgbClr>
              </a:solidFill>
              <a:latin typeface="Calibri"/>
              <a:ea typeface="+mn-ea"/>
              <a:cs typeface="+mn-cs"/>
            </a:rPr>
            <a:t>Guidelines to MDAs &amp;</a:t>
          </a:r>
          <a:endParaRPr lang="en-GB" sz="1400" kern="1200" dirty="0">
            <a:solidFill>
              <a:srgbClr val="000000">
                <a:hueOff val="0"/>
                <a:satOff val="0"/>
                <a:lumOff val="0"/>
                <a:alphaOff val="0"/>
              </a:srgbClr>
            </a:solidFill>
            <a:latin typeface="Calibri"/>
            <a:ea typeface="+mn-ea"/>
            <a:cs typeface="+mn-cs"/>
          </a:endParaRPr>
        </a:p>
      </dgm:t>
    </dgm:pt>
    <dgm:pt modelId="{2E966E3A-FAFD-48C8-8361-B8A644BBC3DD}" type="parTrans" cxnId="{3A8C04C8-BAAF-4A6F-8B6A-7038D0E110AA}">
      <dgm:prSet/>
      <dgm:spPr/>
      <dgm:t>
        <a:bodyPr/>
        <a:lstStyle/>
        <a:p>
          <a:endParaRPr lang="en-US"/>
        </a:p>
      </dgm:t>
    </dgm:pt>
    <dgm:pt modelId="{39FBB29A-3837-444C-A2F3-0568593F5B98}" type="sibTrans" cxnId="{3A8C04C8-BAAF-4A6F-8B6A-7038D0E110AA}">
      <dgm:prSet/>
      <dgm:spPr/>
      <dgm:t>
        <a:bodyPr/>
        <a:lstStyle/>
        <a:p>
          <a:endParaRPr lang="en-US"/>
        </a:p>
      </dgm:t>
    </dgm:pt>
    <dgm:pt modelId="{01BE1DE9-5989-4267-9A37-5FF3272833CA}">
      <dgm:prSet custT="1"/>
      <dgm:spPr/>
      <dgm:t>
        <a:bodyPr/>
        <a:lstStyle/>
        <a:p>
          <a:pPr rtl="0"/>
          <a:r>
            <a:rPr lang="en-US" sz="1400" kern="1200" dirty="0">
              <a:solidFill>
                <a:srgbClr val="000000">
                  <a:hueOff val="0"/>
                  <a:satOff val="0"/>
                  <a:lumOff val="0"/>
                  <a:alphaOff val="0"/>
                </a:srgbClr>
              </a:solidFill>
              <a:latin typeface="Calibri"/>
              <a:ea typeface="+mn-ea"/>
              <a:cs typeface="+mn-cs"/>
            </a:rPr>
            <a:t>MDAs’ Budget Ceilings</a:t>
          </a:r>
          <a:endParaRPr lang="en-GB" sz="1400" kern="1200" dirty="0">
            <a:solidFill>
              <a:srgbClr val="000000">
                <a:hueOff val="0"/>
                <a:satOff val="0"/>
                <a:lumOff val="0"/>
                <a:alphaOff val="0"/>
              </a:srgbClr>
            </a:solidFill>
            <a:latin typeface="Calibri"/>
            <a:ea typeface="+mn-ea"/>
            <a:cs typeface="+mn-cs"/>
          </a:endParaRPr>
        </a:p>
      </dgm:t>
    </dgm:pt>
    <dgm:pt modelId="{C4CBAF5C-C86D-494A-8EEA-410687FA6B36}" type="parTrans" cxnId="{9CB128DD-AA55-49C7-9014-8C3104F2E6A1}">
      <dgm:prSet/>
      <dgm:spPr/>
      <dgm:t>
        <a:bodyPr/>
        <a:lstStyle/>
        <a:p>
          <a:endParaRPr lang="en-US"/>
        </a:p>
      </dgm:t>
    </dgm:pt>
    <dgm:pt modelId="{CDF60965-6465-421E-BA38-DC921E417D3C}" type="sibTrans" cxnId="{9CB128DD-AA55-49C7-9014-8C3104F2E6A1}">
      <dgm:prSet/>
      <dgm:spPr/>
      <dgm:t>
        <a:bodyPr/>
        <a:lstStyle/>
        <a:p>
          <a:endParaRPr lang="en-US"/>
        </a:p>
      </dgm:t>
    </dgm:pt>
    <dgm:pt modelId="{7F451B99-199A-446B-A489-400BEC211431}">
      <dgm:prSet custT="1"/>
      <dgm:spPr/>
      <dgm:t>
        <a:bodyPr/>
        <a:lstStyle/>
        <a:p>
          <a:pPr rtl="0"/>
          <a:r>
            <a:rPr lang="en-US" sz="1800"/>
            <a:t>Submission of MTEF &amp; FSP for NASS approval by resolution</a:t>
          </a:r>
          <a:endParaRPr lang="en-GB" sz="1800" dirty="0"/>
        </a:p>
      </dgm:t>
    </dgm:pt>
    <dgm:pt modelId="{0E02F40A-76EA-4CF4-A0F9-F9D39AADE9D7}" type="parTrans" cxnId="{722EFCD5-008E-4E1E-B061-9D955449895B}">
      <dgm:prSet/>
      <dgm:spPr/>
      <dgm:t>
        <a:bodyPr/>
        <a:lstStyle/>
        <a:p>
          <a:endParaRPr lang="en-US"/>
        </a:p>
      </dgm:t>
    </dgm:pt>
    <dgm:pt modelId="{E9E75207-F37F-46FC-B6D4-C9CD5B184404}" type="sibTrans" cxnId="{722EFCD5-008E-4E1E-B061-9D955449895B}">
      <dgm:prSet/>
      <dgm:spPr/>
      <dgm:t>
        <a:bodyPr/>
        <a:lstStyle/>
        <a:p>
          <a:endParaRPr lang="en-US"/>
        </a:p>
      </dgm:t>
    </dgm:pt>
    <dgm:pt modelId="{8CA9D8BF-C8D7-4F65-BDA8-400D8CC8A4F0}" type="pres">
      <dgm:prSet presAssocID="{94FCC1CD-A50A-428A-B4EE-62408F46EC51}" presName="linear" presStyleCnt="0">
        <dgm:presLayoutVars>
          <dgm:animLvl val="lvl"/>
          <dgm:resizeHandles val="exact"/>
        </dgm:presLayoutVars>
      </dgm:prSet>
      <dgm:spPr/>
    </dgm:pt>
    <dgm:pt modelId="{7D32E902-E8C9-4F75-8923-907EC2D5C8CE}" type="pres">
      <dgm:prSet presAssocID="{606EC6D7-F803-454C-8715-03EFD2EF4D5F}" presName="parentText" presStyleLbl="node1" presStyleIdx="0" presStyleCnt="4" custLinFactNeighborX="-6640" custLinFactNeighborY="-53035">
        <dgm:presLayoutVars>
          <dgm:chMax val="0"/>
          <dgm:bulletEnabled val="1"/>
        </dgm:presLayoutVars>
      </dgm:prSet>
      <dgm:spPr/>
    </dgm:pt>
    <dgm:pt modelId="{3F8EE583-8560-4F23-B6E5-C4B2B8541D9F}" type="pres">
      <dgm:prSet presAssocID="{606EC6D7-F803-454C-8715-03EFD2EF4D5F}" presName="childText" presStyleLbl="revTx" presStyleIdx="0" presStyleCnt="4">
        <dgm:presLayoutVars>
          <dgm:bulletEnabled val="1"/>
        </dgm:presLayoutVars>
      </dgm:prSet>
      <dgm:spPr/>
    </dgm:pt>
    <dgm:pt modelId="{ACDD3793-E4BC-4F72-8CD3-8610B8586FD2}" type="pres">
      <dgm:prSet presAssocID="{255B30E6-00A1-4227-810F-95BC222B7F21}" presName="parentText" presStyleLbl="node1" presStyleIdx="1" presStyleCnt="4">
        <dgm:presLayoutVars>
          <dgm:chMax val="0"/>
          <dgm:bulletEnabled val="1"/>
        </dgm:presLayoutVars>
      </dgm:prSet>
      <dgm:spPr/>
    </dgm:pt>
    <dgm:pt modelId="{9A13CD49-F507-4159-9815-B0031795A663}" type="pres">
      <dgm:prSet presAssocID="{255B30E6-00A1-4227-810F-95BC222B7F21}" presName="childText" presStyleLbl="revTx" presStyleIdx="1" presStyleCnt="4">
        <dgm:presLayoutVars>
          <dgm:bulletEnabled val="1"/>
        </dgm:presLayoutVars>
      </dgm:prSet>
      <dgm:spPr/>
    </dgm:pt>
    <dgm:pt modelId="{D5025578-EC40-4121-857F-BDB5AF9137F7}" type="pres">
      <dgm:prSet presAssocID="{4773D4B5-1077-48CA-98F8-CC552C88FEC3}" presName="parentText" presStyleLbl="node1" presStyleIdx="2" presStyleCnt="4">
        <dgm:presLayoutVars>
          <dgm:chMax val="0"/>
          <dgm:bulletEnabled val="1"/>
        </dgm:presLayoutVars>
      </dgm:prSet>
      <dgm:spPr/>
    </dgm:pt>
    <dgm:pt modelId="{1DA55CC6-6E65-443F-82E6-CB8F1D377F15}" type="pres">
      <dgm:prSet presAssocID="{4773D4B5-1077-48CA-98F8-CC552C88FEC3}" presName="childText" presStyleLbl="revTx" presStyleIdx="2" presStyleCnt="4">
        <dgm:presLayoutVars>
          <dgm:bulletEnabled val="1"/>
        </dgm:presLayoutVars>
      </dgm:prSet>
      <dgm:spPr/>
    </dgm:pt>
    <dgm:pt modelId="{D093FCB7-1CBB-47DA-8219-2A6EEC4F7AC4}" type="pres">
      <dgm:prSet presAssocID="{EA759796-6F14-4CC9-A777-409FB4C53AB6}" presName="parentText" presStyleLbl="node1" presStyleIdx="3" presStyleCnt="4">
        <dgm:presLayoutVars>
          <dgm:chMax val="0"/>
          <dgm:bulletEnabled val="1"/>
        </dgm:presLayoutVars>
      </dgm:prSet>
      <dgm:spPr/>
    </dgm:pt>
    <dgm:pt modelId="{82F0A15A-F3BE-44DE-B7D2-BC7CC8D0AC44}" type="pres">
      <dgm:prSet presAssocID="{EA759796-6F14-4CC9-A777-409FB4C53AB6}" presName="childText" presStyleLbl="revTx" presStyleIdx="3" presStyleCnt="4">
        <dgm:presLayoutVars>
          <dgm:bulletEnabled val="1"/>
        </dgm:presLayoutVars>
      </dgm:prSet>
      <dgm:spPr/>
    </dgm:pt>
  </dgm:ptLst>
  <dgm:cxnLst>
    <dgm:cxn modelId="{0A63D0ED-C3BF-459E-AFBD-F0171A4FE909}" type="presOf" srcId="{EA759796-6F14-4CC9-A777-409FB4C53AB6}" destId="{D093FCB7-1CBB-47DA-8219-2A6EEC4F7AC4}" srcOrd="0" destOrd="0" presId="urn:microsoft.com/office/officeart/2005/8/layout/vList2"/>
    <dgm:cxn modelId="{D7E2AEE2-C42A-4383-8EAE-D1ABAB582EF5}" srcId="{94FCC1CD-A50A-428A-B4EE-62408F46EC51}" destId="{606EC6D7-F803-454C-8715-03EFD2EF4D5F}" srcOrd="0" destOrd="0" parTransId="{FC39F074-800E-4111-B444-6EB968138847}" sibTransId="{978AE21A-7E0A-453F-95FD-1D81BBD36A00}"/>
    <dgm:cxn modelId="{B217EBDC-AB37-4E68-93BF-807536F1FD97}" srcId="{94FCC1CD-A50A-428A-B4EE-62408F46EC51}" destId="{255B30E6-00A1-4227-810F-95BC222B7F21}" srcOrd="1" destOrd="0" parTransId="{5510A89C-27CB-4054-99AF-059F08E4925A}" sibTransId="{E0B6396A-54A6-439E-8C54-693CE056588C}"/>
    <dgm:cxn modelId="{63DF9B04-F5E6-4553-8563-2E47EBAFB17E}" type="presOf" srcId="{4773D4B5-1077-48CA-98F8-CC552C88FEC3}" destId="{D5025578-EC40-4121-857F-BDB5AF9137F7}" srcOrd="0" destOrd="0" presId="urn:microsoft.com/office/officeart/2005/8/layout/vList2"/>
    <dgm:cxn modelId="{BAF7A112-DC2C-476E-A9B6-EAFC5EB4FA4D}" type="presOf" srcId="{255B30E6-00A1-4227-810F-95BC222B7F21}" destId="{ACDD3793-E4BC-4F72-8CD3-8610B8586FD2}" srcOrd="0" destOrd="0" presId="urn:microsoft.com/office/officeart/2005/8/layout/vList2"/>
    <dgm:cxn modelId="{722EFCD5-008E-4E1E-B061-9D955449895B}" srcId="{EA759796-6F14-4CC9-A777-409FB4C53AB6}" destId="{7F451B99-199A-446B-A489-400BEC211431}" srcOrd="0" destOrd="0" parTransId="{0E02F40A-76EA-4CF4-A0F9-F9D39AADE9D7}" sibTransId="{E9E75207-F37F-46FC-B6D4-C9CD5B184404}"/>
    <dgm:cxn modelId="{FD26A114-135C-4272-A072-ABB1C3795647}" type="presOf" srcId="{7F451B99-199A-446B-A489-400BEC211431}" destId="{82F0A15A-F3BE-44DE-B7D2-BC7CC8D0AC44}" srcOrd="0" destOrd="0" presId="urn:microsoft.com/office/officeart/2005/8/layout/vList2"/>
    <dgm:cxn modelId="{53447250-F568-4339-951D-F9DF898FB5DB}" srcId="{255B30E6-00A1-4227-810F-95BC222B7F21}" destId="{0C73828F-7CED-48A0-8467-EA287F450305}" srcOrd="0" destOrd="0" parTransId="{3038A62A-A141-4806-9974-A8A664C605D4}" sibTransId="{AAD5C7AE-A3ED-495A-8132-C591DB0F95D2}"/>
    <dgm:cxn modelId="{614B6D74-8D53-4FE1-8F60-5B4A27D8F90C}" type="presOf" srcId="{0C73828F-7CED-48A0-8467-EA287F450305}" destId="{9A13CD49-F507-4159-9815-B0031795A663}" srcOrd="0" destOrd="0" presId="urn:microsoft.com/office/officeart/2005/8/layout/vList2"/>
    <dgm:cxn modelId="{91C67340-127B-443A-B015-F57C2830D072}" type="presOf" srcId="{67F62633-C369-4F5D-96A6-E220E11B1295}" destId="{3F8EE583-8560-4F23-B6E5-C4B2B8541D9F}" srcOrd="0" destOrd="0" presId="urn:microsoft.com/office/officeart/2005/8/layout/vList2"/>
    <dgm:cxn modelId="{A8B0B2A1-701E-4C6A-8576-459D748D0988}" srcId="{94FCC1CD-A50A-428A-B4EE-62408F46EC51}" destId="{4773D4B5-1077-48CA-98F8-CC552C88FEC3}" srcOrd="2" destOrd="0" parTransId="{F830D122-97B5-4647-9CDD-92356C812FF6}" sibTransId="{89A833F4-1B9C-4649-BFB9-DA9CBF0438D3}"/>
    <dgm:cxn modelId="{A0C88859-FB95-4106-AB55-D0EE69AC28FA}" srcId="{4773D4B5-1077-48CA-98F8-CC552C88FEC3}" destId="{D9AFB6AB-FB95-4FD0-AEFF-5AAEE989DB30}" srcOrd="0" destOrd="0" parTransId="{05F02693-F167-4955-92AC-21F6F82F049E}" sibTransId="{CAF08DD2-1E77-4119-908D-5890A548558F}"/>
    <dgm:cxn modelId="{3A8C04C8-BAAF-4A6F-8B6A-7038D0E110AA}" srcId="{D9AFB6AB-FB95-4FD0-AEFF-5AAEE989DB30}" destId="{262F483C-CE60-43F0-9F96-DFB119080628}" srcOrd="0" destOrd="0" parTransId="{2E966E3A-FAFD-48C8-8361-B8A644BBC3DD}" sibTransId="{39FBB29A-3837-444C-A2F3-0568593F5B98}"/>
    <dgm:cxn modelId="{645565DC-7EFC-4134-8BEB-C005AE401CEA}" type="presOf" srcId="{94FCC1CD-A50A-428A-B4EE-62408F46EC51}" destId="{8CA9D8BF-C8D7-4F65-BDA8-400D8CC8A4F0}" srcOrd="0" destOrd="0" presId="urn:microsoft.com/office/officeart/2005/8/layout/vList2"/>
    <dgm:cxn modelId="{9CB128DD-AA55-49C7-9014-8C3104F2E6A1}" srcId="{D9AFB6AB-FB95-4FD0-AEFF-5AAEE989DB30}" destId="{01BE1DE9-5989-4267-9A37-5FF3272833CA}" srcOrd="1" destOrd="0" parTransId="{C4CBAF5C-C86D-494A-8EEA-410687FA6B36}" sibTransId="{CDF60965-6465-421E-BA38-DC921E417D3C}"/>
    <dgm:cxn modelId="{BEF9D1C8-14F6-4AD7-8A5C-9E91AD81644F}" srcId="{94FCC1CD-A50A-428A-B4EE-62408F46EC51}" destId="{EA759796-6F14-4CC9-A777-409FB4C53AB6}" srcOrd="3" destOrd="0" parTransId="{48EED984-6001-4969-A2FE-2CC1ADC9C106}" sibTransId="{F0D1EE3C-89B0-4704-8FB7-6C9FDCC3BE53}"/>
    <dgm:cxn modelId="{498C1917-5960-4549-ABEE-B75197597D84}" type="presOf" srcId="{606EC6D7-F803-454C-8715-03EFD2EF4D5F}" destId="{7D32E902-E8C9-4F75-8923-907EC2D5C8CE}" srcOrd="0" destOrd="0" presId="urn:microsoft.com/office/officeart/2005/8/layout/vList2"/>
    <dgm:cxn modelId="{B7C71917-957B-4191-8909-61C65D61D1AA}" type="presOf" srcId="{D9AFB6AB-FB95-4FD0-AEFF-5AAEE989DB30}" destId="{1DA55CC6-6E65-443F-82E6-CB8F1D377F15}" srcOrd="0" destOrd="0" presId="urn:microsoft.com/office/officeart/2005/8/layout/vList2"/>
    <dgm:cxn modelId="{181DC098-637A-490A-8909-D64DB9FFE38C}" srcId="{606EC6D7-F803-454C-8715-03EFD2EF4D5F}" destId="{67F62633-C369-4F5D-96A6-E220E11B1295}" srcOrd="0" destOrd="0" parTransId="{432E7B45-A286-4CE0-96FE-157B28724369}" sibTransId="{0BE1ADCE-CA0B-4303-A205-0C1985DF2D71}"/>
    <dgm:cxn modelId="{EFB3C21E-76D2-4998-B917-0824806A3B1B}" type="presOf" srcId="{262F483C-CE60-43F0-9F96-DFB119080628}" destId="{1DA55CC6-6E65-443F-82E6-CB8F1D377F15}" srcOrd="0" destOrd="1" presId="urn:microsoft.com/office/officeart/2005/8/layout/vList2"/>
    <dgm:cxn modelId="{5997C499-B0D4-4705-928D-6FB8E0D2579C}" type="presOf" srcId="{01BE1DE9-5989-4267-9A37-5FF3272833CA}" destId="{1DA55CC6-6E65-443F-82E6-CB8F1D377F15}" srcOrd="0" destOrd="2" presId="urn:microsoft.com/office/officeart/2005/8/layout/vList2"/>
    <dgm:cxn modelId="{D0551F50-F62B-4B5B-94B0-B5B31CE526F4}" type="presParOf" srcId="{8CA9D8BF-C8D7-4F65-BDA8-400D8CC8A4F0}" destId="{7D32E902-E8C9-4F75-8923-907EC2D5C8CE}" srcOrd="0" destOrd="0" presId="urn:microsoft.com/office/officeart/2005/8/layout/vList2"/>
    <dgm:cxn modelId="{FDB6ACF5-7C9D-4C7D-914B-724992418313}" type="presParOf" srcId="{8CA9D8BF-C8D7-4F65-BDA8-400D8CC8A4F0}" destId="{3F8EE583-8560-4F23-B6E5-C4B2B8541D9F}" srcOrd="1" destOrd="0" presId="urn:microsoft.com/office/officeart/2005/8/layout/vList2"/>
    <dgm:cxn modelId="{C7945778-459D-4ADB-9CE9-BA0A6DC8BE7C}" type="presParOf" srcId="{8CA9D8BF-C8D7-4F65-BDA8-400D8CC8A4F0}" destId="{ACDD3793-E4BC-4F72-8CD3-8610B8586FD2}" srcOrd="2" destOrd="0" presId="urn:microsoft.com/office/officeart/2005/8/layout/vList2"/>
    <dgm:cxn modelId="{DCAB8E7C-CD51-455A-8B6B-C78F8671C3EF}" type="presParOf" srcId="{8CA9D8BF-C8D7-4F65-BDA8-400D8CC8A4F0}" destId="{9A13CD49-F507-4159-9815-B0031795A663}" srcOrd="3" destOrd="0" presId="urn:microsoft.com/office/officeart/2005/8/layout/vList2"/>
    <dgm:cxn modelId="{7A40FEE0-192B-495F-8F01-69966C2FCAB6}" type="presParOf" srcId="{8CA9D8BF-C8D7-4F65-BDA8-400D8CC8A4F0}" destId="{D5025578-EC40-4121-857F-BDB5AF9137F7}" srcOrd="4" destOrd="0" presId="urn:microsoft.com/office/officeart/2005/8/layout/vList2"/>
    <dgm:cxn modelId="{0C8584F5-7873-45E4-94A0-30A29B421E05}" type="presParOf" srcId="{8CA9D8BF-C8D7-4F65-BDA8-400D8CC8A4F0}" destId="{1DA55CC6-6E65-443F-82E6-CB8F1D377F15}" srcOrd="5" destOrd="0" presId="urn:microsoft.com/office/officeart/2005/8/layout/vList2"/>
    <dgm:cxn modelId="{794B3AD0-B039-4EE7-8CFD-906DA9CC71E2}" type="presParOf" srcId="{8CA9D8BF-C8D7-4F65-BDA8-400D8CC8A4F0}" destId="{D093FCB7-1CBB-47DA-8219-2A6EEC4F7AC4}" srcOrd="6" destOrd="0" presId="urn:microsoft.com/office/officeart/2005/8/layout/vList2"/>
    <dgm:cxn modelId="{3948E918-486D-4704-AE6B-27E5734D2742}" type="presParOf" srcId="{8CA9D8BF-C8D7-4F65-BDA8-400D8CC8A4F0}" destId="{82F0A15A-F3BE-44DE-B7D2-BC7CC8D0AC44}"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B7CFB-1D31-486A-8327-C1ACAB6FEF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B06B1FF-57EB-494B-B577-F4CE74E0B977}">
      <dgm:prSet/>
      <dgm:spPr/>
      <dgm:t>
        <a:bodyPr/>
        <a:lstStyle/>
        <a:p>
          <a:pPr rtl="0"/>
          <a:r>
            <a:rPr lang="en-US"/>
            <a:t>Stage 9</a:t>
          </a:r>
          <a:endParaRPr lang="en-GB"/>
        </a:p>
      </dgm:t>
    </dgm:pt>
    <dgm:pt modelId="{F0DD513B-E5E4-47C0-98DA-DDDE30CE78BF}" type="parTrans" cxnId="{62511F19-B496-4E5D-B383-49EE8685A2B3}">
      <dgm:prSet/>
      <dgm:spPr/>
      <dgm:t>
        <a:bodyPr/>
        <a:lstStyle/>
        <a:p>
          <a:endParaRPr lang="en-GB"/>
        </a:p>
      </dgm:t>
    </dgm:pt>
    <dgm:pt modelId="{C6A90297-80B2-49DB-B5D5-B8180E38BF4A}" type="sibTrans" cxnId="{62511F19-B496-4E5D-B383-49EE8685A2B3}">
      <dgm:prSet/>
      <dgm:spPr/>
      <dgm:t>
        <a:bodyPr/>
        <a:lstStyle/>
        <a:p>
          <a:endParaRPr lang="en-GB"/>
        </a:p>
      </dgm:t>
    </dgm:pt>
    <dgm:pt modelId="{3D152F77-49C0-42C3-AE4D-9E075F5E16CD}">
      <dgm:prSet/>
      <dgm:spPr/>
      <dgm:t>
        <a:bodyPr/>
        <a:lstStyle/>
        <a:p>
          <a:pPr rtl="0"/>
          <a:r>
            <a:rPr lang="en-US" dirty="0"/>
            <a:t>Submission of Budget Proposals by MDAs; Bi-lateral Meetings </a:t>
          </a:r>
          <a:endParaRPr lang="en-GB" dirty="0"/>
        </a:p>
      </dgm:t>
    </dgm:pt>
    <dgm:pt modelId="{21BD6A12-9F3A-4D27-808B-1AE53EF37CD0}" type="parTrans" cxnId="{EE898CC3-1141-4BF7-9BCA-6EF4A789FF61}">
      <dgm:prSet/>
      <dgm:spPr/>
      <dgm:t>
        <a:bodyPr/>
        <a:lstStyle/>
        <a:p>
          <a:endParaRPr lang="en-GB"/>
        </a:p>
      </dgm:t>
    </dgm:pt>
    <dgm:pt modelId="{323FD233-0AF4-4408-855A-D6CB4423A226}" type="sibTrans" cxnId="{EE898CC3-1141-4BF7-9BCA-6EF4A789FF61}">
      <dgm:prSet/>
      <dgm:spPr/>
      <dgm:t>
        <a:bodyPr/>
        <a:lstStyle/>
        <a:p>
          <a:endParaRPr lang="en-GB"/>
        </a:p>
      </dgm:t>
    </dgm:pt>
    <dgm:pt modelId="{504F872A-09F2-4321-8F55-4EA394444A09}">
      <dgm:prSet/>
      <dgm:spPr/>
      <dgm:t>
        <a:bodyPr/>
        <a:lstStyle/>
        <a:p>
          <a:pPr rtl="0"/>
          <a:r>
            <a:rPr lang="en-US"/>
            <a:t>Stage 10</a:t>
          </a:r>
          <a:endParaRPr lang="en-GB"/>
        </a:p>
      </dgm:t>
    </dgm:pt>
    <dgm:pt modelId="{97B23643-F7D6-477F-8C32-C1B70E1A0284}" type="parTrans" cxnId="{AA8ACA7C-4F4A-4D05-9EFD-3325AB4B4F7C}">
      <dgm:prSet/>
      <dgm:spPr/>
      <dgm:t>
        <a:bodyPr/>
        <a:lstStyle/>
        <a:p>
          <a:endParaRPr lang="en-GB"/>
        </a:p>
      </dgm:t>
    </dgm:pt>
    <dgm:pt modelId="{BDE05C3C-0AC5-4DFB-90BD-8042C0027DCC}" type="sibTrans" cxnId="{AA8ACA7C-4F4A-4D05-9EFD-3325AB4B4F7C}">
      <dgm:prSet/>
      <dgm:spPr/>
      <dgm:t>
        <a:bodyPr/>
        <a:lstStyle/>
        <a:p>
          <a:endParaRPr lang="en-GB"/>
        </a:p>
      </dgm:t>
    </dgm:pt>
    <dgm:pt modelId="{AF475786-EC35-4C80-810D-8683D8B08EA3}">
      <dgm:prSet/>
      <dgm:spPr/>
      <dgm:t>
        <a:bodyPr/>
        <a:lstStyle/>
        <a:p>
          <a:pPr rtl="0"/>
          <a:r>
            <a:rPr lang="en-US" dirty="0"/>
            <a:t>Evaluation and consolidation of MDAs’ submissions by BOF</a:t>
          </a:r>
          <a:endParaRPr lang="en-GB" dirty="0"/>
        </a:p>
      </dgm:t>
    </dgm:pt>
    <dgm:pt modelId="{1CCC3C44-67CE-4CF2-8759-E1F5736E01D8}" type="parTrans" cxnId="{D6A5032A-01BB-485F-A247-84E6999A9171}">
      <dgm:prSet/>
      <dgm:spPr/>
      <dgm:t>
        <a:bodyPr/>
        <a:lstStyle/>
        <a:p>
          <a:endParaRPr lang="en-GB"/>
        </a:p>
      </dgm:t>
    </dgm:pt>
    <dgm:pt modelId="{529F168C-5132-4F29-AEE1-844B58FFDF76}" type="sibTrans" cxnId="{D6A5032A-01BB-485F-A247-84E6999A9171}">
      <dgm:prSet/>
      <dgm:spPr/>
      <dgm:t>
        <a:bodyPr/>
        <a:lstStyle/>
        <a:p>
          <a:endParaRPr lang="en-GB"/>
        </a:p>
      </dgm:t>
    </dgm:pt>
    <dgm:pt modelId="{90CB0857-40CA-4039-A765-C0F738D2DAE3}">
      <dgm:prSet/>
      <dgm:spPr/>
      <dgm:t>
        <a:bodyPr/>
        <a:lstStyle/>
        <a:p>
          <a:pPr rtl="0"/>
          <a:r>
            <a:rPr lang="en-US"/>
            <a:t>Stage 11</a:t>
          </a:r>
          <a:endParaRPr lang="en-GB"/>
        </a:p>
      </dgm:t>
    </dgm:pt>
    <dgm:pt modelId="{0D5F2251-96F1-463E-B470-628654B56A12}" type="parTrans" cxnId="{9A320B80-60CE-41DB-9178-1CDB1F8D886C}">
      <dgm:prSet/>
      <dgm:spPr/>
      <dgm:t>
        <a:bodyPr/>
        <a:lstStyle/>
        <a:p>
          <a:endParaRPr lang="en-GB"/>
        </a:p>
      </dgm:t>
    </dgm:pt>
    <dgm:pt modelId="{D24E0767-422E-401F-B3E4-2BE51CE49896}" type="sibTrans" cxnId="{9A320B80-60CE-41DB-9178-1CDB1F8D886C}">
      <dgm:prSet/>
      <dgm:spPr/>
      <dgm:t>
        <a:bodyPr/>
        <a:lstStyle/>
        <a:p>
          <a:endParaRPr lang="en-GB"/>
        </a:p>
      </dgm:t>
    </dgm:pt>
    <dgm:pt modelId="{BB1B3CFF-9B02-41AF-B956-C40AAA9B9BA7}">
      <dgm:prSet/>
      <dgm:spPr/>
      <dgm:t>
        <a:bodyPr/>
        <a:lstStyle/>
        <a:p>
          <a:pPr rtl="0"/>
          <a:r>
            <a:rPr lang="en-US"/>
            <a:t>Presentation of Draft Budget for FEC approval</a:t>
          </a:r>
          <a:endParaRPr lang="en-GB"/>
        </a:p>
      </dgm:t>
    </dgm:pt>
    <dgm:pt modelId="{CF5C5C34-ED86-4E4E-BE05-6B5256482BD2}" type="parTrans" cxnId="{B03E27A4-7437-42B6-8778-1FFB9E704804}">
      <dgm:prSet/>
      <dgm:spPr/>
      <dgm:t>
        <a:bodyPr/>
        <a:lstStyle/>
        <a:p>
          <a:endParaRPr lang="en-GB"/>
        </a:p>
      </dgm:t>
    </dgm:pt>
    <dgm:pt modelId="{47A6C3B7-D3B5-4711-B25F-3B48BA3CB837}" type="sibTrans" cxnId="{B03E27A4-7437-42B6-8778-1FFB9E704804}">
      <dgm:prSet/>
      <dgm:spPr/>
      <dgm:t>
        <a:bodyPr/>
        <a:lstStyle/>
        <a:p>
          <a:endParaRPr lang="en-GB"/>
        </a:p>
      </dgm:t>
    </dgm:pt>
    <dgm:pt modelId="{CB837AC3-F33D-4545-916A-62AF38585E60}" type="pres">
      <dgm:prSet presAssocID="{912B7CFB-1D31-486A-8327-C1ACAB6FEF9A}" presName="linear" presStyleCnt="0">
        <dgm:presLayoutVars>
          <dgm:animLvl val="lvl"/>
          <dgm:resizeHandles val="exact"/>
        </dgm:presLayoutVars>
      </dgm:prSet>
      <dgm:spPr/>
    </dgm:pt>
    <dgm:pt modelId="{A391E7D6-B928-4AC1-87AE-31CE58DCDC5C}" type="pres">
      <dgm:prSet presAssocID="{0B06B1FF-57EB-494B-B577-F4CE74E0B977}" presName="parentText" presStyleLbl="node1" presStyleIdx="0" presStyleCnt="3">
        <dgm:presLayoutVars>
          <dgm:chMax val="0"/>
          <dgm:bulletEnabled val="1"/>
        </dgm:presLayoutVars>
      </dgm:prSet>
      <dgm:spPr/>
    </dgm:pt>
    <dgm:pt modelId="{E13CEB82-84D5-4C12-904E-BB17F00540BA}" type="pres">
      <dgm:prSet presAssocID="{0B06B1FF-57EB-494B-B577-F4CE74E0B977}" presName="childText" presStyleLbl="revTx" presStyleIdx="0" presStyleCnt="3">
        <dgm:presLayoutVars>
          <dgm:bulletEnabled val="1"/>
        </dgm:presLayoutVars>
      </dgm:prSet>
      <dgm:spPr/>
    </dgm:pt>
    <dgm:pt modelId="{C1C44E51-EEB0-4FF9-B5B1-D2508D337152}" type="pres">
      <dgm:prSet presAssocID="{504F872A-09F2-4321-8F55-4EA394444A09}" presName="parentText" presStyleLbl="node1" presStyleIdx="1" presStyleCnt="3">
        <dgm:presLayoutVars>
          <dgm:chMax val="0"/>
          <dgm:bulletEnabled val="1"/>
        </dgm:presLayoutVars>
      </dgm:prSet>
      <dgm:spPr/>
    </dgm:pt>
    <dgm:pt modelId="{14260334-B2E5-47B2-B884-0CC044FF396F}" type="pres">
      <dgm:prSet presAssocID="{504F872A-09F2-4321-8F55-4EA394444A09}" presName="childText" presStyleLbl="revTx" presStyleIdx="1" presStyleCnt="3">
        <dgm:presLayoutVars>
          <dgm:bulletEnabled val="1"/>
        </dgm:presLayoutVars>
      </dgm:prSet>
      <dgm:spPr/>
    </dgm:pt>
    <dgm:pt modelId="{97C2C643-D44A-4E4A-A5FE-E6D5F544C0B0}" type="pres">
      <dgm:prSet presAssocID="{90CB0857-40CA-4039-A765-C0F738D2DAE3}" presName="parentText" presStyleLbl="node1" presStyleIdx="2" presStyleCnt="3">
        <dgm:presLayoutVars>
          <dgm:chMax val="0"/>
          <dgm:bulletEnabled val="1"/>
        </dgm:presLayoutVars>
      </dgm:prSet>
      <dgm:spPr/>
    </dgm:pt>
    <dgm:pt modelId="{A87C85F2-5330-4B75-AA68-3D1B20C86EF7}" type="pres">
      <dgm:prSet presAssocID="{90CB0857-40CA-4039-A765-C0F738D2DAE3}" presName="childText" presStyleLbl="revTx" presStyleIdx="2" presStyleCnt="3">
        <dgm:presLayoutVars>
          <dgm:bulletEnabled val="1"/>
        </dgm:presLayoutVars>
      </dgm:prSet>
      <dgm:spPr/>
    </dgm:pt>
  </dgm:ptLst>
  <dgm:cxnLst>
    <dgm:cxn modelId="{E9FFE083-0AB2-4178-975B-8361751F4D28}" type="presOf" srcId="{BB1B3CFF-9B02-41AF-B956-C40AAA9B9BA7}" destId="{A87C85F2-5330-4B75-AA68-3D1B20C86EF7}" srcOrd="0" destOrd="0" presId="urn:microsoft.com/office/officeart/2005/8/layout/vList2"/>
    <dgm:cxn modelId="{B03E27A4-7437-42B6-8778-1FFB9E704804}" srcId="{90CB0857-40CA-4039-A765-C0F738D2DAE3}" destId="{BB1B3CFF-9B02-41AF-B956-C40AAA9B9BA7}" srcOrd="0" destOrd="0" parTransId="{CF5C5C34-ED86-4E4E-BE05-6B5256482BD2}" sibTransId="{47A6C3B7-D3B5-4711-B25F-3B48BA3CB837}"/>
    <dgm:cxn modelId="{D6A5032A-01BB-485F-A247-84E6999A9171}" srcId="{504F872A-09F2-4321-8F55-4EA394444A09}" destId="{AF475786-EC35-4C80-810D-8683D8B08EA3}" srcOrd="0" destOrd="0" parTransId="{1CCC3C44-67CE-4CF2-8759-E1F5736E01D8}" sibTransId="{529F168C-5132-4F29-AEE1-844B58FFDF76}"/>
    <dgm:cxn modelId="{3AE789DC-962B-47B4-A064-D76DD435172B}" type="presOf" srcId="{AF475786-EC35-4C80-810D-8683D8B08EA3}" destId="{14260334-B2E5-47B2-B884-0CC044FF396F}" srcOrd="0" destOrd="0" presId="urn:microsoft.com/office/officeart/2005/8/layout/vList2"/>
    <dgm:cxn modelId="{62511F19-B496-4E5D-B383-49EE8685A2B3}" srcId="{912B7CFB-1D31-486A-8327-C1ACAB6FEF9A}" destId="{0B06B1FF-57EB-494B-B577-F4CE74E0B977}" srcOrd="0" destOrd="0" parTransId="{F0DD513B-E5E4-47C0-98DA-DDDE30CE78BF}" sibTransId="{C6A90297-80B2-49DB-B5D5-B8180E38BF4A}"/>
    <dgm:cxn modelId="{9A320B80-60CE-41DB-9178-1CDB1F8D886C}" srcId="{912B7CFB-1D31-486A-8327-C1ACAB6FEF9A}" destId="{90CB0857-40CA-4039-A765-C0F738D2DAE3}" srcOrd="2" destOrd="0" parTransId="{0D5F2251-96F1-463E-B470-628654B56A12}" sibTransId="{D24E0767-422E-401F-B3E4-2BE51CE49896}"/>
    <dgm:cxn modelId="{EE898CC3-1141-4BF7-9BCA-6EF4A789FF61}" srcId="{0B06B1FF-57EB-494B-B577-F4CE74E0B977}" destId="{3D152F77-49C0-42C3-AE4D-9E075F5E16CD}" srcOrd="0" destOrd="0" parTransId="{21BD6A12-9F3A-4D27-808B-1AE53EF37CD0}" sibTransId="{323FD233-0AF4-4408-855A-D6CB4423A226}"/>
    <dgm:cxn modelId="{18AEF5DF-C284-49CA-9EC9-49DE346B50E2}" type="presOf" srcId="{3D152F77-49C0-42C3-AE4D-9E075F5E16CD}" destId="{E13CEB82-84D5-4C12-904E-BB17F00540BA}" srcOrd="0" destOrd="0" presId="urn:microsoft.com/office/officeart/2005/8/layout/vList2"/>
    <dgm:cxn modelId="{E9CA5CBB-74C2-44C7-8EC2-E2F1A827E580}" type="presOf" srcId="{912B7CFB-1D31-486A-8327-C1ACAB6FEF9A}" destId="{CB837AC3-F33D-4545-916A-62AF38585E60}" srcOrd="0" destOrd="0" presId="urn:microsoft.com/office/officeart/2005/8/layout/vList2"/>
    <dgm:cxn modelId="{6C0E3450-6F18-499F-9DCF-DCFEEBEFA706}" type="presOf" srcId="{90CB0857-40CA-4039-A765-C0F738D2DAE3}" destId="{97C2C643-D44A-4E4A-A5FE-E6D5F544C0B0}" srcOrd="0" destOrd="0" presId="urn:microsoft.com/office/officeart/2005/8/layout/vList2"/>
    <dgm:cxn modelId="{AA8ACA7C-4F4A-4D05-9EFD-3325AB4B4F7C}" srcId="{912B7CFB-1D31-486A-8327-C1ACAB6FEF9A}" destId="{504F872A-09F2-4321-8F55-4EA394444A09}" srcOrd="1" destOrd="0" parTransId="{97B23643-F7D6-477F-8C32-C1B70E1A0284}" sibTransId="{BDE05C3C-0AC5-4DFB-90BD-8042C0027DCC}"/>
    <dgm:cxn modelId="{00D88E35-F4D7-44A4-BB2C-D223464B222A}" type="presOf" srcId="{504F872A-09F2-4321-8F55-4EA394444A09}" destId="{C1C44E51-EEB0-4FF9-B5B1-D2508D337152}" srcOrd="0" destOrd="0" presId="urn:microsoft.com/office/officeart/2005/8/layout/vList2"/>
    <dgm:cxn modelId="{995F100F-BD38-4E87-ADA0-7225B37689F3}" type="presOf" srcId="{0B06B1FF-57EB-494B-B577-F4CE74E0B977}" destId="{A391E7D6-B928-4AC1-87AE-31CE58DCDC5C}" srcOrd="0" destOrd="0" presId="urn:microsoft.com/office/officeart/2005/8/layout/vList2"/>
    <dgm:cxn modelId="{9322852A-D4A1-416B-970D-C062901E1415}" type="presParOf" srcId="{CB837AC3-F33D-4545-916A-62AF38585E60}" destId="{A391E7D6-B928-4AC1-87AE-31CE58DCDC5C}" srcOrd="0" destOrd="0" presId="urn:microsoft.com/office/officeart/2005/8/layout/vList2"/>
    <dgm:cxn modelId="{8B2EB8EB-D193-4A9F-A8C5-038268F6B07B}" type="presParOf" srcId="{CB837AC3-F33D-4545-916A-62AF38585E60}" destId="{E13CEB82-84D5-4C12-904E-BB17F00540BA}" srcOrd="1" destOrd="0" presId="urn:microsoft.com/office/officeart/2005/8/layout/vList2"/>
    <dgm:cxn modelId="{0801D631-532E-4DA8-B2E8-BBEAF4E7E674}" type="presParOf" srcId="{CB837AC3-F33D-4545-916A-62AF38585E60}" destId="{C1C44E51-EEB0-4FF9-B5B1-D2508D337152}" srcOrd="2" destOrd="0" presId="urn:microsoft.com/office/officeart/2005/8/layout/vList2"/>
    <dgm:cxn modelId="{816E1408-A98F-4AF1-A03D-C2A35435E786}" type="presParOf" srcId="{CB837AC3-F33D-4545-916A-62AF38585E60}" destId="{14260334-B2E5-47B2-B884-0CC044FF396F}" srcOrd="3" destOrd="0" presId="urn:microsoft.com/office/officeart/2005/8/layout/vList2"/>
    <dgm:cxn modelId="{E242FBE1-133D-49BC-94EB-A7B0AD6D9281}" type="presParOf" srcId="{CB837AC3-F33D-4545-916A-62AF38585E60}" destId="{97C2C643-D44A-4E4A-A5FE-E6D5F544C0B0}" srcOrd="4" destOrd="0" presId="urn:microsoft.com/office/officeart/2005/8/layout/vList2"/>
    <dgm:cxn modelId="{CB6AAB47-C6A8-40B7-A2B1-F121B41AF01C}" type="presParOf" srcId="{CB837AC3-F33D-4545-916A-62AF38585E60}" destId="{A87C85F2-5330-4B75-AA68-3D1B20C86EF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298A69-9012-4EA5-8241-65F3ECCF6A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00C7031-EA48-47F6-BEDD-37530CBA391E}">
      <dgm:prSet/>
      <dgm:spPr/>
      <dgm:t>
        <a:bodyPr/>
        <a:lstStyle/>
        <a:p>
          <a:pPr rtl="0"/>
          <a:r>
            <a:rPr lang="en-US"/>
            <a:t>State 12</a:t>
          </a:r>
          <a:endParaRPr lang="en-GB"/>
        </a:p>
      </dgm:t>
    </dgm:pt>
    <dgm:pt modelId="{F29B615D-85C9-4D98-A1B9-F8D3425A092C}" type="parTrans" cxnId="{4DD76068-7050-4B4C-BD4A-7F578A9B8549}">
      <dgm:prSet/>
      <dgm:spPr/>
      <dgm:t>
        <a:bodyPr/>
        <a:lstStyle/>
        <a:p>
          <a:endParaRPr lang="en-GB"/>
        </a:p>
      </dgm:t>
    </dgm:pt>
    <dgm:pt modelId="{0A9CEC95-70C9-41AA-ACF0-776886514491}" type="sibTrans" cxnId="{4DD76068-7050-4B4C-BD4A-7F578A9B8549}">
      <dgm:prSet/>
      <dgm:spPr/>
      <dgm:t>
        <a:bodyPr/>
        <a:lstStyle/>
        <a:p>
          <a:endParaRPr lang="en-GB"/>
        </a:p>
      </dgm:t>
    </dgm:pt>
    <dgm:pt modelId="{828B1D03-320A-4BF3-9D53-FE9257B9A6BA}">
      <dgm:prSet/>
      <dgm:spPr/>
      <dgm:t>
        <a:bodyPr/>
        <a:lstStyle/>
        <a:p>
          <a:pPr rtl="0"/>
          <a:r>
            <a:rPr lang="en-US"/>
            <a:t>Transmission of Budget to NASS by Mr. President</a:t>
          </a:r>
          <a:endParaRPr lang="en-GB"/>
        </a:p>
      </dgm:t>
    </dgm:pt>
    <dgm:pt modelId="{2F7CD424-04DF-4643-869E-1031C5BA5B46}" type="parTrans" cxnId="{3E2954F1-53FE-4B9B-B6D6-E48B1C765F7B}">
      <dgm:prSet/>
      <dgm:spPr/>
      <dgm:t>
        <a:bodyPr/>
        <a:lstStyle/>
        <a:p>
          <a:endParaRPr lang="en-GB"/>
        </a:p>
      </dgm:t>
    </dgm:pt>
    <dgm:pt modelId="{E4F85DCC-2DF2-470B-9A1B-88609CECE196}" type="sibTrans" cxnId="{3E2954F1-53FE-4B9B-B6D6-E48B1C765F7B}">
      <dgm:prSet/>
      <dgm:spPr/>
      <dgm:t>
        <a:bodyPr/>
        <a:lstStyle/>
        <a:p>
          <a:endParaRPr lang="en-GB"/>
        </a:p>
      </dgm:t>
    </dgm:pt>
    <dgm:pt modelId="{353B1189-EEDF-4DAD-8BF7-69D56102C4DB}">
      <dgm:prSet/>
      <dgm:spPr/>
      <dgm:t>
        <a:bodyPr/>
        <a:lstStyle/>
        <a:p>
          <a:pPr rtl="0"/>
          <a:r>
            <a:rPr lang="en-US" dirty="0"/>
            <a:t>Stage 13</a:t>
          </a:r>
          <a:endParaRPr lang="en-GB" dirty="0"/>
        </a:p>
      </dgm:t>
    </dgm:pt>
    <dgm:pt modelId="{E9AAD55D-1BB0-41B7-B880-7317B431D133}" type="parTrans" cxnId="{F626DCA6-AB6D-41E8-A013-09FC48264E98}">
      <dgm:prSet/>
      <dgm:spPr/>
      <dgm:t>
        <a:bodyPr/>
        <a:lstStyle/>
        <a:p>
          <a:endParaRPr lang="en-GB"/>
        </a:p>
      </dgm:t>
    </dgm:pt>
    <dgm:pt modelId="{2053D1C5-FFF7-4F4B-89BB-7B5E13633B78}" type="sibTrans" cxnId="{F626DCA6-AB6D-41E8-A013-09FC48264E98}">
      <dgm:prSet/>
      <dgm:spPr/>
      <dgm:t>
        <a:bodyPr/>
        <a:lstStyle/>
        <a:p>
          <a:endParaRPr lang="en-GB"/>
        </a:p>
      </dgm:t>
    </dgm:pt>
    <dgm:pt modelId="{863977A9-9273-4670-98F3-75FB1AEE02A7}">
      <dgm:prSet/>
      <dgm:spPr/>
      <dgm:t>
        <a:bodyPr/>
        <a:lstStyle/>
        <a:p>
          <a:pPr rtl="0"/>
          <a:r>
            <a:rPr lang="en-US"/>
            <a:t>NASS approval and passage of Appropriation Bill</a:t>
          </a:r>
          <a:endParaRPr lang="en-GB"/>
        </a:p>
      </dgm:t>
    </dgm:pt>
    <dgm:pt modelId="{DC9AD4A0-6100-49E5-873E-11DCAC4966C6}" type="parTrans" cxnId="{05A64754-39C6-44C5-AC7A-A94C1CEE57D6}">
      <dgm:prSet/>
      <dgm:spPr/>
      <dgm:t>
        <a:bodyPr/>
        <a:lstStyle/>
        <a:p>
          <a:endParaRPr lang="en-GB"/>
        </a:p>
      </dgm:t>
    </dgm:pt>
    <dgm:pt modelId="{05D69DAF-0AEA-4A71-934D-C9E0A76F93CC}" type="sibTrans" cxnId="{05A64754-39C6-44C5-AC7A-A94C1CEE57D6}">
      <dgm:prSet/>
      <dgm:spPr/>
      <dgm:t>
        <a:bodyPr/>
        <a:lstStyle/>
        <a:p>
          <a:endParaRPr lang="en-GB"/>
        </a:p>
      </dgm:t>
    </dgm:pt>
    <dgm:pt modelId="{8FB5037F-C24D-4C9A-B424-1BDA35896470}">
      <dgm:prSet/>
      <dgm:spPr/>
      <dgm:t>
        <a:bodyPr/>
        <a:lstStyle/>
        <a:p>
          <a:pPr rtl="0"/>
          <a:r>
            <a:rPr lang="en-US"/>
            <a:t>Stage 14</a:t>
          </a:r>
          <a:endParaRPr lang="en-GB"/>
        </a:p>
      </dgm:t>
    </dgm:pt>
    <dgm:pt modelId="{7AC0F70B-6D1F-4904-AA28-8CA7E6352852}" type="parTrans" cxnId="{5374F9C2-DB05-4A2D-8250-C150D944AE6A}">
      <dgm:prSet/>
      <dgm:spPr/>
      <dgm:t>
        <a:bodyPr/>
        <a:lstStyle/>
        <a:p>
          <a:endParaRPr lang="en-GB"/>
        </a:p>
      </dgm:t>
    </dgm:pt>
    <dgm:pt modelId="{04236C59-1F17-4CBB-833B-1B56332E449C}" type="sibTrans" cxnId="{5374F9C2-DB05-4A2D-8250-C150D944AE6A}">
      <dgm:prSet/>
      <dgm:spPr/>
      <dgm:t>
        <a:bodyPr/>
        <a:lstStyle/>
        <a:p>
          <a:endParaRPr lang="en-GB"/>
        </a:p>
      </dgm:t>
    </dgm:pt>
    <dgm:pt modelId="{3C0AE312-13B3-4AF3-AE69-33DA1BFB0C9F}">
      <dgm:prSet/>
      <dgm:spPr/>
      <dgm:t>
        <a:bodyPr/>
        <a:lstStyle/>
        <a:p>
          <a:pPr rtl="0"/>
          <a:r>
            <a:rPr lang="en-US"/>
            <a:t>Assent by Mr. President</a:t>
          </a:r>
          <a:endParaRPr lang="en-GB"/>
        </a:p>
      </dgm:t>
    </dgm:pt>
    <dgm:pt modelId="{6D42A64F-392D-4FBD-95F6-46A0F37992A3}" type="parTrans" cxnId="{5AA0129F-A097-4B94-AD30-08FEA2342E0B}">
      <dgm:prSet/>
      <dgm:spPr/>
      <dgm:t>
        <a:bodyPr/>
        <a:lstStyle/>
        <a:p>
          <a:endParaRPr lang="en-GB"/>
        </a:p>
      </dgm:t>
    </dgm:pt>
    <dgm:pt modelId="{E0B166B1-2B4E-4FC6-B6E5-B09D791E7AF1}" type="sibTrans" cxnId="{5AA0129F-A097-4B94-AD30-08FEA2342E0B}">
      <dgm:prSet/>
      <dgm:spPr/>
      <dgm:t>
        <a:bodyPr/>
        <a:lstStyle/>
        <a:p>
          <a:endParaRPr lang="en-GB"/>
        </a:p>
      </dgm:t>
    </dgm:pt>
    <dgm:pt modelId="{5EAE02D8-F7AA-40E7-BB8D-02DD8A131085}" type="pres">
      <dgm:prSet presAssocID="{6B298A69-9012-4EA5-8241-65F3ECCF6A76}" presName="linear" presStyleCnt="0">
        <dgm:presLayoutVars>
          <dgm:animLvl val="lvl"/>
          <dgm:resizeHandles val="exact"/>
        </dgm:presLayoutVars>
      </dgm:prSet>
      <dgm:spPr/>
    </dgm:pt>
    <dgm:pt modelId="{73D085C3-9CA0-4502-AE4D-88F8BF0A29D6}" type="pres">
      <dgm:prSet presAssocID="{000C7031-EA48-47F6-BEDD-37530CBA391E}" presName="parentText" presStyleLbl="node1" presStyleIdx="0" presStyleCnt="3">
        <dgm:presLayoutVars>
          <dgm:chMax val="0"/>
          <dgm:bulletEnabled val="1"/>
        </dgm:presLayoutVars>
      </dgm:prSet>
      <dgm:spPr/>
    </dgm:pt>
    <dgm:pt modelId="{426B58F7-6950-40A6-A571-4D22B72712B0}" type="pres">
      <dgm:prSet presAssocID="{000C7031-EA48-47F6-BEDD-37530CBA391E}" presName="childText" presStyleLbl="revTx" presStyleIdx="0" presStyleCnt="3">
        <dgm:presLayoutVars>
          <dgm:bulletEnabled val="1"/>
        </dgm:presLayoutVars>
      </dgm:prSet>
      <dgm:spPr/>
    </dgm:pt>
    <dgm:pt modelId="{C6FD6343-1FA4-401C-B32E-515FE8FF4914}" type="pres">
      <dgm:prSet presAssocID="{353B1189-EEDF-4DAD-8BF7-69D56102C4DB}" presName="parentText" presStyleLbl="node1" presStyleIdx="1" presStyleCnt="3">
        <dgm:presLayoutVars>
          <dgm:chMax val="0"/>
          <dgm:bulletEnabled val="1"/>
        </dgm:presLayoutVars>
      </dgm:prSet>
      <dgm:spPr/>
    </dgm:pt>
    <dgm:pt modelId="{796F6DB3-CCE9-424C-9F0B-AFA06694EA02}" type="pres">
      <dgm:prSet presAssocID="{353B1189-EEDF-4DAD-8BF7-69D56102C4DB}" presName="childText" presStyleLbl="revTx" presStyleIdx="1" presStyleCnt="3">
        <dgm:presLayoutVars>
          <dgm:bulletEnabled val="1"/>
        </dgm:presLayoutVars>
      </dgm:prSet>
      <dgm:spPr/>
    </dgm:pt>
    <dgm:pt modelId="{3E6D70FA-528F-492F-93C0-F480153F096A}" type="pres">
      <dgm:prSet presAssocID="{8FB5037F-C24D-4C9A-B424-1BDA35896470}" presName="parentText" presStyleLbl="node1" presStyleIdx="2" presStyleCnt="3">
        <dgm:presLayoutVars>
          <dgm:chMax val="0"/>
          <dgm:bulletEnabled val="1"/>
        </dgm:presLayoutVars>
      </dgm:prSet>
      <dgm:spPr/>
    </dgm:pt>
    <dgm:pt modelId="{983E3735-F7D8-41AF-80F8-48D919B4F916}" type="pres">
      <dgm:prSet presAssocID="{8FB5037F-C24D-4C9A-B424-1BDA35896470}" presName="childText" presStyleLbl="revTx" presStyleIdx="2" presStyleCnt="3">
        <dgm:presLayoutVars>
          <dgm:bulletEnabled val="1"/>
        </dgm:presLayoutVars>
      </dgm:prSet>
      <dgm:spPr/>
    </dgm:pt>
  </dgm:ptLst>
  <dgm:cxnLst>
    <dgm:cxn modelId="{5374F9C2-DB05-4A2D-8250-C150D944AE6A}" srcId="{6B298A69-9012-4EA5-8241-65F3ECCF6A76}" destId="{8FB5037F-C24D-4C9A-B424-1BDA35896470}" srcOrd="2" destOrd="0" parTransId="{7AC0F70B-6D1F-4904-AA28-8CA7E6352852}" sibTransId="{04236C59-1F17-4CBB-833B-1B56332E449C}"/>
    <dgm:cxn modelId="{2DCC81F6-974D-489D-B852-E0D6CEBE49CB}" type="presOf" srcId="{3C0AE312-13B3-4AF3-AE69-33DA1BFB0C9F}" destId="{983E3735-F7D8-41AF-80F8-48D919B4F916}" srcOrd="0" destOrd="0" presId="urn:microsoft.com/office/officeart/2005/8/layout/vList2"/>
    <dgm:cxn modelId="{2C5D61F2-33F9-4003-B14B-7297763559E3}" type="presOf" srcId="{863977A9-9273-4670-98F3-75FB1AEE02A7}" destId="{796F6DB3-CCE9-424C-9F0B-AFA06694EA02}" srcOrd="0" destOrd="0" presId="urn:microsoft.com/office/officeart/2005/8/layout/vList2"/>
    <dgm:cxn modelId="{F626DCA6-AB6D-41E8-A013-09FC48264E98}" srcId="{6B298A69-9012-4EA5-8241-65F3ECCF6A76}" destId="{353B1189-EEDF-4DAD-8BF7-69D56102C4DB}" srcOrd="1" destOrd="0" parTransId="{E9AAD55D-1BB0-41B7-B880-7317B431D133}" sibTransId="{2053D1C5-FFF7-4F4B-89BB-7B5E13633B78}"/>
    <dgm:cxn modelId="{05A64754-39C6-44C5-AC7A-A94C1CEE57D6}" srcId="{353B1189-EEDF-4DAD-8BF7-69D56102C4DB}" destId="{863977A9-9273-4670-98F3-75FB1AEE02A7}" srcOrd="0" destOrd="0" parTransId="{DC9AD4A0-6100-49E5-873E-11DCAC4966C6}" sibTransId="{05D69DAF-0AEA-4A71-934D-C9E0A76F93CC}"/>
    <dgm:cxn modelId="{8B91BBDF-1946-4254-9BF9-C5EBF19A2524}" type="presOf" srcId="{000C7031-EA48-47F6-BEDD-37530CBA391E}" destId="{73D085C3-9CA0-4502-AE4D-88F8BF0A29D6}" srcOrd="0" destOrd="0" presId="urn:microsoft.com/office/officeart/2005/8/layout/vList2"/>
    <dgm:cxn modelId="{C1B1B863-4125-4A78-B302-E9DF56C55F6E}" type="presOf" srcId="{353B1189-EEDF-4DAD-8BF7-69D56102C4DB}" destId="{C6FD6343-1FA4-401C-B32E-515FE8FF4914}" srcOrd="0" destOrd="0" presId="urn:microsoft.com/office/officeart/2005/8/layout/vList2"/>
    <dgm:cxn modelId="{5AA0129F-A097-4B94-AD30-08FEA2342E0B}" srcId="{8FB5037F-C24D-4C9A-B424-1BDA35896470}" destId="{3C0AE312-13B3-4AF3-AE69-33DA1BFB0C9F}" srcOrd="0" destOrd="0" parTransId="{6D42A64F-392D-4FBD-95F6-46A0F37992A3}" sibTransId="{E0B166B1-2B4E-4FC6-B6E5-B09D791E7AF1}"/>
    <dgm:cxn modelId="{4DD76068-7050-4B4C-BD4A-7F578A9B8549}" srcId="{6B298A69-9012-4EA5-8241-65F3ECCF6A76}" destId="{000C7031-EA48-47F6-BEDD-37530CBA391E}" srcOrd="0" destOrd="0" parTransId="{F29B615D-85C9-4D98-A1B9-F8D3425A092C}" sibTransId="{0A9CEC95-70C9-41AA-ACF0-776886514491}"/>
    <dgm:cxn modelId="{651773AD-F71C-4260-B2B0-E52CBAA73BBA}" type="presOf" srcId="{828B1D03-320A-4BF3-9D53-FE9257B9A6BA}" destId="{426B58F7-6950-40A6-A571-4D22B72712B0}" srcOrd="0" destOrd="0" presId="urn:microsoft.com/office/officeart/2005/8/layout/vList2"/>
    <dgm:cxn modelId="{5ACABE40-2D49-49DE-8E82-04CA8451E8AB}" type="presOf" srcId="{8FB5037F-C24D-4C9A-B424-1BDA35896470}" destId="{3E6D70FA-528F-492F-93C0-F480153F096A}" srcOrd="0" destOrd="0" presId="urn:microsoft.com/office/officeart/2005/8/layout/vList2"/>
    <dgm:cxn modelId="{E7ACF083-031F-4A5F-8D81-A93E10A8B22F}" type="presOf" srcId="{6B298A69-9012-4EA5-8241-65F3ECCF6A76}" destId="{5EAE02D8-F7AA-40E7-BB8D-02DD8A131085}" srcOrd="0" destOrd="0" presId="urn:microsoft.com/office/officeart/2005/8/layout/vList2"/>
    <dgm:cxn modelId="{3E2954F1-53FE-4B9B-B6D6-E48B1C765F7B}" srcId="{000C7031-EA48-47F6-BEDD-37530CBA391E}" destId="{828B1D03-320A-4BF3-9D53-FE9257B9A6BA}" srcOrd="0" destOrd="0" parTransId="{2F7CD424-04DF-4643-869E-1031C5BA5B46}" sibTransId="{E4F85DCC-2DF2-470B-9A1B-88609CECE196}"/>
    <dgm:cxn modelId="{51A8548A-F679-458B-9A14-911573681940}" type="presParOf" srcId="{5EAE02D8-F7AA-40E7-BB8D-02DD8A131085}" destId="{73D085C3-9CA0-4502-AE4D-88F8BF0A29D6}" srcOrd="0" destOrd="0" presId="urn:microsoft.com/office/officeart/2005/8/layout/vList2"/>
    <dgm:cxn modelId="{48ADD501-3F38-4A61-8783-B29FA6D2AA0A}" type="presParOf" srcId="{5EAE02D8-F7AA-40E7-BB8D-02DD8A131085}" destId="{426B58F7-6950-40A6-A571-4D22B72712B0}" srcOrd="1" destOrd="0" presId="urn:microsoft.com/office/officeart/2005/8/layout/vList2"/>
    <dgm:cxn modelId="{EE45AACA-7751-46A3-A72F-5D7DE86177A6}" type="presParOf" srcId="{5EAE02D8-F7AA-40E7-BB8D-02DD8A131085}" destId="{C6FD6343-1FA4-401C-B32E-515FE8FF4914}" srcOrd="2" destOrd="0" presId="urn:microsoft.com/office/officeart/2005/8/layout/vList2"/>
    <dgm:cxn modelId="{20C7134C-A5F7-4280-976C-D07ED7E440EF}" type="presParOf" srcId="{5EAE02D8-F7AA-40E7-BB8D-02DD8A131085}" destId="{796F6DB3-CCE9-424C-9F0B-AFA06694EA02}" srcOrd="3" destOrd="0" presId="urn:microsoft.com/office/officeart/2005/8/layout/vList2"/>
    <dgm:cxn modelId="{6FCB6985-2978-449E-A3BC-C7B5320D73FB}" type="presParOf" srcId="{5EAE02D8-F7AA-40E7-BB8D-02DD8A131085}" destId="{3E6D70FA-528F-492F-93C0-F480153F096A}" srcOrd="4" destOrd="0" presId="urn:microsoft.com/office/officeart/2005/8/layout/vList2"/>
    <dgm:cxn modelId="{77828F92-C66A-4F55-8FC8-A1D519A62C8C}" type="presParOf" srcId="{5EAE02D8-F7AA-40E7-BB8D-02DD8A131085}" destId="{983E3735-F7D8-41AF-80F8-48D919B4F916}"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AFF7DA-8D6D-4416-8BAF-B001F644C47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EDFF7A5-638F-4275-9804-36969D8CC27F}">
      <dgm:prSet custT="1"/>
      <dgm:spPr/>
      <dgm:t>
        <a:bodyPr/>
        <a:lstStyle/>
        <a:p>
          <a:r>
            <a:rPr lang="en-US" sz="3200" b="1" dirty="0">
              <a:solidFill>
                <a:srgbClr val="008000"/>
              </a:solidFill>
            </a:rPr>
            <a:t>1.</a:t>
          </a:r>
          <a:r>
            <a:rPr lang="en-US" sz="1300" b="1" dirty="0"/>
            <a:t> </a:t>
          </a:r>
          <a:r>
            <a:rPr lang="en-US" sz="1800" b="1" dirty="0"/>
            <a:t>Purpose – </a:t>
          </a:r>
          <a:endParaRPr lang="en-US" sz="1800" dirty="0"/>
        </a:p>
      </dgm:t>
    </dgm:pt>
    <dgm:pt modelId="{A55F71CE-0163-4158-B9A6-BBF413710A8B}" type="parTrans" cxnId="{A7F99881-D1DF-4B91-8BF8-F1EA94486537}">
      <dgm:prSet/>
      <dgm:spPr/>
      <dgm:t>
        <a:bodyPr/>
        <a:lstStyle/>
        <a:p>
          <a:endParaRPr lang="en-US"/>
        </a:p>
      </dgm:t>
    </dgm:pt>
    <dgm:pt modelId="{CDCA1971-31D2-4C83-B507-C44CE3421C78}" type="sibTrans" cxnId="{A7F99881-D1DF-4B91-8BF8-F1EA94486537}">
      <dgm:prSet/>
      <dgm:spPr/>
      <dgm:t>
        <a:bodyPr/>
        <a:lstStyle/>
        <a:p>
          <a:endParaRPr lang="en-US"/>
        </a:p>
      </dgm:t>
    </dgm:pt>
    <dgm:pt modelId="{61968E81-4BD3-4E13-BCBD-393F187FD381}">
      <dgm:prSet custT="1"/>
      <dgm:spPr/>
      <dgm:t>
        <a:bodyPr/>
        <a:lstStyle/>
        <a:p>
          <a:r>
            <a:rPr lang="en-US" sz="1400" dirty="0"/>
            <a:t>The purpose of the expenditure Items in the Budget. </a:t>
          </a:r>
        </a:p>
      </dgm:t>
    </dgm:pt>
    <dgm:pt modelId="{D00C977A-09E4-4596-A808-848BE62D6CF3}" type="parTrans" cxnId="{937EA4FF-38C3-481F-B6E3-6ABEC027BACC}">
      <dgm:prSet/>
      <dgm:spPr/>
      <dgm:t>
        <a:bodyPr/>
        <a:lstStyle/>
        <a:p>
          <a:endParaRPr lang="en-US"/>
        </a:p>
      </dgm:t>
    </dgm:pt>
    <dgm:pt modelId="{6384A8C1-32B1-445B-8F3B-521304332471}" type="sibTrans" cxnId="{937EA4FF-38C3-481F-B6E3-6ABEC027BACC}">
      <dgm:prSet/>
      <dgm:spPr/>
      <dgm:t>
        <a:bodyPr/>
        <a:lstStyle/>
        <a:p>
          <a:endParaRPr lang="en-US"/>
        </a:p>
      </dgm:t>
    </dgm:pt>
    <dgm:pt modelId="{342AE812-38B3-48C8-AD52-5BBB6316DDA3}">
      <dgm:prSet custT="1"/>
      <dgm:spPr/>
      <dgm:t>
        <a:bodyPr/>
        <a:lstStyle/>
        <a:p>
          <a:r>
            <a:rPr lang="en-US" sz="3200" b="1" dirty="0">
              <a:solidFill>
                <a:srgbClr val="008000"/>
              </a:solidFill>
            </a:rPr>
            <a:t>3.</a:t>
          </a:r>
          <a:r>
            <a:rPr lang="en-US" sz="1200" b="1" dirty="0"/>
            <a:t> </a:t>
          </a:r>
          <a:r>
            <a:rPr lang="en-US" sz="1800" b="1" dirty="0"/>
            <a:t>Time – </a:t>
          </a:r>
          <a:endParaRPr lang="en-US" sz="1800" dirty="0"/>
        </a:p>
      </dgm:t>
    </dgm:pt>
    <dgm:pt modelId="{8A6C97C6-1C26-4932-A6E0-71BAB41DED69}" type="parTrans" cxnId="{835FC64B-06E6-45DC-BB4F-1DBD7612106B}">
      <dgm:prSet/>
      <dgm:spPr/>
      <dgm:t>
        <a:bodyPr/>
        <a:lstStyle/>
        <a:p>
          <a:endParaRPr lang="en-US"/>
        </a:p>
      </dgm:t>
    </dgm:pt>
    <dgm:pt modelId="{25D88E9A-1F72-4332-BE28-8AF9AE7C931F}" type="sibTrans" cxnId="{835FC64B-06E6-45DC-BB4F-1DBD7612106B}">
      <dgm:prSet/>
      <dgm:spPr/>
      <dgm:t>
        <a:bodyPr/>
        <a:lstStyle/>
        <a:p>
          <a:endParaRPr lang="en-US"/>
        </a:p>
      </dgm:t>
    </dgm:pt>
    <dgm:pt modelId="{922B845A-3485-4415-8C47-2432BFE4A702}">
      <dgm:prSet custT="1"/>
      <dgm:spPr/>
      <dgm:t>
        <a:bodyPr/>
        <a:lstStyle/>
        <a:p>
          <a:r>
            <a:rPr lang="en-US" sz="1400" dirty="0"/>
            <a:t>The expenditure and/or activities must be carried out within the time limits applicable to the appropriation.</a:t>
          </a:r>
        </a:p>
      </dgm:t>
    </dgm:pt>
    <dgm:pt modelId="{02D547FD-2579-46BB-B32B-E5139DAB9CD3}" type="parTrans" cxnId="{A0CABBE1-36A4-4AF7-A39E-E3857B59FDD2}">
      <dgm:prSet/>
      <dgm:spPr/>
      <dgm:t>
        <a:bodyPr/>
        <a:lstStyle/>
        <a:p>
          <a:endParaRPr lang="en-US"/>
        </a:p>
      </dgm:t>
    </dgm:pt>
    <dgm:pt modelId="{32BD1045-D19F-4C09-AF73-EADBF59D66D9}" type="sibTrans" cxnId="{A0CABBE1-36A4-4AF7-A39E-E3857B59FDD2}">
      <dgm:prSet/>
      <dgm:spPr/>
      <dgm:t>
        <a:bodyPr/>
        <a:lstStyle/>
        <a:p>
          <a:endParaRPr lang="en-US"/>
        </a:p>
      </dgm:t>
    </dgm:pt>
    <dgm:pt modelId="{30FDAEAA-559B-4112-A872-BFA49BE3A06D}">
      <dgm:prSet custT="1"/>
      <dgm:spPr/>
      <dgm:t>
        <a:bodyPr/>
        <a:lstStyle/>
        <a:p>
          <a:r>
            <a:rPr lang="en-US" sz="3200" b="1" dirty="0">
              <a:solidFill>
                <a:srgbClr val="008000"/>
              </a:solidFill>
            </a:rPr>
            <a:t>2.</a:t>
          </a:r>
          <a:r>
            <a:rPr lang="en-US" sz="1200" b="1" dirty="0"/>
            <a:t> </a:t>
          </a:r>
          <a:r>
            <a:rPr lang="en-US" sz="1800" b="1" dirty="0"/>
            <a:t>Amount –</a:t>
          </a:r>
          <a:r>
            <a:rPr lang="en-US" sz="1200" b="1" dirty="0"/>
            <a:t> </a:t>
          </a:r>
          <a:endParaRPr lang="en-US" sz="1200" dirty="0"/>
        </a:p>
      </dgm:t>
    </dgm:pt>
    <dgm:pt modelId="{78A884E3-5D91-4F8D-AAA7-E4A4C99BEA2F}" type="parTrans" cxnId="{BA5C5B22-9E9A-42C4-9D34-811614BFB24A}">
      <dgm:prSet/>
      <dgm:spPr/>
      <dgm:t>
        <a:bodyPr/>
        <a:lstStyle/>
        <a:p>
          <a:endParaRPr lang="en-US"/>
        </a:p>
      </dgm:t>
    </dgm:pt>
    <dgm:pt modelId="{AE08B3B6-691B-42F5-827D-94751AAE8279}" type="sibTrans" cxnId="{BA5C5B22-9E9A-42C4-9D34-811614BFB24A}">
      <dgm:prSet/>
      <dgm:spPr/>
      <dgm:t>
        <a:bodyPr/>
        <a:lstStyle/>
        <a:p>
          <a:endParaRPr lang="en-US"/>
        </a:p>
      </dgm:t>
    </dgm:pt>
    <dgm:pt modelId="{2FC4A231-B9A1-40A1-A118-07F80828EC5B}">
      <dgm:prSet custT="1"/>
      <dgm:spPr/>
      <dgm:t>
        <a:bodyPr/>
        <a:lstStyle/>
        <a:p>
          <a:r>
            <a:rPr lang="en-US" sz="1400" dirty="0"/>
            <a:t>The expenditure must be within the amounts appropriated by the NASS</a:t>
          </a:r>
          <a:r>
            <a:rPr lang="en-US" sz="900" dirty="0"/>
            <a:t>. </a:t>
          </a:r>
        </a:p>
      </dgm:t>
    </dgm:pt>
    <dgm:pt modelId="{74975147-1C4D-43DE-A4D8-0198929623D7}" type="parTrans" cxnId="{DC5C05AE-EC19-4432-AA9D-7F40E5F92987}">
      <dgm:prSet/>
      <dgm:spPr/>
      <dgm:t>
        <a:bodyPr/>
        <a:lstStyle/>
        <a:p>
          <a:endParaRPr lang="en-US"/>
        </a:p>
      </dgm:t>
    </dgm:pt>
    <dgm:pt modelId="{7A914E70-A986-4D03-B473-B936EA73EDCF}" type="sibTrans" cxnId="{DC5C05AE-EC19-4432-AA9D-7F40E5F92987}">
      <dgm:prSet/>
      <dgm:spPr/>
      <dgm:t>
        <a:bodyPr/>
        <a:lstStyle/>
        <a:p>
          <a:endParaRPr lang="en-US"/>
        </a:p>
      </dgm:t>
    </dgm:pt>
    <dgm:pt modelId="{7F3978CD-BC35-429A-8B08-D5C394BB2A25}" type="pres">
      <dgm:prSet presAssocID="{34AFF7DA-8D6D-4416-8BAF-B001F644C478}" presName="compositeShape" presStyleCnt="0">
        <dgm:presLayoutVars>
          <dgm:chMax val="7"/>
          <dgm:dir/>
          <dgm:resizeHandles val="exact"/>
        </dgm:presLayoutVars>
      </dgm:prSet>
      <dgm:spPr/>
    </dgm:pt>
    <dgm:pt modelId="{5206200D-E0D6-46D9-B0DE-40CD701401FA}" type="pres">
      <dgm:prSet presAssocID="{9EDFF7A5-638F-4275-9804-36969D8CC27F}" presName="circ1" presStyleLbl="vennNode1" presStyleIdx="0" presStyleCnt="3"/>
      <dgm:spPr/>
    </dgm:pt>
    <dgm:pt modelId="{7362130F-0713-42D5-9A4C-ACD06F1BBB5E}" type="pres">
      <dgm:prSet presAssocID="{9EDFF7A5-638F-4275-9804-36969D8CC27F}" presName="circ1Tx" presStyleLbl="revTx" presStyleIdx="0" presStyleCnt="0">
        <dgm:presLayoutVars>
          <dgm:chMax val="0"/>
          <dgm:chPref val="0"/>
          <dgm:bulletEnabled val="1"/>
        </dgm:presLayoutVars>
      </dgm:prSet>
      <dgm:spPr/>
    </dgm:pt>
    <dgm:pt modelId="{6A33DAC7-892C-4723-A073-046BBF712100}" type="pres">
      <dgm:prSet presAssocID="{342AE812-38B3-48C8-AD52-5BBB6316DDA3}" presName="circ2" presStyleLbl="vennNode1" presStyleIdx="1" presStyleCnt="3"/>
      <dgm:spPr/>
    </dgm:pt>
    <dgm:pt modelId="{BE6E6A94-3306-4E4C-94E8-C4AECE3222EA}" type="pres">
      <dgm:prSet presAssocID="{342AE812-38B3-48C8-AD52-5BBB6316DDA3}" presName="circ2Tx" presStyleLbl="revTx" presStyleIdx="0" presStyleCnt="0">
        <dgm:presLayoutVars>
          <dgm:chMax val="0"/>
          <dgm:chPref val="0"/>
          <dgm:bulletEnabled val="1"/>
        </dgm:presLayoutVars>
      </dgm:prSet>
      <dgm:spPr/>
    </dgm:pt>
    <dgm:pt modelId="{0D9A574C-EB0D-4E26-B14D-E6BA9F7E5939}" type="pres">
      <dgm:prSet presAssocID="{30FDAEAA-559B-4112-A872-BFA49BE3A06D}" presName="circ3" presStyleLbl="vennNode1" presStyleIdx="2" presStyleCnt="3"/>
      <dgm:spPr/>
    </dgm:pt>
    <dgm:pt modelId="{57842308-CAD4-40D4-9C21-FBB6B43C1CD5}" type="pres">
      <dgm:prSet presAssocID="{30FDAEAA-559B-4112-A872-BFA49BE3A06D}" presName="circ3Tx" presStyleLbl="revTx" presStyleIdx="0" presStyleCnt="0">
        <dgm:presLayoutVars>
          <dgm:chMax val="0"/>
          <dgm:chPref val="0"/>
          <dgm:bulletEnabled val="1"/>
        </dgm:presLayoutVars>
      </dgm:prSet>
      <dgm:spPr/>
    </dgm:pt>
  </dgm:ptLst>
  <dgm:cxnLst>
    <dgm:cxn modelId="{A0CABBE1-36A4-4AF7-A39E-E3857B59FDD2}" srcId="{342AE812-38B3-48C8-AD52-5BBB6316DDA3}" destId="{922B845A-3485-4415-8C47-2432BFE4A702}" srcOrd="0" destOrd="0" parTransId="{02D547FD-2579-46BB-B32B-E5139DAB9CD3}" sibTransId="{32BD1045-D19F-4C09-AF73-EADBF59D66D9}"/>
    <dgm:cxn modelId="{A7F99881-D1DF-4B91-8BF8-F1EA94486537}" srcId="{34AFF7DA-8D6D-4416-8BAF-B001F644C478}" destId="{9EDFF7A5-638F-4275-9804-36969D8CC27F}" srcOrd="0" destOrd="0" parTransId="{A55F71CE-0163-4158-B9A6-BBF413710A8B}" sibTransId="{CDCA1971-31D2-4C83-B507-C44CE3421C78}"/>
    <dgm:cxn modelId="{BA5C5B22-9E9A-42C4-9D34-811614BFB24A}" srcId="{34AFF7DA-8D6D-4416-8BAF-B001F644C478}" destId="{30FDAEAA-559B-4112-A872-BFA49BE3A06D}" srcOrd="2" destOrd="0" parTransId="{78A884E3-5D91-4F8D-AAA7-E4A4C99BEA2F}" sibTransId="{AE08B3B6-691B-42F5-827D-94751AAE8279}"/>
    <dgm:cxn modelId="{341BDF62-8472-405A-A597-68392B7CA048}" type="presOf" srcId="{2FC4A231-B9A1-40A1-A118-07F80828EC5B}" destId="{0D9A574C-EB0D-4E26-B14D-E6BA9F7E5939}" srcOrd="0" destOrd="1" presId="urn:microsoft.com/office/officeart/2005/8/layout/venn1"/>
    <dgm:cxn modelId="{C768BBBC-45C3-4B8B-A919-7789BB9450E5}" type="presOf" srcId="{30FDAEAA-559B-4112-A872-BFA49BE3A06D}" destId="{57842308-CAD4-40D4-9C21-FBB6B43C1CD5}" srcOrd="1" destOrd="0" presId="urn:microsoft.com/office/officeart/2005/8/layout/venn1"/>
    <dgm:cxn modelId="{DC5C05AE-EC19-4432-AA9D-7F40E5F92987}" srcId="{30FDAEAA-559B-4112-A872-BFA49BE3A06D}" destId="{2FC4A231-B9A1-40A1-A118-07F80828EC5B}" srcOrd="0" destOrd="0" parTransId="{74975147-1C4D-43DE-A4D8-0198929623D7}" sibTransId="{7A914E70-A986-4D03-B473-B936EA73EDCF}"/>
    <dgm:cxn modelId="{CE588B06-0541-422B-B108-22BB1219371A}" type="presOf" srcId="{922B845A-3485-4415-8C47-2432BFE4A702}" destId="{BE6E6A94-3306-4E4C-94E8-C4AECE3222EA}" srcOrd="1" destOrd="1" presId="urn:microsoft.com/office/officeart/2005/8/layout/venn1"/>
    <dgm:cxn modelId="{6E67FE28-016A-45B7-ABA8-62814A0D9987}" type="presOf" srcId="{9EDFF7A5-638F-4275-9804-36969D8CC27F}" destId="{5206200D-E0D6-46D9-B0DE-40CD701401FA}" srcOrd="0" destOrd="0" presId="urn:microsoft.com/office/officeart/2005/8/layout/venn1"/>
    <dgm:cxn modelId="{2E69635C-C575-4BCA-931F-86E9E3488767}" type="presOf" srcId="{34AFF7DA-8D6D-4416-8BAF-B001F644C478}" destId="{7F3978CD-BC35-429A-8B08-D5C394BB2A25}" srcOrd="0" destOrd="0" presId="urn:microsoft.com/office/officeart/2005/8/layout/venn1"/>
    <dgm:cxn modelId="{01DBAD6B-1E5E-42F8-BBC4-8871480EBEB9}" type="presOf" srcId="{342AE812-38B3-48C8-AD52-5BBB6316DDA3}" destId="{6A33DAC7-892C-4723-A073-046BBF712100}" srcOrd="0" destOrd="0" presId="urn:microsoft.com/office/officeart/2005/8/layout/venn1"/>
    <dgm:cxn modelId="{F87D9E1B-B02D-47D8-87DB-0FC22F93DFED}" type="presOf" srcId="{61968E81-4BD3-4E13-BCBD-393F187FD381}" destId="{7362130F-0713-42D5-9A4C-ACD06F1BBB5E}" srcOrd="1" destOrd="1" presId="urn:microsoft.com/office/officeart/2005/8/layout/venn1"/>
    <dgm:cxn modelId="{937EA4FF-38C3-481F-B6E3-6ABEC027BACC}" srcId="{9EDFF7A5-638F-4275-9804-36969D8CC27F}" destId="{61968E81-4BD3-4E13-BCBD-393F187FD381}" srcOrd="0" destOrd="0" parTransId="{D00C977A-09E4-4596-A808-848BE62D6CF3}" sibTransId="{6384A8C1-32B1-445B-8F3B-521304332471}"/>
    <dgm:cxn modelId="{51FAE896-8C35-4BCB-9DE5-EF3BF14DE940}" type="presOf" srcId="{30FDAEAA-559B-4112-A872-BFA49BE3A06D}" destId="{0D9A574C-EB0D-4E26-B14D-E6BA9F7E5939}" srcOrd="0" destOrd="0" presId="urn:microsoft.com/office/officeart/2005/8/layout/venn1"/>
    <dgm:cxn modelId="{835FC64B-06E6-45DC-BB4F-1DBD7612106B}" srcId="{34AFF7DA-8D6D-4416-8BAF-B001F644C478}" destId="{342AE812-38B3-48C8-AD52-5BBB6316DDA3}" srcOrd="1" destOrd="0" parTransId="{8A6C97C6-1C26-4932-A6E0-71BAB41DED69}" sibTransId="{25D88E9A-1F72-4332-BE28-8AF9AE7C931F}"/>
    <dgm:cxn modelId="{DE3A7385-F7A1-4E72-A794-8430E421EB11}" type="presOf" srcId="{2FC4A231-B9A1-40A1-A118-07F80828EC5B}" destId="{57842308-CAD4-40D4-9C21-FBB6B43C1CD5}" srcOrd="1" destOrd="1" presId="urn:microsoft.com/office/officeart/2005/8/layout/venn1"/>
    <dgm:cxn modelId="{443EEC7B-B7B2-4B2C-B868-1F0DA3F36565}" type="presOf" srcId="{922B845A-3485-4415-8C47-2432BFE4A702}" destId="{6A33DAC7-892C-4723-A073-046BBF712100}" srcOrd="0" destOrd="1" presId="urn:microsoft.com/office/officeart/2005/8/layout/venn1"/>
    <dgm:cxn modelId="{BADC4570-8A3D-41F5-A862-0476D6D92FFA}" type="presOf" srcId="{342AE812-38B3-48C8-AD52-5BBB6316DDA3}" destId="{BE6E6A94-3306-4E4C-94E8-C4AECE3222EA}" srcOrd="1" destOrd="0" presId="urn:microsoft.com/office/officeart/2005/8/layout/venn1"/>
    <dgm:cxn modelId="{EDA8F262-DAFD-4760-B21B-2EAFB1096141}" type="presOf" srcId="{9EDFF7A5-638F-4275-9804-36969D8CC27F}" destId="{7362130F-0713-42D5-9A4C-ACD06F1BBB5E}" srcOrd="1" destOrd="0" presId="urn:microsoft.com/office/officeart/2005/8/layout/venn1"/>
    <dgm:cxn modelId="{7BD95E25-8478-49F7-8608-20FBF95FB589}" type="presOf" srcId="{61968E81-4BD3-4E13-BCBD-393F187FD381}" destId="{5206200D-E0D6-46D9-B0DE-40CD701401FA}" srcOrd="0" destOrd="1" presId="urn:microsoft.com/office/officeart/2005/8/layout/venn1"/>
    <dgm:cxn modelId="{EB82FE9A-C600-4132-903D-D2076E95BFD6}" type="presParOf" srcId="{7F3978CD-BC35-429A-8B08-D5C394BB2A25}" destId="{5206200D-E0D6-46D9-B0DE-40CD701401FA}" srcOrd="0" destOrd="0" presId="urn:microsoft.com/office/officeart/2005/8/layout/venn1"/>
    <dgm:cxn modelId="{6B1E6623-812B-47E7-80FF-8EFA42F93F48}" type="presParOf" srcId="{7F3978CD-BC35-429A-8B08-D5C394BB2A25}" destId="{7362130F-0713-42D5-9A4C-ACD06F1BBB5E}" srcOrd="1" destOrd="0" presId="urn:microsoft.com/office/officeart/2005/8/layout/venn1"/>
    <dgm:cxn modelId="{6149C5B3-92D8-4583-88B0-4B0A4924D880}" type="presParOf" srcId="{7F3978CD-BC35-429A-8B08-D5C394BB2A25}" destId="{6A33DAC7-892C-4723-A073-046BBF712100}" srcOrd="2" destOrd="0" presId="urn:microsoft.com/office/officeart/2005/8/layout/venn1"/>
    <dgm:cxn modelId="{3FEE0FAB-2D5C-431A-A989-0A697395611D}" type="presParOf" srcId="{7F3978CD-BC35-429A-8B08-D5C394BB2A25}" destId="{BE6E6A94-3306-4E4C-94E8-C4AECE3222EA}" srcOrd="3" destOrd="0" presId="urn:microsoft.com/office/officeart/2005/8/layout/venn1"/>
    <dgm:cxn modelId="{3BFF0EAD-75CB-4BAE-9B7E-C8BF5220C2B3}" type="presParOf" srcId="{7F3978CD-BC35-429A-8B08-D5C394BB2A25}" destId="{0D9A574C-EB0D-4E26-B14D-E6BA9F7E5939}" srcOrd="4" destOrd="0" presId="urn:microsoft.com/office/officeart/2005/8/layout/venn1"/>
    <dgm:cxn modelId="{57D637C3-ADAC-4FED-8BB2-62FD7BE89EE4}" type="presParOf" srcId="{7F3978CD-BC35-429A-8B08-D5C394BB2A25}" destId="{57842308-CAD4-40D4-9C21-FBB6B43C1C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9C17BC-35A1-4E7F-8E79-EF8B33F2E8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6275E6-7044-4B07-9C63-DA651BCEC0F7}">
      <dgm:prSet custT="1"/>
      <dgm:spPr/>
      <dgm:t>
        <a:bodyPr/>
        <a:lstStyle/>
        <a:p>
          <a:r>
            <a:rPr lang="en-US" sz="1600" dirty="0"/>
            <a:t>Expenditure items must be made pursuant of the purpose for its appropriation</a:t>
          </a:r>
        </a:p>
      </dgm:t>
    </dgm:pt>
    <dgm:pt modelId="{04783FB5-333B-4696-9F9D-C9B4A44513B5}" type="parTrans" cxnId="{58B58A37-CDA7-49F9-B0E6-8C7B4BFEF62C}">
      <dgm:prSet/>
      <dgm:spPr/>
      <dgm:t>
        <a:bodyPr/>
        <a:lstStyle/>
        <a:p>
          <a:endParaRPr lang="en-US" sz="4800"/>
        </a:p>
      </dgm:t>
    </dgm:pt>
    <dgm:pt modelId="{527F4320-7385-4131-921D-FA06B79E69BA}" type="sibTrans" cxnId="{58B58A37-CDA7-49F9-B0E6-8C7B4BFEF62C}">
      <dgm:prSet/>
      <dgm:spPr/>
      <dgm:t>
        <a:bodyPr/>
        <a:lstStyle/>
        <a:p>
          <a:endParaRPr lang="en-US" sz="4800"/>
        </a:p>
      </dgm:t>
    </dgm:pt>
    <dgm:pt modelId="{1A72004B-5685-4ECE-B8BC-8330B403C427}">
      <dgm:prSet custT="1"/>
      <dgm:spPr/>
      <dgm:t>
        <a:bodyPr/>
        <a:lstStyle/>
        <a:p>
          <a:r>
            <a:rPr lang="en-US" sz="1600" dirty="0"/>
            <a:t>To ensure this, all expenses must meet the following conditions:</a:t>
          </a:r>
        </a:p>
      </dgm:t>
    </dgm:pt>
    <dgm:pt modelId="{57BA0AC1-1691-40BB-9C67-9384A25AC093}" type="parTrans" cxnId="{1D78D10B-8CB9-406D-A712-36069842D2F4}">
      <dgm:prSet/>
      <dgm:spPr/>
      <dgm:t>
        <a:bodyPr/>
        <a:lstStyle/>
        <a:p>
          <a:endParaRPr lang="en-US" sz="4800"/>
        </a:p>
      </dgm:t>
    </dgm:pt>
    <dgm:pt modelId="{20DCAA2F-A95C-465B-B3B8-8A5A59A25BC2}" type="sibTrans" cxnId="{1D78D10B-8CB9-406D-A712-36069842D2F4}">
      <dgm:prSet/>
      <dgm:spPr/>
      <dgm:t>
        <a:bodyPr/>
        <a:lstStyle/>
        <a:p>
          <a:endParaRPr lang="en-US" sz="4800"/>
        </a:p>
      </dgm:t>
    </dgm:pt>
    <dgm:pt modelId="{60AA1F19-E1B8-4A21-9184-DE8677C0D5EB}">
      <dgm:prSet custT="1"/>
      <dgm:spPr/>
      <dgm:t>
        <a:bodyPr/>
        <a:lstStyle/>
        <a:p>
          <a:r>
            <a:rPr lang="en-US" sz="1400" dirty="0"/>
            <a:t>The expenditure must be in line with the authorizing language as stated in the budget.</a:t>
          </a:r>
        </a:p>
      </dgm:t>
    </dgm:pt>
    <dgm:pt modelId="{FA1AEF69-3A74-4ACB-9F9E-F08294C6FD2F}" type="parTrans" cxnId="{33171201-B86C-4578-980D-3C243A0CBD59}">
      <dgm:prSet/>
      <dgm:spPr/>
      <dgm:t>
        <a:bodyPr/>
        <a:lstStyle/>
        <a:p>
          <a:endParaRPr lang="en-US" sz="4800"/>
        </a:p>
      </dgm:t>
    </dgm:pt>
    <dgm:pt modelId="{4ECBF575-3128-4EC0-B5EB-07B9A7437FF0}" type="sibTrans" cxnId="{33171201-B86C-4578-980D-3C243A0CBD59}">
      <dgm:prSet/>
      <dgm:spPr/>
      <dgm:t>
        <a:bodyPr/>
        <a:lstStyle/>
        <a:p>
          <a:endParaRPr lang="en-US" sz="4800"/>
        </a:p>
      </dgm:t>
    </dgm:pt>
    <dgm:pt modelId="{28D11309-A023-492B-BC20-2AD7DD310D05}">
      <dgm:prSet custT="1"/>
      <dgm:spPr/>
      <dgm:t>
        <a:bodyPr/>
        <a:lstStyle/>
        <a:p>
          <a:r>
            <a:rPr lang="en-US" sz="1400" dirty="0"/>
            <a:t>The expenditure must not be prohibited by law.</a:t>
          </a:r>
        </a:p>
      </dgm:t>
    </dgm:pt>
    <dgm:pt modelId="{1FD98998-87F1-467A-BDC5-9B71EA734E85}" type="parTrans" cxnId="{567F7679-6BB9-4934-8DEF-E2836F2FE0A6}">
      <dgm:prSet/>
      <dgm:spPr/>
      <dgm:t>
        <a:bodyPr/>
        <a:lstStyle/>
        <a:p>
          <a:endParaRPr lang="en-US" sz="4800"/>
        </a:p>
      </dgm:t>
    </dgm:pt>
    <dgm:pt modelId="{4A6AE2A5-8781-4B63-B0ED-D6E9B90D3C02}" type="sibTrans" cxnId="{567F7679-6BB9-4934-8DEF-E2836F2FE0A6}">
      <dgm:prSet/>
      <dgm:spPr/>
      <dgm:t>
        <a:bodyPr/>
        <a:lstStyle/>
        <a:p>
          <a:endParaRPr lang="en-US" sz="4800"/>
        </a:p>
      </dgm:t>
    </dgm:pt>
    <dgm:pt modelId="{037A25BA-1821-4682-887F-FE351BB4C7B1}">
      <dgm:prSet custT="1"/>
      <dgm:spPr/>
      <dgm:t>
        <a:bodyPr/>
        <a:lstStyle/>
        <a:p>
          <a:r>
            <a:rPr lang="en-US" sz="1400" dirty="0"/>
            <a:t>The expenditure must be in furtherance of Government Policies.</a:t>
          </a:r>
        </a:p>
      </dgm:t>
    </dgm:pt>
    <dgm:pt modelId="{8954EFFC-4371-4B68-9530-0259460288DA}" type="parTrans" cxnId="{31D330E4-BA8D-4F64-A5CB-92F686871C0A}">
      <dgm:prSet/>
      <dgm:spPr/>
      <dgm:t>
        <a:bodyPr/>
        <a:lstStyle/>
        <a:p>
          <a:endParaRPr lang="en-US" sz="4800"/>
        </a:p>
      </dgm:t>
    </dgm:pt>
    <dgm:pt modelId="{537D6F95-35DA-47D4-9AF9-D1296BB49A05}" type="sibTrans" cxnId="{31D330E4-BA8D-4F64-A5CB-92F686871C0A}">
      <dgm:prSet/>
      <dgm:spPr/>
      <dgm:t>
        <a:bodyPr/>
        <a:lstStyle/>
        <a:p>
          <a:endParaRPr lang="en-US" sz="4800"/>
        </a:p>
      </dgm:t>
    </dgm:pt>
    <dgm:pt modelId="{1BEA78FA-9E2E-41D4-B0A9-07188A9A4CC1}">
      <dgm:prSet custT="1"/>
      <dgm:spPr/>
      <dgm:t>
        <a:bodyPr/>
        <a:lstStyle/>
        <a:p>
          <a:r>
            <a:rPr lang="en-US" sz="1400" dirty="0"/>
            <a:t>The expenditure must not be otherwise provided for by a more specific appropriation or from another funding source.</a:t>
          </a:r>
        </a:p>
      </dgm:t>
    </dgm:pt>
    <dgm:pt modelId="{046A99AE-583B-4544-AE5B-EF2F1E52ED66}" type="parTrans" cxnId="{C8D77D26-5B3F-4E6A-B8D3-418EE44B9F6C}">
      <dgm:prSet/>
      <dgm:spPr/>
      <dgm:t>
        <a:bodyPr/>
        <a:lstStyle/>
        <a:p>
          <a:endParaRPr lang="en-US" sz="4800"/>
        </a:p>
      </dgm:t>
    </dgm:pt>
    <dgm:pt modelId="{0BF4E44F-B794-49FC-936B-0412D11184CB}" type="sibTrans" cxnId="{C8D77D26-5B3F-4E6A-B8D3-418EE44B9F6C}">
      <dgm:prSet/>
      <dgm:spPr/>
      <dgm:t>
        <a:bodyPr/>
        <a:lstStyle/>
        <a:p>
          <a:endParaRPr lang="en-US" sz="4800"/>
        </a:p>
      </dgm:t>
    </dgm:pt>
    <dgm:pt modelId="{21B086FD-8170-45ED-9BF6-0956DCE174FB}" type="pres">
      <dgm:prSet presAssocID="{F99C17BC-35A1-4E7F-8E79-EF8B33F2E8DF}" presName="linear" presStyleCnt="0">
        <dgm:presLayoutVars>
          <dgm:dir/>
          <dgm:animLvl val="lvl"/>
          <dgm:resizeHandles val="exact"/>
        </dgm:presLayoutVars>
      </dgm:prSet>
      <dgm:spPr/>
    </dgm:pt>
    <dgm:pt modelId="{97D782E7-6334-4B26-AFF7-66C6E4149943}" type="pres">
      <dgm:prSet presAssocID="{D76275E6-7044-4B07-9C63-DA651BCEC0F7}" presName="parentLin" presStyleCnt="0"/>
      <dgm:spPr/>
    </dgm:pt>
    <dgm:pt modelId="{684D5665-6C25-4C66-B3E3-150921200360}" type="pres">
      <dgm:prSet presAssocID="{D76275E6-7044-4B07-9C63-DA651BCEC0F7}" presName="parentLeftMargin" presStyleLbl="node1" presStyleIdx="0" presStyleCnt="2"/>
      <dgm:spPr/>
    </dgm:pt>
    <dgm:pt modelId="{2C6DEFDD-BCB3-4F25-AC40-C45D589848E7}" type="pres">
      <dgm:prSet presAssocID="{D76275E6-7044-4B07-9C63-DA651BCEC0F7}" presName="parentText" presStyleLbl="node1" presStyleIdx="0" presStyleCnt="2" custScaleX="139747" custScaleY="154015">
        <dgm:presLayoutVars>
          <dgm:chMax val="0"/>
          <dgm:bulletEnabled val="1"/>
        </dgm:presLayoutVars>
      </dgm:prSet>
      <dgm:spPr/>
    </dgm:pt>
    <dgm:pt modelId="{F336F474-A860-4882-A12F-69F27CCFDF09}" type="pres">
      <dgm:prSet presAssocID="{D76275E6-7044-4B07-9C63-DA651BCEC0F7}" presName="negativeSpace" presStyleCnt="0"/>
      <dgm:spPr/>
    </dgm:pt>
    <dgm:pt modelId="{60DB15F6-FD60-4CD5-A2AE-FE45BE7CE4C6}" type="pres">
      <dgm:prSet presAssocID="{D76275E6-7044-4B07-9C63-DA651BCEC0F7}" presName="childText" presStyleLbl="conFgAcc1" presStyleIdx="0" presStyleCnt="2">
        <dgm:presLayoutVars>
          <dgm:bulletEnabled val="1"/>
        </dgm:presLayoutVars>
      </dgm:prSet>
      <dgm:spPr/>
    </dgm:pt>
    <dgm:pt modelId="{390DD4DB-D6E3-451C-9419-8A1C47F53784}" type="pres">
      <dgm:prSet presAssocID="{527F4320-7385-4131-921D-FA06B79E69BA}" presName="spaceBetweenRectangles" presStyleCnt="0"/>
      <dgm:spPr/>
    </dgm:pt>
    <dgm:pt modelId="{C2000484-207C-48FA-87D3-2A597FEE96F6}" type="pres">
      <dgm:prSet presAssocID="{1A72004B-5685-4ECE-B8BC-8330B403C427}" presName="parentLin" presStyleCnt="0"/>
      <dgm:spPr/>
    </dgm:pt>
    <dgm:pt modelId="{A5EDCEF8-1FA3-4AE9-BD43-A7CA1E6767FC}" type="pres">
      <dgm:prSet presAssocID="{1A72004B-5685-4ECE-B8BC-8330B403C427}" presName="parentLeftMargin" presStyleLbl="node1" presStyleIdx="0" presStyleCnt="2"/>
      <dgm:spPr/>
    </dgm:pt>
    <dgm:pt modelId="{9007BFFB-063C-4456-A516-9538D71697CD}" type="pres">
      <dgm:prSet presAssocID="{1A72004B-5685-4ECE-B8BC-8330B403C427}" presName="parentText" presStyleLbl="node1" presStyleIdx="1" presStyleCnt="2" custScaleX="138835" custScaleY="119491">
        <dgm:presLayoutVars>
          <dgm:chMax val="0"/>
          <dgm:bulletEnabled val="1"/>
        </dgm:presLayoutVars>
      </dgm:prSet>
      <dgm:spPr/>
    </dgm:pt>
    <dgm:pt modelId="{A7AD8AA3-498C-40B3-B335-BD2363D80FA3}" type="pres">
      <dgm:prSet presAssocID="{1A72004B-5685-4ECE-B8BC-8330B403C427}" presName="negativeSpace" presStyleCnt="0"/>
      <dgm:spPr/>
    </dgm:pt>
    <dgm:pt modelId="{0211FF60-B398-4645-B6A0-3319A61A1E35}" type="pres">
      <dgm:prSet presAssocID="{1A72004B-5685-4ECE-B8BC-8330B403C427}" presName="childText" presStyleLbl="conFgAcc1" presStyleIdx="1" presStyleCnt="2">
        <dgm:presLayoutVars>
          <dgm:bulletEnabled val="1"/>
        </dgm:presLayoutVars>
      </dgm:prSet>
      <dgm:spPr/>
    </dgm:pt>
  </dgm:ptLst>
  <dgm:cxnLst>
    <dgm:cxn modelId="{567F7679-6BB9-4934-8DEF-E2836F2FE0A6}" srcId="{1A72004B-5685-4ECE-B8BC-8330B403C427}" destId="{28D11309-A023-492B-BC20-2AD7DD310D05}" srcOrd="1" destOrd="0" parTransId="{1FD98998-87F1-467A-BDC5-9B71EA734E85}" sibTransId="{4A6AE2A5-8781-4B63-B0ED-D6E9B90D3C02}"/>
    <dgm:cxn modelId="{AD693F41-16A9-4344-8DDC-E49FA3E10E5A}" type="presOf" srcId="{F99C17BC-35A1-4E7F-8E79-EF8B33F2E8DF}" destId="{21B086FD-8170-45ED-9BF6-0956DCE174FB}" srcOrd="0" destOrd="0" presId="urn:microsoft.com/office/officeart/2005/8/layout/list1"/>
    <dgm:cxn modelId="{1D78D10B-8CB9-406D-A712-36069842D2F4}" srcId="{F99C17BC-35A1-4E7F-8E79-EF8B33F2E8DF}" destId="{1A72004B-5685-4ECE-B8BC-8330B403C427}" srcOrd="1" destOrd="0" parTransId="{57BA0AC1-1691-40BB-9C67-9384A25AC093}" sibTransId="{20DCAA2F-A95C-465B-B3B8-8A5A59A25BC2}"/>
    <dgm:cxn modelId="{BB033A98-1298-4539-95FA-D7510017F382}" type="presOf" srcId="{60AA1F19-E1B8-4A21-9184-DE8677C0D5EB}" destId="{0211FF60-B398-4645-B6A0-3319A61A1E35}" srcOrd="0" destOrd="0" presId="urn:microsoft.com/office/officeart/2005/8/layout/list1"/>
    <dgm:cxn modelId="{58B58A37-CDA7-49F9-B0E6-8C7B4BFEF62C}" srcId="{F99C17BC-35A1-4E7F-8E79-EF8B33F2E8DF}" destId="{D76275E6-7044-4B07-9C63-DA651BCEC0F7}" srcOrd="0" destOrd="0" parTransId="{04783FB5-333B-4696-9F9D-C9B4A44513B5}" sibTransId="{527F4320-7385-4131-921D-FA06B79E69BA}"/>
    <dgm:cxn modelId="{E24BEF75-7A94-4CD6-A236-2DC56B62D1F1}" type="presOf" srcId="{037A25BA-1821-4682-887F-FE351BB4C7B1}" destId="{0211FF60-B398-4645-B6A0-3319A61A1E35}" srcOrd="0" destOrd="2" presId="urn:microsoft.com/office/officeart/2005/8/layout/list1"/>
    <dgm:cxn modelId="{BE387EEF-F269-43C0-AABF-AD8E529664D6}" type="presOf" srcId="{1A72004B-5685-4ECE-B8BC-8330B403C427}" destId="{A5EDCEF8-1FA3-4AE9-BD43-A7CA1E6767FC}" srcOrd="0" destOrd="0" presId="urn:microsoft.com/office/officeart/2005/8/layout/list1"/>
    <dgm:cxn modelId="{99042714-90C0-4EFC-B0CA-A52F0BDFC242}" type="presOf" srcId="{28D11309-A023-492B-BC20-2AD7DD310D05}" destId="{0211FF60-B398-4645-B6A0-3319A61A1E35}" srcOrd="0" destOrd="1" presId="urn:microsoft.com/office/officeart/2005/8/layout/list1"/>
    <dgm:cxn modelId="{31D330E4-BA8D-4F64-A5CB-92F686871C0A}" srcId="{1A72004B-5685-4ECE-B8BC-8330B403C427}" destId="{037A25BA-1821-4682-887F-FE351BB4C7B1}" srcOrd="2" destOrd="0" parTransId="{8954EFFC-4371-4B68-9530-0259460288DA}" sibTransId="{537D6F95-35DA-47D4-9AF9-D1296BB49A05}"/>
    <dgm:cxn modelId="{53AE10F2-BA22-4024-9EBE-ABC706F92F79}" type="presOf" srcId="{D76275E6-7044-4B07-9C63-DA651BCEC0F7}" destId="{2C6DEFDD-BCB3-4F25-AC40-C45D589848E7}" srcOrd="1" destOrd="0" presId="urn:microsoft.com/office/officeart/2005/8/layout/list1"/>
    <dgm:cxn modelId="{6C258EFE-CB8B-4714-9C19-46A84E3118BE}" type="presOf" srcId="{D76275E6-7044-4B07-9C63-DA651BCEC0F7}" destId="{684D5665-6C25-4C66-B3E3-150921200360}" srcOrd="0" destOrd="0" presId="urn:microsoft.com/office/officeart/2005/8/layout/list1"/>
    <dgm:cxn modelId="{4D94C28C-C618-4C72-B683-5BFF159DBB94}" type="presOf" srcId="{1A72004B-5685-4ECE-B8BC-8330B403C427}" destId="{9007BFFB-063C-4456-A516-9538D71697CD}" srcOrd="1" destOrd="0" presId="urn:microsoft.com/office/officeart/2005/8/layout/list1"/>
    <dgm:cxn modelId="{221E8AF5-8142-4C19-8C55-C64176AD37A1}" type="presOf" srcId="{1BEA78FA-9E2E-41D4-B0A9-07188A9A4CC1}" destId="{0211FF60-B398-4645-B6A0-3319A61A1E35}" srcOrd="0" destOrd="3" presId="urn:microsoft.com/office/officeart/2005/8/layout/list1"/>
    <dgm:cxn modelId="{33171201-B86C-4578-980D-3C243A0CBD59}" srcId="{1A72004B-5685-4ECE-B8BC-8330B403C427}" destId="{60AA1F19-E1B8-4A21-9184-DE8677C0D5EB}" srcOrd="0" destOrd="0" parTransId="{FA1AEF69-3A74-4ACB-9F9E-F08294C6FD2F}" sibTransId="{4ECBF575-3128-4EC0-B5EB-07B9A7437FF0}"/>
    <dgm:cxn modelId="{C8D77D26-5B3F-4E6A-B8D3-418EE44B9F6C}" srcId="{1A72004B-5685-4ECE-B8BC-8330B403C427}" destId="{1BEA78FA-9E2E-41D4-B0A9-07188A9A4CC1}" srcOrd="3" destOrd="0" parTransId="{046A99AE-583B-4544-AE5B-EF2F1E52ED66}" sibTransId="{0BF4E44F-B794-49FC-936B-0412D11184CB}"/>
    <dgm:cxn modelId="{B9F32ED1-5687-4AA0-8824-F4EA85FE4FFA}" type="presParOf" srcId="{21B086FD-8170-45ED-9BF6-0956DCE174FB}" destId="{97D782E7-6334-4B26-AFF7-66C6E4149943}" srcOrd="0" destOrd="0" presId="urn:microsoft.com/office/officeart/2005/8/layout/list1"/>
    <dgm:cxn modelId="{E856666B-EEAE-4331-B60E-7AE73C1BEFBA}" type="presParOf" srcId="{97D782E7-6334-4B26-AFF7-66C6E4149943}" destId="{684D5665-6C25-4C66-B3E3-150921200360}" srcOrd="0" destOrd="0" presId="urn:microsoft.com/office/officeart/2005/8/layout/list1"/>
    <dgm:cxn modelId="{C586BB77-DE3A-47B1-80FE-4B39FB03DCB4}" type="presParOf" srcId="{97D782E7-6334-4B26-AFF7-66C6E4149943}" destId="{2C6DEFDD-BCB3-4F25-AC40-C45D589848E7}" srcOrd="1" destOrd="0" presId="urn:microsoft.com/office/officeart/2005/8/layout/list1"/>
    <dgm:cxn modelId="{8701937E-1591-4A13-975D-DE0F1B0F91F8}" type="presParOf" srcId="{21B086FD-8170-45ED-9BF6-0956DCE174FB}" destId="{F336F474-A860-4882-A12F-69F27CCFDF09}" srcOrd="1" destOrd="0" presId="urn:microsoft.com/office/officeart/2005/8/layout/list1"/>
    <dgm:cxn modelId="{04357BD0-0318-4CBC-A30E-F17E3D69472C}" type="presParOf" srcId="{21B086FD-8170-45ED-9BF6-0956DCE174FB}" destId="{60DB15F6-FD60-4CD5-A2AE-FE45BE7CE4C6}" srcOrd="2" destOrd="0" presId="urn:microsoft.com/office/officeart/2005/8/layout/list1"/>
    <dgm:cxn modelId="{6DDF74EF-EF57-4A5E-9AF5-08C7F25CF4E3}" type="presParOf" srcId="{21B086FD-8170-45ED-9BF6-0956DCE174FB}" destId="{390DD4DB-D6E3-451C-9419-8A1C47F53784}" srcOrd="3" destOrd="0" presId="urn:microsoft.com/office/officeart/2005/8/layout/list1"/>
    <dgm:cxn modelId="{AC60237C-AA99-4EDD-88CA-70079FD5B9D7}" type="presParOf" srcId="{21B086FD-8170-45ED-9BF6-0956DCE174FB}" destId="{C2000484-207C-48FA-87D3-2A597FEE96F6}" srcOrd="4" destOrd="0" presId="urn:microsoft.com/office/officeart/2005/8/layout/list1"/>
    <dgm:cxn modelId="{B82A0A73-9363-4B7E-B823-80E006E1A7FF}" type="presParOf" srcId="{C2000484-207C-48FA-87D3-2A597FEE96F6}" destId="{A5EDCEF8-1FA3-4AE9-BD43-A7CA1E6767FC}" srcOrd="0" destOrd="0" presId="urn:microsoft.com/office/officeart/2005/8/layout/list1"/>
    <dgm:cxn modelId="{939F5F94-46DB-4021-9A23-0DF807C41C62}" type="presParOf" srcId="{C2000484-207C-48FA-87D3-2A597FEE96F6}" destId="{9007BFFB-063C-4456-A516-9538D71697CD}" srcOrd="1" destOrd="0" presId="urn:microsoft.com/office/officeart/2005/8/layout/list1"/>
    <dgm:cxn modelId="{2F3FAAF7-2130-448B-83B4-09649769CA01}" type="presParOf" srcId="{21B086FD-8170-45ED-9BF6-0956DCE174FB}" destId="{A7AD8AA3-498C-40B3-B335-BD2363D80FA3}" srcOrd="5" destOrd="0" presId="urn:microsoft.com/office/officeart/2005/8/layout/list1"/>
    <dgm:cxn modelId="{14834990-3494-4486-826D-A2FEB1A80DDC}" type="presParOf" srcId="{21B086FD-8170-45ED-9BF6-0956DCE174FB}" destId="{0211FF60-B398-4645-B6A0-3319A61A1E3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AD73C9-A5E8-46F1-941C-AF8F297525C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26C3C16-A96B-49DD-95AF-15BCB23CED62}">
      <dgm:prSet phldrT="[Text]"/>
      <dgm:spPr/>
      <dgm:t>
        <a:bodyPr/>
        <a:lstStyle/>
        <a:p>
          <a:r>
            <a:rPr lang="en-US"/>
            <a:t>2014</a:t>
          </a:r>
          <a:endParaRPr lang="en-US" dirty="0"/>
        </a:p>
      </dgm:t>
    </dgm:pt>
    <dgm:pt modelId="{0B4E1E9E-A466-44A0-B28C-6E11F29EE562}" type="parTrans" cxnId="{1FF0E224-9226-4381-8799-6A6D84C085CA}">
      <dgm:prSet/>
      <dgm:spPr/>
      <dgm:t>
        <a:bodyPr/>
        <a:lstStyle/>
        <a:p>
          <a:endParaRPr lang="en-US"/>
        </a:p>
      </dgm:t>
    </dgm:pt>
    <dgm:pt modelId="{002A9670-0844-4382-9C14-FD3719BCE1C2}" type="sibTrans" cxnId="{1FF0E224-9226-4381-8799-6A6D84C085CA}">
      <dgm:prSet/>
      <dgm:spPr/>
      <dgm:t>
        <a:bodyPr/>
        <a:lstStyle/>
        <a:p>
          <a:endParaRPr lang="en-US"/>
        </a:p>
      </dgm:t>
    </dgm:pt>
    <dgm:pt modelId="{1BB38811-D9CC-49D2-BAB7-164839763A72}">
      <dgm:prSet phldrT="[Text]"/>
      <dgm:spPr/>
      <dgm:t>
        <a:bodyPr/>
        <a:lstStyle/>
        <a:p>
          <a:r>
            <a:rPr lang="en-US" dirty="0"/>
            <a:t>Submitted in December 2015, Passed and Assented to in May 2016</a:t>
          </a:r>
        </a:p>
      </dgm:t>
    </dgm:pt>
    <dgm:pt modelId="{C5B5A65F-DB43-45D9-8DF5-FA5A19ADF081}" type="parTrans" cxnId="{113E6349-A6D2-4523-8AA6-D81E3221A35E}">
      <dgm:prSet/>
      <dgm:spPr/>
      <dgm:t>
        <a:bodyPr/>
        <a:lstStyle/>
        <a:p>
          <a:endParaRPr lang="en-US"/>
        </a:p>
      </dgm:t>
    </dgm:pt>
    <dgm:pt modelId="{C98D1ADC-BF43-4CA7-97B5-637330381E37}" type="sibTrans" cxnId="{113E6349-A6D2-4523-8AA6-D81E3221A35E}">
      <dgm:prSet/>
      <dgm:spPr/>
      <dgm:t>
        <a:bodyPr/>
        <a:lstStyle/>
        <a:p>
          <a:endParaRPr lang="en-US"/>
        </a:p>
      </dgm:t>
    </dgm:pt>
    <dgm:pt modelId="{4A81B5BE-2E05-4C4E-A89A-D4C1178A5C39}">
      <dgm:prSet phldrT="[Text]"/>
      <dgm:spPr/>
      <dgm:t>
        <a:bodyPr/>
        <a:lstStyle/>
        <a:p>
          <a:r>
            <a:rPr lang="en-US" dirty="0"/>
            <a:t>2015</a:t>
          </a:r>
        </a:p>
      </dgm:t>
    </dgm:pt>
    <dgm:pt modelId="{7C633A0D-E4EF-4DAD-986C-C6C1470A457C}" type="parTrans" cxnId="{358D6BFA-DB4D-48F5-99BE-78C075D8F4F2}">
      <dgm:prSet/>
      <dgm:spPr/>
      <dgm:t>
        <a:bodyPr/>
        <a:lstStyle/>
        <a:p>
          <a:endParaRPr lang="en-US"/>
        </a:p>
      </dgm:t>
    </dgm:pt>
    <dgm:pt modelId="{D2EBBA77-AF86-4012-81EF-F6369F6647BA}" type="sibTrans" cxnId="{358D6BFA-DB4D-48F5-99BE-78C075D8F4F2}">
      <dgm:prSet/>
      <dgm:spPr/>
      <dgm:t>
        <a:bodyPr/>
        <a:lstStyle/>
        <a:p>
          <a:endParaRPr lang="en-US"/>
        </a:p>
      </dgm:t>
    </dgm:pt>
    <dgm:pt modelId="{BE7F0EE2-107B-4011-B442-9E373949B93C}">
      <dgm:prSet phldrT="[Text]"/>
      <dgm:spPr/>
      <dgm:t>
        <a:bodyPr/>
        <a:lstStyle/>
        <a:p>
          <a:r>
            <a:rPr lang="en-US" dirty="0"/>
            <a:t>2016</a:t>
          </a:r>
        </a:p>
      </dgm:t>
    </dgm:pt>
    <dgm:pt modelId="{AFFDD3EE-0E6B-4C5A-AA53-F4373E73DF63}" type="parTrans" cxnId="{F9092D46-F322-4B0E-9F3F-A15FAAB56987}">
      <dgm:prSet/>
      <dgm:spPr/>
      <dgm:t>
        <a:bodyPr/>
        <a:lstStyle/>
        <a:p>
          <a:endParaRPr lang="en-US"/>
        </a:p>
      </dgm:t>
    </dgm:pt>
    <dgm:pt modelId="{B3C4E939-82DE-4C12-811D-E233E3B48981}" type="sibTrans" cxnId="{F9092D46-F322-4B0E-9F3F-A15FAAB56987}">
      <dgm:prSet/>
      <dgm:spPr/>
      <dgm:t>
        <a:bodyPr/>
        <a:lstStyle/>
        <a:p>
          <a:endParaRPr lang="en-US"/>
        </a:p>
      </dgm:t>
    </dgm:pt>
    <dgm:pt modelId="{2087970A-5ADE-4982-B367-333430579C29}">
      <dgm:prSet/>
      <dgm:spPr/>
      <dgm:t>
        <a:bodyPr/>
        <a:lstStyle/>
        <a:p>
          <a:r>
            <a:rPr lang="en-US" dirty="0"/>
            <a:t>Submitted to NASS January, Passed and Assented to in April 2014</a:t>
          </a:r>
        </a:p>
      </dgm:t>
    </dgm:pt>
    <dgm:pt modelId="{121F0423-DAD3-4CBE-BDFF-875A07FB7A2E}" type="parTrans" cxnId="{4A8C9425-55F6-4273-92B8-4183660726C7}">
      <dgm:prSet/>
      <dgm:spPr/>
      <dgm:t>
        <a:bodyPr/>
        <a:lstStyle/>
        <a:p>
          <a:endParaRPr lang="en-US"/>
        </a:p>
      </dgm:t>
    </dgm:pt>
    <dgm:pt modelId="{090DA453-583E-43E4-9C74-C65CD4D9F26A}" type="sibTrans" cxnId="{4A8C9425-55F6-4273-92B8-4183660726C7}">
      <dgm:prSet/>
      <dgm:spPr/>
      <dgm:t>
        <a:bodyPr/>
        <a:lstStyle/>
        <a:p>
          <a:endParaRPr lang="en-US"/>
        </a:p>
      </dgm:t>
    </dgm:pt>
    <dgm:pt modelId="{DD4060E5-8BF8-4CC0-97D1-2928A309B212}">
      <dgm:prSet/>
      <dgm:spPr/>
      <dgm:t>
        <a:bodyPr/>
        <a:lstStyle/>
        <a:p>
          <a:r>
            <a:rPr lang="en-GB" dirty="0"/>
            <a:t>Submitted in November, 2014, Passed in April and Assented to in May 2015</a:t>
          </a:r>
        </a:p>
      </dgm:t>
    </dgm:pt>
    <dgm:pt modelId="{A62B33E0-78CD-450B-BB05-F77DAF1368C2}" type="parTrans" cxnId="{9C4C6AA6-CC22-45A1-9E4D-D558B5B1567E}">
      <dgm:prSet/>
      <dgm:spPr/>
      <dgm:t>
        <a:bodyPr/>
        <a:lstStyle/>
        <a:p>
          <a:endParaRPr lang="en-GB"/>
        </a:p>
      </dgm:t>
    </dgm:pt>
    <dgm:pt modelId="{2E621B78-3E72-4374-A7CE-261DD7BF279E}" type="sibTrans" cxnId="{9C4C6AA6-CC22-45A1-9E4D-D558B5B1567E}">
      <dgm:prSet/>
      <dgm:spPr/>
      <dgm:t>
        <a:bodyPr/>
        <a:lstStyle/>
        <a:p>
          <a:endParaRPr lang="en-GB"/>
        </a:p>
      </dgm:t>
    </dgm:pt>
    <dgm:pt modelId="{9E9266F6-D995-481B-8161-2B5C5AC41913}" type="pres">
      <dgm:prSet presAssocID="{A9AD73C9-A5E8-46F1-941C-AF8F297525C8}" presName="linearFlow" presStyleCnt="0">
        <dgm:presLayoutVars>
          <dgm:dir/>
          <dgm:animLvl val="lvl"/>
          <dgm:resizeHandles val="exact"/>
        </dgm:presLayoutVars>
      </dgm:prSet>
      <dgm:spPr/>
    </dgm:pt>
    <dgm:pt modelId="{C4C4337E-2334-4CF5-8DE7-7EF8874B7DFD}" type="pres">
      <dgm:prSet presAssocID="{D26C3C16-A96B-49DD-95AF-15BCB23CED62}" presName="composite" presStyleCnt="0"/>
      <dgm:spPr/>
    </dgm:pt>
    <dgm:pt modelId="{5F67EDAC-E118-45D7-A8BB-AE1498F44E06}" type="pres">
      <dgm:prSet presAssocID="{D26C3C16-A96B-49DD-95AF-15BCB23CED62}" presName="parTx" presStyleLbl="node1" presStyleIdx="0" presStyleCnt="3">
        <dgm:presLayoutVars>
          <dgm:chMax val="0"/>
          <dgm:chPref val="0"/>
          <dgm:bulletEnabled val="1"/>
        </dgm:presLayoutVars>
      </dgm:prSet>
      <dgm:spPr/>
    </dgm:pt>
    <dgm:pt modelId="{41904597-E27E-4731-8834-F50995F22640}" type="pres">
      <dgm:prSet presAssocID="{D26C3C16-A96B-49DD-95AF-15BCB23CED62}" presName="parSh" presStyleLbl="node1" presStyleIdx="0" presStyleCnt="3"/>
      <dgm:spPr/>
    </dgm:pt>
    <dgm:pt modelId="{BADBA355-6DE9-485F-9558-D8F1F0291651}" type="pres">
      <dgm:prSet presAssocID="{D26C3C16-A96B-49DD-95AF-15BCB23CED62}" presName="desTx" presStyleLbl="fgAcc1" presStyleIdx="0" presStyleCnt="3">
        <dgm:presLayoutVars>
          <dgm:bulletEnabled val="1"/>
        </dgm:presLayoutVars>
      </dgm:prSet>
      <dgm:spPr/>
    </dgm:pt>
    <dgm:pt modelId="{DFFEFA73-A6C1-41BD-8C5A-105AD69C9C66}" type="pres">
      <dgm:prSet presAssocID="{002A9670-0844-4382-9C14-FD3719BCE1C2}" presName="sibTrans" presStyleLbl="sibTrans2D1" presStyleIdx="0" presStyleCnt="2"/>
      <dgm:spPr/>
    </dgm:pt>
    <dgm:pt modelId="{3CE87EFB-3617-4917-A728-BDAA329BF204}" type="pres">
      <dgm:prSet presAssocID="{002A9670-0844-4382-9C14-FD3719BCE1C2}" presName="connTx" presStyleLbl="sibTrans2D1" presStyleIdx="0" presStyleCnt="2"/>
      <dgm:spPr/>
    </dgm:pt>
    <dgm:pt modelId="{F904FDB6-5D2F-467E-BD7D-F99BD823A4FE}" type="pres">
      <dgm:prSet presAssocID="{4A81B5BE-2E05-4C4E-A89A-D4C1178A5C39}" presName="composite" presStyleCnt="0"/>
      <dgm:spPr/>
    </dgm:pt>
    <dgm:pt modelId="{8E52E9C6-0D7B-4FCC-BAE1-309BF5D2AEB2}" type="pres">
      <dgm:prSet presAssocID="{4A81B5BE-2E05-4C4E-A89A-D4C1178A5C39}" presName="parTx" presStyleLbl="node1" presStyleIdx="0" presStyleCnt="3">
        <dgm:presLayoutVars>
          <dgm:chMax val="0"/>
          <dgm:chPref val="0"/>
          <dgm:bulletEnabled val="1"/>
        </dgm:presLayoutVars>
      </dgm:prSet>
      <dgm:spPr/>
    </dgm:pt>
    <dgm:pt modelId="{5DA700E0-436C-46C9-9DEB-B47FDF7253C9}" type="pres">
      <dgm:prSet presAssocID="{4A81B5BE-2E05-4C4E-A89A-D4C1178A5C39}" presName="parSh" presStyleLbl="node1" presStyleIdx="1" presStyleCnt="3"/>
      <dgm:spPr/>
    </dgm:pt>
    <dgm:pt modelId="{16071A03-39A5-421D-9474-4BA1BD540EC7}" type="pres">
      <dgm:prSet presAssocID="{4A81B5BE-2E05-4C4E-A89A-D4C1178A5C39}" presName="desTx" presStyleLbl="fgAcc1" presStyleIdx="1" presStyleCnt="3">
        <dgm:presLayoutVars>
          <dgm:bulletEnabled val="1"/>
        </dgm:presLayoutVars>
      </dgm:prSet>
      <dgm:spPr/>
    </dgm:pt>
    <dgm:pt modelId="{6CFD987A-CA41-4591-8831-6C84200B951D}" type="pres">
      <dgm:prSet presAssocID="{D2EBBA77-AF86-4012-81EF-F6369F6647BA}" presName="sibTrans" presStyleLbl="sibTrans2D1" presStyleIdx="1" presStyleCnt="2"/>
      <dgm:spPr/>
    </dgm:pt>
    <dgm:pt modelId="{34C26B61-4636-4DCD-99A5-801FAFCFAADA}" type="pres">
      <dgm:prSet presAssocID="{D2EBBA77-AF86-4012-81EF-F6369F6647BA}" presName="connTx" presStyleLbl="sibTrans2D1" presStyleIdx="1" presStyleCnt="2"/>
      <dgm:spPr/>
    </dgm:pt>
    <dgm:pt modelId="{692751A0-B057-4A31-A690-0723B6B3CBBC}" type="pres">
      <dgm:prSet presAssocID="{BE7F0EE2-107B-4011-B442-9E373949B93C}" presName="composite" presStyleCnt="0"/>
      <dgm:spPr/>
    </dgm:pt>
    <dgm:pt modelId="{16B698B6-16CE-4E51-B0DE-A6F78BD76AA0}" type="pres">
      <dgm:prSet presAssocID="{BE7F0EE2-107B-4011-B442-9E373949B93C}" presName="parTx" presStyleLbl="node1" presStyleIdx="1" presStyleCnt="3">
        <dgm:presLayoutVars>
          <dgm:chMax val="0"/>
          <dgm:chPref val="0"/>
          <dgm:bulletEnabled val="1"/>
        </dgm:presLayoutVars>
      </dgm:prSet>
      <dgm:spPr/>
    </dgm:pt>
    <dgm:pt modelId="{4BF63808-7270-4621-87D3-BE1C72E0E1EB}" type="pres">
      <dgm:prSet presAssocID="{BE7F0EE2-107B-4011-B442-9E373949B93C}" presName="parSh" presStyleLbl="node1" presStyleIdx="2" presStyleCnt="3"/>
      <dgm:spPr/>
    </dgm:pt>
    <dgm:pt modelId="{C3806F3C-5C11-4B08-A174-2513AC342C0A}" type="pres">
      <dgm:prSet presAssocID="{BE7F0EE2-107B-4011-B442-9E373949B93C}" presName="desTx" presStyleLbl="fgAcc1" presStyleIdx="2" presStyleCnt="3">
        <dgm:presLayoutVars>
          <dgm:bulletEnabled val="1"/>
        </dgm:presLayoutVars>
      </dgm:prSet>
      <dgm:spPr/>
    </dgm:pt>
  </dgm:ptLst>
  <dgm:cxnLst>
    <dgm:cxn modelId="{FFBD134B-D313-460D-A623-7DF103DC83C9}" type="presOf" srcId="{002A9670-0844-4382-9C14-FD3719BCE1C2}" destId="{3CE87EFB-3617-4917-A728-BDAA329BF204}" srcOrd="1" destOrd="0" presId="urn:microsoft.com/office/officeart/2005/8/layout/process3"/>
    <dgm:cxn modelId="{F9092D46-F322-4B0E-9F3F-A15FAAB56987}" srcId="{A9AD73C9-A5E8-46F1-941C-AF8F297525C8}" destId="{BE7F0EE2-107B-4011-B442-9E373949B93C}" srcOrd="2" destOrd="0" parTransId="{AFFDD3EE-0E6B-4C5A-AA53-F4373E73DF63}" sibTransId="{B3C4E939-82DE-4C12-811D-E233E3B48981}"/>
    <dgm:cxn modelId="{358D6BFA-DB4D-48F5-99BE-78C075D8F4F2}" srcId="{A9AD73C9-A5E8-46F1-941C-AF8F297525C8}" destId="{4A81B5BE-2E05-4C4E-A89A-D4C1178A5C39}" srcOrd="1" destOrd="0" parTransId="{7C633A0D-E4EF-4DAD-986C-C6C1470A457C}" sibTransId="{D2EBBA77-AF86-4012-81EF-F6369F6647BA}"/>
    <dgm:cxn modelId="{4A8C9425-55F6-4273-92B8-4183660726C7}" srcId="{D26C3C16-A96B-49DD-95AF-15BCB23CED62}" destId="{2087970A-5ADE-4982-B367-333430579C29}" srcOrd="0" destOrd="0" parTransId="{121F0423-DAD3-4CBE-BDFF-875A07FB7A2E}" sibTransId="{090DA453-583E-43E4-9C74-C65CD4D9F26A}"/>
    <dgm:cxn modelId="{CDD1C2AC-BA5C-4D85-923F-BA4D2017E64D}" type="presOf" srcId="{D2EBBA77-AF86-4012-81EF-F6369F6647BA}" destId="{34C26B61-4636-4DCD-99A5-801FAFCFAADA}" srcOrd="1" destOrd="0" presId="urn:microsoft.com/office/officeart/2005/8/layout/process3"/>
    <dgm:cxn modelId="{607AABA1-F7BE-4A8B-82CB-47B37E6E741E}" type="presOf" srcId="{D26C3C16-A96B-49DD-95AF-15BCB23CED62}" destId="{41904597-E27E-4731-8834-F50995F22640}" srcOrd="1" destOrd="0" presId="urn:microsoft.com/office/officeart/2005/8/layout/process3"/>
    <dgm:cxn modelId="{13CC83AA-90BA-4BD6-BC28-FAB3B86A2115}" type="presOf" srcId="{BE7F0EE2-107B-4011-B442-9E373949B93C}" destId="{4BF63808-7270-4621-87D3-BE1C72E0E1EB}" srcOrd="1" destOrd="0" presId="urn:microsoft.com/office/officeart/2005/8/layout/process3"/>
    <dgm:cxn modelId="{B92042CF-F2AB-409B-BB83-8AF97E421A7D}" type="presOf" srcId="{2087970A-5ADE-4982-B367-333430579C29}" destId="{BADBA355-6DE9-485F-9558-D8F1F0291651}" srcOrd="0" destOrd="0" presId="urn:microsoft.com/office/officeart/2005/8/layout/process3"/>
    <dgm:cxn modelId="{3F744BCC-36F5-4339-B4F5-F0C1DB1DA071}" type="presOf" srcId="{4A81B5BE-2E05-4C4E-A89A-D4C1178A5C39}" destId="{8E52E9C6-0D7B-4FCC-BAE1-309BF5D2AEB2}" srcOrd="0" destOrd="0" presId="urn:microsoft.com/office/officeart/2005/8/layout/process3"/>
    <dgm:cxn modelId="{0FEC41E3-35A4-4A68-BEE7-C520B2E32B45}" type="presOf" srcId="{BE7F0EE2-107B-4011-B442-9E373949B93C}" destId="{16B698B6-16CE-4E51-B0DE-A6F78BD76AA0}" srcOrd="0" destOrd="0" presId="urn:microsoft.com/office/officeart/2005/8/layout/process3"/>
    <dgm:cxn modelId="{4DE003AE-243A-4FEE-85C7-6F9F212ADDCC}" type="presOf" srcId="{A9AD73C9-A5E8-46F1-941C-AF8F297525C8}" destId="{9E9266F6-D995-481B-8161-2B5C5AC41913}" srcOrd="0" destOrd="0" presId="urn:microsoft.com/office/officeart/2005/8/layout/process3"/>
    <dgm:cxn modelId="{B5493172-8A76-4E1D-B56C-425454CACB54}" type="presOf" srcId="{4A81B5BE-2E05-4C4E-A89A-D4C1178A5C39}" destId="{5DA700E0-436C-46C9-9DEB-B47FDF7253C9}" srcOrd="1" destOrd="0" presId="urn:microsoft.com/office/officeart/2005/8/layout/process3"/>
    <dgm:cxn modelId="{643781AC-65E1-4CF7-A912-9D27DAC11E21}" type="presOf" srcId="{DD4060E5-8BF8-4CC0-97D1-2928A309B212}" destId="{16071A03-39A5-421D-9474-4BA1BD540EC7}" srcOrd="0" destOrd="0" presId="urn:microsoft.com/office/officeart/2005/8/layout/process3"/>
    <dgm:cxn modelId="{4E5E73C9-9C74-4E32-873F-82AD1009AFD0}" type="presOf" srcId="{002A9670-0844-4382-9C14-FD3719BCE1C2}" destId="{DFFEFA73-A6C1-41BD-8C5A-105AD69C9C66}" srcOrd="0" destOrd="0" presId="urn:microsoft.com/office/officeart/2005/8/layout/process3"/>
    <dgm:cxn modelId="{113E6349-A6D2-4523-8AA6-D81E3221A35E}" srcId="{BE7F0EE2-107B-4011-B442-9E373949B93C}" destId="{1BB38811-D9CC-49D2-BAB7-164839763A72}" srcOrd="0" destOrd="0" parTransId="{C5B5A65F-DB43-45D9-8DF5-FA5A19ADF081}" sibTransId="{C98D1ADC-BF43-4CA7-97B5-637330381E37}"/>
    <dgm:cxn modelId="{8EA09534-DA10-4DE6-B9DF-2630F70A0964}" type="presOf" srcId="{1BB38811-D9CC-49D2-BAB7-164839763A72}" destId="{C3806F3C-5C11-4B08-A174-2513AC342C0A}" srcOrd="0" destOrd="0" presId="urn:microsoft.com/office/officeart/2005/8/layout/process3"/>
    <dgm:cxn modelId="{1FF0E224-9226-4381-8799-6A6D84C085CA}" srcId="{A9AD73C9-A5E8-46F1-941C-AF8F297525C8}" destId="{D26C3C16-A96B-49DD-95AF-15BCB23CED62}" srcOrd="0" destOrd="0" parTransId="{0B4E1E9E-A466-44A0-B28C-6E11F29EE562}" sibTransId="{002A9670-0844-4382-9C14-FD3719BCE1C2}"/>
    <dgm:cxn modelId="{71DFFAF9-18EA-48E7-AFBA-915655E68D69}" type="presOf" srcId="{D26C3C16-A96B-49DD-95AF-15BCB23CED62}" destId="{5F67EDAC-E118-45D7-A8BB-AE1498F44E06}" srcOrd="0" destOrd="0" presId="urn:microsoft.com/office/officeart/2005/8/layout/process3"/>
    <dgm:cxn modelId="{51F28471-F899-4707-92DB-074B5337C4F5}" type="presOf" srcId="{D2EBBA77-AF86-4012-81EF-F6369F6647BA}" destId="{6CFD987A-CA41-4591-8831-6C84200B951D}" srcOrd="0" destOrd="0" presId="urn:microsoft.com/office/officeart/2005/8/layout/process3"/>
    <dgm:cxn modelId="{9C4C6AA6-CC22-45A1-9E4D-D558B5B1567E}" srcId="{4A81B5BE-2E05-4C4E-A89A-D4C1178A5C39}" destId="{DD4060E5-8BF8-4CC0-97D1-2928A309B212}" srcOrd="0" destOrd="0" parTransId="{A62B33E0-78CD-450B-BB05-F77DAF1368C2}" sibTransId="{2E621B78-3E72-4374-A7CE-261DD7BF279E}"/>
    <dgm:cxn modelId="{2566FA25-C4F3-4301-9E01-C80412BE3BF4}" type="presParOf" srcId="{9E9266F6-D995-481B-8161-2B5C5AC41913}" destId="{C4C4337E-2334-4CF5-8DE7-7EF8874B7DFD}" srcOrd="0" destOrd="0" presId="urn:microsoft.com/office/officeart/2005/8/layout/process3"/>
    <dgm:cxn modelId="{7D6CDD91-88CE-4FB4-862F-F99A7DC1C722}" type="presParOf" srcId="{C4C4337E-2334-4CF5-8DE7-7EF8874B7DFD}" destId="{5F67EDAC-E118-45D7-A8BB-AE1498F44E06}" srcOrd="0" destOrd="0" presId="urn:microsoft.com/office/officeart/2005/8/layout/process3"/>
    <dgm:cxn modelId="{C8E30439-6F63-4EA3-9467-916A7F1992D5}" type="presParOf" srcId="{C4C4337E-2334-4CF5-8DE7-7EF8874B7DFD}" destId="{41904597-E27E-4731-8834-F50995F22640}" srcOrd="1" destOrd="0" presId="urn:microsoft.com/office/officeart/2005/8/layout/process3"/>
    <dgm:cxn modelId="{E3DEE5DD-60B8-4782-9ECB-EAC4B584DA81}" type="presParOf" srcId="{C4C4337E-2334-4CF5-8DE7-7EF8874B7DFD}" destId="{BADBA355-6DE9-485F-9558-D8F1F0291651}" srcOrd="2" destOrd="0" presId="urn:microsoft.com/office/officeart/2005/8/layout/process3"/>
    <dgm:cxn modelId="{69651EE2-CE87-4815-B5AF-A4CCF1886133}" type="presParOf" srcId="{9E9266F6-D995-481B-8161-2B5C5AC41913}" destId="{DFFEFA73-A6C1-41BD-8C5A-105AD69C9C66}" srcOrd="1" destOrd="0" presId="urn:microsoft.com/office/officeart/2005/8/layout/process3"/>
    <dgm:cxn modelId="{CA7AFBAE-CA01-4A92-BDD4-984C82AB2BF9}" type="presParOf" srcId="{DFFEFA73-A6C1-41BD-8C5A-105AD69C9C66}" destId="{3CE87EFB-3617-4917-A728-BDAA329BF204}" srcOrd="0" destOrd="0" presId="urn:microsoft.com/office/officeart/2005/8/layout/process3"/>
    <dgm:cxn modelId="{7E83D128-06DD-4C63-B8E1-D84C1B484532}" type="presParOf" srcId="{9E9266F6-D995-481B-8161-2B5C5AC41913}" destId="{F904FDB6-5D2F-467E-BD7D-F99BD823A4FE}" srcOrd="2" destOrd="0" presId="urn:microsoft.com/office/officeart/2005/8/layout/process3"/>
    <dgm:cxn modelId="{B76862AB-4008-4A7C-BFC3-F5562D69FDE9}" type="presParOf" srcId="{F904FDB6-5D2F-467E-BD7D-F99BD823A4FE}" destId="{8E52E9C6-0D7B-4FCC-BAE1-309BF5D2AEB2}" srcOrd="0" destOrd="0" presId="urn:microsoft.com/office/officeart/2005/8/layout/process3"/>
    <dgm:cxn modelId="{4167F933-1A5E-40CE-A33E-5CE419AA4477}" type="presParOf" srcId="{F904FDB6-5D2F-467E-BD7D-F99BD823A4FE}" destId="{5DA700E0-436C-46C9-9DEB-B47FDF7253C9}" srcOrd="1" destOrd="0" presId="urn:microsoft.com/office/officeart/2005/8/layout/process3"/>
    <dgm:cxn modelId="{896227BE-0B6B-454C-A9FF-64062E3E8CAC}" type="presParOf" srcId="{F904FDB6-5D2F-467E-BD7D-F99BD823A4FE}" destId="{16071A03-39A5-421D-9474-4BA1BD540EC7}" srcOrd="2" destOrd="0" presId="urn:microsoft.com/office/officeart/2005/8/layout/process3"/>
    <dgm:cxn modelId="{3ED36E6E-9E88-4D2E-90EE-367D7463753A}" type="presParOf" srcId="{9E9266F6-D995-481B-8161-2B5C5AC41913}" destId="{6CFD987A-CA41-4591-8831-6C84200B951D}" srcOrd="3" destOrd="0" presId="urn:microsoft.com/office/officeart/2005/8/layout/process3"/>
    <dgm:cxn modelId="{5CDB6671-5842-4E4D-BB90-BED3EB05938A}" type="presParOf" srcId="{6CFD987A-CA41-4591-8831-6C84200B951D}" destId="{34C26B61-4636-4DCD-99A5-801FAFCFAADA}" srcOrd="0" destOrd="0" presId="urn:microsoft.com/office/officeart/2005/8/layout/process3"/>
    <dgm:cxn modelId="{82FCAF1B-B010-4502-BE6C-C4C65E3EFED4}" type="presParOf" srcId="{9E9266F6-D995-481B-8161-2B5C5AC41913}" destId="{692751A0-B057-4A31-A690-0723B6B3CBBC}" srcOrd="4" destOrd="0" presId="urn:microsoft.com/office/officeart/2005/8/layout/process3"/>
    <dgm:cxn modelId="{2FC55E9C-99DA-4970-9D7C-E640933B0068}" type="presParOf" srcId="{692751A0-B057-4A31-A690-0723B6B3CBBC}" destId="{16B698B6-16CE-4E51-B0DE-A6F78BD76AA0}" srcOrd="0" destOrd="0" presId="urn:microsoft.com/office/officeart/2005/8/layout/process3"/>
    <dgm:cxn modelId="{35F7CE44-D33D-4CBE-8E8A-31C52C5FFDDD}" type="presParOf" srcId="{692751A0-B057-4A31-A690-0723B6B3CBBC}" destId="{4BF63808-7270-4621-87D3-BE1C72E0E1EB}" srcOrd="1" destOrd="0" presId="urn:microsoft.com/office/officeart/2005/8/layout/process3"/>
    <dgm:cxn modelId="{57671FD0-467C-4855-8CFE-516F2380E1F0}" type="presParOf" srcId="{692751A0-B057-4A31-A690-0723B6B3CBBC}" destId="{C3806F3C-5C11-4B08-A174-2513AC342C0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21F1B7-1369-4A51-8A29-D6ED4AD4E75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1B9BD197-43E2-4AC7-90D3-182B5CD3252F}">
      <dgm:prSet/>
      <dgm:spPr/>
      <dgm:t>
        <a:bodyPr/>
        <a:lstStyle/>
        <a:p>
          <a:pPr rtl="0"/>
          <a:r>
            <a:rPr lang="en-US" dirty="0"/>
            <a:t>This was adopted by FGN for 2016 &amp; 2017 Budget preparation</a:t>
          </a:r>
          <a:endParaRPr lang="en-GB" dirty="0"/>
        </a:p>
      </dgm:t>
    </dgm:pt>
    <dgm:pt modelId="{D53A5DE3-EE19-415A-ACFD-8CD466080A4F}" type="parTrans" cxnId="{61430A76-1B86-4B9D-AE39-B5E948941255}">
      <dgm:prSet/>
      <dgm:spPr/>
      <dgm:t>
        <a:bodyPr/>
        <a:lstStyle/>
        <a:p>
          <a:endParaRPr lang="en-GB"/>
        </a:p>
      </dgm:t>
    </dgm:pt>
    <dgm:pt modelId="{6724E6A2-A5BF-4DAB-ADBD-BEF59B0947F6}" type="sibTrans" cxnId="{61430A76-1B86-4B9D-AE39-B5E948941255}">
      <dgm:prSet/>
      <dgm:spPr/>
      <dgm:t>
        <a:bodyPr/>
        <a:lstStyle/>
        <a:p>
          <a:endParaRPr lang="en-GB"/>
        </a:p>
      </dgm:t>
    </dgm:pt>
    <dgm:pt modelId="{7BEF6D63-78AE-4B84-8472-0B97F4FEED58}">
      <dgm:prSet/>
      <dgm:spPr/>
      <dgm:t>
        <a:bodyPr/>
        <a:lstStyle/>
        <a:p>
          <a:pPr rtl="0"/>
          <a:r>
            <a:rPr lang="en-US" dirty="0"/>
            <a:t>ZBB focuses on Project justification as opposed to incremental budget; previous budget is only a starting point  and past pattern of spending is no longer taken as given</a:t>
          </a:r>
          <a:endParaRPr lang="en-GB" dirty="0"/>
        </a:p>
      </dgm:t>
    </dgm:pt>
    <dgm:pt modelId="{438CC423-2277-4EC0-83B8-EE4C4B012AD8}" type="parTrans" cxnId="{40E2D28E-B03A-436F-8F80-2F3C9FB862F6}">
      <dgm:prSet/>
      <dgm:spPr/>
      <dgm:t>
        <a:bodyPr/>
        <a:lstStyle/>
        <a:p>
          <a:endParaRPr lang="en-GB"/>
        </a:p>
      </dgm:t>
    </dgm:pt>
    <dgm:pt modelId="{A556CE8A-B6B4-4977-A274-FFCFBF7D0340}" type="sibTrans" cxnId="{40E2D28E-B03A-436F-8F80-2F3C9FB862F6}">
      <dgm:prSet/>
      <dgm:spPr/>
      <dgm:t>
        <a:bodyPr/>
        <a:lstStyle/>
        <a:p>
          <a:endParaRPr lang="en-GB"/>
        </a:p>
      </dgm:t>
    </dgm:pt>
    <dgm:pt modelId="{63F528F6-9D6F-47E3-8293-ABE4E6077DF6}">
      <dgm:prSet/>
      <dgm:spPr/>
      <dgm:t>
        <a:bodyPr/>
        <a:lstStyle/>
        <a:p>
          <a:pPr rtl="0"/>
          <a:r>
            <a:rPr lang="en-US" dirty="0"/>
            <a:t>Allocation is based on programme efficiency and necessity rather than budget history</a:t>
          </a:r>
          <a:endParaRPr lang="en-GB" dirty="0"/>
        </a:p>
      </dgm:t>
    </dgm:pt>
    <dgm:pt modelId="{B67391FF-0711-49C7-ABD9-23025669ACB9}" type="parTrans" cxnId="{9B5BDE23-206F-4D84-81C7-6676A1EB8C90}">
      <dgm:prSet/>
      <dgm:spPr/>
      <dgm:t>
        <a:bodyPr/>
        <a:lstStyle/>
        <a:p>
          <a:endParaRPr lang="en-GB"/>
        </a:p>
      </dgm:t>
    </dgm:pt>
    <dgm:pt modelId="{F095CE94-E6D1-47F8-8480-ACADADE32E64}" type="sibTrans" cxnId="{9B5BDE23-206F-4D84-81C7-6676A1EB8C90}">
      <dgm:prSet/>
      <dgm:spPr/>
      <dgm:t>
        <a:bodyPr/>
        <a:lstStyle/>
        <a:p>
          <a:endParaRPr lang="en-GB"/>
        </a:p>
      </dgm:t>
    </dgm:pt>
    <dgm:pt modelId="{03E507D6-43F2-4FB5-843F-FB4EC9FD38A1}">
      <dgm:prSet/>
      <dgm:spPr/>
      <dgm:t>
        <a:bodyPr/>
        <a:lstStyle/>
        <a:p>
          <a:pPr rtl="0"/>
          <a:r>
            <a:rPr lang="en-US" dirty="0"/>
            <a:t>Involves review of every programme and expenditure at the beginning of each budget cycle</a:t>
          </a:r>
          <a:endParaRPr lang="en-GB" dirty="0"/>
        </a:p>
      </dgm:t>
    </dgm:pt>
    <dgm:pt modelId="{101E64CD-F1FA-4A51-8312-80EE8A481788}" type="parTrans" cxnId="{D47803F4-608B-4FF8-9C7E-909AA24D5C1B}">
      <dgm:prSet/>
      <dgm:spPr/>
      <dgm:t>
        <a:bodyPr/>
        <a:lstStyle/>
        <a:p>
          <a:endParaRPr lang="en-GB"/>
        </a:p>
      </dgm:t>
    </dgm:pt>
    <dgm:pt modelId="{3B6B4162-9C10-40BA-887F-909C1C14E5B7}" type="sibTrans" cxnId="{D47803F4-608B-4FF8-9C7E-909AA24D5C1B}">
      <dgm:prSet/>
      <dgm:spPr/>
      <dgm:t>
        <a:bodyPr/>
        <a:lstStyle/>
        <a:p>
          <a:endParaRPr lang="en-GB"/>
        </a:p>
      </dgm:t>
    </dgm:pt>
    <dgm:pt modelId="{030249BC-7C45-4B5D-B50F-5B5A2B9E7EE1}" type="pres">
      <dgm:prSet presAssocID="{7E21F1B7-1369-4A51-8A29-D6ED4AD4E750}" presName="Name0" presStyleCnt="0">
        <dgm:presLayoutVars>
          <dgm:dir/>
          <dgm:resizeHandles val="exact"/>
        </dgm:presLayoutVars>
      </dgm:prSet>
      <dgm:spPr/>
    </dgm:pt>
    <dgm:pt modelId="{B72C6C8A-1242-4F18-9896-7B0B6F116C7D}" type="pres">
      <dgm:prSet presAssocID="{1B9BD197-43E2-4AC7-90D3-182B5CD3252F}" presName="composite" presStyleCnt="0"/>
      <dgm:spPr/>
    </dgm:pt>
    <dgm:pt modelId="{D3598534-72CD-4081-8C8F-6D63EBD9AAB9}" type="pres">
      <dgm:prSet presAssocID="{1B9BD197-43E2-4AC7-90D3-182B5CD3252F}" presName="rect1" presStyleLbl="trAlignAcc1" presStyleIdx="0" presStyleCnt="4">
        <dgm:presLayoutVars>
          <dgm:bulletEnabled val="1"/>
        </dgm:presLayoutVars>
      </dgm:prSet>
      <dgm:spPr/>
    </dgm:pt>
    <dgm:pt modelId="{9F5FEA68-5D2C-4318-A342-970BC4C23EF6}" type="pres">
      <dgm:prSet presAssocID="{1B9BD197-43E2-4AC7-90D3-182B5CD3252F}"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 modelId="{511FCC72-E8D0-46D2-B72F-201869944057}" type="pres">
      <dgm:prSet presAssocID="{6724E6A2-A5BF-4DAB-ADBD-BEF59B0947F6}" presName="sibTrans" presStyleCnt="0"/>
      <dgm:spPr/>
    </dgm:pt>
    <dgm:pt modelId="{C7C94872-D46A-4FE2-AAA3-4FF266E419CC}" type="pres">
      <dgm:prSet presAssocID="{7BEF6D63-78AE-4B84-8472-0B97F4FEED58}" presName="composite" presStyleCnt="0"/>
      <dgm:spPr/>
    </dgm:pt>
    <dgm:pt modelId="{DB002884-8EEA-4444-826A-77D41B95288A}" type="pres">
      <dgm:prSet presAssocID="{7BEF6D63-78AE-4B84-8472-0B97F4FEED58}" presName="rect1" presStyleLbl="trAlignAcc1" presStyleIdx="1" presStyleCnt="4">
        <dgm:presLayoutVars>
          <dgm:bulletEnabled val="1"/>
        </dgm:presLayoutVars>
      </dgm:prSet>
      <dgm:spPr/>
    </dgm:pt>
    <dgm:pt modelId="{C6582D91-07E7-4CA3-9967-03AE267E8FD2}" type="pres">
      <dgm:prSet presAssocID="{7BEF6D63-78AE-4B84-8472-0B97F4FEED58}"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91000" r="-91000"/>
          </a:stretch>
        </a:blipFill>
      </dgm:spPr>
    </dgm:pt>
    <dgm:pt modelId="{0BDE4C73-3100-4D48-B66C-76D2ADCF55DC}" type="pres">
      <dgm:prSet presAssocID="{A556CE8A-B6B4-4977-A274-FFCFBF7D0340}" presName="sibTrans" presStyleCnt="0"/>
      <dgm:spPr/>
    </dgm:pt>
    <dgm:pt modelId="{01ADA57A-CFE0-4193-98B6-5DB8F2141F96}" type="pres">
      <dgm:prSet presAssocID="{63F528F6-9D6F-47E3-8293-ABE4E6077DF6}" presName="composite" presStyleCnt="0"/>
      <dgm:spPr/>
    </dgm:pt>
    <dgm:pt modelId="{D64138DD-0F9D-40A5-BC4E-A33C9C66A159}" type="pres">
      <dgm:prSet presAssocID="{63F528F6-9D6F-47E3-8293-ABE4E6077DF6}" presName="rect1" presStyleLbl="trAlignAcc1" presStyleIdx="2" presStyleCnt="4">
        <dgm:presLayoutVars>
          <dgm:bulletEnabled val="1"/>
        </dgm:presLayoutVars>
      </dgm:prSet>
      <dgm:spPr/>
    </dgm:pt>
    <dgm:pt modelId="{E704F0BE-DD06-4B0F-AD67-5D26F4D5D47C}" type="pres">
      <dgm:prSet presAssocID="{63F528F6-9D6F-47E3-8293-ABE4E6077DF6}" presName="rect2"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91000" r="-91000"/>
          </a:stretch>
        </a:blipFill>
      </dgm:spPr>
    </dgm:pt>
    <dgm:pt modelId="{829FC990-8DB9-4596-9BD1-5A38BF9BE7D6}" type="pres">
      <dgm:prSet presAssocID="{F095CE94-E6D1-47F8-8480-ACADADE32E64}" presName="sibTrans" presStyleCnt="0"/>
      <dgm:spPr/>
    </dgm:pt>
    <dgm:pt modelId="{1431349B-337C-4E4A-9C30-81590C4906C7}" type="pres">
      <dgm:prSet presAssocID="{03E507D6-43F2-4FB5-843F-FB4EC9FD38A1}" presName="composite" presStyleCnt="0"/>
      <dgm:spPr/>
    </dgm:pt>
    <dgm:pt modelId="{3C35E7FD-A989-4FAD-82B9-0E5519B1B7A5}" type="pres">
      <dgm:prSet presAssocID="{03E507D6-43F2-4FB5-843F-FB4EC9FD38A1}" presName="rect1" presStyleLbl="trAlignAcc1" presStyleIdx="3" presStyleCnt="4">
        <dgm:presLayoutVars>
          <dgm:bulletEnabled val="1"/>
        </dgm:presLayoutVars>
      </dgm:prSet>
      <dgm:spPr/>
    </dgm:pt>
    <dgm:pt modelId="{97896F62-9CD3-448F-A93C-D8825FCEB8F6}" type="pres">
      <dgm:prSet presAssocID="{03E507D6-43F2-4FB5-843F-FB4EC9FD38A1}" presName="rect2"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Lst>
  <dgm:cxnLst>
    <dgm:cxn modelId="{9B5BDE23-206F-4D84-81C7-6676A1EB8C90}" srcId="{7E21F1B7-1369-4A51-8A29-D6ED4AD4E750}" destId="{63F528F6-9D6F-47E3-8293-ABE4E6077DF6}" srcOrd="2" destOrd="0" parTransId="{B67391FF-0711-49C7-ABD9-23025669ACB9}" sibTransId="{F095CE94-E6D1-47F8-8480-ACADADE32E64}"/>
    <dgm:cxn modelId="{5F3A153B-50D9-48F9-A893-E02CF83F9D68}" type="presOf" srcId="{03E507D6-43F2-4FB5-843F-FB4EC9FD38A1}" destId="{3C35E7FD-A989-4FAD-82B9-0E5519B1B7A5}" srcOrd="0" destOrd="0" presId="urn:microsoft.com/office/officeart/2008/layout/PictureStrips"/>
    <dgm:cxn modelId="{0E66C7ED-9405-4893-B845-E8B70CF14E0F}" type="presOf" srcId="{63F528F6-9D6F-47E3-8293-ABE4E6077DF6}" destId="{D64138DD-0F9D-40A5-BC4E-A33C9C66A159}" srcOrd="0" destOrd="0" presId="urn:microsoft.com/office/officeart/2008/layout/PictureStrips"/>
    <dgm:cxn modelId="{D3968092-6EBA-4432-A18B-8310A145A11C}" type="presOf" srcId="{7BEF6D63-78AE-4B84-8472-0B97F4FEED58}" destId="{DB002884-8EEA-4444-826A-77D41B95288A}" srcOrd="0" destOrd="0" presId="urn:microsoft.com/office/officeart/2008/layout/PictureStrips"/>
    <dgm:cxn modelId="{D47803F4-608B-4FF8-9C7E-909AA24D5C1B}" srcId="{7E21F1B7-1369-4A51-8A29-D6ED4AD4E750}" destId="{03E507D6-43F2-4FB5-843F-FB4EC9FD38A1}" srcOrd="3" destOrd="0" parTransId="{101E64CD-F1FA-4A51-8312-80EE8A481788}" sibTransId="{3B6B4162-9C10-40BA-887F-909C1C14E5B7}"/>
    <dgm:cxn modelId="{7217C847-D330-430D-A06C-C41AAFD240AF}" type="presOf" srcId="{7E21F1B7-1369-4A51-8A29-D6ED4AD4E750}" destId="{030249BC-7C45-4B5D-B50F-5B5A2B9E7EE1}" srcOrd="0" destOrd="0" presId="urn:microsoft.com/office/officeart/2008/layout/PictureStrips"/>
    <dgm:cxn modelId="{61430A76-1B86-4B9D-AE39-B5E948941255}" srcId="{7E21F1B7-1369-4A51-8A29-D6ED4AD4E750}" destId="{1B9BD197-43E2-4AC7-90D3-182B5CD3252F}" srcOrd="0" destOrd="0" parTransId="{D53A5DE3-EE19-415A-ACFD-8CD466080A4F}" sibTransId="{6724E6A2-A5BF-4DAB-ADBD-BEF59B0947F6}"/>
    <dgm:cxn modelId="{40E2D28E-B03A-436F-8F80-2F3C9FB862F6}" srcId="{7E21F1B7-1369-4A51-8A29-D6ED4AD4E750}" destId="{7BEF6D63-78AE-4B84-8472-0B97F4FEED58}" srcOrd="1" destOrd="0" parTransId="{438CC423-2277-4EC0-83B8-EE4C4B012AD8}" sibTransId="{A556CE8A-B6B4-4977-A274-FFCFBF7D0340}"/>
    <dgm:cxn modelId="{78A4488D-141D-4C3A-855F-AA3659973A0B}" type="presOf" srcId="{1B9BD197-43E2-4AC7-90D3-182B5CD3252F}" destId="{D3598534-72CD-4081-8C8F-6D63EBD9AAB9}" srcOrd="0" destOrd="0" presId="urn:microsoft.com/office/officeart/2008/layout/PictureStrips"/>
    <dgm:cxn modelId="{0941A2FF-7380-4396-AF76-3D5C95D8881D}" type="presParOf" srcId="{030249BC-7C45-4B5D-B50F-5B5A2B9E7EE1}" destId="{B72C6C8A-1242-4F18-9896-7B0B6F116C7D}" srcOrd="0" destOrd="0" presId="urn:microsoft.com/office/officeart/2008/layout/PictureStrips"/>
    <dgm:cxn modelId="{0976AC57-075B-44AF-AACC-8BD6D20E5C75}" type="presParOf" srcId="{B72C6C8A-1242-4F18-9896-7B0B6F116C7D}" destId="{D3598534-72CD-4081-8C8F-6D63EBD9AAB9}" srcOrd="0" destOrd="0" presId="urn:microsoft.com/office/officeart/2008/layout/PictureStrips"/>
    <dgm:cxn modelId="{2EA71987-D243-4FB4-A3D4-B2B2BA8A50FF}" type="presParOf" srcId="{B72C6C8A-1242-4F18-9896-7B0B6F116C7D}" destId="{9F5FEA68-5D2C-4318-A342-970BC4C23EF6}" srcOrd="1" destOrd="0" presId="urn:microsoft.com/office/officeart/2008/layout/PictureStrips"/>
    <dgm:cxn modelId="{C0E8C92D-E6F3-458A-9ECB-738E9316C341}" type="presParOf" srcId="{030249BC-7C45-4B5D-B50F-5B5A2B9E7EE1}" destId="{511FCC72-E8D0-46D2-B72F-201869944057}" srcOrd="1" destOrd="0" presId="urn:microsoft.com/office/officeart/2008/layout/PictureStrips"/>
    <dgm:cxn modelId="{3528BAC2-EF67-44A7-B8A9-AE816895F9A4}" type="presParOf" srcId="{030249BC-7C45-4B5D-B50F-5B5A2B9E7EE1}" destId="{C7C94872-D46A-4FE2-AAA3-4FF266E419CC}" srcOrd="2" destOrd="0" presId="urn:microsoft.com/office/officeart/2008/layout/PictureStrips"/>
    <dgm:cxn modelId="{D931CEDC-53E9-467F-AB86-E479F1A2F22B}" type="presParOf" srcId="{C7C94872-D46A-4FE2-AAA3-4FF266E419CC}" destId="{DB002884-8EEA-4444-826A-77D41B95288A}" srcOrd="0" destOrd="0" presId="urn:microsoft.com/office/officeart/2008/layout/PictureStrips"/>
    <dgm:cxn modelId="{7430ECD6-A499-44C5-9539-F6899E4F49A3}" type="presParOf" srcId="{C7C94872-D46A-4FE2-AAA3-4FF266E419CC}" destId="{C6582D91-07E7-4CA3-9967-03AE267E8FD2}" srcOrd="1" destOrd="0" presId="urn:microsoft.com/office/officeart/2008/layout/PictureStrips"/>
    <dgm:cxn modelId="{FDA8FCBB-99E0-40FD-8CD2-5851766B4A12}" type="presParOf" srcId="{030249BC-7C45-4B5D-B50F-5B5A2B9E7EE1}" destId="{0BDE4C73-3100-4D48-B66C-76D2ADCF55DC}" srcOrd="3" destOrd="0" presId="urn:microsoft.com/office/officeart/2008/layout/PictureStrips"/>
    <dgm:cxn modelId="{938515F8-A410-40B9-BE99-7786893B6715}" type="presParOf" srcId="{030249BC-7C45-4B5D-B50F-5B5A2B9E7EE1}" destId="{01ADA57A-CFE0-4193-98B6-5DB8F2141F96}" srcOrd="4" destOrd="0" presId="urn:microsoft.com/office/officeart/2008/layout/PictureStrips"/>
    <dgm:cxn modelId="{52B0CCA6-2185-482B-97C6-1B4D711EF526}" type="presParOf" srcId="{01ADA57A-CFE0-4193-98B6-5DB8F2141F96}" destId="{D64138DD-0F9D-40A5-BC4E-A33C9C66A159}" srcOrd="0" destOrd="0" presId="urn:microsoft.com/office/officeart/2008/layout/PictureStrips"/>
    <dgm:cxn modelId="{CDFC121A-EADA-4086-9D2F-8FCA90B68254}" type="presParOf" srcId="{01ADA57A-CFE0-4193-98B6-5DB8F2141F96}" destId="{E704F0BE-DD06-4B0F-AD67-5D26F4D5D47C}" srcOrd="1" destOrd="0" presId="urn:microsoft.com/office/officeart/2008/layout/PictureStrips"/>
    <dgm:cxn modelId="{5594B7F1-44BC-4AB3-B23C-B6D4C0CC6BE5}" type="presParOf" srcId="{030249BC-7C45-4B5D-B50F-5B5A2B9E7EE1}" destId="{829FC990-8DB9-4596-9BD1-5A38BF9BE7D6}" srcOrd="5" destOrd="0" presId="urn:microsoft.com/office/officeart/2008/layout/PictureStrips"/>
    <dgm:cxn modelId="{0633C554-77E6-4903-82CC-A55603F908F6}" type="presParOf" srcId="{030249BC-7C45-4B5D-B50F-5B5A2B9E7EE1}" destId="{1431349B-337C-4E4A-9C30-81590C4906C7}" srcOrd="6" destOrd="0" presId="urn:microsoft.com/office/officeart/2008/layout/PictureStrips"/>
    <dgm:cxn modelId="{251DD060-0501-4C90-8E22-ADA8350A8B37}" type="presParOf" srcId="{1431349B-337C-4E4A-9C30-81590C4906C7}" destId="{3C35E7FD-A989-4FAD-82B9-0E5519B1B7A5}" srcOrd="0" destOrd="0" presId="urn:microsoft.com/office/officeart/2008/layout/PictureStrips"/>
    <dgm:cxn modelId="{575495F3-A479-45E0-AA45-1E8DD0178DB2}" type="presParOf" srcId="{1431349B-337C-4E4A-9C30-81590C4906C7}" destId="{97896F62-9CD3-448F-A93C-D8825FCEB8F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B207F-9BAD-49BC-91BB-94A01A7043F9}">
      <dsp:nvSpPr>
        <dsp:cNvPr id="0" name=""/>
        <dsp:cNvSpPr/>
      </dsp:nvSpPr>
      <dsp:spPr>
        <a:xfrm>
          <a:off x="0" y="236284"/>
          <a:ext cx="3985479"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Stage 1</a:t>
          </a:r>
          <a:endParaRPr lang="en-GB" sz="1700" kern="1200"/>
        </a:p>
      </dsp:txBody>
      <dsp:txXfrm>
        <a:off x="19904" y="256188"/>
        <a:ext cx="3945671" cy="367937"/>
      </dsp:txXfrm>
    </dsp:sp>
    <dsp:sp modelId="{25F9E90E-6C59-4413-9523-2B8738008B7D}">
      <dsp:nvSpPr>
        <dsp:cNvPr id="0" name=""/>
        <dsp:cNvSpPr/>
      </dsp:nvSpPr>
      <dsp:spPr>
        <a:xfrm>
          <a:off x="0" y="644029"/>
          <a:ext cx="3985479"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a:t>MTRF</a:t>
          </a:r>
          <a:endParaRPr lang="en-GB" sz="1300" kern="1200"/>
        </a:p>
        <a:p>
          <a:pPr marL="228600" lvl="2" indent="-114300" algn="l" defTabSz="577850" rtl="0">
            <a:lnSpc>
              <a:spcPct val="90000"/>
            </a:lnSpc>
            <a:spcBef>
              <a:spcPct val="0"/>
            </a:spcBef>
            <a:spcAft>
              <a:spcPct val="20000"/>
            </a:spcAft>
            <a:buChar char="•"/>
          </a:pPr>
          <a:r>
            <a:rPr lang="en-US" sz="1300" kern="1200"/>
            <a:t>Oil Revenue</a:t>
          </a:r>
          <a:endParaRPr lang="en-GB" sz="1300" kern="1200"/>
        </a:p>
        <a:p>
          <a:pPr marL="228600" lvl="2" indent="-114300" algn="l" defTabSz="577850" rtl="0">
            <a:lnSpc>
              <a:spcPct val="90000"/>
            </a:lnSpc>
            <a:spcBef>
              <a:spcPct val="0"/>
            </a:spcBef>
            <a:spcAft>
              <a:spcPct val="20000"/>
            </a:spcAft>
            <a:buChar char="•"/>
          </a:pPr>
          <a:r>
            <a:rPr lang="en-US" sz="1300" kern="1200"/>
            <a:t>Non-Oil Revenue</a:t>
          </a:r>
          <a:endParaRPr lang="en-GB" sz="1300" kern="1200"/>
        </a:p>
        <a:p>
          <a:pPr marL="228600" lvl="2" indent="-114300" algn="l" defTabSz="577850" rtl="0">
            <a:lnSpc>
              <a:spcPct val="90000"/>
            </a:lnSpc>
            <a:spcBef>
              <a:spcPct val="0"/>
            </a:spcBef>
            <a:spcAft>
              <a:spcPct val="20000"/>
            </a:spcAft>
            <a:buChar char="•"/>
          </a:pPr>
          <a:r>
            <a:rPr lang="en-US" sz="1300" kern="1200"/>
            <a:t>Independent Revenue</a:t>
          </a:r>
          <a:endParaRPr lang="en-GB" sz="1300" kern="1200"/>
        </a:p>
      </dsp:txBody>
      <dsp:txXfrm>
        <a:off x="0" y="644029"/>
        <a:ext cx="3985479" cy="897345"/>
      </dsp:txXfrm>
    </dsp:sp>
    <dsp:sp modelId="{E9D11D12-0F5B-434D-B588-CE7CC48F7F10}">
      <dsp:nvSpPr>
        <dsp:cNvPr id="0" name=""/>
        <dsp:cNvSpPr/>
      </dsp:nvSpPr>
      <dsp:spPr>
        <a:xfrm>
          <a:off x="0" y="1541374"/>
          <a:ext cx="3985479"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State 2</a:t>
          </a:r>
          <a:endParaRPr lang="en-GB" sz="1700" kern="1200"/>
        </a:p>
      </dsp:txBody>
      <dsp:txXfrm>
        <a:off x="19904" y="1561278"/>
        <a:ext cx="3945671" cy="367937"/>
      </dsp:txXfrm>
    </dsp:sp>
    <dsp:sp modelId="{70857600-5E33-47AC-801B-CD8BA5A6B340}">
      <dsp:nvSpPr>
        <dsp:cNvPr id="0" name=""/>
        <dsp:cNvSpPr/>
      </dsp:nvSpPr>
      <dsp:spPr>
        <a:xfrm>
          <a:off x="0" y="1949119"/>
          <a:ext cx="3985479"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MTEF</a:t>
          </a:r>
          <a:endParaRPr lang="en-GB" sz="1300" kern="1200" dirty="0"/>
        </a:p>
        <a:p>
          <a:pPr marL="228600" lvl="2" indent="-114300" algn="l" defTabSz="577850" rtl="0">
            <a:lnSpc>
              <a:spcPct val="90000"/>
            </a:lnSpc>
            <a:spcBef>
              <a:spcPct val="0"/>
            </a:spcBef>
            <a:spcAft>
              <a:spcPct val="20000"/>
            </a:spcAft>
            <a:buChar char="•"/>
          </a:pPr>
          <a:r>
            <a:rPr lang="en-US" sz="1300" kern="1200"/>
            <a:t>Aggregate Spending</a:t>
          </a:r>
          <a:endParaRPr lang="en-GB" sz="1300" kern="1200"/>
        </a:p>
        <a:p>
          <a:pPr marL="228600" lvl="2" indent="-114300" algn="l" defTabSz="577850" rtl="0">
            <a:lnSpc>
              <a:spcPct val="90000"/>
            </a:lnSpc>
            <a:spcBef>
              <a:spcPct val="0"/>
            </a:spcBef>
            <a:spcAft>
              <a:spcPct val="20000"/>
            </a:spcAft>
            <a:buChar char="•"/>
          </a:pPr>
          <a:r>
            <a:rPr lang="en-US" sz="1300" kern="1200"/>
            <a:t>Major Sub-Heads – MDAs, Debt, Transfers &amp; Deficits</a:t>
          </a:r>
          <a:endParaRPr lang="en-GB" sz="1300" kern="1200"/>
        </a:p>
      </dsp:txBody>
      <dsp:txXfrm>
        <a:off x="0" y="1949119"/>
        <a:ext cx="3985479" cy="668609"/>
      </dsp:txXfrm>
    </dsp:sp>
    <dsp:sp modelId="{F0922BD3-C46D-4C41-B4B0-24B611FE24D3}">
      <dsp:nvSpPr>
        <dsp:cNvPr id="0" name=""/>
        <dsp:cNvSpPr/>
      </dsp:nvSpPr>
      <dsp:spPr>
        <a:xfrm>
          <a:off x="0" y="2617729"/>
          <a:ext cx="3985479"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Stage 3</a:t>
          </a:r>
          <a:endParaRPr lang="en-GB" sz="1700" kern="1200"/>
        </a:p>
      </dsp:txBody>
      <dsp:txXfrm>
        <a:off x="19904" y="2637633"/>
        <a:ext cx="3945671" cy="367937"/>
      </dsp:txXfrm>
    </dsp:sp>
    <dsp:sp modelId="{71C54E4D-97DA-40D9-9608-CE5C4F8A313F}">
      <dsp:nvSpPr>
        <dsp:cNvPr id="0" name=""/>
        <dsp:cNvSpPr/>
      </dsp:nvSpPr>
      <dsp:spPr>
        <a:xfrm>
          <a:off x="0" y="3025474"/>
          <a:ext cx="3985479"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a:t>MTSS/FSP</a:t>
          </a:r>
          <a:endParaRPr lang="en-GB" sz="1300" kern="1200"/>
        </a:p>
        <a:p>
          <a:pPr marL="228600" lvl="2" indent="-114300" algn="l" defTabSz="577850" rtl="0">
            <a:lnSpc>
              <a:spcPct val="90000"/>
            </a:lnSpc>
            <a:spcBef>
              <a:spcPct val="0"/>
            </a:spcBef>
            <a:spcAft>
              <a:spcPct val="20000"/>
            </a:spcAft>
            <a:buChar char="•"/>
          </a:pPr>
          <a:r>
            <a:rPr lang="en-US" sz="1300" kern="1200"/>
            <a:t>Tentative MDAs’ Budget Ceilings</a:t>
          </a:r>
          <a:endParaRPr lang="en-GB" sz="1300" kern="1200"/>
        </a:p>
      </dsp:txBody>
      <dsp:txXfrm>
        <a:off x="0" y="3025474"/>
        <a:ext cx="3985479" cy="448672"/>
      </dsp:txXfrm>
    </dsp:sp>
    <dsp:sp modelId="{8574FE37-2DD7-472C-AD8A-5CE791FB12FA}">
      <dsp:nvSpPr>
        <dsp:cNvPr id="0" name=""/>
        <dsp:cNvSpPr/>
      </dsp:nvSpPr>
      <dsp:spPr>
        <a:xfrm>
          <a:off x="0" y="3474147"/>
          <a:ext cx="3985479"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Stage 4</a:t>
          </a:r>
          <a:endParaRPr lang="en-GB" sz="1700" kern="1200"/>
        </a:p>
      </dsp:txBody>
      <dsp:txXfrm>
        <a:off x="19904" y="3494051"/>
        <a:ext cx="3945671" cy="367937"/>
      </dsp:txXfrm>
    </dsp:sp>
    <dsp:sp modelId="{C3EAD501-187A-47D3-A413-0CF9498737CE}">
      <dsp:nvSpPr>
        <dsp:cNvPr id="0" name=""/>
        <dsp:cNvSpPr/>
      </dsp:nvSpPr>
      <dsp:spPr>
        <a:xfrm>
          <a:off x="0" y="3881892"/>
          <a:ext cx="3985479"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3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Stakeholders consultations on MTSS &amp; MTEF (MDAs, States, OPS,&amp; CSOs, </a:t>
          </a:r>
          <a:r>
            <a:rPr lang="en-US" sz="1300" kern="1200" dirty="0" err="1"/>
            <a:t>etc</a:t>
          </a:r>
          <a:r>
            <a:rPr lang="en-US" sz="1300" kern="1200" dirty="0"/>
            <a:t>)</a:t>
          </a:r>
          <a:endParaRPr lang="en-GB" sz="1300" kern="1200" dirty="0"/>
        </a:p>
      </dsp:txBody>
      <dsp:txXfrm>
        <a:off x="0" y="3881892"/>
        <a:ext cx="3985479" cy="41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2E902-E8C9-4F75-8923-907EC2D5C8CE}">
      <dsp:nvSpPr>
        <dsp:cNvPr id="0" name=""/>
        <dsp:cNvSpPr/>
      </dsp:nvSpPr>
      <dsp:spPr>
        <a:xfrm>
          <a:off x="0" y="0"/>
          <a:ext cx="3836300" cy="50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Stage 5</a:t>
          </a:r>
          <a:endParaRPr lang="en-GB" sz="1800" kern="1200"/>
        </a:p>
      </dsp:txBody>
      <dsp:txXfrm>
        <a:off x="24674" y="24674"/>
        <a:ext cx="3786952" cy="456092"/>
      </dsp:txXfrm>
    </dsp:sp>
    <dsp:sp modelId="{3F8EE583-8560-4F23-B6E5-C4B2B8541D9F}">
      <dsp:nvSpPr>
        <dsp:cNvPr id="0" name=""/>
        <dsp:cNvSpPr/>
      </dsp:nvSpPr>
      <dsp:spPr>
        <a:xfrm>
          <a:off x="0" y="520443"/>
          <a:ext cx="38363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03"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a:t>Finalization of MTEF  &amp; FSP</a:t>
          </a:r>
          <a:endParaRPr lang="en-GB" sz="1400" kern="1200"/>
        </a:p>
      </dsp:txBody>
      <dsp:txXfrm>
        <a:off x="0" y="520443"/>
        <a:ext cx="3836300" cy="447120"/>
      </dsp:txXfrm>
    </dsp:sp>
    <dsp:sp modelId="{ACDD3793-E4BC-4F72-8CD3-8610B8586FD2}">
      <dsp:nvSpPr>
        <dsp:cNvPr id="0" name=""/>
        <dsp:cNvSpPr/>
      </dsp:nvSpPr>
      <dsp:spPr>
        <a:xfrm>
          <a:off x="0" y="967563"/>
          <a:ext cx="3836300" cy="50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Stage 6</a:t>
          </a:r>
          <a:endParaRPr lang="en-GB" sz="1800" kern="1200"/>
        </a:p>
      </dsp:txBody>
      <dsp:txXfrm>
        <a:off x="24674" y="992237"/>
        <a:ext cx="3786952" cy="456092"/>
      </dsp:txXfrm>
    </dsp:sp>
    <dsp:sp modelId="{9A13CD49-F507-4159-9815-B0031795A663}">
      <dsp:nvSpPr>
        <dsp:cNvPr id="0" name=""/>
        <dsp:cNvSpPr/>
      </dsp:nvSpPr>
      <dsp:spPr>
        <a:xfrm>
          <a:off x="0" y="1473003"/>
          <a:ext cx="38363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03"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a:t>FEC approval of MTEF &amp; FSP</a:t>
          </a:r>
          <a:endParaRPr lang="en-GB" sz="1400" kern="1200"/>
        </a:p>
      </dsp:txBody>
      <dsp:txXfrm>
        <a:off x="0" y="1473003"/>
        <a:ext cx="3836300" cy="447120"/>
      </dsp:txXfrm>
    </dsp:sp>
    <dsp:sp modelId="{D5025578-EC40-4121-857F-BDB5AF9137F7}">
      <dsp:nvSpPr>
        <dsp:cNvPr id="0" name=""/>
        <dsp:cNvSpPr/>
      </dsp:nvSpPr>
      <dsp:spPr>
        <a:xfrm>
          <a:off x="0" y="1920123"/>
          <a:ext cx="3836300" cy="50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State 7</a:t>
          </a:r>
          <a:endParaRPr lang="en-GB" sz="1800" kern="1200"/>
        </a:p>
      </dsp:txBody>
      <dsp:txXfrm>
        <a:off x="24674" y="1944797"/>
        <a:ext cx="3786952" cy="456092"/>
      </dsp:txXfrm>
    </dsp:sp>
    <dsp:sp modelId="{1DA55CC6-6E65-443F-82E6-CB8F1D377F15}">
      <dsp:nvSpPr>
        <dsp:cNvPr id="0" name=""/>
        <dsp:cNvSpPr/>
      </dsp:nvSpPr>
      <dsp:spPr>
        <a:xfrm>
          <a:off x="0" y="2425563"/>
          <a:ext cx="3836300" cy="71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03"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t>Issuance of Budget Call Circular </a:t>
          </a:r>
          <a:endParaRPr lang="en-GB" sz="1400" kern="1200" dirty="0"/>
        </a:p>
        <a:p>
          <a:pPr marL="228600" lvl="2" indent="-114300" algn="l" defTabSz="622300" rtl="0">
            <a:lnSpc>
              <a:spcPct val="90000"/>
            </a:lnSpc>
            <a:spcBef>
              <a:spcPct val="0"/>
            </a:spcBef>
            <a:spcAft>
              <a:spcPct val="20000"/>
            </a:spcAft>
            <a:buChar char="•"/>
          </a:pPr>
          <a:r>
            <a:rPr lang="en-US" sz="1400" kern="1200" dirty="0">
              <a:solidFill>
                <a:srgbClr val="000000">
                  <a:hueOff val="0"/>
                  <a:satOff val="0"/>
                  <a:lumOff val="0"/>
                  <a:alphaOff val="0"/>
                </a:srgbClr>
              </a:solidFill>
              <a:latin typeface="Calibri"/>
              <a:ea typeface="+mn-ea"/>
              <a:cs typeface="+mn-cs"/>
            </a:rPr>
            <a:t>Guidelines to MDAs &amp;</a:t>
          </a:r>
          <a:endParaRPr lang="en-GB" sz="1400" kern="1200" dirty="0">
            <a:solidFill>
              <a:srgbClr val="000000">
                <a:hueOff val="0"/>
                <a:satOff val="0"/>
                <a:lumOff val="0"/>
                <a:alphaOff val="0"/>
              </a:srgbClr>
            </a:solidFill>
            <a:latin typeface="Calibri"/>
            <a:ea typeface="+mn-ea"/>
            <a:cs typeface="+mn-cs"/>
          </a:endParaRPr>
        </a:p>
        <a:p>
          <a:pPr marL="228600" lvl="2" indent="-114300" algn="l" defTabSz="622300" rtl="0">
            <a:lnSpc>
              <a:spcPct val="90000"/>
            </a:lnSpc>
            <a:spcBef>
              <a:spcPct val="0"/>
            </a:spcBef>
            <a:spcAft>
              <a:spcPct val="20000"/>
            </a:spcAft>
            <a:buChar char="•"/>
          </a:pPr>
          <a:r>
            <a:rPr lang="en-US" sz="1400" kern="1200" dirty="0">
              <a:solidFill>
                <a:srgbClr val="000000">
                  <a:hueOff val="0"/>
                  <a:satOff val="0"/>
                  <a:lumOff val="0"/>
                  <a:alphaOff val="0"/>
                </a:srgbClr>
              </a:solidFill>
              <a:latin typeface="Calibri"/>
              <a:ea typeface="+mn-ea"/>
              <a:cs typeface="+mn-cs"/>
            </a:rPr>
            <a:t>MDAs’ Budget Ceilings</a:t>
          </a:r>
          <a:endParaRPr lang="en-GB" sz="1400" kern="1200" dirty="0">
            <a:solidFill>
              <a:srgbClr val="000000">
                <a:hueOff val="0"/>
                <a:satOff val="0"/>
                <a:lumOff val="0"/>
                <a:alphaOff val="0"/>
              </a:srgbClr>
            </a:solidFill>
            <a:latin typeface="Calibri"/>
            <a:ea typeface="+mn-ea"/>
            <a:cs typeface="+mn-cs"/>
          </a:endParaRPr>
        </a:p>
      </dsp:txBody>
      <dsp:txXfrm>
        <a:off x="0" y="2425563"/>
        <a:ext cx="3836300" cy="712597"/>
      </dsp:txXfrm>
    </dsp:sp>
    <dsp:sp modelId="{D093FCB7-1CBB-47DA-8219-2A6EEC4F7AC4}">
      <dsp:nvSpPr>
        <dsp:cNvPr id="0" name=""/>
        <dsp:cNvSpPr/>
      </dsp:nvSpPr>
      <dsp:spPr>
        <a:xfrm>
          <a:off x="0" y="3138160"/>
          <a:ext cx="3836300" cy="50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Stage 8</a:t>
          </a:r>
          <a:endParaRPr lang="en-GB" sz="1800" kern="1200" dirty="0"/>
        </a:p>
      </dsp:txBody>
      <dsp:txXfrm>
        <a:off x="24674" y="3162834"/>
        <a:ext cx="3786952" cy="456092"/>
      </dsp:txXfrm>
    </dsp:sp>
    <dsp:sp modelId="{82F0A15A-F3BE-44DE-B7D2-BC7CC8D0AC44}">
      <dsp:nvSpPr>
        <dsp:cNvPr id="0" name=""/>
        <dsp:cNvSpPr/>
      </dsp:nvSpPr>
      <dsp:spPr>
        <a:xfrm>
          <a:off x="0" y="3643600"/>
          <a:ext cx="3836300" cy="558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80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a:t>Submission of MTEF &amp; FSP for NASS approval by resolution</a:t>
          </a:r>
          <a:endParaRPr lang="en-GB" sz="1800" kern="1200" dirty="0"/>
        </a:p>
      </dsp:txBody>
      <dsp:txXfrm>
        <a:off x="0" y="3643600"/>
        <a:ext cx="3836300" cy="558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1E7D6-B928-4AC1-87AE-31CE58DCDC5C}">
      <dsp:nvSpPr>
        <dsp:cNvPr id="0" name=""/>
        <dsp:cNvSpPr/>
      </dsp:nvSpPr>
      <dsp:spPr>
        <a:xfrm>
          <a:off x="0" y="71100"/>
          <a:ext cx="4495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Stage 9</a:t>
          </a:r>
          <a:endParaRPr lang="en-GB" sz="2400" kern="1200"/>
        </a:p>
      </dsp:txBody>
      <dsp:txXfrm>
        <a:off x="28100" y="99200"/>
        <a:ext cx="4439600" cy="519439"/>
      </dsp:txXfrm>
    </dsp:sp>
    <dsp:sp modelId="{E13CEB82-84D5-4C12-904E-BB17F00540BA}">
      <dsp:nvSpPr>
        <dsp:cNvPr id="0" name=""/>
        <dsp:cNvSpPr/>
      </dsp:nvSpPr>
      <dsp:spPr>
        <a:xfrm>
          <a:off x="0" y="646739"/>
          <a:ext cx="4495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Submission of Budget Proposals by MDAs; Bi-lateral Meetings </a:t>
          </a:r>
          <a:endParaRPr lang="en-GB" sz="1900" kern="1200" dirty="0"/>
        </a:p>
      </dsp:txBody>
      <dsp:txXfrm>
        <a:off x="0" y="646739"/>
        <a:ext cx="4495800" cy="596160"/>
      </dsp:txXfrm>
    </dsp:sp>
    <dsp:sp modelId="{C1C44E51-EEB0-4FF9-B5B1-D2508D337152}">
      <dsp:nvSpPr>
        <dsp:cNvPr id="0" name=""/>
        <dsp:cNvSpPr/>
      </dsp:nvSpPr>
      <dsp:spPr>
        <a:xfrm>
          <a:off x="0" y="1242900"/>
          <a:ext cx="4495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Stage 10</a:t>
          </a:r>
          <a:endParaRPr lang="en-GB" sz="2400" kern="1200"/>
        </a:p>
      </dsp:txBody>
      <dsp:txXfrm>
        <a:off x="28100" y="1271000"/>
        <a:ext cx="4439600" cy="519439"/>
      </dsp:txXfrm>
    </dsp:sp>
    <dsp:sp modelId="{14260334-B2E5-47B2-B884-0CC044FF396F}">
      <dsp:nvSpPr>
        <dsp:cNvPr id="0" name=""/>
        <dsp:cNvSpPr/>
      </dsp:nvSpPr>
      <dsp:spPr>
        <a:xfrm>
          <a:off x="0" y="1818539"/>
          <a:ext cx="4495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Evaluation and consolidation of MDAs’ submissions by BOF</a:t>
          </a:r>
          <a:endParaRPr lang="en-GB" sz="1900" kern="1200" dirty="0"/>
        </a:p>
      </dsp:txBody>
      <dsp:txXfrm>
        <a:off x="0" y="1818539"/>
        <a:ext cx="4495800" cy="596160"/>
      </dsp:txXfrm>
    </dsp:sp>
    <dsp:sp modelId="{97C2C643-D44A-4E4A-A5FE-E6D5F544C0B0}">
      <dsp:nvSpPr>
        <dsp:cNvPr id="0" name=""/>
        <dsp:cNvSpPr/>
      </dsp:nvSpPr>
      <dsp:spPr>
        <a:xfrm>
          <a:off x="0" y="2414699"/>
          <a:ext cx="4495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Stage 11</a:t>
          </a:r>
          <a:endParaRPr lang="en-GB" sz="2400" kern="1200"/>
        </a:p>
      </dsp:txBody>
      <dsp:txXfrm>
        <a:off x="28100" y="2442799"/>
        <a:ext cx="4439600" cy="519439"/>
      </dsp:txXfrm>
    </dsp:sp>
    <dsp:sp modelId="{A87C85F2-5330-4B75-AA68-3D1B20C86EF7}">
      <dsp:nvSpPr>
        <dsp:cNvPr id="0" name=""/>
        <dsp:cNvSpPr/>
      </dsp:nvSpPr>
      <dsp:spPr>
        <a:xfrm>
          <a:off x="0" y="2990340"/>
          <a:ext cx="44958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Presentation of Draft Budget for FEC approval</a:t>
          </a:r>
          <a:endParaRPr lang="en-GB" sz="1900" kern="1200"/>
        </a:p>
      </dsp:txBody>
      <dsp:txXfrm>
        <a:off x="0" y="2990340"/>
        <a:ext cx="4495800" cy="59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85C3-9CA0-4502-AE4D-88F8BF0A29D6}">
      <dsp:nvSpPr>
        <dsp:cNvPr id="0" name=""/>
        <dsp:cNvSpPr/>
      </dsp:nvSpPr>
      <dsp:spPr>
        <a:xfrm>
          <a:off x="0" y="53340"/>
          <a:ext cx="3760101"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State 12</a:t>
          </a:r>
          <a:endParaRPr lang="en-GB" sz="2700" kern="1200"/>
        </a:p>
      </dsp:txBody>
      <dsp:txXfrm>
        <a:off x="31613" y="84953"/>
        <a:ext cx="3696875" cy="584369"/>
      </dsp:txXfrm>
    </dsp:sp>
    <dsp:sp modelId="{426B58F7-6950-40A6-A571-4D22B72712B0}">
      <dsp:nvSpPr>
        <dsp:cNvPr id="0" name=""/>
        <dsp:cNvSpPr/>
      </dsp:nvSpPr>
      <dsp:spPr>
        <a:xfrm>
          <a:off x="0" y="700935"/>
          <a:ext cx="3760101"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3"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t>Transmission of Budget to NASS by Mr. President</a:t>
          </a:r>
          <a:endParaRPr lang="en-GB" sz="2100" kern="1200"/>
        </a:p>
      </dsp:txBody>
      <dsp:txXfrm>
        <a:off x="0" y="700935"/>
        <a:ext cx="3760101" cy="656707"/>
      </dsp:txXfrm>
    </dsp:sp>
    <dsp:sp modelId="{C6FD6343-1FA4-401C-B32E-515FE8FF4914}">
      <dsp:nvSpPr>
        <dsp:cNvPr id="0" name=""/>
        <dsp:cNvSpPr/>
      </dsp:nvSpPr>
      <dsp:spPr>
        <a:xfrm>
          <a:off x="0" y="1357642"/>
          <a:ext cx="3760101"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Stage 13</a:t>
          </a:r>
          <a:endParaRPr lang="en-GB" sz="2700" kern="1200" dirty="0"/>
        </a:p>
      </dsp:txBody>
      <dsp:txXfrm>
        <a:off x="31613" y="1389255"/>
        <a:ext cx="3696875" cy="584369"/>
      </dsp:txXfrm>
    </dsp:sp>
    <dsp:sp modelId="{796F6DB3-CCE9-424C-9F0B-AFA06694EA02}">
      <dsp:nvSpPr>
        <dsp:cNvPr id="0" name=""/>
        <dsp:cNvSpPr/>
      </dsp:nvSpPr>
      <dsp:spPr>
        <a:xfrm>
          <a:off x="0" y="2005237"/>
          <a:ext cx="3760101"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3"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t>NASS approval and passage of Appropriation Bill</a:t>
          </a:r>
          <a:endParaRPr lang="en-GB" sz="2100" kern="1200"/>
        </a:p>
      </dsp:txBody>
      <dsp:txXfrm>
        <a:off x="0" y="2005237"/>
        <a:ext cx="3760101" cy="656707"/>
      </dsp:txXfrm>
    </dsp:sp>
    <dsp:sp modelId="{3E6D70FA-528F-492F-93C0-F480153F096A}">
      <dsp:nvSpPr>
        <dsp:cNvPr id="0" name=""/>
        <dsp:cNvSpPr/>
      </dsp:nvSpPr>
      <dsp:spPr>
        <a:xfrm>
          <a:off x="0" y="2661945"/>
          <a:ext cx="3760101"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Stage 14</a:t>
          </a:r>
          <a:endParaRPr lang="en-GB" sz="2700" kern="1200"/>
        </a:p>
      </dsp:txBody>
      <dsp:txXfrm>
        <a:off x="31613" y="2693558"/>
        <a:ext cx="3696875" cy="584369"/>
      </dsp:txXfrm>
    </dsp:sp>
    <dsp:sp modelId="{983E3735-F7D8-41AF-80F8-48D919B4F916}">
      <dsp:nvSpPr>
        <dsp:cNvPr id="0" name=""/>
        <dsp:cNvSpPr/>
      </dsp:nvSpPr>
      <dsp:spPr>
        <a:xfrm>
          <a:off x="0" y="3309539"/>
          <a:ext cx="376010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3"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t>Assent by Mr. President</a:t>
          </a:r>
          <a:endParaRPr lang="en-GB" sz="2100" kern="1200"/>
        </a:p>
      </dsp:txBody>
      <dsp:txXfrm>
        <a:off x="0" y="3309539"/>
        <a:ext cx="3760101" cy="447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6200D-E0D6-46D9-B0DE-40CD701401FA}">
      <dsp:nvSpPr>
        <dsp:cNvPr id="0" name=""/>
        <dsp:cNvSpPr/>
      </dsp:nvSpPr>
      <dsp:spPr>
        <a:xfrm>
          <a:off x="1613625" y="125934"/>
          <a:ext cx="2605533" cy="2605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422400">
            <a:lnSpc>
              <a:spcPct val="90000"/>
            </a:lnSpc>
            <a:spcBef>
              <a:spcPct val="0"/>
            </a:spcBef>
            <a:spcAft>
              <a:spcPct val="35000"/>
            </a:spcAft>
            <a:buNone/>
          </a:pPr>
          <a:r>
            <a:rPr lang="en-US" sz="3200" b="1" kern="1200" dirty="0">
              <a:solidFill>
                <a:srgbClr val="008000"/>
              </a:solidFill>
            </a:rPr>
            <a:t>1.</a:t>
          </a:r>
          <a:r>
            <a:rPr lang="en-US" sz="1300" b="1" kern="1200" dirty="0"/>
            <a:t> </a:t>
          </a:r>
          <a:r>
            <a:rPr lang="en-US" sz="1800" b="1" kern="1200" dirty="0"/>
            <a:t>Purpose – </a:t>
          </a:r>
          <a:endParaRPr lang="en-US" sz="1800" kern="1200" dirty="0"/>
        </a:p>
        <a:p>
          <a:pPr marL="114300" lvl="1" indent="-114300" algn="l" defTabSz="622300">
            <a:lnSpc>
              <a:spcPct val="90000"/>
            </a:lnSpc>
            <a:spcBef>
              <a:spcPct val="0"/>
            </a:spcBef>
            <a:spcAft>
              <a:spcPct val="15000"/>
            </a:spcAft>
            <a:buChar char="•"/>
          </a:pPr>
          <a:r>
            <a:rPr lang="en-US" sz="1400" kern="1200" dirty="0"/>
            <a:t>The purpose of the expenditure Items in the Budget. </a:t>
          </a:r>
        </a:p>
      </dsp:txBody>
      <dsp:txXfrm>
        <a:off x="1961029" y="581902"/>
        <a:ext cx="1910724" cy="1172490"/>
      </dsp:txXfrm>
    </dsp:sp>
    <dsp:sp modelId="{6A33DAC7-892C-4723-A073-046BBF712100}">
      <dsp:nvSpPr>
        <dsp:cNvPr id="0" name=""/>
        <dsp:cNvSpPr/>
      </dsp:nvSpPr>
      <dsp:spPr>
        <a:xfrm>
          <a:off x="2553788" y="1754392"/>
          <a:ext cx="2605533" cy="2605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422400">
            <a:lnSpc>
              <a:spcPct val="90000"/>
            </a:lnSpc>
            <a:spcBef>
              <a:spcPct val="0"/>
            </a:spcBef>
            <a:spcAft>
              <a:spcPct val="35000"/>
            </a:spcAft>
            <a:buNone/>
          </a:pPr>
          <a:r>
            <a:rPr lang="en-US" sz="3200" b="1" kern="1200" dirty="0">
              <a:solidFill>
                <a:srgbClr val="008000"/>
              </a:solidFill>
            </a:rPr>
            <a:t>3.</a:t>
          </a:r>
          <a:r>
            <a:rPr lang="en-US" sz="1200" b="1" kern="1200" dirty="0"/>
            <a:t> </a:t>
          </a:r>
          <a:r>
            <a:rPr lang="en-US" sz="1800" b="1" kern="1200" dirty="0"/>
            <a:t>Time – </a:t>
          </a:r>
          <a:endParaRPr lang="en-US" sz="1800" kern="1200" dirty="0"/>
        </a:p>
        <a:p>
          <a:pPr marL="114300" lvl="1" indent="-114300" algn="l" defTabSz="622300">
            <a:lnSpc>
              <a:spcPct val="90000"/>
            </a:lnSpc>
            <a:spcBef>
              <a:spcPct val="0"/>
            </a:spcBef>
            <a:spcAft>
              <a:spcPct val="15000"/>
            </a:spcAft>
            <a:buChar char="•"/>
          </a:pPr>
          <a:r>
            <a:rPr lang="en-US" sz="1400" kern="1200" dirty="0"/>
            <a:t>The expenditure and/or activities must be carried out within the time limits applicable to the appropriation.</a:t>
          </a:r>
        </a:p>
      </dsp:txBody>
      <dsp:txXfrm>
        <a:off x="3350647" y="2427489"/>
        <a:ext cx="1563320" cy="1433043"/>
      </dsp:txXfrm>
    </dsp:sp>
    <dsp:sp modelId="{0D9A574C-EB0D-4E26-B14D-E6BA9F7E5939}">
      <dsp:nvSpPr>
        <dsp:cNvPr id="0" name=""/>
        <dsp:cNvSpPr/>
      </dsp:nvSpPr>
      <dsp:spPr>
        <a:xfrm>
          <a:off x="673461" y="1754392"/>
          <a:ext cx="2605533" cy="26055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422400">
            <a:lnSpc>
              <a:spcPct val="90000"/>
            </a:lnSpc>
            <a:spcBef>
              <a:spcPct val="0"/>
            </a:spcBef>
            <a:spcAft>
              <a:spcPct val="35000"/>
            </a:spcAft>
            <a:buNone/>
          </a:pPr>
          <a:r>
            <a:rPr lang="en-US" sz="3200" b="1" kern="1200" dirty="0">
              <a:solidFill>
                <a:srgbClr val="008000"/>
              </a:solidFill>
            </a:rPr>
            <a:t>2.</a:t>
          </a:r>
          <a:r>
            <a:rPr lang="en-US" sz="1200" b="1" kern="1200" dirty="0"/>
            <a:t> </a:t>
          </a:r>
          <a:r>
            <a:rPr lang="en-US" sz="1800" b="1" kern="1200" dirty="0"/>
            <a:t>Amount –</a:t>
          </a:r>
          <a:r>
            <a:rPr lang="en-US" sz="1200" b="1" kern="1200" dirty="0"/>
            <a:t> </a:t>
          </a:r>
          <a:endParaRPr lang="en-US" sz="1200" kern="1200" dirty="0"/>
        </a:p>
        <a:p>
          <a:pPr marL="114300" lvl="1" indent="-114300" algn="l" defTabSz="622300">
            <a:lnSpc>
              <a:spcPct val="90000"/>
            </a:lnSpc>
            <a:spcBef>
              <a:spcPct val="0"/>
            </a:spcBef>
            <a:spcAft>
              <a:spcPct val="15000"/>
            </a:spcAft>
            <a:buChar char="•"/>
          </a:pPr>
          <a:r>
            <a:rPr lang="en-US" sz="1400" kern="1200" dirty="0"/>
            <a:t>The expenditure must be within the amounts appropriated by the NASS</a:t>
          </a:r>
          <a:r>
            <a:rPr lang="en-US" sz="900" kern="1200" dirty="0"/>
            <a:t>. </a:t>
          </a:r>
        </a:p>
      </dsp:txBody>
      <dsp:txXfrm>
        <a:off x="918815" y="2427489"/>
        <a:ext cx="1563320" cy="1433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B15F6-FD60-4CD5-A2AE-FE45BE7CE4C6}">
      <dsp:nvSpPr>
        <dsp:cNvPr id="0" name=""/>
        <dsp:cNvSpPr/>
      </dsp:nvSpPr>
      <dsp:spPr>
        <a:xfrm>
          <a:off x="0" y="490427"/>
          <a:ext cx="4724399"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DEFDD-BCB3-4F25-AC40-C45D589848E7}">
      <dsp:nvSpPr>
        <dsp:cNvPr id="0" name=""/>
        <dsp:cNvSpPr/>
      </dsp:nvSpPr>
      <dsp:spPr>
        <a:xfrm>
          <a:off x="229530" y="29849"/>
          <a:ext cx="4490661" cy="6819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711200">
            <a:lnSpc>
              <a:spcPct val="90000"/>
            </a:lnSpc>
            <a:spcBef>
              <a:spcPct val="0"/>
            </a:spcBef>
            <a:spcAft>
              <a:spcPct val="35000"/>
            </a:spcAft>
            <a:buNone/>
          </a:pPr>
          <a:r>
            <a:rPr lang="en-US" sz="1600" kern="1200" dirty="0"/>
            <a:t>Expenditure items must be made pursuant of the purpose for its appropriation</a:t>
          </a:r>
        </a:p>
      </dsp:txBody>
      <dsp:txXfrm>
        <a:off x="262821" y="63140"/>
        <a:ext cx="4424079" cy="615396"/>
      </dsp:txXfrm>
    </dsp:sp>
    <dsp:sp modelId="{0211FF60-B398-4645-B6A0-3319A61A1E35}">
      <dsp:nvSpPr>
        <dsp:cNvPr id="0" name=""/>
        <dsp:cNvSpPr/>
      </dsp:nvSpPr>
      <dsp:spPr>
        <a:xfrm>
          <a:off x="0" y="1257133"/>
          <a:ext cx="4724399" cy="207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6666" tIns="312420" rIns="36666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expenditure must be in line with the authorizing language as stated in the budget.</a:t>
          </a:r>
        </a:p>
        <a:p>
          <a:pPr marL="114300" lvl="1" indent="-114300" algn="l" defTabSz="622300">
            <a:lnSpc>
              <a:spcPct val="90000"/>
            </a:lnSpc>
            <a:spcBef>
              <a:spcPct val="0"/>
            </a:spcBef>
            <a:spcAft>
              <a:spcPct val="15000"/>
            </a:spcAft>
            <a:buChar char="•"/>
          </a:pPr>
          <a:r>
            <a:rPr lang="en-US" sz="1400" kern="1200" dirty="0"/>
            <a:t>The expenditure must not be prohibited by law.</a:t>
          </a:r>
        </a:p>
        <a:p>
          <a:pPr marL="114300" lvl="1" indent="-114300" algn="l" defTabSz="622300">
            <a:lnSpc>
              <a:spcPct val="90000"/>
            </a:lnSpc>
            <a:spcBef>
              <a:spcPct val="0"/>
            </a:spcBef>
            <a:spcAft>
              <a:spcPct val="15000"/>
            </a:spcAft>
            <a:buChar char="•"/>
          </a:pPr>
          <a:r>
            <a:rPr lang="en-US" sz="1400" kern="1200" dirty="0"/>
            <a:t>The expenditure must be in furtherance of Government Policies.</a:t>
          </a:r>
        </a:p>
        <a:p>
          <a:pPr marL="114300" lvl="1" indent="-114300" algn="l" defTabSz="622300">
            <a:lnSpc>
              <a:spcPct val="90000"/>
            </a:lnSpc>
            <a:spcBef>
              <a:spcPct val="0"/>
            </a:spcBef>
            <a:spcAft>
              <a:spcPct val="15000"/>
            </a:spcAft>
            <a:buChar char="•"/>
          </a:pPr>
          <a:r>
            <a:rPr lang="en-US" sz="1400" kern="1200" dirty="0"/>
            <a:t>The expenditure must not be otherwise provided for by a more specific appropriation or from another funding source.</a:t>
          </a:r>
        </a:p>
      </dsp:txBody>
      <dsp:txXfrm>
        <a:off x="0" y="1257133"/>
        <a:ext cx="4724399" cy="2079000"/>
      </dsp:txXfrm>
    </dsp:sp>
    <dsp:sp modelId="{9007BFFB-063C-4456-A516-9538D71697CD}">
      <dsp:nvSpPr>
        <dsp:cNvPr id="0" name=""/>
        <dsp:cNvSpPr/>
      </dsp:nvSpPr>
      <dsp:spPr>
        <a:xfrm>
          <a:off x="231144" y="949427"/>
          <a:ext cx="4492741" cy="5291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711200">
            <a:lnSpc>
              <a:spcPct val="90000"/>
            </a:lnSpc>
            <a:spcBef>
              <a:spcPct val="0"/>
            </a:spcBef>
            <a:spcAft>
              <a:spcPct val="35000"/>
            </a:spcAft>
            <a:buNone/>
          </a:pPr>
          <a:r>
            <a:rPr lang="en-US" sz="1600" kern="1200" dirty="0"/>
            <a:t>To ensure this, all expenses must meet the following conditions:</a:t>
          </a:r>
        </a:p>
      </dsp:txBody>
      <dsp:txXfrm>
        <a:off x="256973" y="975256"/>
        <a:ext cx="4441083" cy="4774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4597-E27E-4731-8834-F50995F22640}">
      <dsp:nvSpPr>
        <dsp:cNvPr id="0" name=""/>
        <dsp:cNvSpPr/>
      </dsp:nvSpPr>
      <dsp:spPr>
        <a:xfrm>
          <a:off x="2649" y="936365"/>
          <a:ext cx="1204746"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2014</a:t>
          </a:r>
          <a:endParaRPr lang="en-US" sz="1400" kern="1200" dirty="0"/>
        </a:p>
      </dsp:txBody>
      <dsp:txXfrm>
        <a:off x="2649" y="936365"/>
        <a:ext cx="1204746" cy="403200"/>
      </dsp:txXfrm>
    </dsp:sp>
    <dsp:sp modelId="{BADBA355-6DE9-485F-9558-D8F1F0291651}">
      <dsp:nvSpPr>
        <dsp:cNvPr id="0" name=""/>
        <dsp:cNvSpPr/>
      </dsp:nvSpPr>
      <dsp:spPr>
        <a:xfrm>
          <a:off x="249404" y="1339565"/>
          <a:ext cx="1204746" cy="2079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Submitted to NASS January, Passed and Assented to in April 2014</a:t>
          </a:r>
        </a:p>
      </dsp:txBody>
      <dsp:txXfrm>
        <a:off x="284690" y="1374851"/>
        <a:ext cx="1134174" cy="2008428"/>
      </dsp:txXfrm>
    </dsp:sp>
    <dsp:sp modelId="{DFFEFA73-A6C1-41BD-8C5A-105AD69C9C66}">
      <dsp:nvSpPr>
        <dsp:cNvPr id="0" name=""/>
        <dsp:cNvSpPr/>
      </dsp:nvSpPr>
      <dsp:spPr>
        <a:xfrm>
          <a:off x="1390031" y="987992"/>
          <a:ext cx="387186" cy="299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90031" y="1047981"/>
        <a:ext cx="297202" cy="179968"/>
      </dsp:txXfrm>
    </dsp:sp>
    <dsp:sp modelId="{5DA700E0-436C-46C9-9DEB-B47FDF7253C9}">
      <dsp:nvSpPr>
        <dsp:cNvPr id="0" name=""/>
        <dsp:cNvSpPr/>
      </dsp:nvSpPr>
      <dsp:spPr>
        <a:xfrm>
          <a:off x="1937936" y="936365"/>
          <a:ext cx="1204746"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2015</a:t>
          </a:r>
        </a:p>
      </dsp:txBody>
      <dsp:txXfrm>
        <a:off x="1937936" y="936365"/>
        <a:ext cx="1204746" cy="403200"/>
      </dsp:txXfrm>
    </dsp:sp>
    <dsp:sp modelId="{16071A03-39A5-421D-9474-4BA1BD540EC7}">
      <dsp:nvSpPr>
        <dsp:cNvPr id="0" name=""/>
        <dsp:cNvSpPr/>
      </dsp:nvSpPr>
      <dsp:spPr>
        <a:xfrm>
          <a:off x="2184691" y="1339565"/>
          <a:ext cx="1204746" cy="2079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Submitted in November, 2014, Passed in April and Assented to in May 2015</a:t>
          </a:r>
        </a:p>
      </dsp:txBody>
      <dsp:txXfrm>
        <a:off x="2219977" y="1374851"/>
        <a:ext cx="1134174" cy="2008428"/>
      </dsp:txXfrm>
    </dsp:sp>
    <dsp:sp modelId="{6CFD987A-CA41-4591-8831-6C84200B951D}">
      <dsp:nvSpPr>
        <dsp:cNvPr id="0" name=""/>
        <dsp:cNvSpPr/>
      </dsp:nvSpPr>
      <dsp:spPr>
        <a:xfrm>
          <a:off x="3325318" y="987992"/>
          <a:ext cx="387186" cy="299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25318" y="1047981"/>
        <a:ext cx="297202" cy="179968"/>
      </dsp:txXfrm>
    </dsp:sp>
    <dsp:sp modelId="{4BF63808-7270-4621-87D3-BE1C72E0E1EB}">
      <dsp:nvSpPr>
        <dsp:cNvPr id="0" name=""/>
        <dsp:cNvSpPr/>
      </dsp:nvSpPr>
      <dsp:spPr>
        <a:xfrm>
          <a:off x="3873223" y="936365"/>
          <a:ext cx="1204746"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2016</a:t>
          </a:r>
        </a:p>
      </dsp:txBody>
      <dsp:txXfrm>
        <a:off x="3873223" y="936365"/>
        <a:ext cx="1204746" cy="403200"/>
      </dsp:txXfrm>
    </dsp:sp>
    <dsp:sp modelId="{C3806F3C-5C11-4B08-A174-2513AC342C0A}">
      <dsp:nvSpPr>
        <dsp:cNvPr id="0" name=""/>
        <dsp:cNvSpPr/>
      </dsp:nvSpPr>
      <dsp:spPr>
        <a:xfrm>
          <a:off x="4119979" y="1339565"/>
          <a:ext cx="1204746" cy="2079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Submitted in December 2015, Passed and Assented to in May 2016</a:t>
          </a:r>
        </a:p>
      </dsp:txBody>
      <dsp:txXfrm>
        <a:off x="4155265" y="1374851"/>
        <a:ext cx="1134174" cy="20084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98534-72CD-4081-8C8F-6D63EBD9AAB9}">
      <dsp:nvSpPr>
        <dsp:cNvPr id="0" name=""/>
        <dsp:cNvSpPr/>
      </dsp:nvSpPr>
      <dsp:spPr>
        <a:xfrm>
          <a:off x="151033" y="560550"/>
          <a:ext cx="3608096" cy="11275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714"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This was adopted by FGN for 2016 &amp; 2017 Budget preparation</a:t>
          </a:r>
          <a:endParaRPr lang="en-GB" sz="1400" kern="1200" dirty="0"/>
        </a:p>
      </dsp:txBody>
      <dsp:txXfrm>
        <a:off x="151033" y="560550"/>
        <a:ext cx="3608096" cy="1127530"/>
      </dsp:txXfrm>
    </dsp:sp>
    <dsp:sp modelId="{9F5FEA68-5D2C-4318-A342-970BC4C23EF6}">
      <dsp:nvSpPr>
        <dsp:cNvPr id="0" name=""/>
        <dsp:cNvSpPr/>
      </dsp:nvSpPr>
      <dsp:spPr>
        <a:xfrm>
          <a:off x="695" y="397684"/>
          <a:ext cx="789271" cy="11839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02884-8EEA-4444-826A-77D41B95288A}">
      <dsp:nvSpPr>
        <dsp:cNvPr id="0" name=""/>
        <dsp:cNvSpPr/>
      </dsp:nvSpPr>
      <dsp:spPr>
        <a:xfrm>
          <a:off x="4080790" y="560550"/>
          <a:ext cx="3608096" cy="11275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714"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ZBB focuses on Project justification as opposed to incremental budget; previous budget is only a starting point  and past pattern of spending is no longer taken as given</a:t>
          </a:r>
          <a:endParaRPr lang="en-GB" sz="1400" kern="1200" dirty="0"/>
        </a:p>
      </dsp:txBody>
      <dsp:txXfrm>
        <a:off x="4080790" y="560550"/>
        <a:ext cx="3608096" cy="1127530"/>
      </dsp:txXfrm>
    </dsp:sp>
    <dsp:sp modelId="{C6582D91-07E7-4CA3-9967-03AE267E8FD2}">
      <dsp:nvSpPr>
        <dsp:cNvPr id="0" name=""/>
        <dsp:cNvSpPr/>
      </dsp:nvSpPr>
      <dsp:spPr>
        <a:xfrm>
          <a:off x="3930453" y="397684"/>
          <a:ext cx="789271" cy="118390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138DD-0F9D-40A5-BC4E-A33C9C66A159}">
      <dsp:nvSpPr>
        <dsp:cNvPr id="0" name=""/>
        <dsp:cNvSpPr/>
      </dsp:nvSpPr>
      <dsp:spPr>
        <a:xfrm>
          <a:off x="151033" y="1979985"/>
          <a:ext cx="3608096" cy="11275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714"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Allocation is based on programme efficiency and necessity rather than budget history</a:t>
          </a:r>
          <a:endParaRPr lang="en-GB" sz="1400" kern="1200" dirty="0"/>
        </a:p>
      </dsp:txBody>
      <dsp:txXfrm>
        <a:off x="151033" y="1979985"/>
        <a:ext cx="3608096" cy="1127530"/>
      </dsp:txXfrm>
    </dsp:sp>
    <dsp:sp modelId="{E704F0BE-DD06-4B0F-AD67-5D26F4D5D47C}">
      <dsp:nvSpPr>
        <dsp:cNvPr id="0" name=""/>
        <dsp:cNvSpPr/>
      </dsp:nvSpPr>
      <dsp:spPr>
        <a:xfrm>
          <a:off x="695" y="1817119"/>
          <a:ext cx="789271" cy="118390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5E7FD-A989-4FAD-82B9-0E5519B1B7A5}">
      <dsp:nvSpPr>
        <dsp:cNvPr id="0" name=""/>
        <dsp:cNvSpPr/>
      </dsp:nvSpPr>
      <dsp:spPr>
        <a:xfrm>
          <a:off x="4080790" y="1979985"/>
          <a:ext cx="3608096" cy="112753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714"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Involves review of every programme and expenditure at the beginning of each budget cycle</a:t>
          </a:r>
          <a:endParaRPr lang="en-GB" sz="1400" kern="1200" dirty="0"/>
        </a:p>
      </dsp:txBody>
      <dsp:txXfrm>
        <a:off x="4080790" y="1979985"/>
        <a:ext cx="3608096" cy="1127530"/>
      </dsp:txXfrm>
    </dsp:sp>
    <dsp:sp modelId="{97896F62-9CD3-448F-A93C-D8825FCEB8F6}">
      <dsp:nvSpPr>
        <dsp:cNvPr id="0" name=""/>
        <dsp:cNvSpPr/>
      </dsp:nvSpPr>
      <dsp:spPr>
        <a:xfrm>
          <a:off x="3930453" y="1817119"/>
          <a:ext cx="789271" cy="11839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90538" y="622300"/>
            <a:ext cx="5822950" cy="4368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472062" y="5334830"/>
            <a:ext cx="5859954" cy="1273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5127" name="Rectangle 7"/>
          <p:cNvSpPr>
            <a:spLocks noGrp="1" noChangeArrowheads="1"/>
          </p:cNvSpPr>
          <p:nvPr>
            <p:ph type="sldNum" sz="quarter" idx="5"/>
          </p:nvPr>
        </p:nvSpPr>
        <p:spPr bwMode="auto">
          <a:xfrm>
            <a:off x="6144465" y="9547859"/>
            <a:ext cx="18755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ZA" smtClean="0"/>
              <a:pPr>
                <a:defRPr/>
              </a:pPr>
              <a:t>‹#›</a:t>
            </a:fld>
            <a:endParaRPr lang="en-ZA" dirty="0"/>
          </a:p>
        </p:txBody>
      </p:sp>
      <p:sp>
        <p:nvSpPr>
          <p:cNvPr id="5128" name="doc id"/>
          <p:cNvSpPr>
            <a:spLocks noGrp="1" noChangeArrowheads="1"/>
          </p:cNvSpPr>
          <p:nvPr>
            <p:ph type="ftr" sz="quarter" idx="4"/>
          </p:nvPr>
        </p:nvSpPr>
        <p:spPr bwMode="auto">
          <a:xfrm>
            <a:off x="6331952" y="110778"/>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ZA"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913429"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9847" indent="-118228" algn="l" defTabSz="913429"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6096" indent="-184629" algn="l" defTabSz="913429"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35661" indent="-127946" algn="l" defTabSz="913429"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53887" indent="-116608" algn="l" defTabSz="913429"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332159" algn="l" defTabSz="932863" rtl="0" eaLnBrk="1" latinLnBrk="0" hangingPunct="1">
      <a:defRPr sz="1200" kern="1200">
        <a:solidFill>
          <a:schemeClr val="tx1"/>
        </a:solidFill>
        <a:latin typeface="+mn-lt"/>
        <a:ea typeface="+mn-ea"/>
        <a:cs typeface="+mn-cs"/>
      </a:defRPr>
    </a:lvl6pPr>
    <a:lvl7pPr marL="2798590" algn="l" defTabSz="932863" rtl="0" eaLnBrk="1" latinLnBrk="0" hangingPunct="1">
      <a:defRPr sz="1200" kern="1200">
        <a:solidFill>
          <a:schemeClr val="tx1"/>
        </a:solidFill>
        <a:latin typeface="+mn-lt"/>
        <a:ea typeface="+mn-ea"/>
        <a:cs typeface="+mn-cs"/>
      </a:defRPr>
    </a:lvl7pPr>
    <a:lvl8pPr marL="3265022" algn="l" defTabSz="932863" rtl="0" eaLnBrk="1" latinLnBrk="0" hangingPunct="1">
      <a:defRPr sz="1200" kern="1200">
        <a:solidFill>
          <a:schemeClr val="tx1"/>
        </a:solidFill>
        <a:latin typeface="+mn-lt"/>
        <a:ea typeface="+mn-ea"/>
        <a:cs typeface="+mn-cs"/>
      </a:defRPr>
    </a:lvl8pPr>
    <a:lvl9pPr marL="3731453" algn="l" defTabSz="9328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a:xfrm>
            <a:off x="472062" y="5334831"/>
            <a:ext cx="5859954" cy="254607"/>
          </a:xfrm>
        </p:spPr>
        <p:txBody>
          <a:bodyPr/>
          <a:lstStyle/>
          <a:p>
            <a:endParaRPr lang="en-US"/>
          </a:p>
        </p:txBody>
      </p:sp>
      <p:sp>
        <p:nvSpPr>
          <p:cNvPr id="4" name="Slide Number Placeholder 3"/>
          <p:cNvSpPr>
            <a:spLocks noGrp="1"/>
          </p:cNvSpPr>
          <p:nvPr>
            <p:ph type="sldNum" sz="quarter" idx="10"/>
          </p:nvPr>
        </p:nvSpPr>
        <p:spPr>
          <a:xfrm>
            <a:off x="6247057" y="9547859"/>
            <a:ext cx="84960" cy="184666"/>
          </a:xfrm>
        </p:spPr>
        <p:txBody>
          <a:bodyPr/>
          <a:lstStyle/>
          <a:p>
            <a:fld id="{36A6399A-C082-DA4A-A6B6-105B2E233209}" type="slidenum">
              <a:rPr lang="en-US" smtClean="0"/>
              <a:pPr/>
              <a:t>0</a:t>
            </a:fld>
            <a:endParaRPr lang="en-US"/>
          </a:p>
        </p:txBody>
      </p:sp>
    </p:spTree>
    <p:extLst>
      <p:ext uri="{BB962C8B-B14F-4D97-AF65-F5344CB8AC3E}">
        <p14:creationId xmlns:p14="http://schemas.microsoft.com/office/powerpoint/2010/main" val="17045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122884" name="Slide Number Placeholder 3"/>
          <p:cNvSpPr>
            <a:spLocks noGrp="1"/>
          </p:cNvSpPr>
          <p:nvPr>
            <p:ph type="sldNum" sz="quarter" idx="5"/>
          </p:nvPr>
        </p:nvSpPr>
        <p:spPr bwMode="auto">
          <a:noFill/>
          <a:ln>
            <a:miter lim="800000"/>
            <a:headEnd/>
            <a:tailEnd/>
          </a:ln>
        </p:spPr>
        <p:txBody>
          <a:bodyPr/>
          <a:lstStyle/>
          <a:p>
            <a:fld id="{F287BAB6-A4E7-4F86-B93F-DB4D3300A0BC}" type="slidenum">
              <a:rPr lang="en-US" smtClean="0"/>
              <a:pPr/>
              <a:t>34</a:t>
            </a:fld>
            <a:endParaRPr lang="en-US"/>
          </a:p>
        </p:txBody>
      </p:sp>
    </p:spTree>
    <p:extLst>
      <p:ext uri="{BB962C8B-B14F-4D97-AF65-F5344CB8AC3E}">
        <p14:creationId xmlns:p14="http://schemas.microsoft.com/office/powerpoint/2010/main" val="406072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8F146-8427-48A7-9F4F-D4BDA63E40B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8400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normAutofit fontScale="40000" lnSpcReduction="20000"/>
          </a:bodyPr>
          <a:lstStyle/>
          <a:p>
            <a:pPr eaLnBrk="1" hangingPunct="1"/>
            <a:r>
              <a:rPr lang="en-US" dirty="0"/>
              <a:t>There are six phases to the Federal budget Process. </a:t>
            </a:r>
          </a:p>
          <a:p>
            <a:pPr eaLnBrk="1" hangingPunct="1"/>
            <a:endParaRPr lang="en-US" dirty="0"/>
          </a:p>
          <a:p>
            <a:pPr lvl="1" eaLnBrk="1" hangingPunct="1">
              <a:buFontTx/>
              <a:buChar char="•"/>
            </a:pPr>
            <a:r>
              <a:rPr lang="en-US" dirty="0"/>
              <a:t> Phase1: </a:t>
            </a:r>
            <a:r>
              <a:rPr lang="en-US" u="sng" dirty="0"/>
              <a:t>Strategic Plan</a:t>
            </a:r>
            <a:r>
              <a:rPr lang="en-US" dirty="0"/>
              <a:t>(pause)  The Strategic plan identifies new program initiatives as well as decisions to expand existing programs.</a:t>
            </a:r>
          </a:p>
          <a:p>
            <a:pPr lvl="1" eaLnBrk="1" hangingPunct="1"/>
            <a:endParaRPr lang="en-US" dirty="0"/>
          </a:p>
          <a:p>
            <a:pPr lvl="1" eaLnBrk="1" hangingPunct="1">
              <a:buFontTx/>
              <a:buChar char="•"/>
            </a:pPr>
            <a:r>
              <a:rPr lang="en-US" dirty="0"/>
              <a:t> Phase2: </a:t>
            </a:r>
            <a:r>
              <a:rPr lang="en-US" u="sng" dirty="0"/>
              <a:t>Formulation</a:t>
            </a:r>
            <a:r>
              <a:rPr lang="en-US" dirty="0"/>
              <a:t> – During this phase CDC prepares its budget submissions to include budget estimates and justifications based on the strategic plan, in accordance with guidelines provided by Congress, OMB and Health and Human Services also referred to as HHS.</a:t>
            </a:r>
          </a:p>
          <a:p>
            <a:pPr lvl="1" eaLnBrk="1" hangingPunct="1"/>
            <a:endParaRPr lang="en-US" dirty="0"/>
          </a:p>
          <a:p>
            <a:pPr lvl="1" eaLnBrk="1" hangingPunct="1">
              <a:buFontTx/>
              <a:buChar char="•"/>
            </a:pPr>
            <a:r>
              <a:rPr lang="en-US" dirty="0"/>
              <a:t> Phase3: </a:t>
            </a:r>
            <a:r>
              <a:rPr lang="en-US" u="sng" dirty="0"/>
              <a:t>Presentation</a:t>
            </a:r>
            <a:r>
              <a:rPr lang="en-US" dirty="0"/>
              <a:t> – This is when CDC justifies its budget requests before Congress, highlights its accomplishments and vision and responds to questions. </a:t>
            </a:r>
          </a:p>
          <a:p>
            <a:pPr lvl="1" eaLnBrk="1" hangingPunct="1"/>
            <a:endParaRPr lang="en-US" dirty="0"/>
          </a:p>
          <a:p>
            <a:pPr lvl="1" eaLnBrk="1" hangingPunct="1">
              <a:buFontTx/>
              <a:buChar char="•"/>
            </a:pPr>
            <a:r>
              <a:rPr lang="en-US" dirty="0"/>
              <a:t> Phase 4:</a:t>
            </a:r>
            <a:r>
              <a:rPr lang="en-US" u="sng" dirty="0"/>
              <a:t>Execution</a:t>
            </a:r>
            <a:r>
              <a:rPr lang="en-US" dirty="0"/>
              <a:t> – After appropriations become available, there are apportionments, spending plans, allotments, allowances that allow the obligation of funds.</a:t>
            </a:r>
          </a:p>
          <a:p>
            <a:pPr lvl="1" eaLnBrk="1" hangingPunct="1">
              <a:buFontTx/>
              <a:buChar char="•"/>
            </a:pPr>
            <a:endParaRPr lang="en-US" dirty="0"/>
          </a:p>
          <a:p>
            <a:pPr lvl="1" eaLnBrk="1" hangingPunct="1">
              <a:buFontTx/>
              <a:buChar char="•"/>
            </a:pPr>
            <a:r>
              <a:rPr lang="en-US" dirty="0"/>
              <a:t> Phase5: </a:t>
            </a:r>
            <a:r>
              <a:rPr lang="en-US" u="sng" dirty="0"/>
              <a:t>Performance</a:t>
            </a:r>
            <a:r>
              <a:rPr lang="en-US" dirty="0"/>
              <a:t> – During this phase, an evaluation and analysis of program activities takes place to determine if the expected results were achieved.</a:t>
            </a:r>
          </a:p>
          <a:p>
            <a:pPr lvl="1" eaLnBrk="1" hangingPunct="1"/>
            <a:endParaRPr lang="en-US" dirty="0"/>
          </a:p>
          <a:p>
            <a:pPr lvl="1" eaLnBrk="1" hangingPunct="1">
              <a:buFontTx/>
              <a:buChar char="•"/>
            </a:pPr>
            <a:r>
              <a:rPr lang="en-US" dirty="0"/>
              <a:t> Phase 6: </a:t>
            </a:r>
            <a:r>
              <a:rPr lang="en-US" u="sng" dirty="0"/>
              <a:t>Future Strategic Direction</a:t>
            </a:r>
            <a:r>
              <a:rPr lang="en-US" dirty="0"/>
              <a:t> – This is when the performance results have been compiled and CDC leadership is informed of the program’s performance in order that future funding decisions can be made.</a:t>
            </a:r>
          </a:p>
          <a:p>
            <a:pPr eaLnBrk="1" hangingPunct="1"/>
            <a:endParaRPr lang="en-US" dirty="0"/>
          </a:p>
          <a:p>
            <a:pPr eaLnBrk="1" hangingPunct="1"/>
            <a:endParaRPr lang="en-US" dirty="0"/>
          </a:p>
        </p:txBody>
      </p:sp>
      <p:sp>
        <p:nvSpPr>
          <p:cNvPr id="72708" name="Slide Number Placeholder 3"/>
          <p:cNvSpPr>
            <a:spLocks noGrp="1"/>
          </p:cNvSpPr>
          <p:nvPr>
            <p:ph type="sldNum" sz="quarter" idx="5"/>
          </p:nvPr>
        </p:nvSpPr>
        <p:spPr bwMode="auto">
          <a:noFill/>
          <a:ln>
            <a:miter lim="800000"/>
            <a:headEnd/>
            <a:tailEnd/>
          </a:ln>
        </p:spPr>
        <p:txBody>
          <a:bodyPr/>
          <a:lstStyle/>
          <a:p>
            <a:fld id="{C216249C-70E2-46D1-83F0-F4753697363B}" type="slidenum">
              <a:rPr lang="en-US" smtClean="0"/>
              <a:pPr/>
              <a:t>5</a:t>
            </a:fld>
            <a:endParaRPr lang="en-US" dirty="0"/>
          </a:p>
        </p:txBody>
      </p:sp>
    </p:spTree>
    <p:extLst>
      <p:ext uri="{BB962C8B-B14F-4D97-AF65-F5344CB8AC3E}">
        <p14:creationId xmlns:p14="http://schemas.microsoft.com/office/powerpoint/2010/main" val="332839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normAutofit fontScale="40000" lnSpcReduction="20000"/>
          </a:bodyPr>
          <a:lstStyle/>
          <a:p>
            <a:pPr eaLnBrk="1" hangingPunct="1"/>
            <a:r>
              <a:rPr lang="en-US" dirty="0"/>
              <a:t>There are six phases to the Federal budget Process. </a:t>
            </a:r>
          </a:p>
          <a:p>
            <a:pPr eaLnBrk="1" hangingPunct="1"/>
            <a:endParaRPr lang="en-US" dirty="0"/>
          </a:p>
          <a:p>
            <a:pPr lvl="1" eaLnBrk="1" hangingPunct="1">
              <a:buFontTx/>
              <a:buChar char="•"/>
            </a:pPr>
            <a:r>
              <a:rPr lang="en-US" dirty="0"/>
              <a:t> Phase1: </a:t>
            </a:r>
            <a:r>
              <a:rPr lang="en-US" u="sng" dirty="0"/>
              <a:t>Strategic Plan</a:t>
            </a:r>
            <a:r>
              <a:rPr lang="en-US" dirty="0"/>
              <a:t>(pause)  The Strategic plan identifies new program initiatives as well as decisions to expand existing programs.</a:t>
            </a:r>
          </a:p>
          <a:p>
            <a:pPr lvl="1" eaLnBrk="1" hangingPunct="1"/>
            <a:endParaRPr lang="en-US" dirty="0"/>
          </a:p>
          <a:p>
            <a:pPr lvl="1" eaLnBrk="1" hangingPunct="1">
              <a:buFontTx/>
              <a:buChar char="•"/>
            </a:pPr>
            <a:r>
              <a:rPr lang="en-US" dirty="0"/>
              <a:t> Phase2: </a:t>
            </a:r>
            <a:r>
              <a:rPr lang="en-US" u="sng" dirty="0"/>
              <a:t>Formulation</a:t>
            </a:r>
            <a:r>
              <a:rPr lang="en-US" dirty="0"/>
              <a:t> – During this phase CDC prepares its budget submissions to include budget estimates and justifications based on the strategic plan, in accordance with guidelines provided by Congress, OMB and Health and Human Services also referred to as HHS.</a:t>
            </a:r>
          </a:p>
          <a:p>
            <a:pPr lvl="1" eaLnBrk="1" hangingPunct="1"/>
            <a:endParaRPr lang="en-US" dirty="0"/>
          </a:p>
          <a:p>
            <a:pPr lvl="1" eaLnBrk="1" hangingPunct="1">
              <a:buFontTx/>
              <a:buChar char="•"/>
            </a:pPr>
            <a:r>
              <a:rPr lang="en-US" dirty="0"/>
              <a:t> Phase3: </a:t>
            </a:r>
            <a:r>
              <a:rPr lang="en-US" u="sng" dirty="0"/>
              <a:t>Presentation</a:t>
            </a:r>
            <a:r>
              <a:rPr lang="en-US" dirty="0"/>
              <a:t> – This is when CDC justifies its budget requests before Congress, highlights its accomplishments and vision and responds to questions. </a:t>
            </a:r>
          </a:p>
          <a:p>
            <a:pPr lvl="1" eaLnBrk="1" hangingPunct="1"/>
            <a:endParaRPr lang="en-US" dirty="0"/>
          </a:p>
          <a:p>
            <a:pPr lvl="1" eaLnBrk="1" hangingPunct="1">
              <a:buFontTx/>
              <a:buChar char="•"/>
            </a:pPr>
            <a:r>
              <a:rPr lang="en-US" dirty="0"/>
              <a:t> Phase 4:</a:t>
            </a:r>
            <a:r>
              <a:rPr lang="en-US" u="sng" dirty="0"/>
              <a:t>Execution</a:t>
            </a:r>
            <a:r>
              <a:rPr lang="en-US" dirty="0"/>
              <a:t> – After appropriations become available, there are apportionments, spending plans, allotments, allowances that allow the obligation of funds.</a:t>
            </a:r>
          </a:p>
          <a:p>
            <a:pPr lvl="1" eaLnBrk="1" hangingPunct="1">
              <a:buFontTx/>
              <a:buChar char="•"/>
            </a:pPr>
            <a:endParaRPr lang="en-US" dirty="0"/>
          </a:p>
          <a:p>
            <a:pPr lvl="1" eaLnBrk="1" hangingPunct="1">
              <a:buFontTx/>
              <a:buChar char="•"/>
            </a:pPr>
            <a:r>
              <a:rPr lang="en-US" dirty="0"/>
              <a:t> Phase5: </a:t>
            </a:r>
            <a:r>
              <a:rPr lang="en-US" u="sng" dirty="0"/>
              <a:t>Performance</a:t>
            </a:r>
            <a:r>
              <a:rPr lang="en-US" dirty="0"/>
              <a:t> – During this phase, an evaluation and analysis of program activities takes place to determine if the expected results were achieved.</a:t>
            </a:r>
          </a:p>
          <a:p>
            <a:pPr lvl="1" eaLnBrk="1" hangingPunct="1"/>
            <a:endParaRPr lang="en-US" dirty="0"/>
          </a:p>
          <a:p>
            <a:pPr lvl="1" eaLnBrk="1" hangingPunct="1">
              <a:buFontTx/>
              <a:buChar char="•"/>
            </a:pPr>
            <a:r>
              <a:rPr lang="en-US" dirty="0"/>
              <a:t> Phase 6: </a:t>
            </a:r>
            <a:r>
              <a:rPr lang="en-US" u="sng" dirty="0"/>
              <a:t>Future Strategic Direction</a:t>
            </a:r>
            <a:r>
              <a:rPr lang="en-US" dirty="0"/>
              <a:t> – This is when the performance results have been compiled and CDC leadership is informed of the program’s performance in order that future funding decisions can be made.</a:t>
            </a:r>
          </a:p>
          <a:p>
            <a:pPr eaLnBrk="1" hangingPunct="1"/>
            <a:endParaRPr lang="en-US" dirty="0"/>
          </a:p>
          <a:p>
            <a:pPr eaLnBrk="1" hangingPunct="1"/>
            <a:endParaRPr lang="en-US" dirty="0"/>
          </a:p>
        </p:txBody>
      </p:sp>
      <p:sp>
        <p:nvSpPr>
          <p:cNvPr id="72708" name="Slide Number Placeholder 3"/>
          <p:cNvSpPr>
            <a:spLocks noGrp="1"/>
          </p:cNvSpPr>
          <p:nvPr>
            <p:ph type="sldNum" sz="quarter" idx="5"/>
          </p:nvPr>
        </p:nvSpPr>
        <p:spPr bwMode="auto">
          <a:noFill/>
          <a:ln>
            <a:miter lim="800000"/>
            <a:headEnd/>
            <a:tailEnd/>
          </a:ln>
        </p:spPr>
        <p:txBody>
          <a:bodyPr/>
          <a:lstStyle/>
          <a:p>
            <a:fld id="{C216249C-70E2-46D1-83F0-F4753697363B}" type="slidenum">
              <a:rPr lang="en-US" smtClean="0"/>
              <a:pPr/>
              <a:t>6</a:t>
            </a:fld>
            <a:endParaRPr lang="en-US" dirty="0"/>
          </a:p>
        </p:txBody>
      </p:sp>
    </p:spTree>
    <p:extLst>
      <p:ext uri="{BB962C8B-B14F-4D97-AF65-F5344CB8AC3E}">
        <p14:creationId xmlns:p14="http://schemas.microsoft.com/office/powerpoint/2010/main" val="127041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lnSpc>
                <a:spcPct val="80000"/>
              </a:lnSpc>
            </a:pPr>
            <a:r>
              <a:rPr lang="en-US" dirty="0">
                <a:latin typeface="Arial" charset="0"/>
                <a:cs typeface="Arial" charset="0"/>
              </a:rPr>
              <a:t>When Congress passes an appropriation there are restrictions that are placed on it. All appropriations that are passed have restrictions as to the purpose on how the funds can be spent, how much time the agency has to spend the funds, and the amount of funds that can be spent.</a:t>
            </a:r>
          </a:p>
          <a:p>
            <a:pPr eaLnBrk="1" hangingPunct="1">
              <a:lnSpc>
                <a:spcPct val="80000"/>
              </a:lnSpc>
            </a:pPr>
            <a:r>
              <a:rPr lang="en-US" b="1" dirty="0">
                <a:latin typeface="Arial" charset="0"/>
                <a:cs typeface="Arial" charset="0"/>
              </a:rPr>
              <a:t> </a:t>
            </a:r>
            <a:endParaRPr lang="en-US" dirty="0">
              <a:latin typeface="Arial" charset="0"/>
              <a:cs typeface="Arial" charset="0"/>
            </a:endParaRPr>
          </a:p>
          <a:p>
            <a:pPr eaLnBrk="1" hangingPunct="1">
              <a:lnSpc>
                <a:spcPct val="80000"/>
              </a:lnSpc>
            </a:pPr>
            <a:r>
              <a:rPr lang="en-US" b="1" dirty="0">
                <a:latin typeface="Arial" charset="0"/>
                <a:cs typeface="Arial" charset="0"/>
              </a:rPr>
              <a:t>Purpose – </a:t>
            </a:r>
            <a:r>
              <a:rPr lang="en-US" dirty="0">
                <a:latin typeface="Arial" charset="0"/>
                <a:cs typeface="Arial" charset="0"/>
              </a:rPr>
              <a:t>The purpose of the obligation or expenditure must be authorized.</a:t>
            </a:r>
          </a:p>
          <a:p>
            <a:pPr eaLnBrk="1" hangingPunct="1">
              <a:lnSpc>
                <a:spcPct val="80000"/>
              </a:lnSpc>
            </a:pPr>
            <a:r>
              <a:rPr lang="en-US" dirty="0">
                <a:latin typeface="Arial" charset="0"/>
                <a:cs typeface="Arial" charset="0"/>
              </a:rPr>
              <a:t> </a:t>
            </a:r>
          </a:p>
          <a:p>
            <a:pPr eaLnBrk="1" hangingPunct="1">
              <a:lnSpc>
                <a:spcPct val="80000"/>
              </a:lnSpc>
            </a:pPr>
            <a:r>
              <a:rPr lang="en-US" b="1" dirty="0">
                <a:latin typeface="Arial" charset="0"/>
                <a:cs typeface="Arial" charset="0"/>
              </a:rPr>
              <a:t>Time – </a:t>
            </a:r>
            <a:r>
              <a:rPr lang="en-US" dirty="0">
                <a:latin typeface="Arial" charset="0"/>
                <a:cs typeface="Arial" charset="0"/>
              </a:rPr>
              <a:t>The obligation must occur within the time limits applicable to the appropriation.</a:t>
            </a:r>
          </a:p>
          <a:p>
            <a:pPr eaLnBrk="1" hangingPunct="1">
              <a:lnSpc>
                <a:spcPct val="80000"/>
              </a:lnSpc>
            </a:pPr>
            <a:r>
              <a:rPr lang="en-US" dirty="0">
                <a:latin typeface="Arial" charset="0"/>
                <a:cs typeface="Arial" charset="0"/>
              </a:rPr>
              <a:t> </a:t>
            </a:r>
          </a:p>
          <a:p>
            <a:pPr eaLnBrk="1" hangingPunct="1">
              <a:lnSpc>
                <a:spcPct val="80000"/>
              </a:lnSpc>
            </a:pPr>
            <a:r>
              <a:rPr lang="en-US" b="1" dirty="0">
                <a:latin typeface="Arial" charset="0"/>
                <a:cs typeface="Arial" charset="0"/>
              </a:rPr>
              <a:t>Amount – </a:t>
            </a:r>
            <a:r>
              <a:rPr lang="en-US" dirty="0">
                <a:latin typeface="Arial" charset="0"/>
                <a:cs typeface="Arial" charset="0"/>
              </a:rPr>
              <a:t>The obligation and expenditure must be within the amounts Congress has appropriated. </a:t>
            </a:r>
          </a:p>
          <a:p>
            <a:pPr eaLnBrk="1" hangingPunct="1">
              <a:lnSpc>
                <a:spcPct val="80000"/>
              </a:lnSpc>
            </a:pPr>
            <a:endParaRPr lang="en-US" dirty="0">
              <a:latin typeface="Arial" charset="0"/>
              <a:cs typeface="Arial" charset="0"/>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1508A426-64C0-4F2D-A282-D1B1DD9A185C}" type="slidenum">
              <a:rPr lang="en-US" smtClean="0"/>
              <a:pPr/>
              <a:t>10</a:t>
            </a:fld>
            <a:endParaRPr lang="en-US" dirty="0"/>
          </a:p>
        </p:txBody>
      </p:sp>
    </p:spTree>
    <p:extLst>
      <p:ext uri="{BB962C8B-B14F-4D97-AF65-F5344CB8AC3E}">
        <p14:creationId xmlns:p14="http://schemas.microsoft.com/office/powerpoint/2010/main" val="403769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marL="231775" indent="-231775" eaLnBrk="1" hangingPunct="1"/>
            <a:endParaRPr lang="en-US" sz="1000" b="1">
              <a:latin typeface="Arial" charset="0"/>
              <a:cs typeface="Arial" charset="0"/>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5EA30E10-4B95-4641-93D8-0ECD6378FDA1}" type="slidenum">
              <a:rPr lang="en-US" smtClean="0"/>
              <a:pPr/>
              <a:t>11</a:t>
            </a:fld>
            <a:endParaRPr lang="en-US"/>
          </a:p>
        </p:txBody>
      </p:sp>
    </p:spTree>
    <p:extLst>
      <p:ext uri="{BB962C8B-B14F-4D97-AF65-F5344CB8AC3E}">
        <p14:creationId xmlns:p14="http://schemas.microsoft.com/office/powerpoint/2010/main" val="189476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eaLnBrk="1" hangingPunct="1"/>
            <a:r>
              <a:rPr lang="en-US">
                <a:latin typeface="Arial" charset="0"/>
                <a:cs typeface="Arial" charset="0"/>
              </a:rPr>
              <a:t>Congress also has the authority to limit appropriations to time availability, meaning that the period to obligate funds will expire at some time in the future. The Bona Fide needs rule states that you may only obligate funds during the appropriations period of availability.</a:t>
            </a:r>
          </a:p>
          <a:p>
            <a:pPr eaLnBrk="1" hangingPunct="1"/>
            <a:r>
              <a:rPr lang="en-US">
                <a:latin typeface="Arial" charset="0"/>
                <a:cs typeface="Arial" charset="0"/>
              </a:rPr>
              <a:t> </a:t>
            </a:r>
          </a:p>
        </p:txBody>
      </p:sp>
      <p:sp>
        <p:nvSpPr>
          <p:cNvPr id="99332" name="Slide Number Placeholder 3"/>
          <p:cNvSpPr>
            <a:spLocks noGrp="1"/>
          </p:cNvSpPr>
          <p:nvPr>
            <p:ph type="sldNum" sz="quarter" idx="5"/>
          </p:nvPr>
        </p:nvSpPr>
        <p:spPr bwMode="auto">
          <a:noFill/>
          <a:ln>
            <a:miter lim="800000"/>
            <a:headEnd/>
            <a:tailEnd/>
          </a:ln>
        </p:spPr>
        <p:txBody>
          <a:bodyPr/>
          <a:lstStyle/>
          <a:p>
            <a:fld id="{008B15BF-3A81-4683-A8DD-FD50720495BF}" type="slidenum">
              <a:rPr lang="en-US" smtClean="0"/>
              <a:pPr/>
              <a:t>12</a:t>
            </a:fld>
            <a:endParaRPr lang="en-US"/>
          </a:p>
        </p:txBody>
      </p:sp>
    </p:spTree>
    <p:extLst>
      <p:ext uri="{BB962C8B-B14F-4D97-AF65-F5344CB8AC3E}">
        <p14:creationId xmlns:p14="http://schemas.microsoft.com/office/powerpoint/2010/main" val="241396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lnSpc>
                <a:spcPct val="80000"/>
              </a:lnSpc>
            </a:pPr>
            <a:r>
              <a:rPr lang="en-US" b="1" dirty="0">
                <a:latin typeface="Arial" charset="0"/>
                <a:cs typeface="Arial" charset="0"/>
              </a:rPr>
              <a:t> </a:t>
            </a:r>
            <a:endParaRPr lang="en-US" dirty="0">
              <a:latin typeface="Arial" charset="0"/>
              <a:cs typeface="Arial" charset="0"/>
            </a:endParaRPr>
          </a:p>
          <a:p>
            <a:pPr eaLnBrk="1" hangingPunct="1">
              <a:lnSpc>
                <a:spcPct val="80000"/>
              </a:lnSpc>
            </a:pPr>
            <a:r>
              <a:rPr lang="en-US" b="1" dirty="0">
                <a:latin typeface="Arial" charset="0"/>
                <a:cs typeface="Arial" charset="0"/>
              </a:rPr>
              <a:t>Amount – </a:t>
            </a:r>
            <a:r>
              <a:rPr lang="en-US" dirty="0">
                <a:latin typeface="Arial" charset="0"/>
                <a:cs typeface="Arial" charset="0"/>
              </a:rPr>
              <a:t>The obligation and expenditure must be within the amounts Congress has appropriated. </a:t>
            </a:r>
          </a:p>
          <a:p>
            <a:pPr eaLnBrk="1" hangingPunct="1">
              <a:lnSpc>
                <a:spcPct val="80000"/>
              </a:lnSpc>
            </a:pPr>
            <a:r>
              <a:rPr lang="en-US" dirty="0">
                <a:latin typeface="Arial" charset="0"/>
                <a:cs typeface="Arial" charset="0"/>
              </a:rPr>
              <a:t> </a:t>
            </a:r>
          </a:p>
          <a:p>
            <a:pPr lvl="1" eaLnBrk="1" hangingPunct="1">
              <a:lnSpc>
                <a:spcPct val="80000"/>
              </a:lnSpc>
              <a:buFontTx/>
              <a:buChar char="•"/>
            </a:pPr>
            <a:r>
              <a:rPr lang="en-US" dirty="0">
                <a:latin typeface="Arial" charset="0"/>
                <a:cs typeface="Arial" charset="0"/>
              </a:rPr>
              <a:t> Government officials may not make payments or incur obligations to make payments at some future time for goods or services unless there is enough money in the "bank" to cover the cost in full.</a:t>
            </a:r>
          </a:p>
          <a:p>
            <a:pPr lvl="1" eaLnBrk="1" hangingPunct="1">
              <a:lnSpc>
                <a:spcPct val="80000"/>
              </a:lnSpc>
              <a:buFontTx/>
              <a:buChar char="•"/>
            </a:pPr>
            <a:endParaRPr lang="en-US" dirty="0">
              <a:latin typeface="Arial" charset="0"/>
              <a:cs typeface="Arial" charset="0"/>
            </a:endParaRPr>
          </a:p>
          <a:p>
            <a:pPr lvl="1" eaLnBrk="1" hangingPunct="1">
              <a:lnSpc>
                <a:spcPct val="80000"/>
              </a:lnSpc>
              <a:buFontTx/>
              <a:buChar char="•"/>
            </a:pPr>
            <a:r>
              <a:rPr lang="en-US" dirty="0">
                <a:latin typeface="Arial" charset="0"/>
                <a:cs typeface="Arial" charset="0"/>
              </a:rPr>
              <a:t> The Anti-deficiency Act, or ADA, can occur if an appropriation amount is exceeded, if an earmark is exceeded, or a monetary ceiling is exceeded. This is otherwise referred to as an apportionment. The Anti-deficiency Act violation may also occur if funds are obligated that violates the purpose or time laws.</a:t>
            </a:r>
          </a:p>
          <a:p>
            <a:pPr eaLnBrk="1" hangingPunct="1">
              <a:lnSpc>
                <a:spcPct val="80000"/>
              </a:lnSpc>
            </a:pPr>
            <a:endParaRPr lang="en-US" dirty="0">
              <a:latin typeface="Arial" charset="0"/>
              <a:cs typeface="Arial" charset="0"/>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7B8F42FC-ADC9-4765-8E63-F45782C2313E}" type="slidenum">
              <a:rPr lang="en-US" smtClean="0"/>
              <a:pPr/>
              <a:t>13</a:t>
            </a:fld>
            <a:endParaRPr lang="en-US"/>
          </a:p>
        </p:txBody>
      </p:sp>
    </p:spTree>
    <p:extLst>
      <p:ext uri="{BB962C8B-B14F-4D97-AF65-F5344CB8AC3E}">
        <p14:creationId xmlns:p14="http://schemas.microsoft.com/office/powerpoint/2010/main" val="401612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pPr eaLnBrk="1" hangingPunct="1">
              <a:lnSpc>
                <a:spcPct val="90000"/>
              </a:lnSpc>
            </a:pPr>
            <a:endParaRPr lang="en-US">
              <a:latin typeface="Arial" charset="0"/>
              <a:cs typeface="Arial" charset="0"/>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BACA30AB-5180-400A-9034-A620AA3AF689}" type="slidenum">
              <a:rPr lang="en-US" smtClean="0"/>
              <a:pPr/>
              <a:t>16</a:t>
            </a:fld>
            <a:endParaRPr lang="en-US"/>
          </a:p>
        </p:txBody>
      </p:sp>
    </p:spTree>
    <p:extLst>
      <p:ext uri="{BB962C8B-B14F-4D97-AF65-F5344CB8AC3E}">
        <p14:creationId xmlns:p14="http://schemas.microsoft.com/office/powerpoint/2010/main" val="301455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pPr eaLnBrk="1" hangingPunct="1">
              <a:lnSpc>
                <a:spcPct val="90000"/>
              </a:lnSpc>
            </a:pPr>
            <a:endParaRPr lang="en-US">
              <a:latin typeface="Arial" charset="0"/>
              <a:cs typeface="Arial" charset="0"/>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BACA30AB-5180-400A-9034-A620AA3AF689}" type="slidenum">
              <a:rPr lang="en-US" smtClean="0"/>
              <a:pPr/>
              <a:t>18</a:t>
            </a:fld>
            <a:endParaRPr lang="en-US"/>
          </a:p>
        </p:txBody>
      </p:sp>
    </p:spTree>
    <p:extLst>
      <p:ext uri="{BB962C8B-B14F-4D97-AF65-F5344CB8AC3E}">
        <p14:creationId xmlns:p14="http://schemas.microsoft.com/office/powerpoint/2010/main" val="346374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4759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65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nvSpPr>
        <p:spPr bwMode="ltGray">
          <a:xfrm>
            <a:off x="435894" y="3125277"/>
            <a:ext cx="8346156" cy="32652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sp>
        <p:nvSpPr>
          <p:cNvPr id="9" name="Document type" hidden="1"/>
          <p:cNvSpPr txBox="1">
            <a:spLocks noChangeArrowheads="1"/>
          </p:cNvSpPr>
          <p:nvPr/>
        </p:nvSpPr>
        <p:spPr bwMode="auto">
          <a:xfrm>
            <a:off x="595913" y="3699127"/>
            <a:ext cx="6117306"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ZA" sz="1400" cap="all" baseline="0" noProof="0" dirty="0">
                <a:solidFill>
                  <a:schemeClr val="bg1"/>
                </a:solidFill>
                <a:latin typeface="+mn-lt"/>
              </a:rPr>
              <a:t>Document type | Date</a:t>
            </a:r>
          </a:p>
        </p:txBody>
      </p:sp>
      <p:sp>
        <p:nvSpPr>
          <p:cNvPr id="13314" name="Rectangle 1026"/>
          <p:cNvSpPr>
            <a:spLocks noGrp="1" noChangeArrowheads="1"/>
          </p:cNvSpPr>
          <p:nvPr>
            <p:ph type="ctrTitle"/>
          </p:nvPr>
        </p:nvSpPr>
        <p:spPr bwMode="auto">
          <a:xfrm>
            <a:off x="595914" y="1493040"/>
            <a:ext cx="6117306" cy="1107996"/>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ZA" noProof="0" dirty="0"/>
              <a:t>Click to edit Master title style</a:t>
            </a:r>
          </a:p>
        </p:txBody>
      </p:sp>
      <p:sp>
        <p:nvSpPr>
          <p:cNvPr id="13315" name="Rectangle 1027"/>
          <p:cNvSpPr>
            <a:spLocks noGrp="1" noChangeArrowheads="1"/>
          </p:cNvSpPr>
          <p:nvPr>
            <p:ph type="subTitle" idx="1"/>
          </p:nvPr>
        </p:nvSpPr>
        <p:spPr bwMode="auto">
          <a:xfrm>
            <a:off x="595914" y="2646630"/>
            <a:ext cx="6117306" cy="219820"/>
          </a:xfrm>
        </p:spPr>
        <p:txBody>
          <a:bodyPr wrap="square">
            <a:spAutoFit/>
          </a:bodyPr>
          <a:lstStyle>
            <a:lvl1pPr>
              <a:defRPr sz="1400" cap="all" baseline="0">
                <a:solidFill>
                  <a:schemeClr val="accent3"/>
                </a:solidFill>
                <a:latin typeface="+mn-lt"/>
                <a:ea typeface="+mn-ea"/>
              </a:defRPr>
            </a:lvl1pPr>
          </a:lstStyle>
          <a:p>
            <a:pPr lvl="0"/>
            <a:r>
              <a:rPr lang="en-ZA" noProof="0" dirty="0"/>
              <a:t>Click to edit Master subtitle style</a:t>
            </a:r>
          </a:p>
        </p:txBody>
      </p:sp>
      <p:grpSp>
        <p:nvGrpSpPr>
          <p:cNvPr id="16" name="Group 4"/>
          <p:cNvGrpSpPr>
            <a:grpSpLocks noChangeAspect="1"/>
          </p:cNvGrpSpPr>
          <p:nvPr userDrawn="1"/>
        </p:nvGrpSpPr>
        <p:grpSpPr bwMode="ltGray">
          <a:xfrm>
            <a:off x="6990592" y="1020432"/>
            <a:ext cx="1791458" cy="1475981"/>
            <a:chOff x="6267" y="3130"/>
            <a:chExt cx="954" cy="786"/>
          </a:xfrm>
        </p:grpSpPr>
        <p:sp>
          <p:nvSpPr>
            <p:cNvPr id="17" name="AutoShape 3"/>
            <p:cNvSpPr>
              <a:spLocks noChangeAspect="1" noChangeArrowheads="1" noTextEdit="1"/>
            </p:cNvSpPr>
            <p:nvPr/>
          </p:nvSpPr>
          <p:spPr bwMode="ltGray">
            <a:xfrm>
              <a:off x="6267" y="3130"/>
              <a:ext cx="954" cy="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ltGray">
            <a:xfrm>
              <a:off x="6281" y="3130"/>
              <a:ext cx="940"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21"/>
          <p:cNvGrpSpPr/>
          <p:nvPr userDrawn="1"/>
        </p:nvGrpSpPr>
        <p:grpSpPr bwMode="ltGray">
          <a:xfrm>
            <a:off x="334901" y="180317"/>
            <a:ext cx="8474199"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grpSp>
      <p:sp>
        <p:nvSpPr>
          <p:cNvPr id="25" name="Rectangle 24"/>
          <p:cNvSpPr/>
          <p:nvPr userDrawn="1"/>
        </p:nvSpPr>
        <p:spPr bwMode="auto">
          <a:xfrm>
            <a:off x="3181373" y="183874"/>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sp>
        <p:nvSpPr>
          <p:cNvPr id="26" name="doc id"/>
          <p:cNvSpPr>
            <a:spLocks noChangeArrowheads="1"/>
          </p:cNvSpPr>
          <p:nvPr userDrawn="1"/>
        </p:nvSpPr>
        <p:spPr bwMode="auto">
          <a:xfrm>
            <a:off x="8141604"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ZA" sz="800" baseline="0" noProof="0" dirty="0">
              <a:solidFill>
                <a:srgbClr val="000000"/>
              </a:solidFill>
              <a:latin typeface="+mn-lt"/>
              <a:ea typeface="+mn-ea"/>
            </a:endParaRPr>
          </a:p>
        </p:txBody>
      </p:sp>
    </p:spTree>
    <p:extLst>
      <p:ext uri="{BB962C8B-B14F-4D97-AF65-F5344CB8AC3E}">
        <p14:creationId xmlns:p14="http://schemas.microsoft.com/office/powerpoint/2010/main" val="7803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spAutoFit/>
          </a:bodyPr>
          <a:lstStyle/>
          <a:p>
            <a:r>
              <a:rPr lang="en-ZA" dirty="0"/>
              <a:t>Click to edit Master title style</a:t>
            </a:r>
          </a:p>
        </p:txBody>
      </p:sp>
    </p:spTree>
    <p:extLst>
      <p:ext uri="{BB962C8B-B14F-4D97-AF65-F5344CB8AC3E}">
        <p14:creationId xmlns:p14="http://schemas.microsoft.com/office/powerpoint/2010/main" val="180639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253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051EF-E9E9-47DA-B646-4734B7137E7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52398-8900-4662-8E3C-9E9F4A155A87}" type="slidenum">
              <a:rPr lang="en-US" smtClean="0"/>
              <a:t>‹#›</a:t>
            </a:fld>
            <a:endParaRPr lang="en-US"/>
          </a:p>
        </p:txBody>
      </p:sp>
    </p:spTree>
    <p:extLst>
      <p:ext uri="{BB962C8B-B14F-4D97-AF65-F5344CB8AC3E}">
        <p14:creationId xmlns:p14="http://schemas.microsoft.com/office/powerpoint/2010/main" val="20451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1051EF-E9E9-47DA-B646-4734B7137E79}"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52398-8900-4662-8E3C-9E9F4A155A87}" type="slidenum">
              <a:rPr lang="en-US" smtClean="0"/>
              <a:t>‹#›</a:t>
            </a:fld>
            <a:endParaRPr lang="en-US"/>
          </a:p>
        </p:txBody>
      </p:sp>
    </p:spTree>
    <p:extLst>
      <p:ext uri="{BB962C8B-B14F-4D97-AF65-F5344CB8AC3E}">
        <p14:creationId xmlns:p14="http://schemas.microsoft.com/office/powerpoint/2010/main" val="309400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1CF7C54-1B4E-432B-B725-9E63D5BE7AB2}" type="datetimeFigureOut">
              <a:rPr lang="en-GB" smtClean="0"/>
              <a:t>26/01/2017</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64480ED-BF71-40D1-B473-63A2ADB5A7C2}" type="slidenum">
              <a:rPr lang="en-GB" smtClean="0"/>
              <a:t>‹#›</a:t>
            </a:fld>
            <a:endParaRPr lang="en-GB"/>
          </a:p>
        </p:txBody>
      </p:sp>
    </p:spTree>
    <p:extLst>
      <p:ext uri="{BB962C8B-B14F-4D97-AF65-F5344CB8AC3E}">
        <p14:creationId xmlns:p14="http://schemas.microsoft.com/office/powerpoint/2010/main" val="394382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spAutoFit/>
          </a:bodyPr>
          <a:lstStyle/>
          <a:p>
            <a:r>
              <a:rPr lang="en-ZA" dirty="0"/>
              <a:t>Click to edit Master title style</a:t>
            </a:r>
          </a:p>
        </p:txBody>
      </p:sp>
    </p:spTree>
    <p:extLst>
      <p:ext uri="{BB962C8B-B14F-4D97-AF65-F5344CB8AC3E}">
        <p14:creationId xmlns:p14="http://schemas.microsoft.com/office/powerpoint/2010/main" val="77017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Blank">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spAutoFit/>
          </a:bodyPr>
          <a:lstStyle/>
          <a:p>
            <a:r>
              <a:rPr lang="en-ZA" dirty="0"/>
              <a:t>Click to edit Master title style</a:t>
            </a:r>
          </a:p>
        </p:txBody>
      </p:sp>
    </p:spTree>
    <p:extLst>
      <p:ext uri="{BB962C8B-B14F-4D97-AF65-F5344CB8AC3E}">
        <p14:creationId xmlns:p14="http://schemas.microsoft.com/office/powerpoint/2010/main" val="344511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63304"/>
            <a:ext cx="6858000" cy="184665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3693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8B753D6-540B-4D45-8231-F091D9C88F9D}" type="datetime1">
              <a:rPr lang="en-US" smtClean="0"/>
              <a:pPr/>
              <a:t>1/26/2017</a:t>
            </a:fld>
            <a:endParaRPr lang="en-US"/>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16180DA1-E354-EE42-8C52-38E02B210AAD}" type="slidenum">
              <a:rPr lang="en-US" smtClean="0"/>
              <a:pPr/>
              <a:t>‹#›</a:t>
            </a:fld>
            <a:endParaRPr lang="en-US"/>
          </a:p>
        </p:txBody>
      </p:sp>
    </p:spTree>
    <p:extLst>
      <p:ext uri="{BB962C8B-B14F-4D97-AF65-F5344CB8AC3E}">
        <p14:creationId xmlns:p14="http://schemas.microsoft.com/office/powerpoint/2010/main" val="274025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slideLayout" Target="../slideLayouts/slideLayout9.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slideLayout" Target="../slideLayouts/slideLayout8.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slideLayout" Target="../slideLayouts/slideLayout7.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vmlDrawing" Target="../drawings/vmlDrawing3.vml"/><Relationship Id="rId15" Type="http://schemas.openxmlformats.org/officeDocument/2006/relationships/tags" Target="../tags/tag28.xml"/><Relationship Id="rId23" Type="http://schemas.openxmlformats.org/officeDocument/2006/relationships/image" Target="../media/image1.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heme" Target="../theme/theme2.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89335919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91746"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61974"/>
                      </a:xfrm>
                      <a:prstGeom prst="rect">
                        <a:avLst/>
                      </a:prstGeom>
                    </p:spPr>
                  </p:pic>
                </p:oleObj>
              </mc:Fallback>
            </mc:AlternateContent>
          </a:graphicData>
        </a:graphic>
      </p:graphicFrame>
      <p:sp>
        <p:nvSpPr>
          <p:cNvPr id="62" name="Rectangle 61"/>
          <p:cNvSpPr>
            <a:spLocks/>
          </p:cNvSpPr>
          <p:nvPr userDrawn="1"/>
        </p:nvSpPr>
        <p:spPr bwMode="ltGray">
          <a:xfrm>
            <a:off x="330214" y="332467"/>
            <a:ext cx="8482004" cy="7182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pic>
        <p:nvPicPr>
          <p:cNvPr id="105" name="Picture 104"/>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ltGray">
          <a:xfrm>
            <a:off x="363556" y="376648"/>
            <a:ext cx="741344" cy="605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doc id"/>
          <p:cNvSpPr>
            <a:spLocks noChangeArrowheads="1"/>
          </p:cNvSpPr>
          <p:nvPr/>
        </p:nvSpPr>
        <p:spPr bwMode="auto">
          <a:xfrm>
            <a:off x="8141604"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ZA" sz="800" baseline="0" noProof="0" dirty="0">
              <a:solidFill>
                <a:srgbClr val="000000"/>
              </a:solidFill>
              <a:latin typeface="+mn-lt"/>
              <a:ea typeface="+mn-ea"/>
            </a:endParaRPr>
          </a:p>
        </p:txBody>
      </p:sp>
      <p:sp>
        <p:nvSpPr>
          <p:cNvPr id="1036" name="Rectangle 286"/>
          <p:cNvSpPr>
            <a:spLocks noGrp="1" noChangeArrowheads="1"/>
          </p:cNvSpPr>
          <p:nvPr>
            <p:ph type="body" idx="1"/>
          </p:nvPr>
        </p:nvSpPr>
        <p:spPr bwMode="auto">
          <a:xfrm>
            <a:off x="2076516" y="3138231"/>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19" name="Title Placeholder 2"/>
          <p:cNvSpPr>
            <a:spLocks noGrp="1" noChangeArrowheads="1"/>
          </p:cNvSpPr>
          <p:nvPr>
            <p:ph type="title"/>
          </p:nvPr>
        </p:nvSpPr>
        <p:spPr bwMode="auto">
          <a:xfrm>
            <a:off x="1242060" y="537698"/>
            <a:ext cx="74451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ZA" noProof="0" dirty="0"/>
              <a:t>Click to edit Master title style</a:t>
            </a:r>
          </a:p>
        </p:txBody>
      </p:sp>
      <p:sp>
        <p:nvSpPr>
          <p:cNvPr id="10" name="1. On-page tracker" hidden="1"/>
          <p:cNvSpPr>
            <a:spLocks noChangeArrowheads="1"/>
          </p:cNvSpPr>
          <p:nvPr/>
        </p:nvSpPr>
        <p:spPr bwMode="auto">
          <a:xfrm>
            <a:off x="334901" y="27536"/>
            <a:ext cx="378309"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ZA" sz="800" baseline="0" noProof="0" dirty="0">
                <a:solidFill>
                  <a:srgbClr val="808080"/>
                </a:solidFill>
                <a:latin typeface="+mn-lt"/>
                <a:ea typeface="+mn-ea"/>
              </a:rPr>
              <a:t>TRACKER</a:t>
            </a:r>
          </a:p>
        </p:txBody>
      </p:sp>
      <p:sp>
        <p:nvSpPr>
          <p:cNvPr id="11" name="3. Unit of measure" hidden="1"/>
          <p:cNvSpPr txBox="1">
            <a:spLocks noChangeArrowheads="1"/>
          </p:cNvSpPr>
          <p:nvPr/>
        </p:nvSpPr>
        <p:spPr bwMode="auto">
          <a:xfrm>
            <a:off x="330214" y="1083557"/>
            <a:ext cx="8482004"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600" baseline="0" noProof="0" dirty="0">
                <a:solidFill>
                  <a:srgbClr val="808080"/>
                </a:solidFill>
                <a:latin typeface="+mn-lt"/>
              </a:rPr>
              <a:t>Unit of measure</a:t>
            </a:r>
          </a:p>
        </p:txBody>
      </p:sp>
      <p:grpSp>
        <p:nvGrpSpPr>
          <p:cNvPr id="12" name="Slide Elements" hidden="1"/>
          <p:cNvGrpSpPr>
            <a:grpSpLocks/>
          </p:cNvGrpSpPr>
          <p:nvPr/>
        </p:nvGrpSpPr>
        <p:grpSpPr bwMode="auto">
          <a:xfrm>
            <a:off x="330214" y="6399575"/>
            <a:ext cx="8482004" cy="322327"/>
            <a:chOff x="75" y="3951"/>
            <a:chExt cx="689" cy="199"/>
          </a:xfrm>
        </p:grpSpPr>
        <p:sp>
          <p:nvSpPr>
            <p:cNvPr id="13" name="4. Footnote"/>
            <p:cNvSpPr txBox="1">
              <a:spLocks noChangeArrowheads="1"/>
            </p:cNvSpPr>
            <p:nvPr/>
          </p:nvSpPr>
          <p:spPr bwMode="auto">
            <a:xfrm>
              <a:off x="75" y="3951"/>
              <a:ext cx="689" cy="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4613" indent="-74613">
                <a:defRPr/>
              </a:pPr>
              <a:r>
                <a:rPr lang="en-ZA" sz="800" baseline="0" noProof="0" dirty="0">
                  <a:latin typeface="+mn-lt"/>
                </a:rPr>
                <a:t>1 Footnote</a:t>
              </a:r>
            </a:p>
          </p:txBody>
        </p:sp>
        <p:sp>
          <p:nvSpPr>
            <p:cNvPr id="14" name="5. Source"/>
            <p:cNvSpPr>
              <a:spLocks noChangeArrowheads="1"/>
            </p:cNvSpPr>
            <p:nvPr/>
          </p:nvSpPr>
          <p:spPr bwMode="auto">
            <a:xfrm>
              <a:off x="75" y="4074"/>
              <a:ext cx="639" cy="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ZA" sz="800" baseline="0" noProof="0" dirty="0">
                  <a:solidFill>
                    <a:schemeClr val="tx1"/>
                  </a:solidFill>
                  <a:latin typeface="+mn-lt"/>
                </a:rPr>
                <a:t>SOURCE: Source</a:t>
              </a:r>
            </a:p>
          </p:txBody>
        </p:sp>
      </p:grpSp>
      <p:grpSp>
        <p:nvGrpSpPr>
          <p:cNvPr id="15" name="ACET" hidden="1"/>
          <p:cNvGrpSpPr>
            <a:grpSpLocks/>
          </p:cNvGrpSpPr>
          <p:nvPr/>
        </p:nvGrpSpPr>
        <p:grpSpPr bwMode="auto">
          <a:xfrm>
            <a:off x="2076516" y="2577061"/>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ZA" b="1" baseline="0" noProof="0" dirty="0">
                  <a:latin typeface="+mn-lt"/>
                  <a:ea typeface="+mn-ea"/>
                </a:rPr>
                <a:t>Title</a:t>
              </a:r>
            </a:p>
            <a:p>
              <a:r>
                <a:rPr lang="en-ZA" baseline="0" noProof="0" dirty="0">
                  <a:solidFill>
                    <a:srgbClr val="808080"/>
                  </a:solidFill>
                  <a:latin typeface="+mn-lt"/>
                  <a:ea typeface="+mn-ea"/>
                </a:rPr>
                <a:t>Unit of measure</a:t>
              </a:r>
            </a:p>
          </p:txBody>
        </p:sp>
      </p:grpSp>
      <p:grpSp>
        <p:nvGrpSpPr>
          <p:cNvPr id="63" name="LegendBoxes" hidden="1"/>
          <p:cNvGrpSpPr>
            <a:grpSpLocks/>
          </p:cNvGrpSpPr>
          <p:nvPr userDrawn="1"/>
        </p:nvGrpSpPr>
        <p:grpSpPr bwMode="auto">
          <a:xfrm>
            <a:off x="8033075" y="1125559"/>
            <a:ext cx="707871" cy="1013962"/>
            <a:chOff x="4936" y="176"/>
            <a:chExt cx="437" cy="626"/>
          </a:xfrm>
        </p:grpSpPr>
        <p:sp>
          <p:nvSpPr>
            <p:cNvPr id="64" name="Legend1"/>
            <p:cNvSpPr>
              <a:spLocks noChangeArrowheads="1"/>
            </p:cNvSpPr>
            <p:nvPr/>
          </p:nvSpPr>
          <p:spPr bwMode="auto">
            <a:xfrm>
              <a:off x="5096" y="17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66" name="Legend2"/>
            <p:cNvSpPr>
              <a:spLocks noChangeArrowheads="1"/>
            </p:cNvSpPr>
            <p:nvPr/>
          </p:nvSpPr>
          <p:spPr bwMode="auto">
            <a:xfrm>
              <a:off x="5096" y="34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68" name="Legend3"/>
            <p:cNvSpPr>
              <a:spLocks noChangeArrowheads="1"/>
            </p:cNvSpPr>
            <p:nvPr/>
          </p:nvSpPr>
          <p:spPr bwMode="auto">
            <a:xfrm>
              <a:off x="5096" y="517"/>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70" name="Legend4"/>
            <p:cNvSpPr>
              <a:spLocks noChangeArrowheads="1"/>
            </p:cNvSpPr>
            <p:nvPr/>
          </p:nvSpPr>
          <p:spPr bwMode="auto">
            <a:xfrm>
              <a:off x="5096" y="688"/>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72" name="LegendLines" hidden="1"/>
          <p:cNvGrpSpPr>
            <a:grpSpLocks/>
          </p:cNvGrpSpPr>
          <p:nvPr userDrawn="1"/>
        </p:nvGrpSpPr>
        <p:grpSpPr bwMode="auto">
          <a:xfrm>
            <a:off x="7718825" y="1125559"/>
            <a:ext cx="1022120" cy="741845"/>
            <a:chOff x="4750" y="176"/>
            <a:chExt cx="631"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1200" dirty="0">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1200" dirty="0">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1200" dirty="0">
                <a:latin typeface="+mn-lt"/>
              </a:endParaRPr>
            </a:p>
          </p:txBody>
        </p:sp>
        <p:sp>
          <p:nvSpPr>
            <p:cNvPr id="76" name="Legend1"/>
            <p:cNvSpPr>
              <a:spLocks noChangeArrowheads="1"/>
            </p:cNvSpPr>
            <p:nvPr/>
          </p:nvSpPr>
          <p:spPr bwMode="auto">
            <a:xfrm>
              <a:off x="5104" y="17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77" name="Legend2"/>
            <p:cNvSpPr>
              <a:spLocks noChangeArrowheads="1"/>
            </p:cNvSpPr>
            <p:nvPr/>
          </p:nvSpPr>
          <p:spPr bwMode="auto">
            <a:xfrm>
              <a:off x="5104" y="344"/>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78" name="Legend3"/>
            <p:cNvSpPr>
              <a:spLocks noChangeArrowheads="1"/>
            </p:cNvSpPr>
            <p:nvPr/>
          </p:nvSpPr>
          <p:spPr bwMode="auto">
            <a:xfrm>
              <a:off x="5104" y="520"/>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grpSp>
      <p:grpSp>
        <p:nvGrpSpPr>
          <p:cNvPr id="79" name="McKSticker" hidden="1"/>
          <p:cNvGrpSpPr/>
          <p:nvPr userDrawn="1"/>
        </p:nvGrpSpPr>
        <p:grpSpPr bwMode="auto">
          <a:xfrm>
            <a:off x="8212247" y="1125559"/>
            <a:ext cx="599971" cy="150811"/>
            <a:chOff x="8152783" y="285750"/>
            <a:chExt cx="587992" cy="147808"/>
          </a:xfrm>
        </p:grpSpPr>
        <p:sp>
          <p:nvSpPr>
            <p:cNvPr id="80" name="StickerRectangle"/>
            <p:cNvSpPr>
              <a:spLocks noChangeArrowheads="1"/>
            </p:cNvSpPr>
            <p:nvPr/>
          </p:nvSpPr>
          <p:spPr bwMode="auto">
            <a:xfrm>
              <a:off x="8152783" y="285750"/>
              <a:ext cx="587992" cy="14780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913526">
                <a:buClr>
                  <a:schemeClr val="tx2"/>
                </a:buClr>
              </a:pPr>
              <a:r>
                <a:rPr lang="en-ZA" sz="800" baseline="0" dirty="0">
                  <a:solidFill>
                    <a:srgbClr val="808080"/>
                  </a:solidFill>
                  <a:latin typeface="+mn-lt"/>
                </a:rPr>
                <a:t>PRELIMINARY</a:t>
              </a:r>
            </a:p>
          </p:txBody>
        </p:sp>
        <p:cxnSp>
          <p:nvCxnSpPr>
            <p:cNvPr id="81" name="AutoShape 31"/>
            <p:cNvCxnSpPr>
              <a:cxnSpLocks noChangeShapeType="1"/>
              <a:stCxn id="80" idx="2"/>
              <a:endCxn id="80" idx="4"/>
            </p:cNvCxnSpPr>
            <p:nvPr/>
          </p:nvCxnSpPr>
          <p:spPr bwMode="auto">
            <a:xfrm>
              <a:off x="8152783" y="285750"/>
              <a:ext cx="0" cy="147808"/>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8152783" y="433558"/>
              <a:ext cx="587992"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userDrawn="1"/>
        </p:nvGrpSpPr>
        <p:grpSpPr bwMode="auto">
          <a:xfrm>
            <a:off x="7964871" y="1125558"/>
            <a:ext cx="776370" cy="1333054"/>
            <a:chOff x="6655594" y="273840"/>
            <a:chExt cx="76087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sp>
          <p:nvSpPr>
            <p:cNvPr id="88" name="Legend1"/>
            <p:cNvSpPr>
              <a:spLocks noChangeArrowheads="1"/>
            </p:cNvSpPr>
            <p:nvPr/>
          </p:nvSpPr>
          <p:spPr bwMode="auto">
            <a:xfrm>
              <a:off x="6976269" y="286540"/>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89" name="Legend2"/>
            <p:cNvSpPr>
              <a:spLocks noChangeArrowheads="1"/>
            </p:cNvSpPr>
            <p:nvPr/>
          </p:nvSpPr>
          <p:spPr bwMode="auto">
            <a:xfrm>
              <a:off x="6976269" y="561178"/>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90" name="Legend3"/>
            <p:cNvSpPr>
              <a:spLocks noChangeArrowheads="1"/>
            </p:cNvSpPr>
            <p:nvPr/>
          </p:nvSpPr>
          <p:spPr bwMode="auto">
            <a:xfrm>
              <a:off x="6976269" y="835817"/>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91" name="Legend4"/>
            <p:cNvSpPr>
              <a:spLocks noChangeArrowheads="1"/>
            </p:cNvSpPr>
            <p:nvPr/>
          </p:nvSpPr>
          <p:spPr bwMode="auto">
            <a:xfrm>
              <a:off x="6976269" y="1107280"/>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92" name="Legend5"/>
            <p:cNvSpPr>
              <a:spLocks noChangeArrowheads="1"/>
            </p:cNvSpPr>
            <p:nvPr/>
          </p:nvSpPr>
          <p:spPr bwMode="auto">
            <a:xfrm>
              <a:off x="6976269" y="1383505"/>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sp>
        <p:nvSpPr>
          <p:cNvPr id="104" name="Slide Number"/>
          <p:cNvSpPr txBox="1">
            <a:spLocks/>
          </p:cNvSpPr>
          <p:nvPr userDrawn="1"/>
        </p:nvSpPr>
        <p:spPr>
          <a:xfrm>
            <a:off x="8687184" y="659879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ZA" sz="800" baseline="0" smtClean="0"/>
              <a:pPr lvl="0" algn="r"/>
              <a:t>‹#›</a:t>
            </a:fld>
            <a:endParaRPr lang="en-ZA" sz="800" baseline="0" dirty="0"/>
          </a:p>
        </p:txBody>
      </p:sp>
      <p:sp>
        <p:nvSpPr>
          <p:cNvPr id="60" name="Rectangle 59"/>
          <p:cNvSpPr/>
          <p:nvPr userDrawn="1"/>
        </p:nvSpPr>
        <p:spPr>
          <a:xfrm>
            <a:off x="3181373" y="183874"/>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grpSp>
        <p:nvGrpSpPr>
          <p:cNvPr id="106" name="Group 105"/>
          <p:cNvGrpSpPr/>
          <p:nvPr userDrawn="1"/>
        </p:nvGrpSpPr>
        <p:grpSpPr bwMode="ltGray">
          <a:xfrm>
            <a:off x="334901" y="180317"/>
            <a:ext cx="8474199" cy="98554"/>
            <a:chOff x="334901" y="142217"/>
            <a:chExt cx="8474199" cy="98554"/>
          </a:xfrm>
        </p:grpSpPr>
        <p:sp>
          <p:nvSpPr>
            <p:cNvPr id="107" name="Rectangle 106"/>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sp>
          <p:nvSpPr>
            <p:cNvPr id="108" name="Rectangle 107"/>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 id="2147483673" r:id="rId4"/>
    <p:sldLayoutId id="2147483674" r:id="rId5"/>
    <p:sldLayoutId id="2147483676" r:id="rId6"/>
  </p:sldLayoutIdLst>
  <p:hf hdr="0" ftr="0" dt="0"/>
  <p:txStyles>
    <p:titleStyle>
      <a:lvl1pPr algn="l" defTabSz="913429" rtl="0" eaLnBrk="1" fontAlgn="base" hangingPunct="1">
        <a:spcBef>
          <a:spcPct val="0"/>
        </a:spcBef>
        <a:spcAft>
          <a:spcPct val="0"/>
        </a:spcAft>
        <a:tabLst>
          <a:tab pos="275324" algn="l"/>
        </a:tabLst>
        <a:defRPr sz="2000" b="1" baseline="0">
          <a:solidFill>
            <a:schemeClr val="bg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303199401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18861"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141604"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ZA" sz="800" baseline="0" noProof="0" dirty="0">
              <a:solidFill>
                <a:srgbClr val="000000"/>
              </a:solidFill>
              <a:latin typeface="+mn-lt"/>
              <a:ea typeface="+mn-ea"/>
            </a:endParaRPr>
          </a:p>
        </p:txBody>
      </p:sp>
      <p:sp>
        <p:nvSpPr>
          <p:cNvPr id="1036" name="Rectangle 286"/>
          <p:cNvSpPr>
            <a:spLocks noGrp="1" noChangeArrowheads="1"/>
          </p:cNvSpPr>
          <p:nvPr>
            <p:ph type="body" idx="1"/>
          </p:nvPr>
        </p:nvSpPr>
        <p:spPr bwMode="auto">
          <a:xfrm>
            <a:off x="2076516" y="3138231"/>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19" name="Title Placeholder 2"/>
          <p:cNvSpPr>
            <a:spLocks noGrp="1" noChangeArrowheads="1"/>
          </p:cNvSpPr>
          <p:nvPr>
            <p:ph type="title"/>
          </p:nvPr>
        </p:nvSpPr>
        <p:spPr bwMode="auto">
          <a:xfrm>
            <a:off x="334901" y="370628"/>
            <a:ext cx="74451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ZA" noProof="0" dirty="0"/>
              <a:t>Click to edit Master title style</a:t>
            </a:r>
          </a:p>
        </p:txBody>
      </p:sp>
      <p:sp>
        <p:nvSpPr>
          <p:cNvPr id="10" name="1. On-page tracker" hidden="1"/>
          <p:cNvSpPr>
            <a:spLocks noChangeArrowheads="1"/>
          </p:cNvSpPr>
          <p:nvPr/>
        </p:nvSpPr>
        <p:spPr bwMode="auto">
          <a:xfrm>
            <a:off x="334901" y="27536"/>
            <a:ext cx="378309"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ZA" sz="800" baseline="0" noProof="0" dirty="0">
                <a:solidFill>
                  <a:srgbClr val="808080"/>
                </a:solidFill>
                <a:latin typeface="+mn-lt"/>
                <a:ea typeface="+mn-ea"/>
              </a:rPr>
              <a:t>TRACKER</a:t>
            </a:r>
          </a:p>
        </p:txBody>
      </p:sp>
      <p:sp>
        <p:nvSpPr>
          <p:cNvPr id="11" name="3. Unit of measure" hidden="1"/>
          <p:cNvSpPr txBox="1">
            <a:spLocks noChangeArrowheads="1"/>
          </p:cNvSpPr>
          <p:nvPr/>
        </p:nvSpPr>
        <p:spPr bwMode="auto">
          <a:xfrm>
            <a:off x="330214" y="1083557"/>
            <a:ext cx="8482004"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600" baseline="0" noProof="0" dirty="0">
                <a:solidFill>
                  <a:srgbClr val="808080"/>
                </a:solidFill>
                <a:latin typeface="+mn-lt"/>
              </a:rPr>
              <a:t>Unit of measure</a:t>
            </a:r>
          </a:p>
        </p:txBody>
      </p:sp>
      <p:grpSp>
        <p:nvGrpSpPr>
          <p:cNvPr id="12" name="Slide Elements" hidden="1"/>
          <p:cNvGrpSpPr>
            <a:grpSpLocks/>
          </p:cNvGrpSpPr>
          <p:nvPr/>
        </p:nvGrpSpPr>
        <p:grpSpPr bwMode="auto">
          <a:xfrm>
            <a:off x="330214" y="6399575"/>
            <a:ext cx="8482004" cy="322327"/>
            <a:chOff x="75" y="3951"/>
            <a:chExt cx="689" cy="199"/>
          </a:xfrm>
        </p:grpSpPr>
        <p:sp>
          <p:nvSpPr>
            <p:cNvPr id="13" name="4. Footnote"/>
            <p:cNvSpPr txBox="1">
              <a:spLocks noChangeArrowheads="1"/>
            </p:cNvSpPr>
            <p:nvPr/>
          </p:nvSpPr>
          <p:spPr bwMode="auto">
            <a:xfrm>
              <a:off x="75" y="3951"/>
              <a:ext cx="689" cy="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4613" indent="-74613">
                <a:defRPr/>
              </a:pPr>
              <a:r>
                <a:rPr lang="en-ZA" sz="800" baseline="0" noProof="0" dirty="0">
                  <a:latin typeface="+mn-lt"/>
                </a:rPr>
                <a:t>1 Footnote</a:t>
              </a:r>
            </a:p>
          </p:txBody>
        </p:sp>
        <p:sp>
          <p:nvSpPr>
            <p:cNvPr id="14" name="5. Source"/>
            <p:cNvSpPr>
              <a:spLocks noChangeArrowheads="1"/>
            </p:cNvSpPr>
            <p:nvPr/>
          </p:nvSpPr>
          <p:spPr bwMode="auto">
            <a:xfrm>
              <a:off x="75" y="4074"/>
              <a:ext cx="639" cy="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ZA" sz="800" baseline="0" noProof="0" dirty="0">
                  <a:solidFill>
                    <a:schemeClr val="tx1"/>
                  </a:solidFill>
                  <a:latin typeface="+mn-lt"/>
                </a:rPr>
                <a:t>SOURCE: Source</a:t>
              </a:r>
            </a:p>
          </p:txBody>
        </p:sp>
      </p:grpSp>
      <p:grpSp>
        <p:nvGrpSpPr>
          <p:cNvPr id="15" name="ACET" hidden="1"/>
          <p:cNvGrpSpPr>
            <a:grpSpLocks/>
          </p:cNvGrpSpPr>
          <p:nvPr/>
        </p:nvGrpSpPr>
        <p:grpSpPr bwMode="auto">
          <a:xfrm>
            <a:off x="2076516" y="2577061"/>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ZA" b="1" baseline="0" noProof="0" dirty="0">
                  <a:latin typeface="+mn-lt"/>
                  <a:ea typeface="+mn-ea"/>
                </a:rPr>
                <a:t>Title</a:t>
              </a:r>
            </a:p>
            <a:p>
              <a:r>
                <a:rPr lang="en-ZA" baseline="0" noProof="0" dirty="0">
                  <a:solidFill>
                    <a:srgbClr val="808080"/>
                  </a:solidFill>
                  <a:latin typeface="+mn-lt"/>
                  <a:ea typeface="+mn-ea"/>
                </a:rPr>
                <a:t>Unit of measure</a:t>
              </a:r>
            </a:p>
          </p:txBody>
        </p:sp>
      </p:grpSp>
      <p:grpSp>
        <p:nvGrpSpPr>
          <p:cNvPr id="63" name="LegendBoxes" hidden="1"/>
          <p:cNvGrpSpPr>
            <a:grpSpLocks/>
          </p:cNvGrpSpPr>
          <p:nvPr userDrawn="1"/>
        </p:nvGrpSpPr>
        <p:grpSpPr bwMode="auto">
          <a:xfrm>
            <a:off x="8033075" y="1125559"/>
            <a:ext cx="707871" cy="1013962"/>
            <a:chOff x="4936" y="176"/>
            <a:chExt cx="437" cy="626"/>
          </a:xfrm>
        </p:grpSpPr>
        <p:sp>
          <p:nvSpPr>
            <p:cNvPr id="64" name="Legend1"/>
            <p:cNvSpPr>
              <a:spLocks noChangeArrowheads="1"/>
            </p:cNvSpPr>
            <p:nvPr/>
          </p:nvSpPr>
          <p:spPr bwMode="auto">
            <a:xfrm>
              <a:off x="5096" y="17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66" name="Legend2"/>
            <p:cNvSpPr>
              <a:spLocks noChangeArrowheads="1"/>
            </p:cNvSpPr>
            <p:nvPr/>
          </p:nvSpPr>
          <p:spPr bwMode="auto">
            <a:xfrm>
              <a:off x="5096" y="34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68" name="Legend3"/>
            <p:cNvSpPr>
              <a:spLocks noChangeArrowheads="1"/>
            </p:cNvSpPr>
            <p:nvPr/>
          </p:nvSpPr>
          <p:spPr bwMode="auto">
            <a:xfrm>
              <a:off x="5096" y="517"/>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70" name="Legend4"/>
            <p:cNvSpPr>
              <a:spLocks noChangeArrowheads="1"/>
            </p:cNvSpPr>
            <p:nvPr/>
          </p:nvSpPr>
          <p:spPr bwMode="auto">
            <a:xfrm>
              <a:off x="5096" y="688"/>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72" name="LegendLines" hidden="1"/>
          <p:cNvGrpSpPr>
            <a:grpSpLocks/>
          </p:cNvGrpSpPr>
          <p:nvPr userDrawn="1"/>
        </p:nvGrpSpPr>
        <p:grpSpPr bwMode="auto">
          <a:xfrm>
            <a:off x="7718825" y="1125559"/>
            <a:ext cx="1022120" cy="741845"/>
            <a:chOff x="4750" y="176"/>
            <a:chExt cx="631"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1200" dirty="0">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1200" dirty="0">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1200" dirty="0">
                <a:latin typeface="+mn-lt"/>
              </a:endParaRPr>
            </a:p>
          </p:txBody>
        </p:sp>
        <p:sp>
          <p:nvSpPr>
            <p:cNvPr id="76" name="Legend1"/>
            <p:cNvSpPr>
              <a:spLocks noChangeArrowheads="1"/>
            </p:cNvSpPr>
            <p:nvPr/>
          </p:nvSpPr>
          <p:spPr bwMode="auto">
            <a:xfrm>
              <a:off x="5104" y="17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77" name="Legend2"/>
            <p:cNvSpPr>
              <a:spLocks noChangeArrowheads="1"/>
            </p:cNvSpPr>
            <p:nvPr/>
          </p:nvSpPr>
          <p:spPr bwMode="auto">
            <a:xfrm>
              <a:off x="5104" y="344"/>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78" name="Legend3"/>
            <p:cNvSpPr>
              <a:spLocks noChangeArrowheads="1"/>
            </p:cNvSpPr>
            <p:nvPr/>
          </p:nvSpPr>
          <p:spPr bwMode="auto">
            <a:xfrm>
              <a:off x="5104" y="520"/>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grpSp>
      <p:grpSp>
        <p:nvGrpSpPr>
          <p:cNvPr id="79" name="McKSticker" hidden="1"/>
          <p:cNvGrpSpPr/>
          <p:nvPr userDrawn="1"/>
        </p:nvGrpSpPr>
        <p:grpSpPr bwMode="auto">
          <a:xfrm>
            <a:off x="8212247" y="1125559"/>
            <a:ext cx="599971" cy="150811"/>
            <a:chOff x="8152783" y="285750"/>
            <a:chExt cx="587992" cy="147808"/>
          </a:xfrm>
        </p:grpSpPr>
        <p:sp>
          <p:nvSpPr>
            <p:cNvPr id="80" name="StickerRectangle"/>
            <p:cNvSpPr>
              <a:spLocks noChangeArrowheads="1"/>
            </p:cNvSpPr>
            <p:nvPr/>
          </p:nvSpPr>
          <p:spPr bwMode="auto">
            <a:xfrm>
              <a:off x="8152783" y="285750"/>
              <a:ext cx="587992" cy="14780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913526">
                <a:buClr>
                  <a:schemeClr val="tx2"/>
                </a:buClr>
              </a:pPr>
              <a:r>
                <a:rPr lang="en-ZA" sz="800" baseline="0" dirty="0">
                  <a:solidFill>
                    <a:srgbClr val="808080"/>
                  </a:solidFill>
                  <a:latin typeface="+mn-lt"/>
                </a:rPr>
                <a:t>PRELIMINARY</a:t>
              </a:r>
            </a:p>
          </p:txBody>
        </p:sp>
        <p:cxnSp>
          <p:nvCxnSpPr>
            <p:cNvPr id="81" name="AutoShape 31"/>
            <p:cNvCxnSpPr>
              <a:cxnSpLocks noChangeShapeType="1"/>
              <a:stCxn id="80" idx="2"/>
              <a:endCxn id="80" idx="4"/>
            </p:cNvCxnSpPr>
            <p:nvPr/>
          </p:nvCxnSpPr>
          <p:spPr bwMode="auto">
            <a:xfrm>
              <a:off x="8152783" y="285750"/>
              <a:ext cx="0" cy="147808"/>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8152783" y="433558"/>
              <a:ext cx="587992"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userDrawn="1"/>
        </p:nvGrpSpPr>
        <p:grpSpPr bwMode="auto">
          <a:xfrm>
            <a:off x="7964871" y="1125558"/>
            <a:ext cx="776370" cy="1333054"/>
            <a:chOff x="6655594" y="273840"/>
            <a:chExt cx="760870" cy="1306516"/>
          </a:xfrm>
        </p:grpSpPr>
        <p:grpSp>
          <p:nvGrpSpPr>
            <p:cNvPr id="84" name="MoonLegend1"/>
            <p:cNvGrpSpPr>
              <a:grpSpLocks noChangeAspect="1"/>
            </p:cNvGrpSpPr>
            <p:nvPr>
              <p:custDataLst>
                <p:tags r:id="rId7"/>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103"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85" name="MoonLegend2"/>
            <p:cNvGrpSpPr>
              <a:grpSpLocks noChangeAspect="1"/>
            </p:cNvGrpSpPr>
            <p:nvPr>
              <p:custDataLst>
                <p:tags r:id="rId8"/>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101"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86" name="MoonLegend4"/>
            <p:cNvGrpSpPr>
              <a:grpSpLocks noChangeAspect="1"/>
            </p:cNvGrpSpPr>
            <p:nvPr>
              <p:custDataLst>
                <p:tags r:id="rId9"/>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99"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nvGrpSpPr>
            <p:cNvPr id="87" name="MoonLegend5"/>
            <p:cNvGrpSpPr>
              <a:grpSpLocks noChangeAspect="1"/>
            </p:cNvGrpSpPr>
            <p:nvPr>
              <p:custDataLst>
                <p:tags r:id="rId10"/>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97"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sp>
          <p:nvSpPr>
            <p:cNvPr id="88" name="Legend1"/>
            <p:cNvSpPr>
              <a:spLocks noChangeArrowheads="1"/>
            </p:cNvSpPr>
            <p:nvPr/>
          </p:nvSpPr>
          <p:spPr bwMode="auto">
            <a:xfrm>
              <a:off x="6976269" y="286540"/>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89" name="Legend2"/>
            <p:cNvSpPr>
              <a:spLocks noChangeArrowheads="1"/>
            </p:cNvSpPr>
            <p:nvPr/>
          </p:nvSpPr>
          <p:spPr bwMode="auto">
            <a:xfrm>
              <a:off x="6976269" y="561178"/>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90" name="Legend3"/>
            <p:cNvSpPr>
              <a:spLocks noChangeArrowheads="1"/>
            </p:cNvSpPr>
            <p:nvPr/>
          </p:nvSpPr>
          <p:spPr bwMode="auto">
            <a:xfrm>
              <a:off x="6976269" y="835817"/>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91" name="Legend4"/>
            <p:cNvSpPr>
              <a:spLocks noChangeArrowheads="1"/>
            </p:cNvSpPr>
            <p:nvPr/>
          </p:nvSpPr>
          <p:spPr bwMode="auto">
            <a:xfrm>
              <a:off x="6976269" y="1107280"/>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sp>
          <p:nvSpPr>
            <p:cNvPr id="92" name="Legend5"/>
            <p:cNvSpPr>
              <a:spLocks noChangeArrowheads="1"/>
            </p:cNvSpPr>
            <p:nvPr/>
          </p:nvSpPr>
          <p:spPr bwMode="auto">
            <a:xfrm>
              <a:off x="6976269" y="1383505"/>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ZA" sz="1200" dirty="0">
                  <a:latin typeface="+mn-lt"/>
                </a:rPr>
                <a:t>Legend</a:t>
              </a:r>
            </a:p>
          </p:txBody>
        </p:sp>
        <p:grpSp>
          <p:nvGrpSpPr>
            <p:cNvPr id="93" name="MoonLegend3"/>
            <p:cNvGrpSpPr>
              <a:grpSpLocks noChangeAspect="1"/>
            </p:cNvGrpSpPr>
            <p:nvPr>
              <p:custDataLst>
                <p:tags r:id="rId11"/>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sp>
            <p:nvSpPr>
              <p:cNvPr id="95"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200" dirty="0">
                  <a:latin typeface="+mn-lt"/>
                </a:endParaRPr>
              </a:p>
            </p:txBody>
          </p:sp>
        </p:grpSp>
      </p:grpSp>
      <p:sp>
        <p:nvSpPr>
          <p:cNvPr id="104" name="Slide Number"/>
          <p:cNvSpPr txBox="1">
            <a:spLocks/>
          </p:cNvSpPr>
          <p:nvPr userDrawn="1"/>
        </p:nvSpPr>
        <p:spPr>
          <a:xfrm>
            <a:off x="8687184" y="659879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ZA" sz="800" baseline="0" smtClean="0"/>
              <a:pPr lvl="0" algn="r"/>
              <a:t>‹#›</a:t>
            </a:fld>
            <a:endParaRPr lang="en-ZA" sz="800" baseline="0" dirty="0"/>
          </a:p>
        </p:txBody>
      </p:sp>
      <p:sp>
        <p:nvSpPr>
          <p:cNvPr id="60" name="Rectangle 59"/>
          <p:cNvSpPr/>
          <p:nvPr userDrawn="1"/>
        </p:nvSpPr>
        <p:spPr>
          <a:xfrm>
            <a:off x="3181373" y="183874"/>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grpSp>
        <p:nvGrpSpPr>
          <p:cNvPr id="106" name="Group 105"/>
          <p:cNvGrpSpPr/>
          <p:nvPr userDrawn="1"/>
        </p:nvGrpSpPr>
        <p:grpSpPr bwMode="ltGray">
          <a:xfrm>
            <a:off x="334901" y="180317"/>
            <a:ext cx="8474199" cy="98554"/>
            <a:chOff x="334901" y="142217"/>
            <a:chExt cx="8474199" cy="98554"/>
          </a:xfrm>
        </p:grpSpPr>
        <p:sp>
          <p:nvSpPr>
            <p:cNvPr id="107" name="Rectangle 106"/>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sp>
          <p:nvSpPr>
            <p:cNvPr id="108" name="Rectangle 107"/>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dirty="0"/>
            </a:p>
          </p:txBody>
        </p:sp>
      </p:grpSp>
    </p:spTree>
    <p:extLst>
      <p:ext uri="{BB962C8B-B14F-4D97-AF65-F5344CB8AC3E}">
        <p14:creationId xmlns:p14="http://schemas.microsoft.com/office/powerpoint/2010/main" val="28521313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2" r:id="rId3"/>
  </p:sldLayoutIdLst>
  <p:hf hdr="0" ftr="0" dt="0"/>
  <p:txStyles>
    <p:titleStyle>
      <a:lvl1pPr algn="l" defTabSz="913429" rtl="0" eaLnBrk="1" fontAlgn="base" hangingPunct="1">
        <a:spcBef>
          <a:spcPct val="0"/>
        </a:spcBef>
        <a:spcAft>
          <a:spcPct val="0"/>
        </a:spcAft>
        <a:tabLst>
          <a:tab pos="275324" algn="l"/>
        </a:tabLst>
        <a:defRPr sz="2000" b="1" baseline="0">
          <a:solidFill>
            <a:schemeClr val="accent4"/>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tiff"/><Relationship Id="rId9" Type="http://schemas.openxmlformats.org/officeDocument/2006/relationships/image" Target="../media/image11.tiff"/></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sxc.hu/browse.phtml?f=download&amp;id=640586"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www.sxc.hu/browse.phtml?f=download&amp;id=121927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hyperlink" Target="http://www.sxc.hu/browse.phtml?f=download&amp;id=1064362"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xc.hu/browse.phtml?f=download&amp;id=106436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bofhelp.gov.ng/app/index.php/discussionforu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sxc.hu/browse.phtml?f=download&amp;id=532949" TargetMode="External"/><Relationship Id="rId7" Type="http://schemas.openxmlformats.org/officeDocument/2006/relationships/hyperlink" Target="http://www.sxc.hu/browse.phtml?f=download&amp;id=1064362"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hyperlink" Target="http://www.sxc.hu/browse.phtml?f=download&amp;id=609113" TargetMode="Externa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4.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4.gif"/><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6604" y="1471426"/>
            <a:ext cx="6099463" cy="2665901"/>
          </a:xfrm>
        </p:spPr>
        <p:txBody>
          <a:bodyPr>
            <a:normAutofit fontScale="90000"/>
          </a:bodyPr>
          <a:lstStyle/>
          <a:p>
            <a:r>
              <a:rPr lang="en-US" sz="3600" b="1" cap="all" dirty="0">
                <a:solidFill>
                  <a:srgbClr val="00B050"/>
                </a:solidFill>
                <a:latin typeface="Garamond" charset="0"/>
                <a:ea typeface="Garamond" charset="0"/>
                <a:cs typeface="Garamond" charset="0"/>
              </a:rPr>
              <a:t>Developments in the Nigerian Budgeting System</a:t>
            </a:r>
            <a:br>
              <a:rPr lang="en-US" sz="3600" b="1" cap="all" dirty="0">
                <a:solidFill>
                  <a:srgbClr val="00B050"/>
                </a:solidFill>
                <a:latin typeface="Garamond" charset="0"/>
                <a:ea typeface="Garamond" charset="0"/>
                <a:cs typeface="Garamond" charset="0"/>
              </a:rPr>
            </a:br>
            <a:br>
              <a:rPr lang="en-US" sz="3600" b="1" cap="all" dirty="0">
                <a:solidFill>
                  <a:srgbClr val="00B050"/>
                </a:solidFill>
                <a:latin typeface="Garamond" charset="0"/>
                <a:ea typeface="Garamond" charset="0"/>
                <a:cs typeface="Garamond" charset="0"/>
              </a:rPr>
            </a:br>
            <a:r>
              <a:rPr lang="en-US" sz="2700" i="1" dirty="0">
                <a:solidFill>
                  <a:srgbClr val="FF0000"/>
                </a:solidFill>
                <a:latin typeface="Garamond" charset="0"/>
                <a:ea typeface="Garamond" charset="0"/>
                <a:cs typeface="Garamond" charset="0"/>
              </a:rPr>
              <a:t>A presentation at the BPSR Lunch Time Seminar, January 2017 Edition </a:t>
            </a:r>
            <a:endParaRPr lang="en-US" sz="2700" i="1" cap="all" dirty="0">
              <a:solidFill>
                <a:srgbClr val="FF0000"/>
              </a:solidFill>
              <a:latin typeface="Garamond" charset="0"/>
              <a:ea typeface="Garamond" charset="0"/>
              <a:cs typeface="Garamond" charset="0"/>
            </a:endParaRPr>
          </a:p>
        </p:txBody>
      </p:sp>
      <p:pic>
        <p:nvPicPr>
          <p:cNvPr id="8" name="Picture 7"/>
          <p:cNvPicPr>
            <a:picLocks noChangeAspect="1"/>
          </p:cNvPicPr>
          <p:nvPr/>
        </p:nvPicPr>
        <p:blipFill>
          <a:blip r:embed="rId3"/>
          <a:stretch>
            <a:fillRect/>
          </a:stretch>
        </p:blipFill>
        <p:spPr>
          <a:xfrm>
            <a:off x="-93902" y="2822600"/>
            <a:ext cx="1621366" cy="1515114"/>
          </a:xfrm>
          <a:prstGeom prst="rect">
            <a:avLst/>
          </a:prstGeom>
        </p:spPr>
      </p:pic>
      <p:pic>
        <p:nvPicPr>
          <p:cNvPr id="9" name="Picture 8"/>
          <p:cNvPicPr>
            <a:picLocks noChangeAspect="1"/>
          </p:cNvPicPr>
          <p:nvPr/>
        </p:nvPicPr>
        <p:blipFill>
          <a:blip r:embed="rId4"/>
          <a:stretch>
            <a:fillRect/>
          </a:stretch>
        </p:blipFill>
        <p:spPr>
          <a:xfrm>
            <a:off x="-20781" y="4064757"/>
            <a:ext cx="1537854" cy="1634195"/>
          </a:xfrm>
          <a:prstGeom prst="rect">
            <a:avLst/>
          </a:prstGeom>
        </p:spPr>
      </p:pic>
      <p:pic>
        <p:nvPicPr>
          <p:cNvPr id="10" name="Picture 10" descr="http://www.aamu.edu/Academics/BPA/FAE/agribusiness/Documents/Agribusiness.jpg"/>
          <p:cNvPicPr>
            <a:picLocks noChangeAspect="1" noChangeArrowheads="1"/>
          </p:cNvPicPr>
          <p:nvPr/>
        </p:nvPicPr>
        <p:blipFill>
          <a:blip r:embed="rId5" cstate="print"/>
          <a:srcRect/>
          <a:stretch>
            <a:fillRect/>
          </a:stretch>
        </p:blipFill>
        <p:spPr bwMode="auto">
          <a:xfrm>
            <a:off x="5267" y="5632931"/>
            <a:ext cx="1407898" cy="1211215"/>
          </a:xfrm>
          <a:prstGeom prst="rect">
            <a:avLst/>
          </a:prstGeom>
        </p:spPr>
      </p:pic>
      <p:sp>
        <p:nvSpPr>
          <p:cNvPr id="11" name="Subtitle 2"/>
          <p:cNvSpPr txBox="1">
            <a:spLocks/>
          </p:cNvSpPr>
          <p:nvPr/>
        </p:nvSpPr>
        <p:spPr>
          <a:xfrm>
            <a:off x="2131685" y="4369090"/>
            <a:ext cx="5922818" cy="187931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Clr>
                <a:schemeClr val="accent1"/>
              </a:buClr>
              <a:buSzPct val="65000"/>
            </a:pPr>
            <a:r>
              <a:rPr lang="en-US" altLang="en-US" sz="2000" dirty="0">
                <a:latin typeface="Garamond" charset="0"/>
              </a:rPr>
              <a:t>By</a:t>
            </a:r>
          </a:p>
          <a:p>
            <a:pPr>
              <a:buClr>
                <a:schemeClr val="accent1"/>
              </a:buClr>
              <a:buSzPct val="65000"/>
            </a:pPr>
            <a:r>
              <a:rPr lang="en-US" altLang="en-US" sz="2000" b="1" cap="all" dirty="0">
                <a:latin typeface="Garamond" charset="0"/>
              </a:rPr>
              <a:t>Ben </a:t>
            </a:r>
            <a:r>
              <a:rPr lang="en-US" altLang="en-US" sz="2000" b="1" cap="all" dirty="0" err="1">
                <a:latin typeface="Garamond" charset="0"/>
              </a:rPr>
              <a:t>Akabueze</a:t>
            </a:r>
            <a:endParaRPr lang="en-US" altLang="en-US" sz="2000" b="1" cap="all" dirty="0">
              <a:latin typeface="Garamond" charset="0"/>
            </a:endParaRPr>
          </a:p>
          <a:p>
            <a:pPr>
              <a:buClr>
                <a:schemeClr val="accent1"/>
              </a:buClr>
              <a:buSzPct val="65000"/>
            </a:pPr>
            <a:r>
              <a:rPr lang="en-US" altLang="en-US" sz="2000" dirty="0">
                <a:latin typeface="Garamond" charset="0"/>
              </a:rPr>
              <a:t>Director General, Budget Office of the Federation</a:t>
            </a:r>
          </a:p>
          <a:p>
            <a:pPr>
              <a:buClr>
                <a:schemeClr val="accent1"/>
              </a:buClr>
              <a:buSzPct val="65000"/>
            </a:pPr>
            <a:endParaRPr lang="en-US" altLang="en-US" sz="2000" dirty="0">
              <a:latin typeface="Garamond" charset="0"/>
            </a:endParaRPr>
          </a:p>
          <a:p>
            <a:pPr>
              <a:buClr>
                <a:schemeClr val="accent1"/>
              </a:buClr>
              <a:buSzPct val="65000"/>
            </a:pPr>
            <a:r>
              <a:rPr lang="en-US" altLang="en-US" sz="2000" dirty="0">
                <a:solidFill>
                  <a:srgbClr val="000000"/>
                </a:solidFill>
                <a:latin typeface="Garamond" charset="0"/>
              </a:rPr>
              <a:t>Thursday, 26</a:t>
            </a:r>
            <a:r>
              <a:rPr lang="en-US" altLang="en-US" sz="2000" baseline="30000" dirty="0">
                <a:solidFill>
                  <a:srgbClr val="000000"/>
                </a:solidFill>
                <a:latin typeface="Garamond" charset="0"/>
              </a:rPr>
              <a:t>th</a:t>
            </a:r>
            <a:r>
              <a:rPr lang="en-US" altLang="en-US" sz="2000" dirty="0">
                <a:solidFill>
                  <a:srgbClr val="000000"/>
                </a:solidFill>
                <a:latin typeface="Garamond" charset="0"/>
              </a:rPr>
              <a:t> January</a:t>
            </a:r>
            <a:r>
              <a:rPr lang="en-US" altLang="en-US" sz="2000" dirty="0">
                <a:latin typeface="Garamond" charset="0"/>
              </a:rPr>
              <a:t>, 2017</a:t>
            </a:r>
          </a:p>
        </p:txBody>
      </p:sp>
      <p:cxnSp>
        <p:nvCxnSpPr>
          <p:cNvPr id="15" name="Straight Connector 14"/>
          <p:cNvCxnSpPr/>
          <p:nvPr/>
        </p:nvCxnSpPr>
        <p:spPr>
          <a:xfrm>
            <a:off x="2096361" y="4369089"/>
            <a:ext cx="583969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a:stretch>
            <a:fillRect/>
          </a:stretch>
        </p:blipFill>
        <p:spPr>
          <a:xfrm>
            <a:off x="8034662" y="2754349"/>
            <a:ext cx="1109338" cy="1040248"/>
          </a:xfrm>
          <a:prstGeom prst="rect">
            <a:avLst/>
          </a:prstGeom>
        </p:spPr>
      </p:pic>
      <p:pic>
        <p:nvPicPr>
          <p:cNvPr id="3" name="Picture 2"/>
          <p:cNvPicPr>
            <a:picLocks noChangeAspect="1"/>
          </p:cNvPicPr>
          <p:nvPr/>
        </p:nvPicPr>
        <p:blipFill>
          <a:blip r:embed="rId7"/>
          <a:stretch>
            <a:fillRect/>
          </a:stretch>
        </p:blipFill>
        <p:spPr>
          <a:xfrm>
            <a:off x="-3847" y="5599065"/>
            <a:ext cx="1433946" cy="1258935"/>
          </a:xfrm>
          <a:prstGeom prst="rect">
            <a:avLst/>
          </a:prstGeom>
        </p:spPr>
      </p:pic>
      <p:pic>
        <p:nvPicPr>
          <p:cNvPr id="12" name="Picture 11"/>
          <p:cNvPicPr>
            <a:picLocks noChangeAspect="1"/>
          </p:cNvPicPr>
          <p:nvPr/>
        </p:nvPicPr>
        <p:blipFill>
          <a:blip r:embed="rId8"/>
          <a:stretch>
            <a:fillRect/>
          </a:stretch>
        </p:blipFill>
        <p:spPr>
          <a:xfrm>
            <a:off x="5267" y="1471426"/>
            <a:ext cx="1424831" cy="1572250"/>
          </a:xfrm>
          <a:prstGeom prst="rect">
            <a:avLst/>
          </a:prstGeom>
          <a:solidFill>
            <a:schemeClr val="accent1">
              <a:lumMod val="60000"/>
              <a:lumOff val="40000"/>
            </a:schemeClr>
          </a:solidFill>
        </p:spPr>
      </p:pic>
      <p:sp>
        <p:nvSpPr>
          <p:cNvPr id="13" name="TextBox 12"/>
          <p:cNvSpPr txBox="1"/>
          <p:nvPr/>
        </p:nvSpPr>
        <p:spPr>
          <a:xfrm>
            <a:off x="8054504" y="0"/>
            <a:ext cx="1120228" cy="2220625"/>
          </a:xfrm>
          <a:prstGeom prst="rect">
            <a:avLst/>
          </a:prstGeom>
          <a:solidFill>
            <a:srgbClr val="008000"/>
          </a:solidFill>
        </p:spPr>
        <p:txBody>
          <a:bodyPr wrap="square" rtlCol="0">
            <a:spAutoFit/>
          </a:bodyPr>
          <a:lstStyle/>
          <a:p>
            <a:endParaRPr lang="en-GB" dirty="0"/>
          </a:p>
        </p:txBody>
      </p:sp>
      <p:sp>
        <p:nvSpPr>
          <p:cNvPr id="17" name="TextBox 16"/>
          <p:cNvSpPr txBox="1"/>
          <p:nvPr/>
        </p:nvSpPr>
        <p:spPr>
          <a:xfrm>
            <a:off x="8054504" y="4637375"/>
            <a:ext cx="1109337" cy="2220625"/>
          </a:xfrm>
          <a:prstGeom prst="rect">
            <a:avLst/>
          </a:prstGeom>
          <a:solidFill>
            <a:srgbClr val="008000"/>
          </a:solidFill>
        </p:spPr>
        <p:txBody>
          <a:bodyPr wrap="square" rtlCol="0">
            <a:spAutoFit/>
          </a:bodyPr>
          <a:lstStyle/>
          <a:p>
            <a:endParaRPr lang="en-GB" dirty="0"/>
          </a:p>
        </p:txBody>
      </p:sp>
      <p:sp>
        <p:nvSpPr>
          <p:cNvPr id="14" name="TextBox 13"/>
          <p:cNvSpPr txBox="1"/>
          <p:nvPr/>
        </p:nvSpPr>
        <p:spPr>
          <a:xfrm>
            <a:off x="145082" y="0"/>
            <a:ext cx="7907479" cy="468931"/>
          </a:xfrm>
          <a:prstGeom prst="rect">
            <a:avLst/>
          </a:prstGeom>
          <a:solidFill>
            <a:schemeClr val="bg1"/>
          </a:solidFill>
        </p:spPr>
        <p:txBody>
          <a:bodyPr wrap="square" rtlCol="0">
            <a:spAutoFit/>
          </a:bodyPr>
          <a:lstStyle/>
          <a:p>
            <a:endParaRPr lang="en-GB" dirty="0"/>
          </a:p>
        </p:txBody>
      </p:sp>
      <p:pic>
        <p:nvPicPr>
          <p:cNvPr id="18" name="Picture 17"/>
          <p:cNvPicPr>
            <a:picLocks noChangeAspect="1"/>
          </p:cNvPicPr>
          <p:nvPr/>
        </p:nvPicPr>
        <p:blipFill>
          <a:blip r:embed="rId9"/>
          <a:stretch>
            <a:fillRect/>
          </a:stretch>
        </p:blipFill>
        <p:spPr>
          <a:xfrm>
            <a:off x="-66616" y="-128461"/>
            <a:ext cx="1600584" cy="1806488"/>
          </a:xfrm>
          <a:prstGeom prst="rect">
            <a:avLst/>
          </a:prstGeom>
        </p:spPr>
      </p:pic>
    </p:spTree>
    <p:extLst>
      <p:ext uri="{BB962C8B-B14F-4D97-AF65-F5344CB8AC3E}">
        <p14:creationId xmlns:p14="http://schemas.microsoft.com/office/powerpoint/2010/main" val="208612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4487" y="293783"/>
            <a:ext cx="7072053" cy="615553"/>
          </a:xfrm>
        </p:spPr>
        <p:txBody>
          <a:bodyPr/>
          <a:lstStyle/>
          <a:p>
            <a:r>
              <a:rPr lang="en-US" dirty="0">
                <a:latin typeface="Calibri" pitchFamily="34" charset="0"/>
                <a:cs typeface="Arial" charset="0"/>
              </a:rPr>
              <a:t>2.3 Federal Government Budgeting Framework Cont’d</a:t>
            </a:r>
            <a:br>
              <a:rPr lang="en-US" dirty="0">
                <a:latin typeface="Calibri" pitchFamily="34" charset="0"/>
                <a:cs typeface="Arial" charset="0"/>
              </a:rPr>
            </a:br>
            <a:r>
              <a:rPr lang="en-US" dirty="0">
                <a:latin typeface="Calibri" pitchFamily="34" charset="0"/>
                <a:cs typeface="Arial" charset="0"/>
              </a:rPr>
              <a:t>- </a:t>
            </a:r>
            <a:r>
              <a:rPr lang="en-GB" dirty="0"/>
              <a:t>Budgeting Systems</a:t>
            </a:r>
          </a:p>
        </p:txBody>
      </p:sp>
      <p:sp>
        <p:nvSpPr>
          <p:cNvPr id="4" name="Subtitle 3"/>
          <p:cNvSpPr>
            <a:spLocks noGrp="1"/>
          </p:cNvSpPr>
          <p:nvPr>
            <p:ph type="body" idx="1"/>
          </p:nvPr>
        </p:nvSpPr>
        <p:spPr>
          <a:xfrm>
            <a:off x="596348" y="1864239"/>
            <a:ext cx="3334941" cy="276999"/>
          </a:xfrm>
        </p:spPr>
        <p:txBody>
          <a:bodyPr/>
          <a:lstStyle/>
          <a:p>
            <a:r>
              <a:rPr lang="en-GB" dirty="0"/>
              <a:t>Types of Budgeting Systems</a:t>
            </a:r>
          </a:p>
        </p:txBody>
      </p:sp>
      <p:sp>
        <p:nvSpPr>
          <p:cNvPr id="2" name="Content Placeholder 1"/>
          <p:cNvSpPr>
            <a:spLocks noGrp="1"/>
          </p:cNvSpPr>
          <p:nvPr>
            <p:ph sz="half" idx="2"/>
          </p:nvPr>
        </p:nvSpPr>
        <p:spPr>
          <a:xfrm>
            <a:off x="4028662" y="2645101"/>
            <a:ext cx="4487878" cy="2800767"/>
          </a:xfrm>
        </p:spPr>
        <p:txBody>
          <a:bodyPr/>
          <a:lstStyle/>
          <a:p>
            <a:pPr marL="285750" indent="-285750">
              <a:spcAft>
                <a:spcPts val="1200"/>
              </a:spcAft>
              <a:buFont typeface="Wingdings" panose="05000000000000000000" pitchFamily="2" charset="2"/>
              <a:buChar char="§"/>
            </a:pPr>
            <a:r>
              <a:rPr lang="en-GB" sz="1800" dirty="0"/>
              <a:t>Immediate past budget is used as a basis for budgetary allocations</a:t>
            </a:r>
          </a:p>
          <a:p>
            <a:pPr marL="285750" indent="-285750">
              <a:spcAft>
                <a:spcPts val="1200"/>
              </a:spcAft>
              <a:buFont typeface="Wingdings" panose="05000000000000000000" pitchFamily="2" charset="2"/>
              <a:buChar char="§"/>
            </a:pPr>
            <a:r>
              <a:rPr lang="en-GB" sz="1800" dirty="0"/>
              <a:t>Further increments and review are thereafter considered on the basis of new government policies, inflationary trend, expected wages/salary increases, and general revenue growth, among others</a:t>
            </a:r>
          </a:p>
          <a:p>
            <a:pPr marL="285750" indent="-285750">
              <a:spcAft>
                <a:spcPts val="1200"/>
              </a:spcAft>
              <a:buFont typeface="Wingdings" panose="05000000000000000000" pitchFamily="2" charset="2"/>
              <a:buChar char="§"/>
            </a:pPr>
            <a:r>
              <a:rPr lang="en-GB" sz="1800" dirty="0"/>
              <a:t>It is relatively simple and easier to prepare and implement</a:t>
            </a:r>
          </a:p>
        </p:txBody>
      </p:sp>
      <p:sp>
        <p:nvSpPr>
          <p:cNvPr id="5" name="Text Placeholder 4"/>
          <p:cNvSpPr>
            <a:spLocks noGrp="1"/>
          </p:cNvSpPr>
          <p:nvPr>
            <p:ph type="body" sz="quarter" idx="3"/>
          </p:nvPr>
        </p:nvSpPr>
        <p:spPr>
          <a:xfrm>
            <a:off x="4028662" y="1864239"/>
            <a:ext cx="4487879" cy="553998"/>
          </a:xfrm>
        </p:spPr>
        <p:txBody>
          <a:bodyPr/>
          <a:lstStyle/>
          <a:p>
            <a:r>
              <a:rPr lang="en-GB" dirty="0"/>
              <a:t>Budgeting System before Current Administration - Incremental Budgeting</a:t>
            </a:r>
          </a:p>
        </p:txBody>
      </p:sp>
      <p:sp>
        <p:nvSpPr>
          <p:cNvPr id="6" name="Content Placeholder 5"/>
          <p:cNvSpPr>
            <a:spLocks noGrp="1"/>
          </p:cNvSpPr>
          <p:nvPr>
            <p:ph sz="quarter" idx="4"/>
          </p:nvPr>
        </p:nvSpPr>
        <p:spPr>
          <a:xfrm>
            <a:off x="450575" y="2593607"/>
            <a:ext cx="3427706" cy="3012064"/>
          </a:xfrm>
        </p:spPr>
        <p:txBody>
          <a:bodyPr>
            <a:noAutofit/>
          </a:bodyPr>
          <a:lstStyle/>
          <a:p>
            <a:pPr marL="457200" indent="-457200">
              <a:spcAft>
                <a:spcPts val="1200"/>
              </a:spcAft>
              <a:buFont typeface="+mj-lt"/>
              <a:buAutoNum type="alphaLcParenR"/>
            </a:pPr>
            <a:r>
              <a:rPr lang="en-GB" sz="2000" dirty="0"/>
              <a:t>Incremental Budgeting </a:t>
            </a:r>
          </a:p>
          <a:p>
            <a:pPr marL="457200" indent="-457200">
              <a:spcAft>
                <a:spcPts val="1200"/>
              </a:spcAft>
              <a:buFont typeface="+mj-lt"/>
              <a:buAutoNum type="alphaLcParenR"/>
            </a:pPr>
            <a:r>
              <a:rPr lang="en-GB" sz="2000" dirty="0"/>
              <a:t>Line Item Budgeting</a:t>
            </a:r>
          </a:p>
          <a:p>
            <a:pPr marL="457200" indent="-457200">
              <a:spcAft>
                <a:spcPts val="1200"/>
              </a:spcAft>
              <a:buFont typeface="+mj-lt"/>
              <a:buAutoNum type="alphaLcParenR"/>
            </a:pPr>
            <a:r>
              <a:rPr lang="en-GB" sz="2000" dirty="0"/>
              <a:t>Lapsing Budgeting </a:t>
            </a:r>
          </a:p>
          <a:p>
            <a:pPr marL="457200" indent="-457200">
              <a:spcAft>
                <a:spcPts val="1200"/>
              </a:spcAft>
              <a:buFont typeface="+mj-lt"/>
              <a:buAutoNum type="alphaLcParenR"/>
            </a:pPr>
            <a:r>
              <a:rPr lang="en-GB" sz="2000" dirty="0"/>
              <a:t>Developmental Budgeting </a:t>
            </a:r>
          </a:p>
          <a:p>
            <a:pPr marL="457200" indent="-457200">
              <a:spcAft>
                <a:spcPts val="1200"/>
              </a:spcAft>
              <a:buFont typeface="+mj-lt"/>
              <a:buAutoNum type="alphaLcParenR"/>
            </a:pPr>
            <a:r>
              <a:rPr lang="en-GB" sz="2000" dirty="0"/>
              <a:t>Programme Based Budgeting (PBB)</a:t>
            </a:r>
          </a:p>
          <a:p>
            <a:pPr marL="457200" indent="-457200">
              <a:spcAft>
                <a:spcPts val="1200"/>
              </a:spcAft>
              <a:buFont typeface="+mj-lt"/>
              <a:buAutoNum type="alphaLcParenR"/>
            </a:pPr>
            <a:r>
              <a:rPr lang="en-GB" sz="2000" dirty="0"/>
              <a:t>Zero-Based Budgeting (ZBB)</a:t>
            </a:r>
          </a:p>
        </p:txBody>
      </p:sp>
      <p:grpSp>
        <p:nvGrpSpPr>
          <p:cNvPr id="7" name="Group 6"/>
          <p:cNvGrpSpPr/>
          <p:nvPr/>
        </p:nvGrpSpPr>
        <p:grpSpPr>
          <a:xfrm>
            <a:off x="6881815" y="6055659"/>
            <a:ext cx="795337" cy="792162"/>
            <a:chOff x="6881813" y="6055659"/>
            <a:chExt cx="795337" cy="792162"/>
          </a:xfrm>
        </p:grpSpPr>
        <p:sp>
          <p:nvSpPr>
            <p:cNvPr id="8" name="Freeform 7"/>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pic>
        <p:nvPicPr>
          <p:cNvPr id="14" name="Picture 12" descr="anibabs (2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53463" y="762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69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8816947"/>
              </p:ext>
            </p:extLst>
          </p:nvPr>
        </p:nvGraphicFramePr>
        <p:xfrm>
          <a:off x="3191946" y="1457739"/>
          <a:ext cx="5832784" cy="448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5" name="TextBox 7"/>
          <p:cNvSpPr txBox="1">
            <a:spLocks noChangeArrowheads="1"/>
          </p:cNvSpPr>
          <p:nvPr/>
        </p:nvSpPr>
        <p:spPr bwMode="auto">
          <a:xfrm>
            <a:off x="228600" y="1981200"/>
            <a:ext cx="3124200" cy="1015663"/>
          </a:xfrm>
          <a:prstGeom prst="rect">
            <a:avLst/>
          </a:prstGeom>
          <a:noFill/>
          <a:ln w="9525">
            <a:noFill/>
            <a:miter lim="800000"/>
            <a:headEnd/>
            <a:tailEnd/>
          </a:ln>
        </p:spPr>
        <p:txBody>
          <a:bodyPr>
            <a:spAutoFit/>
          </a:bodyPr>
          <a:lstStyle/>
          <a:p>
            <a:pPr eaLnBrk="0" hangingPunct="0"/>
            <a:r>
              <a:rPr lang="en-US" sz="2000" b="1" dirty="0">
                <a:latin typeface="Arial" charset="0"/>
                <a:cs typeface="Arial" charset="0"/>
              </a:rPr>
              <a:t>The Three Dimensions of Appropriation Law</a:t>
            </a:r>
          </a:p>
          <a:p>
            <a:pPr eaLnBrk="0" hangingPunct="0"/>
            <a:endParaRPr lang="en-US" sz="2000" b="1" dirty="0">
              <a:latin typeface="Arial" charset="0"/>
              <a:cs typeface="Arial" charset="0"/>
            </a:endParaRPr>
          </a:p>
        </p:txBody>
      </p:sp>
      <p:sp>
        <p:nvSpPr>
          <p:cNvPr id="30727"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hangingPunct="0"/>
            <a:endParaRPr lang="en-US"/>
          </a:p>
        </p:txBody>
      </p:sp>
      <p:sp>
        <p:nvSpPr>
          <p:cNvPr id="30728"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noFill/>
            <a:round/>
            <a:headEnd/>
            <a:tailEnd/>
          </a:ln>
        </p:spPr>
        <p:txBody>
          <a:bodyPr/>
          <a:lstStyle/>
          <a:p>
            <a:pPr eaLnBrk="0" hangingPunct="0"/>
            <a:endParaRPr lang="en-US"/>
          </a:p>
        </p:txBody>
      </p:sp>
      <p:sp>
        <p:nvSpPr>
          <p:cNvPr id="30729"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noFill/>
            <a:round/>
            <a:headEnd/>
            <a:tailEnd/>
          </a:ln>
        </p:spPr>
        <p:txBody>
          <a:bodyPr/>
          <a:lstStyle/>
          <a:p>
            <a:pPr eaLnBrk="0" hangingPunct="0"/>
            <a:endParaRPr lang="en-US"/>
          </a:p>
        </p:txBody>
      </p:sp>
      <p:sp>
        <p:nvSpPr>
          <p:cNvPr id="30730" name="TextBox 11"/>
          <p:cNvSpPr txBox="1">
            <a:spLocks noChangeArrowheads="1"/>
          </p:cNvSpPr>
          <p:nvPr/>
        </p:nvSpPr>
        <p:spPr bwMode="auto">
          <a:xfrm>
            <a:off x="1578562" y="405190"/>
            <a:ext cx="6254198" cy="707886"/>
          </a:xfrm>
          <a:prstGeom prst="rect">
            <a:avLst/>
          </a:prstGeom>
          <a:noFill/>
          <a:ln w="9525">
            <a:noFill/>
            <a:miter lim="800000"/>
            <a:headEnd/>
            <a:tailEnd/>
          </a:ln>
        </p:spPr>
        <p:txBody>
          <a:bodyPr wrap="square">
            <a:spAutoFit/>
          </a:bodyPr>
          <a:lstStyle/>
          <a:p>
            <a:pPr eaLnBrk="0" hangingPunct="0"/>
            <a:r>
              <a:rPr lang="en-US" sz="2000" b="1" dirty="0">
                <a:solidFill>
                  <a:schemeClr val="bg1"/>
                </a:solidFill>
                <a:latin typeface="Calibri" pitchFamily="34" charset="0"/>
                <a:ea typeface="+mj-ea"/>
                <a:cs typeface="Arial" charset="0"/>
              </a:rPr>
              <a:t>2.4 Federal Government Budgeting Framework Cont’d</a:t>
            </a:r>
            <a:br>
              <a:rPr lang="en-US" sz="2000" b="1" dirty="0">
                <a:solidFill>
                  <a:schemeClr val="bg1"/>
                </a:solidFill>
                <a:latin typeface="Calibri" pitchFamily="34" charset="0"/>
                <a:ea typeface="+mj-ea"/>
                <a:cs typeface="Arial" charset="0"/>
              </a:rPr>
            </a:br>
            <a:r>
              <a:rPr lang="en-US" sz="2000" b="1" dirty="0">
                <a:solidFill>
                  <a:schemeClr val="bg1"/>
                </a:solidFill>
                <a:latin typeface="Calibri" pitchFamily="34" charset="0"/>
                <a:ea typeface="+mj-ea"/>
                <a:cs typeface="Arial" charset="0"/>
              </a:rPr>
              <a:t>- </a:t>
            </a:r>
            <a:r>
              <a:rPr lang="en-GB" sz="2000" b="1" dirty="0">
                <a:solidFill>
                  <a:schemeClr val="bg1"/>
                </a:solidFill>
                <a:latin typeface="Calibri" pitchFamily="34" charset="0"/>
                <a:ea typeface="+mj-ea"/>
                <a:cs typeface="Arial" charset="0"/>
              </a:rPr>
              <a:t>Principles of the Appropriation Act</a:t>
            </a:r>
            <a:endParaRPr lang="en-US" sz="2000" b="1" dirty="0">
              <a:solidFill>
                <a:schemeClr val="bg1"/>
              </a:solidFill>
              <a:latin typeface="Calibri" pitchFamily="34" charset="0"/>
              <a:ea typeface="+mj-ea"/>
              <a:cs typeface="Arial" charset="0"/>
            </a:endParaRPr>
          </a:p>
        </p:txBody>
      </p:sp>
      <p:sp>
        <p:nvSpPr>
          <p:cNvPr id="30732"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sp>
        <p:nvSpPr>
          <p:cNvPr id="2" name="TextBox 1"/>
          <p:cNvSpPr txBox="1"/>
          <p:nvPr/>
        </p:nvSpPr>
        <p:spPr>
          <a:xfrm>
            <a:off x="228600" y="2667725"/>
            <a:ext cx="2963345" cy="2796209"/>
          </a:xfrm>
          <a:prstGeom prst="rect">
            <a:avLst/>
          </a:prstGeom>
          <a:blipFill>
            <a:blip r:embed="rId8"/>
            <a:stretch>
              <a:fillRect/>
            </a:stretch>
          </a:blipFill>
          <a:effectLst>
            <a:softEdge rad="127000"/>
          </a:effectLst>
        </p:spPr>
        <p:txBody>
          <a:bodyPr wrap="square" rtlCol="0">
            <a:spAutoFit/>
          </a:bodyPr>
          <a:lstStyle/>
          <a:p>
            <a:endParaRPr lang="en-US" dirty="0"/>
          </a:p>
        </p:txBody>
      </p:sp>
      <p:grpSp>
        <p:nvGrpSpPr>
          <p:cNvPr id="10" name="Group 9"/>
          <p:cNvGrpSpPr/>
          <p:nvPr/>
        </p:nvGrpSpPr>
        <p:grpSpPr>
          <a:xfrm>
            <a:off x="6881815" y="6055659"/>
            <a:ext cx="795337" cy="792162"/>
            <a:chOff x="6881813" y="6055659"/>
            <a:chExt cx="795337" cy="792162"/>
          </a:xfrm>
        </p:grpSpPr>
        <p:sp>
          <p:nvSpPr>
            <p:cNvPr id="11"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90592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21052704"/>
              </p:ext>
            </p:extLst>
          </p:nvPr>
        </p:nvGraphicFramePr>
        <p:xfrm>
          <a:off x="3906078" y="2424704"/>
          <a:ext cx="4724400" cy="33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4"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hangingPunct="0"/>
            <a:endParaRPr lang="en-US"/>
          </a:p>
        </p:txBody>
      </p:sp>
      <p:sp>
        <p:nvSpPr>
          <p:cNvPr id="32775"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noFill/>
            <a:round/>
            <a:headEnd/>
            <a:tailEnd/>
          </a:ln>
        </p:spPr>
        <p:txBody>
          <a:bodyPr/>
          <a:lstStyle/>
          <a:p>
            <a:pPr eaLnBrk="0" hangingPunct="0"/>
            <a:endParaRPr lang="en-US"/>
          </a:p>
        </p:txBody>
      </p:sp>
      <p:sp>
        <p:nvSpPr>
          <p:cNvPr id="32776"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noFill/>
            <a:round/>
            <a:headEnd/>
            <a:tailEnd/>
          </a:ln>
        </p:spPr>
        <p:txBody>
          <a:bodyPr/>
          <a:lstStyle/>
          <a:p>
            <a:pPr eaLnBrk="0" hangingPunct="0"/>
            <a:endParaRPr lang="en-US"/>
          </a:p>
        </p:txBody>
      </p:sp>
      <p:sp>
        <p:nvSpPr>
          <p:cNvPr id="32777" name="TextBox 11"/>
          <p:cNvSpPr txBox="1">
            <a:spLocks noChangeArrowheads="1"/>
          </p:cNvSpPr>
          <p:nvPr/>
        </p:nvSpPr>
        <p:spPr bwMode="auto">
          <a:xfrm>
            <a:off x="1657349" y="465282"/>
            <a:ext cx="5724111" cy="584775"/>
          </a:xfrm>
          <a:prstGeom prst="rect">
            <a:avLst/>
          </a:prstGeom>
          <a:noFill/>
          <a:ln w="9525">
            <a:noFill/>
            <a:miter lim="800000"/>
            <a:headEnd/>
            <a:tailEnd/>
          </a:ln>
        </p:spPr>
        <p:txBody>
          <a:bodyPr wrap="square">
            <a:spAutoFit/>
          </a:bodyPr>
          <a:lstStyle/>
          <a:p>
            <a:pPr eaLnBrk="0" hangingPunct="0"/>
            <a:r>
              <a:rPr lang="en-US" b="1" dirty="0">
                <a:solidFill>
                  <a:schemeClr val="bg1"/>
                </a:solidFill>
                <a:latin typeface="Calibri" pitchFamily="34" charset="0"/>
                <a:cs typeface="Arial" charset="0"/>
              </a:rPr>
              <a:t>2.5 Federal Government Budgeting Framework Cont’d</a:t>
            </a:r>
            <a:br>
              <a:rPr lang="en-US" b="1" dirty="0">
                <a:solidFill>
                  <a:schemeClr val="bg1"/>
                </a:solidFill>
                <a:latin typeface="Calibri" pitchFamily="34" charset="0"/>
                <a:cs typeface="Arial" charset="0"/>
              </a:rPr>
            </a:br>
            <a:r>
              <a:rPr lang="en-US" b="1" dirty="0">
                <a:solidFill>
                  <a:schemeClr val="bg1"/>
                </a:solidFill>
                <a:latin typeface="Calibri" pitchFamily="34" charset="0"/>
                <a:cs typeface="Arial" charset="0"/>
              </a:rPr>
              <a:t>- </a:t>
            </a:r>
            <a:r>
              <a:rPr lang="en-GB" b="1" dirty="0">
                <a:solidFill>
                  <a:schemeClr val="bg1"/>
                </a:solidFill>
                <a:latin typeface="Calibri" pitchFamily="34" charset="0"/>
                <a:cs typeface="Arial" charset="0"/>
              </a:rPr>
              <a:t>Principles of the Appropriation Act</a:t>
            </a:r>
            <a:endParaRPr lang="en-US" b="1" dirty="0">
              <a:solidFill>
                <a:schemeClr val="bg1"/>
              </a:solidFill>
              <a:latin typeface="Calibri" pitchFamily="34" charset="0"/>
              <a:cs typeface="Arial" charset="0"/>
            </a:endParaRPr>
          </a:p>
        </p:txBody>
      </p:sp>
      <p:sp>
        <p:nvSpPr>
          <p:cNvPr id="32778"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pic>
        <p:nvPicPr>
          <p:cNvPr id="32779" name="Picture 12" descr="Stamp">
            <a:hlinkClick r:id="rId8"/>
          </p:cNvPr>
          <p:cNvPicPr>
            <a:picLocks noChangeAspect="1" noChangeArrowheads="1"/>
          </p:cNvPicPr>
          <p:nvPr/>
        </p:nvPicPr>
        <p:blipFill>
          <a:blip r:embed="rId9"/>
          <a:srcRect/>
          <a:stretch>
            <a:fillRect/>
          </a:stretch>
        </p:blipFill>
        <p:spPr bwMode="auto">
          <a:xfrm>
            <a:off x="0" y="1961322"/>
            <a:ext cx="3616325" cy="2839278"/>
          </a:xfrm>
          <a:prstGeom prst="rect">
            <a:avLst/>
          </a:prstGeom>
          <a:noFill/>
          <a:ln w="9525">
            <a:noFill/>
            <a:miter lim="800000"/>
            <a:headEnd/>
            <a:tailEnd/>
          </a:ln>
        </p:spPr>
      </p:pic>
      <p:sp>
        <p:nvSpPr>
          <p:cNvPr id="15" name="Oval 14"/>
          <p:cNvSpPr/>
          <p:nvPr/>
        </p:nvSpPr>
        <p:spPr bwMode="auto">
          <a:xfrm>
            <a:off x="8057322" y="1144036"/>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2782" name="TextBox 7"/>
          <p:cNvSpPr txBox="1">
            <a:spLocks noChangeArrowheads="1"/>
          </p:cNvSpPr>
          <p:nvPr/>
        </p:nvSpPr>
        <p:spPr bwMode="auto">
          <a:xfrm>
            <a:off x="7981122" y="1132924"/>
            <a:ext cx="617538" cy="708025"/>
          </a:xfrm>
          <a:prstGeom prst="rect">
            <a:avLst/>
          </a:prstGeom>
          <a:noFill/>
          <a:ln w="9525">
            <a:noFill/>
            <a:miter lim="800000"/>
            <a:headEnd/>
            <a:tailEnd/>
          </a:ln>
        </p:spPr>
        <p:txBody>
          <a:bodyPr>
            <a:spAutoFit/>
          </a:bodyPr>
          <a:lstStyle/>
          <a:p>
            <a:pPr algn="r" eaLnBrk="0" hangingPunct="0"/>
            <a:r>
              <a:rPr lang="en-US" sz="4000" b="1">
                <a:solidFill>
                  <a:srgbClr val="3C8C93"/>
                </a:solidFill>
                <a:latin typeface="Arial" charset="0"/>
                <a:cs typeface="Arial" charset="0"/>
              </a:rPr>
              <a:t>1</a:t>
            </a:r>
          </a:p>
        </p:txBody>
      </p:sp>
      <p:sp>
        <p:nvSpPr>
          <p:cNvPr id="2" name="TextBox 1"/>
          <p:cNvSpPr txBox="1"/>
          <p:nvPr/>
        </p:nvSpPr>
        <p:spPr>
          <a:xfrm>
            <a:off x="3906078" y="1961322"/>
            <a:ext cx="3578087" cy="338554"/>
          </a:xfrm>
          <a:prstGeom prst="rect">
            <a:avLst/>
          </a:prstGeom>
          <a:noFill/>
        </p:spPr>
        <p:txBody>
          <a:bodyPr wrap="square" rtlCol="0">
            <a:spAutoFit/>
          </a:bodyPr>
          <a:lstStyle/>
          <a:p>
            <a:r>
              <a:rPr lang="en-US" b="1" dirty="0">
                <a:cs typeface="Arial" charset="0"/>
              </a:rPr>
              <a:t>The Purpose of Expenditure Items </a:t>
            </a:r>
          </a:p>
        </p:txBody>
      </p:sp>
      <p:grpSp>
        <p:nvGrpSpPr>
          <p:cNvPr id="12" name="Group 11"/>
          <p:cNvGrpSpPr/>
          <p:nvPr/>
        </p:nvGrpSpPr>
        <p:grpSpPr>
          <a:xfrm>
            <a:off x="6881815" y="6055659"/>
            <a:ext cx="795337" cy="792162"/>
            <a:chOff x="6881813" y="6055659"/>
            <a:chExt cx="795337" cy="792162"/>
          </a:xfrm>
        </p:grpSpPr>
        <p:sp>
          <p:nvSpPr>
            <p:cNvPr id="13"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8"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96265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a:hlinkClick r:id="rId3"/>
          </p:cNvPr>
          <p:cNvPicPr>
            <a:picLocks noChangeAspect="1" noChangeArrowheads="1"/>
          </p:cNvPicPr>
          <p:nvPr/>
        </p:nvPicPr>
        <p:blipFill>
          <a:blip r:embed="rId4"/>
          <a:stretch>
            <a:fillRect/>
          </a:stretch>
        </p:blipFill>
        <p:spPr bwMode="auto">
          <a:xfrm>
            <a:off x="152400" y="2808871"/>
            <a:ext cx="3581400" cy="2383258"/>
          </a:xfrm>
          <a:prstGeom prst="rect">
            <a:avLst/>
          </a:prstGeom>
          <a:noFill/>
          <a:ln w="9525">
            <a:noFill/>
            <a:miter lim="800000"/>
            <a:headEnd/>
            <a:tailEnd/>
          </a:ln>
        </p:spPr>
      </p:pic>
      <p:sp>
        <p:nvSpPr>
          <p:cNvPr id="34820" name="TextBox 5"/>
          <p:cNvSpPr txBox="1">
            <a:spLocks noChangeArrowheads="1"/>
          </p:cNvSpPr>
          <p:nvPr/>
        </p:nvSpPr>
        <p:spPr bwMode="auto">
          <a:xfrm>
            <a:off x="4038600" y="2228850"/>
            <a:ext cx="4495800" cy="3610219"/>
          </a:xfrm>
          <a:prstGeom prst="rect">
            <a:avLst/>
          </a:prstGeom>
          <a:noFill/>
          <a:ln w="9525">
            <a:noFill/>
            <a:miter lim="800000"/>
            <a:headEnd/>
            <a:tailEnd/>
          </a:ln>
        </p:spPr>
        <p:txBody>
          <a:bodyPr>
            <a:spAutoFit/>
          </a:bodyPr>
          <a:lstStyle/>
          <a:p>
            <a:pPr>
              <a:lnSpc>
                <a:spcPct val="150000"/>
              </a:lnSpc>
              <a:buClr>
                <a:schemeClr val="folHlink"/>
              </a:buClr>
              <a:buSzPct val="95000"/>
            </a:pPr>
            <a:r>
              <a:rPr lang="en-US" sz="2400" b="1" u="sng" dirty="0"/>
              <a:t>Time</a:t>
            </a:r>
            <a:br>
              <a:rPr lang="en-US" sz="1200" b="1" dirty="0"/>
            </a:br>
            <a:endParaRPr lang="en-US" sz="1200" b="1" dirty="0"/>
          </a:p>
          <a:p>
            <a:pPr marL="171450" indent="-171450">
              <a:lnSpc>
                <a:spcPct val="150000"/>
              </a:lnSpc>
              <a:buFont typeface="Arial" panose="020B0604020202020204" pitchFamily="34" charset="0"/>
              <a:buChar char="•"/>
            </a:pPr>
            <a:r>
              <a:rPr lang="en-US" sz="1200" dirty="0">
                <a:cs typeface="Arial" charset="0"/>
              </a:rPr>
              <a:t>The expenditure has to occur within the time limit applicable to the Appropriation Act.</a:t>
            </a:r>
          </a:p>
          <a:p>
            <a:pPr>
              <a:lnSpc>
                <a:spcPct val="150000"/>
              </a:lnSpc>
            </a:pPr>
            <a:endParaRPr lang="en-US" sz="1200" b="1" dirty="0">
              <a:cs typeface="Arial" charset="0"/>
            </a:endParaRPr>
          </a:p>
          <a:p>
            <a:pPr>
              <a:lnSpc>
                <a:spcPct val="150000"/>
              </a:lnSpc>
            </a:pPr>
            <a:r>
              <a:rPr lang="en-US" sz="1800" b="1" dirty="0">
                <a:cs typeface="Arial" charset="0"/>
              </a:rPr>
              <a:t>Determining Time Periods</a:t>
            </a:r>
          </a:p>
          <a:p>
            <a:pPr marL="171450" indent="-171450">
              <a:lnSpc>
                <a:spcPct val="150000"/>
              </a:lnSpc>
              <a:buFont typeface="Arial" panose="020B0604020202020204" pitchFamily="34" charset="0"/>
              <a:buChar char="•"/>
            </a:pPr>
            <a:r>
              <a:rPr lang="en-US" sz="1200" b="1" dirty="0">
                <a:latin typeface="Arial" charset="0"/>
              </a:rPr>
              <a:t>NASS has the authority to extend the validity period of the budget beyond the normal one year </a:t>
            </a:r>
          </a:p>
          <a:p>
            <a:pPr marL="228600" indent="-228600">
              <a:lnSpc>
                <a:spcPct val="80000"/>
              </a:lnSpc>
              <a:buSzPct val="95000"/>
              <a:buFont typeface="Wingdings" pitchFamily="2" charset="2"/>
              <a:buChar char="Ø"/>
            </a:pPr>
            <a:endParaRPr lang="en-US" sz="1200" b="1" dirty="0">
              <a:latin typeface="Arial" charset="0"/>
            </a:endParaRPr>
          </a:p>
          <a:p>
            <a:pPr marL="228600" indent="-228600">
              <a:lnSpc>
                <a:spcPct val="80000"/>
              </a:lnSpc>
              <a:buSzPct val="95000"/>
              <a:buFont typeface="Wingdings" pitchFamily="2" charset="2"/>
              <a:buChar char="Ø"/>
            </a:pPr>
            <a:endParaRPr lang="en-US" sz="1200" b="1" dirty="0">
              <a:latin typeface="Arial" charset="0"/>
            </a:endParaRPr>
          </a:p>
          <a:p>
            <a:pPr marL="171450" indent="-171450">
              <a:lnSpc>
                <a:spcPct val="80000"/>
              </a:lnSpc>
              <a:buSzPct val="95000"/>
              <a:buFont typeface="Arial" panose="020B0604020202020204" pitchFamily="34" charset="0"/>
              <a:buChar char="•"/>
            </a:pPr>
            <a:r>
              <a:rPr lang="en-US" sz="1200" b="1" dirty="0">
                <a:latin typeface="Arial" charset="0"/>
              </a:rPr>
              <a:t>Budget Office and respective MDAs determine when specific expenditures are to be made, subject to FMF/OAGF confirming availability of funds.</a:t>
            </a:r>
            <a:endParaRPr lang="en-US" sz="1200" dirty="0">
              <a:latin typeface="Arial" charset="0"/>
            </a:endParaRPr>
          </a:p>
          <a:p>
            <a:pPr marL="228600" indent="-228600">
              <a:lnSpc>
                <a:spcPct val="80000"/>
              </a:lnSpc>
              <a:buFont typeface="Wingdings" pitchFamily="2" charset="2"/>
              <a:buNone/>
            </a:pPr>
            <a:endParaRPr lang="en-US" sz="1200" dirty="0">
              <a:latin typeface="Arial" charset="0"/>
            </a:endParaRPr>
          </a:p>
        </p:txBody>
      </p:sp>
      <p:sp>
        <p:nvSpPr>
          <p:cNvPr id="34823"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hangingPunct="0"/>
            <a:endParaRPr lang="en-US"/>
          </a:p>
        </p:txBody>
      </p:sp>
      <p:sp>
        <p:nvSpPr>
          <p:cNvPr id="34824"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noFill/>
            <a:round/>
            <a:headEnd/>
            <a:tailEnd/>
          </a:ln>
        </p:spPr>
        <p:txBody>
          <a:bodyPr/>
          <a:lstStyle/>
          <a:p>
            <a:pPr eaLnBrk="0" hangingPunct="0"/>
            <a:endParaRPr lang="en-US"/>
          </a:p>
        </p:txBody>
      </p:sp>
      <p:sp>
        <p:nvSpPr>
          <p:cNvPr id="34825"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noFill/>
            <a:round/>
            <a:headEnd/>
            <a:tailEnd/>
          </a:ln>
        </p:spPr>
        <p:txBody>
          <a:bodyPr/>
          <a:lstStyle/>
          <a:p>
            <a:pPr eaLnBrk="0" hangingPunct="0"/>
            <a:endParaRPr lang="en-US"/>
          </a:p>
        </p:txBody>
      </p:sp>
      <p:sp>
        <p:nvSpPr>
          <p:cNvPr id="34826" name="TextBox 11"/>
          <p:cNvSpPr txBox="1">
            <a:spLocks noChangeArrowheads="1"/>
          </p:cNvSpPr>
          <p:nvPr/>
        </p:nvSpPr>
        <p:spPr bwMode="auto">
          <a:xfrm>
            <a:off x="1657350" y="542925"/>
            <a:ext cx="5124450" cy="584775"/>
          </a:xfrm>
          <a:prstGeom prst="rect">
            <a:avLst/>
          </a:prstGeom>
          <a:noFill/>
          <a:ln w="9525">
            <a:noFill/>
            <a:miter lim="800000"/>
            <a:headEnd/>
            <a:tailEnd/>
          </a:ln>
        </p:spPr>
        <p:txBody>
          <a:bodyPr>
            <a:spAutoFit/>
          </a:bodyPr>
          <a:lstStyle/>
          <a:p>
            <a:pPr eaLnBrk="0" hangingPunct="0"/>
            <a:r>
              <a:rPr lang="en-US" b="1" dirty="0">
                <a:solidFill>
                  <a:schemeClr val="bg1"/>
                </a:solidFill>
                <a:latin typeface="Calibri" pitchFamily="34" charset="0"/>
                <a:cs typeface="Arial" charset="0"/>
              </a:rPr>
              <a:t>2.6 Federal Government Budgeting Framework Cont’d</a:t>
            </a:r>
            <a:br>
              <a:rPr lang="en-US" b="1" dirty="0">
                <a:solidFill>
                  <a:schemeClr val="bg1"/>
                </a:solidFill>
                <a:latin typeface="Calibri" pitchFamily="34" charset="0"/>
                <a:cs typeface="Arial" charset="0"/>
              </a:rPr>
            </a:br>
            <a:r>
              <a:rPr lang="en-US" b="1" dirty="0">
                <a:solidFill>
                  <a:schemeClr val="bg1"/>
                </a:solidFill>
                <a:latin typeface="Calibri" pitchFamily="34" charset="0"/>
                <a:cs typeface="Arial" charset="0"/>
              </a:rPr>
              <a:t>- </a:t>
            </a:r>
            <a:r>
              <a:rPr lang="en-GB" b="1" dirty="0">
                <a:solidFill>
                  <a:schemeClr val="bg1"/>
                </a:solidFill>
                <a:latin typeface="Calibri" pitchFamily="34" charset="0"/>
                <a:cs typeface="Arial" charset="0"/>
              </a:rPr>
              <a:t>Principles of the Appropriation Act</a:t>
            </a:r>
            <a:endParaRPr lang="en-US" b="1" dirty="0">
              <a:solidFill>
                <a:schemeClr val="bg1"/>
              </a:solidFill>
              <a:latin typeface="Calibri" pitchFamily="34" charset="0"/>
              <a:cs typeface="Arial" charset="0"/>
            </a:endParaRPr>
          </a:p>
        </p:txBody>
      </p:sp>
      <p:sp>
        <p:nvSpPr>
          <p:cNvPr id="34827"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sp>
        <p:nvSpPr>
          <p:cNvPr id="13" name="Oval 12"/>
          <p:cNvSpPr/>
          <p:nvPr/>
        </p:nvSpPr>
        <p:spPr bwMode="auto">
          <a:xfrm>
            <a:off x="7971527" y="1138812"/>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4830" name="TextBox 7"/>
          <p:cNvSpPr txBox="1">
            <a:spLocks noChangeArrowheads="1"/>
          </p:cNvSpPr>
          <p:nvPr/>
        </p:nvSpPr>
        <p:spPr bwMode="auto">
          <a:xfrm>
            <a:off x="7916862" y="1127700"/>
            <a:ext cx="617538" cy="708025"/>
          </a:xfrm>
          <a:prstGeom prst="rect">
            <a:avLst/>
          </a:prstGeom>
          <a:noFill/>
          <a:ln w="9525">
            <a:noFill/>
            <a:miter lim="800000"/>
            <a:headEnd/>
            <a:tailEnd/>
          </a:ln>
        </p:spPr>
        <p:txBody>
          <a:bodyPr>
            <a:spAutoFit/>
          </a:bodyPr>
          <a:lstStyle/>
          <a:p>
            <a:pPr algn="r" eaLnBrk="0" hangingPunct="0"/>
            <a:r>
              <a:rPr lang="en-US" sz="4000" b="1">
                <a:solidFill>
                  <a:srgbClr val="3C8C93"/>
                </a:solidFill>
                <a:latin typeface="Arial" charset="0"/>
                <a:cs typeface="Arial" charset="0"/>
              </a:rPr>
              <a:t>2</a:t>
            </a:r>
          </a:p>
        </p:txBody>
      </p:sp>
      <p:grpSp>
        <p:nvGrpSpPr>
          <p:cNvPr id="11" name="Group 10"/>
          <p:cNvGrpSpPr/>
          <p:nvPr/>
        </p:nvGrpSpPr>
        <p:grpSpPr>
          <a:xfrm>
            <a:off x="6881815" y="6055659"/>
            <a:ext cx="795337" cy="792162"/>
            <a:chOff x="6881813" y="6055659"/>
            <a:chExt cx="795337" cy="792162"/>
          </a:xfrm>
        </p:grpSpPr>
        <p:sp>
          <p:nvSpPr>
            <p:cNvPr id="12"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7"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4179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5"/>
          <p:cNvSpPr txBox="1">
            <a:spLocks noChangeArrowheads="1"/>
          </p:cNvSpPr>
          <p:nvPr/>
        </p:nvSpPr>
        <p:spPr bwMode="auto">
          <a:xfrm>
            <a:off x="3281363" y="2413000"/>
            <a:ext cx="5181600" cy="3831818"/>
          </a:xfrm>
          <a:prstGeom prst="rect">
            <a:avLst/>
          </a:prstGeom>
          <a:noFill/>
          <a:ln w="9525">
            <a:noFill/>
            <a:miter lim="800000"/>
            <a:headEnd/>
            <a:tailEnd/>
          </a:ln>
        </p:spPr>
        <p:txBody>
          <a:bodyPr>
            <a:spAutoFit/>
          </a:bodyPr>
          <a:lstStyle/>
          <a:p>
            <a:pPr>
              <a:lnSpc>
                <a:spcPct val="150000"/>
              </a:lnSpc>
            </a:pPr>
            <a:r>
              <a:rPr lang="en-US" sz="1800" b="1" dirty="0">
                <a:latin typeface="Arial" charset="0"/>
                <a:cs typeface="Arial" charset="0"/>
              </a:rPr>
              <a:t>Amount – </a:t>
            </a:r>
            <a:r>
              <a:rPr lang="en-US" sz="1800" dirty="0">
                <a:latin typeface="Arial" charset="0"/>
                <a:cs typeface="Arial" charset="0"/>
              </a:rPr>
              <a:t>The obligation and expenditure must be within the amounts appropriated by the National Assembly (NASS). </a:t>
            </a:r>
            <a:endParaRPr lang="en-US" sz="1800" dirty="0">
              <a:cs typeface="Arial" charset="0"/>
            </a:endParaRPr>
          </a:p>
          <a:p>
            <a:pPr marL="285750" indent="-285750">
              <a:lnSpc>
                <a:spcPct val="150000"/>
              </a:lnSpc>
              <a:buFont typeface="Arial" panose="020B0604020202020204" pitchFamily="34" charset="0"/>
              <a:buChar char="•"/>
            </a:pPr>
            <a:r>
              <a:rPr lang="en-US" sz="1800" dirty="0">
                <a:latin typeface="Arial" charset="0"/>
                <a:cs typeface="Arial" charset="0"/>
              </a:rPr>
              <a:t>Additions can be accommodated through</a:t>
            </a:r>
          </a:p>
          <a:p>
            <a:pPr marL="752181" lvl="1" indent="-285750">
              <a:lnSpc>
                <a:spcPct val="150000"/>
              </a:lnSpc>
              <a:buFont typeface="Arial" panose="020B0604020202020204" pitchFamily="34" charset="0"/>
              <a:buChar char="•"/>
            </a:pPr>
            <a:r>
              <a:rPr lang="en-US" sz="1800" dirty="0">
                <a:cs typeface="Arial" charset="0"/>
              </a:rPr>
              <a:t>Virement; and</a:t>
            </a:r>
          </a:p>
          <a:p>
            <a:pPr marL="752181" lvl="1" indent="-285750">
              <a:lnSpc>
                <a:spcPct val="150000"/>
              </a:lnSpc>
              <a:buFont typeface="Arial" panose="020B0604020202020204" pitchFamily="34" charset="0"/>
              <a:buChar char="•"/>
            </a:pPr>
            <a:r>
              <a:rPr lang="en-US" sz="1800" dirty="0">
                <a:latin typeface="Arial" charset="0"/>
                <a:cs typeface="Arial" charset="0"/>
              </a:rPr>
              <a:t>Supplementary Budget</a:t>
            </a:r>
          </a:p>
          <a:p>
            <a:pPr marL="285750" indent="-285750">
              <a:lnSpc>
                <a:spcPct val="150000"/>
              </a:lnSpc>
              <a:buFont typeface="Arial" panose="020B0604020202020204" pitchFamily="34" charset="0"/>
              <a:buChar char="•"/>
            </a:pPr>
            <a:r>
              <a:rPr lang="en-US" sz="1800" dirty="0">
                <a:latin typeface="Arial" charset="0"/>
                <a:cs typeface="Arial" charset="0"/>
              </a:rPr>
              <a:t>These have to be approved by the NASS, adopting a similar process as the Appropriation Bill</a:t>
            </a:r>
          </a:p>
        </p:txBody>
      </p:sp>
      <p:sp>
        <p:nvSpPr>
          <p:cNvPr id="35844" name="TextBox 7"/>
          <p:cNvSpPr txBox="1">
            <a:spLocks noChangeArrowheads="1"/>
          </p:cNvSpPr>
          <p:nvPr/>
        </p:nvSpPr>
        <p:spPr bwMode="auto">
          <a:xfrm>
            <a:off x="157163" y="2797721"/>
            <a:ext cx="3124200" cy="2646878"/>
          </a:xfrm>
          <a:prstGeom prst="rect">
            <a:avLst/>
          </a:prstGeom>
          <a:blipFill>
            <a:blip r:embed="rId3"/>
            <a:stretch>
              <a:fillRect/>
            </a:stretch>
          </a:blipFill>
          <a:ln w="9525">
            <a:noFill/>
            <a:miter lim="800000"/>
            <a:headEnd/>
            <a:tailEnd/>
          </a:ln>
        </p:spPr>
        <p:txBody>
          <a:bodyPr>
            <a:spAutoFit/>
          </a:bodyPr>
          <a:lstStyle/>
          <a:p>
            <a:pPr eaLnBrk="0" hangingPunct="0"/>
            <a:endParaRPr lang="en-US" sz="16600" b="1" dirty="0">
              <a:latin typeface="Arial" charset="0"/>
              <a:cs typeface="Arial" charset="0"/>
            </a:endParaRPr>
          </a:p>
        </p:txBody>
      </p:sp>
      <p:sp>
        <p:nvSpPr>
          <p:cNvPr id="35846"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hangingPunct="0"/>
            <a:endParaRPr lang="en-US"/>
          </a:p>
        </p:txBody>
      </p:sp>
      <p:sp>
        <p:nvSpPr>
          <p:cNvPr id="35847"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noFill/>
            <a:round/>
            <a:headEnd/>
            <a:tailEnd/>
          </a:ln>
        </p:spPr>
        <p:txBody>
          <a:bodyPr/>
          <a:lstStyle/>
          <a:p>
            <a:pPr eaLnBrk="0" hangingPunct="0"/>
            <a:endParaRPr lang="en-US"/>
          </a:p>
        </p:txBody>
      </p:sp>
      <p:sp>
        <p:nvSpPr>
          <p:cNvPr id="35848"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noFill/>
            <a:round/>
            <a:headEnd/>
            <a:tailEnd/>
          </a:ln>
        </p:spPr>
        <p:txBody>
          <a:bodyPr/>
          <a:lstStyle/>
          <a:p>
            <a:pPr eaLnBrk="0" hangingPunct="0"/>
            <a:endParaRPr lang="en-US"/>
          </a:p>
        </p:txBody>
      </p:sp>
      <p:sp>
        <p:nvSpPr>
          <p:cNvPr id="35849" name="TextBox 11"/>
          <p:cNvSpPr txBox="1">
            <a:spLocks noChangeArrowheads="1"/>
          </p:cNvSpPr>
          <p:nvPr/>
        </p:nvSpPr>
        <p:spPr bwMode="auto">
          <a:xfrm>
            <a:off x="1657350" y="444213"/>
            <a:ext cx="5124450" cy="584775"/>
          </a:xfrm>
          <a:prstGeom prst="rect">
            <a:avLst/>
          </a:prstGeom>
          <a:noFill/>
          <a:ln w="9525">
            <a:noFill/>
            <a:miter lim="800000"/>
            <a:headEnd/>
            <a:tailEnd/>
          </a:ln>
        </p:spPr>
        <p:txBody>
          <a:bodyPr>
            <a:spAutoFit/>
          </a:bodyPr>
          <a:lstStyle/>
          <a:p>
            <a:pPr eaLnBrk="0" hangingPunct="0"/>
            <a:r>
              <a:rPr lang="en-US" b="1" dirty="0">
                <a:solidFill>
                  <a:schemeClr val="bg1"/>
                </a:solidFill>
                <a:latin typeface="Calibri" pitchFamily="34" charset="0"/>
                <a:cs typeface="Arial" charset="0"/>
              </a:rPr>
              <a:t>2.7 Federal Government Budgeting Framework Cont’d</a:t>
            </a:r>
            <a:br>
              <a:rPr lang="en-US" b="1" dirty="0">
                <a:solidFill>
                  <a:schemeClr val="bg1"/>
                </a:solidFill>
                <a:latin typeface="Calibri" pitchFamily="34" charset="0"/>
                <a:cs typeface="Arial" charset="0"/>
              </a:rPr>
            </a:br>
            <a:r>
              <a:rPr lang="en-US" b="1" dirty="0">
                <a:solidFill>
                  <a:schemeClr val="bg1"/>
                </a:solidFill>
                <a:latin typeface="Calibri" pitchFamily="34" charset="0"/>
                <a:cs typeface="Arial" charset="0"/>
              </a:rPr>
              <a:t>- </a:t>
            </a:r>
            <a:r>
              <a:rPr lang="en-GB" b="1" dirty="0">
                <a:solidFill>
                  <a:schemeClr val="bg1"/>
                </a:solidFill>
                <a:latin typeface="Calibri" pitchFamily="34" charset="0"/>
                <a:cs typeface="Arial" charset="0"/>
              </a:rPr>
              <a:t>Principles of the Appropriation Act</a:t>
            </a:r>
            <a:endParaRPr lang="en-US" b="1" dirty="0">
              <a:solidFill>
                <a:schemeClr val="bg1"/>
              </a:solidFill>
              <a:latin typeface="Calibri" pitchFamily="34" charset="0"/>
              <a:cs typeface="Arial" charset="0"/>
            </a:endParaRPr>
          </a:p>
        </p:txBody>
      </p:sp>
      <p:sp>
        <p:nvSpPr>
          <p:cNvPr id="35850"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sp>
        <p:nvSpPr>
          <p:cNvPr id="13" name="Oval 12"/>
          <p:cNvSpPr/>
          <p:nvPr/>
        </p:nvSpPr>
        <p:spPr bwMode="auto">
          <a:xfrm>
            <a:off x="7944160" y="1179523"/>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5852" name="TextBox 7"/>
          <p:cNvSpPr txBox="1">
            <a:spLocks noChangeArrowheads="1"/>
          </p:cNvSpPr>
          <p:nvPr/>
        </p:nvSpPr>
        <p:spPr bwMode="auto">
          <a:xfrm>
            <a:off x="7912893" y="1179523"/>
            <a:ext cx="617538" cy="708025"/>
          </a:xfrm>
          <a:prstGeom prst="rect">
            <a:avLst/>
          </a:prstGeom>
          <a:noFill/>
          <a:ln w="9525">
            <a:noFill/>
            <a:miter lim="800000"/>
            <a:headEnd/>
            <a:tailEnd/>
          </a:ln>
        </p:spPr>
        <p:txBody>
          <a:bodyPr>
            <a:spAutoFit/>
          </a:bodyPr>
          <a:lstStyle/>
          <a:p>
            <a:pPr algn="r" eaLnBrk="0" hangingPunct="0"/>
            <a:r>
              <a:rPr lang="en-US" sz="4000" b="1" dirty="0">
                <a:solidFill>
                  <a:srgbClr val="3C8C93"/>
                </a:solidFill>
                <a:latin typeface="Arial" charset="0"/>
                <a:cs typeface="Arial" charset="0"/>
              </a:rPr>
              <a:t>3</a:t>
            </a:r>
          </a:p>
        </p:txBody>
      </p:sp>
      <p:sp>
        <p:nvSpPr>
          <p:cNvPr id="2" name="Rectangle 1"/>
          <p:cNvSpPr/>
          <p:nvPr/>
        </p:nvSpPr>
        <p:spPr>
          <a:xfrm>
            <a:off x="622852" y="5209125"/>
            <a:ext cx="2226365" cy="2354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grpSp>
        <p:nvGrpSpPr>
          <p:cNvPr id="12" name="Group 11"/>
          <p:cNvGrpSpPr/>
          <p:nvPr/>
        </p:nvGrpSpPr>
        <p:grpSpPr>
          <a:xfrm>
            <a:off x="6881815" y="6055659"/>
            <a:ext cx="795337" cy="792162"/>
            <a:chOff x="6881813" y="6055659"/>
            <a:chExt cx="795337" cy="792162"/>
          </a:xfrm>
        </p:grpSpPr>
        <p:sp>
          <p:nvSpPr>
            <p:cNvPr id="14"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8"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60485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50504" y="422314"/>
            <a:ext cx="5764696" cy="1107996"/>
          </a:xfrm>
        </p:spPr>
        <p:txBody>
          <a:bodyPr/>
          <a:lstStyle/>
          <a:p>
            <a:pPr eaLnBrk="1" hangingPunct="1"/>
            <a:r>
              <a:rPr lang="en-US" altLang="zh-CN" sz="3600" dirty="0">
                <a:ea typeface="宋体" panose="02010600030101010101" pitchFamily="2" charset="-122"/>
              </a:rPr>
              <a:t>3.0 Key Challenges </a:t>
            </a:r>
            <a:br>
              <a:rPr lang="en-US" altLang="zh-CN" sz="3600" dirty="0">
                <a:ea typeface="宋体" panose="02010600030101010101" pitchFamily="2" charset="-122"/>
              </a:rPr>
            </a:br>
            <a:r>
              <a:rPr lang="en-US" altLang="zh-CN" sz="3600" dirty="0">
                <a:ea typeface="宋体" panose="02010600030101010101" pitchFamily="2" charset="-122"/>
              </a:rPr>
              <a:t>The existing problems</a:t>
            </a:r>
          </a:p>
        </p:txBody>
      </p:sp>
      <p:sp>
        <p:nvSpPr>
          <p:cNvPr id="228355" name="Rectangle 3"/>
          <p:cNvSpPr>
            <a:spLocks noGrp="1" noChangeArrowheads="1"/>
          </p:cNvSpPr>
          <p:nvPr>
            <p:ph type="body" idx="1"/>
          </p:nvPr>
        </p:nvSpPr>
        <p:spPr>
          <a:xfrm>
            <a:off x="2146851" y="1516171"/>
            <a:ext cx="6479623" cy="4154984"/>
          </a:xfrm>
        </p:spPr>
        <p:txBody>
          <a:bodyPr/>
          <a:lstStyle/>
          <a:p>
            <a:pPr marL="342900" indent="-342900" eaLnBrk="1" hangingPunct="1">
              <a:lnSpc>
                <a:spcPct val="150000"/>
              </a:lnSpc>
              <a:buFont typeface="Arial" panose="020B0604020202020204" pitchFamily="34" charset="0"/>
              <a:buChar char="•"/>
            </a:pPr>
            <a:r>
              <a:rPr lang="en-US" altLang="zh-CN" sz="3000" dirty="0">
                <a:ea typeface="宋体" panose="02010600030101010101" pitchFamily="2" charset="-122"/>
              </a:rPr>
              <a:t>What are the key Issues in Nigeria’s Budgetary system?</a:t>
            </a:r>
          </a:p>
          <a:p>
            <a:pPr marL="342900" indent="-342900" eaLnBrk="1" hangingPunct="1">
              <a:lnSpc>
                <a:spcPct val="150000"/>
              </a:lnSpc>
              <a:buFont typeface="Arial" panose="020B0604020202020204" pitchFamily="34" charset="0"/>
              <a:buChar char="•"/>
            </a:pPr>
            <a:r>
              <a:rPr lang="en-US" altLang="zh-CN" sz="3000" dirty="0">
                <a:ea typeface="宋体" panose="02010600030101010101" pitchFamily="2" charset="-122"/>
              </a:rPr>
              <a:t>What are the key challenges to Budget preparation and execution in Nigeria?</a:t>
            </a:r>
          </a:p>
          <a:p>
            <a:pPr marL="342900" indent="-342900" eaLnBrk="1" hangingPunct="1">
              <a:lnSpc>
                <a:spcPct val="150000"/>
              </a:lnSpc>
              <a:buFont typeface="Arial" panose="020B0604020202020204" pitchFamily="34" charset="0"/>
              <a:buChar char="•"/>
            </a:pPr>
            <a:r>
              <a:rPr lang="en-US" altLang="zh-CN" sz="3000" dirty="0">
                <a:ea typeface="宋体" panose="02010600030101010101" pitchFamily="2" charset="-122"/>
              </a:rPr>
              <a:t>Where are the inefficiencies?</a:t>
            </a:r>
          </a:p>
          <a:p>
            <a:pPr marL="342900" indent="-342900" eaLnBrk="1" hangingPunct="1">
              <a:lnSpc>
                <a:spcPct val="150000"/>
              </a:lnSpc>
              <a:buFont typeface="Arial" panose="020B0604020202020204" pitchFamily="34" charset="0"/>
              <a:buChar char="•"/>
            </a:pPr>
            <a:r>
              <a:rPr lang="en-US" altLang="zh-CN" sz="3000" dirty="0">
                <a:ea typeface="宋体" panose="02010600030101010101" pitchFamily="2" charset="-122"/>
              </a:rPr>
              <a:t>What reforms are required?</a:t>
            </a:r>
          </a:p>
        </p:txBody>
      </p:sp>
      <p:pic>
        <p:nvPicPr>
          <p:cNvPr id="6148" name="Picture 4" descr="exa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1722438"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8459949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8355">
                                            <p:txEl>
                                              <p:pRg st="0" end="0"/>
                                            </p:txEl>
                                          </p:spTgt>
                                        </p:tgtEl>
                                        <p:attrNameLst>
                                          <p:attrName>style.visibility</p:attrName>
                                        </p:attrNameLst>
                                      </p:cBhvr>
                                      <p:to>
                                        <p:strVal val="visible"/>
                                      </p:to>
                                    </p:set>
                                    <p:anim to="" calcmode="lin" valueType="num">
                                      <p:cBhvr>
                                        <p:cTn id="7" dur="1" fill="hold"/>
                                        <p:tgtEl>
                                          <p:spTgt spid="2283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8355">
                                            <p:txEl>
                                              <p:pRg st="1" end="1"/>
                                            </p:txEl>
                                          </p:spTgt>
                                        </p:tgtEl>
                                        <p:attrNameLst>
                                          <p:attrName>style.visibility</p:attrName>
                                        </p:attrNameLst>
                                      </p:cBhvr>
                                      <p:to>
                                        <p:strVal val="visible"/>
                                      </p:to>
                                    </p:set>
                                    <p:anim to="" calcmode="lin" valueType="num">
                                      <p:cBhvr>
                                        <p:cTn id="12" dur="1" fill="hold"/>
                                        <p:tgtEl>
                                          <p:spTgt spid="2283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8355">
                                            <p:txEl>
                                              <p:pRg st="2" end="2"/>
                                            </p:txEl>
                                          </p:spTgt>
                                        </p:tgtEl>
                                        <p:attrNameLst>
                                          <p:attrName>style.visibility</p:attrName>
                                        </p:attrNameLst>
                                      </p:cBhvr>
                                      <p:to>
                                        <p:strVal val="visible"/>
                                      </p:to>
                                    </p:set>
                                    <p:anim to="" calcmode="lin" valueType="num">
                                      <p:cBhvr>
                                        <p:cTn id="17" dur="1" fill="hold"/>
                                        <p:tgtEl>
                                          <p:spTgt spid="2283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8355">
                                            <p:txEl>
                                              <p:pRg st="3" end="3"/>
                                            </p:txEl>
                                          </p:spTgt>
                                        </p:tgtEl>
                                        <p:attrNameLst>
                                          <p:attrName>style.visibility</p:attrName>
                                        </p:attrNameLst>
                                      </p:cBhvr>
                                      <p:to>
                                        <p:strVal val="visible"/>
                                      </p:to>
                                    </p:set>
                                    <p:anim to="" calcmode="lin" valueType="num">
                                      <p:cBhvr>
                                        <p:cTn id="22" dur="1" fill="hold"/>
                                        <p:tgtEl>
                                          <p:spTgt spid="22835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004486"/>
            <a:ext cx="7886700" cy="517464"/>
          </a:xfrm>
        </p:spPr>
        <p:txBody>
          <a:bodyPr vert="horz" wrap="square" lIns="68580" tIns="34290" rIns="68580" bIns="34290" numCol="1" rtlCol="0" anchor="ctr" anchorCtr="0" compatLnSpc="1">
            <a:prstTxWarp prst="textNoShape">
              <a:avLst/>
            </a:prstTxWarp>
            <a:noAutofit/>
          </a:bodyPr>
          <a:lstStyle/>
          <a:p>
            <a:pPr>
              <a:lnSpc>
                <a:spcPct val="85000"/>
              </a:lnSpc>
            </a:pPr>
            <a:r>
              <a:rPr lang="en-US" spc="-90" dirty="0">
                <a:solidFill>
                  <a:schemeClr val="accent1"/>
                </a:solidFill>
              </a:rPr>
              <a:t>Non-conformity with Budget Calendar </a:t>
            </a:r>
          </a:p>
        </p:txBody>
      </p:sp>
      <p:sp>
        <p:nvSpPr>
          <p:cNvPr id="5" name="Content Placeholder 4"/>
          <p:cNvSpPr>
            <a:spLocks noGrp="1"/>
          </p:cNvSpPr>
          <p:nvPr>
            <p:ph sz="half" idx="1"/>
          </p:nvPr>
        </p:nvSpPr>
        <p:spPr>
          <a:xfrm>
            <a:off x="172278" y="1701311"/>
            <a:ext cx="3246783" cy="4182654"/>
          </a:xfrm>
        </p:spPr>
        <p:txBody>
          <a:bodyPr>
            <a:normAutofit/>
          </a:bodyPr>
          <a:lstStyle/>
          <a:p>
            <a:pPr marL="285750" indent="-285750">
              <a:spcAft>
                <a:spcPts val="1200"/>
              </a:spcAft>
              <a:buFont typeface="Arial" panose="020B0604020202020204" pitchFamily="34" charset="0"/>
              <a:buChar char="•"/>
            </a:pPr>
            <a:r>
              <a:rPr lang="en-US" sz="1800" dirty="0"/>
              <a:t>Budget processes expected to be concluded, and budget in place by January-beginning of the fiscal year</a:t>
            </a:r>
          </a:p>
          <a:p>
            <a:pPr marL="285750" indent="-285750">
              <a:spcAft>
                <a:spcPts val="1200"/>
              </a:spcAft>
              <a:buFont typeface="Arial" panose="020B0604020202020204" pitchFamily="34" charset="0"/>
              <a:buChar char="•"/>
            </a:pPr>
            <a:r>
              <a:rPr lang="en-US" sz="1800" dirty="0"/>
              <a:t>Unfortunately, this is usually not the case due to various reasons.</a:t>
            </a:r>
          </a:p>
          <a:p>
            <a:pPr marL="285750" indent="-285750">
              <a:spcAft>
                <a:spcPts val="1200"/>
              </a:spcAft>
              <a:buFont typeface="Arial" panose="020B0604020202020204" pitchFamily="34" charset="0"/>
              <a:buChar char="•"/>
            </a:pPr>
            <a:r>
              <a:rPr lang="en-US" sz="1800" dirty="0"/>
              <a:t>This has adverse consequences on ability to implement the budget </a:t>
            </a:r>
          </a:p>
          <a:p>
            <a:pPr marL="285750" indent="-285750">
              <a:spcAft>
                <a:spcPts val="1200"/>
              </a:spcAft>
              <a:buFont typeface="Arial" panose="020B0604020202020204" pitchFamily="34" charset="0"/>
              <a:buChar char="•"/>
            </a:pPr>
            <a:r>
              <a:rPr lang="en-US" sz="1800" dirty="0"/>
              <a:t>It also creates uncertainty in the economy that slows economic activities</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993685470"/>
              </p:ext>
            </p:extLst>
          </p:nvPr>
        </p:nvGraphicFramePr>
        <p:xfrm>
          <a:off x="3538126" y="1310529"/>
          <a:ext cx="5327375" cy="4354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551583" y="5208346"/>
            <a:ext cx="532737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0000"/>
                </a:solidFill>
              </a:rPr>
              <a:t>2017 Budget proposals also now presented late on December 14, 2016</a:t>
            </a:r>
          </a:p>
        </p:txBody>
      </p:sp>
      <p:sp>
        <p:nvSpPr>
          <p:cNvPr id="3" name="TextBox 2"/>
          <p:cNvSpPr txBox="1"/>
          <p:nvPr/>
        </p:nvSpPr>
        <p:spPr>
          <a:xfrm>
            <a:off x="1709529" y="380408"/>
            <a:ext cx="6056245" cy="646331"/>
          </a:xfrm>
          <a:prstGeom prst="rect">
            <a:avLst/>
          </a:prstGeom>
          <a:noFill/>
        </p:spPr>
        <p:txBody>
          <a:bodyPr wrap="square" rtlCol="0">
            <a:spAutoFit/>
          </a:bodyPr>
          <a:lstStyle/>
          <a:p>
            <a:r>
              <a:rPr lang="en-US" altLang="zh-CN" sz="3600" b="1" dirty="0">
                <a:solidFill>
                  <a:schemeClr val="bg1"/>
                </a:solidFill>
                <a:latin typeface="+mj-lt"/>
                <a:ea typeface="宋体" panose="02010600030101010101" pitchFamily="2" charset="-122"/>
                <a:cs typeface="+mj-cs"/>
              </a:rPr>
              <a:t>3.1 Key Challenges Cont’d</a:t>
            </a:r>
            <a:endParaRPr lang="en-US" sz="3600" b="1" dirty="0">
              <a:solidFill>
                <a:schemeClr val="bg1"/>
              </a:solidFill>
              <a:latin typeface="+mj-lt"/>
              <a:ea typeface="宋体" panose="02010600030101010101" pitchFamily="2" charset="-122"/>
              <a:cs typeface="+mj-cs"/>
            </a:endParaRPr>
          </a:p>
        </p:txBody>
      </p:sp>
      <p:grpSp>
        <p:nvGrpSpPr>
          <p:cNvPr id="8" name="Group 7"/>
          <p:cNvGrpSpPr/>
          <p:nvPr/>
        </p:nvGrpSpPr>
        <p:grpSpPr>
          <a:xfrm>
            <a:off x="6881815" y="6055659"/>
            <a:ext cx="795337" cy="792162"/>
            <a:chOff x="6881813" y="6055659"/>
            <a:chExt cx="795337" cy="792162"/>
          </a:xfrm>
        </p:grpSpPr>
        <p:sp>
          <p:nvSpPr>
            <p:cNvPr id="9"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3"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420424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7"/>
          <p:cNvSpPr txBox="1">
            <a:spLocks noChangeArrowheads="1"/>
          </p:cNvSpPr>
          <p:nvPr/>
        </p:nvSpPr>
        <p:spPr bwMode="auto">
          <a:xfrm>
            <a:off x="569843" y="1488966"/>
            <a:ext cx="3581400" cy="646331"/>
          </a:xfrm>
          <a:prstGeom prst="rect">
            <a:avLst/>
          </a:prstGeom>
          <a:noFill/>
          <a:ln w="9525">
            <a:noFill/>
            <a:miter lim="800000"/>
            <a:headEnd/>
            <a:tailEnd/>
          </a:ln>
        </p:spPr>
        <p:txBody>
          <a:bodyPr>
            <a:spAutoFit/>
          </a:bodyPr>
          <a:lstStyle/>
          <a:p>
            <a:pPr eaLnBrk="0" hangingPunct="0">
              <a:buClr>
                <a:schemeClr val="folHlink"/>
              </a:buClr>
              <a:buSzPct val="60000"/>
              <a:buFont typeface="Wingdings" pitchFamily="2" charset="2"/>
              <a:buNone/>
            </a:pPr>
            <a:r>
              <a:rPr lang="en-US" sz="1800" b="1" dirty="0">
                <a:latin typeface="Arial" charset="0"/>
                <a:cs typeface="Arial" charset="0"/>
              </a:rPr>
              <a:t>Commencement of Budget Execution</a:t>
            </a:r>
          </a:p>
        </p:txBody>
      </p:sp>
      <p:sp>
        <p:nvSpPr>
          <p:cNvPr id="51205"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lgn="ctr">
            <a:noFill/>
            <a:round/>
            <a:headEnd/>
            <a:tailEnd/>
          </a:ln>
        </p:spPr>
        <p:txBody>
          <a:bodyPr/>
          <a:lstStyle/>
          <a:p>
            <a:pPr eaLnBrk="0" hangingPunct="0"/>
            <a:endParaRPr lang="en-US"/>
          </a:p>
        </p:txBody>
      </p:sp>
      <p:sp>
        <p:nvSpPr>
          <p:cNvPr id="51206"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lgn="ctr">
            <a:noFill/>
            <a:round/>
            <a:headEnd/>
            <a:tailEnd/>
          </a:ln>
        </p:spPr>
        <p:txBody>
          <a:bodyPr/>
          <a:lstStyle/>
          <a:p>
            <a:pPr eaLnBrk="0" hangingPunct="0"/>
            <a:endParaRPr lang="en-US"/>
          </a:p>
        </p:txBody>
      </p:sp>
      <p:sp>
        <p:nvSpPr>
          <p:cNvPr id="51207"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lgn="ctr">
            <a:noFill/>
            <a:round/>
            <a:headEnd/>
            <a:tailEnd/>
          </a:ln>
        </p:spPr>
        <p:txBody>
          <a:bodyPr/>
          <a:lstStyle/>
          <a:p>
            <a:pPr eaLnBrk="0" hangingPunct="0"/>
            <a:endParaRPr lang="en-US"/>
          </a:p>
        </p:txBody>
      </p:sp>
      <p:sp>
        <p:nvSpPr>
          <p:cNvPr id="51209" name="Text Box 4"/>
          <p:cNvSpPr txBox="1">
            <a:spLocks noChangeArrowheads="1"/>
          </p:cNvSpPr>
          <p:nvPr/>
        </p:nvSpPr>
        <p:spPr bwMode="auto">
          <a:xfrm>
            <a:off x="3617843" y="2194885"/>
            <a:ext cx="4840357" cy="3938001"/>
          </a:xfrm>
          <a:prstGeom prst="rect">
            <a:avLst/>
          </a:prstGeom>
          <a:noFill/>
          <a:ln w="9525">
            <a:noFill/>
            <a:miter lim="800000"/>
            <a:headEnd/>
            <a:tailEnd/>
          </a:ln>
        </p:spPr>
        <p:txBody>
          <a:bodyPr wrap="square">
            <a:spAutoFit/>
          </a:bodyPr>
          <a:lstStyle/>
          <a:p>
            <a:pPr marL="228600" indent="-228600">
              <a:lnSpc>
                <a:spcPct val="105000"/>
              </a:lnSpc>
            </a:pPr>
            <a:r>
              <a:rPr lang="en-US" sz="1400" b="1" dirty="0">
                <a:latin typeface="Arial" charset="0"/>
                <a:cs typeface="Arial" charset="0"/>
              </a:rPr>
              <a:t>The delay in budget leads to:</a:t>
            </a:r>
          </a:p>
          <a:p>
            <a:pPr marL="228600" indent="-228600">
              <a:lnSpc>
                <a:spcPct val="105000"/>
              </a:lnSpc>
            </a:pPr>
            <a:endParaRPr lang="en-US" sz="1400" dirty="0">
              <a:latin typeface="Arial" charset="0"/>
              <a:cs typeface="Arial" charset="0"/>
            </a:endParaRPr>
          </a:p>
          <a:p>
            <a:pPr marL="228600" indent="-228600">
              <a:lnSpc>
                <a:spcPct val="105000"/>
              </a:lnSpc>
              <a:buFont typeface="Arial" charset="0"/>
              <a:buChar char="•"/>
            </a:pPr>
            <a:r>
              <a:rPr lang="en-US" sz="1400" dirty="0">
                <a:latin typeface="Arial" charset="0"/>
                <a:cs typeface="Arial" charset="0"/>
              </a:rPr>
              <a:t>Disruption in the commencement of budget implementation </a:t>
            </a:r>
          </a:p>
          <a:p>
            <a:pPr marL="695031" lvl="1" indent="-228600">
              <a:lnSpc>
                <a:spcPct val="105000"/>
              </a:lnSpc>
              <a:buFont typeface="Arial" charset="0"/>
              <a:buChar char="•"/>
            </a:pPr>
            <a:r>
              <a:rPr lang="en-US" sz="1400" dirty="0">
                <a:cs typeface="Arial" charset="0"/>
              </a:rPr>
              <a:t>2016 budget implementation fully commenced in May </a:t>
            </a:r>
            <a:endParaRPr lang="en-US" sz="1400" dirty="0">
              <a:latin typeface="Arial" charset="0"/>
              <a:cs typeface="Arial" charset="0"/>
            </a:endParaRPr>
          </a:p>
          <a:p>
            <a:pPr marL="228600" indent="-228600">
              <a:lnSpc>
                <a:spcPct val="105000"/>
              </a:lnSpc>
              <a:buFont typeface="Arial" charset="0"/>
              <a:buChar char="•"/>
            </a:pPr>
            <a:endParaRPr lang="en-US" sz="1400" dirty="0">
              <a:latin typeface="Arial" charset="0"/>
              <a:cs typeface="Arial" charset="0"/>
            </a:endParaRPr>
          </a:p>
          <a:p>
            <a:pPr marL="228600" indent="-228600">
              <a:lnSpc>
                <a:spcPct val="105000"/>
              </a:lnSpc>
              <a:buFont typeface="Arial" charset="0"/>
              <a:buChar char="•"/>
            </a:pPr>
            <a:r>
              <a:rPr lang="en-US" sz="1400" dirty="0">
                <a:latin typeface="Arial" charset="0"/>
                <a:cs typeface="Arial" charset="0"/>
              </a:rPr>
              <a:t>Capital implementation suffers most as:</a:t>
            </a:r>
          </a:p>
          <a:p>
            <a:pPr marL="695031" lvl="1" indent="-228600">
              <a:lnSpc>
                <a:spcPct val="105000"/>
              </a:lnSpc>
              <a:buFont typeface="Arial" charset="0"/>
              <a:buChar char="•"/>
            </a:pPr>
            <a:r>
              <a:rPr lang="en-US" sz="1400" dirty="0">
                <a:cs typeface="Arial" charset="0"/>
              </a:rPr>
              <a:t>Constitutional provision for 50% expenditure of previous year’s recurrent costs till the budget is passed or June 30, whichever is earlier. </a:t>
            </a:r>
          </a:p>
          <a:p>
            <a:pPr marL="695031" lvl="1" indent="-228600">
              <a:lnSpc>
                <a:spcPct val="105000"/>
              </a:lnSpc>
              <a:buFont typeface="Arial" charset="0"/>
              <a:buChar char="•"/>
            </a:pPr>
            <a:r>
              <a:rPr lang="en-US" sz="1400" dirty="0">
                <a:cs typeface="Arial" charset="0"/>
              </a:rPr>
              <a:t>Personnel, debt service and statutory expenditure usually met</a:t>
            </a:r>
          </a:p>
          <a:p>
            <a:pPr marL="695031" lvl="1" indent="-228600">
              <a:lnSpc>
                <a:spcPct val="105000"/>
              </a:lnSpc>
              <a:buFont typeface="Arial" charset="0"/>
              <a:buChar char="•"/>
            </a:pPr>
            <a:r>
              <a:rPr lang="en-US" sz="1400" dirty="0">
                <a:latin typeface="Arial" charset="0"/>
                <a:cs typeface="Arial" charset="0"/>
              </a:rPr>
              <a:t>However such provisions do not apply to capital expenditure, which are approved in specificity </a:t>
            </a:r>
          </a:p>
          <a:p>
            <a:pPr marL="695031" lvl="1" indent="-228600">
              <a:lnSpc>
                <a:spcPct val="105000"/>
              </a:lnSpc>
              <a:buFont typeface="Arial" charset="0"/>
              <a:buChar char="•"/>
            </a:pPr>
            <a:r>
              <a:rPr lang="en-US" sz="1400" dirty="0">
                <a:cs typeface="Arial" charset="0"/>
              </a:rPr>
              <a:t>Capital expenditure also suffers further delays due to procurement processes</a:t>
            </a:r>
          </a:p>
        </p:txBody>
      </p:sp>
      <p:sp>
        <p:nvSpPr>
          <p:cNvPr id="51210"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pic>
        <p:nvPicPr>
          <p:cNvPr id="51211" name="Picture 11" descr="Push the button">
            <a:hlinkClick r:id="rId3"/>
          </p:cNvPr>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457200" y="2819400"/>
            <a:ext cx="3276600" cy="2620963"/>
          </a:xfrm>
          <a:prstGeom prst="rect">
            <a:avLst/>
          </a:prstGeom>
          <a:solidFill>
            <a:srgbClr val="C00000"/>
          </a:solidFill>
          <a:ln w="9525">
            <a:noFill/>
            <a:miter lim="800000"/>
            <a:headEnd/>
            <a:tailEnd/>
          </a:ln>
        </p:spPr>
      </p:pic>
      <p:sp>
        <p:nvSpPr>
          <p:cNvPr id="10" name="TextBox 9"/>
          <p:cNvSpPr txBox="1"/>
          <p:nvPr/>
        </p:nvSpPr>
        <p:spPr>
          <a:xfrm>
            <a:off x="1709529" y="380408"/>
            <a:ext cx="4651513" cy="1200329"/>
          </a:xfrm>
          <a:prstGeom prst="rect">
            <a:avLst/>
          </a:prstGeom>
          <a:noFill/>
        </p:spPr>
        <p:txBody>
          <a:bodyPr wrap="square" rtlCol="0">
            <a:spAutoFit/>
          </a:bodyPr>
          <a:lstStyle/>
          <a:p>
            <a:r>
              <a:rPr lang="en-US" altLang="zh-CN" sz="3600" b="1" dirty="0">
                <a:solidFill>
                  <a:schemeClr val="bg1"/>
                </a:solidFill>
                <a:latin typeface="+mj-lt"/>
                <a:ea typeface="宋体" panose="02010600030101010101" pitchFamily="2" charset="-122"/>
                <a:cs typeface="+mj-cs"/>
              </a:rPr>
              <a:t>3.2 Key Challenges Cont’d</a:t>
            </a:r>
            <a:endParaRPr lang="en-US" sz="3600" b="1" dirty="0">
              <a:solidFill>
                <a:schemeClr val="bg1"/>
              </a:solidFill>
              <a:latin typeface="+mj-lt"/>
              <a:ea typeface="宋体" panose="02010600030101010101" pitchFamily="2" charset="-122"/>
              <a:cs typeface="+mj-cs"/>
            </a:endParaRPr>
          </a:p>
        </p:txBody>
      </p:sp>
      <p:grpSp>
        <p:nvGrpSpPr>
          <p:cNvPr id="11" name="Group 10"/>
          <p:cNvGrpSpPr/>
          <p:nvPr/>
        </p:nvGrpSpPr>
        <p:grpSpPr>
          <a:xfrm>
            <a:off x="6881815" y="6055659"/>
            <a:ext cx="795337" cy="792162"/>
            <a:chOff x="6881813" y="6055659"/>
            <a:chExt cx="795337" cy="792162"/>
          </a:xfrm>
        </p:grpSpPr>
        <p:sp>
          <p:nvSpPr>
            <p:cNvPr id="12"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6"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98749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2286" y="1915886"/>
            <a:ext cx="5892800" cy="2438400"/>
          </a:xfrm>
          <a:prstGeom prst="rect">
            <a:avLst/>
          </a:prstGeom>
          <a:no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71681572-0944-446B-8100-FA3E6B23736C}"/>
              </a:ext>
            </a:extLst>
          </p:cNvPr>
          <p:cNvGraphicFramePr>
            <a:graphicFrameLocks/>
          </p:cNvGraphicFramePr>
          <p:nvPr>
            <p:extLst>
              <p:ext uri="{D42A27DB-BD31-4B8C-83A1-F6EECF244321}">
                <p14:modId xmlns:p14="http://schemas.microsoft.com/office/powerpoint/2010/main" val="3790449393"/>
              </p:ext>
            </p:extLst>
          </p:nvPr>
        </p:nvGraphicFramePr>
        <p:xfrm>
          <a:off x="4770783" y="1116318"/>
          <a:ext cx="3916401" cy="24617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D788241-B384-450C-93C5-1331DF63EF0E}"/>
              </a:ext>
            </a:extLst>
          </p:cNvPr>
          <p:cNvGraphicFramePr>
            <a:graphicFrameLocks/>
          </p:cNvGraphicFramePr>
          <p:nvPr>
            <p:extLst>
              <p:ext uri="{D42A27DB-BD31-4B8C-83A1-F6EECF244321}">
                <p14:modId xmlns:p14="http://schemas.microsoft.com/office/powerpoint/2010/main" val="1918696932"/>
              </p:ext>
            </p:extLst>
          </p:nvPr>
        </p:nvGraphicFramePr>
        <p:xfrm>
          <a:off x="4770782" y="3590650"/>
          <a:ext cx="3862637" cy="24650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8854" y="1915886"/>
            <a:ext cx="4243360" cy="4339650"/>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1800" dirty="0"/>
              <a:t>Nigeria’s performance among MINT and selected African countries worsened between 2000 – 2016</a:t>
            </a:r>
          </a:p>
          <a:p>
            <a:pPr marL="285750" indent="-285750">
              <a:spcBef>
                <a:spcPts val="1200"/>
              </a:spcBef>
              <a:spcAft>
                <a:spcPts val="1200"/>
              </a:spcAft>
              <a:buFont typeface="Arial" panose="020B0604020202020204" pitchFamily="34" charset="0"/>
              <a:buChar char="•"/>
            </a:pPr>
            <a:r>
              <a:rPr lang="en-US" sz="1800" dirty="0"/>
              <a:t>Nigeria’s rate was at par with Turkey in 2000, but dropped off to a 30.8 percentage points gap in 2016</a:t>
            </a:r>
          </a:p>
          <a:p>
            <a:pPr marL="285750" indent="-285750">
              <a:spcBef>
                <a:spcPts val="1200"/>
              </a:spcBef>
              <a:spcAft>
                <a:spcPts val="1200"/>
              </a:spcAft>
              <a:buFont typeface="Arial" panose="020B0604020202020204" pitchFamily="34" charset="0"/>
              <a:buChar char="•"/>
            </a:pPr>
            <a:r>
              <a:rPr lang="en-US" sz="1800" dirty="0"/>
              <a:t>Nigeria’s own rate fell by 80.15% from 28.8% of GDP in 2000 to 5.7% of GDP in 2016</a:t>
            </a:r>
          </a:p>
          <a:p>
            <a:pPr marL="285750" indent="-285750">
              <a:spcBef>
                <a:spcPts val="1200"/>
              </a:spcBef>
              <a:spcAft>
                <a:spcPts val="1200"/>
              </a:spcAft>
              <a:buFont typeface="Arial" panose="020B0604020202020204" pitchFamily="34" charset="0"/>
              <a:buChar char="•"/>
            </a:pPr>
            <a:r>
              <a:rPr lang="en-US" sz="1800" dirty="0"/>
              <a:t>Sharp drop in the rate intensified from 2013 even when oil revenue was high</a:t>
            </a:r>
          </a:p>
        </p:txBody>
      </p:sp>
      <p:sp>
        <p:nvSpPr>
          <p:cNvPr id="7" name="TextBox 6"/>
          <p:cNvSpPr txBox="1"/>
          <p:nvPr/>
        </p:nvSpPr>
        <p:spPr>
          <a:xfrm>
            <a:off x="408854" y="1180546"/>
            <a:ext cx="4243360" cy="646331"/>
          </a:xfrm>
          <a:prstGeom prst="rect">
            <a:avLst/>
          </a:prstGeom>
          <a:solidFill>
            <a:schemeClr val="accent2"/>
          </a:solidFill>
        </p:spPr>
        <p:txBody>
          <a:bodyPr wrap="square" rtlCol="0">
            <a:spAutoFit/>
          </a:bodyPr>
          <a:lstStyle/>
          <a:p>
            <a:r>
              <a:rPr lang="en-US" sz="1800" b="1" dirty="0"/>
              <a:t>Performance of General Government Revenue as a share of GDP</a:t>
            </a:r>
          </a:p>
        </p:txBody>
      </p:sp>
      <p:sp>
        <p:nvSpPr>
          <p:cNvPr id="10" name="TextBox 9"/>
          <p:cNvSpPr txBox="1"/>
          <p:nvPr/>
        </p:nvSpPr>
        <p:spPr>
          <a:xfrm>
            <a:off x="1192697" y="380408"/>
            <a:ext cx="7659756" cy="523220"/>
          </a:xfrm>
          <a:prstGeom prst="rect">
            <a:avLst/>
          </a:prstGeom>
          <a:noFill/>
        </p:spPr>
        <p:txBody>
          <a:bodyPr wrap="square" rtlCol="0">
            <a:spAutoFit/>
          </a:bodyPr>
          <a:lstStyle/>
          <a:p>
            <a:r>
              <a:rPr lang="en-US" altLang="zh-CN" sz="2800" b="1" dirty="0">
                <a:solidFill>
                  <a:schemeClr val="bg1"/>
                </a:solidFill>
                <a:latin typeface="+mj-lt"/>
                <a:ea typeface="宋体" panose="02010600030101010101" pitchFamily="2" charset="-122"/>
                <a:cs typeface="+mj-cs"/>
              </a:rPr>
              <a:t>3.3 Key Challenges Cont’d – Revenue Performance</a:t>
            </a:r>
            <a:endParaRPr lang="en-US" sz="2800" b="1" dirty="0">
              <a:solidFill>
                <a:schemeClr val="bg1"/>
              </a:solidFill>
              <a:latin typeface="+mj-lt"/>
              <a:ea typeface="宋体" panose="02010600030101010101" pitchFamily="2" charset="-122"/>
              <a:cs typeface="+mj-cs"/>
            </a:endParaRPr>
          </a:p>
        </p:txBody>
      </p:sp>
      <p:sp>
        <p:nvSpPr>
          <p:cNvPr id="11" name="Oval 10"/>
          <p:cNvSpPr/>
          <p:nvPr/>
        </p:nvSpPr>
        <p:spPr>
          <a:xfrm>
            <a:off x="8105070" y="1689400"/>
            <a:ext cx="801509" cy="443656"/>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36.6%</a:t>
            </a:r>
          </a:p>
        </p:txBody>
      </p:sp>
      <p:sp>
        <p:nvSpPr>
          <p:cNvPr id="13" name="Oval 12"/>
          <p:cNvSpPr/>
          <p:nvPr/>
        </p:nvSpPr>
        <p:spPr>
          <a:xfrm>
            <a:off x="8096763" y="2640642"/>
            <a:ext cx="708745" cy="443656"/>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5.7%</a:t>
            </a:r>
          </a:p>
        </p:txBody>
      </p:sp>
      <p:grpSp>
        <p:nvGrpSpPr>
          <p:cNvPr id="12" name="Group 11"/>
          <p:cNvGrpSpPr/>
          <p:nvPr/>
        </p:nvGrpSpPr>
        <p:grpSpPr>
          <a:xfrm>
            <a:off x="6881815" y="6055659"/>
            <a:ext cx="795337" cy="792162"/>
            <a:chOff x="6881813" y="6055659"/>
            <a:chExt cx="795337" cy="792162"/>
          </a:xfrm>
        </p:grpSpPr>
        <p:sp>
          <p:nvSpPr>
            <p:cNvPr id="14"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8"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45637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7"/>
          <p:cNvSpPr txBox="1">
            <a:spLocks noChangeArrowheads="1"/>
          </p:cNvSpPr>
          <p:nvPr/>
        </p:nvSpPr>
        <p:spPr bwMode="auto">
          <a:xfrm>
            <a:off x="569843" y="1488966"/>
            <a:ext cx="3581400" cy="646331"/>
          </a:xfrm>
          <a:prstGeom prst="rect">
            <a:avLst/>
          </a:prstGeom>
          <a:noFill/>
          <a:ln w="9525">
            <a:noFill/>
            <a:miter lim="800000"/>
            <a:headEnd/>
            <a:tailEnd/>
          </a:ln>
        </p:spPr>
        <p:txBody>
          <a:bodyPr>
            <a:spAutoFit/>
          </a:bodyPr>
          <a:lstStyle/>
          <a:p>
            <a:pPr eaLnBrk="0" hangingPunct="0">
              <a:buClr>
                <a:schemeClr val="folHlink"/>
              </a:buClr>
              <a:buSzPct val="60000"/>
              <a:buFont typeface="Wingdings" pitchFamily="2" charset="2"/>
              <a:buNone/>
            </a:pPr>
            <a:r>
              <a:rPr lang="en-US" sz="1800" b="1" dirty="0">
                <a:latin typeface="Arial" charset="0"/>
                <a:cs typeface="Arial" charset="0"/>
              </a:rPr>
              <a:t>Poor Revenue Outturn – Key Issues </a:t>
            </a:r>
          </a:p>
        </p:txBody>
      </p:sp>
      <p:sp>
        <p:nvSpPr>
          <p:cNvPr id="51205"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lgn="ctr">
            <a:noFill/>
            <a:round/>
            <a:headEnd/>
            <a:tailEnd/>
          </a:ln>
        </p:spPr>
        <p:txBody>
          <a:bodyPr/>
          <a:lstStyle/>
          <a:p>
            <a:pPr eaLnBrk="0" hangingPunct="0"/>
            <a:endParaRPr lang="en-US"/>
          </a:p>
        </p:txBody>
      </p:sp>
      <p:sp>
        <p:nvSpPr>
          <p:cNvPr id="51206"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lgn="ctr">
            <a:noFill/>
            <a:round/>
            <a:headEnd/>
            <a:tailEnd/>
          </a:ln>
        </p:spPr>
        <p:txBody>
          <a:bodyPr/>
          <a:lstStyle/>
          <a:p>
            <a:pPr eaLnBrk="0" hangingPunct="0"/>
            <a:endParaRPr lang="en-US"/>
          </a:p>
        </p:txBody>
      </p:sp>
      <p:sp>
        <p:nvSpPr>
          <p:cNvPr id="51207"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lgn="ctr">
            <a:noFill/>
            <a:round/>
            <a:headEnd/>
            <a:tailEnd/>
          </a:ln>
        </p:spPr>
        <p:txBody>
          <a:bodyPr/>
          <a:lstStyle/>
          <a:p>
            <a:pPr eaLnBrk="0" hangingPunct="0"/>
            <a:endParaRPr lang="en-US"/>
          </a:p>
        </p:txBody>
      </p:sp>
      <p:sp>
        <p:nvSpPr>
          <p:cNvPr id="51209" name="Text Box 4"/>
          <p:cNvSpPr txBox="1">
            <a:spLocks noChangeArrowheads="1"/>
          </p:cNvSpPr>
          <p:nvPr/>
        </p:nvSpPr>
        <p:spPr bwMode="auto">
          <a:xfrm>
            <a:off x="3617843" y="2086898"/>
            <a:ext cx="4840357" cy="4390433"/>
          </a:xfrm>
          <a:prstGeom prst="rect">
            <a:avLst/>
          </a:prstGeom>
          <a:noFill/>
          <a:ln w="9525">
            <a:noFill/>
            <a:miter lim="800000"/>
            <a:headEnd/>
            <a:tailEnd/>
          </a:ln>
        </p:spPr>
        <p:txBody>
          <a:bodyPr wrap="square">
            <a:spAutoFit/>
          </a:bodyPr>
          <a:lstStyle/>
          <a:p>
            <a:pPr marL="228600" indent="-228600">
              <a:lnSpc>
                <a:spcPct val="105000"/>
              </a:lnSpc>
            </a:pPr>
            <a:r>
              <a:rPr lang="en-US" sz="1400" b="1" dirty="0">
                <a:latin typeface="Arial" charset="0"/>
                <a:cs typeface="Arial" charset="0"/>
              </a:rPr>
              <a:t>Low revenue particularly for the non-oil sector:</a:t>
            </a:r>
          </a:p>
          <a:p>
            <a:pPr marL="228600" indent="-228600">
              <a:lnSpc>
                <a:spcPct val="105000"/>
              </a:lnSpc>
            </a:pPr>
            <a:endParaRPr lang="en-US" sz="1400" dirty="0">
              <a:latin typeface="Arial" charset="0"/>
              <a:cs typeface="Arial" charset="0"/>
            </a:endParaRPr>
          </a:p>
          <a:p>
            <a:pPr marL="228600" indent="-228600">
              <a:lnSpc>
                <a:spcPct val="105000"/>
              </a:lnSpc>
              <a:buFont typeface="Arial" charset="0"/>
              <a:buChar char="•"/>
            </a:pPr>
            <a:r>
              <a:rPr lang="en-US" sz="1400" dirty="0">
                <a:latin typeface="Arial" charset="0"/>
                <a:cs typeface="Arial" charset="0"/>
              </a:rPr>
              <a:t>Monolithic revenue base</a:t>
            </a:r>
          </a:p>
          <a:p>
            <a:pPr marL="695031" lvl="1" indent="-228600">
              <a:lnSpc>
                <a:spcPct val="105000"/>
              </a:lnSpc>
              <a:buFont typeface="Arial" charset="0"/>
              <a:buChar char="•"/>
            </a:pPr>
            <a:r>
              <a:rPr lang="en-US" sz="1400" dirty="0">
                <a:cs typeface="Arial" charset="0"/>
              </a:rPr>
              <a:t>Oil accounted for 55.4% of revenue in 2015, down from 67.5% in 2014</a:t>
            </a:r>
          </a:p>
          <a:p>
            <a:pPr marL="695031" lvl="1" indent="-228600">
              <a:lnSpc>
                <a:spcPct val="105000"/>
              </a:lnSpc>
              <a:buFont typeface="Arial" charset="0"/>
              <a:buChar char="•"/>
            </a:pPr>
            <a:r>
              <a:rPr lang="en-US" sz="1400" dirty="0">
                <a:cs typeface="Arial" charset="0"/>
              </a:rPr>
              <a:t>It still accounted for over 90% of foreign exchange</a:t>
            </a:r>
          </a:p>
          <a:p>
            <a:pPr marL="228600" indent="-228600">
              <a:lnSpc>
                <a:spcPct val="105000"/>
              </a:lnSpc>
              <a:buFont typeface="Arial" charset="0"/>
              <a:buChar char="•"/>
            </a:pPr>
            <a:r>
              <a:rPr lang="en-US" sz="1400" dirty="0">
                <a:latin typeface="Arial" charset="0"/>
                <a:cs typeface="Arial" charset="0"/>
              </a:rPr>
              <a:t>Non-availability of standard framework for defining operating surplus </a:t>
            </a:r>
          </a:p>
          <a:p>
            <a:pPr marL="695031" lvl="1" indent="-228600">
              <a:lnSpc>
                <a:spcPct val="105000"/>
              </a:lnSpc>
              <a:buFont typeface="Arial" charset="0"/>
              <a:buChar char="•"/>
            </a:pPr>
            <a:r>
              <a:rPr lang="en-US" sz="1400" dirty="0">
                <a:latin typeface="Arial" charset="0"/>
                <a:cs typeface="Arial" charset="0"/>
              </a:rPr>
              <a:t>Inefficient expenditures  </a:t>
            </a:r>
          </a:p>
          <a:p>
            <a:pPr marL="695031" lvl="1" indent="-228600">
              <a:lnSpc>
                <a:spcPct val="105000"/>
              </a:lnSpc>
              <a:buFont typeface="Arial" charset="0"/>
              <a:buChar char="•"/>
            </a:pPr>
            <a:r>
              <a:rPr lang="en-US" sz="1400" dirty="0">
                <a:cs typeface="Arial" charset="0"/>
              </a:rPr>
              <a:t>Accountability/Transparency lapses </a:t>
            </a:r>
            <a:endParaRPr lang="en-US" sz="1400" dirty="0">
              <a:latin typeface="Arial" charset="0"/>
              <a:cs typeface="Arial" charset="0"/>
            </a:endParaRPr>
          </a:p>
          <a:p>
            <a:pPr marL="695031" lvl="1" indent="-228600">
              <a:lnSpc>
                <a:spcPct val="105000"/>
              </a:lnSpc>
              <a:buFont typeface="Arial" charset="0"/>
              <a:buChar char="•"/>
            </a:pPr>
            <a:r>
              <a:rPr lang="en-US" sz="1400" dirty="0">
                <a:cs typeface="Arial" charset="0"/>
              </a:rPr>
              <a:t>Lower operating surplus </a:t>
            </a:r>
          </a:p>
          <a:p>
            <a:pPr marL="695031" lvl="1" indent="-228600">
              <a:lnSpc>
                <a:spcPct val="105000"/>
              </a:lnSpc>
              <a:buFont typeface="Arial" charset="0"/>
              <a:buChar char="•"/>
            </a:pPr>
            <a:r>
              <a:rPr lang="en-US" sz="1400" dirty="0">
                <a:latin typeface="Arial" charset="0"/>
                <a:cs typeface="Arial" charset="0"/>
              </a:rPr>
              <a:t>Low remittances </a:t>
            </a:r>
          </a:p>
          <a:p>
            <a:pPr marL="228600" indent="-228600">
              <a:lnSpc>
                <a:spcPct val="105000"/>
              </a:lnSpc>
              <a:buFont typeface="Arial" charset="0"/>
              <a:buChar char="•"/>
            </a:pPr>
            <a:r>
              <a:rPr lang="en-US" sz="1400" dirty="0">
                <a:latin typeface="Arial" charset="0"/>
                <a:cs typeface="Arial" charset="0"/>
              </a:rPr>
              <a:t>Low tax collection</a:t>
            </a:r>
          </a:p>
          <a:p>
            <a:pPr marL="695031" lvl="1" indent="-228600">
              <a:lnSpc>
                <a:spcPct val="105000"/>
              </a:lnSpc>
              <a:buFont typeface="Arial" charset="0"/>
              <a:buChar char="•"/>
            </a:pPr>
            <a:r>
              <a:rPr lang="en-US" sz="1400" dirty="0">
                <a:cs typeface="Arial" charset="0"/>
              </a:rPr>
              <a:t>Low tax rate/base</a:t>
            </a:r>
          </a:p>
          <a:p>
            <a:pPr marL="695031" lvl="1" indent="-228600">
              <a:lnSpc>
                <a:spcPct val="105000"/>
              </a:lnSpc>
              <a:buFont typeface="Arial" charset="0"/>
              <a:buChar char="•"/>
            </a:pPr>
            <a:r>
              <a:rPr lang="en-US" sz="1400" dirty="0">
                <a:latin typeface="Arial" charset="0"/>
                <a:cs typeface="Arial" charset="0"/>
              </a:rPr>
              <a:t>Inefficiencies in collection</a:t>
            </a:r>
          </a:p>
          <a:p>
            <a:pPr marL="695031" lvl="1" indent="-228600">
              <a:lnSpc>
                <a:spcPct val="105000"/>
              </a:lnSpc>
              <a:buFont typeface="Arial" charset="0"/>
              <a:buChar char="•"/>
            </a:pPr>
            <a:r>
              <a:rPr lang="en-US" sz="1400" dirty="0">
                <a:cs typeface="Arial" charset="0"/>
              </a:rPr>
              <a:t>Revenue leakages </a:t>
            </a:r>
            <a:endParaRPr lang="en-US" sz="1400" dirty="0">
              <a:latin typeface="Arial" charset="0"/>
              <a:cs typeface="Arial" charset="0"/>
            </a:endParaRPr>
          </a:p>
          <a:p>
            <a:pPr marL="228600" indent="-228600">
              <a:lnSpc>
                <a:spcPct val="105000"/>
              </a:lnSpc>
              <a:buFont typeface="Arial" charset="0"/>
              <a:buChar char="•"/>
            </a:pPr>
            <a:r>
              <a:rPr lang="en-US" sz="1400" dirty="0">
                <a:latin typeface="Arial" charset="0"/>
                <a:cs typeface="Arial" charset="0"/>
              </a:rPr>
              <a:t>Uncoordinated Quasi-Fiscal Activities</a:t>
            </a:r>
          </a:p>
          <a:p>
            <a:pPr marL="695031" lvl="1" indent="-228600">
              <a:lnSpc>
                <a:spcPct val="105000"/>
              </a:lnSpc>
              <a:buFont typeface="Arial" charset="0"/>
              <a:buChar char="•"/>
            </a:pPr>
            <a:r>
              <a:rPr lang="en-US" sz="1400" dirty="0">
                <a:cs typeface="Arial" charset="0"/>
              </a:rPr>
              <a:t>Loss of revenue</a:t>
            </a:r>
          </a:p>
          <a:p>
            <a:pPr marL="695031" lvl="1" indent="-228600">
              <a:lnSpc>
                <a:spcPct val="105000"/>
              </a:lnSpc>
              <a:buFont typeface="Arial" charset="0"/>
              <a:buChar char="•"/>
            </a:pPr>
            <a:r>
              <a:rPr lang="en-US" sz="1400" dirty="0">
                <a:cs typeface="Arial" charset="0"/>
              </a:rPr>
              <a:t>Under reporting of expenditure</a:t>
            </a:r>
          </a:p>
        </p:txBody>
      </p:sp>
      <p:sp>
        <p:nvSpPr>
          <p:cNvPr id="51210"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pic>
        <p:nvPicPr>
          <p:cNvPr id="51211" name="Picture 11">
            <a:hlinkClick r:id="rId3"/>
          </p:cNvPr>
          <p:cNvPicPr>
            <a:picLocks noChangeAspect="1" noChangeArrowheads="1"/>
          </p:cNvPicPr>
          <p:nvPr/>
        </p:nvPicPr>
        <p:blipFill>
          <a:blip r:embed="rId4"/>
          <a:stretch>
            <a:fillRect/>
          </a:stretch>
        </p:blipFill>
        <p:spPr bwMode="auto">
          <a:xfrm>
            <a:off x="139148" y="2835965"/>
            <a:ext cx="3276600" cy="2050055"/>
          </a:xfrm>
          <a:prstGeom prst="rect">
            <a:avLst/>
          </a:prstGeom>
          <a:solidFill>
            <a:srgbClr val="C00000"/>
          </a:solidFill>
          <a:ln w="9525">
            <a:noFill/>
            <a:miter lim="800000"/>
            <a:headEnd/>
            <a:tailEnd/>
          </a:ln>
        </p:spPr>
      </p:pic>
      <p:sp>
        <p:nvSpPr>
          <p:cNvPr id="10" name="TextBox 9"/>
          <p:cNvSpPr txBox="1"/>
          <p:nvPr/>
        </p:nvSpPr>
        <p:spPr>
          <a:xfrm>
            <a:off x="1192697" y="380408"/>
            <a:ext cx="7659756" cy="523220"/>
          </a:xfrm>
          <a:prstGeom prst="rect">
            <a:avLst/>
          </a:prstGeom>
          <a:noFill/>
        </p:spPr>
        <p:txBody>
          <a:bodyPr wrap="square" rtlCol="0">
            <a:spAutoFit/>
          </a:bodyPr>
          <a:lstStyle/>
          <a:p>
            <a:r>
              <a:rPr lang="en-US" altLang="zh-CN" sz="2800" b="1" dirty="0">
                <a:solidFill>
                  <a:schemeClr val="bg1"/>
                </a:solidFill>
                <a:latin typeface="+mj-lt"/>
                <a:ea typeface="宋体" panose="02010600030101010101" pitchFamily="2" charset="-122"/>
                <a:cs typeface="+mj-cs"/>
              </a:rPr>
              <a:t>3.4 Key Challenges Cont’d – Revenue Performance</a:t>
            </a:r>
            <a:endParaRPr lang="en-US" sz="2800" b="1" dirty="0">
              <a:solidFill>
                <a:schemeClr val="bg1"/>
              </a:solidFill>
              <a:latin typeface="+mj-lt"/>
              <a:ea typeface="宋体" panose="02010600030101010101" pitchFamily="2" charset="-122"/>
              <a:cs typeface="+mj-cs"/>
            </a:endParaRPr>
          </a:p>
        </p:txBody>
      </p:sp>
      <p:grpSp>
        <p:nvGrpSpPr>
          <p:cNvPr id="11" name="Group 10"/>
          <p:cNvGrpSpPr/>
          <p:nvPr/>
        </p:nvGrpSpPr>
        <p:grpSpPr>
          <a:xfrm>
            <a:off x="6881815" y="6055659"/>
            <a:ext cx="795337" cy="792162"/>
            <a:chOff x="6881813" y="6055659"/>
            <a:chExt cx="795337" cy="792162"/>
          </a:xfrm>
        </p:grpSpPr>
        <p:sp>
          <p:nvSpPr>
            <p:cNvPr id="12"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6"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71683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92072"/>
          </a:xfrm>
        </p:spPr>
        <p:txBody>
          <a:bodyPr>
            <a:normAutofit/>
          </a:bodyPr>
          <a:lstStyle/>
          <a:p>
            <a:r>
              <a:rPr lang="en-US" spc="-90" dirty="0">
                <a:solidFill>
                  <a:schemeClr val="accent1"/>
                </a:solidFill>
              </a:rPr>
              <a:t>Outline</a:t>
            </a:r>
          </a:p>
        </p:txBody>
      </p:sp>
      <p:sp>
        <p:nvSpPr>
          <p:cNvPr id="3" name="Content Placeholder 2"/>
          <p:cNvSpPr>
            <a:spLocks noGrp="1"/>
          </p:cNvSpPr>
          <p:nvPr>
            <p:ph idx="1"/>
          </p:nvPr>
        </p:nvSpPr>
        <p:spPr>
          <a:xfrm>
            <a:off x="1017834" y="1823165"/>
            <a:ext cx="7108333" cy="4365599"/>
          </a:xfrm>
        </p:spPr>
        <p:txBody>
          <a:bodyPr>
            <a:normAutofit/>
          </a:bodyPr>
          <a:lstStyle/>
          <a:p>
            <a:pPr>
              <a:lnSpc>
                <a:spcPct val="150000"/>
              </a:lnSpc>
              <a:spcAft>
                <a:spcPts val="600"/>
              </a:spcAft>
            </a:pPr>
            <a:r>
              <a:rPr lang="en-US" sz="2800" dirty="0"/>
              <a:t>1.0 Introduction</a:t>
            </a:r>
          </a:p>
          <a:p>
            <a:pPr>
              <a:lnSpc>
                <a:spcPct val="150000"/>
              </a:lnSpc>
              <a:spcAft>
                <a:spcPts val="600"/>
              </a:spcAft>
            </a:pPr>
            <a:r>
              <a:rPr lang="en-US" sz="2800" dirty="0"/>
              <a:t>2.0 Federal Government Budgeting Framework</a:t>
            </a:r>
          </a:p>
          <a:p>
            <a:pPr>
              <a:lnSpc>
                <a:spcPct val="150000"/>
              </a:lnSpc>
              <a:spcAft>
                <a:spcPts val="600"/>
              </a:spcAft>
            </a:pPr>
            <a:r>
              <a:rPr lang="en-US" sz="2800" dirty="0"/>
              <a:t>3.0 Key Challenges </a:t>
            </a:r>
          </a:p>
          <a:p>
            <a:pPr>
              <a:lnSpc>
                <a:spcPct val="150000"/>
              </a:lnSpc>
              <a:spcAft>
                <a:spcPts val="600"/>
              </a:spcAft>
            </a:pPr>
            <a:r>
              <a:rPr lang="en-US" sz="2800" dirty="0"/>
              <a:t>4.0 Key Budget Reform Initiatives</a:t>
            </a:r>
          </a:p>
          <a:p>
            <a:pPr>
              <a:lnSpc>
                <a:spcPct val="150000"/>
              </a:lnSpc>
              <a:spcAft>
                <a:spcPts val="600"/>
              </a:spcAft>
            </a:pPr>
            <a:r>
              <a:rPr lang="en-US" sz="2800" dirty="0"/>
              <a:t>5.0 Way Forward</a:t>
            </a:r>
          </a:p>
          <a:p>
            <a:pPr>
              <a:lnSpc>
                <a:spcPct val="150000"/>
              </a:lnSpc>
              <a:spcAft>
                <a:spcPts val="600"/>
              </a:spcAft>
            </a:pPr>
            <a:r>
              <a:rPr lang="en-US" sz="2800" dirty="0"/>
              <a:t>6.0 Conclusion</a:t>
            </a: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08964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1713355"/>
            <a:ext cx="7445124" cy="307777"/>
          </a:xfrm>
        </p:spPr>
        <p:txBody>
          <a:bodyPr/>
          <a:lstStyle/>
          <a:p>
            <a:r>
              <a:rPr lang="en-US" dirty="0">
                <a:solidFill>
                  <a:schemeClr val="tx1"/>
                </a:solidFill>
              </a:rPr>
              <a:t>Budgetary Controls</a:t>
            </a:r>
          </a:p>
        </p:txBody>
      </p:sp>
      <p:sp>
        <p:nvSpPr>
          <p:cNvPr id="3" name="TextBox 2"/>
          <p:cNvSpPr txBox="1"/>
          <p:nvPr/>
        </p:nvSpPr>
        <p:spPr>
          <a:xfrm>
            <a:off x="2968487" y="2138315"/>
            <a:ext cx="5287617" cy="4278094"/>
          </a:xfrm>
          <a:prstGeom prst="rect">
            <a:avLst/>
          </a:prstGeom>
          <a:noFill/>
        </p:spPr>
        <p:txBody>
          <a:bodyPr wrap="square" rtlCol="0">
            <a:spAutoFit/>
          </a:bodyPr>
          <a:lstStyle/>
          <a:p>
            <a:pPr>
              <a:spcAft>
                <a:spcPts val="1200"/>
              </a:spcAft>
            </a:pPr>
            <a:r>
              <a:rPr lang="en-US" dirty="0"/>
              <a:t>Poor Capital Expenditure Management</a:t>
            </a:r>
          </a:p>
          <a:p>
            <a:pPr marL="285750" indent="-285750">
              <a:spcAft>
                <a:spcPts val="1200"/>
              </a:spcAft>
              <a:buFont typeface="Arial" panose="020B0604020202020204" pitchFamily="34" charset="0"/>
              <a:buChar char="•"/>
            </a:pPr>
            <a:r>
              <a:rPr lang="en-US" dirty="0"/>
              <a:t>Lump sum periodic release of capital expenditure in the past (the envelop system)</a:t>
            </a:r>
          </a:p>
          <a:p>
            <a:pPr marL="752181" lvl="1" indent="-285750">
              <a:spcAft>
                <a:spcPts val="1200"/>
              </a:spcAft>
              <a:buFont typeface="Arial" panose="020B0604020202020204" pitchFamily="34" charset="0"/>
              <a:buChar char="•"/>
            </a:pPr>
            <a:r>
              <a:rPr lang="en-US" dirty="0"/>
              <a:t>Encouraged project drip feeding </a:t>
            </a:r>
          </a:p>
          <a:p>
            <a:pPr marL="752181" lvl="1" indent="-285750">
              <a:spcAft>
                <a:spcPts val="1200"/>
              </a:spcAft>
              <a:buFont typeface="Arial" panose="020B0604020202020204" pitchFamily="34" charset="0"/>
              <a:buChar char="•"/>
            </a:pPr>
            <a:r>
              <a:rPr lang="en-US" dirty="0"/>
              <a:t>Helped in perpetuating ‘on-going project’ syndrome</a:t>
            </a:r>
          </a:p>
          <a:p>
            <a:pPr marL="752181" lvl="1" indent="-285750">
              <a:spcAft>
                <a:spcPts val="1200"/>
              </a:spcAft>
              <a:buFont typeface="Arial" panose="020B0604020202020204" pitchFamily="34" charset="0"/>
              <a:buChar char="•"/>
            </a:pPr>
            <a:r>
              <a:rPr lang="en-US" dirty="0"/>
              <a:t>Made M&amp;E more difficult</a:t>
            </a:r>
          </a:p>
          <a:p>
            <a:pPr marL="285750" indent="-285750">
              <a:spcAft>
                <a:spcPts val="1200"/>
              </a:spcAft>
              <a:buFont typeface="Arial" panose="020B0604020202020204" pitchFamily="34" charset="0"/>
              <a:buChar char="•"/>
            </a:pPr>
            <a:r>
              <a:rPr lang="en-US" dirty="0"/>
              <a:t>Procurement bottlenecks</a:t>
            </a:r>
          </a:p>
          <a:p>
            <a:pPr marL="752181" lvl="1" indent="-285750">
              <a:spcAft>
                <a:spcPts val="1200"/>
              </a:spcAft>
              <a:buFont typeface="Arial" panose="020B0604020202020204" pitchFamily="34" charset="0"/>
              <a:buChar char="•"/>
            </a:pPr>
            <a:r>
              <a:rPr lang="en-US" dirty="0"/>
              <a:t>Late commencement of procurement </a:t>
            </a:r>
          </a:p>
          <a:p>
            <a:pPr marL="752181" lvl="1" indent="-285750">
              <a:spcAft>
                <a:spcPts val="1200"/>
              </a:spcAft>
              <a:buFont typeface="Arial" panose="020B0604020202020204" pitchFamily="34" charset="0"/>
              <a:buChar char="•"/>
            </a:pPr>
            <a:r>
              <a:rPr lang="en-US" dirty="0"/>
              <a:t>Red-tape/Delays in procurement processes</a:t>
            </a:r>
          </a:p>
          <a:p>
            <a:pPr marL="752181" lvl="1" indent="-285750">
              <a:spcAft>
                <a:spcPts val="1200"/>
              </a:spcAft>
              <a:buFont typeface="Arial" panose="020B0604020202020204" pitchFamily="34" charset="0"/>
              <a:buChar char="•"/>
            </a:pPr>
            <a:r>
              <a:rPr lang="en-US" dirty="0"/>
              <a:t>Lack of standardized pricing leading to arbitrariness </a:t>
            </a:r>
          </a:p>
        </p:txBody>
      </p:sp>
      <p:sp>
        <p:nvSpPr>
          <p:cNvPr id="4" name="TextBox 3"/>
          <p:cNvSpPr txBox="1"/>
          <p:nvPr/>
        </p:nvSpPr>
        <p:spPr>
          <a:xfrm>
            <a:off x="371061" y="2994991"/>
            <a:ext cx="1855304" cy="2716696"/>
          </a:xfrm>
          <a:prstGeom prst="rect">
            <a:avLst/>
          </a:prstGeom>
          <a:blipFill>
            <a:blip r:embed="rId2"/>
            <a:stretch>
              <a:fillRect/>
            </a:stretch>
          </a:blipFill>
        </p:spPr>
        <p:txBody>
          <a:bodyPr wrap="square" rtlCol="0">
            <a:spAutoFit/>
          </a:bodyPr>
          <a:lstStyle/>
          <a:p>
            <a:endParaRPr lang="en-US" dirty="0"/>
          </a:p>
        </p:txBody>
      </p:sp>
      <p:sp>
        <p:nvSpPr>
          <p:cNvPr id="5" name="TextBox 4"/>
          <p:cNvSpPr txBox="1"/>
          <p:nvPr/>
        </p:nvSpPr>
        <p:spPr>
          <a:xfrm>
            <a:off x="1192697" y="380408"/>
            <a:ext cx="7659756" cy="523220"/>
          </a:xfrm>
          <a:prstGeom prst="rect">
            <a:avLst/>
          </a:prstGeom>
          <a:noFill/>
        </p:spPr>
        <p:txBody>
          <a:bodyPr wrap="square" rtlCol="0">
            <a:spAutoFit/>
          </a:bodyPr>
          <a:lstStyle/>
          <a:p>
            <a:r>
              <a:rPr lang="en-US" altLang="zh-CN" sz="2800" b="1" dirty="0">
                <a:solidFill>
                  <a:schemeClr val="bg1"/>
                </a:solidFill>
                <a:latin typeface="+mj-lt"/>
                <a:ea typeface="宋体" panose="02010600030101010101" pitchFamily="2" charset="-122"/>
                <a:cs typeface="+mj-cs"/>
              </a:rPr>
              <a:t>3.5 Key Challenges Cont’d – Budgetary Controls</a:t>
            </a:r>
            <a:endParaRPr lang="en-US" sz="2800" b="1" dirty="0">
              <a:solidFill>
                <a:schemeClr val="bg1"/>
              </a:solidFill>
              <a:latin typeface="+mj-lt"/>
              <a:ea typeface="宋体" panose="02010600030101010101" pitchFamily="2" charset="-122"/>
              <a:cs typeface="+mj-cs"/>
            </a:endParaRPr>
          </a:p>
        </p:txBody>
      </p:sp>
      <p:grpSp>
        <p:nvGrpSpPr>
          <p:cNvPr id="6" name="Group 5"/>
          <p:cNvGrpSpPr/>
          <p:nvPr/>
        </p:nvGrpSpPr>
        <p:grpSpPr>
          <a:xfrm>
            <a:off x="6881815" y="6055659"/>
            <a:ext cx="795337" cy="792162"/>
            <a:chOff x="6881813" y="6055659"/>
            <a:chExt cx="795337" cy="792162"/>
          </a:xfrm>
        </p:grpSpPr>
        <p:sp>
          <p:nvSpPr>
            <p:cNvPr id="7"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58028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476144"/>
            <a:ext cx="7445124" cy="430887"/>
          </a:xfrm>
        </p:spPr>
        <p:txBody>
          <a:bodyPr/>
          <a:lstStyle/>
          <a:p>
            <a:r>
              <a:rPr lang="en-US" sz="2800" dirty="0"/>
              <a:t>4.0 Key Budget Reform Initiatives </a:t>
            </a:r>
          </a:p>
        </p:txBody>
      </p:sp>
      <p:graphicFrame>
        <p:nvGraphicFramePr>
          <p:cNvPr id="3" name="Content Placeholder 4"/>
          <p:cNvGraphicFramePr>
            <a:graphicFrameLocks/>
          </p:cNvGraphicFramePr>
          <p:nvPr>
            <p:extLst>
              <p:ext uri="{D42A27DB-BD31-4B8C-83A1-F6EECF244321}">
                <p14:modId xmlns:p14="http://schemas.microsoft.com/office/powerpoint/2010/main" val="3758464284"/>
              </p:ext>
            </p:extLst>
          </p:nvPr>
        </p:nvGraphicFramePr>
        <p:xfrm>
          <a:off x="762002" y="2209800"/>
          <a:ext cx="7689583"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title 3"/>
          <p:cNvSpPr txBox="1">
            <a:spLocks/>
          </p:cNvSpPr>
          <p:nvPr/>
        </p:nvSpPr>
        <p:spPr>
          <a:xfrm>
            <a:off x="457200" y="1510553"/>
            <a:ext cx="5257800" cy="475488"/>
          </a:xfrm>
          <a:prstGeom prst="rect">
            <a:avLst/>
          </a:prstGeom>
        </p:spPr>
        <p:txBody>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GB" kern="0" dirty="0"/>
              <a:t>Adoption of Zero-Based Budgeting (ZBB)</a:t>
            </a:r>
          </a:p>
        </p:txBody>
      </p:sp>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60178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730943"/>
            <a:ext cx="3868340" cy="425933"/>
          </a:xfrm>
        </p:spPr>
        <p:txBody>
          <a:bodyPr/>
          <a:lstStyle/>
          <a:p>
            <a:r>
              <a:rPr lang="en-GB" dirty="0"/>
              <a:t>Advantages </a:t>
            </a:r>
          </a:p>
        </p:txBody>
      </p:sp>
      <p:sp>
        <p:nvSpPr>
          <p:cNvPr id="8" name="Content Placeholder 7"/>
          <p:cNvSpPr>
            <a:spLocks noGrp="1"/>
          </p:cNvSpPr>
          <p:nvPr>
            <p:ph sz="half" idx="2"/>
          </p:nvPr>
        </p:nvSpPr>
        <p:spPr>
          <a:xfrm>
            <a:off x="369811" y="2268235"/>
            <a:ext cx="4573250" cy="4189245"/>
          </a:xfrm>
        </p:spPr>
        <p:txBody>
          <a:bodyPr/>
          <a:lstStyle/>
          <a:p>
            <a:pPr marL="400050" indent="-400050">
              <a:buClrTx/>
              <a:buSzPct val="100000"/>
              <a:buFont typeface="+mj-lt"/>
              <a:buAutoNum type="romanLcPeriod"/>
            </a:pPr>
            <a:r>
              <a:rPr lang="en-US" sz="2400" dirty="0">
                <a:latin typeface="Garamond" panose="02020404030301010803" pitchFamily="18" charset="0"/>
              </a:rPr>
              <a:t>The budget would be well justified and aligned to strategic objectives. </a:t>
            </a:r>
          </a:p>
          <a:p>
            <a:pPr marL="400050" indent="-400050">
              <a:buClrTx/>
              <a:buSzPct val="100000"/>
              <a:buFont typeface="+mj-lt"/>
              <a:buAutoNum type="romanLcPeriod"/>
            </a:pPr>
            <a:r>
              <a:rPr lang="en-US" sz="2400" dirty="0">
                <a:latin typeface="Garamond" panose="02020404030301010803" pitchFamily="18" charset="0"/>
              </a:rPr>
              <a:t>Engenders broader collaboration across the organization.</a:t>
            </a:r>
          </a:p>
          <a:p>
            <a:pPr marL="400050" indent="-400050">
              <a:buClrTx/>
              <a:buSzPct val="100000"/>
              <a:buFont typeface="+mj-lt"/>
              <a:buAutoNum type="romanLcPeriod"/>
            </a:pPr>
            <a:r>
              <a:rPr lang="en-US" sz="2400" dirty="0">
                <a:latin typeface="Garamond" panose="02020404030301010803" pitchFamily="18" charset="0"/>
              </a:rPr>
              <a:t>Supports cost reduction by avoiding automatic budget increases, often resulting in savings. </a:t>
            </a:r>
          </a:p>
          <a:p>
            <a:pPr marL="400050" indent="-400050">
              <a:buClrTx/>
              <a:buSzPct val="100000"/>
              <a:buFont typeface="+mj-lt"/>
              <a:buAutoNum type="romanLcPeriod"/>
            </a:pPr>
            <a:r>
              <a:rPr lang="en-US" sz="2400" dirty="0">
                <a:latin typeface="Garamond" panose="02020404030301010803" pitchFamily="18" charset="0"/>
              </a:rPr>
              <a:t>Improves operational efficiency by rigorously challenging assumptions.</a:t>
            </a:r>
          </a:p>
        </p:txBody>
      </p:sp>
      <p:sp>
        <p:nvSpPr>
          <p:cNvPr id="5" name="Text Placeholder 4"/>
          <p:cNvSpPr>
            <a:spLocks noGrp="1"/>
          </p:cNvSpPr>
          <p:nvPr>
            <p:ph type="body" sz="quarter" idx="3"/>
          </p:nvPr>
        </p:nvSpPr>
        <p:spPr>
          <a:xfrm>
            <a:off x="5256609" y="1660898"/>
            <a:ext cx="3887391" cy="475713"/>
          </a:xfrm>
        </p:spPr>
        <p:txBody>
          <a:bodyPr/>
          <a:lstStyle/>
          <a:p>
            <a:r>
              <a:rPr lang="en-GB" dirty="0"/>
              <a:t>Disadvantages </a:t>
            </a:r>
          </a:p>
        </p:txBody>
      </p:sp>
      <p:sp>
        <p:nvSpPr>
          <p:cNvPr id="9" name="Content Placeholder 8"/>
          <p:cNvSpPr>
            <a:spLocks noGrp="1"/>
          </p:cNvSpPr>
          <p:nvPr>
            <p:ph sz="quarter" idx="4"/>
          </p:nvPr>
        </p:nvSpPr>
        <p:spPr>
          <a:xfrm>
            <a:off x="5265476" y="2359592"/>
            <a:ext cx="3600025" cy="3684588"/>
          </a:xfrm>
        </p:spPr>
        <p:txBody>
          <a:bodyPr>
            <a:normAutofit/>
          </a:bodyPr>
          <a:lstStyle/>
          <a:p>
            <a:pPr marL="514350" indent="-514350">
              <a:buClrTx/>
              <a:buSzPct val="100000"/>
              <a:buFont typeface="+mj-lt"/>
              <a:buAutoNum type="romanLcPeriod"/>
            </a:pPr>
            <a:r>
              <a:rPr lang="en-US" sz="2400" dirty="0">
                <a:latin typeface="Garamond" panose="02020404030301010803" pitchFamily="18" charset="0"/>
              </a:rPr>
              <a:t>More costly, complex, and time-consuming to prepare</a:t>
            </a:r>
          </a:p>
          <a:p>
            <a:pPr marL="514350" indent="-514350">
              <a:buClrTx/>
              <a:buSzPct val="100000"/>
              <a:buFont typeface="+mj-lt"/>
              <a:buAutoNum type="romanLcPeriod"/>
            </a:pPr>
            <a:r>
              <a:rPr lang="en-US" sz="2400" dirty="0">
                <a:latin typeface="Garamond" panose="02020404030301010803" pitchFamily="18" charset="0"/>
              </a:rPr>
              <a:t>Typically requires specialized training of personnel to accomplish</a:t>
            </a:r>
          </a:p>
          <a:p>
            <a:pPr marL="514350" indent="-514350">
              <a:buClrTx/>
              <a:buSzPct val="100000"/>
              <a:buFont typeface="+mj-lt"/>
              <a:buAutoNum type="romanLcPeriod"/>
            </a:pPr>
            <a:r>
              <a:rPr lang="en-US" sz="2400" dirty="0">
                <a:latin typeface="Garamond" panose="02020404030301010803" pitchFamily="18" charset="0"/>
              </a:rPr>
              <a:t>Can prove problematic for departments with intangible outputs</a:t>
            </a:r>
          </a:p>
          <a:p>
            <a:pPr marL="514350" indent="-514350">
              <a:buFont typeface="+mj-lt"/>
              <a:buAutoNum type="romanLcPeriod"/>
            </a:pPr>
            <a:endParaRPr lang="en-GB" sz="2400" dirty="0"/>
          </a:p>
        </p:txBody>
      </p:sp>
      <p:grpSp>
        <p:nvGrpSpPr>
          <p:cNvPr id="10" name="Group 9"/>
          <p:cNvGrpSpPr/>
          <p:nvPr/>
        </p:nvGrpSpPr>
        <p:grpSpPr>
          <a:xfrm>
            <a:off x="6881815" y="6055659"/>
            <a:ext cx="795337" cy="792162"/>
            <a:chOff x="6881813" y="6055659"/>
            <a:chExt cx="795337" cy="792162"/>
          </a:xfrm>
        </p:grpSpPr>
        <p:sp>
          <p:nvSpPr>
            <p:cNvPr id="11" name="Freeform 10"/>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
        <p:nvSpPr>
          <p:cNvPr id="16" name="Text Placeholder 2"/>
          <p:cNvSpPr txBox="1">
            <a:spLocks/>
          </p:cNvSpPr>
          <p:nvPr/>
        </p:nvSpPr>
        <p:spPr>
          <a:xfrm>
            <a:off x="629842" y="1201103"/>
            <a:ext cx="4801790" cy="41889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1800" b="1" kern="1200">
                <a:solidFill>
                  <a:schemeClr val="tx2"/>
                </a:solidFill>
                <a:latin typeface="+mn-lt"/>
                <a:ea typeface="+mn-ea"/>
                <a:cs typeface="+mn-cs"/>
              </a:defRPr>
            </a:lvl1pPr>
            <a:lvl2pPr marL="342900" indent="0" algn="l" defTabSz="914400" rtl="0" eaLnBrk="1" latinLnBrk="0" hangingPunct="1">
              <a:spcBef>
                <a:spcPct val="20000"/>
              </a:spcBef>
              <a:buFont typeface="Arial" pitchFamily="34" charset="0"/>
              <a:buNone/>
              <a:defRPr sz="1500" b="1" kern="1200">
                <a:solidFill>
                  <a:schemeClr val="tx2"/>
                </a:solidFill>
                <a:latin typeface="+mn-lt"/>
                <a:ea typeface="+mn-ea"/>
                <a:cs typeface="+mn-cs"/>
              </a:defRPr>
            </a:lvl2pPr>
            <a:lvl3pPr marL="685800" indent="0" algn="l" defTabSz="914400" rtl="0" eaLnBrk="1" latinLnBrk="0" hangingPunct="1">
              <a:spcBef>
                <a:spcPct val="20000"/>
              </a:spcBef>
              <a:buFont typeface="Arial" pitchFamily="34" charset="0"/>
              <a:buNone/>
              <a:defRPr sz="1350" b="1" kern="1200">
                <a:solidFill>
                  <a:schemeClr val="tx2"/>
                </a:solidFill>
                <a:latin typeface="+mn-lt"/>
                <a:ea typeface="+mn-ea"/>
                <a:cs typeface="+mn-cs"/>
              </a:defRPr>
            </a:lvl3pPr>
            <a:lvl4pPr marL="1028700" indent="0" algn="l" defTabSz="914400" rtl="0" eaLnBrk="1" latinLnBrk="0" hangingPunct="1">
              <a:spcBef>
                <a:spcPct val="20000"/>
              </a:spcBef>
              <a:buFont typeface="Arial" pitchFamily="34" charset="0"/>
              <a:buNone/>
              <a:defRPr sz="1200" b="1" kern="1200">
                <a:solidFill>
                  <a:schemeClr val="tx2"/>
                </a:solidFill>
                <a:latin typeface="+mn-lt"/>
                <a:ea typeface="+mn-ea"/>
                <a:cs typeface="+mn-cs"/>
              </a:defRPr>
            </a:lvl4pPr>
            <a:lvl5pPr marL="1371600" indent="0" algn="l" defTabSz="914400" rtl="0" eaLnBrk="1" latinLnBrk="0" hangingPunct="1">
              <a:spcBef>
                <a:spcPct val="20000"/>
              </a:spcBef>
              <a:buFont typeface="Arial" pitchFamily="34" charset="0"/>
              <a:buNone/>
              <a:defRPr sz="1200" b="1" kern="1200">
                <a:solidFill>
                  <a:schemeClr val="tx2"/>
                </a:solidFill>
                <a:latin typeface="+mn-lt"/>
                <a:ea typeface="+mn-ea"/>
                <a:cs typeface="+mn-cs"/>
              </a:defRPr>
            </a:lvl5pPr>
            <a:lvl6pPr marL="1714500" indent="0" algn="l" defTabSz="914400" rtl="0" eaLnBrk="1" latinLnBrk="0" hangingPunct="1">
              <a:spcBef>
                <a:spcPct val="20000"/>
              </a:spcBef>
              <a:buFont typeface="Arial" pitchFamily="34" charset="0"/>
              <a:buNone/>
              <a:defRPr sz="1200" b="1"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200" b="1"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200" b="1"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200" b="1" kern="1200">
                <a:solidFill>
                  <a:schemeClr val="tx1"/>
                </a:solidFill>
                <a:latin typeface="+mn-lt"/>
                <a:ea typeface="+mn-ea"/>
                <a:cs typeface="+mn-cs"/>
              </a:defRPr>
            </a:lvl9pPr>
          </a:lstStyle>
          <a:p>
            <a:pPr fontAlgn="auto">
              <a:spcAft>
                <a:spcPts val="0"/>
              </a:spcAft>
            </a:pPr>
            <a:r>
              <a:rPr lang="en-GB" dirty="0"/>
              <a:t>Adoption of Zero Based Budgeting Cont’d </a:t>
            </a:r>
          </a:p>
        </p:txBody>
      </p:sp>
      <p:pic>
        <p:nvPicPr>
          <p:cNvPr id="18" name="Picture 12" descr="anibabs (2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53463" y="762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1242060" y="476144"/>
            <a:ext cx="7445124" cy="430887"/>
          </a:xfrm>
        </p:spPr>
        <p:txBody>
          <a:bodyPr/>
          <a:lstStyle/>
          <a:p>
            <a:r>
              <a:rPr lang="en-US" sz="2800" dirty="0"/>
              <a:t>4.1 Key Budget Reform Initiatives Cont’d </a:t>
            </a:r>
          </a:p>
        </p:txBody>
      </p:sp>
    </p:spTree>
    <p:extLst>
      <p:ext uri="{BB962C8B-B14F-4D97-AF65-F5344CB8AC3E}">
        <p14:creationId xmlns:p14="http://schemas.microsoft.com/office/powerpoint/2010/main" val="6982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2686" y="1901371"/>
            <a:ext cx="5979885" cy="292387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One of the key initiatives of the introduction of the ZBB system was the decentralization of budget planning and preparation</a:t>
            </a:r>
          </a:p>
          <a:p>
            <a:pPr marL="285750" indent="-285750">
              <a:spcAft>
                <a:spcPts val="1200"/>
              </a:spcAft>
              <a:buFont typeface="Arial" panose="020B0604020202020204" pitchFamily="34" charset="0"/>
              <a:buChar char="•"/>
            </a:pPr>
            <a:r>
              <a:rPr lang="en-US" dirty="0"/>
              <a:t>Officers responsible for delivering specific tasks are required to prepare the budget</a:t>
            </a:r>
          </a:p>
          <a:p>
            <a:pPr marL="752181" lvl="1" indent="-285750">
              <a:spcAft>
                <a:spcPts val="1200"/>
              </a:spcAft>
              <a:buFont typeface="Arial" panose="020B0604020202020204" pitchFamily="34" charset="0"/>
              <a:buChar char="•"/>
            </a:pPr>
            <a:r>
              <a:rPr lang="en-US" dirty="0"/>
              <a:t>This increases correlation between tasks assigned with budgetary provisions</a:t>
            </a:r>
          </a:p>
          <a:p>
            <a:pPr marL="752181" lvl="1" indent="-285750">
              <a:spcAft>
                <a:spcPts val="1200"/>
              </a:spcAft>
              <a:buFont typeface="Arial" panose="020B0604020202020204" pitchFamily="34" charset="0"/>
              <a:buChar char="•"/>
            </a:pPr>
            <a:r>
              <a:rPr lang="en-US" dirty="0"/>
              <a:t>Increases ownership and willingness to implement</a:t>
            </a:r>
          </a:p>
          <a:p>
            <a:pPr marL="752181" lvl="1" indent="-285750">
              <a:spcAft>
                <a:spcPts val="1200"/>
              </a:spcAft>
              <a:buFont typeface="Arial" panose="020B0604020202020204" pitchFamily="34" charset="0"/>
              <a:buChar char="•"/>
            </a:pPr>
            <a:r>
              <a:rPr lang="en-US" dirty="0"/>
              <a:t>Increases result achievement</a:t>
            </a:r>
          </a:p>
        </p:txBody>
      </p:sp>
      <p:sp>
        <p:nvSpPr>
          <p:cNvPr id="4" name="TextBox 3"/>
          <p:cNvSpPr txBox="1"/>
          <p:nvPr/>
        </p:nvSpPr>
        <p:spPr>
          <a:xfrm>
            <a:off x="1073426" y="1219200"/>
            <a:ext cx="5459896" cy="338554"/>
          </a:xfrm>
          <a:prstGeom prst="rect">
            <a:avLst/>
          </a:prstGeom>
          <a:noFill/>
        </p:spPr>
        <p:txBody>
          <a:bodyPr wrap="square" rtlCol="0">
            <a:spAutoFit/>
          </a:bodyPr>
          <a:lstStyle/>
          <a:p>
            <a:r>
              <a:rPr lang="en-US" dirty="0"/>
              <a:t>Decentralization of Budget Preparation processes </a:t>
            </a:r>
          </a:p>
        </p:txBody>
      </p:sp>
      <p:sp>
        <p:nvSpPr>
          <p:cNvPr id="7" name="Title 1"/>
          <p:cNvSpPr>
            <a:spLocks noGrp="1"/>
          </p:cNvSpPr>
          <p:nvPr>
            <p:ph type="title"/>
          </p:nvPr>
        </p:nvSpPr>
        <p:spPr>
          <a:xfrm>
            <a:off x="1242060" y="476144"/>
            <a:ext cx="7445124" cy="430887"/>
          </a:xfrm>
        </p:spPr>
        <p:txBody>
          <a:bodyPr/>
          <a:lstStyle/>
          <a:p>
            <a:r>
              <a:rPr lang="en-US" sz="2800" dirty="0"/>
              <a:t>4.2 Key Budget Reform Initiatives Cont’d </a:t>
            </a:r>
          </a:p>
        </p:txBody>
      </p:sp>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422368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13" y="525946"/>
            <a:ext cx="7279576" cy="470263"/>
          </a:xfrm>
        </p:spPr>
        <p:txBody>
          <a:bodyPr>
            <a:normAutofit fontScale="90000"/>
          </a:bodyPr>
          <a:lstStyle/>
          <a:p>
            <a:r>
              <a:rPr lang="en-US" sz="2700" dirty="0"/>
              <a:t>4.3 Key Budget Reform Initiatives - Preparation Platform </a:t>
            </a:r>
          </a:p>
        </p:txBody>
      </p:sp>
      <p:sp>
        <p:nvSpPr>
          <p:cNvPr id="4" name="Slide Number Placeholder 3"/>
          <p:cNvSpPr>
            <a:spLocks noGrp="1"/>
          </p:cNvSpPr>
          <p:nvPr>
            <p:ph type="sldNum" sz="quarter" idx="12"/>
          </p:nvPr>
        </p:nvSpPr>
        <p:spPr/>
        <p:txBody>
          <a:bodyPr/>
          <a:lstStyle/>
          <a:p>
            <a:fld id="{71A7AF9F-9A14-4153-8FB7-3B8324730456}" type="slidenum">
              <a:rPr lang="en-US" smtClean="0"/>
              <a:pPr/>
              <a:t>23</a:t>
            </a:fld>
            <a:endParaRPr lang="en-US"/>
          </a:p>
        </p:txBody>
      </p:sp>
      <p:grpSp>
        <p:nvGrpSpPr>
          <p:cNvPr id="6" name="Group 5"/>
          <p:cNvGrpSpPr/>
          <p:nvPr/>
        </p:nvGrpSpPr>
        <p:grpSpPr>
          <a:xfrm>
            <a:off x="6881815" y="6055659"/>
            <a:ext cx="795337" cy="792162"/>
            <a:chOff x="6881813" y="6055659"/>
            <a:chExt cx="795337" cy="792162"/>
          </a:xfrm>
        </p:grpSpPr>
        <p:sp>
          <p:nvSpPr>
            <p:cNvPr id="7"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pic>
        <p:nvPicPr>
          <p:cNvPr id="12" name="Picture 11" descr="Zielscheibe2"/>
          <p:cNvPicPr>
            <a:picLocks noChangeAspect="1" noChangeArrowheads="1"/>
          </p:cNvPicPr>
          <p:nvPr/>
        </p:nvPicPr>
        <p:blipFill>
          <a:blip r:embed="rId2">
            <a:alphaModFix amt="82000"/>
            <a:extLst>
              <a:ext uri="{28A0092B-C50C-407E-A947-70E740481C1C}">
                <a14:useLocalDpi xmlns:a14="http://schemas.microsoft.com/office/drawing/2010/main" val="0"/>
              </a:ext>
            </a:extLst>
          </a:blip>
          <a:srcRect l="19373"/>
          <a:stretch>
            <a:fillRect/>
          </a:stretch>
        </p:blipFill>
        <p:spPr bwMode="gray">
          <a:xfrm>
            <a:off x="270" y="1678767"/>
            <a:ext cx="2460393" cy="419837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868558" y="1431235"/>
            <a:ext cx="6252186" cy="4747486"/>
          </a:xfrm>
        </p:spPr>
        <p:txBody>
          <a:bodyPr>
            <a:noAutofit/>
          </a:bodyPr>
          <a:lstStyle/>
          <a:p>
            <a:pPr marL="342900" indent="-342900">
              <a:spcAft>
                <a:spcPts val="600"/>
              </a:spcAft>
              <a:buFont typeface="Arial" panose="020B0604020202020204" pitchFamily="34" charset="0"/>
              <a:buChar char="•"/>
            </a:pPr>
            <a:r>
              <a:rPr lang="en-US" sz="2250" dirty="0">
                <a:latin typeface="Garamond" panose="02020404030301010803" pitchFamily="18" charset="0"/>
              </a:rPr>
              <a:t>Unlike in the preparation of previous Budgets where excel template was used, a web-based application was used in preparing the 2017 budget</a:t>
            </a:r>
          </a:p>
          <a:p>
            <a:pPr marL="342900" indent="-342900">
              <a:spcAft>
                <a:spcPts val="600"/>
              </a:spcAft>
              <a:buFont typeface="Arial" panose="020B0604020202020204" pitchFamily="34" charset="0"/>
              <a:buChar char="•"/>
            </a:pPr>
            <a:r>
              <a:rPr lang="en-US" sz="2250" dirty="0">
                <a:latin typeface="Garamond" panose="02020404030301010803" pitchFamily="18" charset="0"/>
              </a:rPr>
              <a:t>The application was designed to accommodate ZBB system</a:t>
            </a:r>
          </a:p>
          <a:p>
            <a:pPr marL="342900" indent="-342900">
              <a:spcAft>
                <a:spcPts val="600"/>
              </a:spcAft>
              <a:buFont typeface="Arial" panose="020B0604020202020204" pitchFamily="34" charset="0"/>
              <a:buChar char="•"/>
            </a:pPr>
            <a:r>
              <a:rPr lang="en-US" sz="2250" dirty="0">
                <a:latin typeface="Garamond" panose="02020404030301010803" pitchFamily="18" charset="0"/>
              </a:rPr>
              <a:t>It made provisions for budget preparation on the basis of:</a:t>
            </a:r>
          </a:p>
          <a:p>
            <a:pPr marL="540486" lvl="1" indent="-342900">
              <a:spcAft>
                <a:spcPts val="600"/>
              </a:spcAft>
              <a:buFont typeface="Arial" panose="020B0604020202020204" pitchFamily="34" charset="0"/>
              <a:buChar char="•"/>
            </a:pPr>
            <a:r>
              <a:rPr lang="en-US" sz="1950" dirty="0">
                <a:latin typeface="Garamond" panose="02020404030301010803" pitchFamily="18" charset="0"/>
              </a:rPr>
              <a:t>Pillars;</a:t>
            </a:r>
          </a:p>
          <a:p>
            <a:pPr marL="540486" lvl="1" indent="-342900">
              <a:spcAft>
                <a:spcPts val="600"/>
              </a:spcAft>
              <a:buFont typeface="Arial" panose="020B0604020202020204" pitchFamily="34" charset="0"/>
              <a:buChar char="•"/>
            </a:pPr>
            <a:r>
              <a:rPr lang="en-US" sz="1950" dirty="0">
                <a:latin typeface="Garamond" panose="02020404030301010803" pitchFamily="18" charset="0"/>
              </a:rPr>
              <a:t>Priority Programmes;</a:t>
            </a:r>
          </a:p>
          <a:p>
            <a:pPr marL="540486" lvl="1" indent="-342900">
              <a:spcAft>
                <a:spcPts val="600"/>
              </a:spcAft>
              <a:buFont typeface="Arial" panose="020B0604020202020204" pitchFamily="34" charset="0"/>
              <a:buChar char="•"/>
            </a:pPr>
            <a:r>
              <a:rPr lang="en-US" sz="1950" dirty="0">
                <a:latin typeface="Garamond" panose="02020404030301010803" pitchFamily="18" charset="0"/>
              </a:rPr>
              <a:t>Projects;</a:t>
            </a:r>
          </a:p>
          <a:p>
            <a:pPr marL="540486" lvl="1" indent="-342900">
              <a:spcAft>
                <a:spcPts val="600"/>
              </a:spcAft>
              <a:buFont typeface="Arial" panose="020B0604020202020204" pitchFamily="34" charset="0"/>
              <a:buChar char="•"/>
            </a:pPr>
            <a:r>
              <a:rPr lang="en-US" sz="1950" dirty="0">
                <a:latin typeface="Garamond" panose="02020404030301010803" pitchFamily="18" charset="0"/>
              </a:rPr>
              <a:t>Activities;</a:t>
            </a:r>
          </a:p>
          <a:p>
            <a:pPr marL="540486" lvl="1" indent="-342900">
              <a:spcAft>
                <a:spcPts val="600"/>
              </a:spcAft>
              <a:buFont typeface="Arial" panose="020B0604020202020204" pitchFamily="34" charset="0"/>
              <a:buChar char="•"/>
            </a:pPr>
            <a:r>
              <a:rPr lang="en-US" sz="1950" dirty="0">
                <a:latin typeface="Garamond" panose="02020404030301010803" pitchFamily="18" charset="0"/>
              </a:rPr>
              <a:t>Sub-Activities; and </a:t>
            </a:r>
          </a:p>
          <a:p>
            <a:pPr marL="540486" lvl="1" indent="-342900">
              <a:spcAft>
                <a:spcPts val="600"/>
              </a:spcAft>
              <a:buFont typeface="Arial" panose="020B0604020202020204" pitchFamily="34" charset="0"/>
              <a:buChar char="•"/>
            </a:pPr>
            <a:r>
              <a:rPr lang="en-US" sz="1950" dirty="0">
                <a:latin typeface="Garamond" panose="02020404030301010803" pitchFamily="18" charset="0"/>
              </a:rPr>
              <a:t>Line Items</a:t>
            </a:r>
          </a:p>
        </p:txBody>
      </p:sp>
    </p:spTree>
    <p:extLst>
      <p:ext uri="{BB962C8B-B14F-4D97-AF65-F5344CB8AC3E}">
        <p14:creationId xmlns:p14="http://schemas.microsoft.com/office/powerpoint/2010/main" val="128004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30" y="1179441"/>
            <a:ext cx="8292217" cy="4804111"/>
          </a:xfrm>
        </p:spPr>
        <p:txBody>
          <a:bodyPr>
            <a:noAutofit/>
          </a:bodyPr>
          <a:lstStyle/>
          <a:p>
            <a:pPr>
              <a:spcAft>
                <a:spcPts val="1200"/>
              </a:spcAft>
              <a:buFont typeface="Wingdings" pitchFamily="2" charset="2"/>
              <a:buChar char="v"/>
            </a:pPr>
            <a:r>
              <a:rPr lang="en-US" sz="2100" dirty="0">
                <a:latin typeface="Garamond" panose="02020404030301010803" pitchFamily="18" charset="0"/>
              </a:rPr>
              <a:t>To implement this web-based budget preparation app:-</a:t>
            </a:r>
          </a:p>
          <a:p>
            <a:pPr lvl="2">
              <a:spcAft>
                <a:spcPts val="1200"/>
              </a:spcAft>
              <a:buFont typeface="Wingdings" pitchFamily="2" charset="2"/>
              <a:buChar char="v"/>
            </a:pPr>
            <a:r>
              <a:rPr lang="en-US" sz="1800" dirty="0">
                <a:latin typeface="Garamond" panose="02020404030301010803" pitchFamily="18" charset="0"/>
              </a:rPr>
              <a:t>The application was developed and tested specifically for the FGN by a </a:t>
            </a:r>
            <a:r>
              <a:rPr lang="en-US" sz="1800">
                <a:latin typeface="Garamond" panose="02020404030301010803" pitchFamily="18" charset="0"/>
              </a:rPr>
              <a:t>Nigerian firm.</a:t>
            </a:r>
            <a:endParaRPr lang="en-US" sz="1800" dirty="0">
              <a:latin typeface="Garamond" panose="02020404030301010803" pitchFamily="18" charset="0"/>
            </a:endParaRPr>
          </a:p>
          <a:p>
            <a:pPr lvl="2">
              <a:spcAft>
                <a:spcPts val="1200"/>
              </a:spcAft>
              <a:buFont typeface="Wingdings" pitchFamily="2" charset="2"/>
              <a:buChar char="v"/>
            </a:pPr>
            <a:r>
              <a:rPr lang="en-US" sz="1800" dirty="0">
                <a:latin typeface="Garamond" panose="02020404030301010803" pitchFamily="18" charset="0"/>
              </a:rPr>
              <a:t>The required ICT infrastructure for the system was set up and tested with relevant stakeholders</a:t>
            </a:r>
          </a:p>
          <a:p>
            <a:pPr lvl="2">
              <a:spcAft>
                <a:spcPts val="1200"/>
              </a:spcAft>
              <a:buFont typeface="Wingdings" pitchFamily="2" charset="2"/>
              <a:buChar char="v"/>
            </a:pPr>
            <a:r>
              <a:rPr lang="en-US" sz="1800" dirty="0">
                <a:latin typeface="Garamond" panose="02020404030301010803" pitchFamily="18" charset="0"/>
              </a:rPr>
              <a:t>System manual was developed and made in downloadable format for MDAs</a:t>
            </a:r>
          </a:p>
          <a:p>
            <a:pPr lvl="2">
              <a:spcAft>
                <a:spcPts val="1200"/>
              </a:spcAft>
              <a:buFont typeface="Wingdings" pitchFamily="2" charset="2"/>
              <a:buChar char="v"/>
            </a:pPr>
            <a:r>
              <a:rPr lang="en-US" sz="1800" dirty="0">
                <a:latin typeface="Garamond" panose="02020404030301010803" pitchFamily="18" charset="0"/>
              </a:rPr>
              <a:t>Train the trainers sessions were held within Budget Office</a:t>
            </a:r>
          </a:p>
          <a:p>
            <a:pPr lvl="2">
              <a:spcAft>
                <a:spcPts val="1200"/>
              </a:spcAft>
              <a:buFont typeface="Wingdings" pitchFamily="2" charset="2"/>
              <a:buChar char="v"/>
            </a:pPr>
            <a:r>
              <a:rPr lang="en-US" sz="1800" dirty="0">
                <a:latin typeface="Garamond" panose="02020404030301010803" pitchFamily="18" charset="0"/>
              </a:rPr>
              <a:t>Over 4,000 system administrators and users were trained across all MDAs in the six Geo-political zones of the country</a:t>
            </a:r>
          </a:p>
          <a:p>
            <a:pPr lvl="2">
              <a:spcAft>
                <a:spcPts val="1200"/>
              </a:spcAft>
              <a:buFont typeface="Wingdings" pitchFamily="2" charset="2"/>
              <a:buChar char="v"/>
            </a:pPr>
            <a:r>
              <a:rPr lang="en-US" sz="1800" dirty="0">
                <a:latin typeface="Garamond" panose="02020404030301010803" pitchFamily="18" charset="0"/>
              </a:rPr>
              <a:t>To avoid unauthorized changes in the budget figures, only the trained officials nominated by MDAs were given access to work and upload information on their respective pages on the platform</a:t>
            </a:r>
          </a:p>
          <a:p>
            <a:pPr lvl="2">
              <a:spcAft>
                <a:spcPts val="1200"/>
              </a:spcAft>
              <a:buFont typeface="Wingdings" pitchFamily="2" charset="2"/>
              <a:buChar char="v"/>
            </a:pPr>
            <a:r>
              <a:rPr lang="en-US" sz="1800" dirty="0">
                <a:latin typeface="Garamond" panose="02020404030301010803" pitchFamily="18" charset="0"/>
              </a:rPr>
              <a:t>All changes or adjustments were made auditable, </a:t>
            </a:r>
            <a:r>
              <a:rPr lang="en-US" sz="1800" dirty="0" err="1">
                <a:latin typeface="Garamond" panose="02020404030301010803" pitchFamily="18" charset="0"/>
              </a:rPr>
              <a:t>ie</a:t>
            </a:r>
            <a:r>
              <a:rPr lang="en-US" sz="1800" dirty="0">
                <a:latin typeface="Garamond" panose="02020404030301010803" pitchFamily="18" charset="0"/>
              </a:rPr>
              <a:t>, traceable to any of the officers</a:t>
            </a:r>
          </a:p>
          <a:p>
            <a:pPr lvl="2">
              <a:spcAft>
                <a:spcPts val="1200"/>
              </a:spcAft>
              <a:buFont typeface="Wingdings" pitchFamily="2" charset="2"/>
              <a:buChar char="v"/>
            </a:pPr>
            <a:r>
              <a:rPr lang="en-US" sz="1800" dirty="0">
                <a:latin typeface="Garamond" panose="02020404030301010803" pitchFamily="18" charset="0"/>
              </a:rPr>
              <a:t>Versioning capacity was activated after the MDAs’ final approving authority signed off</a:t>
            </a:r>
          </a:p>
        </p:txBody>
      </p:sp>
      <p:sp>
        <p:nvSpPr>
          <p:cNvPr id="4" name="Slide Number Placeholder 3"/>
          <p:cNvSpPr>
            <a:spLocks noGrp="1"/>
          </p:cNvSpPr>
          <p:nvPr>
            <p:ph type="sldNum" sz="quarter" idx="12"/>
          </p:nvPr>
        </p:nvSpPr>
        <p:spPr/>
        <p:txBody>
          <a:bodyPr/>
          <a:lstStyle/>
          <a:p>
            <a:fld id="{71A7AF9F-9A14-4153-8FB7-3B8324730456}" type="slidenum">
              <a:rPr lang="en-US" smtClean="0"/>
              <a:pPr/>
              <a:t>24</a:t>
            </a:fld>
            <a:endParaRPr lang="en-US" dirty="0"/>
          </a:p>
        </p:txBody>
      </p:sp>
      <p:sp>
        <p:nvSpPr>
          <p:cNvPr id="5" name="Title 1"/>
          <p:cNvSpPr txBox="1">
            <a:spLocks/>
          </p:cNvSpPr>
          <p:nvPr/>
        </p:nvSpPr>
        <p:spPr bwMode="auto">
          <a:xfrm>
            <a:off x="1242060" y="469797"/>
            <a:ext cx="744512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429" rtl="0" eaLnBrk="1" fontAlgn="base" hangingPunct="1">
              <a:spcBef>
                <a:spcPct val="0"/>
              </a:spcBef>
              <a:spcAft>
                <a:spcPct val="0"/>
              </a:spcAft>
              <a:tabLst>
                <a:tab pos="275324" algn="l"/>
              </a:tabLst>
              <a:defRPr sz="2000" b="1" baseline="0">
                <a:solidFill>
                  <a:schemeClr val="bg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2800" kern="0" dirty="0"/>
              <a:t>4.4 Key Budget Reform Initiatives </a:t>
            </a:r>
            <a:r>
              <a:rPr lang="en-US" sz="2800" dirty="0"/>
              <a:t>Cont’d</a:t>
            </a:r>
            <a:endParaRPr lang="en-US" sz="2800" kern="0" dirty="0"/>
          </a:p>
        </p:txBody>
      </p:sp>
      <p:grpSp>
        <p:nvGrpSpPr>
          <p:cNvPr id="6" name="Group 5"/>
          <p:cNvGrpSpPr/>
          <p:nvPr/>
        </p:nvGrpSpPr>
        <p:grpSpPr>
          <a:xfrm>
            <a:off x="6881815" y="6055659"/>
            <a:ext cx="795337" cy="792162"/>
            <a:chOff x="6881813" y="6055659"/>
            <a:chExt cx="795337" cy="792162"/>
          </a:xfrm>
        </p:grpSpPr>
        <p:sp>
          <p:nvSpPr>
            <p:cNvPr id="7"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27998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270" y="421096"/>
            <a:ext cx="6988013" cy="585470"/>
          </a:xfrm>
        </p:spPr>
        <p:txBody>
          <a:bodyPr>
            <a:normAutofit/>
          </a:bodyPr>
          <a:lstStyle/>
          <a:p>
            <a:r>
              <a:rPr lang="en-US" dirty="0"/>
              <a:t>4.5 Key Budget Reform Initiatives – BIMMS Cont’d</a:t>
            </a:r>
          </a:p>
        </p:txBody>
      </p:sp>
      <p:sp>
        <p:nvSpPr>
          <p:cNvPr id="5" name="Slide Number Placeholder 4"/>
          <p:cNvSpPr>
            <a:spLocks noGrp="1"/>
          </p:cNvSpPr>
          <p:nvPr>
            <p:ph type="sldNum" sz="quarter" idx="12"/>
          </p:nvPr>
        </p:nvSpPr>
        <p:spPr/>
        <p:txBody>
          <a:bodyPr/>
          <a:lstStyle/>
          <a:p>
            <a:fld id="{71A7AF9F-9A14-4153-8FB7-3B8324730456}" type="slidenum">
              <a:rPr lang="en-US" smtClean="0"/>
              <a:pPr/>
              <a:t>25</a:t>
            </a:fld>
            <a:endParaRPr lang="en-US"/>
          </a:p>
        </p:txBody>
      </p:sp>
      <p:sp>
        <p:nvSpPr>
          <p:cNvPr id="7" name="Rectangle 6"/>
          <p:cNvSpPr/>
          <p:nvPr/>
        </p:nvSpPr>
        <p:spPr>
          <a:xfrm>
            <a:off x="244927" y="1201530"/>
            <a:ext cx="8386356" cy="4788453"/>
          </a:xfrm>
          <a:prstGeom prst="rect">
            <a:avLst/>
          </a:prstGeom>
          <a:ln w="57150">
            <a:solidFill>
              <a:schemeClr val="accent1"/>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r>
              <a:rPr lang="en-US" sz="2000" dirty="0">
                <a:latin typeface="Garamond" panose="02020404030301010803" pitchFamily="18" charset="0"/>
              </a:rPr>
              <a:t>Impact of adoption of the application:-</a:t>
            </a:r>
          </a:p>
          <a:p>
            <a:pPr marL="285750" indent="-285750">
              <a:spcAft>
                <a:spcPts val="1200"/>
              </a:spcAft>
              <a:buFont typeface="Arial" panose="020B0604020202020204" pitchFamily="34" charset="0"/>
              <a:buChar char="•"/>
            </a:pPr>
            <a:r>
              <a:rPr lang="en-US" sz="2000" dirty="0">
                <a:latin typeface="Garamond" panose="02020404030301010803" pitchFamily="18" charset="0"/>
              </a:rPr>
              <a:t>Prevention of unauthorized changes in MDAs’ budgets</a:t>
            </a:r>
          </a:p>
          <a:p>
            <a:pPr marL="285750" indent="-285750">
              <a:spcAft>
                <a:spcPts val="1200"/>
              </a:spcAft>
              <a:buFont typeface="Arial" panose="020B0604020202020204" pitchFamily="34" charset="0"/>
              <a:buChar char="•"/>
            </a:pPr>
            <a:r>
              <a:rPr lang="en-US" sz="2000" dirty="0">
                <a:latin typeface="Garamond" panose="02020404030301010803" pitchFamily="18" charset="0"/>
              </a:rPr>
              <a:t>Minimization of conflicts on specific budgetary provision between MDAs, Budget Office and the NASS</a:t>
            </a:r>
          </a:p>
          <a:p>
            <a:pPr marL="285750" indent="-285750">
              <a:spcAft>
                <a:spcPts val="1200"/>
              </a:spcAft>
              <a:buFont typeface="Arial" panose="020B0604020202020204" pitchFamily="34" charset="0"/>
              <a:buChar char="•"/>
            </a:pPr>
            <a:r>
              <a:rPr lang="en-US" sz="2000" dirty="0">
                <a:latin typeface="Garamond" panose="02020404030301010803" pitchFamily="18" charset="0"/>
              </a:rPr>
              <a:t>Reduction in time for budget preparation as a result of:</a:t>
            </a:r>
          </a:p>
          <a:p>
            <a:pPr marL="752181" lvl="1" indent="-285750">
              <a:spcAft>
                <a:spcPts val="1200"/>
              </a:spcAft>
              <a:buFont typeface="Arial" panose="020B0604020202020204" pitchFamily="34" charset="0"/>
              <a:buChar char="•"/>
            </a:pPr>
            <a:r>
              <a:rPr lang="en-US" sz="2000" dirty="0">
                <a:latin typeface="Garamond" panose="02020404030301010803" pitchFamily="18" charset="0"/>
              </a:rPr>
              <a:t>Creation of drop-down options on several sub-heads including pillars, sub-activities, and costing</a:t>
            </a:r>
          </a:p>
          <a:p>
            <a:pPr marL="752181" lvl="1" indent="-285750">
              <a:spcAft>
                <a:spcPts val="1200"/>
              </a:spcAft>
              <a:buFont typeface="Arial" panose="020B0604020202020204" pitchFamily="34" charset="0"/>
              <a:buChar char="•"/>
            </a:pPr>
            <a:r>
              <a:rPr lang="en-US" sz="2000" dirty="0">
                <a:latin typeface="Garamond" panose="02020404030301010803" pitchFamily="18" charset="0"/>
              </a:rPr>
              <a:t>Direct budget submission requiring no travel time</a:t>
            </a:r>
          </a:p>
          <a:p>
            <a:pPr marL="1218613" lvl="2" indent="-285750">
              <a:spcAft>
                <a:spcPts val="1200"/>
              </a:spcAft>
              <a:buFont typeface="Arial" panose="020B0604020202020204" pitchFamily="34" charset="0"/>
              <a:buChar char="•"/>
            </a:pPr>
            <a:r>
              <a:rPr lang="en-US" sz="2000" dirty="0">
                <a:latin typeface="Garamond" panose="02020404030301010803" pitchFamily="18" charset="0"/>
              </a:rPr>
              <a:t>Estimated to have saved MDAs several working hours to be devoted to other government works</a:t>
            </a:r>
          </a:p>
          <a:p>
            <a:pPr marL="1218613" lvl="2" indent="-285750">
              <a:spcAft>
                <a:spcPts val="1200"/>
              </a:spcAft>
              <a:buFont typeface="Arial" panose="020B0604020202020204" pitchFamily="34" charset="0"/>
              <a:buChar char="•"/>
            </a:pPr>
            <a:r>
              <a:rPr lang="en-US" sz="2000" dirty="0">
                <a:latin typeface="Garamond" panose="02020404030301010803" pitchFamily="18" charset="0"/>
              </a:rPr>
              <a:t>And over N1 billion in travel allowances </a:t>
            </a:r>
          </a:p>
          <a:p>
            <a:pPr marL="752181" lvl="1" indent="-285750">
              <a:spcAft>
                <a:spcPts val="1200"/>
              </a:spcAft>
              <a:buFont typeface="Arial" panose="020B0604020202020204" pitchFamily="34" charset="0"/>
              <a:buChar char="•"/>
            </a:pPr>
            <a:r>
              <a:rPr lang="en-US" sz="2000" dirty="0">
                <a:latin typeface="Garamond" panose="02020404030301010803" pitchFamily="18" charset="0"/>
              </a:rPr>
              <a:t>Minimization of errors as computation is automatic </a:t>
            </a:r>
          </a:p>
        </p:txBody>
      </p:sp>
      <p:grpSp>
        <p:nvGrpSpPr>
          <p:cNvPr id="6" name="Group 5"/>
          <p:cNvGrpSpPr/>
          <p:nvPr/>
        </p:nvGrpSpPr>
        <p:grpSpPr>
          <a:xfrm>
            <a:off x="6881815" y="6055659"/>
            <a:ext cx="795337" cy="792162"/>
            <a:chOff x="6881813" y="6055659"/>
            <a:chExt cx="795337" cy="792162"/>
          </a:xfrm>
        </p:grpSpPr>
        <p:sp>
          <p:nvSpPr>
            <p:cNvPr id="8"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54603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270" y="409350"/>
            <a:ext cx="7287039" cy="470263"/>
          </a:xfrm>
        </p:spPr>
        <p:txBody>
          <a:bodyPr>
            <a:normAutofit/>
          </a:bodyPr>
          <a:lstStyle/>
          <a:p>
            <a:r>
              <a:rPr lang="en-US" sz="2400" dirty="0"/>
              <a:t>4.6 Key Budget Reform Initiatives </a:t>
            </a:r>
            <a:r>
              <a:rPr lang="en-US" sz="2700" dirty="0"/>
              <a:t>– GIFMIS</a:t>
            </a:r>
          </a:p>
        </p:txBody>
      </p:sp>
      <p:sp>
        <p:nvSpPr>
          <p:cNvPr id="3" name="Content Placeholder 2"/>
          <p:cNvSpPr>
            <a:spLocks noGrp="1"/>
          </p:cNvSpPr>
          <p:nvPr>
            <p:ph idx="1"/>
          </p:nvPr>
        </p:nvSpPr>
        <p:spPr>
          <a:xfrm>
            <a:off x="905059" y="1550504"/>
            <a:ext cx="7673123" cy="4598505"/>
          </a:xfrm>
        </p:spPr>
        <p:txBody>
          <a:bodyPr>
            <a:noAutofit/>
          </a:bodyPr>
          <a:lstStyle/>
          <a:p>
            <a:pPr marL="342900" indent="-342900">
              <a:spcAft>
                <a:spcPts val="1200"/>
              </a:spcAft>
              <a:buFont typeface="Arial" panose="020B0604020202020204" pitchFamily="34" charset="0"/>
              <a:buChar char="•"/>
            </a:pPr>
            <a:r>
              <a:rPr lang="en-US" sz="2100" dirty="0">
                <a:latin typeface="Garamond" panose="02020404030301010803" pitchFamily="18" charset="0"/>
              </a:rPr>
              <a:t>The BOF is working with relevant MDAs to ensure budget preparation and execution are all carried out on the GIFMIS platform</a:t>
            </a:r>
          </a:p>
          <a:p>
            <a:pPr marL="342900" indent="-342900">
              <a:spcAft>
                <a:spcPts val="1200"/>
              </a:spcAft>
              <a:buFont typeface="Arial" panose="020B0604020202020204" pitchFamily="34" charset="0"/>
              <a:buChar char="•"/>
            </a:pPr>
            <a:r>
              <a:rPr lang="en-US" sz="2100" dirty="0">
                <a:latin typeface="Garamond" panose="02020404030301010803" pitchFamily="18" charset="0"/>
              </a:rPr>
              <a:t>Currently GIFMIS is not fully ZBB compliant</a:t>
            </a:r>
          </a:p>
          <a:p>
            <a:pPr marL="342900" indent="-342900">
              <a:spcAft>
                <a:spcPts val="1200"/>
              </a:spcAft>
              <a:buFont typeface="Arial" panose="020B0604020202020204" pitchFamily="34" charset="0"/>
              <a:buChar char="•"/>
            </a:pPr>
            <a:r>
              <a:rPr lang="en-US" sz="2100" dirty="0">
                <a:latin typeface="Garamond" panose="02020404030301010803" pitchFamily="18" charset="0"/>
              </a:rPr>
              <a:t>Fully ZBB compliant GIFMIS requires changes including:</a:t>
            </a:r>
          </a:p>
          <a:p>
            <a:pPr lvl="3">
              <a:spcAft>
                <a:spcPts val="1200"/>
              </a:spcAft>
            </a:pPr>
            <a:r>
              <a:rPr lang="en-US" sz="2100" dirty="0">
                <a:latin typeface="Garamond" panose="02020404030301010803" pitchFamily="18" charset="0"/>
              </a:rPr>
              <a:t>Additional application development;</a:t>
            </a:r>
          </a:p>
          <a:p>
            <a:pPr lvl="3">
              <a:spcAft>
                <a:spcPts val="1200"/>
              </a:spcAft>
            </a:pPr>
            <a:r>
              <a:rPr lang="en-US" sz="2100" dirty="0">
                <a:latin typeface="Garamond" panose="02020404030301010803" pitchFamily="18" charset="0"/>
              </a:rPr>
              <a:t>Additional hardware; and</a:t>
            </a:r>
          </a:p>
          <a:p>
            <a:pPr lvl="3">
              <a:spcAft>
                <a:spcPts val="1200"/>
              </a:spcAft>
            </a:pPr>
            <a:r>
              <a:rPr lang="en-US" sz="2100" dirty="0">
                <a:latin typeface="Garamond" panose="02020404030301010803" pitchFamily="18" charset="0"/>
              </a:rPr>
              <a:t>Data ingestion and dashboard development services; </a:t>
            </a:r>
          </a:p>
          <a:p>
            <a:pPr marL="342900" indent="-342900">
              <a:spcAft>
                <a:spcPts val="1200"/>
              </a:spcAft>
              <a:buFont typeface="Arial" panose="020B0604020202020204" pitchFamily="34" charset="0"/>
              <a:buChar char="•"/>
            </a:pPr>
            <a:r>
              <a:rPr lang="en-US" sz="2100" dirty="0">
                <a:latin typeface="Garamond" panose="02020404030301010803" pitchFamily="18" charset="0"/>
              </a:rPr>
              <a:t>The processes for GIFMIS upgrade to become ZBB compliant are currently in progress</a:t>
            </a:r>
          </a:p>
          <a:p>
            <a:pPr marL="342900" indent="-342900">
              <a:spcAft>
                <a:spcPts val="1200"/>
              </a:spcAft>
              <a:buFont typeface="Arial" panose="020B0604020202020204" pitchFamily="34" charset="0"/>
              <a:buChar char="•"/>
            </a:pPr>
            <a:r>
              <a:rPr lang="en-US" sz="2100" dirty="0">
                <a:latin typeface="Garamond" panose="02020404030301010803" pitchFamily="18" charset="0"/>
              </a:rPr>
              <a:t>The target is for the platform be used for budget preparation and execution from 2018</a:t>
            </a:r>
          </a:p>
        </p:txBody>
      </p:sp>
      <p:sp>
        <p:nvSpPr>
          <p:cNvPr id="4" name="Slide Number Placeholder 3"/>
          <p:cNvSpPr>
            <a:spLocks noGrp="1"/>
          </p:cNvSpPr>
          <p:nvPr>
            <p:ph type="sldNum" sz="quarter" idx="12"/>
          </p:nvPr>
        </p:nvSpPr>
        <p:spPr/>
        <p:txBody>
          <a:bodyPr/>
          <a:lstStyle/>
          <a:p>
            <a:fld id="{71A7AF9F-9A14-4153-8FB7-3B8324730456}" type="slidenum">
              <a:rPr lang="en-US" smtClean="0"/>
              <a:pPr/>
              <a:t>26</a:t>
            </a:fld>
            <a:endParaRPr lang="en-US"/>
          </a:p>
        </p:txBody>
      </p:sp>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52706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957" y="516835"/>
            <a:ext cx="7447721" cy="516835"/>
          </a:xfrm>
        </p:spPr>
        <p:txBody>
          <a:bodyPr>
            <a:noAutofit/>
          </a:bodyPr>
          <a:lstStyle/>
          <a:p>
            <a:r>
              <a:rPr lang="en-US" sz="2400" dirty="0"/>
              <a:t>4.7 Key Budget Reform Initiatives </a:t>
            </a:r>
            <a:r>
              <a:rPr lang="en-GB" sz="2400" dirty="0"/>
              <a:t>- Support Initiatives</a:t>
            </a:r>
          </a:p>
        </p:txBody>
      </p:sp>
      <p:sp>
        <p:nvSpPr>
          <p:cNvPr id="3" name="Content Placeholder 2"/>
          <p:cNvSpPr>
            <a:spLocks noGrp="1"/>
          </p:cNvSpPr>
          <p:nvPr>
            <p:ph idx="1"/>
          </p:nvPr>
        </p:nvSpPr>
        <p:spPr>
          <a:xfrm>
            <a:off x="3701142" y="1328965"/>
            <a:ext cx="4871357" cy="5187949"/>
          </a:xfrm>
        </p:spPr>
        <p:txBody>
          <a:bodyPr>
            <a:noAutofit/>
          </a:bodyPr>
          <a:lstStyle/>
          <a:p>
            <a:pPr marL="342900" indent="-342900">
              <a:buFont typeface="Arial" panose="020B0604020202020204" pitchFamily="34" charset="0"/>
              <a:buChar char="•"/>
            </a:pPr>
            <a:r>
              <a:rPr lang="en-GB" sz="2400" dirty="0">
                <a:latin typeface="Garamond" panose="02020404030301010803" pitchFamily="18" charset="0"/>
              </a:rPr>
              <a:t>Budget Help Desk has been set up to support MDAs in the budget preparation and execution processes in 2017 and beyond </a:t>
            </a:r>
          </a:p>
          <a:p>
            <a:pPr marL="342900" indent="-342900">
              <a:buFont typeface="Arial" panose="020B0604020202020204" pitchFamily="34" charset="0"/>
              <a:buChar char="•"/>
            </a:pPr>
            <a:endParaRPr lang="en-GB" sz="2400" dirty="0">
              <a:latin typeface="Garamond" panose="02020404030301010803" pitchFamily="18" charset="0"/>
            </a:endParaRPr>
          </a:p>
          <a:p>
            <a:pPr marL="342900" indent="-342900">
              <a:buFont typeface="Arial" panose="020B0604020202020204" pitchFamily="34" charset="0"/>
              <a:buChar char="•"/>
            </a:pPr>
            <a:r>
              <a:rPr lang="en-GB" sz="2400" dirty="0">
                <a:latin typeface="Garamond" panose="02020404030301010803" pitchFamily="18" charset="0"/>
              </a:rPr>
              <a:t>To avoid unauthorized access, only those given access code could use any of the budget support channels</a:t>
            </a:r>
          </a:p>
          <a:p>
            <a:pPr>
              <a:buFont typeface="Wingdings" panose="05000000000000000000" pitchFamily="2" charset="2"/>
              <a:buChar char="§"/>
            </a:pPr>
            <a:endParaRPr lang="en-GB" sz="2400" dirty="0">
              <a:latin typeface="Garamond" panose="02020404030301010803" pitchFamily="18" charset="0"/>
            </a:endParaRPr>
          </a:p>
          <a:p>
            <a:pPr marL="342900" indent="-342900">
              <a:buFont typeface="Arial" panose="020B0604020202020204" pitchFamily="34" charset="0"/>
              <a:buChar char="•"/>
            </a:pPr>
            <a:r>
              <a:rPr lang="en-GB" sz="2400" dirty="0">
                <a:latin typeface="Garamond" panose="02020404030301010803" pitchFamily="18" charset="0"/>
              </a:rPr>
              <a:t>Different platforms was adopted including: </a:t>
            </a:r>
          </a:p>
          <a:p>
            <a:pPr marL="483336" lvl="1" indent="-285750">
              <a:buFont typeface="Wingdings" panose="05000000000000000000" pitchFamily="2" charset="2"/>
              <a:buChar char="Ø"/>
            </a:pPr>
            <a:r>
              <a:rPr lang="en-GB" b="1" dirty="0">
                <a:latin typeface="Garamond" panose="02020404030301010803" pitchFamily="18" charset="0"/>
              </a:rPr>
              <a:t>Calling the dedicated helpline </a:t>
            </a:r>
            <a:r>
              <a:rPr lang="en-GB" b="1" dirty="0">
                <a:solidFill>
                  <a:srgbClr val="0070C0"/>
                </a:solidFill>
                <a:latin typeface="Garamond" panose="02020404030301010803" pitchFamily="18" charset="0"/>
              </a:rPr>
              <a:t>0800CALLBOF (08002255263) </a:t>
            </a:r>
            <a:r>
              <a:rPr lang="en-GB" dirty="0">
                <a:latin typeface="Garamond" panose="02020404030301010803" pitchFamily="18" charset="0"/>
              </a:rPr>
              <a:t>between the hours of 8am to 1pm, Monday to Friday</a:t>
            </a:r>
          </a:p>
        </p:txBody>
      </p:sp>
      <p:sp>
        <p:nvSpPr>
          <p:cNvPr id="4" name="Slide Number Placeholder 3"/>
          <p:cNvSpPr>
            <a:spLocks noGrp="1"/>
          </p:cNvSpPr>
          <p:nvPr>
            <p:ph type="sldNum" sz="quarter" idx="12"/>
          </p:nvPr>
        </p:nvSpPr>
        <p:spPr/>
        <p:txBody>
          <a:bodyPr/>
          <a:lstStyle/>
          <a:p>
            <a:fld id="{71A7AF9F-9A14-4153-8FB7-3B8324730456}" type="slidenum">
              <a:rPr lang="en-US" smtClean="0"/>
              <a:pPr/>
              <a:t>27</a:t>
            </a:fld>
            <a:endParaRPr lang="en-US"/>
          </a:p>
        </p:txBody>
      </p:sp>
      <p:pic>
        <p:nvPicPr>
          <p:cNvPr id="1028" name="Picture 4" descr="http://www.budgetoffice.gov.ng/images/b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4" y="2235200"/>
            <a:ext cx="3381827" cy="324122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881815" y="6055659"/>
            <a:ext cx="795337" cy="792162"/>
            <a:chOff x="6881813" y="6055659"/>
            <a:chExt cx="795337" cy="792162"/>
          </a:xfrm>
        </p:grpSpPr>
        <p:sp>
          <p:nvSpPr>
            <p:cNvPr id="7"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71057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7" y="398906"/>
            <a:ext cx="7592125" cy="528866"/>
          </a:xfrm>
        </p:spPr>
        <p:txBody>
          <a:bodyPr>
            <a:noAutofit/>
          </a:bodyPr>
          <a:lstStyle/>
          <a:p>
            <a:r>
              <a:rPr lang="en-US" sz="2400" dirty="0"/>
              <a:t>4.8 Key Budget Reform Initiatives </a:t>
            </a:r>
            <a:r>
              <a:rPr lang="en-GB" sz="2400" dirty="0"/>
              <a:t>- Support Initiatives</a:t>
            </a:r>
          </a:p>
        </p:txBody>
      </p:sp>
      <p:sp>
        <p:nvSpPr>
          <p:cNvPr id="3" name="Content Placeholder 2"/>
          <p:cNvSpPr>
            <a:spLocks noGrp="1"/>
          </p:cNvSpPr>
          <p:nvPr>
            <p:ph idx="1"/>
          </p:nvPr>
        </p:nvSpPr>
        <p:spPr>
          <a:xfrm>
            <a:off x="507492" y="1436914"/>
            <a:ext cx="8065294" cy="4934857"/>
          </a:xfrm>
        </p:spPr>
        <p:txBody>
          <a:bodyPr>
            <a:noAutofit/>
          </a:bodyPr>
          <a:lstStyle/>
          <a:p>
            <a:pPr>
              <a:spcAft>
                <a:spcPts val="1200"/>
              </a:spcAft>
            </a:pPr>
            <a:r>
              <a:rPr lang="en-GB" sz="2400" b="1" dirty="0">
                <a:latin typeface="Garamond" panose="02020404030301010803" pitchFamily="18" charset="0"/>
              </a:rPr>
              <a:t>Other Platforms for getting help include:</a:t>
            </a:r>
          </a:p>
          <a:p>
            <a:pPr marL="458820" lvl="1" indent="-457200">
              <a:spcAft>
                <a:spcPts val="1200"/>
              </a:spcAft>
              <a:buFont typeface="+mj-lt"/>
              <a:buAutoNum type="alphaLcParenR"/>
            </a:pPr>
            <a:r>
              <a:rPr lang="en-GB" sz="2400" b="1" dirty="0">
                <a:solidFill>
                  <a:srgbClr val="0070C0"/>
                </a:solidFill>
                <a:latin typeface="Garamond" panose="02020404030301010803" pitchFamily="18" charset="0"/>
              </a:rPr>
              <a:t>Filling an online enquiry form</a:t>
            </a:r>
            <a:r>
              <a:rPr lang="en-GB" sz="2400" dirty="0">
                <a:latin typeface="Garamond" panose="02020404030301010803" pitchFamily="18" charset="0"/>
              </a:rPr>
              <a:t>, available on the Help Desk portal: www.bofhelp.gov.ng or MBNP website: http://www.budgetoffice.gov.ng/ and http://nationalplanning.gov.ng</a:t>
            </a:r>
          </a:p>
          <a:p>
            <a:pPr marL="458820" lvl="1" indent="-457200">
              <a:spcAft>
                <a:spcPts val="1200"/>
              </a:spcAft>
              <a:buFont typeface="+mj-lt"/>
              <a:buAutoNum type="alphaLcParenR"/>
            </a:pPr>
            <a:r>
              <a:rPr lang="en-GB" sz="2400" b="1" dirty="0">
                <a:solidFill>
                  <a:srgbClr val="0070C0"/>
                </a:solidFill>
                <a:latin typeface="Garamond" panose="02020404030301010803" pitchFamily="18" charset="0"/>
              </a:rPr>
              <a:t>Live Chat </a:t>
            </a:r>
            <a:r>
              <a:rPr lang="en-GB" sz="2400" dirty="0">
                <a:latin typeface="Garamond" panose="02020404030301010803" pitchFamily="18" charset="0"/>
              </a:rPr>
              <a:t>with a member of the Rapid Response Team (RRT) through the BOF Help Desk portal </a:t>
            </a:r>
          </a:p>
          <a:p>
            <a:pPr marL="458820" lvl="1" indent="-457200">
              <a:spcAft>
                <a:spcPts val="1200"/>
              </a:spcAft>
              <a:buFont typeface="+mj-lt"/>
              <a:buAutoNum type="alphaLcParenR"/>
            </a:pPr>
            <a:r>
              <a:rPr lang="en-GB" sz="2400" dirty="0">
                <a:latin typeface="Garamond" panose="02020404030301010803" pitchFamily="18" charset="0"/>
              </a:rPr>
              <a:t>Starting or joining a conversation on the </a:t>
            </a:r>
            <a:r>
              <a:rPr lang="en-GB" sz="2400" b="1" dirty="0">
                <a:solidFill>
                  <a:srgbClr val="0070C0"/>
                </a:solidFill>
                <a:latin typeface="Garamond" panose="02020404030301010803" pitchFamily="18" charset="0"/>
              </a:rPr>
              <a:t>Discussion </a:t>
            </a:r>
            <a:r>
              <a:rPr lang="en-GB" sz="2800" b="1" dirty="0">
                <a:solidFill>
                  <a:srgbClr val="0070C0"/>
                </a:solidFill>
                <a:latin typeface="Garamond" panose="02020404030301010803" pitchFamily="18" charset="0"/>
              </a:rPr>
              <a:t>Forum</a:t>
            </a:r>
            <a:r>
              <a:rPr lang="en-GB" sz="2800" b="1" dirty="0">
                <a:latin typeface="Garamond" panose="02020404030301010803" pitchFamily="18" charset="0"/>
              </a:rPr>
              <a:t>: </a:t>
            </a:r>
            <a:r>
              <a:rPr lang="en-GB" sz="2400" dirty="0">
                <a:latin typeface="Garamond" panose="02020404030301010803" pitchFamily="18" charset="0"/>
                <a:hlinkClick r:id="rId2"/>
              </a:rPr>
              <a:t>http://www.bofhelp.gov.ng/app/index.php/discussionforum</a:t>
            </a:r>
            <a:endParaRPr lang="en-GB" sz="2400" dirty="0">
              <a:latin typeface="Garamond" panose="02020404030301010803" pitchFamily="18" charset="0"/>
            </a:endParaRPr>
          </a:p>
          <a:p>
            <a:pPr marL="458820" lvl="1" indent="-457200">
              <a:spcAft>
                <a:spcPts val="1200"/>
              </a:spcAft>
              <a:buFont typeface="+mj-lt"/>
              <a:buAutoNum type="alphaLcParenR"/>
            </a:pPr>
            <a:r>
              <a:rPr lang="en-GB" sz="2400" dirty="0">
                <a:latin typeface="Garamond" panose="02020404030301010803" pitchFamily="18" charset="0"/>
              </a:rPr>
              <a:t>Download and </a:t>
            </a:r>
            <a:r>
              <a:rPr lang="en-GB" sz="2800" dirty="0">
                <a:latin typeface="Garamond" panose="02020404030301010803" pitchFamily="18" charset="0"/>
              </a:rPr>
              <a:t>Frequently</a:t>
            </a:r>
            <a:r>
              <a:rPr lang="en-GB" sz="2400" dirty="0">
                <a:latin typeface="Garamond" panose="02020404030301010803" pitchFamily="18" charset="0"/>
              </a:rPr>
              <a:t> asked questions also in the Help Desk Portal</a:t>
            </a:r>
          </a:p>
        </p:txBody>
      </p:sp>
      <p:sp>
        <p:nvSpPr>
          <p:cNvPr id="4" name="Slide Number Placeholder 3"/>
          <p:cNvSpPr>
            <a:spLocks noGrp="1"/>
          </p:cNvSpPr>
          <p:nvPr>
            <p:ph type="sldNum" sz="quarter" idx="12"/>
          </p:nvPr>
        </p:nvSpPr>
        <p:spPr/>
        <p:txBody>
          <a:bodyPr/>
          <a:lstStyle/>
          <a:p>
            <a:fld id="{71A7AF9F-9A14-4153-8FB7-3B8324730456}" type="slidenum">
              <a:rPr lang="en-US" smtClean="0"/>
              <a:pPr/>
              <a:t>28</a:t>
            </a:fld>
            <a:endParaRPr lang="en-US"/>
          </a:p>
        </p:txBody>
      </p:sp>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98157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494989"/>
            <a:ext cx="7886700" cy="498889"/>
          </a:xfrm>
        </p:spPr>
        <p:txBody>
          <a:bodyPr vert="horz" wrap="square" lIns="68580" tIns="34290" rIns="68580" bIns="34290" numCol="1" rtlCol="0" anchor="ctr" anchorCtr="0" compatLnSpc="1">
            <a:prstTxWarp prst="textNoShape">
              <a:avLst/>
            </a:prstTxWarp>
            <a:noAutofit/>
          </a:bodyPr>
          <a:lstStyle/>
          <a:p>
            <a:pPr>
              <a:lnSpc>
                <a:spcPct val="85000"/>
              </a:lnSpc>
            </a:pPr>
            <a:r>
              <a:rPr lang="en-US" spc="-90" dirty="0"/>
              <a:t>1.0 Introduction</a:t>
            </a:r>
          </a:p>
        </p:txBody>
      </p:sp>
      <p:sp>
        <p:nvSpPr>
          <p:cNvPr id="3" name="Content Placeholder 2"/>
          <p:cNvSpPr>
            <a:spLocks noGrp="1"/>
          </p:cNvSpPr>
          <p:nvPr>
            <p:ph idx="1"/>
          </p:nvPr>
        </p:nvSpPr>
        <p:spPr>
          <a:xfrm>
            <a:off x="1325216" y="1629982"/>
            <a:ext cx="7190133" cy="4598539"/>
          </a:xfrm>
        </p:spPr>
        <p:txBody>
          <a:bodyPr>
            <a:normAutofit/>
          </a:bodyPr>
          <a:lstStyle/>
          <a:p>
            <a:pPr marL="285750" indent="-285750">
              <a:spcAft>
                <a:spcPts val="1200"/>
              </a:spcAft>
              <a:buFont typeface="Arial" panose="020B0604020202020204" pitchFamily="34" charset="0"/>
              <a:buChar char="•"/>
            </a:pPr>
            <a:r>
              <a:rPr lang="en-US" sz="2400" dirty="0">
                <a:latin typeface="Garamond" panose="02020404030301010803" pitchFamily="18" charset="0"/>
              </a:rPr>
              <a:t>Budget is a documented statement of government’s expected revenue and planned expenditure over a given period, usually a year</a:t>
            </a:r>
          </a:p>
          <a:p>
            <a:pPr marL="285750" indent="-285750">
              <a:spcAft>
                <a:spcPts val="1200"/>
              </a:spcAft>
              <a:buFont typeface="Arial" panose="020B0604020202020204" pitchFamily="34" charset="0"/>
              <a:buChar char="•"/>
            </a:pPr>
            <a:r>
              <a:rPr lang="en-US" sz="2400" dirty="0">
                <a:latin typeface="Garamond" panose="02020404030301010803" pitchFamily="18" charset="0"/>
              </a:rPr>
              <a:t>It is usually accompanied with the framework for its execution and the fiscal policies for the period</a:t>
            </a:r>
          </a:p>
          <a:p>
            <a:pPr marL="285750" indent="-285750">
              <a:spcAft>
                <a:spcPts val="1200"/>
              </a:spcAft>
              <a:buFont typeface="Arial" panose="020B0604020202020204" pitchFamily="34" charset="0"/>
              <a:buChar char="•"/>
            </a:pPr>
            <a:r>
              <a:rPr lang="en-US" sz="2400" dirty="0">
                <a:latin typeface="Garamond" panose="02020404030301010803" pitchFamily="18" charset="0"/>
              </a:rPr>
              <a:t>It is a legal instrument for revenue generation, borrowings and allocation over the stated period</a:t>
            </a:r>
          </a:p>
          <a:p>
            <a:pPr marL="285750" indent="-285750">
              <a:spcAft>
                <a:spcPts val="1200"/>
              </a:spcAft>
              <a:buFont typeface="Arial" panose="020B0604020202020204" pitchFamily="34" charset="0"/>
              <a:buChar char="•"/>
            </a:pPr>
            <a:r>
              <a:rPr lang="en-US" sz="2400" dirty="0">
                <a:latin typeface="Garamond" panose="02020404030301010803" pitchFamily="18" charset="0"/>
              </a:rPr>
              <a:t>It outlines the aggregate expenditure of government, the expenditures on sub-heads as well as detailed sectoral allocations</a:t>
            </a:r>
          </a:p>
          <a:p>
            <a:pPr marL="285750" indent="-285750">
              <a:spcAft>
                <a:spcPts val="1200"/>
              </a:spcAft>
              <a:buFont typeface="Arial" panose="020B0604020202020204" pitchFamily="34" charset="0"/>
              <a:buChar char="•"/>
            </a:pPr>
            <a:endParaRPr lang="en-US" sz="2400" dirty="0">
              <a:latin typeface="Garamond" panose="02020404030301010803" pitchFamily="18" charset="0"/>
            </a:endParaRP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13010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537698"/>
            <a:ext cx="7445124" cy="307777"/>
          </a:xfrm>
        </p:spPr>
        <p:txBody>
          <a:bodyPr/>
          <a:lstStyle/>
          <a:p>
            <a:r>
              <a:rPr lang="en-US" dirty="0"/>
              <a:t>4.9 Key Budget Reform Initiatives - Revenue Generation Reforms</a:t>
            </a:r>
          </a:p>
        </p:txBody>
      </p:sp>
      <p:sp>
        <p:nvSpPr>
          <p:cNvPr id="3" name="TextBox 2"/>
          <p:cNvSpPr txBox="1"/>
          <p:nvPr/>
        </p:nvSpPr>
        <p:spPr>
          <a:xfrm>
            <a:off x="901148" y="1475408"/>
            <a:ext cx="7894509" cy="437042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Revenue Generation remains a key challenge to budgeting in Nigeria</a:t>
            </a:r>
          </a:p>
          <a:p>
            <a:pPr marL="285750" indent="-285750">
              <a:spcAft>
                <a:spcPts val="1200"/>
              </a:spcAft>
              <a:buFont typeface="Arial" panose="020B0604020202020204" pitchFamily="34" charset="0"/>
              <a:buChar char="•"/>
            </a:pPr>
            <a:r>
              <a:rPr lang="en-US" dirty="0"/>
              <a:t>Greater potential of raising revenue for the nation is in the non-oil sector of the economy</a:t>
            </a:r>
          </a:p>
          <a:p>
            <a:pPr marL="285750" indent="-285750">
              <a:spcAft>
                <a:spcPts val="1200"/>
              </a:spcAft>
              <a:buFont typeface="Arial" panose="020B0604020202020204" pitchFamily="34" charset="0"/>
              <a:buChar char="•"/>
            </a:pPr>
            <a:r>
              <a:rPr lang="en-US" dirty="0"/>
              <a:t>However, given the recession, and the consequent low economic activities, greater emphasis is now being laid on revamping performance of the oil sector and ramping-up revenue from the sector</a:t>
            </a:r>
          </a:p>
          <a:p>
            <a:pPr marL="285750" indent="-285750">
              <a:spcAft>
                <a:spcPts val="1200"/>
              </a:spcAft>
              <a:buFont typeface="Arial" panose="020B0604020202020204" pitchFamily="34" charset="0"/>
              <a:buChar char="•"/>
            </a:pPr>
            <a:r>
              <a:rPr lang="en-US" dirty="0"/>
              <a:t>Focus would be on:</a:t>
            </a:r>
          </a:p>
          <a:p>
            <a:pPr marL="752181" lvl="1" indent="-285750">
              <a:spcAft>
                <a:spcPts val="1200"/>
              </a:spcAft>
              <a:buFont typeface="Arial" panose="020B0604020202020204" pitchFamily="34" charset="0"/>
              <a:buChar char="•"/>
            </a:pPr>
            <a:r>
              <a:rPr lang="en-US" dirty="0"/>
              <a:t>Addressing the crisis and disruption of oil production in the Niger Delta Region</a:t>
            </a:r>
          </a:p>
          <a:p>
            <a:pPr marL="752181" lvl="1" indent="-285750">
              <a:spcAft>
                <a:spcPts val="1200"/>
              </a:spcAft>
              <a:buFont typeface="Arial" panose="020B0604020202020204" pitchFamily="34" charset="0"/>
              <a:buChar char="•"/>
            </a:pPr>
            <a:r>
              <a:rPr lang="en-US" dirty="0"/>
              <a:t>Exit of the cash-call system for the Joint Venture oil production arrangement</a:t>
            </a:r>
          </a:p>
          <a:p>
            <a:pPr marL="752181" lvl="1" indent="-285750">
              <a:spcAft>
                <a:spcPts val="1200"/>
              </a:spcAft>
              <a:buFont typeface="Arial" panose="020B0604020202020204" pitchFamily="34" charset="0"/>
              <a:buChar char="•"/>
            </a:pPr>
            <a:r>
              <a:rPr lang="en-US" dirty="0"/>
              <a:t>Recovery of all arrears of royalty</a:t>
            </a:r>
          </a:p>
          <a:p>
            <a:pPr marL="752181" lvl="1" indent="-285750">
              <a:spcAft>
                <a:spcPts val="1200"/>
              </a:spcAft>
              <a:buFont typeface="Arial" panose="020B0604020202020204" pitchFamily="34" charset="0"/>
              <a:buChar char="•"/>
            </a:pPr>
            <a:r>
              <a:rPr lang="en-US" dirty="0"/>
              <a:t>Optimizing revenues from other oil sector activities (Step-In Rights, Gas Flaring, Early Licensing renewal, New licensing rounds, </a:t>
            </a:r>
            <a:r>
              <a:rPr lang="en-US" dirty="0" err="1"/>
              <a:t>etc</a:t>
            </a:r>
            <a:r>
              <a:rPr lang="en-US" dirty="0"/>
              <a:t>)</a:t>
            </a: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34792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537698"/>
            <a:ext cx="7445124" cy="307777"/>
          </a:xfrm>
        </p:spPr>
        <p:txBody>
          <a:bodyPr/>
          <a:lstStyle/>
          <a:p>
            <a:r>
              <a:rPr lang="en-US" dirty="0"/>
              <a:t>4.10 Key Budget Reform Initiatives - Revenue Generation Reforms</a:t>
            </a:r>
          </a:p>
        </p:txBody>
      </p:sp>
      <p:sp>
        <p:nvSpPr>
          <p:cNvPr id="3" name="TextBox 2"/>
          <p:cNvSpPr txBox="1"/>
          <p:nvPr/>
        </p:nvSpPr>
        <p:spPr>
          <a:xfrm>
            <a:off x="1470991" y="1462156"/>
            <a:ext cx="7324666" cy="4170372"/>
          </a:xfrm>
          <a:prstGeom prst="rect">
            <a:avLst/>
          </a:prstGeom>
          <a:noFill/>
        </p:spPr>
        <p:txBody>
          <a:bodyPr wrap="square" rtlCol="0">
            <a:spAutoFit/>
          </a:bodyPr>
          <a:lstStyle/>
          <a:p>
            <a:pPr marL="285750" indent="-285750">
              <a:spcAft>
                <a:spcPts val="1800"/>
              </a:spcAft>
              <a:buFont typeface="Wingdings" panose="05000000000000000000" pitchFamily="2" charset="2"/>
              <a:buChar char="§"/>
            </a:pPr>
            <a:r>
              <a:rPr lang="en-US" dirty="0"/>
              <a:t>Non-oil sector revenue also being targeted</a:t>
            </a:r>
          </a:p>
          <a:p>
            <a:pPr marL="285750" indent="-285750">
              <a:spcAft>
                <a:spcPts val="1800"/>
              </a:spcAft>
              <a:buFont typeface="Wingdings" panose="05000000000000000000" pitchFamily="2" charset="2"/>
              <a:buChar char="§"/>
            </a:pPr>
            <a:r>
              <a:rPr lang="en-US" dirty="0"/>
              <a:t>Non-oil revenue collection expected to improve as the economy recovers</a:t>
            </a:r>
          </a:p>
          <a:p>
            <a:pPr marL="285750" indent="-285750">
              <a:spcAft>
                <a:spcPts val="1800"/>
              </a:spcAft>
              <a:buFont typeface="Wingdings" panose="05000000000000000000" pitchFamily="2" charset="2"/>
              <a:buChar char="§"/>
            </a:pPr>
            <a:r>
              <a:rPr lang="en-US" dirty="0"/>
              <a:t>Initiatives include</a:t>
            </a:r>
          </a:p>
          <a:p>
            <a:pPr marL="752181" lvl="1" indent="-285750">
              <a:spcAft>
                <a:spcPts val="1800"/>
              </a:spcAft>
              <a:buFont typeface="Wingdings" panose="05000000000000000000" pitchFamily="2" charset="2"/>
              <a:buChar char="Ø"/>
            </a:pPr>
            <a:r>
              <a:rPr lang="en-US" dirty="0"/>
              <a:t>Expansion of the tax base</a:t>
            </a:r>
          </a:p>
          <a:p>
            <a:pPr marL="752181" lvl="1" indent="-285750">
              <a:spcAft>
                <a:spcPts val="1800"/>
              </a:spcAft>
              <a:buFont typeface="Wingdings" panose="05000000000000000000" pitchFamily="2" charset="2"/>
              <a:buChar char="Ø"/>
            </a:pPr>
            <a:r>
              <a:rPr lang="en-US" dirty="0"/>
              <a:t>Continuous use of the TSA </a:t>
            </a:r>
            <a:r>
              <a:rPr lang="en-US"/>
              <a:t>and general </a:t>
            </a:r>
            <a:r>
              <a:rPr lang="en-US" dirty="0"/>
              <a:t>intensification of revenue generation and remittance by MDAs</a:t>
            </a:r>
          </a:p>
          <a:p>
            <a:pPr marL="752181" lvl="1" indent="-285750">
              <a:spcAft>
                <a:spcPts val="1800"/>
              </a:spcAft>
              <a:buFont typeface="Wingdings" panose="05000000000000000000" pitchFamily="2" charset="2"/>
              <a:buChar char="Ø"/>
            </a:pPr>
            <a:r>
              <a:rPr lang="en-US"/>
              <a:t>Adoption </a:t>
            </a:r>
            <a:r>
              <a:rPr lang="en-US" dirty="0"/>
              <a:t>of e-payment platform</a:t>
            </a:r>
          </a:p>
          <a:p>
            <a:pPr marL="752181" lvl="1" indent="-285750">
              <a:spcAft>
                <a:spcPts val="1800"/>
              </a:spcAft>
              <a:buFont typeface="Wingdings" panose="05000000000000000000" pitchFamily="2" charset="2"/>
              <a:buChar char="Ø"/>
            </a:pPr>
            <a:r>
              <a:rPr lang="en-US" dirty="0"/>
              <a:t>Standardizing the management of the operating surplus of the Government Owned Enterprises (GOEs) </a:t>
            </a:r>
          </a:p>
          <a:p>
            <a:pPr marL="752181" lvl="1" indent="-285750">
              <a:spcAft>
                <a:spcPts val="1800"/>
              </a:spcAft>
              <a:buFont typeface="Wingdings" panose="05000000000000000000" pitchFamily="2" charset="2"/>
              <a:buChar char="Ø"/>
            </a:pPr>
            <a:r>
              <a:rPr lang="en-US" dirty="0"/>
              <a:t>Increasing collection efficiency to reduce cost</a:t>
            </a: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72347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537698"/>
            <a:ext cx="7445124" cy="307777"/>
          </a:xfrm>
        </p:spPr>
        <p:txBody>
          <a:bodyPr/>
          <a:lstStyle/>
          <a:p>
            <a:r>
              <a:rPr lang="en-US" dirty="0"/>
              <a:t>4.11 Key Budget Reform Initiatives – Other Initiatives </a:t>
            </a:r>
          </a:p>
        </p:txBody>
      </p:sp>
      <p:sp>
        <p:nvSpPr>
          <p:cNvPr id="5" name="TextBox 4"/>
          <p:cNvSpPr txBox="1"/>
          <p:nvPr/>
        </p:nvSpPr>
        <p:spPr>
          <a:xfrm>
            <a:off x="1722783" y="1881809"/>
            <a:ext cx="5777947" cy="3970318"/>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dirty="0"/>
              <a:t>A good budget is expected to ensure that expenditures are not provided for by a more specific appropriation or from another funding scheme </a:t>
            </a:r>
          </a:p>
          <a:p>
            <a:pPr marL="285750" indent="-285750">
              <a:spcBef>
                <a:spcPts val="1200"/>
              </a:spcBef>
              <a:spcAft>
                <a:spcPts val="1200"/>
              </a:spcAft>
              <a:buFont typeface="Arial" panose="020B0604020202020204" pitchFamily="34" charset="0"/>
              <a:buChar char="•"/>
            </a:pPr>
            <a:r>
              <a:rPr lang="en-US" dirty="0"/>
              <a:t>As a result, the budget preparation template made provisions for MDAs to state other sources of funding for projects and activities in the budget</a:t>
            </a:r>
          </a:p>
          <a:p>
            <a:pPr marL="285750" indent="-285750">
              <a:spcBef>
                <a:spcPts val="1200"/>
              </a:spcBef>
              <a:spcAft>
                <a:spcPts val="1200"/>
              </a:spcAft>
              <a:buFont typeface="Arial" panose="020B0604020202020204" pitchFamily="34" charset="0"/>
              <a:buChar char="•"/>
            </a:pPr>
            <a:r>
              <a:rPr lang="en-US" dirty="0"/>
              <a:t>Projects with high percentage of other revenue sources had increased chances of selection </a:t>
            </a:r>
          </a:p>
          <a:p>
            <a:pPr marL="285750" indent="-285750">
              <a:spcBef>
                <a:spcPts val="1200"/>
              </a:spcBef>
              <a:spcAft>
                <a:spcPts val="1200"/>
              </a:spcAft>
              <a:buFont typeface="Arial" panose="020B0604020202020204" pitchFamily="34" charset="0"/>
              <a:buChar char="•"/>
            </a:pPr>
            <a:r>
              <a:rPr lang="en-US" dirty="0"/>
              <a:t>The BOF is also working with relevant agencies to ensure the incorporation of all loans and grants into the budget framework to avoid duplications/omissions in future budgets</a:t>
            </a:r>
          </a:p>
        </p:txBody>
      </p:sp>
      <p:sp>
        <p:nvSpPr>
          <p:cNvPr id="3" name="TextBox 2"/>
          <p:cNvSpPr txBox="1"/>
          <p:nvPr/>
        </p:nvSpPr>
        <p:spPr>
          <a:xfrm>
            <a:off x="1722783" y="1351722"/>
            <a:ext cx="6268278" cy="338554"/>
          </a:xfrm>
          <a:prstGeom prst="rect">
            <a:avLst/>
          </a:prstGeom>
          <a:noFill/>
        </p:spPr>
        <p:txBody>
          <a:bodyPr wrap="square" rtlCol="0">
            <a:spAutoFit/>
          </a:bodyPr>
          <a:lstStyle/>
          <a:p>
            <a:r>
              <a:rPr lang="en-US" dirty="0"/>
              <a:t>Synchronizing all allocations to government projects</a:t>
            </a:r>
          </a:p>
        </p:txBody>
      </p:sp>
      <p:grpSp>
        <p:nvGrpSpPr>
          <p:cNvPr id="6" name="Group 5"/>
          <p:cNvGrpSpPr/>
          <p:nvPr/>
        </p:nvGrpSpPr>
        <p:grpSpPr>
          <a:xfrm>
            <a:off x="6881815" y="6055659"/>
            <a:ext cx="795337" cy="792162"/>
            <a:chOff x="6881813" y="6055659"/>
            <a:chExt cx="795337" cy="792162"/>
          </a:xfrm>
        </p:grpSpPr>
        <p:sp>
          <p:nvSpPr>
            <p:cNvPr id="7"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74994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537698"/>
            <a:ext cx="7445124" cy="307777"/>
          </a:xfrm>
        </p:spPr>
        <p:txBody>
          <a:bodyPr/>
          <a:lstStyle/>
          <a:p>
            <a:r>
              <a:rPr lang="en-US" dirty="0"/>
              <a:t>4.12 Key Budget Reform Initiatives - Other Initiatives Cont’d</a:t>
            </a:r>
          </a:p>
        </p:txBody>
      </p:sp>
      <p:sp>
        <p:nvSpPr>
          <p:cNvPr id="4" name="TextBox 3"/>
          <p:cNvSpPr txBox="1"/>
          <p:nvPr/>
        </p:nvSpPr>
        <p:spPr>
          <a:xfrm>
            <a:off x="1829852" y="1594678"/>
            <a:ext cx="6269539" cy="4708981"/>
          </a:xfrm>
          <a:prstGeom prst="rect">
            <a:avLst/>
          </a:prstGeom>
          <a:noFill/>
        </p:spPr>
        <p:txBody>
          <a:bodyPr wrap="square" rtlCol="0">
            <a:spAutoFit/>
          </a:bodyPr>
          <a:lstStyle/>
          <a:p>
            <a:r>
              <a:rPr lang="en-US" sz="2000" dirty="0"/>
              <a:t>Budget Improvement Initiatives of Other MDAs</a:t>
            </a:r>
          </a:p>
          <a:p>
            <a:endParaRPr lang="en-US" sz="2000" dirty="0"/>
          </a:p>
          <a:p>
            <a:pPr marL="400050" indent="-400050">
              <a:buFont typeface="+mj-lt"/>
              <a:buAutoNum type="romanLcPeriod"/>
            </a:pPr>
            <a:r>
              <a:rPr lang="en-US" sz="2000" dirty="0"/>
              <a:t>Bureau of Public Procurement (BPP)</a:t>
            </a:r>
          </a:p>
          <a:p>
            <a:pPr marL="866481" lvl="1" indent="-400050">
              <a:buFont typeface="Wingdings" panose="05000000000000000000" pitchFamily="2" charset="2"/>
              <a:buChar char="Ø"/>
            </a:pPr>
            <a:r>
              <a:rPr lang="en-US" sz="2000" dirty="0"/>
              <a:t>Developed standardized costing for expenditure items – particularly for those that are prevalent across MDAs</a:t>
            </a:r>
          </a:p>
          <a:p>
            <a:pPr marL="866481" lvl="1" indent="-400050">
              <a:buFont typeface="Wingdings" panose="05000000000000000000" pitchFamily="2" charset="2"/>
              <a:buChar char="Ø"/>
            </a:pPr>
            <a:r>
              <a:rPr lang="en-US" sz="2000" dirty="0"/>
              <a:t>Developed reference costing for expenditure items that was uploaded in the web-based Budget Preparation App.</a:t>
            </a:r>
          </a:p>
          <a:p>
            <a:pPr marL="400050" indent="-400050">
              <a:buFont typeface="Wingdings" panose="05000000000000000000" pitchFamily="2" charset="2"/>
              <a:buChar char="Ø"/>
            </a:pPr>
            <a:endParaRPr lang="en-US" sz="2000" dirty="0"/>
          </a:p>
          <a:p>
            <a:pPr marL="400050" indent="-400050">
              <a:buFont typeface="+mj-lt"/>
              <a:buAutoNum type="romanLcPeriod"/>
            </a:pPr>
            <a:r>
              <a:rPr lang="en-US" sz="2000" dirty="0"/>
              <a:t>Efficiency Unit</a:t>
            </a:r>
          </a:p>
          <a:p>
            <a:pPr marL="752181" lvl="1" indent="-285750">
              <a:buFont typeface="Wingdings" panose="05000000000000000000" pitchFamily="2" charset="2"/>
              <a:buChar char="Ø"/>
            </a:pPr>
            <a:r>
              <a:rPr lang="en-US" sz="2000" dirty="0"/>
              <a:t>Streamlined activity sub-heads to be admitted into the budget as activities </a:t>
            </a:r>
          </a:p>
          <a:p>
            <a:pPr marL="752181" lvl="1" indent="-285750">
              <a:buFont typeface="Wingdings" panose="05000000000000000000" pitchFamily="2" charset="2"/>
              <a:buChar char="Ø"/>
            </a:pPr>
            <a:r>
              <a:rPr lang="en-US" sz="2000" dirty="0"/>
              <a:t>Developed reference pricing for some overhead cost items </a:t>
            </a:r>
          </a:p>
        </p:txBody>
      </p:sp>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104780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537698"/>
            <a:ext cx="7445124" cy="307777"/>
          </a:xfrm>
        </p:spPr>
        <p:txBody>
          <a:bodyPr/>
          <a:lstStyle/>
          <a:p>
            <a:r>
              <a:rPr lang="en-US" dirty="0"/>
              <a:t>4.13 Key Budget Reform Initiatives - Other Initiatives</a:t>
            </a:r>
          </a:p>
        </p:txBody>
      </p:sp>
      <p:sp>
        <p:nvSpPr>
          <p:cNvPr id="3" name="TextBox 2"/>
          <p:cNvSpPr txBox="1"/>
          <p:nvPr/>
        </p:nvSpPr>
        <p:spPr>
          <a:xfrm>
            <a:off x="781877" y="1067168"/>
            <a:ext cx="7752523" cy="538609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800" dirty="0"/>
              <a:t>Better management of Personnel Budget </a:t>
            </a:r>
          </a:p>
          <a:p>
            <a:pPr marL="752181" lvl="1" indent="-285750">
              <a:spcAft>
                <a:spcPts val="1200"/>
              </a:spcAft>
              <a:buFont typeface="Arial" panose="020B0604020202020204" pitchFamily="34" charset="0"/>
              <a:buChar char="•"/>
            </a:pPr>
            <a:r>
              <a:rPr lang="en-US" sz="1800" dirty="0"/>
              <a:t>Enrollment of all public official into IPPIS</a:t>
            </a:r>
          </a:p>
          <a:p>
            <a:pPr marL="752181" lvl="1" indent="-285750">
              <a:spcAft>
                <a:spcPts val="1200"/>
              </a:spcAft>
              <a:buFont typeface="Arial" panose="020B0604020202020204" pitchFamily="34" charset="0"/>
              <a:buChar char="•"/>
            </a:pPr>
            <a:r>
              <a:rPr lang="en-US" sz="1800" dirty="0"/>
              <a:t>Arrears of salaries and promotion verified and to be liquidated </a:t>
            </a:r>
          </a:p>
          <a:p>
            <a:pPr marL="285750" indent="-285750">
              <a:spcAft>
                <a:spcPts val="1200"/>
              </a:spcAft>
              <a:buFont typeface="Arial" panose="020B0604020202020204" pitchFamily="34" charset="0"/>
              <a:buChar char="•"/>
            </a:pPr>
            <a:r>
              <a:rPr lang="en-US" sz="1800" dirty="0"/>
              <a:t>Intensive monitoring and evaluation – MDAs, MBNP and NASS</a:t>
            </a:r>
          </a:p>
          <a:p>
            <a:pPr marL="285750" indent="-285750">
              <a:spcAft>
                <a:spcPts val="1200"/>
              </a:spcAft>
              <a:buFont typeface="Arial" panose="020B0604020202020204" pitchFamily="34" charset="0"/>
              <a:buChar char="•"/>
            </a:pPr>
            <a:r>
              <a:rPr lang="en-US" sz="1800" dirty="0"/>
              <a:t>Greater focus of resources on Capex – 30.7% in 2017 proposal</a:t>
            </a:r>
          </a:p>
          <a:p>
            <a:pPr marL="285750" indent="-285750">
              <a:spcAft>
                <a:spcPts val="1200"/>
              </a:spcAft>
              <a:buFont typeface="Arial" panose="020B0604020202020204" pitchFamily="34" charset="0"/>
              <a:buChar char="•"/>
            </a:pPr>
            <a:r>
              <a:rPr lang="en-US" sz="1800" dirty="0"/>
              <a:t>Utility Bills – Centralized payment of government electricity bills</a:t>
            </a:r>
          </a:p>
          <a:p>
            <a:pPr marL="285750" indent="-285750">
              <a:spcAft>
                <a:spcPts val="1200"/>
              </a:spcAft>
              <a:buFont typeface="Arial" panose="020B0604020202020204" pitchFamily="34" charset="0"/>
              <a:buChar char="•"/>
            </a:pPr>
            <a:r>
              <a:rPr lang="en-US" sz="1800" dirty="0"/>
              <a:t>Systematic payment of government outstanding obligations</a:t>
            </a:r>
          </a:p>
          <a:p>
            <a:pPr marL="752181" lvl="1" indent="-285750">
              <a:spcAft>
                <a:spcPts val="1200"/>
              </a:spcAft>
              <a:buFont typeface="Arial" panose="020B0604020202020204" pitchFamily="34" charset="0"/>
              <a:buChar char="•"/>
            </a:pPr>
            <a:r>
              <a:rPr lang="en-US" sz="1800" dirty="0"/>
              <a:t>Refund to State for expenditures on federal roads</a:t>
            </a:r>
          </a:p>
          <a:p>
            <a:pPr marL="752181" lvl="1" indent="-285750">
              <a:spcAft>
                <a:spcPts val="1200"/>
              </a:spcAft>
              <a:buFont typeface="Arial" panose="020B0604020202020204" pitchFamily="34" charset="0"/>
              <a:buChar char="•"/>
            </a:pPr>
            <a:r>
              <a:rPr lang="en-US" sz="1800" dirty="0"/>
              <a:t>Local contractors debt</a:t>
            </a:r>
          </a:p>
          <a:p>
            <a:pPr marL="752181" lvl="1" indent="-285750">
              <a:spcAft>
                <a:spcPts val="1200"/>
              </a:spcAft>
              <a:buFont typeface="Arial" panose="020B0604020202020204" pitchFamily="34" charset="0"/>
              <a:buChar char="•"/>
            </a:pPr>
            <a:r>
              <a:rPr lang="en-US" sz="1800" dirty="0"/>
              <a:t>Cash-call arears for the International Oil Companies (IOCs)</a:t>
            </a:r>
          </a:p>
          <a:p>
            <a:pPr marL="752181" lvl="1" indent="-285750">
              <a:spcAft>
                <a:spcPts val="1200"/>
              </a:spcAft>
              <a:buFont typeface="Arial" panose="020B0604020202020204" pitchFamily="34" charset="0"/>
              <a:buChar char="•"/>
            </a:pPr>
            <a:r>
              <a:rPr lang="en-US" sz="1800" dirty="0"/>
              <a:t>Outstanding Rent/Insurance obligations.</a:t>
            </a:r>
          </a:p>
          <a:p>
            <a:pPr marL="285750" indent="-285750">
              <a:spcAft>
                <a:spcPts val="1200"/>
              </a:spcAft>
              <a:buFont typeface="Arial" panose="020B0604020202020204" pitchFamily="34" charset="0"/>
              <a:buChar char="•"/>
            </a:pPr>
            <a:r>
              <a:rPr lang="en-US" sz="1800" dirty="0"/>
              <a:t>Comprehensive framework to prevent build-up of government liabilities is being worked out</a:t>
            </a: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3701237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5"/>
          <p:cNvSpPr txBox="1">
            <a:spLocks noChangeArrowheads="1"/>
          </p:cNvSpPr>
          <p:nvPr/>
        </p:nvSpPr>
        <p:spPr bwMode="auto">
          <a:xfrm>
            <a:off x="3472070" y="1616068"/>
            <a:ext cx="4931637" cy="1431161"/>
          </a:xfrm>
          <a:prstGeom prst="rect">
            <a:avLst/>
          </a:prstGeom>
          <a:noFill/>
          <a:ln w="9525">
            <a:noFill/>
            <a:miter lim="800000"/>
            <a:headEnd/>
            <a:tailEnd/>
          </a:ln>
        </p:spPr>
        <p:txBody>
          <a:bodyPr wrap="square">
            <a:spAutoFit/>
          </a:bodyPr>
          <a:lstStyle/>
          <a:p>
            <a:pPr marL="228600" indent="-228600">
              <a:spcAft>
                <a:spcPts val="600"/>
              </a:spcAft>
              <a:buFont typeface="Arial" charset="0"/>
              <a:buChar char="•"/>
            </a:pPr>
            <a:r>
              <a:rPr lang="en-US" sz="1200" dirty="0">
                <a:latin typeface="Arial" charset="0"/>
                <a:cs typeface="Arial" charset="0"/>
              </a:rPr>
              <a:t>Institutional arrangements for budget preparation, execution and M&amp;E</a:t>
            </a:r>
          </a:p>
          <a:p>
            <a:pPr marL="228600" indent="-228600">
              <a:spcAft>
                <a:spcPts val="600"/>
              </a:spcAft>
              <a:buFont typeface="Arial" charset="0"/>
              <a:buChar char="•"/>
            </a:pPr>
            <a:r>
              <a:rPr lang="en-US" sz="1200" dirty="0">
                <a:latin typeface="Arial" charset="0"/>
                <a:cs typeface="Arial" charset="0"/>
              </a:rPr>
              <a:t>Key legislation that impacts your budget work activities.</a:t>
            </a:r>
          </a:p>
          <a:p>
            <a:pPr marL="228600" indent="-228600">
              <a:spcAft>
                <a:spcPts val="600"/>
              </a:spcAft>
              <a:buFont typeface="Arial" charset="0"/>
              <a:buChar char="•"/>
            </a:pPr>
            <a:r>
              <a:rPr lang="en-US" sz="1200" dirty="0">
                <a:latin typeface="Arial" charset="0"/>
                <a:cs typeface="Arial" charset="0"/>
              </a:rPr>
              <a:t>Internal budgetary control mechanisms especially those relating to revenue and expenditure</a:t>
            </a:r>
          </a:p>
          <a:p>
            <a:pPr marL="228600" indent="-228600">
              <a:spcAft>
                <a:spcPts val="600"/>
              </a:spcAft>
              <a:buFont typeface="Arial" charset="0"/>
              <a:buChar char="•"/>
            </a:pPr>
            <a:r>
              <a:rPr lang="en-US" sz="1200" dirty="0">
                <a:latin typeface="Arial" charset="0"/>
                <a:cs typeface="Arial" charset="0"/>
              </a:rPr>
              <a:t>Monitoring and reporting requirements </a:t>
            </a:r>
          </a:p>
        </p:txBody>
      </p:sp>
      <p:sp>
        <p:nvSpPr>
          <p:cNvPr id="58376"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lgn="ctr">
            <a:noFill/>
            <a:round/>
            <a:headEnd/>
            <a:tailEnd/>
          </a:ln>
        </p:spPr>
        <p:txBody>
          <a:bodyPr/>
          <a:lstStyle/>
          <a:p>
            <a:pPr eaLnBrk="0" hangingPunct="0"/>
            <a:endParaRPr lang="en-US"/>
          </a:p>
        </p:txBody>
      </p:sp>
      <p:sp>
        <p:nvSpPr>
          <p:cNvPr id="58377" name="TextBox 11"/>
          <p:cNvSpPr txBox="1">
            <a:spLocks noChangeArrowheads="1"/>
          </p:cNvSpPr>
          <p:nvPr/>
        </p:nvSpPr>
        <p:spPr bwMode="auto">
          <a:xfrm>
            <a:off x="1404731" y="542925"/>
            <a:ext cx="7288696" cy="400110"/>
          </a:xfrm>
          <a:prstGeom prst="rect">
            <a:avLst/>
          </a:prstGeom>
          <a:noFill/>
          <a:ln w="9525">
            <a:noFill/>
            <a:miter lim="800000"/>
            <a:headEnd/>
            <a:tailEnd/>
          </a:ln>
        </p:spPr>
        <p:txBody>
          <a:bodyPr wrap="square">
            <a:spAutoFit/>
          </a:bodyPr>
          <a:lstStyle/>
          <a:p>
            <a:pPr eaLnBrk="0" hangingPunct="0"/>
            <a:r>
              <a:rPr lang="en-US" sz="2000" b="1" dirty="0">
                <a:solidFill>
                  <a:schemeClr val="bg1"/>
                </a:solidFill>
                <a:latin typeface="+mj-lt"/>
                <a:ea typeface="+mj-ea"/>
                <a:cs typeface="+mj-cs"/>
              </a:rPr>
              <a:t>5.0 Way Forward – Better understanding &amp; Planning of the budget</a:t>
            </a:r>
          </a:p>
        </p:txBody>
      </p:sp>
      <p:sp>
        <p:nvSpPr>
          <p:cNvPr id="58378"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pic>
        <p:nvPicPr>
          <p:cNvPr id="58379" name="Picture 14">
            <a:hlinkClick r:id="rId3"/>
          </p:cNvPr>
          <p:cNvPicPr>
            <a:picLocks noChangeAspect="1" noChangeArrowheads="1"/>
          </p:cNvPicPr>
          <p:nvPr/>
        </p:nvPicPr>
        <p:blipFill>
          <a:blip r:embed="rId4"/>
          <a:stretch>
            <a:fillRect/>
          </a:stretch>
        </p:blipFill>
        <p:spPr bwMode="auto">
          <a:xfrm>
            <a:off x="359954" y="1357211"/>
            <a:ext cx="2851149" cy="1417825"/>
          </a:xfrm>
          <a:prstGeom prst="rect">
            <a:avLst/>
          </a:prstGeom>
          <a:noFill/>
          <a:ln w="9525">
            <a:noFill/>
            <a:miter lim="800000"/>
            <a:headEnd/>
            <a:tailEnd/>
          </a:ln>
        </p:spPr>
      </p:pic>
      <p:sp>
        <p:nvSpPr>
          <p:cNvPr id="3" name="TextBox 2"/>
          <p:cNvSpPr txBox="1"/>
          <p:nvPr/>
        </p:nvSpPr>
        <p:spPr>
          <a:xfrm>
            <a:off x="3733800" y="1174710"/>
            <a:ext cx="4204252" cy="338554"/>
          </a:xfrm>
          <a:prstGeom prst="rect">
            <a:avLst/>
          </a:prstGeom>
          <a:noFill/>
        </p:spPr>
        <p:txBody>
          <a:bodyPr wrap="square" rtlCol="0">
            <a:spAutoFit/>
          </a:bodyPr>
          <a:lstStyle/>
          <a:p>
            <a:r>
              <a:rPr lang="en-US" dirty="0"/>
              <a:t>What key budgetary knowledge gaps? </a:t>
            </a:r>
          </a:p>
        </p:txBody>
      </p:sp>
      <p:pic>
        <p:nvPicPr>
          <p:cNvPr id="12" name="Picture 13">
            <a:hlinkClick r:id="rId5"/>
          </p:cNvPr>
          <p:cNvPicPr>
            <a:picLocks noChangeAspect="1" noChangeArrowheads="1"/>
          </p:cNvPicPr>
          <p:nvPr/>
        </p:nvPicPr>
        <p:blipFill>
          <a:blip r:embed="rId6"/>
          <a:stretch>
            <a:fillRect/>
          </a:stretch>
        </p:blipFill>
        <p:spPr bwMode="auto">
          <a:xfrm>
            <a:off x="381000" y="4468115"/>
            <a:ext cx="2809059" cy="1801384"/>
          </a:xfrm>
          <a:prstGeom prst="rect">
            <a:avLst/>
          </a:prstGeom>
          <a:noFill/>
          <a:ln w="9525">
            <a:noFill/>
            <a:miter lim="800000"/>
            <a:headEnd/>
            <a:tailEnd/>
          </a:ln>
        </p:spPr>
      </p:pic>
      <p:sp>
        <p:nvSpPr>
          <p:cNvPr id="13" name="Rectangle 10"/>
          <p:cNvSpPr>
            <a:spLocks noChangeArrowheads="1"/>
          </p:cNvSpPr>
          <p:nvPr/>
        </p:nvSpPr>
        <p:spPr bwMode="auto">
          <a:xfrm>
            <a:off x="3472070" y="4898250"/>
            <a:ext cx="4876800" cy="1791260"/>
          </a:xfrm>
          <a:prstGeom prst="rect">
            <a:avLst/>
          </a:prstGeom>
          <a:noFill/>
          <a:ln w="9525">
            <a:noFill/>
            <a:miter lim="800000"/>
            <a:headEnd/>
            <a:tailEnd/>
          </a:ln>
        </p:spPr>
        <p:txBody>
          <a:bodyPr wrap="square">
            <a:spAutoFit/>
          </a:bodyPr>
          <a:lstStyle/>
          <a:p>
            <a:pPr marL="171450" indent="-171450">
              <a:spcBef>
                <a:spcPct val="20000"/>
              </a:spcBef>
              <a:buClr>
                <a:schemeClr val="hlink"/>
              </a:buClr>
              <a:buSzPct val="60000"/>
              <a:buFont typeface="Arial" panose="020B0604020202020204" pitchFamily="34" charset="0"/>
              <a:buChar char="•"/>
              <a:defRPr/>
            </a:pPr>
            <a:r>
              <a:rPr lang="en-US" sz="1200" dirty="0">
                <a:latin typeface="Arial" charset="0"/>
                <a:cs typeface="Arial" charset="0"/>
              </a:rPr>
              <a:t>Develop sector specific strategic plan</a:t>
            </a:r>
          </a:p>
          <a:p>
            <a:pPr marL="171450" indent="-171450">
              <a:spcBef>
                <a:spcPct val="20000"/>
              </a:spcBef>
              <a:buClr>
                <a:schemeClr val="hlink"/>
              </a:buClr>
              <a:buSzPct val="60000"/>
              <a:buFont typeface="Arial" panose="020B0604020202020204" pitchFamily="34" charset="0"/>
              <a:buChar char="•"/>
              <a:defRPr/>
            </a:pPr>
            <a:r>
              <a:rPr lang="en-US" sz="1200" dirty="0">
                <a:latin typeface="Arial" charset="0"/>
                <a:cs typeface="Arial" charset="0"/>
              </a:rPr>
              <a:t>Details the specific work to be done in clear and concise language including:</a:t>
            </a:r>
          </a:p>
          <a:p>
            <a:pPr marL="695032" lvl="2" indent="-228600">
              <a:buFontTx/>
              <a:buChar char="•"/>
              <a:defRPr/>
            </a:pPr>
            <a:r>
              <a:rPr lang="en-US" sz="1200" dirty="0">
                <a:latin typeface="Arial" charset="0"/>
                <a:cs typeface="Arial" charset="0"/>
              </a:rPr>
              <a:t>Background and need</a:t>
            </a:r>
          </a:p>
          <a:p>
            <a:pPr marL="695032" lvl="2" indent="-228600">
              <a:buFontTx/>
              <a:buChar char="•"/>
              <a:defRPr/>
            </a:pPr>
            <a:r>
              <a:rPr lang="en-US" sz="1200" dirty="0">
                <a:latin typeface="Arial" charset="0"/>
                <a:cs typeface="Arial" charset="0"/>
              </a:rPr>
              <a:t>Project objectives</a:t>
            </a:r>
          </a:p>
          <a:p>
            <a:pPr marL="695032" lvl="2" indent="-228600">
              <a:buFontTx/>
              <a:buChar char="•"/>
              <a:defRPr/>
            </a:pPr>
            <a:r>
              <a:rPr lang="en-US" sz="1200" dirty="0">
                <a:latin typeface="Arial" charset="0"/>
                <a:cs typeface="Arial" charset="0"/>
              </a:rPr>
              <a:t>Scope of work</a:t>
            </a:r>
          </a:p>
          <a:p>
            <a:pPr marL="695032" lvl="2" indent="-228600">
              <a:buFontTx/>
              <a:buChar char="•"/>
              <a:defRPr/>
            </a:pPr>
            <a:r>
              <a:rPr lang="en-US" sz="1200" dirty="0">
                <a:latin typeface="Arial" charset="0"/>
                <a:cs typeface="Arial" charset="0"/>
              </a:rPr>
              <a:t>Detailed technical requirements</a:t>
            </a:r>
          </a:p>
          <a:p>
            <a:pPr marL="695032" lvl="2" indent="-228600">
              <a:buFontTx/>
              <a:buChar char="•"/>
              <a:defRPr/>
            </a:pPr>
            <a:r>
              <a:rPr lang="en-US" sz="1200" dirty="0">
                <a:latin typeface="Arial" charset="0"/>
                <a:cs typeface="Arial" charset="0"/>
              </a:rPr>
              <a:t>Procurement requirements </a:t>
            </a:r>
          </a:p>
          <a:p>
            <a:pPr marL="695032" lvl="2" indent="-228600">
              <a:buFontTx/>
              <a:buChar char="•"/>
              <a:defRPr/>
            </a:pPr>
            <a:r>
              <a:rPr lang="en-US" sz="1200" dirty="0">
                <a:cs typeface="Arial" charset="0"/>
              </a:rPr>
              <a:t>Cost implications by activities, etc.</a:t>
            </a:r>
            <a:endParaRPr lang="en-US" sz="1200" dirty="0">
              <a:latin typeface="Arial" charset="0"/>
              <a:cs typeface="Arial" charset="0"/>
            </a:endParaRPr>
          </a:p>
        </p:txBody>
      </p:sp>
      <p:sp>
        <p:nvSpPr>
          <p:cNvPr id="4" name="TextBox 3"/>
          <p:cNvSpPr txBox="1"/>
          <p:nvPr/>
        </p:nvSpPr>
        <p:spPr>
          <a:xfrm>
            <a:off x="3473726" y="4622653"/>
            <a:ext cx="4464326" cy="338554"/>
          </a:xfrm>
          <a:prstGeom prst="rect">
            <a:avLst/>
          </a:prstGeom>
          <a:noFill/>
        </p:spPr>
        <p:txBody>
          <a:bodyPr wrap="square" rtlCol="0">
            <a:spAutoFit/>
          </a:bodyPr>
          <a:lstStyle/>
          <a:p>
            <a:r>
              <a:rPr lang="en-US" dirty="0"/>
              <a:t>Budget Planning and operations </a:t>
            </a:r>
          </a:p>
        </p:txBody>
      </p:sp>
      <p:pic>
        <p:nvPicPr>
          <p:cNvPr id="14" name="Picture 11" descr="Push the button">
            <a:hlinkClick r:id="rId7"/>
          </p:cNvPr>
          <p:cNvPicPr>
            <a:picLocks noChangeAspect="1" noChangeArrowheads="1"/>
          </p:cNvPicPr>
          <p:nvPr/>
        </p:nvPicPr>
        <p:blipFill>
          <a:blip r:embed="rId8"/>
          <a:srcRect/>
          <a:stretch>
            <a:fillRect/>
          </a:stretch>
        </p:blipFill>
        <p:spPr bwMode="auto">
          <a:xfrm>
            <a:off x="359954" y="3021495"/>
            <a:ext cx="2851149" cy="1363709"/>
          </a:xfrm>
          <a:prstGeom prst="rect">
            <a:avLst/>
          </a:prstGeom>
          <a:noFill/>
          <a:ln w="9525">
            <a:noFill/>
            <a:miter lim="800000"/>
            <a:headEnd/>
            <a:tailEnd/>
          </a:ln>
        </p:spPr>
      </p:pic>
      <p:sp>
        <p:nvSpPr>
          <p:cNvPr id="16" name="Text Box 4"/>
          <p:cNvSpPr txBox="1">
            <a:spLocks noChangeArrowheads="1"/>
          </p:cNvSpPr>
          <p:nvPr/>
        </p:nvSpPr>
        <p:spPr bwMode="auto">
          <a:xfrm>
            <a:off x="3472070" y="3192812"/>
            <a:ext cx="5221356" cy="1320361"/>
          </a:xfrm>
          <a:prstGeom prst="rect">
            <a:avLst/>
          </a:prstGeom>
          <a:noFill/>
          <a:ln w="9525">
            <a:noFill/>
            <a:miter lim="800000"/>
            <a:headEnd/>
            <a:tailEnd/>
          </a:ln>
        </p:spPr>
        <p:txBody>
          <a:bodyPr wrap="square">
            <a:spAutoFit/>
          </a:bodyPr>
          <a:lstStyle/>
          <a:p>
            <a:pPr marL="228600" indent="-228600">
              <a:lnSpc>
                <a:spcPct val="105000"/>
              </a:lnSpc>
            </a:pPr>
            <a:r>
              <a:rPr lang="en-US" dirty="0"/>
              <a:t>When does Budget Execution start for an Agency?</a:t>
            </a:r>
          </a:p>
          <a:p>
            <a:pPr marL="228600" indent="-228600">
              <a:lnSpc>
                <a:spcPct val="105000"/>
              </a:lnSpc>
              <a:buFont typeface="Arial" charset="0"/>
              <a:buChar char="•"/>
            </a:pPr>
            <a:r>
              <a:rPr lang="en-US" sz="1200" dirty="0">
                <a:cs typeface="Arial" charset="0"/>
              </a:rPr>
              <a:t>There is the need to define concrete date that commits all stakeholders to deliver on budget timelines </a:t>
            </a:r>
          </a:p>
          <a:p>
            <a:pPr marL="228600" indent="-228600">
              <a:lnSpc>
                <a:spcPct val="105000"/>
              </a:lnSpc>
              <a:buFont typeface="Arial" charset="0"/>
              <a:buChar char="•"/>
            </a:pPr>
            <a:r>
              <a:rPr lang="en-US" sz="1200" dirty="0">
                <a:latin typeface="Arial" charset="0"/>
                <a:cs typeface="Arial" charset="0"/>
              </a:rPr>
              <a:t>MDAs need to adopt and judiciously follow budget timetables – need to start early  </a:t>
            </a:r>
          </a:p>
          <a:p>
            <a:pPr marL="228600" indent="-228600">
              <a:lnSpc>
                <a:spcPct val="105000"/>
              </a:lnSpc>
              <a:buFont typeface="Arial" charset="0"/>
              <a:buChar char="•"/>
            </a:pPr>
            <a:r>
              <a:rPr lang="en-US" sz="1200" dirty="0">
                <a:latin typeface="Arial" charset="0"/>
                <a:cs typeface="Arial" charset="0"/>
              </a:rPr>
              <a:t>Organic Budget Law by NASS expected to be enacted to address this .</a:t>
            </a:r>
          </a:p>
        </p:txBody>
      </p:sp>
      <p:grpSp>
        <p:nvGrpSpPr>
          <p:cNvPr id="15" name="Group 14"/>
          <p:cNvGrpSpPr/>
          <p:nvPr/>
        </p:nvGrpSpPr>
        <p:grpSpPr>
          <a:xfrm>
            <a:off x="6881815" y="6055659"/>
            <a:ext cx="795337" cy="792162"/>
            <a:chOff x="6881813" y="6055659"/>
            <a:chExt cx="795337" cy="792162"/>
          </a:xfrm>
        </p:grpSpPr>
        <p:sp>
          <p:nvSpPr>
            <p:cNvPr id="17"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21"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2674440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4843"/>
            <a:ext cx="7886700" cy="672754"/>
          </a:xfrm>
        </p:spPr>
        <p:txBody>
          <a:bodyPr>
            <a:normAutofit/>
          </a:bodyPr>
          <a:lstStyle/>
          <a:p>
            <a:r>
              <a:rPr lang="en-US" sz="3200" b="1" dirty="0">
                <a:latin typeface="Calibri" pitchFamily="34" charset="0"/>
                <a:cs typeface="Arial" charset="0"/>
              </a:rPr>
              <a:t>Conclusion</a:t>
            </a:r>
          </a:p>
        </p:txBody>
      </p:sp>
      <p:sp>
        <p:nvSpPr>
          <p:cNvPr id="3" name="Content Placeholder 2"/>
          <p:cNvSpPr>
            <a:spLocks noGrp="1"/>
          </p:cNvSpPr>
          <p:nvPr>
            <p:ph idx="1"/>
          </p:nvPr>
        </p:nvSpPr>
        <p:spPr>
          <a:xfrm>
            <a:off x="1364974" y="1205947"/>
            <a:ext cx="7500526" cy="4777605"/>
          </a:xfrm>
        </p:spPr>
        <p:txBody>
          <a:bodyPr>
            <a:normAutofit/>
          </a:bodyPr>
          <a:lstStyle/>
          <a:p>
            <a:pPr marL="285750" indent="-285750">
              <a:buFont typeface="Arial" panose="020B0604020202020204" pitchFamily="34" charset="0"/>
              <a:buChar char="•"/>
            </a:pPr>
            <a:r>
              <a:rPr lang="en-GB" sz="1800" dirty="0"/>
              <a:t>Government Budget is a key instrument for allocating resources in order to achieve stated objectives.</a:t>
            </a:r>
          </a:p>
          <a:p>
            <a:pPr marL="285750" indent="-285750">
              <a:buFont typeface="Arial" panose="020B0604020202020204" pitchFamily="34" charset="0"/>
              <a:buChar char="•"/>
            </a:pPr>
            <a:r>
              <a:rPr lang="en-GB" sz="1800" dirty="0"/>
              <a:t>Nigeria’s budgeting system is guided by the constitution, legislations, various public sector rules and regulations, the FRA, etc.</a:t>
            </a:r>
          </a:p>
          <a:p>
            <a:pPr marL="285750" indent="-285750">
              <a:buFont typeface="Arial" panose="020B0604020202020204" pitchFamily="34" charset="0"/>
              <a:buChar char="•"/>
            </a:pPr>
            <a:r>
              <a:rPr lang="en-GB" sz="1800" dirty="0"/>
              <a:t>This notwithstanding, budgeting in Nigeria has been very challenging in recent past with the Federal Government Budget enmeshed in controversies </a:t>
            </a:r>
          </a:p>
          <a:p>
            <a:pPr marL="285750" indent="-285750">
              <a:buFont typeface="Arial" panose="020B0604020202020204" pitchFamily="34" charset="0"/>
              <a:buChar char="•"/>
            </a:pPr>
            <a:r>
              <a:rPr lang="en-GB" sz="1800" dirty="0"/>
              <a:t>Various reforms have therefore been adopted, particularly by the current Administration to address various budget related challenges</a:t>
            </a:r>
          </a:p>
          <a:p>
            <a:pPr marL="285750" indent="-285750">
              <a:buFont typeface="Arial" panose="020B0604020202020204" pitchFamily="34" charset="0"/>
              <a:buChar char="•"/>
            </a:pPr>
            <a:r>
              <a:rPr lang="en-GB" sz="1800" dirty="0"/>
              <a:t>The reforms stretches the entire budget cycle from conception, preparation, execution and M&amp;E</a:t>
            </a:r>
          </a:p>
          <a:p>
            <a:pPr marL="285750" indent="-285750">
              <a:buFont typeface="Arial" panose="020B0604020202020204" pitchFamily="34" charset="0"/>
              <a:buChar char="•"/>
            </a:pPr>
            <a:r>
              <a:rPr lang="en-GB" sz="1800"/>
              <a:t>Key among </a:t>
            </a:r>
            <a:r>
              <a:rPr lang="en-GB" sz="1800" dirty="0"/>
              <a:t>the reforms include:</a:t>
            </a:r>
          </a:p>
          <a:p>
            <a:pPr marL="483336" lvl="1" indent="-285750">
              <a:buFont typeface="Arial" panose="020B0604020202020204" pitchFamily="34" charset="0"/>
              <a:buChar char="•"/>
            </a:pPr>
            <a:r>
              <a:rPr lang="en-GB" sz="1800" dirty="0"/>
              <a:t>Adoption of the ZBB system;</a:t>
            </a:r>
          </a:p>
          <a:p>
            <a:pPr marL="483336" lvl="1" indent="-285750">
              <a:buFont typeface="Arial" panose="020B0604020202020204" pitchFamily="34" charset="0"/>
              <a:buChar char="•"/>
            </a:pPr>
            <a:r>
              <a:rPr lang="en-GB" sz="1800" dirty="0"/>
              <a:t>Web-based budget preparation;</a:t>
            </a:r>
          </a:p>
          <a:p>
            <a:pPr marL="483336" lvl="1" indent="-285750">
              <a:buFont typeface="Arial" panose="020B0604020202020204" pitchFamily="34" charset="0"/>
              <a:buChar char="•"/>
            </a:pPr>
            <a:r>
              <a:rPr lang="en-GB" sz="1800" dirty="0"/>
              <a:t>Budget Help-Desk; </a:t>
            </a:r>
            <a:r>
              <a:rPr lang="en-GB" sz="1800" dirty="0" err="1"/>
              <a:t>etc</a:t>
            </a:r>
            <a:endParaRPr lang="en-GB" sz="1800" dirty="0"/>
          </a:p>
          <a:p>
            <a:pPr marL="285750" indent="-285750">
              <a:buFont typeface="Arial" panose="020B0604020202020204" pitchFamily="34" charset="0"/>
              <a:buChar char="•"/>
            </a:pPr>
            <a:r>
              <a:rPr lang="en-GB" sz="1800" dirty="0"/>
              <a:t>The support of relevant stakeholders are critical to achievement of the reform objectives</a:t>
            </a: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pic>
        <p:nvPicPr>
          <p:cNvPr id="11" name="Picture 12" descr="anibabs (2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53463" y="762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09529" y="472626"/>
            <a:ext cx="5172286" cy="461665"/>
          </a:xfrm>
          <a:prstGeom prst="rect">
            <a:avLst/>
          </a:prstGeom>
          <a:noFill/>
        </p:spPr>
        <p:txBody>
          <a:bodyPr wrap="square" rtlCol="0">
            <a:spAutoFit/>
          </a:bodyPr>
          <a:lstStyle/>
          <a:p>
            <a:r>
              <a:rPr lang="en-US" sz="2400" b="1" dirty="0">
                <a:solidFill>
                  <a:schemeClr val="bg1"/>
                </a:solidFill>
              </a:rPr>
              <a:t>6.0 Conclusion </a:t>
            </a:r>
          </a:p>
        </p:txBody>
      </p:sp>
    </p:spTree>
    <p:extLst>
      <p:ext uri="{BB962C8B-B14F-4D97-AF65-F5344CB8AC3E}">
        <p14:creationId xmlns:p14="http://schemas.microsoft.com/office/powerpoint/2010/main" val="235788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774943" y="4644820"/>
            <a:ext cx="60579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2" descr="C:\Users\IKE.ANAYO.NPC\Documents\Thank You SDGs.jpg"/>
          <p:cNvPicPr>
            <a:picLocks noChangeAspect="1" noChangeArrowheads="1"/>
          </p:cNvPicPr>
          <p:nvPr/>
        </p:nvPicPr>
        <p:blipFill>
          <a:blip r:embed="rId3" cstate="print"/>
          <a:srcRect/>
          <a:stretch>
            <a:fillRect/>
          </a:stretch>
        </p:blipFill>
        <p:spPr bwMode="auto">
          <a:xfrm>
            <a:off x="3112228" y="3825786"/>
            <a:ext cx="2520314" cy="724988"/>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71A7AF9F-9A14-4153-8FB7-3B8324730456}" type="slidenum">
              <a:rPr lang="en-US" smtClean="0"/>
              <a:pPr/>
              <a:t>36</a:t>
            </a:fld>
            <a:endParaRPr lang="en-US" dirty="0"/>
          </a:p>
        </p:txBody>
      </p:sp>
      <p:pic>
        <p:nvPicPr>
          <p:cNvPr id="11" name="Picture 2" descr="C:\Users\IKE.ANAYO.NPC\Documents\Thank You SDGs.jpg"/>
          <p:cNvPicPr>
            <a:picLocks noChangeAspect="1" noChangeArrowheads="1"/>
          </p:cNvPicPr>
          <p:nvPr/>
        </p:nvPicPr>
        <p:blipFill>
          <a:blip r:embed="rId4" cstate="print"/>
          <a:srcRect/>
          <a:stretch>
            <a:fillRect/>
          </a:stretch>
        </p:blipFill>
        <p:spPr bwMode="auto">
          <a:xfrm>
            <a:off x="2862470" y="3220278"/>
            <a:ext cx="3405807" cy="1448061"/>
          </a:xfrm>
          <a:prstGeom prst="rect">
            <a:avLst/>
          </a:prstGeom>
          <a:ln>
            <a:noFill/>
          </a:ln>
          <a:effectLst>
            <a:softEdge rad="112500"/>
          </a:effectLst>
        </p:spPr>
      </p:pic>
      <p:pic>
        <p:nvPicPr>
          <p:cNvPr id="12" name="Picture 12" descr="anibabs (2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53463" y="762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82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90131"/>
            <a:ext cx="7886700" cy="636303"/>
          </a:xfrm>
        </p:spPr>
        <p:txBody>
          <a:bodyPr vert="horz" wrap="square" lIns="68580" tIns="34290" rIns="68580" bIns="34290" numCol="1" rtlCol="0" anchor="ctr" anchorCtr="0" compatLnSpc="1">
            <a:prstTxWarp prst="textNoShape">
              <a:avLst/>
            </a:prstTxWarp>
            <a:noAutofit/>
          </a:bodyPr>
          <a:lstStyle/>
          <a:p>
            <a:pPr>
              <a:lnSpc>
                <a:spcPct val="85000"/>
              </a:lnSpc>
            </a:pPr>
            <a:r>
              <a:rPr lang="en-US" spc="-90" dirty="0"/>
              <a:t>1.1 Introduction Cont’d</a:t>
            </a:r>
          </a:p>
        </p:txBody>
      </p:sp>
      <p:sp>
        <p:nvSpPr>
          <p:cNvPr id="3" name="Content Placeholder 2"/>
          <p:cNvSpPr>
            <a:spLocks noGrp="1"/>
          </p:cNvSpPr>
          <p:nvPr>
            <p:ph idx="1"/>
          </p:nvPr>
        </p:nvSpPr>
        <p:spPr>
          <a:xfrm>
            <a:off x="628650" y="1921565"/>
            <a:ext cx="7886700" cy="3962400"/>
          </a:xfrm>
        </p:spPr>
        <p:txBody>
          <a:bodyPr>
            <a:normAutofit/>
          </a:bodyPr>
          <a:lstStyle/>
          <a:p>
            <a:pPr>
              <a:lnSpc>
                <a:spcPct val="150000"/>
              </a:lnSpc>
            </a:pPr>
            <a:r>
              <a:rPr lang="en-US" sz="2000" dirty="0">
                <a:latin typeface="Garamond" panose="02020404030301010803" pitchFamily="18" charset="0"/>
              </a:rPr>
              <a:t>The fundamental objective of government budget include</a:t>
            </a:r>
          </a:p>
          <a:p>
            <a:pPr lvl="1">
              <a:lnSpc>
                <a:spcPct val="150000"/>
              </a:lnSpc>
              <a:buFont typeface="Wingdings" panose="05000000000000000000" pitchFamily="2" charset="2"/>
              <a:buChar char="ü"/>
            </a:pPr>
            <a:r>
              <a:rPr lang="en-US" sz="2000" dirty="0">
                <a:latin typeface="Garamond" panose="02020404030301010803" pitchFamily="18" charset="0"/>
              </a:rPr>
              <a:t>Maintenance of aggregate fiscal discipline; </a:t>
            </a:r>
          </a:p>
          <a:p>
            <a:pPr lvl="1">
              <a:lnSpc>
                <a:spcPct val="150000"/>
              </a:lnSpc>
              <a:buFont typeface="Wingdings" panose="05000000000000000000" pitchFamily="2" charset="2"/>
              <a:buChar char="ü"/>
            </a:pPr>
            <a:r>
              <a:rPr lang="en-US" sz="2000" dirty="0">
                <a:latin typeface="Garamond" panose="02020404030301010803" pitchFamily="18" charset="0"/>
              </a:rPr>
              <a:t>Achievement of allocative efficiency; and</a:t>
            </a:r>
          </a:p>
          <a:p>
            <a:pPr lvl="1">
              <a:lnSpc>
                <a:spcPct val="150000"/>
              </a:lnSpc>
              <a:buFont typeface="Wingdings" panose="05000000000000000000" pitchFamily="2" charset="2"/>
              <a:buChar char="ü"/>
            </a:pPr>
            <a:r>
              <a:rPr lang="en-US" sz="2000" dirty="0">
                <a:latin typeface="Garamond" panose="02020404030301010803" pitchFamily="18" charset="0"/>
              </a:rPr>
              <a:t>Achievement of operational efficiency.</a:t>
            </a:r>
          </a:p>
          <a:p>
            <a:r>
              <a:rPr lang="en-US" sz="2000" dirty="0">
                <a:latin typeface="Garamond" panose="02020404030301010803" pitchFamily="18" charset="0"/>
              </a:rPr>
              <a:t>Overall, budget is used to ensure achievement of government priority goals including:</a:t>
            </a:r>
          </a:p>
          <a:p>
            <a:pPr lvl="2">
              <a:buFont typeface="Calibri" panose="020F0502020204030204" pitchFamily="34" charset="0"/>
              <a:buChar char="‒"/>
            </a:pPr>
            <a:r>
              <a:rPr lang="en-US" sz="2000" dirty="0">
                <a:latin typeface="Garamond" panose="02020404030301010803" pitchFamily="18" charset="0"/>
              </a:rPr>
              <a:t>Poverty alleviation; </a:t>
            </a:r>
          </a:p>
          <a:p>
            <a:pPr lvl="2">
              <a:buFont typeface="Calibri" panose="020F0502020204030204" pitchFamily="34" charset="0"/>
              <a:buChar char="‒"/>
            </a:pPr>
            <a:r>
              <a:rPr lang="en-US" sz="2000" dirty="0">
                <a:latin typeface="Garamond" panose="02020404030301010803" pitchFamily="18" charset="0"/>
              </a:rPr>
              <a:t>Employment generation;</a:t>
            </a:r>
          </a:p>
          <a:p>
            <a:pPr lvl="2">
              <a:buFont typeface="Calibri" panose="020F0502020204030204" pitchFamily="34" charset="0"/>
              <a:buChar char="‒"/>
            </a:pPr>
            <a:r>
              <a:rPr lang="en-US" sz="2000" dirty="0">
                <a:latin typeface="Garamond" panose="02020404030301010803" pitchFamily="18" charset="0"/>
              </a:rPr>
              <a:t>Wealth creation;</a:t>
            </a:r>
          </a:p>
          <a:p>
            <a:pPr lvl="2">
              <a:buFont typeface="Calibri" panose="020F0502020204030204" pitchFamily="34" charset="0"/>
              <a:buChar char="‒"/>
            </a:pPr>
            <a:r>
              <a:rPr lang="en-US" sz="2000" dirty="0">
                <a:latin typeface="Garamond" panose="02020404030301010803" pitchFamily="18" charset="0"/>
              </a:rPr>
              <a:t>Improvement in standard of living;</a:t>
            </a:r>
          </a:p>
          <a:p>
            <a:pPr lvl="2">
              <a:buFont typeface="Calibri" panose="020F0502020204030204" pitchFamily="34" charset="0"/>
              <a:buChar char="‒"/>
            </a:pPr>
            <a:r>
              <a:rPr lang="en-US" sz="2000" dirty="0">
                <a:latin typeface="Garamond" panose="02020404030301010803" pitchFamily="18" charset="0"/>
              </a:rPr>
              <a:t>General macroeconomic stability, </a:t>
            </a:r>
            <a:r>
              <a:rPr lang="en-US" sz="2000" dirty="0" err="1">
                <a:latin typeface="Garamond" panose="02020404030301010803" pitchFamily="18" charset="0"/>
              </a:rPr>
              <a:t>etc</a:t>
            </a:r>
            <a:endParaRPr lang="en-US" sz="2000" dirty="0">
              <a:latin typeface="Garamond" panose="02020404030301010803" pitchFamily="18" charset="0"/>
            </a:endParaRPr>
          </a:p>
          <a:p>
            <a:pPr marL="342900" lvl="1" indent="0">
              <a:lnSpc>
                <a:spcPct val="150000"/>
              </a:lnSpc>
              <a:buNone/>
            </a:pPr>
            <a:endParaRPr lang="en-US" sz="2000" dirty="0">
              <a:latin typeface="Garamond" panose="02020404030301010803" pitchFamily="18" charset="0"/>
            </a:endParaRP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9"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16277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737" y="254843"/>
            <a:ext cx="7886700" cy="661083"/>
          </a:xfrm>
        </p:spPr>
        <p:txBody>
          <a:bodyPr vert="horz" wrap="square" lIns="68580" tIns="34290" rIns="68580" bIns="34290" numCol="1" rtlCol="0" anchor="ctr" anchorCtr="0" compatLnSpc="1">
            <a:prstTxWarp prst="textNoShape">
              <a:avLst/>
            </a:prstTxWarp>
            <a:noAutofit/>
          </a:bodyPr>
          <a:lstStyle/>
          <a:p>
            <a:pPr>
              <a:lnSpc>
                <a:spcPct val="85000"/>
              </a:lnSpc>
            </a:pPr>
            <a:r>
              <a:rPr lang="en-US" spc="-90" dirty="0"/>
              <a:t>1.1 Introduction…. Cont’d</a:t>
            </a:r>
          </a:p>
        </p:txBody>
      </p:sp>
      <p:sp>
        <p:nvSpPr>
          <p:cNvPr id="3" name="Content Placeholder 2"/>
          <p:cNvSpPr>
            <a:spLocks noGrp="1"/>
          </p:cNvSpPr>
          <p:nvPr>
            <p:ph idx="1"/>
          </p:nvPr>
        </p:nvSpPr>
        <p:spPr>
          <a:xfrm>
            <a:off x="628650" y="1736233"/>
            <a:ext cx="7886700" cy="3753740"/>
          </a:xfrm>
        </p:spPr>
        <p:txBody>
          <a:bodyPr>
            <a:normAutofit/>
          </a:bodyPr>
          <a:lstStyle/>
          <a:p>
            <a:r>
              <a:rPr lang="en-US" dirty="0">
                <a:latin typeface="Garamond" panose="02020404030301010803" pitchFamily="18" charset="0"/>
              </a:rPr>
              <a:t> </a:t>
            </a:r>
          </a:p>
          <a:p>
            <a:pPr marL="342900" lvl="1" indent="0">
              <a:buNone/>
            </a:pPr>
            <a:endParaRPr lang="en-US" dirty="0">
              <a:latin typeface="Garamond" panose="02020404030301010803" pitchFamily="18" charset="0"/>
            </a:endParaRPr>
          </a:p>
        </p:txBody>
      </p:sp>
      <p:sp>
        <p:nvSpPr>
          <p:cNvPr id="4" name="TextBox 3"/>
          <p:cNvSpPr txBox="1"/>
          <p:nvPr/>
        </p:nvSpPr>
        <p:spPr>
          <a:xfrm>
            <a:off x="968240" y="1220918"/>
            <a:ext cx="7547110" cy="5170646"/>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2000" dirty="0"/>
              <a:t>Achieving these budget objectives has however, become very difficult in Nigeria in the recent past</a:t>
            </a:r>
          </a:p>
          <a:p>
            <a:pPr marL="285750" indent="-285750">
              <a:spcAft>
                <a:spcPts val="1200"/>
              </a:spcAft>
              <a:buFont typeface="Wingdings" panose="05000000000000000000" pitchFamily="2" charset="2"/>
              <a:buChar char="§"/>
            </a:pPr>
            <a:r>
              <a:rPr lang="en-US" sz="2000" dirty="0"/>
              <a:t>Policies, projects and programmes of government were mostly not successfully executed as a result of inadequate/improper budget conceptualization/implementation</a:t>
            </a:r>
          </a:p>
          <a:p>
            <a:pPr marL="285750" indent="-285750">
              <a:spcAft>
                <a:spcPts val="1200"/>
              </a:spcAft>
              <a:buFont typeface="Wingdings" panose="05000000000000000000" pitchFamily="2" charset="2"/>
              <a:buChar char="§"/>
            </a:pPr>
            <a:r>
              <a:rPr lang="en-US" sz="2000" dirty="0"/>
              <a:t>These have reduced the competitiveness of the economy and slowed down production, exchange and consumption</a:t>
            </a:r>
          </a:p>
          <a:p>
            <a:pPr marL="285750" indent="-285750">
              <a:spcAft>
                <a:spcPts val="1200"/>
              </a:spcAft>
              <a:buFont typeface="Wingdings" panose="05000000000000000000" pitchFamily="2" charset="2"/>
              <a:buChar char="§"/>
            </a:pPr>
            <a:r>
              <a:rPr lang="en-US" sz="2000" dirty="0"/>
              <a:t>As a result the standard of living of the average Nigerian continued to slide </a:t>
            </a:r>
          </a:p>
          <a:p>
            <a:pPr marL="285750" indent="-285750">
              <a:spcAft>
                <a:spcPts val="1200"/>
              </a:spcAft>
              <a:buFont typeface="Wingdings" panose="05000000000000000000" pitchFamily="2" charset="2"/>
              <a:buChar char="§"/>
            </a:pPr>
            <a:r>
              <a:rPr lang="en-US" sz="2000" dirty="0"/>
              <a:t>This has contributed to the current economic recession in the country with average growth of -1.55% in Q1-Q3 2016</a:t>
            </a:r>
          </a:p>
          <a:p>
            <a:pPr marL="285750" indent="-285750">
              <a:spcAft>
                <a:spcPts val="1200"/>
              </a:spcAft>
              <a:buFont typeface="Wingdings" panose="05000000000000000000" pitchFamily="2" charset="2"/>
              <a:buChar char="§"/>
            </a:pPr>
            <a:r>
              <a:rPr lang="en-US" sz="2000" dirty="0"/>
              <a:t>This Administration is therefore committed to Budgetary reforms that would help turn around the fortunes of the country for good</a:t>
            </a:r>
          </a:p>
        </p:txBody>
      </p:sp>
      <p:grpSp>
        <p:nvGrpSpPr>
          <p:cNvPr id="5" name="Group 4"/>
          <p:cNvGrpSpPr/>
          <p:nvPr/>
        </p:nvGrpSpPr>
        <p:grpSpPr>
          <a:xfrm>
            <a:off x="6881815" y="6055659"/>
            <a:ext cx="795337" cy="792162"/>
            <a:chOff x="6881813" y="6055659"/>
            <a:chExt cx="795337" cy="792162"/>
          </a:xfrm>
        </p:grpSpPr>
        <p:sp>
          <p:nvSpPr>
            <p:cNvPr id="6"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129074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3313043" y="1765852"/>
            <a:ext cx="5335657" cy="4164217"/>
          </a:xfrm>
          <a:prstGeom prst="rect">
            <a:avLst/>
          </a:prstGeom>
          <a:noFill/>
          <a:ln w="9525">
            <a:noFill/>
            <a:miter lim="800000"/>
            <a:headEnd/>
            <a:tailEnd/>
          </a:ln>
        </p:spPr>
        <p:txBody>
          <a:bodyPr wrap="square">
            <a:spAutoFit/>
          </a:bodyPr>
          <a:lstStyle/>
          <a:p>
            <a:pPr marL="228600" indent="-228600">
              <a:lnSpc>
                <a:spcPct val="90000"/>
              </a:lnSpc>
              <a:buClr>
                <a:schemeClr val="accent2"/>
              </a:buClr>
              <a:buFont typeface="Wingdings" pitchFamily="2" charset="2"/>
              <a:buAutoNum type="arabicPeriod"/>
            </a:pPr>
            <a:r>
              <a:rPr lang="en-US" sz="1400" b="1" i="1" dirty="0">
                <a:solidFill>
                  <a:schemeClr val="accent2"/>
                </a:solidFill>
                <a:latin typeface="Arial" charset="0"/>
              </a:rPr>
              <a:t>Strategic Plan:</a:t>
            </a:r>
            <a:r>
              <a:rPr lang="en-US" sz="1400" b="1" dirty="0">
                <a:solidFill>
                  <a:schemeClr val="accent2"/>
                </a:solidFill>
                <a:latin typeface="Arial" charset="0"/>
              </a:rPr>
              <a:t> </a:t>
            </a:r>
            <a:r>
              <a:rPr lang="en-US" sz="1400" dirty="0">
                <a:latin typeface="Arial" charset="0"/>
              </a:rPr>
              <a:t>Budget Planning Stage involving development of:</a:t>
            </a:r>
            <a:endParaRPr lang="en-US" sz="1400" dirty="0"/>
          </a:p>
          <a:p>
            <a:pPr marL="695031" lvl="1" indent="-228600">
              <a:lnSpc>
                <a:spcPct val="90000"/>
              </a:lnSpc>
              <a:buClr>
                <a:schemeClr val="accent2"/>
              </a:buClr>
              <a:buFont typeface="Wingdings" panose="05000000000000000000" pitchFamily="2" charset="2"/>
              <a:buChar char="Ø"/>
            </a:pPr>
            <a:r>
              <a:rPr lang="en-US" sz="1400" dirty="0"/>
              <a:t>The Medium Term Revenue Framework (MTRF);</a:t>
            </a:r>
          </a:p>
          <a:p>
            <a:pPr marL="695031" lvl="1" indent="-228600">
              <a:lnSpc>
                <a:spcPct val="90000"/>
              </a:lnSpc>
              <a:buClr>
                <a:schemeClr val="accent2"/>
              </a:buClr>
              <a:buFont typeface="Wingdings" panose="05000000000000000000" pitchFamily="2" charset="2"/>
              <a:buChar char="Ø"/>
            </a:pPr>
            <a:r>
              <a:rPr lang="en-US" sz="1400" dirty="0"/>
              <a:t>The Medium Term Expenditure Framework (MTEF) / Fiscal Strategy Paper (FSP) &amp; </a:t>
            </a:r>
          </a:p>
          <a:p>
            <a:pPr marL="695031" lvl="1" indent="-228600">
              <a:lnSpc>
                <a:spcPct val="90000"/>
              </a:lnSpc>
              <a:buClr>
                <a:schemeClr val="accent2"/>
              </a:buClr>
              <a:buFont typeface="Wingdings" panose="05000000000000000000" pitchFamily="2" charset="2"/>
              <a:buChar char="Ø"/>
            </a:pPr>
            <a:r>
              <a:rPr lang="en-US" sz="1400" dirty="0"/>
              <a:t>Medium Term Sector Strategy (MTSS)</a:t>
            </a:r>
          </a:p>
          <a:p>
            <a:pPr marL="695031" lvl="1" indent="-228600">
              <a:lnSpc>
                <a:spcPct val="90000"/>
              </a:lnSpc>
              <a:buClr>
                <a:schemeClr val="accent2"/>
              </a:buClr>
              <a:buFont typeface="Wingdings" panose="05000000000000000000" pitchFamily="2" charset="2"/>
              <a:buChar char="Ø"/>
            </a:pPr>
            <a:r>
              <a:rPr lang="en-US" sz="1400" dirty="0"/>
              <a:t>Formulation of key assumptions: Oil Price, Oil production, Exchange rate, GDP growth, Inflation, etc.</a:t>
            </a:r>
          </a:p>
          <a:p>
            <a:pPr marL="695031" lvl="1" indent="-228600">
              <a:lnSpc>
                <a:spcPct val="90000"/>
              </a:lnSpc>
              <a:buClr>
                <a:schemeClr val="accent2"/>
              </a:buClr>
              <a:buFont typeface="Wingdings" panose="05000000000000000000" pitchFamily="2" charset="2"/>
              <a:buChar char="Ø"/>
            </a:pPr>
            <a:r>
              <a:rPr lang="en-US" sz="1400" dirty="0"/>
              <a:t>Holding stakeholders consultative meetings, </a:t>
            </a:r>
            <a:r>
              <a:rPr lang="en-US" sz="1400" dirty="0" err="1"/>
              <a:t>etc</a:t>
            </a:r>
            <a:endParaRPr lang="en-US" sz="1400" dirty="0"/>
          </a:p>
          <a:p>
            <a:pPr>
              <a:lnSpc>
                <a:spcPct val="90000"/>
              </a:lnSpc>
              <a:buClr>
                <a:srgbClr val="FFCC66"/>
              </a:buClr>
            </a:pPr>
            <a:endParaRPr lang="en-US" sz="1400" b="1" dirty="0">
              <a:latin typeface="Arial" charset="0"/>
            </a:endParaRPr>
          </a:p>
          <a:p>
            <a:pPr>
              <a:lnSpc>
                <a:spcPct val="90000"/>
              </a:lnSpc>
              <a:buClr>
                <a:schemeClr val="accent2"/>
              </a:buClr>
            </a:pPr>
            <a:r>
              <a:rPr lang="en-US" sz="1400" b="1" i="1" dirty="0">
                <a:solidFill>
                  <a:schemeClr val="accent2"/>
                </a:solidFill>
                <a:latin typeface="Arial" charset="0"/>
              </a:rPr>
              <a:t>2.  Formulation: </a:t>
            </a:r>
            <a:r>
              <a:rPr lang="en-US" sz="1400" dirty="0">
                <a:latin typeface="Arial" charset="0"/>
              </a:rPr>
              <a:t>Preparation of budget estimates, including </a:t>
            </a:r>
          </a:p>
          <a:p>
            <a:pPr marL="695031" lvl="1" indent="-228600">
              <a:lnSpc>
                <a:spcPct val="90000"/>
              </a:lnSpc>
              <a:buClr>
                <a:schemeClr val="accent2"/>
              </a:buClr>
              <a:buFont typeface="Wingdings" panose="05000000000000000000" pitchFamily="2" charset="2"/>
              <a:buChar char="Ø"/>
            </a:pPr>
            <a:r>
              <a:rPr lang="en-US" sz="1400" dirty="0"/>
              <a:t>Call Circulars – guide MDAs’ budget preparation</a:t>
            </a:r>
          </a:p>
          <a:p>
            <a:pPr marL="695031" lvl="1" indent="-228600">
              <a:lnSpc>
                <a:spcPct val="90000"/>
              </a:lnSpc>
              <a:buClr>
                <a:schemeClr val="accent2"/>
              </a:buClr>
              <a:buFont typeface="Wingdings" panose="05000000000000000000" pitchFamily="2" charset="2"/>
              <a:buChar char="Ø"/>
            </a:pPr>
            <a:r>
              <a:rPr lang="en-US" sz="1400" dirty="0">
                <a:latin typeface="Arial" charset="0"/>
              </a:rPr>
              <a:t>Bilateral meetings with MDAs</a:t>
            </a:r>
          </a:p>
          <a:p>
            <a:pPr marL="695031" lvl="1" indent="-228600">
              <a:lnSpc>
                <a:spcPct val="90000"/>
              </a:lnSpc>
              <a:buClr>
                <a:schemeClr val="accent2"/>
              </a:buClr>
              <a:buFont typeface="Wingdings" panose="05000000000000000000" pitchFamily="2" charset="2"/>
              <a:buChar char="Ø"/>
            </a:pPr>
            <a:r>
              <a:rPr lang="en-US" sz="1400" dirty="0"/>
              <a:t>Finalization of Budget preparation </a:t>
            </a:r>
          </a:p>
          <a:p>
            <a:pPr marL="228600" indent="-228600">
              <a:lnSpc>
                <a:spcPct val="90000"/>
              </a:lnSpc>
              <a:buClr>
                <a:schemeClr val="accent2"/>
              </a:buClr>
              <a:buFont typeface="Wingdings" pitchFamily="2" charset="2"/>
              <a:buAutoNum type="arabicPeriod"/>
            </a:pPr>
            <a:endParaRPr lang="en-US" sz="1400" b="1" dirty="0">
              <a:latin typeface="Arial" charset="0"/>
            </a:endParaRPr>
          </a:p>
          <a:p>
            <a:pPr>
              <a:lnSpc>
                <a:spcPct val="90000"/>
              </a:lnSpc>
              <a:buClr>
                <a:schemeClr val="accent2"/>
              </a:buClr>
            </a:pPr>
            <a:r>
              <a:rPr lang="en-US" sz="1400" b="1" i="1" dirty="0">
                <a:solidFill>
                  <a:schemeClr val="accent2"/>
                </a:solidFill>
                <a:latin typeface="Arial" charset="0"/>
              </a:rPr>
              <a:t>3. Presentation: </a:t>
            </a:r>
            <a:r>
              <a:rPr lang="en-US" sz="1400" dirty="0">
                <a:latin typeface="Arial" charset="0"/>
              </a:rPr>
              <a:t>Presentation and appropriation</a:t>
            </a:r>
          </a:p>
          <a:p>
            <a:pPr marL="637881" lvl="1" indent="-171450">
              <a:lnSpc>
                <a:spcPct val="90000"/>
              </a:lnSpc>
              <a:buClr>
                <a:schemeClr val="accent2"/>
              </a:buClr>
              <a:buFont typeface="Wingdings" panose="05000000000000000000" pitchFamily="2" charset="2"/>
              <a:buChar char="Ø"/>
            </a:pPr>
            <a:r>
              <a:rPr lang="en-US" sz="1400" dirty="0">
                <a:latin typeface="Arial" charset="0"/>
              </a:rPr>
              <a:t>Presentation by Mr. President</a:t>
            </a:r>
          </a:p>
          <a:p>
            <a:pPr marL="637881" lvl="1" indent="-171450">
              <a:lnSpc>
                <a:spcPct val="90000"/>
              </a:lnSpc>
              <a:buClr>
                <a:schemeClr val="accent2"/>
              </a:buClr>
              <a:buFont typeface="Wingdings" panose="05000000000000000000" pitchFamily="2" charset="2"/>
              <a:buChar char="Ø"/>
            </a:pPr>
            <a:r>
              <a:rPr lang="en-US" sz="1400" dirty="0">
                <a:latin typeface="Arial" charset="0"/>
              </a:rPr>
              <a:t>Appropriation processes </a:t>
            </a:r>
          </a:p>
          <a:p>
            <a:pPr marL="637881" lvl="1" indent="-171450">
              <a:lnSpc>
                <a:spcPct val="90000"/>
              </a:lnSpc>
              <a:buClr>
                <a:schemeClr val="accent2"/>
              </a:buClr>
              <a:buFont typeface="Wingdings" panose="05000000000000000000" pitchFamily="2" charset="2"/>
              <a:buChar char="Ø"/>
            </a:pPr>
            <a:r>
              <a:rPr lang="en-US" sz="1400" dirty="0" err="1"/>
              <a:t>Defence</a:t>
            </a:r>
            <a:r>
              <a:rPr lang="en-US" sz="1400" dirty="0"/>
              <a:t> by MDAs</a:t>
            </a:r>
          </a:p>
          <a:p>
            <a:pPr marL="637881" lvl="1" indent="-171450">
              <a:lnSpc>
                <a:spcPct val="90000"/>
              </a:lnSpc>
              <a:buClr>
                <a:schemeClr val="accent2"/>
              </a:buClr>
              <a:buFont typeface="Wingdings" panose="05000000000000000000" pitchFamily="2" charset="2"/>
              <a:buChar char="Ø"/>
            </a:pPr>
            <a:r>
              <a:rPr lang="en-US" sz="1400" dirty="0">
                <a:latin typeface="Arial" charset="0"/>
              </a:rPr>
              <a:t>Passage b</a:t>
            </a:r>
            <a:r>
              <a:rPr lang="en-US" sz="1400" dirty="0"/>
              <a:t>y NASS</a:t>
            </a:r>
          </a:p>
          <a:p>
            <a:pPr marL="637881" lvl="1" indent="-171450">
              <a:lnSpc>
                <a:spcPct val="90000"/>
              </a:lnSpc>
              <a:buClr>
                <a:schemeClr val="accent2"/>
              </a:buClr>
              <a:buFont typeface="Wingdings" panose="05000000000000000000" pitchFamily="2" charset="2"/>
              <a:buChar char="Ø"/>
            </a:pPr>
            <a:r>
              <a:rPr lang="en-US" sz="1400" dirty="0">
                <a:latin typeface="Arial" charset="0"/>
              </a:rPr>
              <a:t>Asse</a:t>
            </a:r>
            <a:r>
              <a:rPr lang="en-US" sz="1400" dirty="0"/>
              <a:t>nt by Mr. President</a:t>
            </a:r>
            <a:endParaRPr lang="en-US" sz="1400" dirty="0">
              <a:latin typeface="Arial" charset="0"/>
            </a:endParaRPr>
          </a:p>
        </p:txBody>
      </p:sp>
      <p:sp>
        <p:nvSpPr>
          <p:cNvPr id="8196" name="TextBox 7"/>
          <p:cNvSpPr txBox="1">
            <a:spLocks noChangeArrowheads="1"/>
          </p:cNvSpPr>
          <p:nvPr/>
        </p:nvSpPr>
        <p:spPr bwMode="auto">
          <a:xfrm>
            <a:off x="274638" y="2057400"/>
            <a:ext cx="3038405" cy="646113"/>
          </a:xfrm>
          <a:prstGeom prst="rect">
            <a:avLst/>
          </a:prstGeom>
          <a:noFill/>
          <a:ln w="9525">
            <a:noFill/>
            <a:miter lim="800000"/>
            <a:headEnd/>
            <a:tailEnd/>
          </a:ln>
        </p:spPr>
        <p:txBody>
          <a:bodyPr wrap="square">
            <a:spAutoFit/>
          </a:bodyPr>
          <a:lstStyle/>
          <a:p>
            <a:pPr eaLnBrk="0" hangingPunct="0"/>
            <a:r>
              <a:rPr lang="en-US" sz="1800" b="1" dirty="0">
                <a:latin typeface="Arial" charset="0"/>
                <a:cs typeface="Arial" charset="0"/>
              </a:rPr>
              <a:t>What are the Key stages in the Budget Process?</a:t>
            </a:r>
          </a:p>
        </p:txBody>
      </p:sp>
      <p:sp>
        <p:nvSpPr>
          <p:cNvPr id="8198"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hangingPunct="0"/>
            <a:endParaRPr lang="en-US" dirty="0"/>
          </a:p>
        </p:txBody>
      </p:sp>
      <p:sp>
        <p:nvSpPr>
          <p:cNvPr id="8201" name="TextBox 11"/>
          <p:cNvSpPr txBox="1">
            <a:spLocks noChangeArrowheads="1"/>
          </p:cNvSpPr>
          <p:nvPr/>
        </p:nvSpPr>
        <p:spPr bwMode="auto">
          <a:xfrm>
            <a:off x="1657349" y="410404"/>
            <a:ext cx="6439729" cy="461665"/>
          </a:xfrm>
          <a:prstGeom prst="rect">
            <a:avLst/>
          </a:prstGeom>
          <a:noFill/>
          <a:ln w="9525">
            <a:noFill/>
            <a:miter lim="800000"/>
            <a:headEnd/>
            <a:tailEnd/>
          </a:ln>
        </p:spPr>
        <p:txBody>
          <a:bodyPr wrap="square">
            <a:spAutoFit/>
          </a:bodyPr>
          <a:lstStyle/>
          <a:p>
            <a:pPr eaLnBrk="0" hangingPunct="0"/>
            <a:r>
              <a:rPr lang="en-US" sz="2400" b="1" dirty="0">
                <a:solidFill>
                  <a:schemeClr val="bg1"/>
                </a:solidFill>
                <a:latin typeface="Calibri" pitchFamily="34" charset="0"/>
                <a:ea typeface="+mj-ea"/>
                <a:cs typeface="Arial" charset="0"/>
              </a:rPr>
              <a:t>2.0 Federal Government Budgeting Framework</a:t>
            </a:r>
          </a:p>
        </p:txBody>
      </p:sp>
      <p:pic>
        <p:nvPicPr>
          <p:cNvPr id="8202" name="Picture 2"/>
          <p:cNvPicPr>
            <a:picLocks noChangeAspect="1" noChangeArrowheads="1"/>
          </p:cNvPicPr>
          <p:nvPr/>
        </p:nvPicPr>
        <p:blipFill>
          <a:blip r:embed="rId3"/>
          <a:stretch>
            <a:fillRect/>
          </a:stretch>
        </p:blipFill>
        <p:spPr bwMode="auto">
          <a:xfrm>
            <a:off x="1018413" y="3185709"/>
            <a:ext cx="2077974" cy="2162982"/>
          </a:xfrm>
          <a:prstGeom prst="rect">
            <a:avLst/>
          </a:prstGeom>
          <a:noFill/>
          <a:ln w="9525">
            <a:noFill/>
            <a:miter lim="800000"/>
            <a:headEnd/>
            <a:tailEnd/>
          </a:ln>
        </p:spPr>
      </p:pic>
      <p:sp>
        <p:nvSpPr>
          <p:cNvPr id="8203"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grpSp>
        <p:nvGrpSpPr>
          <p:cNvPr id="10" name="Group 9"/>
          <p:cNvGrpSpPr/>
          <p:nvPr/>
        </p:nvGrpSpPr>
        <p:grpSpPr>
          <a:xfrm>
            <a:off x="6881815" y="6055659"/>
            <a:ext cx="795337" cy="792162"/>
            <a:chOff x="6881813" y="6055659"/>
            <a:chExt cx="795337" cy="792162"/>
          </a:xfrm>
        </p:grpSpPr>
        <p:sp>
          <p:nvSpPr>
            <p:cNvPr id="11"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139691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3096387" y="1775341"/>
            <a:ext cx="5410200" cy="3597908"/>
          </a:xfrm>
          <a:prstGeom prst="rect">
            <a:avLst/>
          </a:prstGeom>
          <a:noFill/>
          <a:ln w="9525">
            <a:noFill/>
            <a:miter lim="800000"/>
            <a:headEnd/>
            <a:tailEnd/>
          </a:ln>
        </p:spPr>
        <p:txBody>
          <a:bodyPr wrap="square">
            <a:spAutoFit/>
          </a:bodyPr>
          <a:lstStyle/>
          <a:p>
            <a:pPr marL="228600" indent="-228600">
              <a:lnSpc>
                <a:spcPct val="90000"/>
              </a:lnSpc>
              <a:buClr>
                <a:srgbClr val="FFCC66"/>
              </a:buClr>
              <a:buFont typeface="Wingdings" pitchFamily="2" charset="2"/>
              <a:buAutoNum type="arabicPeriod"/>
            </a:pPr>
            <a:endParaRPr lang="en-US" sz="1800" b="1" dirty="0">
              <a:latin typeface="Arial" charset="0"/>
            </a:endParaRPr>
          </a:p>
          <a:p>
            <a:pPr>
              <a:lnSpc>
                <a:spcPct val="90000"/>
              </a:lnSpc>
              <a:buClr>
                <a:schemeClr val="accent2"/>
              </a:buClr>
            </a:pPr>
            <a:r>
              <a:rPr lang="en-US" sz="1800" b="1" i="1" dirty="0">
                <a:solidFill>
                  <a:schemeClr val="accent2"/>
                </a:solidFill>
                <a:latin typeface="Arial" charset="0"/>
              </a:rPr>
              <a:t>4. Execution: </a:t>
            </a:r>
            <a:r>
              <a:rPr lang="en-US" sz="1800" dirty="0">
                <a:latin typeface="Arial" charset="0"/>
              </a:rPr>
              <a:t>Implementation of Budget</a:t>
            </a:r>
          </a:p>
          <a:p>
            <a:pPr marL="637881" lvl="1" indent="-171450">
              <a:lnSpc>
                <a:spcPct val="90000"/>
              </a:lnSpc>
              <a:buClr>
                <a:schemeClr val="accent2"/>
              </a:buClr>
              <a:buFont typeface="Wingdings" panose="05000000000000000000" pitchFamily="2" charset="2"/>
              <a:buChar char="Ø"/>
            </a:pPr>
            <a:r>
              <a:rPr lang="en-US" dirty="0">
                <a:latin typeface="Arial" charset="0"/>
              </a:rPr>
              <a:t>Uploading approved budget on GIFMIS</a:t>
            </a:r>
          </a:p>
          <a:p>
            <a:pPr marL="637881" lvl="1" indent="-171450">
              <a:lnSpc>
                <a:spcPct val="90000"/>
              </a:lnSpc>
              <a:buClr>
                <a:schemeClr val="accent2"/>
              </a:buClr>
              <a:buFont typeface="Wingdings" panose="05000000000000000000" pitchFamily="2" charset="2"/>
              <a:buChar char="Ø"/>
            </a:pPr>
            <a:r>
              <a:rPr lang="en-US" dirty="0">
                <a:latin typeface="Arial" charset="0"/>
              </a:rPr>
              <a:t>Procurement Processes</a:t>
            </a:r>
          </a:p>
          <a:p>
            <a:pPr marL="637881" lvl="1" indent="-171450">
              <a:lnSpc>
                <a:spcPct val="90000"/>
              </a:lnSpc>
              <a:buClr>
                <a:schemeClr val="accent2"/>
              </a:buClr>
              <a:buFont typeface="Wingdings" panose="05000000000000000000" pitchFamily="2" charset="2"/>
              <a:buChar char="Ø"/>
            </a:pPr>
            <a:r>
              <a:rPr lang="en-US" dirty="0">
                <a:latin typeface="Arial" charset="0"/>
              </a:rPr>
              <a:t>Budget release </a:t>
            </a:r>
          </a:p>
          <a:p>
            <a:pPr marL="637881" lvl="1" indent="-171450">
              <a:lnSpc>
                <a:spcPct val="90000"/>
              </a:lnSpc>
              <a:buClr>
                <a:schemeClr val="accent2"/>
              </a:buClr>
              <a:buFont typeface="Wingdings" panose="05000000000000000000" pitchFamily="2" charset="2"/>
              <a:buChar char="Ø"/>
            </a:pPr>
            <a:r>
              <a:rPr lang="en-US" dirty="0">
                <a:latin typeface="Arial" charset="0"/>
              </a:rPr>
              <a:t>Spending by MDAs</a:t>
            </a:r>
          </a:p>
          <a:p>
            <a:pPr>
              <a:lnSpc>
                <a:spcPct val="90000"/>
              </a:lnSpc>
              <a:buClr>
                <a:schemeClr val="accent2"/>
              </a:buClr>
            </a:pPr>
            <a:endParaRPr lang="en-US" sz="1800" b="1" dirty="0">
              <a:latin typeface="Arial" charset="0"/>
            </a:endParaRPr>
          </a:p>
          <a:p>
            <a:pPr marL="228600" indent="-228600">
              <a:lnSpc>
                <a:spcPct val="80000"/>
              </a:lnSpc>
              <a:buClr>
                <a:schemeClr val="accent2"/>
              </a:buClr>
              <a:buFont typeface="Wingdings" pitchFamily="2" charset="2"/>
              <a:buAutoNum type="arabicPeriod" startAt="5"/>
            </a:pPr>
            <a:r>
              <a:rPr lang="en-US" sz="1800" b="1" i="1" dirty="0">
                <a:solidFill>
                  <a:schemeClr val="accent2"/>
                </a:solidFill>
                <a:latin typeface="Arial" charset="0"/>
              </a:rPr>
              <a:t>Performance: </a:t>
            </a:r>
            <a:r>
              <a:rPr lang="en-US" sz="1800" dirty="0">
                <a:latin typeface="Arial" charset="0"/>
              </a:rPr>
              <a:t>Budget Evaluation and Analysis</a:t>
            </a:r>
            <a:endParaRPr lang="en-US" sz="1800" dirty="0"/>
          </a:p>
          <a:p>
            <a:pPr marL="637881" lvl="1" indent="-171450">
              <a:lnSpc>
                <a:spcPct val="80000"/>
              </a:lnSpc>
              <a:buClr>
                <a:schemeClr val="accent2"/>
              </a:buClr>
              <a:buFont typeface="Wingdings" panose="05000000000000000000" pitchFamily="2" charset="2"/>
              <a:buChar char="Ø"/>
            </a:pPr>
            <a:r>
              <a:rPr lang="en-US" dirty="0"/>
              <a:t>Monitoring and Evaluation</a:t>
            </a:r>
          </a:p>
          <a:p>
            <a:pPr marL="637881" lvl="1" indent="-171450">
              <a:lnSpc>
                <a:spcPct val="80000"/>
              </a:lnSpc>
              <a:buClr>
                <a:schemeClr val="accent2"/>
              </a:buClr>
              <a:buFont typeface="Wingdings" panose="05000000000000000000" pitchFamily="2" charset="2"/>
              <a:buChar char="Ø"/>
            </a:pPr>
            <a:r>
              <a:rPr lang="en-US" dirty="0"/>
              <a:t>Reporting</a:t>
            </a:r>
          </a:p>
          <a:p>
            <a:pPr marL="228600" indent="-228600">
              <a:lnSpc>
                <a:spcPct val="80000"/>
              </a:lnSpc>
              <a:buClr>
                <a:schemeClr val="accent2"/>
              </a:buClr>
              <a:buFont typeface="Wingdings" pitchFamily="2" charset="2"/>
              <a:buAutoNum type="arabicPeriod" startAt="5"/>
            </a:pPr>
            <a:endParaRPr lang="en-US" sz="1800" b="1" i="1" dirty="0">
              <a:solidFill>
                <a:schemeClr val="accent2"/>
              </a:solidFill>
              <a:latin typeface="Arial" charset="0"/>
            </a:endParaRPr>
          </a:p>
          <a:p>
            <a:pPr marL="228600" indent="-228600">
              <a:lnSpc>
                <a:spcPct val="80000"/>
              </a:lnSpc>
              <a:buClr>
                <a:srgbClr val="FFCC66"/>
              </a:buClr>
            </a:pPr>
            <a:r>
              <a:rPr lang="en-US" sz="1800" b="1" i="1" dirty="0">
                <a:solidFill>
                  <a:schemeClr val="accent2"/>
                </a:solidFill>
                <a:latin typeface="Arial" charset="0"/>
              </a:rPr>
              <a:t>6. Future Strategic Direction: </a:t>
            </a:r>
            <a:r>
              <a:rPr lang="en-US" sz="1800" dirty="0">
                <a:latin typeface="Arial" charset="0"/>
              </a:rPr>
              <a:t>Performance results determine future funding decisions.</a:t>
            </a:r>
          </a:p>
          <a:p>
            <a:pPr marL="637881" lvl="1" indent="-171450">
              <a:lnSpc>
                <a:spcPct val="80000"/>
              </a:lnSpc>
              <a:buClr>
                <a:schemeClr val="accent2"/>
              </a:buClr>
              <a:buFont typeface="Wingdings" panose="05000000000000000000" pitchFamily="2" charset="2"/>
              <a:buChar char="Ø"/>
            </a:pPr>
            <a:r>
              <a:rPr lang="en-US" dirty="0"/>
              <a:t>Feedback</a:t>
            </a:r>
          </a:p>
          <a:p>
            <a:pPr marL="637881" lvl="1" indent="-171450">
              <a:lnSpc>
                <a:spcPct val="80000"/>
              </a:lnSpc>
              <a:buClr>
                <a:schemeClr val="accent2"/>
              </a:buClr>
              <a:buFont typeface="Wingdings" panose="05000000000000000000" pitchFamily="2" charset="2"/>
              <a:buChar char="Ø"/>
            </a:pPr>
            <a:r>
              <a:rPr lang="en-US" dirty="0"/>
              <a:t>Strategic decisions</a:t>
            </a:r>
          </a:p>
          <a:p>
            <a:pPr marL="637881" lvl="1" indent="-171450">
              <a:lnSpc>
                <a:spcPct val="80000"/>
              </a:lnSpc>
              <a:buClr>
                <a:schemeClr val="accent2"/>
              </a:buClr>
              <a:buFont typeface="Wingdings" panose="05000000000000000000" pitchFamily="2" charset="2"/>
              <a:buChar char="Ø"/>
            </a:pPr>
            <a:r>
              <a:rPr lang="en-US" dirty="0"/>
              <a:t>Redefine strategies and goals</a:t>
            </a:r>
          </a:p>
        </p:txBody>
      </p:sp>
      <p:sp>
        <p:nvSpPr>
          <p:cNvPr id="8196" name="TextBox 7"/>
          <p:cNvSpPr txBox="1">
            <a:spLocks noChangeArrowheads="1"/>
          </p:cNvSpPr>
          <p:nvPr/>
        </p:nvSpPr>
        <p:spPr bwMode="auto">
          <a:xfrm>
            <a:off x="102360" y="2057400"/>
            <a:ext cx="2994027" cy="646113"/>
          </a:xfrm>
          <a:prstGeom prst="rect">
            <a:avLst/>
          </a:prstGeom>
          <a:noFill/>
          <a:ln w="9525">
            <a:noFill/>
            <a:miter lim="800000"/>
            <a:headEnd/>
            <a:tailEnd/>
          </a:ln>
        </p:spPr>
        <p:txBody>
          <a:bodyPr wrap="square">
            <a:spAutoFit/>
          </a:bodyPr>
          <a:lstStyle/>
          <a:p>
            <a:pPr eaLnBrk="0" hangingPunct="0"/>
            <a:r>
              <a:rPr lang="en-US" sz="1800" b="1" dirty="0">
                <a:latin typeface="Arial" charset="0"/>
                <a:cs typeface="Arial" charset="0"/>
              </a:rPr>
              <a:t>Key stages in the Budget Process Cont’d</a:t>
            </a:r>
          </a:p>
        </p:txBody>
      </p:sp>
      <p:sp>
        <p:nvSpPr>
          <p:cNvPr id="8198"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hangingPunct="0"/>
            <a:endParaRPr lang="en-US" dirty="0"/>
          </a:p>
        </p:txBody>
      </p:sp>
      <p:sp>
        <p:nvSpPr>
          <p:cNvPr id="8199"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noFill/>
            <a:round/>
            <a:headEnd/>
            <a:tailEnd/>
          </a:ln>
        </p:spPr>
        <p:txBody>
          <a:bodyPr/>
          <a:lstStyle/>
          <a:p>
            <a:pPr eaLnBrk="0" hangingPunct="0"/>
            <a:endParaRPr lang="en-US" dirty="0"/>
          </a:p>
        </p:txBody>
      </p:sp>
      <p:sp>
        <p:nvSpPr>
          <p:cNvPr id="8200"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noFill/>
            <a:round/>
            <a:headEnd/>
            <a:tailEnd/>
          </a:ln>
        </p:spPr>
        <p:txBody>
          <a:bodyPr/>
          <a:lstStyle/>
          <a:p>
            <a:pPr eaLnBrk="0" hangingPunct="0"/>
            <a:endParaRPr lang="en-US" dirty="0"/>
          </a:p>
        </p:txBody>
      </p:sp>
      <p:sp>
        <p:nvSpPr>
          <p:cNvPr id="8201" name="TextBox 11"/>
          <p:cNvSpPr txBox="1">
            <a:spLocks noChangeArrowheads="1"/>
          </p:cNvSpPr>
          <p:nvPr/>
        </p:nvSpPr>
        <p:spPr bwMode="auto">
          <a:xfrm>
            <a:off x="1351722" y="542925"/>
            <a:ext cx="7487478" cy="461665"/>
          </a:xfrm>
          <a:prstGeom prst="rect">
            <a:avLst/>
          </a:prstGeom>
          <a:noFill/>
          <a:ln w="9525">
            <a:noFill/>
            <a:miter lim="800000"/>
            <a:headEnd/>
            <a:tailEnd/>
          </a:ln>
        </p:spPr>
        <p:txBody>
          <a:bodyPr wrap="square">
            <a:spAutoFit/>
          </a:bodyPr>
          <a:lstStyle/>
          <a:p>
            <a:pPr eaLnBrk="0" hangingPunct="0"/>
            <a:r>
              <a:rPr lang="en-US" sz="2400" b="1" dirty="0">
                <a:solidFill>
                  <a:schemeClr val="bg1"/>
                </a:solidFill>
                <a:latin typeface="Calibri" pitchFamily="34" charset="0"/>
                <a:cs typeface="Arial" charset="0"/>
              </a:rPr>
              <a:t>2.1 Federal Government Budgeting Framework Cont’d</a:t>
            </a:r>
          </a:p>
        </p:txBody>
      </p:sp>
      <p:pic>
        <p:nvPicPr>
          <p:cNvPr id="8202" name="Picture 2"/>
          <p:cNvPicPr>
            <a:picLocks noChangeAspect="1" noChangeArrowheads="1"/>
          </p:cNvPicPr>
          <p:nvPr/>
        </p:nvPicPr>
        <p:blipFill>
          <a:blip r:embed="rId3"/>
          <a:stretch>
            <a:fillRect/>
          </a:stretch>
        </p:blipFill>
        <p:spPr bwMode="auto">
          <a:xfrm>
            <a:off x="490330" y="2985572"/>
            <a:ext cx="2606057" cy="2270924"/>
          </a:xfrm>
          <a:prstGeom prst="rect">
            <a:avLst/>
          </a:prstGeom>
          <a:noFill/>
          <a:ln w="9525">
            <a:noFill/>
            <a:miter lim="800000"/>
            <a:headEnd/>
            <a:tailEnd/>
          </a:ln>
        </p:spPr>
      </p:pic>
      <p:sp>
        <p:nvSpPr>
          <p:cNvPr id="8203" name="Slide Number Placeholder 5"/>
          <p:cNvSpPr>
            <a:spLocks noGrp="1"/>
          </p:cNvSpPr>
          <p:nvPr>
            <p:ph type="sldNum" sz="quarter" idx="12"/>
          </p:nvPr>
        </p:nvSpPr>
        <p:spPr>
          <a:xfrm>
            <a:off x="8839200" y="5943600"/>
            <a:ext cx="304800" cy="228600"/>
          </a:xfrm>
          <a:noFill/>
        </p:spPr>
        <p:txBody>
          <a:bodyPr/>
          <a:lstStyle/>
          <a:p>
            <a:endParaRPr lang="en-US" sz="800" b="1" dirty="0">
              <a:latin typeface="Arial" charset="0"/>
              <a:cs typeface="Arial" charset="0"/>
            </a:endParaRPr>
          </a:p>
        </p:txBody>
      </p:sp>
      <p:grpSp>
        <p:nvGrpSpPr>
          <p:cNvPr id="10" name="Group 9"/>
          <p:cNvGrpSpPr/>
          <p:nvPr/>
        </p:nvGrpSpPr>
        <p:grpSpPr>
          <a:xfrm>
            <a:off x="6881815" y="6055659"/>
            <a:ext cx="795337" cy="792162"/>
            <a:chOff x="6881813" y="6055659"/>
            <a:chExt cx="795337" cy="792162"/>
          </a:xfrm>
        </p:grpSpPr>
        <p:sp>
          <p:nvSpPr>
            <p:cNvPr id="11"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spTree>
    <p:extLst>
      <p:ext uri="{BB962C8B-B14F-4D97-AF65-F5344CB8AC3E}">
        <p14:creationId xmlns:p14="http://schemas.microsoft.com/office/powerpoint/2010/main" val="134165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81815" y="6055659"/>
            <a:ext cx="795337" cy="792162"/>
            <a:chOff x="6881813" y="6055659"/>
            <a:chExt cx="795337" cy="792162"/>
          </a:xfrm>
        </p:grpSpPr>
        <p:sp>
          <p:nvSpPr>
            <p:cNvPr id="8" name="Freeform 7"/>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graphicFrame>
        <p:nvGraphicFramePr>
          <p:cNvPr id="16" name="Diagram 15"/>
          <p:cNvGraphicFramePr/>
          <p:nvPr>
            <p:extLst/>
          </p:nvPr>
        </p:nvGraphicFramePr>
        <p:xfrm>
          <a:off x="457200" y="1295400"/>
          <a:ext cx="3985479" cy="453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Content Placeholder 16"/>
          <p:cNvGraphicFramePr>
            <a:graphicFrameLocks noGrp="1"/>
          </p:cNvGraphicFramePr>
          <p:nvPr>
            <p:ph idx="1"/>
            <p:extLst>
              <p:ext uri="{D42A27DB-BD31-4B8C-83A1-F6EECF244321}">
                <p14:modId xmlns:p14="http://schemas.microsoft.com/office/powerpoint/2010/main" val="2026213685"/>
              </p:ext>
            </p:extLst>
          </p:nvPr>
        </p:nvGraphicFramePr>
        <p:xfrm>
          <a:off x="5029200" y="1497496"/>
          <a:ext cx="3836300" cy="42175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title"/>
          </p:nvPr>
        </p:nvSpPr>
        <p:spPr>
          <a:xfrm>
            <a:off x="1219200" y="407988"/>
            <a:ext cx="7315200" cy="470553"/>
          </a:xfrm>
        </p:spPr>
        <p:txBody>
          <a:bodyPr>
            <a:noAutofit/>
          </a:bodyPr>
          <a:lstStyle/>
          <a:p>
            <a:r>
              <a:rPr lang="en-US" sz="2400" dirty="0">
                <a:latin typeface="Calibri" pitchFamily="34" charset="0"/>
                <a:cs typeface="Arial" charset="0"/>
              </a:rPr>
              <a:t>2.2 Federal Government Budgeting Framework </a:t>
            </a:r>
            <a:r>
              <a:rPr lang="en-US" sz="2400" b="1" dirty="0">
                <a:latin typeface="Calibri" pitchFamily="34" charset="0"/>
                <a:cs typeface="Arial" charset="0"/>
              </a:rPr>
              <a:t>Cont’d</a:t>
            </a:r>
            <a:br>
              <a:rPr lang="en-US" sz="2400" b="1" dirty="0">
                <a:latin typeface="Calibri" pitchFamily="34" charset="0"/>
                <a:cs typeface="Arial" charset="0"/>
              </a:rPr>
            </a:br>
            <a:r>
              <a:rPr lang="en-US" sz="2400" b="1" dirty="0">
                <a:latin typeface="Calibri" pitchFamily="34" charset="0"/>
                <a:cs typeface="Arial" charset="0"/>
              </a:rPr>
              <a:t>- </a:t>
            </a:r>
            <a:r>
              <a:rPr lang="en-GB" sz="2400" dirty="0">
                <a:latin typeface="Calibri" pitchFamily="34" charset="0"/>
                <a:cs typeface="Arial" charset="0"/>
              </a:rPr>
              <a:t>Budget Planning </a:t>
            </a:r>
            <a:r>
              <a:rPr lang="en-GB" sz="2400" b="1" dirty="0">
                <a:latin typeface="Calibri" pitchFamily="34" charset="0"/>
                <a:cs typeface="Arial" charset="0"/>
              </a:rPr>
              <a:t>and Calendar</a:t>
            </a:r>
            <a:endParaRPr lang="en-US" sz="2400" b="1" dirty="0">
              <a:latin typeface="Calibri" pitchFamily="34" charset="0"/>
              <a:cs typeface="Arial" charset="0"/>
            </a:endParaRPr>
          </a:p>
        </p:txBody>
      </p:sp>
      <p:pic>
        <p:nvPicPr>
          <p:cNvPr id="19" name="Picture 12" descr="anibabs (226)"/>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653463" y="762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55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53" y="308769"/>
            <a:ext cx="7162110" cy="711648"/>
          </a:xfrm>
        </p:spPr>
        <p:txBody>
          <a:bodyPr>
            <a:noAutofit/>
          </a:bodyPr>
          <a:lstStyle/>
          <a:p>
            <a:r>
              <a:rPr lang="en-US" sz="2400" dirty="0">
                <a:latin typeface="Calibri" pitchFamily="34" charset="0"/>
                <a:cs typeface="Arial" charset="0"/>
              </a:rPr>
              <a:t>2.3 Federal Government Budgeting Framework Cont’d</a:t>
            </a:r>
            <a:br>
              <a:rPr lang="en-US" sz="2400" dirty="0">
                <a:latin typeface="Calibri" pitchFamily="34" charset="0"/>
                <a:cs typeface="Arial" charset="0"/>
              </a:rPr>
            </a:br>
            <a:r>
              <a:rPr lang="en-US" sz="2400" dirty="0">
                <a:latin typeface="Calibri" pitchFamily="34" charset="0"/>
                <a:cs typeface="Arial" charset="0"/>
              </a:rPr>
              <a:t>- </a:t>
            </a:r>
            <a:r>
              <a:rPr lang="en-GB" sz="2400" dirty="0">
                <a:latin typeface="Calibri" pitchFamily="34" charset="0"/>
                <a:cs typeface="Arial" charset="0"/>
              </a:rPr>
              <a:t>Budget Planning and Calendar Cont’d</a:t>
            </a:r>
            <a:endParaRPr lang="en-US" sz="2400" b="1" dirty="0">
              <a:latin typeface="Calibri" pitchFamily="34" charset="0"/>
              <a:cs typeface="Arial" charset="0"/>
            </a:endParaRPr>
          </a:p>
        </p:txBody>
      </p:sp>
      <p:grpSp>
        <p:nvGrpSpPr>
          <p:cNvPr id="4" name="Group 3"/>
          <p:cNvGrpSpPr/>
          <p:nvPr/>
        </p:nvGrpSpPr>
        <p:grpSpPr>
          <a:xfrm>
            <a:off x="6881815" y="6055659"/>
            <a:ext cx="795337" cy="792162"/>
            <a:chOff x="6881813" y="6055659"/>
            <a:chExt cx="795337" cy="792162"/>
          </a:xfrm>
        </p:grpSpPr>
        <p:sp>
          <p:nvSpPr>
            <p:cNvPr id="5" name="Freeform 4"/>
            <p:cNvSpPr>
              <a:spLocks/>
            </p:cNvSpPr>
            <p:nvPr/>
          </p:nvSpPr>
          <p:spPr bwMode="auto">
            <a:xfrm>
              <a:off x="7176242" y="6055659"/>
              <a:ext cx="500907" cy="390341"/>
            </a:xfrm>
            <a:custGeom>
              <a:avLst/>
              <a:gdLst>
                <a:gd name="T0" fmla="*/ 24 w 131"/>
                <a:gd name="T1" fmla="*/ 102 h 102"/>
                <a:gd name="T2" fmla="*/ 31 w 131"/>
                <a:gd name="T3" fmla="*/ 101 h 102"/>
                <a:gd name="T4" fmla="*/ 58 w 131"/>
                <a:gd name="T5" fmla="*/ 81 h 102"/>
                <a:gd name="T6" fmla="*/ 70 w 131"/>
                <a:gd name="T7" fmla="*/ 64 h 102"/>
                <a:gd name="T8" fmla="*/ 131 w 131"/>
                <a:gd name="T9" fmla="*/ 0 h 102"/>
                <a:gd name="T10" fmla="*/ 86 w 131"/>
                <a:gd name="T11" fmla="*/ 0 h 102"/>
                <a:gd name="T12" fmla="*/ 24 w 131"/>
                <a:gd name="T13" fmla="*/ 65 h 102"/>
                <a:gd name="T14" fmla="*/ 24 w 131"/>
                <a:gd name="T15" fmla="*/ 65 h 102"/>
                <a:gd name="T16" fmla="*/ 5 w 131"/>
                <a:gd name="T17" fmla="*/ 90 h 102"/>
                <a:gd name="T18" fmla="*/ 0 w 131"/>
                <a:gd name="T19" fmla="*/ 94 h 102"/>
                <a:gd name="T20" fmla="*/ 21 w 131"/>
                <a:gd name="T21" fmla="*/ 102 h 102"/>
                <a:gd name="T22" fmla="*/ 24 w 131"/>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102"/>
                  </a:moveTo>
                  <a:cubicBezTo>
                    <a:pt x="27" y="102"/>
                    <a:pt x="29" y="102"/>
                    <a:pt x="31" y="101"/>
                  </a:cubicBezTo>
                  <a:cubicBezTo>
                    <a:pt x="41" y="99"/>
                    <a:pt x="50" y="91"/>
                    <a:pt x="58" y="81"/>
                  </a:cubicBezTo>
                  <a:cubicBezTo>
                    <a:pt x="62" y="76"/>
                    <a:pt x="66" y="70"/>
                    <a:pt x="70" y="64"/>
                  </a:cubicBezTo>
                  <a:cubicBezTo>
                    <a:pt x="88" y="35"/>
                    <a:pt x="105" y="0"/>
                    <a:pt x="131" y="0"/>
                  </a:cubicBezTo>
                  <a:cubicBezTo>
                    <a:pt x="86" y="0"/>
                    <a:pt x="86" y="0"/>
                    <a:pt x="86" y="0"/>
                  </a:cubicBezTo>
                  <a:cubicBezTo>
                    <a:pt x="59" y="0"/>
                    <a:pt x="43" y="36"/>
                    <a:pt x="24" y="65"/>
                  </a:cubicBezTo>
                  <a:cubicBezTo>
                    <a:pt x="24" y="65"/>
                    <a:pt x="24" y="65"/>
                    <a:pt x="24" y="65"/>
                  </a:cubicBezTo>
                  <a:cubicBezTo>
                    <a:pt x="18" y="74"/>
                    <a:pt x="12" y="83"/>
                    <a:pt x="5" y="90"/>
                  </a:cubicBezTo>
                  <a:cubicBezTo>
                    <a:pt x="3" y="91"/>
                    <a:pt x="2" y="93"/>
                    <a:pt x="0" y="94"/>
                  </a:cubicBezTo>
                  <a:cubicBezTo>
                    <a:pt x="7" y="99"/>
                    <a:pt x="14" y="102"/>
                    <a:pt x="21" y="102"/>
                  </a:cubicBezTo>
                  <a:lnTo>
                    <a:pt x="24" y="102"/>
                  </a:lnTo>
                  <a:close/>
                </a:path>
              </a:pathLst>
            </a:custGeom>
            <a:gradFill rotWithShape="1">
              <a:gsLst>
                <a:gs pos="0">
                  <a:schemeClr val="accent4"/>
                </a:gs>
                <a:gs pos="100000">
                  <a:schemeClr val="accent5"/>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6881813" y="6250828"/>
              <a:ext cx="374727" cy="195171"/>
            </a:xfrm>
            <a:custGeom>
              <a:avLst/>
              <a:gdLst>
                <a:gd name="T0" fmla="*/ 77 w 98"/>
                <a:gd name="T1" fmla="*/ 43 h 51"/>
                <a:gd name="T2" fmla="*/ 60 w 98"/>
                <a:gd name="T3" fmla="*/ 23 h 51"/>
                <a:gd name="T4" fmla="*/ 45 w 98"/>
                <a:gd name="T5" fmla="*/ 0 h 51"/>
                <a:gd name="T6" fmla="*/ 0 w 98"/>
                <a:gd name="T7" fmla="*/ 0 h 51"/>
                <a:gd name="T8" fmla="*/ 53 w 98"/>
                <a:gd name="T9" fmla="*/ 51 h 51"/>
                <a:gd name="T10" fmla="*/ 98 w 98"/>
                <a:gd name="T11" fmla="*/ 51 h 51"/>
                <a:gd name="T12" fmla="*/ 77 w 9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43"/>
                  </a:moveTo>
                  <a:cubicBezTo>
                    <a:pt x="71" y="38"/>
                    <a:pt x="65" y="31"/>
                    <a:pt x="60" y="23"/>
                  </a:cubicBezTo>
                  <a:cubicBezTo>
                    <a:pt x="55" y="16"/>
                    <a:pt x="50" y="8"/>
                    <a:pt x="45" y="0"/>
                  </a:cubicBezTo>
                  <a:cubicBezTo>
                    <a:pt x="0" y="0"/>
                    <a:pt x="0" y="0"/>
                    <a:pt x="0" y="0"/>
                  </a:cubicBezTo>
                  <a:cubicBezTo>
                    <a:pt x="16" y="25"/>
                    <a:pt x="31" y="51"/>
                    <a:pt x="53" y="51"/>
                  </a:cubicBezTo>
                  <a:cubicBezTo>
                    <a:pt x="98" y="51"/>
                    <a:pt x="98" y="51"/>
                    <a:pt x="98" y="51"/>
                  </a:cubicBezTo>
                  <a:cubicBezTo>
                    <a:pt x="91" y="51"/>
                    <a:pt x="84" y="48"/>
                    <a:pt x="77" y="43"/>
                  </a:cubicBezTo>
                  <a:close/>
                </a:path>
              </a:pathLst>
            </a:custGeom>
            <a:gradFill rotWithShape="1">
              <a:gsLst>
                <a:gs pos="0">
                  <a:schemeClr val="accent2"/>
                </a:gs>
                <a:gs pos="100000">
                  <a:schemeClr val="accent3"/>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7176240" y="6457479"/>
              <a:ext cx="500910" cy="390342"/>
            </a:xfrm>
            <a:custGeom>
              <a:avLst/>
              <a:gdLst>
                <a:gd name="T0" fmla="*/ 24 w 131"/>
                <a:gd name="T1" fmla="*/ 0 h 102"/>
                <a:gd name="T2" fmla="*/ 31 w 131"/>
                <a:gd name="T3" fmla="*/ 1 h 102"/>
                <a:gd name="T4" fmla="*/ 58 w 131"/>
                <a:gd name="T5" fmla="*/ 21 h 102"/>
                <a:gd name="T6" fmla="*/ 70 w 131"/>
                <a:gd name="T7" fmla="*/ 38 h 102"/>
                <a:gd name="T8" fmla="*/ 131 w 131"/>
                <a:gd name="T9" fmla="*/ 102 h 102"/>
                <a:gd name="T10" fmla="*/ 86 w 131"/>
                <a:gd name="T11" fmla="*/ 102 h 102"/>
                <a:gd name="T12" fmla="*/ 24 w 131"/>
                <a:gd name="T13" fmla="*/ 37 h 102"/>
                <a:gd name="T14" fmla="*/ 24 w 131"/>
                <a:gd name="T15" fmla="*/ 37 h 102"/>
                <a:gd name="T16" fmla="*/ 5 w 131"/>
                <a:gd name="T17" fmla="*/ 12 h 102"/>
                <a:gd name="T18" fmla="*/ 0 w 131"/>
                <a:gd name="T19" fmla="*/ 8 h 102"/>
                <a:gd name="T20" fmla="*/ 21 w 131"/>
                <a:gd name="T21" fmla="*/ 0 h 102"/>
                <a:gd name="T22" fmla="*/ 24 w 131"/>
                <a:gd name="T2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02">
                  <a:moveTo>
                    <a:pt x="24" y="0"/>
                  </a:moveTo>
                  <a:cubicBezTo>
                    <a:pt x="27" y="0"/>
                    <a:pt x="29" y="0"/>
                    <a:pt x="31" y="1"/>
                  </a:cubicBezTo>
                  <a:cubicBezTo>
                    <a:pt x="41" y="3"/>
                    <a:pt x="50" y="11"/>
                    <a:pt x="58" y="21"/>
                  </a:cubicBezTo>
                  <a:cubicBezTo>
                    <a:pt x="62" y="26"/>
                    <a:pt x="66" y="32"/>
                    <a:pt x="70" y="38"/>
                  </a:cubicBezTo>
                  <a:cubicBezTo>
                    <a:pt x="88" y="67"/>
                    <a:pt x="105" y="102"/>
                    <a:pt x="131" y="102"/>
                  </a:cubicBezTo>
                  <a:cubicBezTo>
                    <a:pt x="86" y="102"/>
                    <a:pt x="86" y="102"/>
                    <a:pt x="86" y="102"/>
                  </a:cubicBezTo>
                  <a:cubicBezTo>
                    <a:pt x="59" y="102"/>
                    <a:pt x="43" y="66"/>
                    <a:pt x="24" y="37"/>
                  </a:cubicBezTo>
                  <a:cubicBezTo>
                    <a:pt x="24" y="37"/>
                    <a:pt x="24" y="37"/>
                    <a:pt x="24" y="37"/>
                  </a:cubicBezTo>
                  <a:cubicBezTo>
                    <a:pt x="18" y="27"/>
                    <a:pt x="12" y="19"/>
                    <a:pt x="5" y="12"/>
                  </a:cubicBezTo>
                  <a:cubicBezTo>
                    <a:pt x="3" y="11"/>
                    <a:pt x="2" y="9"/>
                    <a:pt x="0" y="8"/>
                  </a:cubicBezTo>
                  <a:cubicBezTo>
                    <a:pt x="7" y="3"/>
                    <a:pt x="14" y="0"/>
                    <a:pt x="21" y="0"/>
                  </a:cubicBezTo>
                  <a:lnTo>
                    <a:pt x="24" y="0"/>
                  </a:ln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881814" y="6457480"/>
              <a:ext cx="374725" cy="195171"/>
            </a:xfrm>
            <a:custGeom>
              <a:avLst/>
              <a:gdLst>
                <a:gd name="T0" fmla="*/ 77 w 98"/>
                <a:gd name="T1" fmla="*/ 8 h 51"/>
                <a:gd name="T2" fmla="*/ 60 w 98"/>
                <a:gd name="T3" fmla="*/ 28 h 51"/>
                <a:gd name="T4" fmla="*/ 45 w 98"/>
                <a:gd name="T5" fmla="*/ 51 h 51"/>
                <a:gd name="T6" fmla="*/ 0 w 98"/>
                <a:gd name="T7" fmla="*/ 51 h 51"/>
                <a:gd name="T8" fmla="*/ 53 w 98"/>
                <a:gd name="T9" fmla="*/ 0 h 51"/>
                <a:gd name="T10" fmla="*/ 98 w 98"/>
                <a:gd name="T11" fmla="*/ 0 h 51"/>
                <a:gd name="T12" fmla="*/ 77 w 98"/>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98" h="51">
                  <a:moveTo>
                    <a:pt x="77" y="8"/>
                  </a:moveTo>
                  <a:cubicBezTo>
                    <a:pt x="71" y="13"/>
                    <a:pt x="65" y="20"/>
                    <a:pt x="60" y="28"/>
                  </a:cubicBezTo>
                  <a:cubicBezTo>
                    <a:pt x="55" y="35"/>
                    <a:pt x="50" y="43"/>
                    <a:pt x="45" y="51"/>
                  </a:cubicBezTo>
                  <a:cubicBezTo>
                    <a:pt x="0" y="51"/>
                    <a:pt x="0" y="51"/>
                    <a:pt x="0" y="51"/>
                  </a:cubicBezTo>
                  <a:cubicBezTo>
                    <a:pt x="16" y="26"/>
                    <a:pt x="31" y="0"/>
                    <a:pt x="53" y="0"/>
                  </a:cubicBezTo>
                  <a:cubicBezTo>
                    <a:pt x="98" y="0"/>
                    <a:pt x="98" y="0"/>
                    <a:pt x="98" y="0"/>
                  </a:cubicBezTo>
                  <a:cubicBezTo>
                    <a:pt x="91" y="0"/>
                    <a:pt x="84" y="3"/>
                    <a:pt x="77" y="8"/>
                  </a:cubicBezTo>
                  <a:close/>
                </a:path>
              </a:pathLst>
            </a:custGeom>
            <a:gradFill rotWithShape="1">
              <a:gsLst>
                <a:gs pos="0">
                  <a:schemeClr val="bg2"/>
                </a:gs>
                <a:gs pos="100000">
                  <a:schemeClr val="bg1"/>
                </a:gs>
              </a:gsLst>
              <a:lin ang="5400000" scaled="1"/>
            </a:gradFill>
            <a:ln>
              <a:noFill/>
            </a:ln>
            <a:effectLst/>
            <a:extLst>
              <a:ext uri="{91240B29-F687-4F45-9708-019B960494DF}">
                <a14:hiddenLine xmlns:a14="http://schemas.microsoft.com/office/drawing/2010/main" w="9525" algn="ctr">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0" name="Text Box 8"/>
          <p:cNvSpPr txBox="1">
            <a:spLocks noChangeArrowheads="1"/>
          </p:cNvSpPr>
          <p:nvPr/>
        </p:nvSpPr>
        <p:spPr bwMode="auto">
          <a:xfrm>
            <a:off x="7674876" y="6178722"/>
            <a:ext cx="1190625" cy="4256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900" b="1" i="1" dirty="0">
                <a:solidFill>
                  <a:schemeClr val="bg2">
                    <a:lumMod val="50000"/>
                  </a:schemeClr>
                </a:solidFill>
                <a:latin typeface="Arial" pitchFamily="34" charset="0"/>
                <a:cs typeface="Arial" pitchFamily="34" charset="0"/>
              </a:rPr>
              <a:t>  </a:t>
            </a:r>
            <a:r>
              <a:rPr lang="en-US" sz="1100" b="1" dirty="0">
                <a:latin typeface="Garamond" panose="02020404030301010803" pitchFamily="18" charset="0"/>
                <a:cs typeface="Arial" pitchFamily="34" charset="0"/>
              </a:rPr>
              <a:t>Budget Office of the Federation</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189022187"/>
              </p:ext>
            </p:extLst>
          </p:nvPr>
        </p:nvGraphicFramePr>
        <p:xfrm>
          <a:off x="457200" y="2057400"/>
          <a:ext cx="4495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nvPr>
        </p:nvGraphicFramePr>
        <p:xfrm>
          <a:off x="5105399" y="1905000"/>
          <a:ext cx="3760101" cy="381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Picture 12" descr="anibabs (226)"/>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653463" y="762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865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ACCENT" val="4"/>
  <p:tag name="LINE" val="2"/>
  <p:tag name="MTBTACCENT" val="Accent4"/>
  <p:tag name="THINKCELLPRESENTATIONDONOTDELETE" val="&lt;?xml version=&quot;1.0&quot; encoding=&quot;UTF-16&quot; standalone=&quot;yes&quot;?&gt;&lt;root reqver=&quot;23045&quot;&gt;&lt;version val=&quot;2417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quot;&gt;&lt;elem m_fUsage=&quot;3.78559000000000000000E+000&quot;&gt;&lt;m_msothmcolidx val=&quot;0&quot;/&gt;&lt;m_rgb r=&quot;F7&quot; g=&quot;AB&quot; b=&quot;57&quot;/&gt;&lt;m_nBrightness val=&quot;0&quot;/&gt;&lt;/elem&gt;&lt;elem m_fUsage=&quot;9.00000000000000020000E-001&quot;&gt;&lt;m_msothmcolidx val=&quot;0&quot;/&gt;&lt;m_rgb r=&quot;CE&quot; g=&quot;6F&quot; b=&quot;DF&quot;/&gt;&lt;m_nBrightness val=&quot;0&quot;/&gt;&lt;/elem&gt;&lt;/m_vecMRU&gt;&lt;/m_mruColor&gt;&lt;m_eweekdayFirstOfWeek val=&quot;2&quot;/&gt;&lt;m_eweekdayFirstOfWorkweek val=&quot;2&quot;/&gt;&lt;m_eweekdayFirstOfWeekend val=&quot;7&quot;/&gt;&lt;/CPresentation&gt;&lt;/root&gt;"/>
  <p:tag name="THINKCELLUNDODONOTDELETE" val="0"/>
  <p:tag name="ISNEWSLIDENUMBER" val="True"/>
  <p:tag name="PREVIOUSNAME" val="C:\Users\Philip Osafo-Kwaako\Documents\National Planning Commission\Pre-reads\Macro policies\20161110 ERP Retreat Macro preread vF.pptx"/>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USU034_CF">
  <a:themeElements>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U034_CF.potx" id="{6D7993B6-158A-4A5E-8BF2-CDBD53AC82A3}" vid="{94831BC4-4B6E-4831-A945-84EB6C6DDEC0}"/>
    </a:ext>
  </a:extLst>
</a:theme>
</file>

<file path=ppt/theme/theme2.xml><?xml version="1.0" encoding="utf-8"?>
<a:theme xmlns:a="http://schemas.openxmlformats.org/drawingml/2006/main" name="2_Blank">
  <a:themeElements>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U034_CF.potx" id="{6D7993B6-158A-4A5E-8BF2-CDBD53AC82A3}" vid="{94831BC4-4B6E-4831-A945-84EB6C6DDEC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USU034_CF</Template>
  <TotalTime>33419</TotalTime>
  <Words>3746</Words>
  <Application>Microsoft Office PowerPoint</Application>
  <PresentationFormat>On-screen Show (4:3)</PresentationFormat>
  <Paragraphs>478</Paragraphs>
  <Slides>37</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5" baseType="lpstr">
      <vt:lpstr>宋体</vt:lpstr>
      <vt:lpstr>Arial</vt:lpstr>
      <vt:lpstr>Calibri</vt:lpstr>
      <vt:lpstr>Garamond</vt:lpstr>
      <vt:lpstr>Wingdings</vt:lpstr>
      <vt:lpstr>USU034_CF</vt:lpstr>
      <vt:lpstr>2_Blank</vt:lpstr>
      <vt:lpstr>think-cell Slide</vt:lpstr>
      <vt:lpstr>Developments in the Nigerian Budgeting System  A presentation at the BPSR Lunch Time Seminar, January 2017 Edition </vt:lpstr>
      <vt:lpstr>Outline</vt:lpstr>
      <vt:lpstr>1.0 Introduction</vt:lpstr>
      <vt:lpstr>1.1 Introduction Cont’d</vt:lpstr>
      <vt:lpstr>1.1 Introduction…. Cont’d</vt:lpstr>
      <vt:lpstr>PowerPoint Presentation</vt:lpstr>
      <vt:lpstr>PowerPoint Presentation</vt:lpstr>
      <vt:lpstr>2.2 Federal Government Budgeting Framework Cont’d - Budget Planning and Calendar</vt:lpstr>
      <vt:lpstr>2.3 Federal Government Budgeting Framework Cont’d - Budget Planning and Calendar Cont’d</vt:lpstr>
      <vt:lpstr>2.3 Federal Government Budgeting Framework Cont’d - Budgeting Systems</vt:lpstr>
      <vt:lpstr>PowerPoint Presentation</vt:lpstr>
      <vt:lpstr>PowerPoint Presentation</vt:lpstr>
      <vt:lpstr>PowerPoint Presentation</vt:lpstr>
      <vt:lpstr>PowerPoint Presentation</vt:lpstr>
      <vt:lpstr>3.0 Key Challenges  The existing problems</vt:lpstr>
      <vt:lpstr>Non-conformity with Budget Calendar </vt:lpstr>
      <vt:lpstr>PowerPoint Presentation</vt:lpstr>
      <vt:lpstr>PowerPoint Presentation</vt:lpstr>
      <vt:lpstr>PowerPoint Presentation</vt:lpstr>
      <vt:lpstr>Budgetary Controls</vt:lpstr>
      <vt:lpstr>4.0 Key Budget Reform Initiatives </vt:lpstr>
      <vt:lpstr>4.1 Key Budget Reform Initiatives Cont’d </vt:lpstr>
      <vt:lpstr>4.2 Key Budget Reform Initiatives Cont’d </vt:lpstr>
      <vt:lpstr>4.3 Key Budget Reform Initiatives - Preparation Platform </vt:lpstr>
      <vt:lpstr>PowerPoint Presentation</vt:lpstr>
      <vt:lpstr>4.5 Key Budget Reform Initiatives – BIMMS Cont’d</vt:lpstr>
      <vt:lpstr>4.6 Key Budget Reform Initiatives – GIFMIS</vt:lpstr>
      <vt:lpstr>4.7 Key Budget Reform Initiatives - Support Initiatives</vt:lpstr>
      <vt:lpstr>4.8 Key Budget Reform Initiatives - Support Initiatives</vt:lpstr>
      <vt:lpstr>4.9 Key Budget Reform Initiatives - Revenue Generation Reforms</vt:lpstr>
      <vt:lpstr>4.10 Key Budget Reform Initiatives - Revenue Generation Reforms</vt:lpstr>
      <vt:lpstr>4.11 Key Budget Reform Initiatives – Other Initiatives </vt:lpstr>
      <vt:lpstr>4.12 Key Budget Reform Initiatives - Other Initiatives Cont’d</vt:lpstr>
      <vt:lpstr>4.13 Key Budget Reform Initiatives - Other Initiatives</vt:lpstr>
      <vt:lpstr>PowerPoint Presentation</vt:lpstr>
      <vt:lpstr>Conclusion</vt:lpstr>
      <vt:lpstr>PowerPoint Presentation</vt:lpstr>
    </vt:vector>
  </TitlesOfParts>
  <Company>McK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document</dc:title>
  <dc:creator>BOF</dc:creator>
  <cp:lastModifiedBy>user</cp:lastModifiedBy>
  <cp:revision>3341</cp:revision>
  <cp:lastPrinted>2017-01-26T08:51:45Z</cp:lastPrinted>
  <dcterms:created xsi:type="dcterms:W3CDTF">2016-08-31T19:34:39Z</dcterms:created>
  <dcterms:modified xsi:type="dcterms:W3CDTF">2017-01-26T08:58:25Z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true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ies>
</file>