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95" r:id="rId1"/>
  </p:sldMasterIdLst>
  <p:notesMasterIdLst>
    <p:notesMasterId r:id="rId30"/>
  </p:notesMasterIdLst>
  <p:handoutMasterIdLst>
    <p:handoutMasterId r:id="rId31"/>
  </p:handoutMasterIdLst>
  <p:sldIdLst>
    <p:sldId id="1062" r:id="rId2"/>
    <p:sldId id="1154" r:id="rId3"/>
    <p:sldId id="1145" r:id="rId4"/>
    <p:sldId id="1143" r:id="rId5"/>
    <p:sldId id="1149" r:id="rId6"/>
    <p:sldId id="1178" r:id="rId7"/>
    <p:sldId id="1141" r:id="rId8"/>
    <p:sldId id="1125" r:id="rId9"/>
    <p:sldId id="1146" r:id="rId10"/>
    <p:sldId id="1147" r:id="rId11"/>
    <p:sldId id="1156" r:id="rId12"/>
    <p:sldId id="1148" r:id="rId13"/>
    <p:sldId id="1167" r:id="rId14"/>
    <p:sldId id="1128" r:id="rId15"/>
    <p:sldId id="1164" r:id="rId16"/>
    <p:sldId id="1118" r:id="rId17"/>
    <p:sldId id="1168" r:id="rId18"/>
    <p:sldId id="1177" r:id="rId19"/>
    <p:sldId id="1162" r:id="rId20"/>
    <p:sldId id="1169" r:id="rId21"/>
    <p:sldId id="1170" r:id="rId22"/>
    <p:sldId id="1171" r:id="rId23"/>
    <p:sldId id="1172" r:id="rId24"/>
    <p:sldId id="1173" r:id="rId25"/>
    <p:sldId id="1174" r:id="rId26"/>
    <p:sldId id="1175" r:id="rId27"/>
    <p:sldId id="1142" r:id="rId28"/>
    <p:sldId id="1166" r:id="rId29"/>
  </p:sldIdLst>
  <p:sldSz cx="9144000" cy="6858000" type="screen4x3"/>
  <p:notesSz cx="9601200" cy="7315200"/>
  <p:custDataLst>
    <p:tags r:id="rId32"/>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31" algn="l" rtl="0" fontAlgn="base">
      <a:spcBef>
        <a:spcPct val="0"/>
      </a:spcBef>
      <a:spcAft>
        <a:spcPct val="0"/>
      </a:spcAft>
      <a:defRPr sz="1600" kern="1200">
        <a:solidFill>
          <a:schemeClr val="tx1"/>
        </a:solidFill>
        <a:latin typeface="Arial" charset="0"/>
        <a:ea typeface="+mn-ea"/>
        <a:cs typeface="+mn-cs"/>
      </a:defRPr>
    </a:lvl2pPr>
    <a:lvl3pPr marL="932863" algn="l" rtl="0" fontAlgn="base">
      <a:spcBef>
        <a:spcPct val="0"/>
      </a:spcBef>
      <a:spcAft>
        <a:spcPct val="0"/>
      </a:spcAft>
      <a:defRPr sz="1600" kern="1200">
        <a:solidFill>
          <a:schemeClr val="tx1"/>
        </a:solidFill>
        <a:latin typeface="Arial" charset="0"/>
        <a:ea typeface="+mn-ea"/>
        <a:cs typeface="+mn-cs"/>
      </a:defRPr>
    </a:lvl3pPr>
    <a:lvl4pPr marL="1399295" algn="l" rtl="0" fontAlgn="base">
      <a:spcBef>
        <a:spcPct val="0"/>
      </a:spcBef>
      <a:spcAft>
        <a:spcPct val="0"/>
      </a:spcAft>
      <a:defRPr sz="1600" kern="1200">
        <a:solidFill>
          <a:schemeClr val="tx1"/>
        </a:solidFill>
        <a:latin typeface="Arial" charset="0"/>
        <a:ea typeface="+mn-ea"/>
        <a:cs typeface="+mn-cs"/>
      </a:defRPr>
    </a:lvl4pPr>
    <a:lvl5pPr marL="1865728" algn="l" rtl="0" fontAlgn="base">
      <a:spcBef>
        <a:spcPct val="0"/>
      </a:spcBef>
      <a:spcAft>
        <a:spcPct val="0"/>
      </a:spcAft>
      <a:defRPr sz="1600" kern="1200">
        <a:solidFill>
          <a:schemeClr val="tx1"/>
        </a:solidFill>
        <a:latin typeface="Arial" charset="0"/>
        <a:ea typeface="+mn-ea"/>
        <a:cs typeface="+mn-cs"/>
      </a:defRPr>
    </a:lvl5pPr>
    <a:lvl6pPr marL="2332159" algn="l" defTabSz="932863" rtl="0" eaLnBrk="1" latinLnBrk="0" hangingPunct="1">
      <a:defRPr sz="1600" kern="1200">
        <a:solidFill>
          <a:schemeClr val="tx1"/>
        </a:solidFill>
        <a:latin typeface="Arial" charset="0"/>
        <a:ea typeface="+mn-ea"/>
        <a:cs typeface="+mn-cs"/>
      </a:defRPr>
    </a:lvl6pPr>
    <a:lvl7pPr marL="2798590" algn="l" defTabSz="932863" rtl="0" eaLnBrk="1" latinLnBrk="0" hangingPunct="1">
      <a:defRPr sz="1600" kern="1200">
        <a:solidFill>
          <a:schemeClr val="tx1"/>
        </a:solidFill>
        <a:latin typeface="Arial" charset="0"/>
        <a:ea typeface="+mn-ea"/>
        <a:cs typeface="+mn-cs"/>
      </a:defRPr>
    </a:lvl7pPr>
    <a:lvl8pPr marL="3265022" algn="l" defTabSz="932863" rtl="0" eaLnBrk="1" latinLnBrk="0" hangingPunct="1">
      <a:defRPr sz="1600" kern="1200">
        <a:solidFill>
          <a:schemeClr val="tx1"/>
        </a:solidFill>
        <a:latin typeface="Arial" charset="0"/>
        <a:ea typeface="+mn-ea"/>
        <a:cs typeface="+mn-cs"/>
      </a:defRPr>
    </a:lvl8pPr>
    <a:lvl9pPr marL="3731453" algn="l" defTabSz="932863" rtl="0" eaLnBrk="1" latinLnBrk="0" hangingPunct="1">
      <a:defRPr sz="16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43DFA35D-F403-4F44-9EE8-42D9807788AA}">
          <p14:sldIdLst>
            <p14:sldId id="1062"/>
            <p14:sldId id="1154"/>
            <p14:sldId id="1145"/>
            <p14:sldId id="1143"/>
            <p14:sldId id="1149"/>
            <p14:sldId id="1178"/>
            <p14:sldId id="1141"/>
            <p14:sldId id="1125"/>
            <p14:sldId id="1146"/>
            <p14:sldId id="1147"/>
            <p14:sldId id="1156"/>
            <p14:sldId id="1148"/>
            <p14:sldId id="1167"/>
            <p14:sldId id="1128"/>
            <p14:sldId id="1164"/>
            <p14:sldId id="1118"/>
            <p14:sldId id="1168"/>
            <p14:sldId id="1177"/>
            <p14:sldId id="1162"/>
            <p14:sldId id="1169"/>
            <p14:sldId id="1170"/>
            <p14:sldId id="1171"/>
            <p14:sldId id="1172"/>
            <p14:sldId id="1173"/>
            <p14:sldId id="1174"/>
            <p14:sldId id="1175"/>
            <p14:sldId id="1142"/>
            <p14:sldId id="1166"/>
          </p14:sldIdLst>
        </p14:section>
      </p14:sectionLst>
    </p:ext>
    <p:ext uri="{EFAFB233-063F-42B5-8137-9DF3F51BA10A}">
      <p15:sldGuideLst xmlns:p15="http://schemas.microsoft.com/office/powerpoint/2012/main">
        <p15:guide id="2" pos="771" userDrawn="1">
          <p15:clr>
            <a:srgbClr val="A4A3A4"/>
          </p15:clr>
        </p15:guide>
        <p15:guide id="3" pos="5534" userDrawn="1">
          <p15:clr>
            <a:srgbClr val="A4A3A4"/>
          </p15:clr>
        </p15:guide>
        <p15:guide id="4" orient="horz" pos="492" userDrawn="1">
          <p15:clr>
            <a:srgbClr val="A4A3A4"/>
          </p15:clr>
        </p15:guide>
        <p15:guide id="5" orient="horz" pos="4224" userDrawn="1">
          <p15:clr>
            <a:srgbClr val="A4A3A4"/>
          </p15:clr>
        </p15:guide>
        <p15:guide id="6" orient="horz" pos="4088" userDrawn="1">
          <p15:clr>
            <a:srgbClr val="A4A3A4"/>
          </p15:clr>
        </p15:guide>
      </p15:sldGuideLst>
    </p:ext>
    <p:ext uri="{2D200454-40CA-4A62-9FC3-DE9A4176ACB9}">
      <p15:notesGuideLst xmlns:p15="http://schemas.microsoft.com/office/powerpoint/2012/main">
        <p15:guide id="1" orient="horz" pos="2305" userDrawn="1">
          <p15:clr>
            <a:srgbClr val="A4A3A4"/>
          </p15:clr>
        </p15:guide>
        <p15:guide id="2" pos="30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SA Limited" initials="ML" lastIdx="12" clrIdx="0">
    <p:extLst>
      <p:ext uri="{19B8F6BF-5375-455C-9EA6-DF929625EA0E}">
        <p15:presenceInfo xmlns:p15="http://schemas.microsoft.com/office/powerpoint/2012/main" userId="2df7768a30f9c2b4" providerId="Windows Live"/>
      </p:ext>
    </p:extLst>
  </p:cmAuthor>
  <p:cmAuthor id="2" name="Jumoke Oduwole" initials="" lastIdx="8" clrIdx="1"/>
  <p:cmAuthor id="3" name="Jopelo Asaolu" initials="JA" lastIdx="1" clrIdx="2">
    <p:extLst>
      <p:ext uri="{19B8F6BF-5375-455C-9EA6-DF929625EA0E}">
        <p15:presenceInfo xmlns:p15="http://schemas.microsoft.com/office/powerpoint/2012/main" userId="S-1-5-21-602162358-1897051121-1417001333-3636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1A7D"/>
    <a:srgbClr val="81A743"/>
    <a:srgbClr val="91AFFF"/>
    <a:srgbClr val="000000"/>
    <a:srgbClr val="808080"/>
    <a:srgbClr val="0065CC"/>
    <a:srgbClr val="00296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2" autoAdjust="0"/>
    <p:restoredTop sz="95501" autoAdjust="0"/>
  </p:normalViewPr>
  <p:slideViewPr>
    <p:cSldViewPr snapToGrid="0">
      <p:cViewPr varScale="1">
        <p:scale>
          <a:sx n="74" d="100"/>
          <a:sy n="74" d="100"/>
        </p:scale>
        <p:origin x="1506" y="72"/>
      </p:cViewPr>
      <p:guideLst>
        <p:guide pos="771"/>
        <p:guide pos="5534"/>
        <p:guide orient="horz" pos="492"/>
        <p:guide orient="horz" pos="4224"/>
        <p:guide orient="horz" pos="408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6" d="100"/>
          <a:sy n="96" d="100"/>
        </p:scale>
        <p:origin x="1392" y="77"/>
      </p:cViewPr>
      <p:guideLst>
        <p:guide orient="horz" pos="2305"/>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Series 1</c:v>
                </c:pt>
              </c:strCache>
            </c:strRef>
          </c:tx>
          <c:spPr>
            <a:gradFill flip="none" rotWithShape="1">
              <a:gsLst>
                <a:gs pos="0">
                  <a:schemeClr val="accent1"/>
                </a:gs>
                <a:gs pos="50000">
                  <a:srgbClr val="01628F"/>
                </a:gs>
                <a:gs pos="100000">
                  <a:schemeClr val="tx1"/>
                </a:gs>
              </a:gsLst>
              <a:lin ang="5400000" scaled="1"/>
              <a:tileRect/>
            </a:gradFill>
            <a:ln>
              <a:noFill/>
            </a:ln>
            <a:effectLst/>
          </c:spPr>
          <c:invertIfNegative val="0"/>
          <c:cat>
            <c:strRef>
              <c:f>Sheet1!$A$2</c:f>
              <c:strCache>
                <c:ptCount val="1"/>
                <c:pt idx="0">
                  <c:v>Category 1</c:v>
                </c:pt>
              </c:strCache>
            </c:strRef>
          </c:cat>
          <c:val>
            <c:numRef>
              <c:f>Sheet1!$B$2</c:f>
              <c:numCache>
                <c:formatCode>General</c:formatCode>
                <c:ptCount val="1"/>
                <c:pt idx="0">
                  <c:v>44.63</c:v>
                </c:pt>
              </c:numCache>
            </c:numRef>
          </c:val>
        </c:ser>
        <c:ser>
          <c:idx val="1"/>
          <c:order val="1"/>
          <c:tx>
            <c:strRef>
              <c:f>Sheet1!$C$1</c:f>
              <c:strCache>
                <c:ptCount val="1"/>
                <c:pt idx="0">
                  <c:v>Series 2</c:v>
                </c:pt>
              </c:strCache>
            </c:strRef>
          </c:tx>
          <c:spPr>
            <a:noFill/>
            <a:ln>
              <a:noFill/>
            </a:ln>
            <a:effectLst/>
          </c:spPr>
          <c:invertIfNegative val="0"/>
          <c:cat>
            <c:strRef>
              <c:f>Sheet1!$A$2</c:f>
              <c:strCache>
                <c:ptCount val="1"/>
                <c:pt idx="0">
                  <c:v>Category 1</c:v>
                </c:pt>
              </c:strCache>
            </c:strRef>
          </c:cat>
          <c:val>
            <c:numRef>
              <c:f>Sheet1!$C$2</c:f>
              <c:numCache>
                <c:formatCode>General</c:formatCode>
                <c:ptCount val="1"/>
                <c:pt idx="0">
                  <c:v>55.37</c:v>
                </c:pt>
              </c:numCache>
            </c:numRef>
          </c:val>
        </c:ser>
        <c:dLbls>
          <c:showLegendKey val="0"/>
          <c:showVal val="0"/>
          <c:showCatName val="0"/>
          <c:showSerName val="0"/>
          <c:showPercent val="0"/>
          <c:showBubbleSize val="0"/>
        </c:dLbls>
        <c:gapWidth val="56"/>
        <c:overlap val="100"/>
        <c:axId val="244660544"/>
        <c:axId val="244663288"/>
      </c:barChart>
      <c:catAx>
        <c:axId val="244660544"/>
        <c:scaling>
          <c:orientation val="minMax"/>
        </c:scaling>
        <c:delete val="1"/>
        <c:axPos val="b"/>
        <c:numFmt formatCode="General" sourceLinked="1"/>
        <c:majorTickMark val="none"/>
        <c:minorTickMark val="none"/>
        <c:tickLblPos val="nextTo"/>
        <c:crossAx val="244663288"/>
        <c:crosses val="autoZero"/>
        <c:auto val="1"/>
        <c:lblAlgn val="ctr"/>
        <c:lblOffset val="100"/>
        <c:noMultiLvlLbl val="0"/>
      </c:catAx>
      <c:valAx>
        <c:axId val="244663288"/>
        <c:scaling>
          <c:orientation val="minMax"/>
          <c:max val="100"/>
          <c:min val="0"/>
        </c:scaling>
        <c:delete val="0"/>
        <c:axPos val="l"/>
        <c:numFmt formatCode="General" sourceLinked="1"/>
        <c:majorTickMark val="out"/>
        <c:minorTickMark val="none"/>
        <c:tickLblPos val="nextTo"/>
        <c:spPr>
          <a:noFill/>
          <a:ln>
            <a:solidFill>
              <a:srgbClr val="021F43"/>
            </a:solidFill>
          </a:ln>
          <a:effectLst/>
        </c:spPr>
        <c:txPr>
          <a:bodyPr rot="-60000000" spcFirstLastPara="1" vertOverflow="ellipsis" vert="horz" wrap="square" anchor="ctr" anchorCtr="1"/>
          <a:lstStyle/>
          <a:p>
            <a:pPr>
              <a:defRPr sz="1197" b="0" i="0" u="none" strike="noStrike" kern="1200" baseline="0">
                <a:solidFill>
                  <a:srgbClr val="021F43"/>
                </a:solidFill>
                <a:latin typeface="+mj-lt"/>
                <a:ea typeface="+mn-ea"/>
                <a:cs typeface="+mn-cs"/>
              </a:defRPr>
            </a:pPr>
            <a:endParaRPr lang="en-US"/>
          </a:p>
        </c:txPr>
        <c:crossAx val="24466054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21F43"/>
          </a:solidFill>
          <a:latin typeface="Andes" panose="02000000000000000000" pitchFamily="50"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sng" strike="noStrike" kern="1200" cap="none" spc="0" normalizeH="0" baseline="0">
                <a:solidFill>
                  <a:schemeClr val="dk1">
                    <a:lumMod val="50000"/>
                    <a:lumOff val="50000"/>
                  </a:schemeClr>
                </a:solidFill>
                <a:latin typeface="+mn-lt"/>
                <a:ea typeface="+mj-ea"/>
                <a:cs typeface="+mj-cs"/>
              </a:defRPr>
            </a:pPr>
            <a:r>
              <a:rPr lang="en-US" sz="1800" b="1" u="sng" dirty="0"/>
              <a:t>Results on individual indicators</a:t>
            </a:r>
          </a:p>
        </c:rich>
      </c:tx>
      <c:layout>
        <c:manualLayout>
          <c:xMode val="edge"/>
          <c:yMode val="edge"/>
          <c:x val="0.210965510404033"/>
          <c:y val="1.3716535164336E-2"/>
        </c:manualLayout>
      </c:layout>
      <c:overlay val="0"/>
      <c:spPr>
        <a:noFill/>
        <a:ln>
          <a:noFill/>
        </a:ln>
        <a:effectLst/>
      </c:spPr>
      <c:txPr>
        <a:bodyPr rot="0" spcFirstLastPara="1" vertOverflow="ellipsis" vert="horz" wrap="square" anchor="ctr" anchorCtr="1"/>
        <a:lstStyle/>
        <a:p>
          <a:pPr>
            <a:defRPr sz="1800" b="1" i="0" u="sng" strike="noStrike" kern="1200" cap="none" spc="0" normalizeH="0" baseline="0">
              <a:solidFill>
                <a:schemeClr val="dk1">
                  <a:lumMod val="50000"/>
                  <a:lumOff val="50000"/>
                </a:schemeClr>
              </a:solidFill>
              <a:latin typeface="+mn-lt"/>
              <a:ea typeface="+mj-ea"/>
              <a:cs typeface="+mj-cs"/>
            </a:defRPr>
          </a:pPr>
          <a:endParaRPr lang="en-US"/>
        </a:p>
      </c:txPr>
    </c:title>
    <c:autoTitleDeleted val="0"/>
    <c:plotArea>
      <c:layout>
        <c:manualLayout>
          <c:layoutTarget val="inner"/>
          <c:xMode val="edge"/>
          <c:yMode val="edge"/>
          <c:x val="0.47791081686624398"/>
          <c:y val="9.5024699483675104E-2"/>
          <c:w val="0.47349744776595398"/>
          <c:h val="0.78626354885862204"/>
        </c:manualLayout>
      </c:layout>
      <c:barChart>
        <c:barDir val="bar"/>
        <c:grouping val="stacked"/>
        <c:varyColors val="0"/>
        <c:ser>
          <c:idx val="0"/>
          <c:order val="0"/>
          <c:tx>
            <c:strRef>
              <c:f>Sheet1!$B$1</c:f>
              <c:strCache>
                <c:ptCount val="1"/>
                <c:pt idx="0">
                  <c:v>Series 1</c:v>
                </c:pt>
              </c:strCache>
            </c:strRef>
          </c:tx>
          <c:spPr>
            <a:solidFill>
              <a:schemeClr val="accent3">
                <a:shade val="76000"/>
              </a:schemeClr>
            </a:solidFill>
            <a:ln>
              <a:noFill/>
            </a:ln>
            <a:effectLst/>
          </c:spPr>
          <c:invertIfNegative val="0"/>
          <c:cat>
            <c:strRef>
              <c:f>Sheet1!$A$2:$A$11</c:f>
              <c:strCache>
                <c:ptCount val="10"/>
                <c:pt idx="0">
                  <c:v>Trading across borders</c:v>
                </c:pt>
                <c:pt idx="1">
                  <c:v>Paying taxes</c:v>
                </c:pt>
                <c:pt idx="2">
                  <c:v>Getting electricity</c:v>
                </c:pt>
                <c:pt idx="3">
                  <c:v>Resolving insolvency</c:v>
                </c:pt>
                <c:pt idx="4">
                  <c:v>Registering property</c:v>
                </c:pt>
                <c:pt idx="5">
                  <c:v>Enforcing contracts</c:v>
                </c:pt>
                <c:pt idx="6">
                  <c:v>Dealing with construction permits</c:v>
                </c:pt>
                <c:pt idx="7">
                  <c:v>Getting credit</c:v>
                </c:pt>
                <c:pt idx="8">
                  <c:v>Protecting minority investors</c:v>
                </c:pt>
                <c:pt idx="9">
                  <c:v>Starting a business</c:v>
                </c:pt>
              </c:strCache>
            </c:strRef>
          </c:cat>
          <c:val>
            <c:numRef>
              <c:f>Sheet1!$B$2:$B$11</c:f>
              <c:numCache>
                <c:formatCode>General</c:formatCode>
                <c:ptCount val="10"/>
                <c:pt idx="0">
                  <c:v>19.93</c:v>
                </c:pt>
                <c:pt idx="1">
                  <c:v>28.09</c:v>
                </c:pt>
                <c:pt idx="2">
                  <c:v>29.43</c:v>
                </c:pt>
                <c:pt idx="3">
                  <c:v>30.6</c:v>
                </c:pt>
                <c:pt idx="4">
                  <c:v>31.44</c:v>
                </c:pt>
                <c:pt idx="5">
                  <c:v>48.59</c:v>
                </c:pt>
                <c:pt idx="6">
                  <c:v>49.63</c:v>
                </c:pt>
                <c:pt idx="7">
                  <c:v>65</c:v>
                </c:pt>
                <c:pt idx="8">
                  <c:v>65</c:v>
                </c:pt>
                <c:pt idx="9">
                  <c:v>78.62</c:v>
                </c:pt>
              </c:numCache>
            </c:numRef>
          </c:val>
        </c:ser>
        <c:ser>
          <c:idx val="1"/>
          <c:order val="1"/>
          <c:tx>
            <c:strRef>
              <c:f>Sheet1!$C$1</c:f>
              <c:strCache>
                <c:ptCount val="1"/>
                <c:pt idx="0">
                  <c:v>Series 2</c:v>
                </c:pt>
              </c:strCache>
            </c:strRef>
          </c:tx>
          <c:spPr>
            <a:solidFill>
              <a:schemeClr val="accent3">
                <a:tint val="77000"/>
              </a:schemeClr>
            </a:solidFill>
            <a:ln>
              <a:noFill/>
            </a:ln>
            <a:effectLst/>
          </c:spPr>
          <c:invertIfNegative val="0"/>
          <c:cat>
            <c:strRef>
              <c:f>Sheet1!$A$2:$A$11</c:f>
              <c:strCache>
                <c:ptCount val="10"/>
                <c:pt idx="0">
                  <c:v>Trading across borders</c:v>
                </c:pt>
                <c:pt idx="1">
                  <c:v>Paying taxes</c:v>
                </c:pt>
                <c:pt idx="2">
                  <c:v>Getting electricity</c:v>
                </c:pt>
                <c:pt idx="3">
                  <c:v>Resolving insolvency</c:v>
                </c:pt>
                <c:pt idx="4">
                  <c:v>Registering property</c:v>
                </c:pt>
                <c:pt idx="5">
                  <c:v>Enforcing contracts</c:v>
                </c:pt>
                <c:pt idx="6">
                  <c:v>Dealing with construction permits</c:v>
                </c:pt>
                <c:pt idx="7">
                  <c:v>Getting credit</c:v>
                </c:pt>
                <c:pt idx="8">
                  <c:v>Protecting minority investors</c:v>
                </c:pt>
                <c:pt idx="9">
                  <c:v>Starting a business</c:v>
                </c:pt>
              </c:strCache>
            </c:strRef>
          </c:cat>
          <c:val>
            <c:numRef>
              <c:f>Sheet1!$C$2:$C$11</c:f>
              <c:numCache>
                <c:formatCode>General</c:formatCode>
                <c:ptCount val="10"/>
                <c:pt idx="0">
                  <c:v>80.069999999999993</c:v>
                </c:pt>
                <c:pt idx="1">
                  <c:v>71.91</c:v>
                </c:pt>
                <c:pt idx="2">
                  <c:v>70.569999999999993</c:v>
                </c:pt>
                <c:pt idx="3">
                  <c:v>69.400000000000006</c:v>
                </c:pt>
                <c:pt idx="4">
                  <c:v>68.56</c:v>
                </c:pt>
                <c:pt idx="5">
                  <c:v>51.41</c:v>
                </c:pt>
                <c:pt idx="6">
                  <c:v>50.37</c:v>
                </c:pt>
                <c:pt idx="7">
                  <c:v>35</c:v>
                </c:pt>
                <c:pt idx="8">
                  <c:v>35</c:v>
                </c:pt>
                <c:pt idx="9">
                  <c:v>21.379999999999988</c:v>
                </c:pt>
              </c:numCache>
            </c:numRef>
          </c:val>
        </c:ser>
        <c:dLbls>
          <c:showLegendKey val="0"/>
          <c:showVal val="0"/>
          <c:showCatName val="0"/>
          <c:showSerName val="0"/>
          <c:showPercent val="0"/>
          <c:showBubbleSize val="0"/>
        </c:dLbls>
        <c:gapWidth val="150"/>
        <c:overlap val="100"/>
        <c:axId val="244667208"/>
        <c:axId val="244665640"/>
      </c:barChart>
      <c:catAx>
        <c:axId val="24466720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44665640"/>
        <c:crosses val="autoZero"/>
        <c:auto val="1"/>
        <c:lblAlgn val="ctr"/>
        <c:lblOffset val="100"/>
        <c:noMultiLvlLbl val="0"/>
      </c:catAx>
      <c:valAx>
        <c:axId val="244665640"/>
        <c:scaling>
          <c:orientation val="minMax"/>
          <c:max val="100"/>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dirty="0"/>
                  <a:t>DTF score</a:t>
                </a:r>
              </a:p>
            </c:rich>
          </c:tx>
          <c:layout>
            <c:manualLayout>
              <c:xMode val="edge"/>
              <c:yMode val="edge"/>
              <c:x val="0.64286319941633996"/>
              <c:y val="0.95122169736718198"/>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44667208"/>
        <c:crosses val="autoZero"/>
        <c:crossBetween val="between"/>
        <c:majorUnit val="20"/>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noFill/>
      <a:round/>
    </a:ln>
    <a:effectLst/>
  </c:spPr>
  <c:txPr>
    <a:bodyPr/>
    <a:lstStyle/>
    <a:p>
      <a:pPr>
        <a:defRPr>
          <a:latin typeface="+mn-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7.emf"/><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5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2662238" y="460375"/>
            <a:ext cx="4287837" cy="321786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123" name="Rectangle 3"/>
          <p:cNvSpPr>
            <a:spLocks noGrp="1" noChangeArrowheads="1"/>
          </p:cNvSpPr>
          <p:nvPr>
            <p:ph type="body" sz="quarter" idx="3"/>
          </p:nvPr>
        </p:nvSpPr>
        <p:spPr bwMode="auto">
          <a:xfrm>
            <a:off x="666753" y="3930749"/>
            <a:ext cx="8276741" cy="1231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5127" name="Rectangle 7"/>
          <p:cNvSpPr>
            <a:spLocks noGrp="1" noChangeArrowheads="1"/>
          </p:cNvSpPr>
          <p:nvPr>
            <p:ph type="sldNum" sz="quarter" idx="5"/>
          </p:nvPr>
        </p:nvSpPr>
        <p:spPr bwMode="auto">
          <a:xfrm>
            <a:off x="8755941" y="6986343"/>
            <a:ext cx="187551"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200"/>
            </a:lvl1pPr>
          </a:lstStyle>
          <a:p>
            <a:pPr>
              <a:defRPr/>
            </a:pPr>
            <a:fld id="{3C3A632B-FBDE-46D4-BF6F-6D14421E6342}" type="slidenum">
              <a:rPr lang="en-GB" smtClean="0"/>
              <a:pPr>
                <a:defRPr/>
              </a:pPr>
              <a:t>‹#›</a:t>
            </a:fld>
            <a:endParaRPr lang="en-GB" dirty="0"/>
          </a:p>
        </p:txBody>
      </p:sp>
      <p:sp>
        <p:nvSpPr>
          <p:cNvPr id="5128" name="doc id"/>
          <p:cNvSpPr>
            <a:spLocks noGrp="1" noChangeArrowheads="1"/>
          </p:cNvSpPr>
          <p:nvPr>
            <p:ph type="ftr" sz="quarter" idx="4"/>
          </p:nvPr>
        </p:nvSpPr>
        <p:spPr bwMode="auto">
          <a:xfrm>
            <a:off x="8943432" y="49224"/>
            <a:ext cx="65"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pPr>
              <a:defRPr/>
            </a:pPr>
            <a:endParaRPr lang="en-GB" dirty="0"/>
          </a:p>
        </p:txBody>
      </p:sp>
    </p:spTree>
    <p:extLst>
      <p:ext uri="{BB962C8B-B14F-4D97-AF65-F5344CB8AC3E}">
        <p14:creationId xmlns:p14="http://schemas.microsoft.com/office/powerpoint/2010/main" val="3303025599"/>
      </p:ext>
    </p:extLst>
  </p:cSld>
  <p:clrMap bg1="lt1" tx1="dk1" bg2="lt2" tx2="dk2" accent1="accent1" accent2="accent2" accent3="accent3" accent4="accent4" accent5="accent5" accent6="accent6" hlink="hlink" folHlink="folHlink"/>
  <p:notesStyle>
    <a:lvl1pPr algn="l" defTabSz="913429"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9847" indent="-118228" algn="l" defTabSz="913429"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6096" indent="-184629" algn="l" defTabSz="913429"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35661" indent="-127946" algn="l" defTabSz="913429"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53887" indent="-116608" algn="l" defTabSz="913429"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332159" algn="l" defTabSz="932863" rtl="0" eaLnBrk="1" latinLnBrk="0" hangingPunct="1">
      <a:defRPr sz="1200" kern="1200">
        <a:solidFill>
          <a:schemeClr val="tx1"/>
        </a:solidFill>
        <a:latin typeface="+mn-lt"/>
        <a:ea typeface="+mn-ea"/>
        <a:cs typeface="+mn-cs"/>
      </a:defRPr>
    </a:lvl6pPr>
    <a:lvl7pPr marL="2798590" algn="l" defTabSz="932863" rtl="0" eaLnBrk="1" latinLnBrk="0" hangingPunct="1">
      <a:defRPr sz="1200" kern="1200">
        <a:solidFill>
          <a:schemeClr val="tx1"/>
        </a:solidFill>
        <a:latin typeface="+mn-lt"/>
        <a:ea typeface="+mn-ea"/>
        <a:cs typeface="+mn-cs"/>
      </a:defRPr>
    </a:lvl7pPr>
    <a:lvl8pPr marL="3265022" algn="l" defTabSz="932863" rtl="0" eaLnBrk="1" latinLnBrk="0" hangingPunct="1">
      <a:defRPr sz="1200" kern="1200">
        <a:solidFill>
          <a:schemeClr val="tx1"/>
        </a:solidFill>
        <a:latin typeface="+mn-lt"/>
        <a:ea typeface="+mn-ea"/>
        <a:cs typeface="+mn-cs"/>
      </a:defRPr>
    </a:lvl8pPr>
    <a:lvl9pPr marL="3731453" algn="l" defTabSz="9328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604" y="3622808"/>
            <a:ext cx="8510756" cy="248917"/>
          </a:xfrm>
        </p:spPr>
        <p:txBody>
          <a:bodyPr/>
          <a:lstStyle/>
          <a:p>
            <a:endParaRPr lang="en-GB" dirty="0"/>
          </a:p>
        </p:txBody>
      </p:sp>
      <p:sp>
        <p:nvSpPr>
          <p:cNvPr id="4" name="Slide Number Placeholder 3"/>
          <p:cNvSpPr>
            <a:spLocks noGrp="1"/>
          </p:cNvSpPr>
          <p:nvPr>
            <p:ph type="sldNum" sz="quarter" idx="10"/>
          </p:nvPr>
        </p:nvSpPr>
        <p:spPr>
          <a:xfrm>
            <a:off x="9111401" y="6422530"/>
            <a:ext cx="84959" cy="186688"/>
          </a:xfrm>
        </p:spPr>
        <p:txBody>
          <a:bodyPr/>
          <a:lstStyle/>
          <a:p>
            <a:pPr>
              <a:defRPr/>
            </a:pPr>
            <a:fld id="{3C3A632B-FBDE-46D4-BF6F-6D14421E6342}" type="slidenum">
              <a:rPr lang="en-GB" smtClean="0">
                <a:solidFill>
                  <a:srgbClr val="000000"/>
                </a:solidFill>
              </a:rPr>
              <a:pPr>
                <a:defRPr/>
              </a:pPr>
              <a:t>0</a:t>
            </a:fld>
            <a:endParaRPr lang="en-GB" dirty="0">
              <a:solidFill>
                <a:srgbClr val="000000"/>
              </a:solidFill>
            </a:endParaRPr>
          </a:p>
        </p:txBody>
      </p:sp>
    </p:spTree>
    <p:extLst>
      <p:ext uri="{BB962C8B-B14F-4D97-AF65-F5344CB8AC3E}">
        <p14:creationId xmlns:p14="http://schemas.microsoft.com/office/powerpoint/2010/main" val="85721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604" y="3622808"/>
            <a:ext cx="8510756" cy="248917"/>
          </a:xfrm>
        </p:spPr>
        <p:txBody>
          <a:bodyPr/>
          <a:lstStyle/>
          <a:p>
            <a:endParaRPr lang="en-GB" dirty="0"/>
          </a:p>
        </p:txBody>
      </p:sp>
      <p:sp>
        <p:nvSpPr>
          <p:cNvPr id="4" name="Slide Number Placeholder 3"/>
          <p:cNvSpPr>
            <a:spLocks noGrp="1"/>
          </p:cNvSpPr>
          <p:nvPr>
            <p:ph type="sldNum" sz="quarter" idx="10"/>
          </p:nvPr>
        </p:nvSpPr>
        <p:spPr>
          <a:xfrm>
            <a:off x="9111401" y="6422530"/>
            <a:ext cx="84959" cy="186688"/>
          </a:xfrm>
        </p:spPr>
        <p:txBody>
          <a:bodyPr/>
          <a:lstStyle/>
          <a:p>
            <a:pPr>
              <a:defRPr/>
            </a:pPr>
            <a:fld id="{3C3A632B-FBDE-46D4-BF6F-6D14421E6342}" type="slidenum">
              <a:rPr lang="en-GB" smtClean="0">
                <a:solidFill>
                  <a:srgbClr val="000000"/>
                </a:solidFill>
              </a:rPr>
              <a:pPr>
                <a:defRPr/>
              </a:pPr>
              <a:t>1</a:t>
            </a:fld>
            <a:endParaRPr lang="en-GB" dirty="0">
              <a:solidFill>
                <a:srgbClr val="000000"/>
              </a:solidFill>
            </a:endParaRPr>
          </a:p>
        </p:txBody>
      </p:sp>
    </p:spTree>
    <p:extLst>
      <p:ext uri="{BB962C8B-B14F-4D97-AF65-F5344CB8AC3E}">
        <p14:creationId xmlns:p14="http://schemas.microsoft.com/office/powerpoint/2010/main" val="857218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C3A632B-FBDE-46D4-BF6F-6D14421E6342}" type="slidenum">
              <a:rPr lang="en-GB" smtClean="0"/>
              <a:pPr>
                <a:defRPr/>
              </a:pPr>
              <a:t>14</a:t>
            </a:fld>
            <a:endParaRPr lang="en-GB" dirty="0"/>
          </a:p>
        </p:txBody>
      </p:sp>
    </p:spTree>
    <p:extLst>
      <p:ext uri="{BB962C8B-B14F-4D97-AF65-F5344CB8AC3E}">
        <p14:creationId xmlns:p14="http://schemas.microsoft.com/office/powerpoint/2010/main" val="3713464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4395"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 name="Rectangle 14"/>
          <p:cNvSpPr/>
          <p:nvPr userDrawn="1"/>
        </p:nvSpPr>
        <p:spPr bwMode="ltGray">
          <a:xfrm>
            <a:off x="435894" y="3125277"/>
            <a:ext cx="8346156" cy="326528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solidFill>
                <a:srgbClr val="FFFFFF"/>
              </a:solidFill>
            </a:endParaRPr>
          </a:p>
        </p:txBody>
      </p:sp>
      <p:sp>
        <p:nvSpPr>
          <p:cNvPr id="4" name="Working Draft Text" hidden="1"/>
          <p:cNvSpPr txBox="1">
            <a:spLocks noChangeArrowheads="1"/>
          </p:cNvSpPr>
          <p:nvPr/>
        </p:nvSpPr>
        <p:spPr bwMode="auto">
          <a:xfrm>
            <a:off x="334901" y="349865"/>
            <a:ext cx="835165"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GB" sz="900" b="1" dirty="0" smtClean="0">
                <a:solidFill>
                  <a:srgbClr val="000000"/>
                </a:solidFill>
                <a:latin typeface="Calibri"/>
              </a:rPr>
              <a:t>WORKING DRAFT</a:t>
            </a:r>
          </a:p>
        </p:txBody>
      </p:sp>
      <p:sp>
        <p:nvSpPr>
          <p:cNvPr id="6" name="Working Draft" hidden="1"/>
          <p:cNvSpPr txBox="1">
            <a:spLocks noChangeArrowheads="1"/>
          </p:cNvSpPr>
          <p:nvPr/>
        </p:nvSpPr>
        <p:spPr bwMode="auto">
          <a:xfrm>
            <a:off x="334901" y="508600"/>
            <a:ext cx="3103414"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Calibri"/>
              </a:rPr>
              <a:t>Last Modified 3/27/2017 9:59 PM W. Central Africa Standard Time</a:t>
            </a:r>
            <a:endParaRPr lang="en-GB" sz="900" dirty="0" smtClean="0">
              <a:solidFill>
                <a:srgbClr val="000000"/>
              </a:solidFill>
              <a:latin typeface="Calibri"/>
            </a:endParaRPr>
          </a:p>
        </p:txBody>
      </p:sp>
      <p:sp>
        <p:nvSpPr>
          <p:cNvPr id="7" name="Printed" hidden="1"/>
          <p:cNvSpPr txBox="1">
            <a:spLocks noChangeArrowheads="1"/>
          </p:cNvSpPr>
          <p:nvPr/>
        </p:nvSpPr>
        <p:spPr bwMode="auto">
          <a:xfrm>
            <a:off x="334901" y="668957"/>
            <a:ext cx="2930289"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Calibri"/>
              </a:rPr>
              <a:t>Printed 3/16/2017 12:32 PM W. Central Africa Standard Time</a:t>
            </a:r>
            <a:endParaRPr lang="en-GB" sz="900" dirty="0" smtClean="0">
              <a:solidFill>
                <a:srgbClr val="000000"/>
              </a:solidFill>
              <a:latin typeface="Calibri"/>
            </a:endParaRPr>
          </a:p>
        </p:txBody>
      </p:sp>
      <p:sp>
        <p:nvSpPr>
          <p:cNvPr id="9" name="Document type" hidden="1"/>
          <p:cNvSpPr txBox="1">
            <a:spLocks noChangeArrowheads="1"/>
          </p:cNvSpPr>
          <p:nvPr/>
        </p:nvSpPr>
        <p:spPr bwMode="auto">
          <a:xfrm>
            <a:off x="595913" y="3699127"/>
            <a:ext cx="6117306" cy="220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GB" sz="1400" cap="all" dirty="0" smtClean="0">
                <a:solidFill>
                  <a:srgbClr val="FFFFFF"/>
                </a:solidFill>
                <a:latin typeface="Calibri"/>
              </a:rPr>
              <a:t>Document type | Date</a:t>
            </a:r>
          </a:p>
        </p:txBody>
      </p:sp>
      <p:sp>
        <p:nvSpPr>
          <p:cNvPr id="13314" name="Rectangle 1026"/>
          <p:cNvSpPr>
            <a:spLocks noGrp="1" noChangeArrowheads="1"/>
          </p:cNvSpPr>
          <p:nvPr>
            <p:ph type="ctrTitle"/>
          </p:nvPr>
        </p:nvSpPr>
        <p:spPr bwMode="auto">
          <a:xfrm>
            <a:off x="595914" y="1493040"/>
            <a:ext cx="6117306" cy="1107996"/>
          </a:xfrm>
          <a:prstGeom prst="rect">
            <a:avLst/>
          </a:prstGeom>
        </p:spPr>
        <p:txBody>
          <a:bodyPr wrap="square" anchor="b">
            <a:spAutoFit/>
          </a:bodyPr>
          <a:lstStyle>
            <a:lvl1pPr>
              <a:defRPr sz="3600" b="0" cap="all" baseline="0">
                <a:solidFill>
                  <a:schemeClr val="accent3"/>
                </a:solidFill>
                <a:latin typeface="+mj-lt"/>
                <a:ea typeface="+mj-ea"/>
              </a:defRPr>
            </a:lvl1pPr>
          </a:lstStyle>
          <a:p>
            <a:pPr lvl="0"/>
            <a:r>
              <a:rPr lang="en-GB" noProof="0" dirty="0" smtClean="0"/>
              <a:t>Click to edit Master title style</a:t>
            </a:r>
          </a:p>
        </p:txBody>
      </p:sp>
      <p:sp>
        <p:nvSpPr>
          <p:cNvPr id="13315" name="Rectangle 1027"/>
          <p:cNvSpPr>
            <a:spLocks noGrp="1" noChangeArrowheads="1"/>
          </p:cNvSpPr>
          <p:nvPr>
            <p:ph type="subTitle" idx="1"/>
          </p:nvPr>
        </p:nvSpPr>
        <p:spPr bwMode="auto">
          <a:xfrm>
            <a:off x="595914" y="2646630"/>
            <a:ext cx="6117306" cy="219820"/>
          </a:xfrm>
        </p:spPr>
        <p:txBody>
          <a:bodyPr wrap="square">
            <a:spAutoFit/>
          </a:bodyPr>
          <a:lstStyle>
            <a:lvl1pPr>
              <a:defRPr sz="1400" cap="all" baseline="0">
                <a:solidFill>
                  <a:schemeClr val="accent3"/>
                </a:solidFill>
                <a:latin typeface="+mn-lt"/>
                <a:ea typeface="+mn-ea"/>
              </a:defRPr>
            </a:lvl1pPr>
          </a:lstStyle>
          <a:p>
            <a:pPr lvl="0"/>
            <a:r>
              <a:rPr lang="en-GB" noProof="0" dirty="0" smtClean="0"/>
              <a:t>Click to edit Master subtitle style</a:t>
            </a:r>
          </a:p>
        </p:txBody>
      </p:sp>
      <p:grpSp>
        <p:nvGrpSpPr>
          <p:cNvPr id="16" name="Group 4"/>
          <p:cNvGrpSpPr>
            <a:grpSpLocks noChangeAspect="1"/>
          </p:cNvGrpSpPr>
          <p:nvPr userDrawn="1"/>
        </p:nvGrpSpPr>
        <p:grpSpPr bwMode="ltGray">
          <a:xfrm>
            <a:off x="6990592" y="1020432"/>
            <a:ext cx="1791458" cy="1475981"/>
            <a:chOff x="6267" y="3130"/>
            <a:chExt cx="954" cy="786"/>
          </a:xfrm>
        </p:grpSpPr>
        <p:sp>
          <p:nvSpPr>
            <p:cNvPr id="17" name="AutoShape 3"/>
            <p:cNvSpPr>
              <a:spLocks noChangeAspect="1" noChangeArrowheads="1" noTextEdit="1"/>
            </p:cNvSpPr>
            <p:nvPr/>
          </p:nvSpPr>
          <p:spPr bwMode="ltGray">
            <a:xfrm>
              <a:off x="6267" y="3130"/>
              <a:ext cx="954" cy="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18" name="Picture 1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ltGray">
            <a:xfrm>
              <a:off x="6281" y="3130"/>
              <a:ext cx="940" cy="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2" name="Group 21"/>
          <p:cNvGrpSpPr/>
          <p:nvPr userDrawn="1"/>
        </p:nvGrpSpPr>
        <p:grpSpPr bwMode="ltGray">
          <a:xfrm>
            <a:off x="334901" y="180317"/>
            <a:ext cx="8474199" cy="98554"/>
            <a:chOff x="334901" y="142217"/>
            <a:chExt cx="8474199" cy="98554"/>
          </a:xfrm>
        </p:grpSpPr>
        <p:sp>
          <p:nvSpPr>
            <p:cNvPr id="23" name="Rectangle 22"/>
            <p:cNvSpPr/>
            <p:nvPr userDrawn="1"/>
          </p:nvSpPr>
          <p:spPr bwMode="ltGray">
            <a:xfrm>
              <a:off x="334901" y="145774"/>
              <a:ext cx="2777490" cy="94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solidFill>
                  <a:srgbClr val="FFFFFF"/>
                </a:solidFill>
              </a:endParaRPr>
            </a:p>
          </p:txBody>
        </p:sp>
        <p:sp>
          <p:nvSpPr>
            <p:cNvPr id="24" name="Rectangle 23"/>
            <p:cNvSpPr/>
            <p:nvPr userDrawn="1"/>
          </p:nvSpPr>
          <p:spPr bwMode="ltGray">
            <a:xfrm>
              <a:off x="6031610" y="142217"/>
              <a:ext cx="2777490" cy="9855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solidFill>
                  <a:srgbClr val="FFFFFF"/>
                </a:solidFill>
              </a:endParaRPr>
            </a:p>
          </p:txBody>
        </p:sp>
      </p:grpSp>
      <p:sp>
        <p:nvSpPr>
          <p:cNvPr id="25" name="Rectangle 24"/>
          <p:cNvSpPr/>
          <p:nvPr userDrawn="1"/>
        </p:nvSpPr>
        <p:spPr bwMode="auto">
          <a:xfrm>
            <a:off x="3181373" y="183874"/>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solidFill>
                <a:srgbClr val="FFFFFF"/>
              </a:solidFill>
            </a:endParaRPr>
          </a:p>
        </p:txBody>
      </p:sp>
      <p:sp>
        <p:nvSpPr>
          <p:cNvPr id="26" name="doc id"/>
          <p:cNvSpPr>
            <a:spLocks noChangeArrowheads="1"/>
          </p:cNvSpPr>
          <p:nvPr userDrawn="1"/>
        </p:nvSpPr>
        <p:spPr bwMode="auto">
          <a:xfrm>
            <a:off x="8141604" y="37255"/>
            <a:ext cx="670614"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429"/>
            <a:endParaRPr lang="en-GB" sz="800" dirty="0">
              <a:solidFill>
                <a:srgbClr val="000000"/>
              </a:solidFill>
              <a:latin typeface="Calibri"/>
            </a:endParaRPr>
          </a:p>
        </p:txBody>
      </p:sp>
    </p:spTree>
    <p:extLst>
      <p:ext uri="{BB962C8B-B14F-4D97-AF65-F5344CB8AC3E}">
        <p14:creationId xmlns:p14="http://schemas.microsoft.com/office/powerpoint/2010/main" val="28588133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spAutoFit/>
          </a:bodyPr>
          <a:lstStyle/>
          <a:p>
            <a:r>
              <a:rPr lang="en-GB" dirty="0" smtClean="0"/>
              <a:t>Click to edit Master title style</a:t>
            </a:r>
            <a:endParaRPr lang="en-GB" dirty="0"/>
          </a:p>
        </p:txBody>
      </p:sp>
    </p:spTree>
    <p:extLst>
      <p:ext uri="{BB962C8B-B14F-4D97-AF65-F5344CB8AC3E}">
        <p14:creationId xmlns:p14="http://schemas.microsoft.com/office/powerpoint/2010/main" val="13121465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547897"/>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06827" y="6459786"/>
            <a:ext cx="898076" cy="365125"/>
          </a:xfrm>
          <a:prstGeom prst="rect">
            <a:avLst/>
          </a:prstGeom>
        </p:spPr>
        <p:txBody>
          <a:bodyPr/>
          <a:lstStyle/>
          <a:p>
            <a:fld id="{539A77CE-B3D0-4EBB-A217-4CE9F70B4139}" type="datetime1">
              <a:rPr lang="en-US" smtClean="0"/>
              <a:t>7/6/2017</a:t>
            </a:fld>
            <a:endParaRPr lang="en-US" dirty="0"/>
          </a:p>
        </p:txBody>
      </p:sp>
      <p:sp>
        <p:nvSpPr>
          <p:cNvPr id="6" name="Slide Number Placeholder 5"/>
          <p:cNvSpPr>
            <a:spLocks noGrp="1"/>
          </p:cNvSpPr>
          <p:nvPr>
            <p:ph type="sldNum" sz="quarter" idx="12"/>
          </p:nvPr>
        </p:nvSpPr>
        <p:spPr>
          <a:xfrm>
            <a:off x="7563392" y="6459786"/>
            <a:ext cx="701635" cy="365125"/>
          </a:xfrm>
          <a:prstGeom prst="rect">
            <a:avLst/>
          </a:prstGeom>
        </p:spPr>
        <p:txBody>
          <a:bodyPr/>
          <a:lstStyle/>
          <a:p>
            <a:fld id="{DFC99953-7AD3-9441-8DBA-F3975CE6110D}" type="slidenum">
              <a:rPr lang="en-US" smtClean="0"/>
              <a:t>‹#›</a:t>
            </a:fld>
            <a:endParaRPr lang="en-US" dirty="0"/>
          </a:p>
        </p:txBody>
      </p:sp>
    </p:spTree>
    <p:extLst>
      <p:ext uri="{BB962C8B-B14F-4D97-AF65-F5344CB8AC3E}">
        <p14:creationId xmlns:p14="http://schemas.microsoft.com/office/powerpoint/2010/main" val="750323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3" Type="http://schemas.openxmlformats.org/officeDocument/2006/relationships/slideLayout" Target="../slideLayouts/slideLayout3.xml"/><Relationship Id="rId21" Type="http://schemas.openxmlformats.org/officeDocument/2006/relationships/tags" Target="../tags/tag17.xml"/><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 Type="http://schemas.openxmlformats.org/officeDocument/2006/relationships/slideLayout" Target="../slideLayouts/slideLayout2.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tags" Target="../tags/tag7.xml"/><Relationship Id="rId24" Type="http://schemas.openxmlformats.org/officeDocument/2006/relationships/image" Target="../media/image2.png"/><Relationship Id="rId5" Type="http://schemas.openxmlformats.org/officeDocument/2006/relationships/vmlDrawing" Target="../drawings/vmlDrawing1.vml"/><Relationship Id="rId15" Type="http://schemas.openxmlformats.org/officeDocument/2006/relationships/tags" Target="../tags/tag11.xml"/><Relationship Id="rId23" Type="http://schemas.openxmlformats.org/officeDocument/2006/relationships/image" Target="../media/image1.emf"/><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theme" Target="../theme/theme1.x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2682877654"/>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843378" name="think-cell Slide" r:id="rId22" imgW="360" imgH="360" progId="TCLayout.ActiveDocument.1">
                  <p:embed/>
                </p:oleObj>
              </mc:Choice>
              <mc:Fallback>
                <p:oleObj name="think-cell Slide" r:id="rId22" imgW="360" imgH="360" progId="TCLayout.ActiveDocument.1">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2" name="Rectangle 61"/>
          <p:cNvSpPr>
            <a:spLocks/>
          </p:cNvSpPr>
          <p:nvPr/>
        </p:nvSpPr>
        <p:spPr bwMode="ltGray">
          <a:xfrm>
            <a:off x="330214" y="332467"/>
            <a:ext cx="8482004" cy="71823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solidFill>
                <a:srgbClr val="FFFFFF"/>
              </a:solidFill>
            </a:endParaRPr>
          </a:p>
        </p:txBody>
      </p:sp>
      <p:pic>
        <p:nvPicPr>
          <p:cNvPr id="105" name="Picture 104"/>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ltGray">
          <a:xfrm>
            <a:off x="363556" y="376648"/>
            <a:ext cx="741344" cy="605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3" name="doc id"/>
          <p:cNvSpPr>
            <a:spLocks noChangeArrowheads="1"/>
          </p:cNvSpPr>
          <p:nvPr/>
        </p:nvSpPr>
        <p:spPr bwMode="auto">
          <a:xfrm>
            <a:off x="8141604" y="37255"/>
            <a:ext cx="670614"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429"/>
            <a:endParaRPr lang="en-GB" sz="800" dirty="0">
              <a:solidFill>
                <a:srgbClr val="000000"/>
              </a:solidFill>
              <a:latin typeface="Calibri"/>
            </a:endParaRPr>
          </a:p>
        </p:txBody>
      </p:sp>
      <p:sp>
        <p:nvSpPr>
          <p:cNvPr id="1034" name="Working Draft" hidden="1"/>
          <p:cNvSpPr txBox="1">
            <a:spLocks noChangeArrowheads="1"/>
          </p:cNvSpPr>
          <p:nvPr/>
        </p:nvSpPr>
        <p:spPr bwMode="auto">
          <a:xfrm rot="5400000">
            <a:off x="8035586" y="1980947"/>
            <a:ext cx="2074286" cy="92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solidFill>
                  <a:srgbClr val="000000"/>
                </a:solidFill>
                <a:latin typeface="Calibri"/>
              </a:rPr>
              <a:t>Last Modified 3/27/2017 9:59 PM W. Central Africa Standard Time</a:t>
            </a:r>
            <a:endParaRPr lang="en-GB" dirty="0" smtClean="0">
              <a:solidFill>
                <a:srgbClr val="000000"/>
              </a:solidFill>
              <a:latin typeface="Calibri"/>
            </a:endParaRPr>
          </a:p>
        </p:txBody>
      </p:sp>
      <p:sp>
        <p:nvSpPr>
          <p:cNvPr id="1035" name="Printed" hidden="1"/>
          <p:cNvSpPr txBox="1">
            <a:spLocks noChangeArrowheads="1"/>
          </p:cNvSpPr>
          <p:nvPr/>
        </p:nvSpPr>
        <p:spPr bwMode="auto">
          <a:xfrm rot="5400000">
            <a:off x="8093293" y="4198927"/>
            <a:ext cx="1958870" cy="92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solidFill>
                  <a:srgbClr val="000000"/>
                </a:solidFill>
                <a:latin typeface="Calibri"/>
              </a:rPr>
              <a:t>Printed 3/16/2017 12:32 PM W. Central Africa Standard Time</a:t>
            </a:r>
            <a:endParaRPr lang="en-GB" dirty="0" smtClean="0">
              <a:solidFill>
                <a:srgbClr val="000000"/>
              </a:solidFill>
              <a:latin typeface="Calibri"/>
            </a:endParaRPr>
          </a:p>
        </p:txBody>
      </p:sp>
      <p:sp>
        <p:nvSpPr>
          <p:cNvPr id="1036" name="Rectangle 286"/>
          <p:cNvSpPr>
            <a:spLocks noGrp="1" noChangeArrowheads="1"/>
          </p:cNvSpPr>
          <p:nvPr>
            <p:ph type="body" idx="1"/>
          </p:nvPr>
        </p:nvSpPr>
        <p:spPr bwMode="auto">
          <a:xfrm>
            <a:off x="2076516" y="3138231"/>
            <a:ext cx="4389768" cy="125611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19" name="Title Placeholder 2"/>
          <p:cNvSpPr>
            <a:spLocks noGrp="1" noChangeArrowheads="1"/>
          </p:cNvSpPr>
          <p:nvPr>
            <p:ph type="title"/>
          </p:nvPr>
        </p:nvSpPr>
        <p:spPr bwMode="auto">
          <a:xfrm>
            <a:off x="1242060" y="537698"/>
            <a:ext cx="744512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GB" noProof="0" dirty="0" smtClean="0"/>
              <a:t>Click to edit Master title style</a:t>
            </a:r>
          </a:p>
        </p:txBody>
      </p:sp>
      <p:sp>
        <p:nvSpPr>
          <p:cNvPr id="10" name="1. On-page tracker" hidden="1"/>
          <p:cNvSpPr>
            <a:spLocks noChangeArrowheads="1"/>
          </p:cNvSpPr>
          <p:nvPr/>
        </p:nvSpPr>
        <p:spPr bwMode="auto">
          <a:xfrm>
            <a:off x="334901" y="27536"/>
            <a:ext cx="378309"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GB" sz="800" dirty="0" smtClean="0">
                <a:solidFill>
                  <a:srgbClr val="808080"/>
                </a:solidFill>
                <a:latin typeface="Calibri"/>
              </a:rPr>
              <a:t>TRACKER</a:t>
            </a:r>
            <a:endParaRPr lang="en-GB" sz="800" dirty="0">
              <a:solidFill>
                <a:srgbClr val="808080"/>
              </a:solidFill>
              <a:latin typeface="Calibri"/>
            </a:endParaRPr>
          </a:p>
        </p:txBody>
      </p:sp>
      <p:sp>
        <p:nvSpPr>
          <p:cNvPr id="11" name="3. Unit of measure" hidden="1"/>
          <p:cNvSpPr txBox="1">
            <a:spLocks noChangeArrowheads="1"/>
          </p:cNvSpPr>
          <p:nvPr/>
        </p:nvSpPr>
        <p:spPr bwMode="auto">
          <a:xfrm>
            <a:off x="330214" y="1083557"/>
            <a:ext cx="8482004" cy="251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GB" sz="1600" dirty="0" smtClean="0">
                <a:solidFill>
                  <a:srgbClr val="808080"/>
                </a:solidFill>
                <a:latin typeface="Calibri"/>
              </a:rPr>
              <a:t>Unit of measure</a:t>
            </a:r>
          </a:p>
        </p:txBody>
      </p:sp>
      <p:grpSp>
        <p:nvGrpSpPr>
          <p:cNvPr id="12" name="Slide Elements" hidden="1"/>
          <p:cNvGrpSpPr>
            <a:grpSpLocks/>
          </p:cNvGrpSpPr>
          <p:nvPr/>
        </p:nvGrpSpPr>
        <p:grpSpPr bwMode="auto">
          <a:xfrm>
            <a:off x="330214" y="6399575"/>
            <a:ext cx="8482004" cy="322327"/>
            <a:chOff x="75" y="3951"/>
            <a:chExt cx="689" cy="199"/>
          </a:xfrm>
        </p:grpSpPr>
        <p:sp>
          <p:nvSpPr>
            <p:cNvPr id="13" name="4. Footnote"/>
            <p:cNvSpPr txBox="1">
              <a:spLocks noChangeArrowheads="1"/>
            </p:cNvSpPr>
            <p:nvPr/>
          </p:nvSpPr>
          <p:spPr bwMode="auto">
            <a:xfrm>
              <a:off x="75" y="3951"/>
              <a:ext cx="689" cy="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74613" indent="-74613">
                <a:defRPr/>
              </a:pPr>
              <a:r>
                <a:rPr lang="en-GB" sz="800" dirty="0" smtClean="0">
                  <a:solidFill>
                    <a:srgbClr val="000000"/>
                  </a:solidFill>
                  <a:latin typeface="Calibri"/>
                </a:rPr>
                <a:t>1 Footnote</a:t>
              </a:r>
            </a:p>
          </p:txBody>
        </p:sp>
        <p:sp>
          <p:nvSpPr>
            <p:cNvPr id="14" name="5. Source"/>
            <p:cNvSpPr>
              <a:spLocks noChangeArrowheads="1"/>
            </p:cNvSpPr>
            <p:nvPr/>
          </p:nvSpPr>
          <p:spPr bwMode="auto">
            <a:xfrm>
              <a:off x="75" y="4074"/>
              <a:ext cx="639" cy="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381000" indent="-381000" defTabSz="913429">
                <a:tabLst>
                  <a:tab pos="625148" algn="l"/>
                </a:tabLst>
              </a:pPr>
              <a:r>
                <a:rPr lang="en-GB" sz="800" dirty="0" smtClean="0">
                  <a:solidFill>
                    <a:srgbClr val="000000"/>
                  </a:solidFill>
                  <a:latin typeface="Calibri"/>
                </a:rPr>
                <a:t>SOURCE: Source</a:t>
              </a:r>
            </a:p>
          </p:txBody>
        </p:sp>
      </p:grpSp>
      <p:grpSp>
        <p:nvGrpSpPr>
          <p:cNvPr id="15" name="ACET" hidden="1"/>
          <p:cNvGrpSpPr>
            <a:grpSpLocks/>
          </p:cNvGrpSpPr>
          <p:nvPr/>
        </p:nvGrpSpPr>
        <p:grpSpPr bwMode="auto">
          <a:xfrm>
            <a:off x="2076516" y="2577061"/>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GB" b="1" dirty="0" smtClean="0">
                  <a:solidFill>
                    <a:srgbClr val="000000"/>
                  </a:solidFill>
                  <a:latin typeface="Calibri"/>
                </a:rPr>
                <a:t>Title</a:t>
              </a:r>
            </a:p>
            <a:p>
              <a:r>
                <a:rPr lang="en-GB" dirty="0" smtClean="0">
                  <a:solidFill>
                    <a:srgbClr val="808080"/>
                  </a:solidFill>
                  <a:latin typeface="Calibri"/>
                </a:rPr>
                <a:t>Unit of measure</a:t>
              </a:r>
              <a:endParaRPr lang="en-GB" dirty="0">
                <a:solidFill>
                  <a:srgbClr val="808080"/>
                </a:solidFill>
                <a:latin typeface="Calibri"/>
              </a:endParaRPr>
            </a:p>
          </p:txBody>
        </p:sp>
      </p:grpSp>
      <p:grpSp>
        <p:nvGrpSpPr>
          <p:cNvPr id="63" name="LegendBoxes" hidden="1"/>
          <p:cNvGrpSpPr>
            <a:grpSpLocks/>
          </p:cNvGrpSpPr>
          <p:nvPr/>
        </p:nvGrpSpPr>
        <p:grpSpPr bwMode="auto">
          <a:xfrm>
            <a:off x="8033075" y="1125559"/>
            <a:ext cx="707871" cy="1013962"/>
            <a:chOff x="4936" y="176"/>
            <a:chExt cx="437" cy="626"/>
          </a:xfrm>
        </p:grpSpPr>
        <p:sp>
          <p:nvSpPr>
            <p:cNvPr id="64" name="Legend1"/>
            <p:cNvSpPr>
              <a:spLocks noChangeArrowheads="1"/>
            </p:cNvSpPr>
            <p:nvPr/>
          </p:nvSpPr>
          <p:spPr bwMode="auto">
            <a:xfrm>
              <a:off x="5096" y="176"/>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rgbClr val="3D3D3D"/>
                </a:buClr>
              </a:pPr>
              <a:r>
                <a:rPr lang="en-GB" sz="1200" dirty="0" smtClean="0">
                  <a:solidFill>
                    <a:srgbClr val="000000"/>
                  </a:solidFill>
                  <a:latin typeface="Calibri"/>
                </a:rPr>
                <a:t>Legend</a:t>
              </a:r>
              <a:endParaRPr lang="en-GB" sz="1200" dirty="0">
                <a:solidFill>
                  <a:srgbClr val="000000"/>
                </a:solidFill>
                <a:latin typeface="Calibri"/>
              </a:endParaRP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dirty="0">
                <a:solidFill>
                  <a:srgbClr val="000000"/>
                </a:solidFill>
                <a:latin typeface="Calibri"/>
              </a:endParaRPr>
            </a:p>
          </p:txBody>
        </p:sp>
        <p:sp>
          <p:nvSpPr>
            <p:cNvPr id="66" name="Legend2"/>
            <p:cNvSpPr>
              <a:spLocks noChangeArrowheads="1"/>
            </p:cNvSpPr>
            <p:nvPr/>
          </p:nvSpPr>
          <p:spPr bwMode="auto">
            <a:xfrm>
              <a:off x="5096" y="346"/>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rgbClr val="3D3D3D"/>
                </a:buClr>
              </a:pPr>
              <a:r>
                <a:rPr lang="en-GB" sz="1200" dirty="0" smtClean="0">
                  <a:solidFill>
                    <a:srgbClr val="000000"/>
                  </a:solidFill>
                  <a:latin typeface="Calibri"/>
                </a:rPr>
                <a:t>Legend</a:t>
              </a:r>
              <a:endParaRPr lang="en-GB" sz="1200" dirty="0">
                <a:solidFill>
                  <a:srgbClr val="000000"/>
                </a:solidFill>
                <a:latin typeface="Calibri"/>
              </a:endParaRP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dirty="0">
                <a:solidFill>
                  <a:srgbClr val="000000"/>
                </a:solidFill>
                <a:latin typeface="Calibri"/>
              </a:endParaRPr>
            </a:p>
          </p:txBody>
        </p:sp>
        <p:sp>
          <p:nvSpPr>
            <p:cNvPr id="68" name="Legend3"/>
            <p:cNvSpPr>
              <a:spLocks noChangeArrowheads="1"/>
            </p:cNvSpPr>
            <p:nvPr/>
          </p:nvSpPr>
          <p:spPr bwMode="auto">
            <a:xfrm>
              <a:off x="5096" y="517"/>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rgbClr val="3D3D3D"/>
                </a:buClr>
              </a:pPr>
              <a:r>
                <a:rPr lang="en-GB" sz="1200" dirty="0" smtClean="0">
                  <a:solidFill>
                    <a:srgbClr val="000000"/>
                  </a:solidFill>
                  <a:latin typeface="Calibri"/>
                </a:rPr>
                <a:t>Legend</a:t>
              </a:r>
              <a:endParaRPr lang="en-GB" sz="1200" dirty="0">
                <a:solidFill>
                  <a:srgbClr val="000000"/>
                </a:solidFill>
                <a:latin typeface="Calibri"/>
              </a:endParaRP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dirty="0">
                <a:solidFill>
                  <a:srgbClr val="000000"/>
                </a:solidFill>
                <a:latin typeface="Calibri"/>
              </a:endParaRPr>
            </a:p>
          </p:txBody>
        </p:sp>
        <p:sp>
          <p:nvSpPr>
            <p:cNvPr id="70" name="Legend4"/>
            <p:cNvSpPr>
              <a:spLocks noChangeArrowheads="1"/>
            </p:cNvSpPr>
            <p:nvPr/>
          </p:nvSpPr>
          <p:spPr bwMode="auto">
            <a:xfrm>
              <a:off x="5096" y="688"/>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rgbClr val="3D3D3D"/>
                </a:buClr>
              </a:pPr>
              <a:r>
                <a:rPr lang="en-GB" sz="1200" dirty="0" smtClean="0">
                  <a:solidFill>
                    <a:srgbClr val="000000"/>
                  </a:solidFill>
                  <a:latin typeface="Calibri"/>
                </a:rPr>
                <a:t>Legend</a:t>
              </a:r>
              <a:endParaRPr lang="en-GB" sz="1200" dirty="0">
                <a:solidFill>
                  <a:srgbClr val="000000"/>
                </a:solidFill>
                <a:latin typeface="Calibri"/>
              </a:endParaRP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dirty="0">
                <a:solidFill>
                  <a:srgbClr val="000000"/>
                </a:solidFill>
                <a:latin typeface="Calibri"/>
              </a:endParaRPr>
            </a:p>
          </p:txBody>
        </p:sp>
      </p:grpSp>
      <p:grpSp>
        <p:nvGrpSpPr>
          <p:cNvPr id="72" name="LegendLines" hidden="1"/>
          <p:cNvGrpSpPr>
            <a:grpSpLocks/>
          </p:cNvGrpSpPr>
          <p:nvPr/>
        </p:nvGrpSpPr>
        <p:grpSpPr bwMode="auto">
          <a:xfrm>
            <a:off x="7718825" y="1125559"/>
            <a:ext cx="1022120" cy="741845"/>
            <a:chOff x="4750" y="176"/>
            <a:chExt cx="631" cy="458"/>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sz="1200" dirty="0">
                <a:solidFill>
                  <a:srgbClr val="000000"/>
                </a:solidFill>
                <a:latin typeface="Calibri"/>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sz="1200" dirty="0">
                <a:solidFill>
                  <a:srgbClr val="000000"/>
                </a:solidFill>
                <a:latin typeface="Calibri"/>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sz="1200" dirty="0">
                <a:solidFill>
                  <a:srgbClr val="000000"/>
                </a:solidFill>
                <a:latin typeface="Calibri"/>
              </a:endParaRPr>
            </a:p>
          </p:txBody>
        </p:sp>
        <p:sp>
          <p:nvSpPr>
            <p:cNvPr id="76" name="Legend1"/>
            <p:cNvSpPr>
              <a:spLocks noChangeArrowheads="1"/>
            </p:cNvSpPr>
            <p:nvPr/>
          </p:nvSpPr>
          <p:spPr bwMode="auto">
            <a:xfrm>
              <a:off x="5104" y="176"/>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rgbClr val="3D3D3D"/>
                </a:buClr>
              </a:pPr>
              <a:r>
                <a:rPr lang="en-GB" sz="1200" dirty="0" smtClean="0">
                  <a:solidFill>
                    <a:srgbClr val="000000"/>
                  </a:solidFill>
                  <a:latin typeface="Calibri"/>
                </a:rPr>
                <a:t>Legend</a:t>
              </a:r>
              <a:endParaRPr lang="en-GB" sz="1200" dirty="0">
                <a:solidFill>
                  <a:srgbClr val="000000"/>
                </a:solidFill>
                <a:latin typeface="Calibri"/>
              </a:endParaRPr>
            </a:p>
          </p:txBody>
        </p:sp>
        <p:sp>
          <p:nvSpPr>
            <p:cNvPr id="77" name="Legend2"/>
            <p:cNvSpPr>
              <a:spLocks noChangeArrowheads="1"/>
            </p:cNvSpPr>
            <p:nvPr/>
          </p:nvSpPr>
          <p:spPr bwMode="auto">
            <a:xfrm>
              <a:off x="5104" y="344"/>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rgbClr val="3D3D3D"/>
                </a:buClr>
              </a:pPr>
              <a:r>
                <a:rPr lang="en-GB" sz="1200" dirty="0" smtClean="0">
                  <a:solidFill>
                    <a:srgbClr val="000000"/>
                  </a:solidFill>
                  <a:latin typeface="Calibri"/>
                </a:rPr>
                <a:t>Legend</a:t>
              </a:r>
              <a:endParaRPr lang="en-GB" sz="1200" dirty="0">
                <a:solidFill>
                  <a:srgbClr val="000000"/>
                </a:solidFill>
                <a:latin typeface="Calibri"/>
              </a:endParaRPr>
            </a:p>
          </p:txBody>
        </p:sp>
        <p:sp>
          <p:nvSpPr>
            <p:cNvPr id="78" name="Legend3"/>
            <p:cNvSpPr>
              <a:spLocks noChangeArrowheads="1"/>
            </p:cNvSpPr>
            <p:nvPr/>
          </p:nvSpPr>
          <p:spPr bwMode="auto">
            <a:xfrm>
              <a:off x="5104" y="520"/>
              <a:ext cx="277" cy="1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rgbClr val="3D3D3D"/>
                </a:buClr>
              </a:pPr>
              <a:r>
                <a:rPr lang="en-GB" sz="1200" dirty="0" smtClean="0">
                  <a:solidFill>
                    <a:srgbClr val="000000"/>
                  </a:solidFill>
                  <a:latin typeface="Calibri"/>
                </a:rPr>
                <a:t>Legend</a:t>
              </a:r>
              <a:endParaRPr lang="en-GB" sz="1200" dirty="0">
                <a:solidFill>
                  <a:srgbClr val="000000"/>
                </a:solidFill>
                <a:latin typeface="Calibri"/>
              </a:endParaRPr>
            </a:p>
          </p:txBody>
        </p:sp>
      </p:grpSp>
      <p:grpSp>
        <p:nvGrpSpPr>
          <p:cNvPr id="79" name="McKSticker" hidden="1"/>
          <p:cNvGrpSpPr/>
          <p:nvPr/>
        </p:nvGrpSpPr>
        <p:grpSpPr bwMode="auto">
          <a:xfrm>
            <a:off x="8212247" y="1125559"/>
            <a:ext cx="599971" cy="150811"/>
            <a:chOff x="8152783" y="285750"/>
            <a:chExt cx="587992" cy="147808"/>
          </a:xfrm>
        </p:grpSpPr>
        <p:sp>
          <p:nvSpPr>
            <p:cNvPr id="80" name="StickerRectangle"/>
            <p:cNvSpPr>
              <a:spLocks noChangeArrowheads="1"/>
            </p:cNvSpPr>
            <p:nvPr/>
          </p:nvSpPr>
          <p:spPr bwMode="auto">
            <a:xfrm>
              <a:off x="8152783" y="285750"/>
              <a:ext cx="587992" cy="147808"/>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913526">
                <a:buClr>
                  <a:srgbClr val="3D3D3D"/>
                </a:buClr>
              </a:pPr>
              <a:r>
                <a:rPr lang="en-GB" sz="800" dirty="0" smtClean="0">
                  <a:solidFill>
                    <a:srgbClr val="808080"/>
                  </a:solidFill>
                  <a:latin typeface="Calibri"/>
                </a:rPr>
                <a:t>PRELIMINARY</a:t>
              </a:r>
              <a:endParaRPr lang="en-GB" sz="800" dirty="0">
                <a:solidFill>
                  <a:srgbClr val="808080"/>
                </a:solidFill>
                <a:latin typeface="Calibri"/>
              </a:endParaRPr>
            </a:p>
          </p:txBody>
        </p:sp>
        <p:cxnSp>
          <p:nvCxnSpPr>
            <p:cNvPr id="81" name="AutoShape 31"/>
            <p:cNvCxnSpPr>
              <a:cxnSpLocks noChangeShapeType="1"/>
              <a:stCxn id="80" idx="2"/>
              <a:endCxn id="80" idx="4"/>
            </p:cNvCxnSpPr>
            <p:nvPr/>
          </p:nvCxnSpPr>
          <p:spPr bwMode="auto">
            <a:xfrm>
              <a:off x="8152783" y="285750"/>
              <a:ext cx="0" cy="147808"/>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82" name="AutoShape 32"/>
            <p:cNvCxnSpPr>
              <a:cxnSpLocks noChangeShapeType="1"/>
              <a:stCxn id="80" idx="4"/>
              <a:endCxn id="80" idx="6"/>
            </p:cNvCxnSpPr>
            <p:nvPr/>
          </p:nvCxnSpPr>
          <p:spPr bwMode="auto">
            <a:xfrm>
              <a:off x="8152783" y="433558"/>
              <a:ext cx="587992"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83" name="LegendMoons" hidden="1"/>
          <p:cNvGrpSpPr/>
          <p:nvPr/>
        </p:nvGrpSpPr>
        <p:grpSpPr bwMode="auto">
          <a:xfrm>
            <a:off x="7964871" y="1125558"/>
            <a:ext cx="776370" cy="1333054"/>
            <a:chOff x="6655594" y="273840"/>
            <a:chExt cx="760870" cy="1306516"/>
          </a:xfrm>
        </p:grpSpPr>
        <p:grpSp>
          <p:nvGrpSpPr>
            <p:cNvPr id="84" name="MoonLegend1"/>
            <p:cNvGrpSpPr>
              <a:grpSpLocks noChangeAspect="1"/>
            </p:cNvGrpSpPr>
            <p:nvPr>
              <p:custDataLst>
                <p:tags r:id="rId7"/>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0"/>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dirty="0">
                  <a:solidFill>
                    <a:srgbClr val="000000"/>
                  </a:solidFill>
                  <a:latin typeface="Calibri"/>
                </a:endParaRPr>
              </a:p>
            </p:txBody>
          </p:sp>
          <p:sp>
            <p:nvSpPr>
              <p:cNvPr id="103" name="Arc 39"/>
              <p:cNvSpPr>
                <a:spLocks noChangeAspect="1"/>
              </p:cNvSpPr>
              <p:nvPr>
                <p:custDataLst>
                  <p:tags r:id="rId21"/>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dirty="0">
                  <a:solidFill>
                    <a:srgbClr val="000000"/>
                  </a:solidFill>
                  <a:latin typeface="Calibri"/>
                </a:endParaRPr>
              </a:p>
            </p:txBody>
          </p:sp>
        </p:grpSp>
        <p:grpSp>
          <p:nvGrpSpPr>
            <p:cNvPr id="85" name="MoonLegend2"/>
            <p:cNvGrpSpPr>
              <a:grpSpLocks noChangeAspect="1"/>
            </p:cNvGrpSpPr>
            <p:nvPr>
              <p:custDataLst>
                <p:tags r:id="rId8"/>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18"/>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dirty="0">
                  <a:solidFill>
                    <a:srgbClr val="000000"/>
                  </a:solidFill>
                  <a:latin typeface="Calibri"/>
                </a:endParaRPr>
              </a:p>
            </p:txBody>
          </p:sp>
          <p:sp>
            <p:nvSpPr>
              <p:cNvPr id="101" name="Arc 42"/>
              <p:cNvSpPr>
                <a:spLocks noChangeAspect="1"/>
              </p:cNvSpPr>
              <p:nvPr>
                <p:custDataLst>
                  <p:tags r:id="rId19"/>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dirty="0">
                  <a:solidFill>
                    <a:srgbClr val="000000"/>
                  </a:solidFill>
                  <a:latin typeface="Calibri"/>
                </a:endParaRPr>
              </a:p>
            </p:txBody>
          </p:sp>
        </p:grpSp>
        <p:grpSp>
          <p:nvGrpSpPr>
            <p:cNvPr id="86" name="MoonLegend4"/>
            <p:cNvGrpSpPr>
              <a:grpSpLocks noChangeAspect="1"/>
            </p:cNvGrpSpPr>
            <p:nvPr>
              <p:custDataLst>
                <p:tags r:id="rId9"/>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dirty="0">
                  <a:solidFill>
                    <a:srgbClr val="000000"/>
                  </a:solidFill>
                  <a:latin typeface="Calibri"/>
                </a:endParaRPr>
              </a:p>
            </p:txBody>
          </p:sp>
          <p:sp>
            <p:nvSpPr>
              <p:cNvPr id="99" name="Arc 48"/>
              <p:cNvSpPr>
                <a:spLocks noChangeAspect="1"/>
              </p:cNvSpPr>
              <p:nvPr>
                <p:custDataLst>
                  <p:tags r:id="rId17"/>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dirty="0">
                  <a:solidFill>
                    <a:srgbClr val="000000"/>
                  </a:solidFill>
                  <a:latin typeface="Calibri"/>
                </a:endParaRPr>
              </a:p>
            </p:txBody>
          </p:sp>
        </p:grpSp>
        <p:grpSp>
          <p:nvGrpSpPr>
            <p:cNvPr id="87" name="MoonLegend5"/>
            <p:cNvGrpSpPr>
              <a:grpSpLocks noChangeAspect="1"/>
            </p:cNvGrpSpPr>
            <p:nvPr>
              <p:custDataLst>
                <p:tags r:id="rId10"/>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4"/>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dirty="0">
                  <a:solidFill>
                    <a:srgbClr val="000000"/>
                  </a:solidFill>
                  <a:latin typeface="Calibri"/>
                </a:endParaRPr>
              </a:p>
            </p:txBody>
          </p:sp>
          <p:sp>
            <p:nvSpPr>
              <p:cNvPr id="97" name="Oval 51"/>
              <p:cNvSpPr>
                <a:spLocks noChangeAspect="1" noChangeArrowheads="1"/>
              </p:cNvSpPr>
              <p:nvPr>
                <p:custDataLst>
                  <p:tags r:id="rId15"/>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dirty="0">
                  <a:solidFill>
                    <a:srgbClr val="000000"/>
                  </a:solidFill>
                  <a:latin typeface="Calibri"/>
                </a:endParaRPr>
              </a:p>
            </p:txBody>
          </p:sp>
        </p:grpSp>
        <p:sp>
          <p:nvSpPr>
            <p:cNvPr id="88" name="Legend1"/>
            <p:cNvSpPr>
              <a:spLocks noChangeArrowheads="1"/>
            </p:cNvSpPr>
            <p:nvPr/>
          </p:nvSpPr>
          <p:spPr bwMode="auto">
            <a:xfrm>
              <a:off x="6976269" y="286540"/>
              <a:ext cx="440195" cy="18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rgbClr val="3D3D3D"/>
                </a:buClr>
              </a:pPr>
              <a:r>
                <a:rPr lang="en-GB" sz="1200" dirty="0" smtClean="0">
                  <a:solidFill>
                    <a:srgbClr val="000000"/>
                  </a:solidFill>
                  <a:latin typeface="Calibri"/>
                </a:rPr>
                <a:t>Legend</a:t>
              </a:r>
              <a:endParaRPr lang="en-GB" sz="1200" dirty="0">
                <a:solidFill>
                  <a:srgbClr val="000000"/>
                </a:solidFill>
                <a:latin typeface="Calibri"/>
              </a:endParaRPr>
            </a:p>
          </p:txBody>
        </p:sp>
        <p:sp>
          <p:nvSpPr>
            <p:cNvPr id="89" name="Legend2"/>
            <p:cNvSpPr>
              <a:spLocks noChangeArrowheads="1"/>
            </p:cNvSpPr>
            <p:nvPr/>
          </p:nvSpPr>
          <p:spPr bwMode="auto">
            <a:xfrm>
              <a:off x="6976269" y="561178"/>
              <a:ext cx="440195" cy="18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rgbClr val="3D3D3D"/>
                </a:buClr>
              </a:pPr>
              <a:r>
                <a:rPr lang="en-GB" sz="1200" dirty="0" smtClean="0">
                  <a:solidFill>
                    <a:srgbClr val="000000"/>
                  </a:solidFill>
                  <a:latin typeface="Calibri"/>
                </a:rPr>
                <a:t>Legend</a:t>
              </a:r>
              <a:endParaRPr lang="en-GB" sz="1200" dirty="0">
                <a:solidFill>
                  <a:srgbClr val="000000"/>
                </a:solidFill>
                <a:latin typeface="Calibri"/>
              </a:endParaRPr>
            </a:p>
          </p:txBody>
        </p:sp>
        <p:sp>
          <p:nvSpPr>
            <p:cNvPr id="90" name="Legend3"/>
            <p:cNvSpPr>
              <a:spLocks noChangeArrowheads="1"/>
            </p:cNvSpPr>
            <p:nvPr/>
          </p:nvSpPr>
          <p:spPr bwMode="auto">
            <a:xfrm>
              <a:off x="6976269" y="835817"/>
              <a:ext cx="440195" cy="18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rgbClr val="3D3D3D"/>
                </a:buClr>
              </a:pPr>
              <a:r>
                <a:rPr lang="en-GB" sz="1200" dirty="0" smtClean="0">
                  <a:solidFill>
                    <a:srgbClr val="000000"/>
                  </a:solidFill>
                  <a:latin typeface="Calibri"/>
                </a:rPr>
                <a:t>Legend</a:t>
              </a:r>
              <a:endParaRPr lang="en-GB" sz="1200" dirty="0">
                <a:solidFill>
                  <a:srgbClr val="000000"/>
                </a:solidFill>
                <a:latin typeface="Calibri"/>
              </a:endParaRPr>
            </a:p>
          </p:txBody>
        </p:sp>
        <p:sp>
          <p:nvSpPr>
            <p:cNvPr id="91" name="Legend4"/>
            <p:cNvSpPr>
              <a:spLocks noChangeArrowheads="1"/>
            </p:cNvSpPr>
            <p:nvPr/>
          </p:nvSpPr>
          <p:spPr bwMode="auto">
            <a:xfrm>
              <a:off x="6976269" y="1107280"/>
              <a:ext cx="440195" cy="18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rgbClr val="3D3D3D"/>
                </a:buClr>
              </a:pPr>
              <a:r>
                <a:rPr lang="en-GB" sz="1200" dirty="0" smtClean="0">
                  <a:solidFill>
                    <a:srgbClr val="000000"/>
                  </a:solidFill>
                  <a:latin typeface="Calibri"/>
                </a:rPr>
                <a:t>Legend</a:t>
              </a:r>
              <a:endParaRPr lang="en-GB" sz="1200" dirty="0">
                <a:solidFill>
                  <a:srgbClr val="000000"/>
                </a:solidFill>
                <a:latin typeface="Calibri"/>
              </a:endParaRPr>
            </a:p>
          </p:txBody>
        </p:sp>
        <p:sp>
          <p:nvSpPr>
            <p:cNvPr id="92" name="Legend5"/>
            <p:cNvSpPr>
              <a:spLocks noChangeArrowheads="1"/>
            </p:cNvSpPr>
            <p:nvPr/>
          </p:nvSpPr>
          <p:spPr bwMode="auto">
            <a:xfrm>
              <a:off x="6976269" y="1383505"/>
              <a:ext cx="440195" cy="180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rgbClr val="3D3D3D"/>
                </a:buClr>
              </a:pPr>
              <a:r>
                <a:rPr lang="en-GB" sz="1200" dirty="0" smtClean="0">
                  <a:solidFill>
                    <a:srgbClr val="000000"/>
                  </a:solidFill>
                  <a:latin typeface="Calibri"/>
                </a:rPr>
                <a:t>Legend</a:t>
              </a:r>
              <a:endParaRPr lang="en-GB" sz="1200" dirty="0">
                <a:solidFill>
                  <a:srgbClr val="000000"/>
                </a:solidFill>
                <a:latin typeface="Calibri"/>
              </a:endParaRPr>
            </a:p>
          </p:txBody>
        </p:sp>
        <p:grpSp>
          <p:nvGrpSpPr>
            <p:cNvPr id="93" name="MoonLegend3"/>
            <p:cNvGrpSpPr>
              <a:grpSpLocks noChangeAspect="1"/>
            </p:cNvGrpSpPr>
            <p:nvPr>
              <p:custDataLst>
                <p:tags r:id="rId11"/>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dirty="0">
                  <a:solidFill>
                    <a:srgbClr val="000000"/>
                  </a:solidFill>
                  <a:latin typeface="Calibri"/>
                </a:endParaRPr>
              </a:p>
            </p:txBody>
          </p:sp>
          <p:sp>
            <p:nvSpPr>
              <p:cNvPr id="95" name="Arc 48"/>
              <p:cNvSpPr>
                <a:spLocks noChangeAspect="1"/>
              </p:cNvSpPr>
              <p:nvPr>
                <p:custDataLst>
                  <p:tags r:id="rId13"/>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sz="1200" dirty="0">
                  <a:solidFill>
                    <a:srgbClr val="000000"/>
                  </a:solidFill>
                  <a:latin typeface="Calibri"/>
                </a:endParaRPr>
              </a:p>
            </p:txBody>
          </p:sp>
        </p:grpSp>
      </p:grpSp>
      <p:sp>
        <p:nvSpPr>
          <p:cNvPr id="104" name="Slide Number"/>
          <p:cNvSpPr txBox="1">
            <a:spLocks/>
          </p:cNvSpPr>
          <p:nvPr/>
        </p:nvSpPr>
        <p:spPr>
          <a:xfrm>
            <a:off x="8687184" y="6598791"/>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GB" sz="800" smtClean="0">
                <a:solidFill>
                  <a:srgbClr val="000000"/>
                </a:solidFill>
              </a:rPr>
              <a:pPr algn="r"/>
              <a:t>‹#›</a:t>
            </a:fld>
            <a:endParaRPr lang="en-GB" sz="800" dirty="0">
              <a:solidFill>
                <a:srgbClr val="000000"/>
              </a:solidFill>
            </a:endParaRPr>
          </a:p>
        </p:txBody>
      </p:sp>
      <p:sp>
        <p:nvSpPr>
          <p:cNvPr id="60" name="Rectangle 59"/>
          <p:cNvSpPr/>
          <p:nvPr/>
        </p:nvSpPr>
        <p:spPr>
          <a:xfrm>
            <a:off x="3181373" y="183874"/>
            <a:ext cx="277749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solidFill>
                <a:srgbClr val="FFFFFF"/>
              </a:solidFill>
            </a:endParaRPr>
          </a:p>
        </p:txBody>
      </p:sp>
      <p:grpSp>
        <p:nvGrpSpPr>
          <p:cNvPr id="106" name="Group 105"/>
          <p:cNvGrpSpPr/>
          <p:nvPr/>
        </p:nvGrpSpPr>
        <p:grpSpPr bwMode="ltGray">
          <a:xfrm>
            <a:off x="334901" y="180317"/>
            <a:ext cx="8474199" cy="98554"/>
            <a:chOff x="334901" y="142217"/>
            <a:chExt cx="8474199" cy="98554"/>
          </a:xfrm>
        </p:grpSpPr>
        <p:sp>
          <p:nvSpPr>
            <p:cNvPr id="107" name="Rectangle 106"/>
            <p:cNvSpPr/>
            <p:nvPr userDrawn="1"/>
          </p:nvSpPr>
          <p:spPr bwMode="ltGray">
            <a:xfrm>
              <a:off x="334901" y="145774"/>
              <a:ext cx="2777490" cy="94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solidFill>
                  <a:srgbClr val="FFFFFF"/>
                </a:solidFill>
              </a:endParaRPr>
            </a:p>
          </p:txBody>
        </p:sp>
        <p:sp>
          <p:nvSpPr>
            <p:cNvPr id="108" name="Rectangle 107"/>
            <p:cNvSpPr/>
            <p:nvPr userDrawn="1"/>
          </p:nvSpPr>
          <p:spPr bwMode="ltGray">
            <a:xfrm>
              <a:off x="6031610" y="142217"/>
              <a:ext cx="2777490" cy="9855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dirty="0">
                <a:solidFill>
                  <a:srgbClr val="FFFFFF"/>
                </a:solidFill>
              </a:endParaRPr>
            </a:p>
          </p:txBody>
        </p:sp>
      </p:grpSp>
    </p:spTree>
    <p:extLst>
      <p:ext uri="{BB962C8B-B14F-4D97-AF65-F5344CB8AC3E}">
        <p14:creationId xmlns:p14="http://schemas.microsoft.com/office/powerpoint/2010/main" val="281774870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iming>
    <p:tnLst>
      <p:par>
        <p:cTn id="1" dur="indefinite" restart="never" nodeType="tmRoot"/>
      </p:par>
    </p:tnLst>
  </p:timing>
  <p:hf hdr="0" ftr="0" dt="0"/>
  <p:txStyles>
    <p:titleStyle>
      <a:lvl1pPr algn="l" defTabSz="913429" rtl="0" eaLnBrk="1" fontAlgn="base" hangingPunct="1">
        <a:spcBef>
          <a:spcPct val="0"/>
        </a:spcBef>
        <a:spcAft>
          <a:spcPct val="0"/>
        </a:spcAft>
        <a:tabLst>
          <a:tab pos="275324" algn="l"/>
        </a:tabLst>
        <a:defRPr sz="2000" b="1" baseline="0">
          <a:solidFill>
            <a:schemeClr val="bg1"/>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xml"/><Relationship Id="rId7" Type="http://schemas.openxmlformats.org/officeDocument/2006/relationships/image" Target="../media/image5.jpeg"/><Relationship Id="rId2" Type="http://schemas.openxmlformats.org/officeDocument/2006/relationships/tags" Target="../tags/tag19.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tags" Target="../tags/tag59.xml"/><Relationship Id="rId7" Type="http://schemas.openxmlformats.org/officeDocument/2006/relationships/image" Target="../media/image29.jpe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28.gif"/><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27.png"/><Relationship Id="rId5" Type="http://schemas.openxmlformats.org/officeDocument/2006/relationships/slideLayout" Target="../slideLayouts/slideLayout2.xml"/><Relationship Id="rId4" Type="http://schemas.openxmlformats.org/officeDocument/2006/relationships/tags" Target="../tags/tag6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vmlDrawing" Target="../drawings/vmlDrawing10.vml"/><Relationship Id="rId5" Type="http://schemas.openxmlformats.org/officeDocument/2006/relationships/image" Target="../media/image8.emf"/><Relationship Id="rId4"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xml"/><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tags" Target="../tags/tag66.xml"/><Relationship Id="rId1" Type="http://schemas.openxmlformats.org/officeDocument/2006/relationships/vmlDrawing" Target="../drawings/vmlDrawing11.v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emf"/><Relationship Id="rId10" Type="http://schemas.openxmlformats.org/officeDocument/2006/relationships/image" Target="../media/image36.png"/><Relationship Id="rId4" Type="http://schemas.openxmlformats.org/officeDocument/2006/relationships/oleObject" Target="../embeddings/oleObject17.bin"/><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vmlDrawing" Target="../drawings/vmlDrawing12.vml"/><Relationship Id="rId6" Type="http://schemas.openxmlformats.org/officeDocument/2006/relationships/image" Target="../media/image8.emf"/><Relationship Id="rId5" Type="http://schemas.openxmlformats.org/officeDocument/2006/relationships/oleObject" Target="../embeddings/oleObject18.bin"/><Relationship Id="rId4"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jpeg"/><Relationship Id="rId3" Type="http://schemas.openxmlformats.org/officeDocument/2006/relationships/tags" Target="../tags/tag69.xml"/><Relationship Id="rId21" Type="http://schemas.openxmlformats.org/officeDocument/2006/relationships/image" Target="../media/image48.png"/><Relationship Id="rId34" Type="http://schemas.openxmlformats.org/officeDocument/2006/relationships/image" Target="../media/image61.png"/><Relationship Id="rId7" Type="http://schemas.openxmlformats.org/officeDocument/2006/relationships/tags" Target="../tags/tag73.xml"/><Relationship Id="rId12" Type="http://schemas.openxmlformats.org/officeDocument/2006/relationships/image" Target="../media/image39.emf"/><Relationship Id="rId17" Type="http://schemas.openxmlformats.org/officeDocument/2006/relationships/image" Target="../media/image44.png"/><Relationship Id="rId25" Type="http://schemas.openxmlformats.org/officeDocument/2006/relationships/image" Target="../media/image52.jpeg"/><Relationship Id="rId33" Type="http://schemas.openxmlformats.org/officeDocument/2006/relationships/image" Target="../media/image60.png"/><Relationship Id="rId2" Type="http://schemas.openxmlformats.org/officeDocument/2006/relationships/tags" Target="../tags/tag68.xml"/><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png"/><Relationship Id="rId1" Type="http://schemas.openxmlformats.org/officeDocument/2006/relationships/vmlDrawing" Target="../drawings/vmlDrawing13.vml"/><Relationship Id="rId6" Type="http://schemas.openxmlformats.org/officeDocument/2006/relationships/tags" Target="../tags/tag72.xml"/><Relationship Id="rId11" Type="http://schemas.openxmlformats.org/officeDocument/2006/relationships/oleObject" Target="../embeddings/oleObject19.bin"/><Relationship Id="rId24" Type="http://schemas.openxmlformats.org/officeDocument/2006/relationships/image" Target="../media/image51.png"/><Relationship Id="rId32" Type="http://schemas.openxmlformats.org/officeDocument/2006/relationships/image" Target="../media/image59.png"/><Relationship Id="rId5" Type="http://schemas.openxmlformats.org/officeDocument/2006/relationships/tags" Target="../tags/tag71.xml"/><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jpeg"/><Relationship Id="rId36" Type="http://schemas.openxmlformats.org/officeDocument/2006/relationships/image" Target="../media/image63.png"/><Relationship Id="rId10" Type="http://schemas.openxmlformats.org/officeDocument/2006/relationships/slideLayout" Target="../slideLayouts/slideLayout2.xml"/><Relationship Id="rId19" Type="http://schemas.openxmlformats.org/officeDocument/2006/relationships/image" Target="../media/image46.png"/><Relationship Id="rId31" Type="http://schemas.openxmlformats.org/officeDocument/2006/relationships/image" Target="../media/image58.png"/><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jpeg"/><Relationship Id="rId30" Type="http://schemas.openxmlformats.org/officeDocument/2006/relationships/image" Target="../media/image57.png"/><Relationship Id="rId35"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slideLayout" Target="../slideLayouts/slideLayout2.xml"/><Relationship Id="rId5" Type="http://schemas.openxmlformats.org/officeDocument/2006/relationships/tags" Target="../tags/tag80.xml"/><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s>
</file>

<file path=ppt/slides/_rels/slide19.xml.rels><?xml version="1.0" encoding="UTF-8" standalone="yes"?>
<Relationships xmlns="http://schemas.openxmlformats.org/package/2006/relationships"><Relationship Id="rId26" Type="http://schemas.openxmlformats.org/officeDocument/2006/relationships/tags" Target="../tags/tag110.xml"/><Relationship Id="rId117" Type="http://schemas.openxmlformats.org/officeDocument/2006/relationships/tags" Target="../tags/tag201.xml"/><Relationship Id="rId21" Type="http://schemas.openxmlformats.org/officeDocument/2006/relationships/tags" Target="../tags/tag105.xml"/><Relationship Id="rId42" Type="http://schemas.openxmlformats.org/officeDocument/2006/relationships/tags" Target="../tags/tag126.xml"/><Relationship Id="rId47" Type="http://schemas.openxmlformats.org/officeDocument/2006/relationships/tags" Target="../tags/tag131.xml"/><Relationship Id="rId63" Type="http://schemas.openxmlformats.org/officeDocument/2006/relationships/tags" Target="../tags/tag147.xml"/><Relationship Id="rId68" Type="http://schemas.openxmlformats.org/officeDocument/2006/relationships/tags" Target="../tags/tag152.xml"/><Relationship Id="rId84" Type="http://schemas.openxmlformats.org/officeDocument/2006/relationships/tags" Target="../tags/tag168.xml"/><Relationship Id="rId89" Type="http://schemas.openxmlformats.org/officeDocument/2006/relationships/tags" Target="../tags/tag173.xml"/><Relationship Id="rId112" Type="http://schemas.openxmlformats.org/officeDocument/2006/relationships/tags" Target="../tags/tag196.xml"/><Relationship Id="rId133" Type="http://schemas.openxmlformats.org/officeDocument/2006/relationships/image" Target="../media/image65.png"/><Relationship Id="rId138" Type="http://schemas.openxmlformats.org/officeDocument/2006/relationships/image" Target="../media/image69.png"/><Relationship Id="rId16" Type="http://schemas.openxmlformats.org/officeDocument/2006/relationships/tags" Target="../tags/tag100.xml"/><Relationship Id="rId107" Type="http://schemas.openxmlformats.org/officeDocument/2006/relationships/tags" Target="../tags/tag191.xml"/><Relationship Id="rId11" Type="http://schemas.openxmlformats.org/officeDocument/2006/relationships/tags" Target="../tags/tag95.xml"/><Relationship Id="rId32" Type="http://schemas.openxmlformats.org/officeDocument/2006/relationships/tags" Target="../tags/tag116.xml"/><Relationship Id="rId37" Type="http://schemas.openxmlformats.org/officeDocument/2006/relationships/tags" Target="../tags/tag121.xml"/><Relationship Id="rId53" Type="http://schemas.openxmlformats.org/officeDocument/2006/relationships/tags" Target="../tags/tag137.xml"/><Relationship Id="rId58" Type="http://schemas.openxmlformats.org/officeDocument/2006/relationships/tags" Target="../tags/tag142.xml"/><Relationship Id="rId74" Type="http://schemas.openxmlformats.org/officeDocument/2006/relationships/tags" Target="../tags/tag158.xml"/><Relationship Id="rId79" Type="http://schemas.openxmlformats.org/officeDocument/2006/relationships/tags" Target="../tags/tag163.xml"/><Relationship Id="rId102" Type="http://schemas.openxmlformats.org/officeDocument/2006/relationships/tags" Target="../tags/tag186.xml"/><Relationship Id="rId123" Type="http://schemas.openxmlformats.org/officeDocument/2006/relationships/tags" Target="../tags/tag207.xml"/><Relationship Id="rId128" Type="http://schemas.openxmlformats.org/officeDocument/2006/relationships/tags" Target="../tags/tag212.xml"/><Relationship Id="rId5" Type="http://schemas.openxmlformats.org/officeDocument/2006/relationships/tags" Target="../tags/tag89.xml"/><Relationship Id="rId90" Type="http://schemas.openxmlformats.org/officeDocument/2006/relationships/tags" Target="../tags/tag174.xml"/><Relationship Id="rId95" Type="http://schemas.openxmlformats.org/officeDocument/2006/relationships/tags" Target="../tags/tag179.xml"/><Relationship Id="rId22" Type="http://schemas.openxmlformats.org/officeDocument/2006/relationships/tags" Target="../tags/tag106.xml"/><Relationship Id="rId27" Type="http://schemas.openxmlformats.org/officeDocument/2006/relationships/tags" Target="../tags/tag111.xml"/><Relationship Id="rId43" Type="http://schemas.openxmlformats.org/officeDocument/2006/relationships/tags" Target="../tags/tag127.xml"/><Relationship Id="rId48" Type="http://schemas.openxmlformats.org/officeDocument/2006/relationships/tags" Target="../tags/tag132.xml"/><Relationship Id="rId64" Type="http://schemas.openxmlformats.org/officeDocument/2006/relationships/tags" Target="../tags/tag148.xml"/><Relationship Id="rId69" Type="http://schemas.openxmlformats.org/officeDocument/2006/relationships/tags" Target="../tags/tag153.xml"/><Relationship Id="rId113" Type="http://schemas.openxmlformats.org/officeDocument/2006/relationships/tags" Target="../tags/tag197.xml"/><Relationship Id="rId118" Type="http://schemas.openxmlformats.org/officeDocument/2006/relationships/tags" Target="../tags/tag202.xml"/><Relationship Id="rId134" Type="http://schemas.openxmlformats.org/officeDocument/2006/relationships/image" Target="../media/image66.png"/><Relationship Id="rId139" Type="http://schemas.openxmlformats.org/officeDocument/2006/relationships/image" Target="../media/image70.png"/><Relationship Id="rId8" Type="http://schemas.openxmlformats.org/officeDocument/2006/relationships/tags" Target="../tags/tag92.xml"/><Relationship Id="rId51" Type="http://schemas.openxmlformats.org/officeDocument/2006/relationships/tags" Target="../tags/tag135.xml"/><Relationship Id="rId72" Type="http://schemas.openxmlformats.org/officeDocument/2006/relationships/tags" Target="../tags/tag156.xml"/><Relationship Id="rId80" Type="http://schemas.openxmlformats.org/officeDocument/2006/relationships/tags" Target="../tags/tag164.xml"/><Relationship Id="rId85" Type="http://schemas.openxmlformats.org/officeDocument/2006/relationships/tags" Target="../tags/tag169.xml"/><Relationship Id="rId93" Type="http://schemas.openxmlformats.org/officeDocument/2006/relationships/tags" Target="../tags/tag177.xml"/><Relationship Id="rId98" Type="http://schemas.openxmlformats.org/officeDocument/2006/relationships/tags" Target="../tags/tag182.xml"/><Relationship Id="rId121" Type="http://schemas.openxmlformats.org/officeDocument/2006/relationships/tags" Target="../tags/tag205.xml"/><Relationship Id="rId142" Type="http://schemas.openxmlformats.org/officeDocument/2006/relationships/image" Target="../media/image73.png"/><Relationship Id="rId3" Type="http://schemas.openxmlformats.org/officeDocument/2006/relationships/tags" Target="../tags/tag87.xml"/><Relationship Id="rId12" Type="http://schemas.openxmlformats.org/officeDocument/2006/relationships/tags" Target="../tags/tag96.xml"/><Relationship Id="rId17" Type="http://schemas.openxmlformats.org/officeDocument/2006/relationships/tags" Target="../tags/tag101.xml"/><Relationship Id="rId25" Type="http://schemas.openxmlformats.org/officeDocument/2006/relationships/tags" Target="../tags/tag109.xml"/><Relationship Id="rId33" Type="http://schemas.openxmlformats.org/officeDocument/2006/relationships/tags" Target="../tags/tag117.xml"/><Relationship Id="rId38" Type="http://schemas.openxmlformats.org/officeDocument/2006/relationships/tags" Target="../tags/tag122.xml"/><Relationship Id="rId46" Type="http://schemas.openxmlformats.org/officeDocument/2006/relationships/tags" Target="../tags/tag130.xml"/><Relationship Id="rId59" Type="http://schemas.openxmlformats.org/officeDocument/2006/relationships/tags" Target="../tags/tag143.xml"/><Relationship Id="rId67" Type="http://schemas.openxmlformats.org/officeDocument/2006/relationships/tags" Target="../tags/tag151.xml"/><Relationship Id="rId103" Type="http://schemas.openxmlformats.org/officeDocument/2006/relationships/tags" Target="../tags/tag187.xml"/><Relationship Id="rId108" Type="http://schemas.openxmlformats.org/officeDocument/2006/relationships/tags" Target="../tags/tag192.xml"/><Relationship Id="rId116" Type="http://schemas.openxmlformats.org/officeDocument/2006/relationships/tags" Target="../tags/tag200.xml"/><Relationship Id="rId124" Type="http://schemas.openxmlformats.org/officeDocument/2006/relationships/tags" Target="../tags/tag208.xml"/><Relationship Id="rId129" Type="http://schemas.openxmlformats.org/officeDocument/2006/relationships/slideLayout" Target="../slideLayouts/slideLayout2.xml"/><Relationship Id="rId137" Type="http://schemas.openxmlformats.org/officeDocument/2006/relationships/image" Target="../media/image68.png"/><Relationship Id="rId20" Type="http://schemas.openxmlformats.org/officeDocument/2006/relationships/tags" Target="../tags/tag104.xml"/><Relationship Id="rId41" Type="http://schemas.openxmlformats.org/officeDocument/2006/relationships/tags" Target="../tags/tag125.xml"/><Relationship Id="rId54" Type="http://schemas.openxmlformats.org/officeDocument/2006/relationships/tags" Target="../tags/tag138.xml"/><Relationship Id="rId62" Type="http://schemas.openxmlformats.org/officeDocument/2006/relationships/tags" Target="../tags/tag146.xml"/><Relationship Id="rId70" Type="http://schemas.openxmlformats.org/officeDocument/2006/relationships/tags" Target="../tags/tag154.xml"/><Relationship Id="rId75" Type="http://schemas.openxmlformats.org/officeDocument/2006/relationships/tags" Target="../tags/tag159.xml"/><Relationship Id="rId83" Type="http://schemas.openxmlformats.org/officeDocument/2006/relationships/tags" Target="../tags/tag167.xml"/><Relationship Id="rId88" Type="http://schemas.openxmlformats.org/officeDocument/2006/relationships/tags" Target="../tags/tag172.xml"/><Relationship Id="rId91" Type="http://schemas.openxmlformats.org/officeDocument/2006/relationships/tags" Target="../tags/tag175.xml"/><Relationship Id="rId96" Type="http://schemas.openxmlformats.org/officeDocument/2006/relationships/tags" Target="../tags/tag180.xml"/><Relationship Id="rId111" Type="http://schemas.openxmlformats.org/officeDocument/2006/relationships/tags" Target="../tags/tag195.xml"/><Relationship Id="rId132" Type="http://schemas.openxmlformats.org/officeDocument/2006/relationships/image" Target="../media/image64.png"/><Relationship Id="rId140" Type="http://schemas.openxmlformats.org/officeDocument/2006/relationships/image" Target="../media/image71.png"/><Relationship Id="rId1" Type="http://schemas.openxmlformats.org/officeDocument/2006/relationships/vmlDrawing" Target="../drawings/vmlDrawing14.vml"/><Relationship Id="rId6" Type="http://schemas.openxmlformats.org/officeDocument/2006/relationships/tags" Target="../tags/tag90.xml"/><Relationship Id="rId15" Type="http://schemas.openxmlformats.org/officeDocument/2006/relationships/tags" Target="../tags/tag99.xml"/><Relationship Id="rId23" Type="http://schemas.openxmlformats.org/officeDocument/2006/relationships/tags" Target="../tags/tag107.xml"/><Relationship Id="rId28" Type="http://schemas.openxmlformats.org/officeDocument/2006/relationships/tags" Target="../tags/tag112.xml"/><Relationship Id="rId36" Type="http://schemas.openxmlformats.org/officeDocument/2006/relationships/tags" Target="../tags/tag120.xml"/><Relationship Id="rId49" Type="http://schemas.openxmlformats.org/officeDocument/2006/relationships/tags" Target="../tags/tag133.xml"/><Relationship Id="rId57" Type="http://schemas.openxmlformats.org/officeDocument/2006/relationships/tags" Target="../tags/tag141.xml"/><Relationship Id="rId106" Type="http://schemas.openxmlformats.org/officeDocument/2006/relationships/tags" Target="../tags/tag190.xml"/><Relationship Id="rId114" Type="http://schemas.openxmlformats.org/officeDocument/2006/relationships/tags" Target="../tags/tag198.xml"/><Relationship Id="rId119" Type="http://schemas.openxmlformats.org/officeDocument/2006/relationships/tags" Target="../tags/tag203.xml"/><Relationship Id="rId127" Type="http://schemas.openxmlformats.org/officeDocument/2006/relationships/tags" Target="../tags/tag211.xml"/><Relationship Id="rId10" Type="http://schemas.openxmlformats.org/officeDocument/2006/relationships/tags" Target="../tags/tag94.xml"/><Relationship Id="rId31" Type="http://schemas.openxmlformats.org/officeDocument/2006/relationships/tags" Target="../tags/tag115.xml"/><Relationship Id="rId44" Type="http://schemas.openxmlformats.org/officeDocument/2006/relationships/tags" Target="../tags/tag128.xml"/><Relationship Id="rId52" Type="http://schemas.openxmlformats.org/officeDocument/2006/relationships/tags" Target="../tags/tag136.xml"/><Relationship Id="rId60" Type="http://schemas.openxmlformats.org/officeDocument/2006/relationships/tags" Target="../tags/tag144.xml"/><Relationship Id="rId65" Type="http://schemas.openxmlformats.org/officeDocument/2006/relationships/tags" Target="../tags/tag149.xml"/><Relationship Id="rId73" Type="http://schemas.openxmlformats.org/officeDocument/2006/relationships/tags" Target="../tags/tag157.xml"/><Relationship Id="rId78" Type="http://schemas.openxmlformats.org/officeDocument/2006/relationships/tags" Target="../tags/tag162.xml"/><Relationship Id="rId81" Type="http://schemas.openxmlformats.org/officeDocument/2006/relationships/tags" Target="../tags/tag165.xml"/><Relationship Id="rId86" Type="http://schemas.openxmlformats.org/officeDocument/2006/relationships/tags" Target="../tags/tag170.xml"/><Relationship Id="rId94" Type="http://schemas.openxmlformats.org/officeDocument/2006/relationships/tags" Target="../tags/tag178.xml"/><Relationship Id="rId99" Type="http://schemas.openxmlformats.org/officeDocument/2006/relationships/tags" Target="../tags/tag183.xml"/><Relationship Id="rId101" Type="http://schemas.openxmlformats.org/officeDocument/2006/relationships/tags" Target="../tags/tag185.xml"/><Relationship Id="rId122" Type="http://schemas.openxmlformats.org/officeDocument/2006/relationships/tags" Target="../tags/tag206.xml"/><Relationship Id="rId130" Type="http://schemas.openxmlformats.org/officeDocument/2006/relationships/oleObject" Target="../embeddings/oleObject20.bin"/><Relationship Id="rId135" Type="http://schemas.openxmlformats.org/officeDocument/2006/relationships/image" Target="../media/image67.png"/><Relationship Id="rId4" Type="http://schemas.openxmlformats.org/officeDocument/2006/relationships/tags" Target="../tags/tag88.xml"/><Relationship Id="rId9" Type="http://schemas.openxmlformats.org/officeDocument/2006/relationships/tags" Target="../tags/tag93.xml"/><Relationship Id="rId13" Type="http://schemas.openxmlformats.org/officeDocument/2006/relationships/tags" Target="../tags/tag97.xml"/><Relationship Id="rId18" Type="http://schemas.openxmlformats.org/officeDocument/2006/relationships/tags" Target="../tags/tag102.xml"/><Relationship Id="rId39" Type="http://schemas.openxmlformats.org/officeDocument/2006/relationships/tags" Target="../tags/tag123.xml"/><Relationship Id="rId109" Type="http://schemas.openxmlformats.org/officeDocument/2006/relationships/tags" Target="../tags/tag193.xml"/><Relationship Id="rId34" Type="http://schemas.openxmlformats.org/officeDocument/2006/relationships/tags" Target="../tags/tag118.xml"/><Relationship Id="rId50" Type="http://schemas.openxmlformats.org/officeDocument/2006/relationships/tags" Target="../tags/tag134.xml"/><Relationship Id="rId55" Type="http://schemas.openxmlformats.org/officeDocument/2006/relationships/tags" Target="../tags/tag139.xml"/><Relationship Id="rId76" Type="http://schemas.openxmlformats.org/officeDocument/2006/relationships/tags" Target="../tags/tag160.xml"/><Relationship Id="rId97" Type="http://schemas.openxmlformats.org/officeDocument/2006/relationships/tags" Target="../tags/tag181.xml"/><Relationship Id="rId104" Type="http://schemas.openxmlformats.org/officeDocument/2006/relationships/tags" Target="../tags/tag188.xml"/><Relationship Id="rId120" Type="http://schemas.openxmlformats.org/officeDocument/2006/relationships/tags" Target="../tags/tag204.xml"/><Relationship Id="rId125" Type="http://schemas.openxmlformats.org/officeDocument/2006/relationships/tags" Target="../tags/tag209.xml"/><Relationship Id="rId141" Type="http://schemas.openxmlformats.org/officeDocument/2006/relationships/image" Target="../media/image72.jpeg"/><Relationship Id="rId7" Type="http://schemas.openxmlformats.org/officeDocument/2006/relationships/tags" Target="../tags/tag91.xml"/><Relationship Id="rId71" Type="http://schemas.openxmlformats.org/officeDocument/2006/relationships/tags" Target="../tags/tag155.xml"/><Relationship Id="rId92" Type="http://schemas.openxmlformats.org/officeDocument/2006/relationships/tags" Target="../tags/tag176.xml"/><Relationship Id="rId2" Type="http://schemas.openxmlformats.org/officeDocument/2006/relationships/tags" Target="../tags/tag86.xml"/><Relationship Id="rId29" Type="http://schemas.openxmlformats.org/officeDocument/2006/relationships/tags" Target="../tags/tag113.xml"/><Relationship Id="rId24" Type="http://schemas.openxmlformats.org/officeDocument/2006/relationships/tags" Target="../tags/tag108.xml"/><Relationship Id="rId40" Type="http://schemas.openxmlformats.org/officeDocument/2006/relationships/tags" Target="../tags/tag124.xml"/><Relationship Id="rId45" Type="http://schemas.openxmlformats.org/officeDocument/2006/relationships/tags" Target="../tags/tag129.xml"/><Relationship Id="rId66" Type="http://schemas.openxmlformats.org/officeDocument/2006/relationships/tags" Target="../tags/tag150.xml"/><Relationship Id="rId87" Type="http://schemas.openxmlformats.org/officeDocument/2006/relationships/tags" Target="../tags/tag171.xml"/><Relationship Id="rId110" Type="http://schemas.openxmlformats.org/officeDocument/2006/relationships/tags" Target="../tags/tag194.xml"/><Relationship Id="rId115" Type="http://schemas.openxmlformats.org/officeDocument/2006/relationships/tags" Target="../tags/tag199.xml"/><Relationship Id="rId131" Type="http://schemas.openxmlformats.org/officeDocument/2006/relationships/image" Target="../media/image39.emf"/><Relationship Id="rId136" Type="http://schemas.openxmlformats.org/officeDocument/2006/relationships/image" Target="../media/image50.png"/><Relationship Id="rId61" Type="http://schemas.openxmlformats.org/officeDocument/2006/relationships/tags" Target="../tags/tag145.xml"/><Relationship Id="rId82" Type="http://schemas.openxmlformats.org/officeDocument/2006/relationships/tags" Target="../tags/tag166.xml"/><Relationship Id="rId19" Type="http://schemas.openxmlformats.org/officeDocument/2006/relationships/tags" Target="../tags/tag103.xml"/><Relationship Id="rId14" Type="http://schemas.openxmlformats.org/officeDocument/2006/relationships/tags" Target="../tags/tag98.xml"/><Relationship Id="rId30" Type="http://schemas.openxmlformats.org/officeDocument/2006/relationships/tags" Target="../tags/tag114.xml"/><Relationship Id="rId35" Type="http://schemas.openxmlformats.org/officeDocument/2006/relationships/tags" Target="../tags/tag119.xml"/><Relationship Id="rId56" Type="http://schemas.openxmlformats.org/officeDocument/2006/relationships/tags" Target="../tags/tag140.xml"/><Relationship Id="rId77" Type="http://schemas.openxmlformats.org/officeDocument/2006/relationships/tags" Target="../tags/tag161.xml"/><Relationship Id="rId100" Type="http://schemas.openxmlformats.org/officeDocument/2006/relationships/tags" Target="../tags/tag184.xml"/><Relationship Id="rId105" Type="http://schemas.openxmlformats.org/officeDocument/2006/relationships/tags" Target="../tags/tag189.xml"/><Relationship Id="rId126" Type="http://schemas.openxmlformats.org/officeDocument/2006/relationships/tags" Target="../tags/tag210.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xml"/><Relationship Id="rId7" Type="http://schemas.openxmlformats.org/officeDocument/2006/relationships/image" Target="../media/image5.jpeg"/><Relationship Id="rId2" Type="http://schemas.openxmlformats.org/officeDocument/2006/relationships/tags" Target="../tags/tag20.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slideLayout" Target="../slideLayouts/slideLayout3.xml"/><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tags" Target="../tags/tag223.xml"/><Relationship Id="rId2" Type="http://schemas.openxmlformats.org/officeDocument/2006/relationships/tags" Target="../tags/tag213.xml"/><Relationship Id="rId16" Type="http://schemas.openxmlformats.org/officeDocument/2006/relationships/image" Target="../media/image74.png"/><Relationship Id="rId1" Type="http://schemas.openxmlformats.org/officeDocument/2006/relationships/vmlDrawing" Target="../drawings/vmlDrawing15.vml"/><Relationship Id="rId6" Type="http://schemas.openxmlformats.org/officeDocument/2006/relationships/tags" Target="../tags/tag217.xml"/><Relationship Id="rId11" Type="http://schemas.openxmlformats.org/officeDocument/2006/relationships/tags" Target="../tags/tag222.xml"/><Relationship Id="rId5" Type="http://schemas.openxmlformats.org/officeDocument/2006/relationships/tags" Target="../tags/tag216.xml"/><Relationship Id="rId15" Type="http://schemas.openxmlformats.org/officeDocument/2006/relationships/image" Target="../media/image7.emf"/><Relationship Id="rId10" Type="http://schemas.openxmlformats.org/officeDocument/2006/relationships/tags" Target="../tags/tag221.xml"/><Relationship Id="rId4" Type="http://schemas.openxmlformats.org/officeDocument/2006/relationships/tags" Target="../tags/tag215.xml"/><Relationship Id="rId9" Type="http://schemas.openxmlformats.org/officeDocument/2006/relationships/tags" Target="../tags/tag220.xml"/><Relationship Id="rId14"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4.xml"/><Relationship Id="rId1" Type="http://schemas.openxmlformats.org/officeDocument/2006/relationships/vmlDrawing" Target="../drawings/vmlDrawing16.vml"/><Relationship Id="rId5" Type="http://schemas.openxmlformats.org/officeDocument/2006/relationships/image" Target="../media/image7.emf"/><Relationship Id="rId4"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5.xml"/><Relationship Id="rId1" Type="http://schemas.openxmlformats.org/officeDocument/2006/relationships/vmlDrawing" Target="../drawings/vmlDrawing17.vml"/><Relationship Id="rId5" Type="http://schemas.openxmlformats.org/officeDocument/2006/relationships/image" Target="../media/image7.emf"/><Relationship Id="rId4" Type="http://schemas.openxmlformats.org/officeDocument/2006/relationships/oleObject" Target="../embeddings/oleObject23.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6.xml"/><Relationship Id="rId1" Type="http://schemas.openxmlformats.org/officeDocument/2006/relationships/vmlDrawing" Target="../drawings/vmlDrawing18.vml"/><Relationship Id="rId5" Type="http://schemas.openxmlformats.org/officeDocument/2006/relationships/image" Target="../media/image7.emf"/><Relationship Id="rId4" Type="http://schemas.openxmlformats.org/officeDocument/2006/relationships/oleObject" Target="../embeddings/oleObject24.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7.xml"/><Relationship Id="rId1" Type="http://schemas.openxmlformats.org/officeDocument/2006/relationships/vmlDrawing" Target="../drawings/vmlDrawing19.vml"/><Relationship Id="rId5" Type="http://schemas.openxmlformats.org/officeDocument/2006/relationships/image" Target="../media/image7.emf"/><Relationship Id="rId4"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8.xml"/><Relationship Id="rId1" Type="http://schemas.openxmlformats.org/officeDocument/2006/relationships/vmlDrawing" Target="../drawings/vmlDrawing20.vml"/><Relationship Id="rId5" Type="http://schemas.openxmlformats.org/officeDocument/2006/relationships/image" Target="../media/image7.emf"/><Relationship Id="rId4" Type="http://schemas.openxmlformats.org/officeDocument/2006/relationships/oleObject" Target="../embeddings/oleObject26.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9.xml"/><Relationship Id="rId1" Type="http://schemas.openxmlformats.org/officeDocument/2006/relationships/vmlDrawing" Target="../drawings/vmlDrawing21.vml"/><Relationship Id="rId5" Type="http://schemas.openxmlformats.org/officeDocument/2006/relationships/image" Target="../media/image7.emf"/><Relationship Id="rId4" Type="http://schemas.openxmlformats.org/officeDocument/2006/relationships/oleObject" Target="../embeddings/oleObject27.bin"/></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0.xml"/><Relationship Id="rId1" Type="http://schemas.openxmlformats.org/officeDocument/2006/relationships/vmlDrawing" Target="../drawings/vmlDrawing22.vml"/><Relationship Id="rId6" Type="http://schemas.openxmlformats.org/officeDocument/2006/relationships/image" Target="../media/image78.JPG"/><Relationship Id="rId5" Type="http://schemas.openxmlformats.org/officeDocument/2006/relationships/image" Target="../media/image8.emf"/><Relationship Id="rId4" Type="http://schemas.openxmlformats.org/officeDocument/2006/relationships/oleObject" Target="../embeddings/oleObject28.bin"/></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vmlDrawing" Target="../drawings/vmlDrawing6.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image" Target="../media/image11.gif"/><Relationship Id="rId3" Type="http://schemas.openxmlformats.org/officeDocument/2006/relationships/tags" Target="../tags/tag25.xml"/><Relationship Id="rId21" Type="http://schemas.openxmlformats.org/officeDocument/2006/relationships/oleObject" Target="../embeddings/oleObject8.bin"/><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image" Target="../media/image7.emf"/><Relationship Id="rId2" Type="http://schemas.openxmlformats.org/officeDocument/2006/relationships/tags" Target="../tags/tag24.xml"/><Relationship Id="rId16" Type="http://schemas.openxmlformats.org/officeDocument/2006/relationships/oleObject" Target="../embeddings/oleObject7.bin"/><Relationship Id="rId20" Type="http://schemas.microsoft.com/office/2007/relationships/hdphoto" Target="../media/hdphoto1.wdp"/><Relationship Id="rId1" Type="http://schemas.openxmlformats.org/officeDocument/2006/relationships/vmlDrawing" Target="../drawings/vmlDrawing7.v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slideLayout" Target="../slideLayouts/slideLayout3.xml"/><Relationship Id="rId10" Type="http://schemas.openxmlformats.org/officeDocument/2006/relationships/tags" Target="../tags/tag32.xml"/><Relationship Id="rId19" Type="http://schemas.openxmlformats.org/officeDocument/2006/relationships/image" Target="../media/image12.png"/><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image" Target="../media/image10.emf"/></Relationships>
</file>

<file path=ppt/slides/_rels/slide7.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oleObject" Target="../embeddings/oleObject9.bin"/><Relationship Id="rId18" Type="http://schemas.openxmlformats.org/officeDocument/2006/relationships/image" Target="../media/image14.emf"/><Relationship Id="rId26" Type="http://schemas.openxmlformats.org/officeDocument/2006/relationships/image" Target="../media/image21.png"/><Relationship Id="rId3" Type="http://schemas.openxmlformats.org/officeDocument/2006/relationships/tags" Target="../tags/tag38.xml"/><Relationship Id="rId21" Type="http://schemas.openxmlformats.org/officeDocument/2006/relationships/oleObject" Target="../embeddings/oleObject13.bin"/><Relationship Id="rId7" Type="http://schemas.openxmlformats.org/officeDocument/2006/relationships/tags" Target="../tags/tag42.xml"/><Relationship Id="rId12" Type="http://schemas.openxmlformats.org/officeDocument/2006/relationships/slideLayout" Target="../slideLayouts/slideLayout3.xml"/><Relationship Id="rId17" Type="http://schemas.openxmlformats.org/officeDocument/2006/relationships/oleObject" Target="../embeddings/oleObject11.bin"/><Relationship Id="rId25" Type="http://schemas.openxmlformats.org/officeDocument/2006/relationships/image" Target="../media/image20.png"/><Relationship Id="rId2" Type="http://schemas.openxmlformats.org/officeDocument/2006/relationships/tags" Target="../tags/tag37.xml"/><Relationship Id="rId16" Type="http://schemas.openxmlformats.org/officeDocument/2006/relationships/image" Target="../media/image13.emf"/><Relationship Id="rId20" Type="http://schemas.openxmlformats.org/officeDocument/2006/relationships/image" Target="../media/image15.emf"/><Relationship Id="rId29" Type="http://schemas.openxmlformats.org/officeDocument/2006/relationships/image" Target="../media/image24.gif"/><Relationship Id="rId1" Type="http://schemas.openxmlformats.org/officeDocument/2006/relationships/vmlDrawing" Target="../drawings/vmlDrawing8.vml"/><Relationship Id="rId6" Type="http://schemas.openxmlformats.org/officeDocument/2006/relationships/tags" Target="../tags/tag41.xml"/><Relationship Id="rId11" Type="http://schemas.openxmlformats.org/officeDocument/2006/relationships/tags" Target="../tags/tag46.xml"/><Relationship Id="rId24" Type="http://schemas.openxmlformats.org/officeDocument/2006/relationships/image" Target="../media/image19.png"/><Relationship Id="rId5" Type="http://schemas.openxmlformats.org/officeDocument/2006/relationships/tags" Target="../tags/tag40.xml"/><Relationship Id="rId15" Type="http://schemas.openxmlformats.org/officeDocument/2006/relationships/oleObject" Target="../embeddings/oleObject10.bin"/><Relationship Id="rId23" Type="http://schemas.openxmlformats.org/officeDocument/2006/relationships/image" Target="../media/image18.png"/><Relationship Id="rId28" Type="http://schemas.openxmlformats.org/officeDocument/2006/relationships/image" Target="../media/image23.png"/><Relationship Id="rId10" Type="http://schemas.openxmlformats.org/officeDocument/2006/relationships/tags" Target="../tags/tag45.xml"/><Relationship Id="rId19" Type="http://schemas.openxmlformats.org/officeDocument/2006/relationships/oleObject" Target="../embeddings/oleObject12.bin"/><Relationship Id="rId31" Type="http://schemas.openxmlformats.org/officeDocument/2006/relationships/image" Target="../media/image17.emf"/><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media/image7.emf"/><Relationship Id="rId22" Type="http://schemas.openxmlformats.org/officeDocument/2006/relationships/image" Target="../media/image16.emf"/><Relationship Id="rId27" Type="http://schemas.openxmlformats.org/officeDocument/2006/relationships/image" Target="../media/image22.png"/><Relationship Id="rId30"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48.xml"/><Relationship Id="rId7" Type="http://schemas.openxmlformats.org/officeDocument/2006/relationships/chart" Target="../charts/chart1.xml"/><Relationship Id="rId2" Type="http://schemas.openxmlformats.org/officeDocument/2006/relationships/tags" Target="../tags/tag47.xml"/><Relationship Id="rId1" Type="http://schemas.openxmlformats.org/officeDocument/2006/relationships/vmlDrawing" Target="../drawings/vmlDrawing9.vml"/><Relationship Id="rId6" Type="http://schemas.openxmlformats.org/officeDocument/2006/relationships/image" Target="../media/image8.emf"/><Relationship Id="rId5" Type="http://schemas.openxmlformats.org/officeDocument/2006/relationships/oleObject" Target="../embeddings/oleObject15.bin"/><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image" Target="../media/image27.png"/><Relationship Id="rId3" Type="http://schemas.openxmlformats.org/officeDocument/2006/relationships/tags" Target="../tags/tag51.xml"/><Relationship Id="rId7" Type="http://schemas.openxmlformats.org/officeDocument/2006/relationships/tags" Target="../tags/tag55.xml"/><Relationship Id="rId12" Type="http://schemas.microsoft.com/office/2007/relationships/hdphoto" Target="../media/hdphoto2.wdp"/><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26.png"/><Relationship Id="rId5" Type="http://schemas.openxmlformats.org/officeDocument/2006/relationships/tags" Target="../tags/tag53.xml"/><Relationship Id="rId10" Type="http://schemas.openxmlformats.org/officeDocument/2006/relationships/image" Target="../media/image25.png"/><Relationship Id="rId4" Type="http://schemas.openxmlformats.org/officeDocument/2006/relationships/tags" Target="../tags/tag52.xml"/><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5403"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ctrTitle"/>
          </p:nvPr>
        </p:nvSpPr>
        <p:spPr>
          <a:xfrm>
            <a:off x="596900" y="1137440"/>
            <a:ext cx="6116320" cy="1107996"/>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US" dirty="0">
                <a:latin typeface="Verdana" panose="020B0604030504040204" pitchFamily="34" charset="0"/>
                <a:ea typeface="Verdana" panose="020B0604030504040204" pitchFamily="34" charset="0"/>
                <a:cs typeface="Verdana" panose="020B0604030504040204" pitchFamily="34" charset="0"/>
              </a:rPr>
              <a:t>Building an Enabling Business Environment</a:t>
            </a:r>
            <a:endParaRPr lang="en-GB" dirty="0"/>
          </a:p>
        </p:txBody>
      </p:sp>
      <p:sp>
        <p:nvSpPr>
          <p:cNvPr id="8" name="Document type"/>
          <p:cNvSpPr txBox="1">
            <a:spLocks noChangeArrowheads="1"/>
          </p:cNvSpPr>
          <p:nvPr/>
        </p:nvSpPr>
        <p:spPr bwMode="auto">
          <a:xfrm>
            <a:off x="595913" y="3642413"/>
            <a:ext cx="2947387"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defPPr>
              <a:defRPr lang="en-US"/>
            </a:defPPr>
            <a:lvl1pPr eaLnBrk="1" hangingPunct="1">
              <a:defRPr sz="1400" cap="all" baseline="0">
                <a:solidFill>
                  <a:schemeClr val="bg1"/>
                </a:solidFill>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600" dirty="0" smtClean="0">
                <a:solidFill>
                  <a:srgbClr val="FFFFFF"/>
                </a:solidFill>
              </a:rPr>
              <a:t>OVERVIEW OF THE EASE </a:t>
            </a:r>
          </a:p>
          <a:p>
            <a:r>
              <a:rPr lang="en-US" sz="1600" dirty="0" smtClean="0">
                <a:solidFill>
                  <a:srgbClr val="FFFFFF"/>
                </a:solidFill>
              </a:rPr>
              <a:t>OF DOING BUSINESS INITIATIVE</a:t>
            </a:r>
            <a:endParaRPr lang="en-US" sz="1600" dirty="0">
              <a:solidFill>
                <a:srgbClr val="FFFFFF"/>
              </a:solidFill>
            </a:endParaRPr>
          </a:p>
        </p:txBody>
      </p:sp>
      <p:sp>
        <p:nvSpPr>
          <p:cNvPr id="10" name="Date"/>
          <p:cNvSpPr txBox="1">
            <a:spLocks noChangeArrowheads="1"/>
          </p:cNvSpPr>
          <p:nvPr/>
        </p:nvSpPr>
        <p:spPr bwMode="auto">
          <a:xfrm>
            <a:off x="595913" y="4219448"/>
            <a:ext cx="2706087" cy="13542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GB" sz="1800" dirty="0" smtClean="0">
                <a:latin typeface="Verdana" panose="020B0604030504040204" pitchFamily="34" charset="0"/>
                <a:ea typeface="Verdana" panose="020B0604030504040204" pitchFamily="34" charset="0"/>
                <a:cs typeface="Verdana" panose="020B0604030504040204" pitchFamily="34" charset="0"/>
              </a:rPr>
              <a:t>Dr </a:t>
            </a:r>
            <a:r>
              <a:rPr lang="en-GB" sz="1800" dirty="0">
                <a:latin typeface="Verdana" panose="020B0604030504040204" pitchFamily="34" charset="0"/>
                <a:ea typeface="Verdana" panose="020B0604030504040204" pitchFamily="34" charset="0"/>
                <a:cs typeface="Verdana" panose="020B0604030504040204" pitchFamily="34" charset="0"/>
              </a:rPr>
              <a:t>Jumoke Oduwole</a:t>
            </a:r>
          </a:p>
          <a:p>
            <a:r>
              <a:rPr lang="en-GB" sz="1400" dirty="0" smtClean="0">
                <a:latin typeface="Verdana" panose="020B0604030504040204" pitchFamily="34" charset="0"/>
                <a:ea typeface="Verdana" panose="020B0604030504040204" pitchFamily="34" charset="0"/>
                <a:cs typeface="Verdana" panose="020B0604030504040204" pitchFamily="34" charset="0"/>
              </a:rPr>
              <a:t>SSA </a:t>
            </a:r>
            <a:r>
              <a:rPr lang="en-GB" sz="1400" dirty="0">
                <a:latin typeface="Verdana" panose="020B0604030504040204" pitchFamily="34" charset="0"/>
                <a:ea typeface="Verdana" panose="020B0604030504040204" pitchFamily="34" charset="0"/>
                <a:cs typeface="Verdana" panose="020B0604030504040204" pitchFamily="34" charset="0"/>
              </a:rPr>
              <a:t>to the President on Industry, trade and Investment </a:t>
            </a:r>
            <a:r>
              <a:rPr lang="en-GB" sz="1400" dirty="0" smtClean="0">
                <a:latin typeface="Verdana" panose="020B0604030504040204" pitchFamily="34" charset="0"/>
                <a:ea typeface="Verdana" panose="020B0604030504040204" pitchFamily="34" charset="0"/>
                <a:cs typeface="Verdana" panose="020B0604030504040204" pitchFamily="34" charset="0"/>
              </a:rPr>
              <a:t>(OVP) </a:t>
            </a:r>
          </a:p>
          <a:p>
            <a:r>
              <a:rPr lang="en-GB" sz="1400" dirty="0" smtClean="0">
                <a:solidFill>
                  <a:srgbClr val="FFFFFF"/>
                </a:solidFill>
                <a:latin typeface="Calibri"/>
              </a:rPr>
              <a:t/>
            </a:r>
            <a:br>
              <a:rPr lang="en-GB" sz="1400" dirty="0" smtClean="0">
                <a:solidFill>
                  <a:srgbClr val="FFFFFF"/>
                </a:solidFill>
                <a:latin typeface="Calibri"/>
              </a:rPr>
            </a:br>
            <a:r>
              <a:rPr lang="en-GB" sz="1400" dirty="0" smtClean="0">
                <a:solidFill>
                  <a:srgbClr val="FFFFFF"/>
                </a:solidFill>
                <a:latin typeface="Calibri"/>
              </a:rPr>
              <a:t>May 2017</a:t>
            </a:r>
            <a:endParaRPr lang="en-GB" sz="1400" dirty="0">
              <a:solidFill>
                <a:srgbClr val="FFFFFF"/>
              </a:solidFill>
              <a:latin typeface="Calibri"/>
            </a:endParaRPr>
          </a:p>
        </p:txBody>
      </p:sp>
      <p:pic>
        <p:nvPicPr>
          <p:cNvPr id="31" name="Picture 30"/>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2140935" y="3130091"/>
            <a:ext cx="4457700" cy="3265288"/>
          </a:xfrm>
          <a:custGeom>
            <a:avLst/>
            <a:gdLst>
              <a:gd name="connsiteX0" fmla="*/ 1942716 w 4457700"/>
              <a:gd name="connsiteY0" fmla="*/ 0 h 3265288"/>
              <a:gd name="connsiteX1" fmla="*/ 4457700 w 4457700"/>
              <a:gd name="connsiteY1" fmla="*/ 0 h 3265288"/>
              <a:gd name="connsiteX2" fmla="*/ 2514984 w 4457700"/>
              <a:gd name="connsiteY2" fmla="*/ 3265288 h 3265288"/>
              <a:gd name="connsiteX3" fmla="*/ 0 w 4457700"/>
              <a:gd name="connsiteY3" fmla="*/ 3265288 h 3265288"/>
              <a:gd name="connsiteX4" fmla="*/ 1942716 w 4457700"/>
              <a:gd name="connsiteY4" fmla="*/ 0 h 326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700" h="3265288">
                <a:moveTo>
                  <a:pt x="1942716" y="0"/>
                </a:moveTo>
                <a:lnTo>
                  <a:pt x="4457700" y="0"/>
                </a:lnTo>
                <a:lnTo>
                  <a:pt x="2514984" y="3265288"/>
                </a:lnTo>
                <a:lnTo>
                  <a:pt x="0" y="3265288"/>
                </a:lnTo>
                <a:lnTo>
                  <a:pt x="1942716" y="0"/>
                </a:lnTo>
                <a:close/>
              </a:path>
            </a:pathLst>
          </a:custGeom>
        </p:spPr>
      </p:pic>
      <p:pic>
        <p:nvPicPr>
          <p:cNvPr id="833538" name="Picture 2" descr="Container, Crane, Port, Transport"/>
          <p:cNvPicPr>
            <a:picLocks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770504" y="3130091"/>
            <a:ext cx="4011546" cy="3265288"/>
          </a:xfrm>
          <a:custGeom>
            <a:avLst/>
            <a:gdLst>
              <a:gd name="connsiteX0" fmla="*/ 1942716 w 4011546"/>
              <a:gd name="connsiteY0" fmla="*/ 0 h 3265288"/>
              <a:gd name="connsiteX1" fmla="*/ 4011546 w 4011546"/>
              <a:gd name="connsiteY1" fmla="*/ 0 h 3265288"/>
              <a:gd name="connsiteX2" fmla="*/ 4011546 w 4011546"/>
              <a:gd name="connsiteY2" fmla="*/ 3265288 h 3265288"/>
              <a:gd name="connsiteX3" fmla="*/ 0 w 4011546"/>
              <a:gd name="connsiteY3" fmla="*/ 3265288 h 3265288"/>
              <a:gd name="connsiteX4" fmla="*/ 1942716 w 4011546"/>
              <a:gd name="connsiteY4" fmla="*/ 0 h 326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1546" h="3265288">
                <a:moveTo>
                  <a:pt x="1942716" y="0"/>
                </a:moveTo>
                <a:lnTo>
                  <a:pt x="4011546" y="0"/>
                </a:lnTo>
                <a:lnTo>
                  <a:pt x="4011546" y="3265288"/>
                </a:lnTo>
                <a:lnTo>
                  <a:pt x="0" y="3265288"/>
                </a:lnTo>
                <a:lnTo>
                  <a:pt x="1942716" y="0"/>
                </a:lnTo>
                <a:close/>
              </a:path>
            </a:pathLst>
          </a:custGeom>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584518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791" y="135466"/>
            <a:ext cx="7715673" cy="1102361"/>
          </a:xfrm>
        </p:spPr>
        <p:txBody>
          <a:bodyPr>
            <a:noAutofit/>
          </a:bodyPr>
          <a:lstStyle/>
          <a:p>
            <a:r>
              <a:rPr lang="en-US" b="1" dirty="0">
                <a:solidFill>
                  <a:srgbClr val="FFFFFF"/>
                </a:solidFill>
                <a:latin typeface="Verdana" panose="020B0604030504040204" pitchFamily="34" charset="0"/>
                <a:ea typeface="Verdana" panose="020B0604030504040204" pitchFamily="34" charset="0"/>
                <a:cs typeface="Verdana" panose="020B0604030504040204" pitchFamily="34" charset="0"/>
              </a:rPr>
              <a:t>….mainly due to internal governance roadblocks, despite having prioritized initiatives</a:t>
            </a:r>
          </a:p>
        </p:txBody>
      </p:sp>
      <p:sp>
        <p:nvSpPr>
          <p:cNvPr id="4" name="BainBulletsConfiguration" hidden="1"/>
          <p:cNvSpPr txBox="1"/>
          <p:nvPr/>
        </p:nvSpPr>
        <p:spPr>
          <a:xfrm>
            <a:off x="11210" y="252560"/>
            <a:ext cx="7846522" cy="79557"/>
          </a:xfrm>
          <a:prstGeom prst="rect">
            <a:avLst/>
          </a:prstGeom>
          <a:noFill/>
        </p:spPr>
        <p:txBody>
          <a:bodyPr vert="horz" wrap="square" lIns="31774" tIns="31774" rIns="31774" bIns="31774" rtlCol="0">
            <a:spAutoFit/>
          </a:bodyPr>
          <a:lstStyle/>
          <a:p>
            <a:endParaRPr lang="en-US" sz="100" dirty="0" err="1">
              <a:solidFill>
                <a:srgbClr val="FFFFFF"/>
              </a:solidFill>
            </a:endParaRPr>
          </a:p>
        </p:txBody>
      </p:sp>
      <p:graphicFrame>
        <p:nvGraphicFramePr>
          <p:cNvPr id="54" name="Table 53"/>
          <p:cNvGraphicFramePr>
            <a:graphicFrameLocks noGrp="1"/>
          </p:cNvGraphicFramePr>
          <p:nvPr>
            <p:custDataLst>
              <p:tags r:id="rId1"/>
            </p:custDataLst>
            <p:extLst>
              <p:ext uri="{D42A27DB-BD31-4B8C-83A1-F6EECF244321}">
                <p14:modId xmlns:p14="http://schemas.microsoft.com/office/powerpoint/2010/main" val="1963368474"/>
              </p:ext>
            </p:extLst>
          </p:nvPr>
        </p:nvGraphicFramePr>
        <p:xfrm>
          <a:off x="941841" y="1791779"/>
          <a:ext cx="7424919" cy="4175809"/>
        </p:xfrm>
        <a:graphic>
          <a:graphicData uri="http://schemas.openxmlformats.org/drawingml/2006/table">
            <a:tbl>
              <a:tblPr firstRow="1" bandRow="1">
                <a:tableStyleId>{2D5ABB26-0587-4C30-8999-92F81FD0307C}</a:tableStyleId>
              </a:tblPr>
              <a:tblGrid>
                <a:gridCol w="2474973"/>
                <a:gridCol w="2474973"/>
                <a:gridCol w="2474973"/>
              </a:tblGrid>
              <a:tr h="527762">
                <a:tc>
                  <a:txBody>
                    <a:bodyPr/>
                    <a:lstStyle/>
                    <a:p>
                      <a:pPr marL="0" marR="0" indent="0" algn="ctr" defTabSz="981334" rtl="0" eaLnBrk="1" fontAlgn="auto" latinLnBrk="0" hangingPunct="1">
                        <a:lnSpc>
                          <a:spcPct val="100000"/>
                        </a:lnSpc>
                        <a:spcBef>
                          <a:spcPts val="768"/>
                        </a:spcBef>
                        <a:spcAft>
                          <a:spcPts val="0"/>
                        </a:spcAft>
                        <a:buClrTx/>
                        <a:buSzPct val="100000"/>
                        <a:buFont typeface="Verdana" panose="020B0604030504040204" pitchFamily="34" charset="0"/>
                        <a:buNone/>
                        <a:tabLst/>
                        <a:defRPr/>
                      </a:pPr>
                      <a:r>
                        <a:rPr lang="en-US" sz="12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Perceived widespread corruption and bureaucracy</a:t>
                      </a:r>
                    </a:p>
                  </a:txBody>
                  <a:tcPr marL="85935" marR="85935" marT="39158" marB="39158" anchor="ctr">
                    <a:lnL w="12700" cap="flat" cmpd="sng" algn="ctr">
                      <a:solidFill>
                        <a:schemeClr val="bg1"/>
                      </a:solidFill>
                      <a:prstDash val="dash"/>
                      <a:round/>
                      <a:headEnd type="none" w="med" len="med"/>
                      <a:tailEnd type="none" w="med" len="med"/>
                    </a:lnL>
                    <a:lnR w="12700" cap="flat" cmpd="sng" algn="ctr">
                      <a:solidFill>
                        <a:schemeClr val="bg1"/>
                      </a:solidFill>
                      <a:prstDash val="dash"/>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buClrTx/>
                      </a:pPr>
                      <a:r>
                        <a:rPr lang="en-ZA" sz="12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  </a:t>
                      </a:r>
                      <a:r>
                        <a:rPr lang="en-US" sz="12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Lack of coordination</a:t>
                      </a:r>
                    </a:p>
                  </a:txBody>
                  <a:tcPr marL="85935" marR="85935" marT="39158" marB="39158" anchor="ctr">
                    <a:lnL w="12700" cap="flat" cmpd="sng" algn="ctr">
                      <a:solidFill>
                        <a:schemeClr val="bg1"/>
                      </a:solidFill>
                      <a:prstDash val="dash"/>
                      <a:round/>
                      <a:headEnd type="none" w="med" len="med"/>
                      <a:tailEnd type="none" w="med" len="med"/>
                    </a:lnL>
                    <a:lnR w="12700" cap="flat" cmpd="sng" algn="ctr">
                      <a:solidFill>
                        <a:schemeClr val="bg1"/>
                      </a:solidFill>
                      <a:prstDash val="dash"/>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buClrTx/>
                      </a:pPr>
                      <a:r>
                        <a:rPr lang="en-ZA" sz="12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Lack</a:t>
                      </a:r>
                      <a:r>
                        <a:rPr lang="en-ZA" sz="1200" b="1" baseline="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 of motivation to c</a:t>
                      </a:r>
                      <a:r>
                        <a:rPr lang="en-ZA" sz="12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onfront realities</a:t>
                      </a:r>
                      <a:endParaRPr lang="en-ZA" sz="12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a:txBody>
                  <a:tcPr marL="85935" marR="85935" marT="39158" marB="39158" anchor="ctr">
                    <a:lnL w="12700" cap="flat" cmpd="sng" algn="ctr">
                      <a:solidFill>
                        <a:schemeClr val="bg1"/>
                      </a:solidFill>
                      <a:prstDash val="dash"/>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037159">
                <a:tc>
                  <a:txBody>
                    <a:bodyPr/>
                    <a:lstStyle/>
                    <a:p>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85935" marR="85935" marT="39158" marB="39158">
                    <a:lnL w="12700" cap="flat" cmpd="sng" algn="ctr">
                      <a:solidFill>
                        <a:schemeClr val="bg1"/>
                      </a:solidFill>
                      <a:prstDash val="dash"/>
                      <a:round/>
                      <a:headEnd type="none" w="med" len="med"/>
                      <a:tailEnd type="none" w="med" len="med"/>
                    </a:lnL>
                    <a:lnR w="12700" cap="flat" cmpd="sng" algn="ctr">
                      <a:solidFill>
                        <a:schemeClr val="bg1"/>
                      </a:solid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dash"/>
                      <a:round/>
                      <a:headEnd type="none" w="med" len="med"/>
                      <a:tailEnd type="none" w="med" len="med"/>
                    </a:lnB>
                    <a:lnTlToBr w="12700" cmpd="sng">
                      <a:noFill/>
                      <a:prstDash val="solid"/>
                    </a:lnTlToBr>
                    <a:lnBlToTr w="12700" cmpd="sng">
                      <a:noFill/>
                      <a:prstDash val="solid"/>
                    </a:lnBlToTr>
                  </a:tcPr>
                </a:tc>
                <a:tc>
                  <a:txBody>
                    <a:bodyPr/>
                    <a:lstStyle/>
                    <a:p>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85935" marR="85935" marT="39158" marB="39158">
                    <a:lnL w="12700" cap="flat" cmpd="sng" algn="ctr">
                      <a:solidFill>
                        <a:schemeClr val="bg1"/>
                      </a:solidFill>
                      <a:prstDash val="dash"/>
                      <a:round/>
                      <a:headEnd type="none" w="med" len="med"/>
                      <a:tailEnd type="none" w="med" len="med"/>
                    </a:lnL>
                    <a:lnR w="12700" cap="flat" cmpd="sng" algn="ctr">
                      <a:solidFill>
                        <a:schemeClr val="bg1"/>
                      </a:solid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dash"/>
                      <a:round/>
                      <a:headEnd type="none" w="med" len="med"/>
                      <a:tailEnd type="none" w="med" len="med"/>
                    </a:lnB>
                    <a:lnTlToBr w="12700" cmpd="sng">
                      <a:noFill/>
                      <a:prstDash val="solid"/>
                    </a:lnTlToBr>
                    <a:lnBlToTr w="12700" cmpd="sng">
                      <a:noFill/>
                      <a:prstDash val="solid"/>
                    </a:lnBlToTr>
                  </a:tcPr>
                </a:tc>
                <a:tc>
                  <a:txBody>
                    <a:bodyPr/>
                    <a:lstStyle/>
                    <a:p>
                      <a:endParaRPr lang="en-ZA" sz="1200" dirty="0">
                        <a:latin typeface="Verdana" panose="020B0604030504040204" pitchFamily="34" charset="0"/>
                        <a:ea typeface="Verdana" panose="020B0604030504040204" pitchFamily="34" charset="0"/>
                        <a:cs typeface="Verdana" panose="020B0604030504040204" pitchFamily="34" charset="0"/>
                      </a:endParaRPr>
                    </a:p>
                  </a:txBody>
                  <a:tcPr marL="85935" marR="85935" marT="39158" marB="39158">
                    <a:lnL w="12700" cap="flat" cmpd="sng" algn="ctr">
                      <a:solidFill>
                        <a:schemeClr val="bg1"/>
                      </a:solidFill>
                      <a:prstDash val="dash"/>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dash"/>
                      <a:round/>
                      <a:headEnd type="none" w="med" len="med"/>
                      <a:tailEnd type="none" w="med" len="med"/>
                    </a:lnB>
                    <a:lnTlToBr w="12700" cmpd="sng">
                      <a:noFill/>
                      <a:prstDash val="solid"/>
                    </a:lnTlToBr>
                    <a:lnBlToTr w="12700" cmpd="sng">
                      <a:noFill/>
                      <a:prstDash val="solid"/>
                    </a:lnBlToTr>
                  </a:tcPr>
                </a:tc>
              </a:tr>
              <a:tr h="2511694">
                <a:tc>
                  <a:txBody>
                    <a:bodyPr/>
                    <a:lstStyle/>
                    <a:p>
                      <a:pPr marL="182563" marR="0" indent="-182563" algn="l" defTabSz="952287" rtl="0" eaLnBrk="1" fontAlgn="auto" latinLnBrk="0" hangingPunct="1">
                        <a:lnSpc>
                          <a:spcPct val="100000"/>
                        </a:lnSpc>
                        <a:spcBef>
                          <a:spcPts val="576"/>
                        </a:spcBef>
                        <a:spcAft>
                          <a:spcPts val="0"/>
                        </a:spcAft>
                        <a:buClrTx/>
                        <a:buSzPct val="100000"/>
                        <a:buFont typeface="Verdana" panose="020B0604030504040204" pitchFamily="34" charset="0"/>
                        <a:buChar char="•"/>
                        <a:tabLst/>
                        <a:defRPr/>
                      </a:pPr>
                      <a:r>
                        <a:rPr lang="en-US" sz="105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Nigeria</a:t>
                      </a:r>
                      <a:r>
                        <a:rPr lang="en-US" sz="1050" b="1"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1050" b="0"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a:t>
                      </a:r>
                      <a:r>
                        <a:rPr lang="en-US" sz="1050" b="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anks 136</a:t>
                      </a:r>
                      <a:r>
                        <a:rPr lang="en-US" sz="1050" b="0" baseline="30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th</a:t>
                      </a:r>
                      <a:r>
                        <a:rPr lang="en-US" sz="1050" b="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in Transparency International's corruption index among 174</a:t>
                      </a:r>
                      <a:r>
                        <a:rPr lang="en-US" sz="1050" b="0"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countries</a:t>
                      </a:r>
                      <a:endParaRPr lang="en-US" sz="1050" b="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182563" marR="0" indent="-182563" algn="l" defTabSz="952287" rtl="0" eaLnBrk="1" fontAlgn="auto" latinLnBrk="0" hangingPunct="1">
                        <a:lnSpc>
                          <a:spcPct val="100000"/>
                        </a:lnSpc>
                        <a:spcBef>
                          <a:spcPts val="576"/>
                        </a:spcBef>
                        <a:spcAft>
                          <a:spcPts val="0"/>
                        </a:spcAft>
                        <a:buClrTx/>
                        <a:buSzPct val="100000"/>
                        <a:buFont typeface="Verdana" panose="020B0604030504040204" pitchFamily="34" charset="0"/>
                        <a:buChar char="•"/>
                        <a:tabLst/>
                        <a:defRPr/>
                      </a:pPr>
                      <a:r>
                        <a:rPr lang="en-US" sz="1050" b="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Government </a:t>
                      </a:r>
                      <a:r>
                        <a:rPr lang="en-US" sz="105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bureaucracy </a:t>
                      </a:r>
                      <a:r>
                        <a:rPr lang="en-US" sz="1050" b="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and </a:t>
                      </a:r>
                      <a:r>
                        <a:rPr lang="en-US" sz="105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lack of transparency </a:t>
                      </a:r>
                      <a:r>
                        <a:rPr lang="en-US" sz="1050" b="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in administration reducing investor confidence</a:t>
                      </a:r>
                    </a:p>
                    <a:p>
                      <a:pPr marL="182563" marR="0" indent="-182563" algn="l" defTabSz="952287" rtl="0" eaLnBrk="1" fontAlgn="auto" latinLnBrk="0" hangingPunct="1">
                        <a:lnSpc>
                          <a:spcPct val="100000"/>
                        </a:lnSpc>
                        <a:spcBef>
                          <a:spcPts val="240"/>
                        </a:spcBef>
                        <a:spcAft>
                          <a:spcPts val="0"/>
                        </a:spcAft>
                        <a:buClrTx/>
                        <a:buSzPct val="100000"/>
                        <a:buFont typeface="Verdana" panose="020B0604030504040204" pitchFamily="34" charset="0"/>
                        <a:buChar char="•"/>
                        <a:tabLst/>
                        <a:defRPr/>
                      </a:pPr>
                      <a:endParaRPr lang="en-US" sz="1050" b="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txBody>
                  <a:tcPr marL="85935" marR="85935" marT="39158" marB="39158">
                    <a:lnL w="12700" cap="flat" cmpd="sng" algn="ctr">
                      <a:solidFill>
                        <a:schemeClr val="bg1"/>
                      </a:solidFill>
                      <a:prstDash val="dash"/>
                      <a:round/>
                      <a:headEnd type="none" w="med" len="med"/>
                      <a:tailEnd type="none" w="med" len="med"/>
                    </a:lnL>
                    <a:lnR w="12700" cap="flat" cmpd="sng" algn="ctr">
                      <a:solidFill>
                        <a:schemeClr val="bg1"/>
                      </a:solidFill>
                      <a:prstDash val="dash"/>
                      <a:round/>
                      <a:headEnd type="none" w="med" len="med"/>
                      <a:tailEnd type="none" w="med" len="med"/>
                    </a:lnR>
                    <a:lnT w="12700" cap="flat" cmpd="sng" algn="ctr">
                      <a:solidFill>
                        <a:schemeClr val="bg1"/>
                      </a:solidFill>
                      <a:prstDash val="dash"/>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82563" indent="-182563" algn="l" defTabSz="981334" rtl="0" eaLnBrk="1" latinLnBrk="0" hangingPunct="1">
                        <a:lnSpc>
                          <a:spcPct val="100000"/>
                        </a:lnSpc>
                        <a:spcBef>
                          <a:spcPts val="576"/>
                        </a:spcBef>
                        <a:spcAft>
                          <a:spcPts val="0"/>
                        </a:spcAft>
                        <a:buClrTx/>
                        <a:buSzPct val="100000"/>
                        <a:buFont typeface="Verdana" panose="020B0604030504040204" pitchFamily="34" charset="0"/>
                        <a:buChar char="•"/>
                      </a:pPr>
                      <a:r>
                        <a:rPr lang="en-US" sz="105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Lack of coordination</a:t>
                      </a:r>
                      <a:r>
                        <a:rPr lang="en-US" sz="105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between ministries and agencies, </a:t>
                      </a:r>
                      <a:r>
                        <a:rPr lang="en-US" sz="105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inadequate planning and monitoring </a:t>
                      </a:r>
                      <a:r>
                        <a:rPr lang="en-US" sz="1050" b="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has led to</a:t>
                      </a:r>
                      <a:r>
                        <a:rPr lang="en-US" sz="1050" b="0"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poor implementation/ follow-up</a:t>
                      </a:r>
                      <a:endParaRPr lang="en-US" sz="1050" b="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txBody>
                  <a:tcPr marL="85935" marR="85935" marT="39158" marB="39158">
                    <a:lnL w="12700" cap="flat" cmpd="sng" algn="ctr">
                      <a:solidFill>
                        <a:schemeClr val="bg1"/>
                      </a:solidFill>
                      <a:prstDash val="dash"/>
                      <a:round/>
                      <a:headEnd type="none" w="med" len="med"/>
                      <a:tailEnd type="none" w="med" len="med"/>
                    </a:lnL>
                    <a:lnR w="12700" cap="flat" cmpd="sng" algn="ctr">
                      <a:solidFill>
                        <a:schemeClr val="bg1"/>
                      </a:solidFill>
                      <a:prstDash val="dash"/>
                      <a:round/>
                      <a:headEnd type="none" w="med" len="med"/>
                      <a:tailEnd type="none" w="med" len="med"/>
                    </a:lnR>
                    <a:lnT w="12700" cap="flat" cmpd="sng" algn="ctr">
                      <a:solidFill>
                        <a:schemeClr val="bg1"/>
                      </a:solidFill>
                      <a:prstDash val="dash"/>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82563" indent="-182563" algn="l" defTabSz="952287" rtl="0" eaLnBrk="1" latinLnBrk="0" hangingPunct="1">
                        <a:lnSpc>
                          <a:spcPct val="100000"/>
                        </a:lnSpc>
                        <a:spcBef>
                          <a:spcPts val="576"/>
                        </a:spcBef>
                        <a:spcAft>
                          <a:spcPts val="0"/>
                        </a:spcAft>
                        <a:buClrTx/>
                        <a:buSzPct val="100000"/>
                        <a:buFont typeface="Verdana" panose="020B0604030504040204" pitchFamily="34" charset="0"/>
                        <a:buChar char="•"/>
                      </a:pPr>
                      <a:r>
                        <a:rPr lang="en-US" sz="105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Lack of political will</a:t>
                      </a:r>
                      <a:r>
                        <a:rPr lang="en-US" sz="1050" b="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and determination by government </a:t>
                      </a:r>
                      <a:r>
                        <a:rPr lang="en-US" sz="105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to pursue existing blue-prints and initiatives</a:t>
                      </a:r>
                    </a:p>
                    <a:p>
                      <a:pPr marL="182563" marR="0" indent="-182563" algn="l" defTabSz="952287" rtl="0" eaLnBrk="1" fontAlgn="auto" latinLnBrk="0" hangingPunct="1">
                        <a:lnSpc>
                          <a:spcPct val="100000"/>
                        </a:lnSpc>
                        <a:spcBef>
                          <a:spcPts val="576"/>
                        </a:spcBef>
                        <a:spcAft>
                          <a:spcPts val="0"/>
                        </a:spcAft>
                        <a:buClrTx/>
                        <a:buSzPct val="100000"/>
                        <a:buFont typeface="Verdana" panose="020B0604030504040204" pitchFamily="34" charset="0"/>
                        <a:buChar char="•"/>
                        <a:tabLst/>
                        <a:defRPr/>
                      </a:pPr>
                      <a:r>
                        <a:rPr lang="en-US" sz="105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Limited faith</a:t>
                      </a:r>
                      <a:r>
                        <a:rPr lang="en-US" sz="1050" b="1"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1050"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by citizens in institutions of state and </a:t>
                      </a:r>
                      <a:r>
                        <a:rPr lang="en-US" sz="1050" b="1" baseline="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political leadership of Nigeria</a:t>
                      </a:r>
                      <a:endParaRPr lang="en-US" sz="1050" b="1"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txBody>
                  <a:tcPr marL="85935" marR="85935" marT="39158" marB="39158">
                    <a:lnL w="12700" cap="flat" cmpd="sng" algn="ctr">
                      <a:solidFill>
                        <a:schemeClr val="bg1"/>
                      </a:solidFill>
                      <a:prstDash val="dash"/>
                      <a:round/>
                      <a:headEnd type="none" w="med" len="med"/>
                      <a:tailEnd type="none" w="med" len="med"/>
                    </a:lnL>
                    <a:lnR w="12700" cap="flat" cmpd="sng" algn="ctr">
                      <a:noFill/>
                      <a:prstDash val="sysDot"/>
                      <a:round/>
                      <a:headEnd type="none" w="med" len="med"/>
                      <a:tailEnd type="none" w="med" len="med"/>
                    </a:lnR>
                    <a:lnT w="12700" cap="flat" cmpd="sng" algn="ctr">
                      <a:solidFill>
                        <a:schemeClr val="bg1"/>
                      </a:solidFill>
                      <a:prstDash val="dash"/>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pic>
        <p:nvPicPr>
          <p:cNvPr id="55" name="Picture 8" descr="http://www.hannaharendtcenter.org/wp-content/uploads/2012/03/reality1-300x240.gif"/>
          <p:cNvPicPr>
            <a:picLocks noChangeAspect="1" noChangeArrowheads="1"/>
          </p:cNvPicPr>
          <p:nvPr/>
        </p:nvPicPr>
        <p:blipFill rotWithShape="1">
          <a:blip r:embed="rId6" cstate="email">
            <a:grayscl/>
            <a:extLst>
              <a:ext uri="{28A0092B-C50C-407E-A947-70E740481C1C}">
                <a14:useLocalDpi xmlns:a14="http://schemas.microsoft.com/office/drawing/2010/main"/>
              </a:ext>
            </a:extLst>
          </a:blip>
          <a:srcRect r="34113" b="18411"/>
          <a:stretch/>
        </p:blipFill>
        <p:spPr bwMode="auto">
          <a:xfrm>
            <a:off x="6711398" y="2526739"/>
            <a:ext cx="1056574" cy="921839"/>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2" descr="https://www.colourbox.com/preview/7350498-stop-corruption.jpg"/>
          <p:cNvPicPr>
            <a:picLocks noChangeAspect="1" noChangeArrowheads="1"/>
          </p:cNvPicPr>
          <p:nvPr/>
        </p:nvPicPr>
        <p:blipFill rotWithShape="1">
          <a:blip r:embed="rId7" cstate="print">
            <a:grayscl/>
            <a:extLst>
              <a:ext uri="{28A0092B-C50C-407E-A947-70E740481C1C}">
                <a14:useLocalDpi xmlns:a14="http://schemas.microsoft.com/office/drawing/2010/main"/>
              </a:ext>
            </a:extLst>
          </a:blip>
          <a:srcRect/>
          <a:stretch/>
        </p:blipFill>
        <p:spPr bwMode="auto">
          <a:xfrm>
            <a:off x="1449842" y="2477031"/>
            <a:ext cx="1097529" cy="971547"/>
          </a:xfrm>
          <a:prstGeom prst="rect">
            <a:avLst/>
          </a:prstGeom>
          <a:noFill/>
          <a:extLst>
            <a:ext uri="{909E8E84-426E-40dd-AFC4-6F175D3DCCD1}">
              <a14:hiddenFill xmlns:a14="http://schemas.microsoft.com/office/drawing/2010/main" xmlns="">
                <a:solidFill>
                  <a:srgbClr val="FFFFFF"/>
                </a:solidFill>
              </a14:hiddenFill>
            </a:ext>
          </a:extLst>
        </p:spPr>
      </p:pic>
      <p:sp>
        <p:nvSpPr>
          <p:cNvPr id="57" name="BainQuote"/>
          <p:cNvSpPr>
            <a:spLocks noChangeArrowheads="1"/>
          </p:cNvSpPr>
          <p:nvPr>
            <p:custDataLst>
              <p:tags r:id="rId2"/>
            </p:custDataLst>
          </p:nvPr>
        </p:nvSpPr>
        <p:spPr bwMode="auto">
          <a:xfrm>
            <a:off x="995627" y="4995132"/>
            <a:ext cx="2272007" cy="1110609"/>
          </a:xfrm>
          <a:prstGeom prst="rect">
            <a:avLst/>
          </a:prstGeom>
          <a:solidFill>
            <a:srgbClr val="DDDDDD">
              <a:alpha val="50000"/>
            </a:srgbClr>
          </a:solidFill>
          <a:ln w="9525">
            <a:noFill/>
            <a:miter lim="800000"/>
            <a:headEnd/>
            <a:tailEnd/>
          </a:ln>
          <a:effectLst/>
        </p:spPr>
        <p:txBody>
          <a:bodyPr wrap="square" lIns="31774" tIns="31774" rIns="31774" bIns="31774">
            <a:spAutoFit/>
          </a:bodyPr>
          <a:lstStyle/>
          <a:p>
            <a:pPr defTabSz="864496">
              <a:spcBef>
                <a:spcPts val="593"/>
              </a:spcBef>
              <a:buSzPct val="100000"/>
            </a:pPr>
            <a:r>
              <a:rPr lang="en-US" altLang="ja-JP" sz="1050" i="1" dirty="0">
                <a:solidFill>
                  <a:srgbClr val="000000"/>
                </a:solidFill>
                <a:latin typeface="Verdana" panose="020B0604030504040204" pitchFamily="34" charset="0"/>
                <a:ea typeface="Verdana" panose="020B0604030504040204" pitchFamily="34" charset="0"/>
                <a:cs typeface="Verdana" panose="020B0604030504040204" pitchFamily="34" charset="0"/>
              </a:rPr>
              <a:t>“There's no doubt that for many companies, </a:t>
            </a:r>
            <a:r>
              <a:rPr lang="en-US" altLang="ja-JP" sz="1050" b="1" i="1" dirty="0">
                <a:solidFill>
                  <a:srgbClr val="000000"/>
                </a:solidFill>
                <a:latin typeface="Verdana" panose="020B0604030504040204" pitchFamily="34" charset="0"/>
                <a:ea typeface="Verdana" panose="020B0604030504040204" pitchFamily="34" charset="0"/>
                <a:cs typeface="Verdana" panose="020B0604030504040204" pitchFamily="34" charset="0"/>
              </a:rPr>
              <a:t>corruption</a:t>
            </a:r>
            <a:r>
              <a:rPr lang="en-US" altLang="ja-JP" sz="1050" i="1" dirty="0">
                <a:solidFill>
                  <a:srgbClr val="000000"/>
                </a:solidFill>
                <a:latin typeface="Verdana" panose="020B0604030504040204" pitchFamily="34" charset="0"/>
                <a:ea typeface="Verdana" panose="020B0604030504040204" pitchFamily="34" charset="0"/>
                <a:cs typeface="Verdana" panose="020B0604030504040204" pitchFamily="34" charset="0"/>
              </a:rPr>
              <a:t> remains the </a:t>
            </a:r>
            <a:r>
              <a:rPr lang="en-US" altLang="ja-JP" sz="1050" b="1" i="1" dirty="0">
                <a:solidFill>
                  <a:srgbClr val="000000"/>
                </a:solidFill>
                <a:latin typeface="Verdana" panose="020B0604030504040204" pitchFamily="34" charset="0"/>
                <a:ea typeface="Verdana" panose="020B0604030504040204" pitchFamily="34" charset="0"/>
                <a:cs typeface="Verdana" panose="020B0604030504040204" pitchFamily="34" charset="0"/>
              </a:rPr>
              <a:t>biggest obstacle against investing in</a:t>
            </a:r>
            <a:r>
              <a:rPr lang="en-US" altLang="ja-JP" sz="1050" i="1" dirty="0">
                <a:solidFill>
                  <a:srgbClr val="000000"/>
                </a:solidFill>
                <a:latin typeface="Verdana" panose="020B0604030504040204" pitchFamily="34" charset="0"/>
                <a:ea typeface="Verdana" panose="020B0604030504040204" pitchFamily="34" charset="0"/>
                <a:cs typeface="Verdana" panose="020B0604030504040204" pitchFamily="34" charset="0"/>
              </a:rPr>
              <a:t> the oil-rich African nation </a:t>
            </a:r>
            <a:r>
              <a:rPr lang="en-US" altLang="ja-JP" sz="1050" b="1" i="1" dirty="0">
                <a:solidFill>
                  <a:srgbClr val="000000"/>
                </a:solidFill>
                <a:latin typeface="Verdana" panose="020B0604030504040204" pitchFamily="34" charset="0"/>
                <a:ea typeface="Verdana" panose="020B0604030504040204" pitchFamily="34" charset="0"/>
                <a:cs typeface="Verdana" panose="020B0604030504040204" pitchFamily="34" charset="0"/>
              </a:rPr>
              <a:t>[Nigeria]</a:t>
            </a:r>
            <a:r>
              <a:rPr lang="en-US" altLang="ja-JP" sz="1050" i="1" dirty="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algn="r" defTabSz="864496">
              <a:spcBef>
                <a:spcPts val="593"/>
              </a:spcBef>
              <a:buSzPct val="100000"/>
            </a:pPr>
            <a:r>
              <a:rPr lang="en-US" altLang="ja-JP" sz="1050" dirty="0">
                <a:solidFill>
                  <a:srgbClr val="000000"/>
                </a:solidFill>
                <a:latin typeface="Verdana" panose="020B0604030504040204" pitchFamily="34" charset="0"/>
                <a:ea typeface="Verdana" panose="020B0604030504040204" pitchFamily="34" charset="0"/>
                <a:cs typeface="Verdana" panose="020B0604030504040204" pitchFamily="34" charset="0"/>
              </a:rPr>
              <a:t>Deutsche </a:t>
            </a:r>
            <a:r>
              <a:rPr lang="en-US" altLang="ja-JP" sz="1050" dirty="0" err="1">
                <a:solidFill>
                  <a:srgbClr val="000000"/>
                </a:solidFill>
                <a:latin typeface="Verdana" panose="020B0604030504040204" pitchFamily="34" charset="0"/>
                <a:ea typeface="Verdana" panose="020B0604030504040204" pitchFamily="34" charset="0"/>
                <a:cs typeface="Verdana" panose="020B0604030504040204" pitchFamily="34" charset="0"/>
              </a:rPr>
              <a:t>Welle</a:t>
            </a:r>
            <a:r>
              <a:rPr lang="en-US" altLang="ja-JP" sz="1050" dirty="0">
                <a:solidFill>
                  <a:srgbClr val="000000"/>
                </a:solidFill>
                <a:latin typeface="Verdana" panose="020B0604030504040204" pitchFamily="34" charset="0"/>
                <a:ea typeface="Verdana" panose="020B0604030504040204" pitchFamily="34" charset="0"/>
                <a:cs typeface="Verdana" panose="020B0604030504040204" pitchFamily="34" charset="0"/>
              </a:rPr>
              <a:t>, 2015</a:t>
            </a:r>
          </a:p>
        </p:txBody>
      </p:sp>
      <p:sp>
        <p:nvSpPr>
          <p:cNvPr id="58" name="BainNotesBox"/>
          <p:cNvSpPr txBox="1"/>
          <p:nvPr/>
        </p:nvSpPr>
        <p:spPr>
          <a:xfrm>
            <a:off x="931487" y="6130001"/>
            <a:ext cx="8660654" cy="138499"/>
          </a:xfrm>
          <a:prstGeom prst="rect">
            <a:avLst/>
          </a:prstGeom>
          <a:noFill/>
        </p:spPr>
        <p:txBody>
          <a:bodyPr vert="horz" wrap="square" lIns="0" tIns="0" rIns="0" bIns="0" rtlCol="0" anchor="b">
            <a:spAutoFit/>
          </a:bodyPr>
          <a:lstStyle/>
          <a:p>
            <a:r>
              <a:rPr lang="en-US" sz="900" dirty="0">
                <a:latin typeface="Verdana" panose="020B0604030504040204" pitchFamily="34" charset="0"/>
                <a:ea typeface="Verdana" panose="020B0604030504040204" pitchFamily="34" charset="0"/>
                <a:cs typeface="Verdana" panose="020B0604030504040204" pitchFamily="34" charset="0"/>
              </a:rPr>
              <a:t>Source: Lit. </a:t>
            </a:r>
            <a:r>
              <a:rPr lang="en-US" sz="900" dirty="0" smtClean="0">
                <a:latin typeface="Verdana" panose="020B0604030504040204" pitchFamily="34" charset="0"/>
                <a:ea typeface="Verdana" panose="020B0604030504040204" pitchFamily="34" charset="0"/>
                <a:cs typeface="Verdana" panose="020B0604030504040204" pitchFamily="34" charset="0"/>
              </a:rPr>
              <a:t>Search; Independent </a:t>
            </a:r>
            <a:r>
              <a:rPr lang="en-US" sz="900" dirty="0">
                <a:latin typeface="Verdana" panose="020B0604030504040204" pitchFamily="34" charset="0"/>
                <a:ea typeface="Verdana" panose="020B0604030504040204" pitchFamily="34" charset="0"/>
                <a:cs typeface="Verdana" panose="020B0604030504040204" pitchFamily="34" charset="0"/>
              </a:rPr>
              <a:t>analysis</a:t>
            </a:r>
          </a:p>
        </p:txBody>
      </p:sp>
      <p:sp>
        <p:nvSpPr>
          <p:cNvPr id="59" name="BainQuote"/>
          <p:cNvSpPr>
            <a:spLocks noChangeArrowheads="1"/>
          </p:cNvSpPr>
          <p:nvPr>
            <p:custDataLst>
              <p:tags r:id="rId3"/>
            </p:custDataLst>
          </p:nvPr>
        </p:nvSpPr>
        <p:spPr bwMode="auto">
          <a:xfrm>
            <a:off x="6025395" y="4995132"/>
            <a:ext cx="2214366" cy="1282066"/>
          </a:xfrm>
          <a:prstGeom prst="rect">
            <a:avLst/>
          </a:prstGeom>
          <a:solidFill>
            <a:srgbClr val="DDDDDD">
              <a:alpha val="50000"/>
            </a:srgbClr>
          </a:solidFill>
          <a:ln w="9525">
            <a:noFill/>
            <a:miter lim="800000"/>
            <a:headEnd/>
            <a:tailEnd/>
          </a:ln>
          <a:effectLst/>
        </p:spPr>
        <p:txBody>
          <a:bodyPr wrap="square" lIns="31774" tIns="31774" rIns="31774" bIns="31774">
            <a:spAutoFit/>
          </a:bodyPr>
          <a:lstStyle/>
          <a:p>
            <a:pPr defTabSz="864496">
              <a:spcBef>
                <a:spcPts val="593"/>
              </a:spcBef>
              <a:buSzPct val="100000"/>
            </a:pPr>
            <a:r>
              <a:rPr lang="en-US" altLang="ja-JP" sz="1059" i="1" dirty="0">
                <a:solidFill>
                  <a:srgbClr val="000000"/>
                </a:solidFill>
                <a:latin typeface="Verdana" panose="020B0604030504040204" pitchFamily="34" charset="0"/>
                <a:ea typeface="Verdana" panose="020B0604030504040204" pitchFamily="34" charset="0"/>
                <a:cs typeface="Verdana" panose="020B0604030504040204" pitchFamily="34" charset="0"/>
              </a:rPr>
              <a:t>“[Nigeria] policy needs to be better focused, more realistic and implementable. </a:t>
            </a:r>
            <a:r>
              <a:rPr lang="en-US" altLang="ja-JP" sz="1059" b="1" i="1" dirty="0">
                <a:solidFill>
                  <a:srgbClr val="000000"/>
                </a:solidFill>
                <a:latin typeface="Verdana" panose="020B0604030504040204" pitchFamily="34" charset="0"/>
                <a:ea typeface="Verdana" panose="020B0604030504040204" pitchFamily="34" charset="0"/>
                <a:cs typeface="Verdana" panose="020B0604030504040204" pitchFamily="34" charset="0"/>
              </a:rPr>
              <a:t>Many obvious policy steps and initiatives seem to be avoided</a:t>
            </a:r>
            <a:r>
              <a:rPr lang="en-US" altLang="ja-JP" sz="1059" i="1" dirty="0">
                <a:solidFill>
                  <a:srgbClr val="000000"/>
                </a:solidFill>
                <a:latin typeface="Verdana" panose="020B0604030504040204" pitchFamily="34" charset="0"/>
                <a:ea typeface="Verdana" panose="020B0604030504040204" pitchFamily="34" charset="0"/>
                <a:cs typeface="Verdana" panose="020B0604030504040204" pitchFamily="34" charset="0"/>
              </a:rPr>
              <a:t>.”</a:t>
            </a:r>
          </a:p>
          <a:p>
            <a:pPr algn="r" defTabSz="864496">
              <a:spcBef>
                <a:spcPts val="593"/>
              </a:spcBef>
              <a:buSzPct val="100000"/>
            </a:pPr>
            <a:r>
              <a:rPr lang="en-US" altLang="ja-JP" sz="1059" dirty="0">
                <a:solidFill>
                  <a:srgbClr val="000000"/>
                </a:solidFill>
                <a:latin typeface="Verdana" panose="020B0604030504040204" pitchFamily="34" charset="0"/>
                <a:ea typeface="Verdana" panose="020B0604030504040204" pitchFamily="34" charset="0"/>
                <a:cs typeface="Verdana" panose="020B0604030504040204" pitchFamily="34" charset="0"/>
              </a:rPr>
              <a:t>Financial Times Blog, 2015</a:t>
            </a:r>
          </a:p>
        </p:txBody>
      </p:sp>
      <p:pic>
        <p:nvPicPr>
          <p:cNvPr id="60" name="Picture 4" descr="http://thesalesblog.com/wp-content/uploads/2011/11/shutterstock_5979286-copy.jpg"/>
          <p:cNvPicPr>
            <a:picLocks noChangeAspect="1" noChangeArrowheads="1"/>
          </p:cNvPicPr>
          <p:nvPr/>
        </p:nvPicPr>
        <p:blipFill>
          <a:blip r:embed="rId8" cstate="print">
            <a:grayscl/>
            <a:extLst>
              <a:ext uri="{28A0092B-C50C-407E-A947-70E740481C1C}">
                <a14:useLocalDpi xmlns:a14="http://schemas.microsoft.com/office/drawing/2010/main"/>
              </a:ext>
            </a:extLst>
          </a:blip>
          <a:srcRect/>
          <a:stretch>
            <a:fillRect/>
          </a:stretch>
        </p:blipFill>
        <p:spPr bwMode="auto">
          <a:xfrm>
            <a:off x="3938078" y="2552440"/>
            <a:ext cx="1050782" cy="896138"/>
          </a:xfrm>
          <a:prstGeom prst="rect">
            <a:avLst/>
          </a:prstGeom>
          <a:noFill/>
          <a:extLst>
            <a:ext uri="{909E8E84-426E-40dd-AFC4-6F175D3DCCD1}">
              <a14:hiddenFill xmlns:a14="http://schemas.microsoft.com/office/drawing/2010/main" xmlns="">
                <a:solidFill>
                  <a:srgbClr val="FFFFFF"/>
                </a:solidFill>
              </a14:hiddenFill>
            </a:ext>
          </a:extLst>
        </p:spPr>
      </p:pic>
      <p:sp>
        <p:nvSpPr>
          <p:cNvPr id="61" name="BainQuote"/>
          <p:cNvSpPr>
            <a:spLocks noChangeArrowheads="1"/>
          </p:cNvSpPr>
          <p:nvPr>
            <p:custDataLst>
              <p:tags r:id="rId4"/>
            </p:custDataLst>
          </p:nvPr>
        </p:nvSpPr>
        <p:spPr bwMode="auto">
          <a:xfrm>
            <a:off x="3517152" y="4741336"/>
            <a:ext cx="2232212" cy="1563682"/>
          </a:xfrm>
          <a:prstGeom prst="rect">
            <a:avLst/>
          </a:prstGeom>
          <a:solidFill>
            <a:srgbClr val="DDDDDD">
              <a:alpha val="50000"/>
            </a:srgbClr>
          </a:solidFill>
          <a:ln w="9525">
            <a:noFill/>
            <a:miter lim="800000"/>
            <a:headEnd/>
            <a:tailEnd/>
          </a:ln>
          <a:effectLst/>
        </p:spPr>
        <p:txBody>
          <a:bodyPr wrap="square" lIns="31774" tIns="31774" rIns="31774" bIns="31774">
            <a:spAutoFit/>
          </a:bodyPr>
          <a:lstStyle/>
          <a:p>
            <a:pPr marL="120497" indent="-120497" defTabSz="864496">
              <a:spcBef>
                <a:spcPct val="20000"/>
              </a:spcBef>
            </a:pPr>
            <a:r>
              <a:rPr lang="en-US" altLang="ja-JP" sz="1059" i="1" dirty="0">
                <a:solidFill>
                  <a:srgbClr val="000000"/>
                </a:solidFill>
                <a:latin typeface="Verdana" panose="020B0604030504040204" pitchFamily="34" charset="0"/>
                <a:ea typeface="Verdana" panose="020B0604030504040204" pitchFamily="34" charset="0"/>
                <a:cs typeface="Verdana" panose="020B0604030504040204" pitchFamily="34" charset="0"/>
              </a:rPr>
              <a:t>“</a:t>
            </a:r>
            <a:r>
              <a:rPr lang="en-US" altLang="ja-JP" sz="1059" b="1" i="1" dirty="0">
                <a:solidFill>
                  <a:srgbClr val="000000"/>
                </a:solidFill>
                <a:latin typeface="Verdana" panose="020B0604030504040204" pitchFamily="34" charset="0"/>
                <a:ea typeface="Verdana" panose="020B0604030504040204" pitchFamily="34" charset="0"/>
                <a:cs typeface="Verdana" panose="020B0604030504040204" pitchFamily="34" charset="0"/>
              </a:rPr>
              <a:t>Lack of an effective ethical organizational framework to coordinate the activities of various institutions</a:t>
            </a:r>
            <a:r>
              <a:rPr lang="en-US" altLang="ja-JP" sz="1059" i="1" dirty="0">
                <a:solidFill>
                  <a:srgbClr val="000000"/>
                </a:solidFill>
                <a:latin typeface="Verdana" panose="020B0604030504040204" pitchFamily="34" charset="0"/>
                <a:ea typeface="Verdana" panose="020B0604030504040204" pitchFamily="34" charset="0"/>
                <a:cs typeface="Verdana" panose="020B0604030504040204" pitchFamily="34" charset="0"/>
              </a:rPr>
              <a:t> has astronomically worsened unethical practices… in the Nigerian public service.”</a:t>
            </a:r>
          </a:p>
          <a:p>
            <a:pPr marL="120497" indent="-120497" algn="r" defTabSz="864496">
              <a:spcBef>
                <a:spcPct val="20000"/>
              </a:spcBef>
            </a:pPr>
            <a:r>
              <a:rPr lang="en-US" altLang="ja-JP" sz="1059" dirty="0">
                <a:solidFill>
                  <a:srgbClr val="000000"/>
                </a:solidFill>
                <a:latin typeface="Verdana" panose="020B0604030504040204" pitchFamily="34" charset="0"/>
                <a:ea typeface="Verdana" panose="020B0604030504040204" pitchFamily="34" charset="0"/>
                <a:cs typeface="Verdana" panose="020B0604030504040204" pitchFamily="34" charset="0"/>
              </a:rPr>
              <a:t>Scientific Research Publishing Journal, 2014</a:t>
            </a:r>
          </a:p>
        </p:txBody>
      </p:sp>
    </p:spTree>
    <p:extLst>
      <p:ext uri="{BB962C8B-B14F-4D97-AF65-F5344CB8AC3E}">
        <p14:creationId xmlns:p14="http://schemas.microsoft.com/office/powerpoint/2010/main" val="2133470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91" y="1219200"/>
            <a:ext cx="7838741" cy="5232399"/>
          </a:xfrm>
        </p:spPr>
        <p:txBody>
          <a:bodyPr>
            <a:normAutofit fontScale="90000"/>
          </a:bodyPr>
          <a:lstStyle/>
          <a:p>
            <a:pPr>
              <a:lnSpc>
                <a:spcPct val="100000"/>
              </a:lnSpc>
            </a:pPr>
            <a:r>
              <a:rPr lang="en-GB" sz="2400" dirty="0" smtClean="0">
                <a:solidFill>
                  <a:srgbClr val="000000"/>
                </a:solidFill>
              </a:rPr>
              <a:t/>
            </a:r>
            <a:br>
              <a:rPr lang="en-GB" sz="2400" dirty="0" smtClean="0">
                <a:solidFill>
                  <a:srgbClr val="000000"/>
                </a:solidFill>
              </a:rPr>
            </a:br>
            <a:r>
              <a:rPr lang="en-GB" sz="2400" dirty="0" smtClean="0">
                <a:solidFill>
                  <a:srgbClr val="000000"/>
                </a:solidFill>
              </a:rPr>
              <a:t/>
            </a:r>
            <a:br>
              <a:rPr lang="en-GB" sz="2400" dirty="0" smtClean="0">
                <a:solidFill>
                  <a:srgbClr val="000000"/>
                </a:solidFill>
              </a:rPr>
            </a:br>
            <a:r>
              <a:rPr lang="en-GB" sz="2400" dirty="0">
                <a:solidFill>
                  <a:srgbClr val="000000"/>
                </a:solidFill>
              </a:rPr>
              <a:t/>
            </a:r>
            <a:br>
              <a:rPr lang="en-GB" sz="2400" dirty="0">
                <a:solidFill>
                  <a:srgbClr val="000000"/>
                </a:solidFill>
              </a:rPr>
            </a:br>
            <a:r>
              <a:rPr lang="en-GB" sz="2400" dirty="0" smtClean="0">
                <a:solidFill>
                  <a:srgbClr val="000000"/>
                </a:solidFill>
              </a:rPr>
              <a:t/>
            </a:r>
            <a:br>
              <a:rPr lang="en-GB" sz="2400" dirty="0" smtClean="0">
                <a:solidFill>
                  <a:srgbClr val="000000"/>
                </a:solidFill>
              </a:rPr>
            </a:br>
            <a:r>
              <a:rPr lang="en-GB" sz="2200" dirty="0" smtClean="0">
                <a:solidFill>
                  <a:srgbClr val="000000"/>
                </a:solidFill>
              </a:rPr>
              <a:t>“While </a:t>
            </a:r>
            <a:r>
              <a:rPr lang="en-GB" sz="2200" dirty="0">
                <a:solidFill>
                  <a:srgbClr val="000000"/>
                </a:solidFill>
              </a:rPr>
              <a:t>we are not unaware of the challenges currently being faced by our businesses, on our part, the Government remains relentless in our goal of removing the obstacles and roadblocks that have long afflicted </a:t>
            </a:r>
            <a:r>
              <a:rPr lang="en-GB" sz="2200" dirty="0" smtClean="0">
                <a:solidFill>
                  <a:srgbClr val="000000"/>
                </a:solidFill>
              </a:rPr>
              <a:t>commercial activity </a:t>
            </a:r>
            <a:r>
              <a:rPr lang="en-GB" sz="2200" dirty="0">
                <a:solidFill>
                  <a:srgbClr val="000000"/>
                </a:solidFill>
              </a:rPr>
              <a:t>in Nigeria</a:t>
            </a:r>
            <a:r>
              <a:rPr lang="en-GB" sz="2200" dirty="0" smtClean="0">
                <a:solidFill>
                  <a:srgbClr val="000000"/>
                </a:solidFill>
              </a:rPr>
              <a:t>.”</a:t>
            </a:r>
            <a:br>
              <a:rPr lang="en-GB" sz="2200" dirty="0" smtClean="0">
                <a:solidFill>
                  <a:srgbClr val="000000"/>
                </a:solidFill>
              </a:rPr>
            </a:br>
            <a:r>
              <a:rPr lang="en-GB" sz="2200" dirty="0">
                <a:solidFill>
                  <a:srgbClr val="000000"/>
                </a:solidFill>
              </a:rPr>
              <a:t/>
            </a:r>
            <a:br>
              <a:rPr lang="en-GB" sz="2200" dirty="0">
                <a:solidFill>
                  <a:srgbClr val="000000"/>
                </a:solidFill>
              </a:rPr>
            </a:br>
            <a:r>
              <a:rPr lang="en-GB" sz="2200" dirty="0" smtClean="0">
                <a:solidFill>
                  <a:srgbClr val="000000"/>
                </a:solidFill>
              </a:rPr>
              <a:t>- His Excellency, the Vice President of the Federal Republic of Nigeria (2016)</a:t>
            </a:r>
            <a:br>
              <a:rPr lang="en-GB" sz="2200" dirty="0" smtClean="0">
                <a:solidFill>
                  <a:srgbClr val="000000"/>
                </a:solidFill>
              </a:rPr>
            </a:br>
            <a:r>
              <a:rPr lang="en-GB" sz="2200" dirty="0">
                <a:solidFill>
                  <a:srgbClr val="000000"/>
                </a:solidFill>
              </a:rPr>
              <a:t/>
            </a:r>
            <a:br>
              <a:rPr lang="en-GB" sz="2200" dirty="0">
                <a:solidFill>
                  <a:srgbClr val="000000"/>
                </a:solidFill>
              </a:rPr>
            </a:br>
            <a:r>
              <a:rPr lang="en-GB" sz="2200" dirty="0">
                <a:solidFill>
                  <a:srgbClr val="000000"/>
                </a:solidFill>
              </a:rPr>
              <a:t>“Our overarching goal should be improvements and reforms that will be visible not merely in our numerical rankings, but in the stories and testimonials of business owners and entrepreneurs across the entire country. </a:t>
            </a:r>
            <a:r>
              <a:rPr lang="en-US" sz="2200" dirty="0">
                <a:solidFill>
                  <a:srgbClr val="000000"/>
                </a:solidFill>
              </a:rPr>
              <a:t>…</a:t>
            </a:r>
            <a:r>
              <a:rPr lang="en-GB" sz="2200" dirty="0">
                <a:solidFill>
                  <a:srgbClr val="000000"/>
                </a:solidFill>
              </a:rPr>
              <a:t>beyond the specific indicators, we should be aiming for visible, irrefutable and sustainable change across the widest possible spectrum of the business environment.”</a:t>
            </a:r>
            <a:br>
              <a:rPr lang="en-GB" sz="2200" dirty="0">
                <a:solidFill>
                  <a:srgbClr val="000000"/>
                </a:solidFill>
              </a:rPr>
            </a:br>
            <a:r>
              <a:rPr lang="en-GB" sz="2200" dirty="0">
                <a:solidFill>
                  <a:srgbClr val="000000"/>
                </a:solidFill>
              </a:rPr>
              <a:t/>
            </a:r>
            <a:br>
              <a:rPr lang="en-GB" sz="2200" dirty="0">
                <a:solidFill>
                  <a:srgbClr val="000000"/>
                </a:solidFill>
              </a:rPr>
            </a:br>
            <a:r>
              <a:rPr lang="en-GB" sz="2200" dirty="0">
                <a:solidFill>
                  <a:srgbClr val="000000"/>
                </a:solidFill>
              </a:rPr>
              <a:t> - </a:t>
            </a:r>
            <a:r>
              <a:rPr lang="en-GB" sz="2200" dirty="0" smtClean="0">
                <a:solidFill>
                  <a:srgbClr val="000000"/>
                </a:solidFill>
              </a:rPr>
              <a:t>Honourable </a:t>
            </a:r>
            <a:r>
              <a:rPr lang="en-GB" sz="2200" dirty="0">
                <a:solidFill>
                  <a:srgbClr val="000000"/>
                </a:solidFill>
              </a:rPr>
              <a:t>Minister, Federal Ministry of Industry, Trade &amp; </a:t>
            </a:r>
            <a:r>
              <a:rPr lang="en-GB" sz="2200" dirty="0" smtClean="0">
                <a:solidFill>
                  <a:srgbClr val="000000"/>
                </a:solidFill>
              </a:rPr>
              <a:t>Investment (2016) </a:t>
            </a:r>
            <a:br>
              <a:rPr lang="en-GB" sz="2200" dirty="0" smtClean="0">
                <a:solidFill>
                  <a:srgbClr val="000000"/>
                </a:solidFill>
              </a:rPr>
            </a:br>
            <a:r>
              <a:rPr lang="en-GB" dirty="0">
                <a:solidFill>
                  <a:srgbClr val="000000"/>
                </a:solidFill>
              </a:rPr>
              <a:t/>
            </a:r>
            <a:br>
              <a:rPr lang="en-GB" dirty="0">
                <a:solidFill>
                  <a:srgbClr val="000000"/>
                </a:solidFill>
              </a:rPr>
            </a:br>
            <a:r>
              <a:rPr lang="en-GB" dirty="0" smtClean="0">
                <a:solidFill>
                  <a:srgbClr val="000000"/>
                </a:solidFill>
              </a:rPr>
              <a:t/>
            </a:r>
            <a:br>
              <a:rPr lang="en-GB" dirty="0" smtClean="0">
                <a:solidFill>
                  <a:srgbClr val="000000"/>
                </a:solidFill>
              </a:rPr>
            </a:br>
            <a:r>
              <a:rPr lang="en-GB" sz="2000" dirty="0">
                <a:solidFill>
                  <a:srgbClr val="000000"/>
                </a:solidFill>
              </a:rPr>
              <a:t/>
            </a:r>
            <a:br>
              <a:rPr lang="en-GB" sz="2000" dirty="0">
                <a:solidFill>
                  <a:srgbClr val="000000"/>
                </a:solidFill>
              </a:rPr>
            </a:br>
            <a:r>
              <a:rPr lang="en-GB" sz="2400" dirty="0">
                <a:solidFill>
                  <a:srgbClr val="000000"/>
                </a:solidFill>
              </a:rPr>
              <a:t/>
            </a:r>
            <a:br>
              <a:rPr lang="en-GB" sz="2400" dirty="0">
                <a:solidFill>
                  <a:srgbClr val="000000"/>
                </a:solidFill>
              </a:rPr>
            </a:br>
            <a:endParaRPr lang="en-US" sz="2400" dirty="0">
              <a:solidFill>
                <a:srgbClr val="000000"/>
              </a:solidFill>
            </a:endParaRPr>
          </a:p>
        </p:txBody>
      </p:sp>
      <p:sp>
        <p:nvSpPr>
          <p:cNvPr id="3" name="Slide Number Placeholder 2"/>
          <p:cNvSpPr>
            <a:spLocks noGrp="1"/>
          </p:cNvSpPr>
          <p:nvPr>
            <p:ph type="sldNum" sz="quarter" idx="4294967295"/>
          </p:nvPr>
        </p:nvSpPr>
        <p:spPr>
          <a:xfrm>
            <a:off x="7563392" y="6459786"/>
            <a:ext cx="701635" cy="365125"/>
          </a:xfrm>
          <a:prstGeom prst="rect">
            <a:avLst/>
          </a:prstGeom>
        </p:spPr>
        <p:txBody>
          <a:bodyPr/>
          <a:lstStyle/>
          <a:p>
            <a:fld id="{DFC99953-7AD3-9441-8DBA-F3975CE6110D}" type="slidenum">
              <a:rPr lang="en-US" smtClean="0"/>
              <a:t>10</a:t>
            </a:fld>
            <a:endParaRPr lang="en-US"/>
          </a:p>
        </p:txBody>
      </p:sp>
      <p:sp>
        <p:nvSpPr>
          <p:cNvPr id="4" name="TextBox 3"/>
          <p:cNvSpPr txBox="1"/>
          <p:nvPr/>
        </p:nvSpPr>
        <p:spPr>
          <a:xfrm>
            <a:off x="2455333" y="897467"/>
            <a:ext cx="184666" cy="338554"/>
          </a:xfrm>
          <a:prstGeom prst="rect">
            <a:avLst/>
          </a:prstGeom>
          <a:noFill/>
        </p:spPr>
        <p:txBody>
          <a:bodyPr wrap="none" rtlCol="0">
            <a:spAutoFit/>
          </a:bodyPr>
          <a:lstStyle/>
          <a:p>
            <a:endParaRPr lang="en-US" dirty="0"/>
          </a:p>
        </p:txBody>
      </p:sp>
      <p:sp>
        <p:nvSpPr>
          <p:cNvPr id="6" name="TextBox 5"/>
          <p:cNvSpPr txBox="1"/>
          <p:nvPr/>
        </p:nvSpPr>
        <p:spPr>
          <a:xfrm>
            <a:off x="1388532" y="440266"/>
            <a:ext cx="7112001" cy="461665"/>
          </a:xfrm>
          <a:prstGeom prst="rect">
            <a:avLst/>
          </a:prstGeom>
          <a:noFill/>
        </p:spPr>
        <p:txBody>
          <a:bodyPr wrap="square" rtlCol="0">
            <a:spAutoFit/>
          </a:bodyPr>
          <a:lstStyle/>
          <a:p>
            <a:r>
              <a:rPr lang="en-US" sz="2400" b="1" dirty="0" smtClean="0">
                <a:solidFill>
                  <a:schemeClr val="bg1"/>
                </a:solidFill>
                <a:latin typeface="Verdana"/>
                <a:cs typeface="Verdana"/>
              </a:rPr>
              <a:t>The Vision of this Administration </a:t>
            </a:r>
            <a:endParaRPr lang="en-US" sz="2400" b="1" dirty="0">
              <a:solidFill>
                <a:schemeClr val="bg1"/>
              </a:solidFill>
              <a:latin typeface="Verdana"/>
              <a:cs typeface="Verdana"/>
            </a:endParaRPr>
          </a:p>
        </p:txBody>
      </p:sp>
    </p:spTree>
    <p:extLst>
      <p:ext uri="{BB962C8B-B14F-4D97-AF65-F5344CB8AC3E}">
        <p14:creationId xmlns:p14="http://schemas.microsoft.com/office/powerpoint/2010/main" val="1760497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427" y="156633"/>
            <a:ext cx="8067040" cy="1076961"/>
          </a:xfrm>
        </p:spPr>
        <p:txBody>
          <a:bodyPr>
            <a:noAutofit/>
          </a:bodyPr>
          <a:lstStyle/>
          <a:p>
            <a:r>
              <a:rPr lang="en-ZA"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Nigeria </a:t>
            </a:r>
            <a:r>
              <a:rPr lang="en-ZA" b="1" dirty="0">
                <a:solidFill>
                  <a:srgbClr val="FFFFFF"/>
                </a:solidFill>
                <a:latin typeface="Verdana" panose="020B0604030504040204" pitchFamily="34" charset="0"/>
                <a:ea typeface="Verdana" panose="020B0604030504040204" pitchFamily="34" charset="0"/>
                <a:cs typeface="Verdana" panose="020B0604030504040204" pitchFamily="34" charset="0"/>
              </a:rPr>
              <a:t>aspires to become Africa’s leading economy, </a:t>
            </a:r>
            <a:r>
              <a:rPr lang="en-ZA"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
            </a:r>
            <a:br>
              <a:rPr lang="en-ZA"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en-ZA"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we </a:t>
            </a:r>
            <a:r>
              <a:rPr lang="en-ZA" b="1" dirty="0">
                <a:solidFill>
                  <a:srgbClr val="FFFFFF"/>
                </a:solidFill>
                <a:latin typeface="Verdana" panose="020B0604030504040204" pitchFamily="34" charset="0"/>
                <a:ea typeface="Verdana" panose="020B0604030504040204" pitchFamily="34" charset="0"/>
                <a:cs typeface="Verdana" panose="020B0604030504040204" pitchFamily="34" charset="0"/>
              </a:rPr>
              <a:t>have to become more business friendly</a:t>
            </a:r>
            <a:endParaRPr lang="en-US"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4" name="BainBulletsConfiguration" hidden="1"/>
          <p:cNvSpPr txBox="1"/>
          <p:nvPr/>
        </p:nvSpPr>
        <p:spPr>
          <a:xfrm>
            <a:off x="11210" y="252560"/>
            <a:ext cx="7846522" cy="79557"/>
          </a:xfrm>
          <a:prstGeom prst="rect">
            <a:avLst/>
          </a:prstGeom>
          <a:noFill/>
        </p:spPr>
        <p:txBody>
          <a:bodyPr vert="horz" wrap="square" lIns="31774" tIns="31774" rIns="31774" bIns="31774" rtlCol="0">
            <a:spAutoFit/>
          </a:bodyPr>
          <a:lstStyle/>
          <a:p>
            <a:endParaRPr lang="en-US" sz="100" dirty="0" err="1">
              <a:solidFill>
                <a:srgbClr val="FFFFFF"/>
              </a:solidFill>
            </a:endParaRPr>
          </a:p>
        </p:txBody>
      </p:sp>
      <p:sp>
        <p:nvSpPr>
          <p:cNvPr id="66" name="TextBox 65"/>
          <p:cNvSpPr txBox="1"/>
          <p:nvPr/>
        </p:nvSpPr>
        <p:spPr>
          <a:xfrm>
            <a:off x="5755214" y="2715936"/>
            <a:ext cx="2979209" cy="377267"/>
          </a:xfrm>
          <a:prstGeom prst="rect">
            <a:avLst/>
          </a:prstGeom>
          <a:noFill/>
        </p:spPr>
        <p:txBody>
          <a:bodyPr wrap="square" lIns="34409" tIns="34409" rIns="34409" bIns="34409" rtlCol="0">
            <a:spAutoFit/>
          </a:bodyPr>
          <a:lstStyle/>
          <a:p>
            <a:pPr algn="ctr" defTabSz="938033"/>
            <a:r>
              <a:rPr lang="en-US" sz="2000" b="1" dirty="0" smtClean="0">
                <a:solidFill>
                  <a:schemeClr val="accent2"/>
                </a:solidFill>
                <a:latin typeface="Verdana"/>
              </a:rPr>
              <a:t>Top 50</a:t>
            </a:r>
            <a:endParaRPr lang="en-US" sz="2000" b="1" dirty="0">
              <a:solidFill>
                <a:schemeClr val="accent2"/>
              </a:solidFill>
              <a:latin typeface="Verdana"/>
            </a:endParaRPr>
          </a:p>
        </p:txBody>
      </p:sp>
      <p:sp>
        <p:nvSpPr>
          <p:cNvPr id="67" name="TextBox 66"/>
          <p:cNvSpPr txBox="1"/>
          <p:nvPr/>
        </p:nvSpPr>
        <p:spPr>
          <a:xfrm>
            <a:off x="3436408" y="3769527"/>
            <a:ext cx="2979208" cy="377267"/>
          </a:xfrm>
          <a:prstGeom prst="rect">
            <a:avLst/>
          </a:prstGeom>
          <a:noFill/>
        </p:spPr>
        <p:txBody>
          <a:bodyPr wrap="square" lIns="34409" tIns="34409" rIns="34409" bIns="34409" rtlCol="0">
            <a:spAutoFit/>
          </a:bodyPr>
          <a:lstStyle/>
          <a:p>
            <a:pPr algn="ctr" defTabSz="938033"/>
            <a:r>
              <a:rPr lang="en-ZA" sz="2000" b="1" dirty="0" smtClean="0">
                <a:solidFill>
                  <a:schemeClr val="accent1"/>
                </a:solidFill>
                <a:latin typeface="Verdana"/>
              </a:rPr>
              <a:t>Top 100</a:t>
            </a:r>
            <a:endParaRPr lang="en-US" sz="2000" b="1" dirty="0">
              <a:solidFill>
                <a:schemeClr val="accent1"/>
              </a:solidFill>
              <a:latin typeface="Verdana"/>
            </a:endParaRPr>
          </a:p>
        </p:txBody>
      </p:sp>
      <p:sp>
        <p:nvSpPr>
          <p:cNvPr id="68" name="TextBox 67"/>
          <p:cNvSpPr txBox="1"/>
          <p:nvPr/>
        </p:nvSpPr>
        <p:spPr>
          <a:xfrm>
            <a:off x="501215" y="4569118"/>
            <a:ext cx="2960594" cy="377267"/>
          </a:xfrm>
          <a:prstGeom prst="rect">
            <a:avLst/>
          </a:prstGeom>
          <a:noFill/>
        </p:spPr>
        <p:txBody>
          <a:bodyPr wrap="square" lIns="34409" tIns="34409" rIns="34409" bIns="34409" rtlCol="0">
            <a:spAutoFit/>
          </a:bodyPr>
          <a:lstStyle/>
          <a:p>
            <a:pPr algn="ctr" defTabSz="938033"/>
            <a:r>
              <a:rPr lang="en-US" sz="2000" b="1" dirty="0" smtClean="0">
                <a:solidFill>
                  <a:prstClr val="black"/>
                </a:solidFill>
                <a:latin typeface="Verdana"/>
              </a:rPr>
              <a:t>#169</a:t>
            </a:r>
            <a:endParaRPr lang="en-US" sz="2000" b="1" dirty="0">
              <a:solidFill>
                <a:prstClr val="black"/>
              </a:solidFill>
              <a:latin typeface="Verdana"/>
            </a:endParaRPr>
          </a:p>
        </p:txBody>
      </p:sp>
      <p:sp>
        <p:nvSpPr>
          <p:cNvPr id="69" name="TextBox 68"/>
          <p:cNvSpPr txBox="1"/>
          <p:nvPr>
            <p:custDataLst>
              <p:tags r:id="rId1"/>
            </p:custDataLst>
          </p:nvPr>
        </p:nvSpPr>
        <p:spPr>
          <a:xfrm>
            <a:off x="863600" y="2263923"/>
            <a:ext cx="2484718" cy="459100"/>
          </a:xfrm>
          <a:prstGeom prst="rect">
            <a:avLst/>
          </a:prstGeom>
          <a:blipFill dpi="0" rotWithShape="1">
            <a:blip r:embed="rId6"/>
            <a:srcRect/>
            <a:tile tx="0" ty="0" sx="100000" sy="100000" flip="xy" algn="b"/>
          </a:blipFill>
        </p:spPr>
        <p:txBody>
          <a:bodyPr vert="horz" wrap="square" lIns="0" tIns="0" rIns="0" bIns="88900" rtlCol="0" anchor="b">
            <a:spAutoFit/>
          </a:bodyPr>
          <a:lstStyle/>
          <a:p>
            <a:pPr algn="ctr"/>
            <a:r>
              <a:rPr lang="en-US" sz="1200" b="1" cap="all" dirty="0" smtClean="0">
                <a:solidFill>
                  <a:prstClr val="black"/>
                </a:solidFill>
                <a:latin typeface="Verdana"/>
              </a:rPr>
              <a:t>Ease of Doing Business ranking today</a:t>
            </a:r>
          </a:p>
        </p:txBody>
      </p:sp>
      <p:sp>
        <p:nvSpPr>
          <p:cNvPr id="70" name="TextBox 69"/>
          <p:cNvSpPr txBox="1"/>
          <p:nvPr>
            <p:custDataLst>
              <p:tags r:id="rId2"/>
            </p:custDataLst>
          </p:nvPr>
        </p:nvSpPr>
        <p:spPr>
          <a:xfrm>
            <a:off x="3563409" y="2079257"/>
            <a:ext cx="2259168" cy="643766"/>
          </a:xfrm>
          <a:prstGeom prst="rect">
            <a:avLst/>
          </a:prstGeom>
          <a:blipFill dpi="0" rotWithShape="1">
            <a:blip r:embed="rId6"/>
            <a:srcRect/>
            <a:tile tx="0" ty="0" sx="100000" sy="100000" flip="xy" algn="b"/>
          </a:blipFill>
        </p:spPr>
        <p:txBody>
          <a:bodyPr vert="horz" wrap="square" lIns="0" tIns="0" rIns="0" bIns="88900" rtlCol="0" anchor="b">
            <a:spAutoFit/>
          </a:bodyPr>
          <a:lstStyle/>
          <a:p>
            <a:pPr algn="ctr"/>
            <a:r>
              <a:rPr lang="en-US" sz="1200" b="1" cap="all" dirty="0">
                <a:solidFill>
                  <a:prstClr val="black"/>
                </a:solidFill>
                <a:latin typeface="Verdana"/>
              </a:rPr>
              <a:t>Ease of Doing Business ranking </a:t>
            </a:r>
            <a:r>
              <a:rPr lang="en-US" sz="1200" b="1" cap="all" dirty="0" smtClean="0">
                <a:solidFill>
                  <a:prstClr val="black"/>
                </a:solidFill>
                <a:latin typeface="Verdana"/>
              </a:rPr>
              <a:t>by 2019/2020</a:t>
            </a:r>
            <a:endParaRPr lang="en-US" sz="1200" b="1" cap="all" dirty="0">
              <a:solidFill>
                <a:prstClr val="black"/>
              </a:solidFill>
              <a:latin typeface="Verdana"/>
            </a:endParaRPr>
          </a:p>
        </p:txBody>
      </p:sp>
      <p:sp>
        <p:nvSpPr>
          <p:cNvPr id="71" name="TextBox 70"/>
          <p:cNvSpPr txBox="1"/>
          <p:nvPr>
            <p:custDataLst>
              <p:tags r:id="rId3"/>
            </p:custDataLst>
          </p:nvPr>
        </p:nvSpPr>
        <p:spPr>
          <a:xfrm>
            <a:off x="6037668" y="2263923"/>
            <a:ext cx="2327911" cy="459100"/>
          </a:xfrm>
          <a:prstGeom prst="rect">
            <a:avLst/>
          </a:prstGeom>
          <a:blipFill dpi="0" rotWithShape="1">
            <a:blip r:embed="rId6"/>
            <a:srcRect/>
            <a:tile tx="0" ty="0" sx="100000" sy="100000" flip="xy" algn="b"/>
          </a:blipFill>
        </p:spPr>
        <p:txBody>
          <a:bodyPr vert="horz" wrap="square" lIns="0" tIns="0" rIns="0" bIns="88900" rtlCol="0" anchor="b">
            <a:spAutoFit/>
          </a:bodyPr>
          <a:lstStyle/>
          <a:p>
            <a:pPr algn="ctr"/>
            <a:r>
              <a:rPr lang="en-US" sz="1200" b="1" cap="all" dirty="0">
                <a:solidFill>
                  <a:prstClr val="black"/>
                </a:solidFill>
                <a:latin typeface="Verdana"/>
              </a:rPr>
              <a:t>Ease of Doing Business ranking in </a:t>
            </a:r>
            <a:r>
              <a:rPr lang="en-US" sz="1200" b="1" cap="all" dirty="0" smtClean="0">
                <a:solidFill>
                  <a:prstClr val="black"/>
                </a:solidFill>
                <a:latin typeface="Verdana"/>
              </a:rPr>
              <a:t>10 years</a:t>
            </a:r>
            <a:endParaRPr lang="en-US" sz="1200" b="1" cap="all" dirty="0">
              <a:solidFill>
                <a:prstClr val="black"/>
              </a:solidFill>
              <a:latin typeface="Verdana"/>
            </a:endParaRPr>
          </a:p>
        </p:txBody>
      </p:sp>
      <p:sp>
        <p:nvSpPr>
          <p:cNvPr id="72" name="RedArrow4"/>
          <p:cNvSpPr>
            <a:spLocks noEditPoints="1"/>
          </p:cNvSpPr>
          <p:nvPr/>
        </p:nvSpPr>
        <p:spPr bwMode="auto">
          <a:xfrm rot="10800000">
            <a:off x="3238235" y="4029634"/>
            <a:ext cx="325174" cy="581011"/>
          </a:xfrm>
          <a:custGeom>
            <a:avLst/>
            <a:gdLst>
              <a:gd name="T0" fmla="*/ 495 w 848"/>
              <a:gd name="T1" fmla="*/ 2427 h 2528"/>
              <a:gd name="T2" fmla="*/ 244 w 848"/>
              <a:gd name="T3" fmla="*/ 2129 h 2528"/>
              <a:gd name="T4" fmla="*/ 118 w 848"/>
              <a:gd name="T5" fmla="*/ 1981 h 2528"/>
              <a:gd name="T6" fmla="*/ 275 w 848"/>
              <a:gd name="T7" fmla="*/ 2176 h 2528"/>
              <a:gd name="T8" fmla="*/ 550 w 848"/>
              <a:gd name="T9" fmla="*/ 2372 h 2528"/>
              <a:gd name="T10" fmla="*/ 55 w 848"/>
              <a:gd name="T11" fmla="*/ 1949 h 2528"/>
              <a:gd name="T12" fmla="*/ 142 w 848"/>
              <a:gd name="T13" fmla="*/ 2012 h 2528"/>
              <a:gd name="T14" fmla="*/ 212 w 848"/>
              <a:gd name="T15" fmla="*/ 2106 h 2528"/>
              <a:gd name="T16" fmla="*/ 32 w 848"/>
              <a:gd name="T17" fmla="*/ 1941 h 2528"/>
              <a:gd name="T18" fmla="*/ 841 w 848"/>
              <a:gd name="T19" fmla="*/ 1926 h 2528"/>
              <a:gd name="T20" fmla="*/ 118 w 848"/>
              <a:gd name="T21" fmla="*/ 2020 h 2528"/>
              <a:gd name="T22" fmla="*/ 723 w 848"/>
              <a:gd name="T23" fmla="*/ 2145 h 2528"/>
              <a:gd name="T24" fmla="*/ 660 w 848"/>
              <a:gd name="T25" fmla="*/ 2223 h 2528"/>
              <a:gd name="T26" fmla="*/ 519 w 848"/>
              <a:gd name="T27" fmla="*/ 2450 h 2528"/>
              <a:gd name="T28" fmla="*/ 495 w 848"/>
              <a:gd name="T29" fmla="*/ 2435 h 2528"/>
              <a:gd name="T30" fmla="*/ 322 w 848"/>
              <a:gd name="T31" fmla="*/ 2239 h 2528"/>
              <a:gd name="T32" fmla="*/ 440 w 848"/>
              <a:gd name="T33" fmla="*/ 2403 h 2528"/>
              <a:gd name="T34" fmla="*/ 55 w 848"/>
              <a:gd name="T35" fmla="*/ 1957 h 2528"/>
              <a:gd name="T36" fmla="*/ 63 w 848"/>
              <a:gd name="T37" fmla="*/ 1996 h 2528"/>
              <a:gd name="T38" fmla="*/ 150 w 848"/>
              <a:gd name="T39" fmla="*/ 2121 h 2528"/>
              <a:gd name="T40" fmla="*/ 197 w 848"/>
              <a:gd name="T41" fmla="*/ 2215 h 2528"/>
              <a:gd name="T42" fmla="*/ 409 w 848"/>
              <a:gd name="T43" fmla="*/ 2482 h 2528"/>
              <a:gd name="T44" fmla="*/ 668 w 848"/>
              <a:gd name="T45" fmla="*/ 2356 h 2528"/>
              <a:gd name="T46" fmla="*/ 778 w 848"/>
              <a:gd name="T47" fmla="*/ 2161 h 2528"/>
              <a:gd name="T48" fmla="*/ 134 w 848"/>
              <a:gd name="T49" fmla="*/ 2028 h 2528"/>
              <a:gd name="T50" fmla="*/ 511 w 848"/>
              <a:gd name="T51" fmla="*/ 2466 h 2528"/>
              <a:gd name="T52" fmla="*/ 495 w 848"/>
              <a:gd name="T53" fmla="*/ 2466 h 2528"/>
              <a:gd name="T54" fmla="*/ 527 w 848"/>
              <a:gd name="T55" fmla="*/ 2489 h 2528"/>
              <a:gd name="T56" fmla="*/ 691 w 848"/>
              <a:gd name="T57" fmla="*/ 2153 h 2528"/>
              <a:gd name="T58" fmla="*/ 95 w 848"/>
              <a:gd name="T59" fmla="*/ 2082 h 2528"/>
              <a:gd name="T60" fmla="*/ 746 w 848"/>
              <a:gd name="T61" fmla="*/ 2239 h 2528"/>
              <a:gd name="T62" fmla="*/ 597 w 848"/>
              <a:gd name="T63" fmla="*/ 2325 h 2528"/>
              <a:gd name="T64" fmla="*/ 48 w 848"/>
              <a:gd name="T65" fmla="*/ 1973 h 2528"/>
              <a:gd name="T66" fmla="*/ 95 w 848"/>
              <a:gd name="T67" fmla="*/ 2028 h 2528"/>
              <a:gd name="T68" fmla="*/ 87 w 848"/>
              <a:gd name="T69" fmla="*/ 2067 h 2528"/>
              <a:gd name="T70" fmla="*/ 283 w 848"/>
              <a:gd name="T71" fmla="*/ 2341 h 2528"/>
              <a:gd name="T72" fmla="*/ 346 w 848"/>
              <a:gd name="T73" fmla="*/ 2411 h 2528"/>
              <a:gd name="T74" fmla="*/ 260 w 848"/>
              <a:gd name="T75" fmla="*/ 2317 h 2528"/>
              <a:gd name="T76" fmla="*/ 464 w 848"/>
              <a:gd name="T77" fmla="*/ 1668 h 2528"/>
              <a:gd name="T78" fmla="*/ 472 w 848"/>
              <a:gd name="T79" fmla="*/ 1644 h 2528"/>
              <a:gd name="T80" fmla="*/ 456 w 848"/>
              <a:gd name="T81" fmla="*/ 642 h 2528"/>
              <a:gd name="T82" fmla="*/ 487 w 848"/>
              <a:gd name="T83" fmla="*/ 2121 h 2528"/>
              <a:gd name="T84" fmla="*/ 550 w 848"/>
              <a:gd name="T85" fmla="*/ 2090 h 2528"/>
              <a:gd name="T86" fmla="*/ 464 w 848"/>
              <a:gd name="T87" fmla="*/ 611 h 2528"/>
              <a:gd name="T88" fmla="*/ 456 w 848"/>
              <a:gd name="T89" fmla="*/ 454 h 2528"/>
              <a:gd name="T90" fmla="*/ 464 w 848"/>
              <a:gd name="T91" fmla="*/ 658 h 2528"/>
              <a:gd name="T92" fmla="*/ 472 w 848"/>
              <a:gd name="T93" fmla="*/ 1182 h 2528"/>
              <a:gd name="T94" fmla="*/ 479 w 848"/>
              <a:gd name="T95" fmla="*/ 1026 h 2528"/>
              <a:gd name="T96" fmla="*/ 479 w 848"/>
              <a:gd name="T97" fmla="*/ 1691 h 2528"/>
              <a:gd name="T98" fmla="*/ 503 w 848"/>
              <a:gd name="T99" fmla="*/ 2067 h 2528"/>
              <a:gd name="T100" fmla="*/ 519 w 848"/>
              <a:gd name="T101" fmla="*/ 2012 h 2528"/>
              <a:gd name="T102" fmla="*/ 542 w 848"/>
              <a:gd name="T103" fmla="*/ 2043 h 2528"/>
              <a:gd name="T104" fmla="*/ 582 w 848"/>
              <a:gd name="T105" fmla="*/ 1409 h 2528"/>
              <a:gd name="T106" fmla="*/ 534 w 848"/>
              <a:gd name="T107" fmla="*/ 564 h 2528"/>
              <a:gd name="T108" fmla="*/ 440 w 848"/>
              <a:gd name="T109" fmla="*/ 110 h 2528"/>
              <a:gd name="T110" fmla="*/ 424 w 848"/>
              <a:gd name="T111" fmla="*/ 165 h 2528"/>
              <a:gd name="T112" fmla="*/ 487 w 848"/>
              <a:gd name="T113" fmla="*/ 1934 h 2528"/>
              <a:gd name="T114" fmla="*/ 495 w 848"/>
              <a:gd name="T115" fmla="*/ 282 h 2528"/>
              <a:gd name="T116" fmla="*/ 440 w 848"/>
              <a:gd name="T117" fmla="*/ 400 h 2528"/>
              <a:gd name="T118" fmla="*/ 527 w 848"/>
              <a:gd name="T119" fmla="*/ 2153 h 2528"/>
              <a:gd name="T120" fmla="*/ 534 w 848"/>
              <a:gd name="T121" fmla="*/ 2121 h 2528"/>
              <a:gd name="T122" fmla="*/ 542 w 848"/>
              <a:gd name="T123" fmla="*/ 1957 h 2528"/>
              <a:gd name="T124" fmla="*/ 574 w 848"/>
              <a:gd name="T125" fmla="*/ 1652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8" h="2528">
                <a:moveTo>
                  <a:pt x="684" y="2161"/>
                </a:moveTo>
                <a:cubicBezTo>
                  <a:pt x="684" y="2153"/>
                  <a:pt x="684" y="2153"/>
                  <a:pt x="691" y="2153"/>
                </a:cubicBezTo>
                <a:cubicBezTo>
                  <a:pt x="691" y="2153"/>
                  <a:pt x="691" y="2153"/>
                  <a:pt x="676" y="2145"/>
                </a:cubicBezTo>
                <a:cubicBezTo>
                  <a:pt x="684" y="2145"/>
                  <a:pt x="684" y="2153"/>
                  <a:pt x="684" y="2161"/>
                </a:cubicBezTo>
                <a:close/>
                <a:moveTo>
                  <a:pt x="205" y="2075"/>
                </a:moveTo>
                <a:cubicBezTo>
                  <a:pt x="205" y="2067"/>
                  <a:pt x="205" y="2067"/>
                  <a:pt x="205" y="2067"/>
                </a:cubicBezTo>
                <a:cubicBezTo>
                  <a:pt x="212" y="2075"/>
                  <a:pt x="212" y="2082"/>
                  <a:pt x="212" y="2082"/>
                </a:cubicBezTo>
                <a:cubicBezTo>
                  <a:pt x="212" y="2075"/>
                  <a:pt x="212" y="2075"/>
                  <a:pt x="205" y="2075"/>
                </a:cubicBezTo>
                <a:close/>
                <a:moveTo>
                  <a:pt x="228" y="2098"/>
                </a:moveTo>
                <a:cubicBezTo>
                  <a:pt x="228" y="2098"/>
                  <a:pt x="228" y="2098"/>
                  <a:pt x="212" y="2082"/>
                </a:cubicBezTo>
                <a:cubicBezTo>
                  <a:pt x="212" y="2082"/>
                  <a:pt x="212" y="2082"/>
                  <a:pt x="212" y="2082"/>
                </a:cubicBezTo>
                <a:cubicBezTo>
                  <a:pt x="212" y="2082"/>
                  <a:pt x="220" y="2090"/>
                  <a:pt x="220" y="2090"/>
                </a:cubicBezTo>
                <a:cubicBezTo>
                  <a:pt x="220" y="2090"/>
                  <a:pt x="220" y="2090"/>
                  <a:pt x="228" y="2098"/>
                </a:cubicBezTo>
                <a:close/>
                <a:moveTo>
                  <a:pt x="644" y="2247"/>
                </a:moveTo>
                <a:cubicBezTo>
                  <a:pt x="636" y="2255"/>
                  <a:pt x="636" y="2255"/>
                  <a:pt x="636" y="2255"/>
                </a:cubicBezTo>
                <a:cubicBezTo>
                  <a:pt x="629" y="2255"/>
                  <a:pt x="629" y="2255"/>
                  <a:pt x="629" y="2255"/>
                </a:cubicBezTo>
                <a:cubicBezTo>
                  <a:pt x="629" y="2262"/>
                  <a:pt x="629" y="2270"/>
                  <a:pt x="621" y="2270"/>
                </a:cubicBezTo>
                <a:cubicBezTo>
                  <a:pt x="621" y="2278"/>
                  <a:pt x="621" y="2278"/>
                  <a:pt x="613" y="2286"/>
                </a:cubicBezTo>
                <a:cubicBezTo>
                  <a:pt x="613" y="2286"/>
                  <a:pt x="621" y="2286"/>
                  <a:pt x="621" y="2286"/>
                </a:cubicBezTo>
                <a:cubicBezTo>
                  <a:pt x="613" y="2286"/>
                  <a:pt x="613" y="2294"/>
                  <a:pt x="605" y="2301"/>
                </a:cubicBezTo>
                <a:cubicBezTo>
                  <a:pt x="613" y="2301"/>
                  <a:pt x="613" y="2301"/>
                  <a:pt x="613" y="2301"/>
                </a:cubicBezTo>
                <a:cubicBezTo>
                  <a:pt x="613" y="2301"/>
                  <a:pt x="613" y="2301"/>
                  <a:pt x="613" y="2301"/>
                </a:cubicBezTo>
                <a:cubicBezTo>
                  <a:pt x="613" y="2301"/>
                  <a:pt x="613" y="2301"/>
                  <a:pt x="613" y="2294"/>
                </a:cubicBezTo>
                <a:cubicBezTo>
                  <a:pt x="613" y="2286"/>
                  <a:pt x="613" y="2286"/>
                  <a:pt x="621" y="2286"/>
                </a:cubicBezTo>
                <a:cubicBezTo>
                  <a:pt x="621" y="2286"/>
                  <a:pt x="621" y="2286"/>
                  <a:pt x="621" y="2286"/>
                </a:cubicBezTo>
                <a:cubicBezTo>
                  <a:pt x="621" y="2286"/>
                  <a:pt x="621" y="2286"/>
                  <a:pt x="621" y="2278"/>
                </a:cubicBezTo>
                <a:cubicBezTo>
                  <a:pt x="621" y="2278"/>
                  <a:pt x="621" y="2278"/>
                  <a:pt x="629" y="2278"/>
                </a:cubicBezTo>
                <a:cubicBezTo>
                  <a:pt x="629" y="2278"/>
                  <a:pt x="629" y="2278"/>
                  <a:pt x="629" y="2278"/>
                </a:cubicBezTo>
                <a:cubicBezTo>
                  <a:pt x="629" y="2270"/>
                  <a:pt x="629" y="2270"/>
                  <a:pt x="629" y="2270"/>
                </a:cubicBezTo>
                <a:cubicBezTo>
                  <a:pt x="636" y="2255"/>
                  <a:pt x="636" y="2262"/>
                  <a:pt x="644" y="2255"/>
                </a:cubicBezTo>
                <a:cubicBezTo>
                  <a:pt x="644" y="2255"/>
                  <a:pt x="644" y="2255"/>
                  <a:pt x="636" y="2255"/>
                </a:cubicBezTo>
                <a:cubicBezTo>
                  <a:pt x="636" y="2255"/>
                  <a:pt x="636" y="2247"/>
                  <a:pt x="644" y="2247"/>
                </a:cubicBezTo>
                <a:cubicBezTo>
                  <a:pt x="644" y="2255"/>
                  <a:pt x="644" y="2255"/>
                  <a:pt x="644" y="2255"/>
                </a:cubicBezTo>
                <a:cubicBezTo>
                  <a:pt x="644" y="2247"/>
                  <a:pt x="644" y="2247"/>
                  <a:pt x="644" y="2247"/>
                </a:cubicBezTo>
                <a:cubicBezTo>
                  <a:pt x="644" y="2247"/>
                  <a:pt x="644" y="2247"/>
                  <a:pt x="644" y="2247"/>
                </a:cubicBezTo>
                <a:cubicBezTo>
                  <a:pt x="644" y="2239"/>
                  <a:pt x="652" y="2239"/>
                  <a:pt x="652" y="2223"/>
                </a:cubicBezTo>
                <a:cubicBezTo>
                  <a:pt x="652" y="2223"/>
                  <a:pt x="652" y="2223"/>
                  <a:pt x="644" y="2239"/>
                </a:cubicBezTo>
                <a:cubicBezTo>
                  <a:pt x="644" y="2239"/>
                  <a:pt x="644" y="2239"/>
                  <a:pt x="644" y="2247"/>
                </a:cubicBezTo>
                <a:close/>
                <a:moveTo>
                  <a:pt x="597" y="2317"/>
                </a:moveTo>
                <a:cubicBezTo>
                  <a:pt x="597" y="2317"/>
                  <a:pt x="597" y="2317"/>
                  <a:pt x="597" y="2317"/>
                </a:cubicBezTo>
                <a:cubicBezTo>
                  <a:pt x="597" y="2317"/>
                  <a:pt x="597" y="2309"/>
                  <a:pt x="605" y="2309"/>
                </a:cubicBezTo>
                <a:cubicBezTo>
                  <a:pt x="597" y="2317"/>
                  <a:pt x="597" y="2317"/>
                  <a:pt x="597" y="2317"/>
                </a:cubicBezTo>
                <a:close/>
                <a:moveTo>
                  <a:pt x="589" y="2333"/>
                </a:moveTo>
                <a:cubicBezTo>
                  <a:pt x="589" y="2325"/>
                  <a:pt x="589" y="2325"/>
                  <a:pt x="589" y="2325"/>
                </a:cubicBezTo>
                <a:cubicBezTo>
                  <a:pt x="589" y="2325"/>
                  <a:pt x="589" y="2325"/>
                  <a:pt x="597" y="2317"/>
                </a:cubicBezTo>
                <a:cubicBezTo>
                  <a:pt x="589" y="2325"/>
                  <a:pt x="589" y="2325"/>
                  <a:pt x="582" y="2333"/>
                </a:cubicBezTo>
                <a:cubicBezTo>
                  <a:pt x="582" y="2341"/>
                  <a:pt x="582" y="2333"/>
                  <a:pt x="589" y="2333"/>
                </a:cubicBezTo>
                <a:close/>
                <a:moveTo>
                  <a:pt x="652" y="2215"/>
                </a:moveTo>
                <a:cubicBezTo>
                  <a:pt x="644" y="2223"/>
                  <a:pt x="652" y="2223"/>
                  <a:pt x="652" y="2223"/>
                </a:cubicBezTo>
                <a:cubicBezTo>
                  <a:pt x="644" y="2231"/>
                  <a:pt x="644" y="2231"/>
                  <a:pt x="652" y="2223"/>
                </a:cubicBezTo>
                <a:cubicBezTo>
                  <a:pt x="652" y="2223"/>
                  <a:pt x="652" y="2223"/>
                  <a:pt x="660" y="2223"/>
                </a:cubicBezTo>
                <a:cubicBezTo>
                  <a:pt x="660" y="2223"/>
                  <a:pt x="660" y="2223"/>
                  <a:pt x="660" y="2223"/>
                </a:cubicBezTo>
                <a:cubicBezTo>
                  <a:pt x="660" y="2223"/>
                  <a:pt x="660" y="2223"/>
                  <a:pt x="652" y="2215"/>
                </a:cubicBezTo>
                <a:close/>
                <a:moveTo>
                  <a:pt x="495" y="2427"/>
                </a:moveTo>
                <a:cubicBezTo>
                  <a:pt x="495" y="2427"/>
                  <a:pt x="495" y="2435"/>
                  <a:pt x="495" y="2435"/>
                </a:cubicBezTo>
                <a:cubicBezTo>
                  <a:pt x="495" y="2435"/>
                  <a:pt x="495" y="2435"/>
                  <a:pt x="495" y="2435"/>
                </a:cubicBezTo>
                <a:cubicBezTo>
                  <a:pt x="495" y="2435"/>
                  <a:pt x="495" y="2435"/>
                  <a:pt x="495" y="2435"/>
                </a:cubicBezTo>
                <a:cubicBezTo>
                  <a:pt x="495" y="2435"/>
                  <a:pt x="495" y="2435"/>
                  <a:pt x="495" y="2427"/>
                </a:cubicBezTo>
                <a:cubicBezTo>
                  <a:pt x="495" y="2427"/>
                  <a:pt x="495" y="2427"/>
                  <a:pt x="495" y="2427"/>
                </a:cubicBezTo>
                <a:close/>
                <a:moveTo>
                  <a:pt x="495" y="2427"/>
                </a:moveTo>
                <a:cubicBezTo>
                  <a:pt x="495" y="2427"/>
                  <a:pt x="495" y="2427"/>
                  <a:pt x="495" y="2427"/>
                </a:cubicBezTo>
                <a:cubicBezTo>
                  <a:pt x="495" y="2427"/>
                  <a:pt x="495" y="2435"/>
                  <a:pt x="495" y="2435"/>
                </a:cubicBezTo>
                <a:cubicBezTo>
                  <a:pt x="495" y="2427"/>
                  <a:pt x="495" y="2427"/>
                  <a:pt x="495" y="2427"/>
                </a:cubicBezTo>
                <a:close/>
                <a:moveTo>
                  <a:pt x="644" y="2223"/>
                </a:moveTo>
                <a:cubicBezTo>
                  <a:pt x="644" y="2223"/>
                  <a:pt x="644" y="2223"/>
                  <a:pt x="652" y="2223"/>
                </a:cubicBezTo>
                <a:cubicBezTo>
                  <a:pt x="644" y="2223"/>
                  <a:pt x="652" y="2223"/>
                  <a:pt x="644" y="2223"/>
                </a:cubicBezTo>
                <a:cubicBezTo>
                  <a:pt x="644" y="2223"/>
                  <a:pt x="644" y="2223"/>
                  <a:pt x="644" y="2223"/>
                </a:cubicBezTo>
                <a:close/>
                <a:moveTo>
                  <a:pt x="660" y="2231"/>
                </a:moveTo>
                <a:cubicBezTo>
                  <a:pt x="660" y="2231"/>
                  <a:pt x="660" y="2231"/>
                  <a:pt x="660" y="2223"/>
                </a:cubicBezTo>
                <a:cubicBezTo>
                  <a:pt x="652" y="2231"/>
                  <a:pt x="652" y="2231"/>
                  <a:pt x="660" y="2231"/>
                </a:cubicBezTo>
                <a:close/>
                <a:moveTo>
                  <a:pt x="636" y="2262"/>
                </a:moveTo>
                <a:cubicBezTo>
                  <a:pt x="636" y="2262"/>
                  <a:pt x="636" y="2262"/>
                  <a:pt x="629" y="2270"/>
                </a:cubicBezTo>
                <a:cubicBezTo>
                  <a:pt x="629" y="2270"/>
                  <a:pt x="629" y="2270"/>
                  <a:pt x="629" y="2278"/>
                </a:cubicBezTo>
                <a:cubicBezTo>
                  <a:pt x="629" y="2270"/>
                  <a:pt x="629" y="2270"/>
                  <a:pt x="636" y="2262"/>
                </a:cubicBezTo>
                <a:close/>
                <a:moveTo>
                  <a:pt x="479" y="2411"/>
                </a:moveTo>
                <a:cubicBezTo>
                  <a:pt x="479" y="2419"/>
                  <a:pt x="479" y="2419"/>
                  <a:pt x="479" y="2419"/>
                </a:cubicBezTo>
                <a:cubicBezTo>
                  <a:pt x="487" y="2419"/>
                  <a:pt x="487" y="2419"/>
                  <a:pt x="487" y="2419"/>
                </a:cubicBezTo>
                <a:cubicBezTo>
                  <a:pt x="487" y="2419"/>
                  <a:pt x="487" y="2419"/>
                  <a:pt x="479" y="2411"/>
                </a:cubicBezTo>
                <a:close/>
                <a:moveTo>
                  <a:pt x="621" y="2286"/>
                </a:moveTo>
                <a:cubicBezTo>
                  <a:pt x="621" y="2286"/>
                  <a:pt x="613" y="2294"/>
                  <a:pt x="613" y="2301"/>
                </a:cubicBezTo>
                <a:cubicBezTo>
                  <a:pt x="621" y="2286"/>
                  <a:pt x="621" y="2286"/>
                  <a:pt x="621" y="2286"/>
                </a:cubicBezTo>
                <a:close/>
                <a:moveTo>
                  <a:pt x="511" y="2427"/>
                </a:moveTo>
                <a:cubicBezTo>
                  <a:pt x="503" y="2427"/>
                  <a:pt x="503" y="2427"/>
                  <a:pt x="503" y="2435"/>
                </a:cubicBezTo>
                <a:cubicBezTo>
                  <a:pt x="511" y="2427"/>
                  <a:pt x="511" y="2427"/>
                  <a:pt x="511" y="2427"/>
                </a:cubicBezTo>
                <a:close/>
                <a:moveTo>
                  <a:pt x="503" y="2435"/>
                </a:moveTo>
                <a:cubicBezTo>
                  <a:pt x="503" y="2435"/>
                  <a:pt x="503" y="2435"/>
                  <a:pt x="503" y="2435"/>
                </a:cubicBezTo>
                <a:cubicBezTo>
                  <a:pt x="503" y="2435"/>
                  <a:pt x="503" y="2435"/>
                  <a:pt x="503" y="2435"/>
                </a:cubicBezTo>
                <a:close/>
                <a:moveTo>
                  <a:pt x="252" y="2137"/>
                </a:moveTo>
                <a:cubicBezTo>
                  <a:pt x="252" y="2129"/>
                  <a:pt x="252" y="2129"/>
                  <a:pt x="252" y="2129"/>
                </a:cubicBezTo>
                <a:cubicBezTo>
                  <a:pt x="252" y="2129"/>
                  <a:pt x="252" y="2137"/>
                  <a:pt x="252" y="2137"/>
                </a:cubicBezTo>
                <a:cubicBezTo>
                  <a:pt x="252" y="2137"/>
                  <a:pt x="252" y="2137"/>
                  <a:pt x="252" y="2137"/>
                </a:cubicBezTo>
                <a:close/>
                <a:moveTo>
                  <a:pt x="244" y="2129"/>
                </a:moveTo>
                <a:cubicBezTo>
                  <a:pt x="244" y="2121"/>
                  <a:pt x="244" y="2121"/>
                  <a:pt x="244" y="2121"/>
                </a:cubicBezTo>
                <a:cubicBezTo>
                  <a:pt x="244" y="2121"/>
                  <a:pt x="244" y="2121"/>
                  <a:pt x="244" y="2121"/>
                </a:cubicBezTo>
                <a:cubicBezTo>
                  <a:pt x="244" y="2121"/>
                  <a:pt x="244" y="2121"/>
                  <a:pt x="244" y="2129"/>
                </a:cubicBezTo>
                <a:close/>
                <a:moveTo>
                  <a:pt x="283" y="2176"/>
                </a:moveTo>
                <a:cubicBezTo>
                  <a:pt x="283" y="2176"/>
                  <a:pt x="283" y="2176"/>
                  <a:pt x="275" y="2161"/>
                </a:cubicBezTo>
                <a:cubicBezTo>
                  <a:pt x="260" y="2145"/>
                  <a:pt x="260" y="2145"/>
                  <a:pt x="260" y="2145"/>
                </a:cubicBezTo>
                <a:cubicBezTo>
                  <a:pt x="260" y="2145"/>
                  <a:pt x="260" y="2145"/>
                  <a:pt x="267" y="2153"/>
                </a:cubicBezTo>
                <a:cubicBezTo>
                  <a:pt x="260" y="2145"/>
                  <a:pt x="260" y="2145"/>
                  <a:pt x="252" y="2137"/>
                </a:cubicBezTo>
                <a:cubicBezTo>
                  <a:pt x="252" y="2137"/>
                  <a:pt x="267" y="2161"/>
                  <a:pt x="275" y="2168"/>
                </a:cubicBezTo>
                <a:cubicBezTo>
                  <a:pt x="275" y="2168"/>
                  <a:pt x="275" y="2168"/>
                  <a:pt x="283" y="2176"/>
                </a:cubicBezTo>
                <a:close/>
                <a:moveTo>
                  <a:pt x="252" y="2129"/>
                </a:moveTo>
                <a:cubicBezTo>
                  <a:pt x="252" y="2129"/>
                  <a:pt x="252" y="2129"/>
                  <a:pt x="244" y="2129"/>
                </a:cubicBezTo>
                <a:cubicBezTo>
                  <a:pt x="244" y="2129"/>
                  <a:pt x="244" y="2129"/>
                  <a:pt x="244" y="2129"/>
                </a:cubicBezTo>
                <a:cubicBezTo>
                  <a:pt x="244" y="2129"/>
                  <a:pt x="244" y="2129"/>
                  <a:pt x="252" y="2129"/>
                </a:cubicBezTo>
                <a:close/>
                <a:moveTo>
                  <a:pt x="244" y="2129"/>
                </a:moveTo>
                <a:cubicBezTo>
                  <a:pt x="244" y="2129"/>
                  <a:pt x="244" y="2129"/>
                  <a:pt x="244" y="2129"/>
                </a:cubicBezTo>
                <a:cubicBezTo>
                  <a:pt x="244" y="2129"/>
                  <a:pt x="244" y="2129"/>
                  <a:pt x="244" y="2129"/>
                </a:cubicBezTo>
                <a:close/>
                <a:moveTo>
                  <a:pt x="236" y="2114"/>
                </a:moveTo>
                <a:cubicBezTo>
                  <a:pt x="236" y="2114"/>
                  <a:pt x="236" y="2114"/>
                  <a:pt x="236" y="2114"/>
                </a:cubicBezTo>
                <a:cubicBezTo>
                  <a:pt x="244" y="2121"/>
                  <a:pt x="236" y="2121"/>
                  <a:pt x="244" y="2121"/>
                </a:cubicBezTo>
                <a:cubicBezTo>
                  <a:pt x="244" y="2121"/>
                  <a:pt x="244" y="2121"/>
                  <a:pt x="236" y="2121"/>
                </a:cubicBezTo>
                <a:cubicBezTo>
                  <a:pt x="236" y="2121"/>
                  <a:pt x="236" y="2121"/>
                  <a:pt x="244" y="2121"/>
                </a:cubicBezTo>
                <a:cubicBezTo>
                  <a:pt x="236" y="2114"/>
                  <a:pt x="228" y="2106"/>
                  <a:pt x="228" y="2106"/>
                </a:cubicBezTo>
                <a:cubicBezTo>
                  <a:pt x="228" y="2106"/>
                  <a:pt x="236" y="2114"/>
                  <a:pt x="236" y="2114"/>
                </a:cubicBezTo>
                <a:close/>
                <a:moveTo>
                  <a:pt x="346" y="2255"/>
                </a:moveTo>
                <a:cubicBezTo>
                  <a:pt x="346" y="2255"/>
                  <a:pt x="346" y="2255"/>
                  <a:pt x="346" y="2255"/>
                </a:cubicBezTo>
                <a:cubicBezTo>
                  <a:pt x="346" y="2255"/>
                  <a:pt x="346" y="2255"/>
                  <a:pt x="346" y="2262"/>
                </a:cubicBezTo>
                <a:cubicBezTo>
                  <a:pt x="346" y="2255"/>
                  <a:pt x="346" y="2255"/>
                  <a:pt x="346" y="2255"/>
                </a:cubicBezTo>
                <a:close/>
                <a:moveTo>
                  <a:pt x="354" y="2262"/>
                </a:moveTo>
                <a:cubicBezTo>
                  <a:pt x="354" y="2262"/>
                  <a:pt x="354" y="2262"/>
                  <a:pt x="346" y="2262"/>
                </a:cubicBezTo>
                <a:cubicBezTo>
                  <a:pt x="346" y="2262"/>
                  <a:pt x="354" y="2262"/>
                  <a:pt x="354" y="2262"/>
                </a:cubicBezTo>
                <a:cubicBezTo>
                  <a:pt x="354" y="2262"/>
                  <a:pt x="354" y="2262"/>
                  <a:pt x="354" y="2262"/>
                </a:cubicBezTo>
                <a:close/>
                <a:moveTo>
                  <a:pt x="354" y="2262"/>
                </a:moveTo>
                <a:cubicBezTo>
                  <a:pt x="354" y="2262"/>
                  <a:pt x="354" y="2262"/>
                  <a:pt x="354" y="2262"/>
                </a:cubicBezTo>
                <a:cubicBezTo>
                  <a:pt x="346" y="2262"/>
                  <a:pt x="346" y="2262"/>
                  <a:pt x="346" y="2262"/>
                </a:cubicBezTo>
                <a:cubicBezTo>
                  <a:pt x="354" y="2262"/>
                  <a:pt x="354" y="2262"/>
                  <a:pt x="354" y="2262"/>
                </a:cubicBezTo>
                <a:close/>
                <a:moveTo>
                  <a:pt x="354" y="2262"/>
                </a:moveTo>
                <a:cubicBezTo>
                  <a:pt x="354" y="2262"/>
                  <a:pt x="354" y="2262"/>
                  <a:pt x="354" y="2270"/>
                </a:cubicBezTo>
                <a:cubicBezTo>
                  <a:pt x="354" y="2262"/>
                  <a:pt x="354" y="2262"/>
                  <a:pt x="354" y="2262"/>
                </a:cubicBezTo>
                <a:close/>
                <a:moveTo>
                  <a:pt x="424" y="2348"/>
                </a:moveTo>
                <a:cubicBezTo>
                  <a:pt x="424" y="2341"/>
                  <a:pt x="424" y="2348"/>
                  <a:pt x="424" y="2341"/>
                </a:cubicBezTo>
                <a:cubicBezTo>
                  <a:pt x="424" y="2341"/>
                  <a:pt x="424" y="2341"/>
                  <a:pt x="417" y="2341"/>
                </a:cubicBezTo>
                <a:cubicBezTo>
                  <a:pt x="424" y="2341"/>
                  <a:pt x="424" y="2356"/>
                  <a:pt x="424" y="2348"/>
                </a:cubicBezTo>
                <a:cubicBezTo>
                  <a:pt x="424" y="2348"/>
                  <a:pt x="424" y="2348"/>
                  <a:pt x="424" y="2356"/>
                </a:cubicBezTo>
                <a:cubicBezTo>
                  <a:pt x="424" y="2356"/>
                  <a:pt x="424" y="2356"/>
                  <a:pt x="440" y="2364"/>
                </a:cubicBezTo>
                <a:cubicBezTo>
                  <a:pt x="440" y="2356"/>
                  <a:pt x="440" y="2356"/>
                  <a:pt x="432" y="2356"/>
                </a:cubicBezTo>
                <a:cubicBezTo>
                  <a:pt x="432" y="2356"/>
                  <a:pt x="432" y="2356"/>
                  <a:pt x="424" y="2348"/>
                </a:cubicBezTo>
                <a:close/>
                <a:moveTo>
                  <a:pt x="676" y="2161"/>
                </a:moveTo>
                <a:cubicBezTo>
                  <a:pt x="676" y="2161"/>
                  <a:pt x="676" y="2161"/>
                  <a:pt x="668" y="2168"/>
                </a:cubicBezTo>
                <a:cubicBezTo>
                  <a:pt x="676" y="2168"/>
                  <a:pt x="668" y="2168"/>
                  <a:pt x="676" y="2161"/>
                </a:cubicBezTo>
                <a:close/>
                <a:moveTo>
                  <a:pt x="236" y="2114"/>
                </a:moveTo>
                <a:cubicBezTo>
                  <a:pt x="244" y="2114"/>
                  <a:pt x="236" y="2114"/>
                  <a:pt x="244" y="2114"/>
                </a:cubicBezTo>
                <a:cubicBezTo>
                  <a:pt x="236" y="2114"/>
                  <a:pt x="236" y="2114"/>
                  <a:pt x="236" y="2114"/>
                </a:cubicBezTo>
                <a:close/>
                <a:moveTo>
                  <a:pt x="244" y="2114"/>
                </a:moveTo>
                <a:cubicBezTo>
                  <a:pt x="244" y="2114"/>
                  <a:pt x="244" y="2114"/>
                  <a:pt x="244" y="2114"/>
                </a:cubicBezTo>
                <a:cubicBezTo>
                  <a:pt x="244" y="2114"/>
                  <a:pt x="244" y="2114"/>
                  <a:pt x="244" y="2114"/>
                </a:cubicBezTo>
                <a:close/>
                <a:moveTo>
                  <a:pt x="228" y="2129"/>
                </a:moveTo>
                <a:cubicBezTo>
                  <a:pt x="228" y="2121"/>
                  <a:pt x="228" y="2121"/>
                  <a:pt x="228" y="2121"/>
                </a:cubicBezTo>
                <a:cubicBezTo>
                  <a:pt x="228" y="2121"/>
                  <a:pt x="228" y="2121"/>
                  <a:pt x="228" y="2121"/>
                </a:cubicBezTo>
                <a:cubicBezTo>
                  <a:pt x="228" y="2121"/>
                  <a:pt x="228" y="2121"/>
                  <a:pt x="228" y="2121"/>
                </a:cubicBezTo>
                <a:cubicBezTo>
                  <a:pt x="228" y="2121"/>
                  <a:pt x="228" y="2121"/>
                  <a:pt x="228" y="2129"/>
                </a:cubicBezTo>
                <a:close/>
                <a:moveTo>
                  <a:pt x="401" y="2333"/>
                </a:moveTo>
                <a:cubicBezTo>
                  <a:pt x="401" y="2341"/>
                  <a:pt x="401" y="2341"/>
                  <a:pt x="409" y="2341"/>
                </a:cubicBezTo>
                <a:cubicBezTo>
                  <a:pt x="401" y="2333"/>
                  <a:pt x="401" y="2333"/>
                  <a:pt x="401" y="2333"/>
                </a:cubicBezTo>
                <a:close/>
                <a:moveTo>
                  <a:pt x="79" y="1949"/>
                </a:moveTo>
                <a:cubicBezTo>
                  <a:pt x="79" y="1949"/>
                  <a:pt x="79" y="1949"/>
                  <a:pt x="71" y="1941"/>
                </a:cubicBezTo>
                <a:cubicBezTo>
                  <a:pt x="71" y="1941"/>
                  <a:pt x="71" y="1941"/>
                  <a:pt x="71" y="1941"/>
                </a:cubicBezTo>
                <a:cubicBezTo>
                  <a:pt x="71" y="1941"/>
                  <a:pt x="71" y="1941"/>
                  <a:pt x="71" y="1941"/>
                </a:cubicBezTo>
                <a:cubicBezTo>
                  <a:pt x="71" y="1941"/>
                  <a:pt x="71" y="1941"/>
                  <a:pt x="79" y="1949"/>
                </a:cubicBezTo>
                <a:close/>
                <a:moveTo>
                  <a:pt x="118" y="1981"/>
                </a:moveTo>
                <a:cubicBezTo>
                  <a:pt x="118" y="1981"/>
                  <a:pt x="126" y="1981"/>
                  <a:pt x="126" y="1981"/>
                </a:cubicBezTo>
                <a:cubicBezTo>
                  <a:pt x="126" y="1981"/>
                  <a:pt x="126" y="1988"/>
                  <a:pt x="126" y="1988"/>
                </a:cubicBezTo>
                <a:cubicBezTo>
                  <a:pt x="118" y="1981"/>
                  <a:pt x="118" y="1981"/>
                  <a:pt x="118" y="1981"/>
                </a:cubicBezTo>
                <a:close/>
                <a:moveTo>
                  <a:pt x="134" y="1988"/>
                </a:moveTo>
                <a:cubicBezTo>
                  <a:pt x="126" y="1988"/>
                  <a:pt x="126" y="1988"/>
                  <a:pt x="126" y="1981"/>
                </a:cubicBezTo>
                <a:cubicBezTo>
                  <a:pt x="126" y="1981"/>
                  <a:pt x="118" y="1981"/>
                  <a:pt x="110" y="1973"/>
                </a:cubicBezTo>
                <a:cubicBezTo>
                  <a:pt x="118" y="1981"/>
                  <a:pt x="126" y="1988"/>
                  <a:pt x="134" y="1988"/>
                </a:cubicBezTo>
                <a:close/>
                <a:moveTo>
                  <a:pt x="134" y="1996"/>
                </a:moveTo>
                <a:cubicBezTo>
                  <a:pt x="134" y="1996"/>
                  <a:pt x="134" y="1996"/>
                  <a:pt x="134" y="1996"/>
                </a:cubicBezTo>
                <a:cubicBezTo>
                  <a:pt x="142" y="1996"/>
                  <a:pt x="142" y="2004"/>
                  <a:pt x="142" y="2004"/>
                </a:cubicBezTo>
                <a:cubicBezTo>
                  <a:pt x="142" y="2004"/>
                  <a:pt x="142" y="2004"/>
                  <a:pt x="134" y="1996"/>
                </a:cubicBezTo>
                <a:close/>
                <a:moveTo>
                  <a:pt x="134" y="1996"/>
                </a:moveTo>
                <a:cubicBezTo>
                  <a:pt x="134" y="1996"/>
                  <a:pt x="134" y="1996"/>
                  <a:pt x="134" y="1988"/>
                </a:cubicBezTo>
                <a:cubicBezTo>
                  <a:pt x="134" y="1996"/>
                  <a:pt x="134" y="1996"/>
                  <a:pt x="134" y="1996"/>
                </a:cubicBezTo>
                <a:cubicBezTo>
                  <a:pt x="134" y="1996"/>
                  <a:pt x="134" y="1996"/>
                  <a:pt x="134" y="1996"/>
                </a:cubicBezTo>
                <a:close/>
                <a:moveTo>
                  <a:pt x="236" y="2114"/>
                </a:moveTo>
                <a:cubicBezTo>
                  <a:pt x="236" y="2114"/>
                  <a:pt x="236" y="2114"/>
                  <a:pt x="228" y="2114"/>
                </a:cubicBezTo>
                <a:cubicBezTo>
                  <a:pt x="236" y="2114"/>
                  <a:pt x="236" y="2114"/>
                  <a:pt x="236" y="2114"/>
                </a:cubicBezTo>
                <a:close/>
                <a:moveTo>
                  <a:pt x="409" y="2333"/>
                </a:moveTo>
                <a:cubicBezTo>
                  <a:pt x="401" y="2317"/>
                  <a:pt x="401" y="2317"/>
                  <a:pt x="401" y="2317"/>
                </a:cubicBezTo>
                <a:cubicBezTo>
                  <a:pt x="401" y="2325"/>
                  <a:pt x="409" y="2325"/>
                  <a:pt x="409" y="2341"/>
                </a:cubicBezTo>
                <a:cubicBezTo>
                  <a:pt x="409" y="2341"/>
                  <a:pt x="409" y="2341"/>
                  <a:pt x="409" y="2333"/>
                </a:cubicBezTo>
                <a:close/>
                <a:moveTo>
                  <a:pt x="550" y="2372"/>
                </a:moveTo>
                <a:cubicBezTo>
                  <a:pt x="550" y="2372"/>
                  <a:pt x="550" y="2372"/>
                  <a:pt x="550" y="2372"/>
                </a:cubicBezTo>
                <a:cubicBezTo>
                  <a:pt x="550" y="2372"/>
                  <a:pt x="550" y="2372"/>
                  <a:pt x="550" y="2372"/>
                </a:cubicBezTo>
                <a:cubicBezTo>
                  <a:pt x="550" y="2372"/>
                  <a:pt x="550" y="2372"/>
                  <a:pt x="550" y="2372"/>
                </a:cubicBezTo>
                <a:close/>
                <a:moveTo>
                  <a:pt x="582" y="2325"/>
                </a:moveTo>
                <a:cubicBezTo>
                  <a:pt x="574" y="2341"/>
                  <a:pt x="566" y="2341"/>
                  <a:pt x="566" y="2348"/>
                </a:cubicBezTo>
                <a:cubicBezTo>
                  <a:pt x="566" y="2356"/>
                  <a:pt x="566" y="2356"/>
                  <a:pt x="566" y="2356"/>
                </a:cubicBezTo>
                <a:cubicBezTo>
                  <a:pt x="574" y="2341"/>
                  <a:pt x="582" y="2333"/>
                  <a:pt x="582" y="2333"/>
                </a:cubicBezTo>
                <a:cubicBezTo>
                  <a:pt x="582" y="2325"/>
                  <a:pt x="582" y="2325"/>
                  <a:pt x="582" y="2325"/>
                </a:cubicBezTo>
                <a:close/>
                <a:moveTo>
                  <a:pt x="582" y="2333"/>
                </a:moveTo>
                <a:cubicBezTo>
                  <a:pt x="582" y="2333"/>
                  <a:pt x="582" y="2341"/>
                  <a:pt x="574" y="2341"/>
                </a:cubicBezTo>
                <a:cubicBezTo>
                  <a:pt x="582" y="2341"/>
                  <a:pt x="582" y="2341"/>
                  <a:pt x="582" y="2341"/>
                </a:cubicBezTo>
                <a:cubicBezTo>
                  <a:pt x="582" y="2333"/>
                  <a:pt x="582" y="2333"/>
                  <a:pt x="582" y="2333"/>
                </a:cubicBezTo>
                <a:close/>
                <a:moveTo>
                  <a:pt x="566" y="2348"/>
                </a:moveTo>
                <a:cubicBezTo>
                  <a:pt x="558" y="2356"/>
                  <a:pt x="566" y="2356"/>
                  <a:pt x="566" y="2364"/>
                </a:cubicBezTo>
                <a:cubicBezTo>
                  <a:pt x="566" y="2364"/>
                  <a:pt x="566" y="2364"/>
                  <a:pt x="566" y="2356"/>
                </a:cubicBezTo>
                <a:cubicBezTo>
                  <a:pt x="566" y="2356"/>
                  <a:pt x="566" y="2356"/>
                  <a:pt x="566" y="2348"/>
                </a:cubicBezTo>
                <a:close/>
                <a:moveTo>
                  <a:pt x="574" y="2341"/>
                </a:moveTo>
                <a:cubicBezTo>
                  <a:pt x="574" y="2341"/>
                  <a:pt x="574" y="2348"/>
                  <a:pt x="566" y="2348"/>
                </a:cubicBezTo>
                <a:cubicBezTo>
                  <a:pt x="574" y="2348"/>
                  <a:pt x="574" y="2341"/>
                  <a:pt x="574" y="2341"/>
                </a:cubicBezTo>
                <a:close/>
                <a:moveTo>
                  <a:pt x="644" y="2215"/>
                </a:moveTo>
                <a:cubicBezTo>
                  <a:pt x="644" y="2223"/>
                  <a:pt x="644" y="2223"/>
                  <a:pt x="644" y="2223"/>
                </a:cubicBezTo>
                <a:cubicBezTo>
                  <a:pt x="644" y="2215"/>
                  <a:pt x="652" y="2208"/>
                  <a:pt x="644" y="2215"/>
                </a:cubicBezTo>
                <a:close/>
                <a:moveTo>
                  <a:pt x="291" y="2184"/>
                </a:moveTo>
                <a:cubicBezTo>
                  <a:pt x="291" y="2192"/>
                  <a:pt x="291" y="2192"/>
                  <a:pt x="291" y="2192"/>
                </a:cubicBezTo>
                <a:cubicBezTo>
                  <a:pt x="291" y="2192"/>
                  <a:pt x="291" y="2192"/>
                  <a:pt x="283" y="2176"/>
                </a:cubicBezTo>
                <a:cubicBezTo>
                  <a:pt x="291" y="2192"/>
                  <a:pt x="291" y="2192"/>
                  <a:pt x="291" y="2200"/>
                </a:cubicBezTo>
                <a:cubicBezTo>
                  <a:pt x="299" y="2200"/>
                  <a:pt x="299" y="2200"/>
                  <a:pt x="299" y="2200"/>
                </a:cubicBezTo>
                <a:cubicBezTo>
                  <a:pt x="291" y="2192"/>
                  <a:pt x="291" y="2192"/>
                  <a:pt x="291" y="2184"/>
                </a:cubicBezTo>
                <a:close/>
                <a:moveTo>
                  <a:pt x="275" y="2176"/>
                </a:moveTo>
                <a:cubicBezTo>
                  <a:pt x="275" y="2176"/>
                  <a:pt x="283" y="2176"/>
                  <a:pt x="283" y="2176"/>
                </a:cubicBezTo>
                <a:cubicBezTo>
                  <a:pt x="283" y="2176"/>
                  <a:pt x="283" y="2176"/>
                  <a:pt x="275" y="2176"/>
                </a:cubicBezTo>
                <a:close/>
                <a:moveTo>
                  <a:pt x="558" y="2356"/>
                </a:moveTo>
                <a:cubicBezTo>
                  <a:pt x="558" y="2356"/>
                  <a:pt x="558" y="2356"/>
                  <a:pt x="550" y="2364"/>
                </a:cubicBezTo>
                <a:cubicBezTo>
                  <a:pt x="550" y="2372"/>
                  <a:pt x="550" y="2364"/>
                  <a:pt x="558" y="2356"/>
                </a:cubicBezTo>
                <a:close/>
                <a:moveTo>
                  <a:pt x="676" y="2161"/>
                </a:moveTo>
                <a:cubicBezTo>
                  <a:pt x="676" y="2161"/>
                  <a:pt x="676" y="2161"/>
                  <a:pt x="676" y="2161"/>
                </a:cubicBezTo>
                <a:cubicBezTo>
                  <a:pt x="676" y="2161"/>
                  <a:pt x="676" y="2161"/>
                  <a:pt x="676" y="2161"/>
                </a:cubicBezTo>
                <a:cubicBezTo>
                  <a:pt x="676" y="2161"/>
                  <a:pt x="676" y="2161"/>
                  <a:pt x="676" y="2161"/>
                </a:cubicBezTo>
                <a:close/>
                <a:moveTo>
                  <a:pt x="244" y="2129"/>
                </a:moveTo>
                <a:cubicBezTo>
                  <a:pt x="244" y="2129"/>
                  <a:pt x="244" y="2129"/>
                  <a:pt x="260" y="2145"/>
                </a:cubicBezTo>
                <a:cubicBezTo>
                  <a:pt x="260" y="2145"/>
                  <a:pt x="260" y="2145"/>
                  <a:pt x="260" y="2153"/>
                </a:cubicBezTo>
                <a:cubicBezTo>
                  <a:pt x="260" y="2153"/>
                  <a:pt x="260" y="2153"/>
                  <a:pt x="260" y="2145"/>
                </a:cubicBezTo>
                <a:cubicBezTo>
                  <a:pt x="252" y="2137"/>
                  <a:pt x="252" y="2137"/>
                  <a:pt x="244" y="2129"/>
                </a:cubicBezTo>
                <a:cubicBezTo>
                  <a:pt x="244" y="2129"/>
                  <a:pt x="244" y="2129"/>
                  <a:pt x="236" y="2121"/>
                </a:cubicBezTo>
                <a:cubicBezTo>
                  <a:pt x="236" y="2121"/>
                  <a:pt x="244" y="2121"/>
                  <a:pt x="244" y="2129"/>
                </a:cubicBezTo>
                <a:close/>
                <a:moveTo>
                  <a:pt x="597" y="2309"/>
                </a:moveTo>
                <a:cubicBezTo>
                  <a:pt x="597" y="2309"/>
                  <a:pt x="597" y="2301"/>
                  <a:pt x="597" y="2301"/>
                </a:cubicBezTo>
                <a:cubicBezTo>
                  <a:pt x="597" y="2301"/>
                  <a:pt x="597" y="2301"/>
                  <a:pt x="597" y="2301"/>
                </a:cubicBezTo>
                <a:cubicBezTo>
                  <a:pt x="597" y="2309"/>
                  <a:pt x="597" y="2309"/>
                  <a:pt x="597" y="2309"/>
                </a:cubicBezTo>
                <a:close/>
                <a:moveTo>
                  <a:pt x="613" y="2286"/>
                </a:moveTo>
                <a:cubicBezTo>
                  <a:pt x="613" y="2286"/>
                  <a:pt x="613" y="2286"/>
                  <a:pt x="613" y="2270"/>
                </a:cubicBezTo>
                <a:cubicBezTo>
                  <a:pt x="613" y="2270"/>
                  <a:pt x="613" y="2270"/>
                  <a:pt x="613" y="2278"/>
                </a:cubicBezTo>
                <a:cubicBezTo>
                  <a:pt x="613" y="2286"/>
                  <a:pt x="605" y="2294"/>
                  <a:pt x="597" y="2301"/>
                </a:cubicBezTo>
                <a:cubicBezTo>
                  <a:pt x="597" y="2301"/>
                  <a:pt x="597" y="2301"/>
                  <a:pt x="597" y="2301"/>
                </a:cubicBezTo>
                <a:cubicBezTo>
                  <a:pt x="597" y="2301"/>
                  <a:pt x="597" y="2301"/>
                  <a:pt x="597" y="2301"/>
                </a:cubicBezTo>
                <a:cubicBezTo>
                  <a:pt x="597" y="2301"/>
                  <a:pt x="597" y="2301"/>
                  <a:pt x="597" y="2301"/>
                </a:cubicBezTo>
                <a:cubicBezTo>
                  <a:pt x="597" y="2301"/>
                  <a:pt x="597" y="2301"/>
                  <a:pt x="597" y="2301"/>
                </a:cubicBezTo>
                <a:cubicBezTo>
                  <a:pt x="605" y="2294"/>
                  <a:pt x="605" y="2294"/>
                  <a:pt x="613" y="2294"/>
                </a:cubicBezTo>
                <a:cubicBezTo>
                  <a:pt x="613" y="2294"/>
                  <a:pt x="613" y="2294"/>
                  <a:pt x="613" y="2286"/>
                </a:cubicBezTo>
                <a:cubicBezTo>
                  <a:pt x="613" y="2286"/>
                  <a:pt x="613" y="2286"/>
                  <a:pt x="613" y="2286"/>
                </a:cubicBezTo>
                <a:cubicBezTo>
                  <a:pt x="613" y="2286"/>
                  <a:pt x="613" y="2286"/>
                  <a:pt x="613" y="2286"/>
                </a:cubicBezTo>
                <a:cubicBezTo>
                  <a:pt x="613" y="2286"/>
                  <a:pt x="613" y="2286"/>
                  <a:pt x="613" y="2286"/>
                </a:cubicBezTo>
                <a:close/>
                <a:moveTo>
                  <a:pt x="613" y="2286"/>
                </a:moveTo>
                <a:cubicBezTo>
                  <a:pt x="613" y="2286"/>
                  <a:pt x="613" y="2286"/>
                  <a:pt x="613" y="2286"/>
                </a:cubicBezTo>
                <a:cubicBezTo>
                  <a:pt x="613" y="2278"/>
                  <a:pt x="613" y="2278"/>
                  <a:pt x="613" y="2270"/>
                </a:cubicBezTo>
                <a:cubicBezTo>
                  <a:pt x="613" y="2278"/>
                  <a:pt x="613" y="2278"/>
                  <a:pt x="613" y="2286"/>
                </a:cubicBezTo>
                <a:close/>
                <a:moveTo>
                  <a:pt x="629" y="2247"/>
                </a:moveTo>
                <a:cubicBezTo>
                  <a:pt x="636" y="2247"/>
                  <a:pt x="636" y="2239"/>
                  <a:pt x="636" y="2239"/>
                </a:cubicBezTo>
                <a:cubicBezTo>
                  <a:pt x="636" y="2239"/>
                  <a:pt x="636" y="2239"/>
                  <a:pt x="636" y="2239"/>
                </a:cubicBezTo>
                <a:cubicBezTo>
                  <a:pt x="636" y="2239"/>
                  <a:pt x="636" y="2239"/>
                  <a:pt x="636" y="2231"/>
                </a:cubicBezTo>
                <a:cubicBezTo>
                  <a:pt x="636" y="2231"/>
                  <a:pt x="636" y="2231"/>
                  <a:pt x="636" y="2231"/>
                </a:cubicBezTo>
                <a:cubicBezTo>
                  <a:pt x="636" y="2231"/>
                  <a:pt x="636" y="2231"/>
                  <a:pt x="644" y="2231"/>
                </a:cubicBezTo>
                <a:cubicBezTo>
                  <a:pt x="644" y="2231"/>
                  <a:pt x="644" y="2231"/>
                  <a:pt x="644" y="2223"/>
                </a:cubicBezTo>
                <a:cubicBezTo>
                  <a:pt x="644" y="2223"/>
                  <a:pt x="644" y="2223"/>
                  <a:pt x="629" y="2239"/>
                </a:cubicBezTo>
                <a:cubicBezTo>
                  <a:pt x="629" y="2247"/>
                  <a:pt x="629" y="2247"/>
                  <a:pt x="629" y="2247"/>
                </a:cubicBezTo>
                <a:cubicBezTo>
                  <a:pt x="629" y="2247"/>
                  <a:pt x="629" y="2247"/>
                  <a:pt x="629" y="2255"/>
                </a:cubicBezTo>
                <a:cubicBezTo>
                  <a:pt x="629" y="2255"/>
                  <a:pt x="629" y="2255"/>
                  <a:pt x="629" y="2239"/>
                </a:cubicBezTo>
                <a:cubicBezTo>
                  <a:pt x="629" y="2239"/>
                  <a:pt x="629" y="2239"/>
                  <a:pt x="629" y="2247"/>
                </a:cubicBezTo>
                <a:close/>
                <a:moveTo>
                  <a:pt x="550" y="2372"/>
                </a:moveTo>
                <a:cubicBezTo>
                  <a:pt x="550" y="2372"/>
                  <a:pt x="550" y="2372"/>
                  <a:pt x="550" y="2372"/>
                </a:cubicBezTo>
                <a:cubicBezTo>
                  <a:pt x="550" y="2372"/>
                  <a:pt x="550" y="2372"/>
                  <a:pt x="550" y="2372"/>
                </a:cubicBezTo>
                <a:cubicBezTo>
                  <a:pt x="550" y="2372"/>
                  <a:pt x="550" y="2372"/>
                  <a:pt x="550" y="2372"/>
                </a:cubicBezTo>
                <a:cubicBezTo>
                  <a:pt x="550" y="2372"/>
                  <a:pt x="550" y="2372"/>
                  <a:pt x="542" y="2372"/>
                </a:cubicBezTo>
                <a:cubicBezTo>
                  <a:pt x="542" y="2388"/>
                  <a:pt x="542" y="2388"/>
                  <a:pt x="542" y="2388"/>
                </a:cubicBezTo>
                <a:cubicBezTo>
                  <a:pt x="550" y="2372"/>
                  <a:pt x="550" y="2380"/>
                  <a:pt x="550" y="2372"/>
                </a:cubicBezTo>
                <a:close/>
                <a:moveTo>
                  <a:pt x="597" y="2309"/>
                </a:moveTo>
                <a:cubicBezTo>
                  <a:pt x="597" y="2309"/>
                  <a:pt x="597" y="2309"/>
                  <a:pt x="597" y="2309"/>
                </a:cubicBezTo>
                <a:cubicBezTo>
                  <a:pt x="597" y="2309"/>
                  <a:pt x="597" y="2309"/>
                  <a:pt x="597" y="2309"/>
                </a:cubicBezTo>
                <a:cubicBezTo>
                  <a:pt x="597" y="2309"/>
                  <a:pt x="597" y="2309"/>
                  <a:pt x="597" y="2309"/>
                </a:cubicBezTo>
                <a:close/>
                <a:moveTo>
                  <a:pt x="589" y="2317"/>
                </a:moveTo>
                <a:cubicBezTo>
                  <a:pt x="589" y="2317"/>
                  <a:pt x="589" y="2317"/>
                  <a:pt x="597" y="2309"/>
                </a:cubicBezTo>
                <a:cubicBezTo>
                  <a:pt x="589" y="2309"/>
                  <a:pt x="589" y="2309"/>
                  <a:pt x="589" y="2309"/>
                </a:cubicBezTo>
                <a:cubicBezTo>
                  <a:pt x="589" y="2309"/>
                  <a:pt x="589" y="2309"/>
                  <a:pt x="589" y="2317"/>
                </a:cubicBezTo>
                <a:close/>
                <a:moveTo>
                  <a:pt x="40" y="1926"/>
                </a:moveTo>
                <a:cubicBezTo>
                  <a:pt x="32" y="1926"/>
                  <a:pt x="32" y="1926"/>
                  <a:pt x="32" y="1926"/>
                </a:cubicBezTo>
                <a:cubicBezTo>
                  <a:pt x="40" y="1934"/>
                  <a:pt x="40" y="1934"/>
                  <a:pt x="48" y="1941"/>
                </a:cubicBezTo>
                <a:cubicBezTo>
                  <a:pt x="48" y="1941"/>
                  <a:pt x="48" y="1941"/>
                  <a:pt x="40" y="1926"/>
                </a:cubicBezTo>
                <a:close/>
                <a:moveTo>
                  <a:pt x="87" y="1957"/>
                </a:moveTo>
                <a:cubicBezTo>
                  <a:pt x="87" y="1965"/>
                  <a:pt x="87" y="1965"/>
                  <a:pt x="87" y="1965"/>
                </a:cubicBezTo>
                <a:cubicBezTo>
                  <a:pt x="95" y="1965"/>
                  <a:pt x="95" y="1965"/>
                  <a:pt x="95" y="1965"/>
                </a:cubicBezTo>
                <a:lnTo>
                  <a:pt x="87" y="1957"/>
                </a:lnTo>
                <a:close/>
                <a:moveTo>
                  <a:pt x="644" y="2223"/>
                </a:moveTo>
                <a:cubicBezTo>
                  <a:pt x="652" y="2215"/>
                  <a:pt x="652" y="2215"/>
                  <a:pt x="652" y="2215"/>
                </a:cubicBezTo>
                <a:cubicBezTo>
                  <a:pt x="644" y="2215"/>
                  <a:pt x="652" y="2215"/>
                  <a:pt x="644" y="2223"/>
                </a:cubicBezTo>
                <a:close/>
                <a:moveTo>
                  <a:pt x="220" y="2098"/>
                </a:moveTo>
                <a:cubicBezTo>
                  <a:pt x="220" y="2098"/>
                  <a:pt x="220" y="2098"/>
                  <a:pt x="220" y="2106"/>
                </a:cubicBezTo>
                <a:cubicBezTo>
                  <a:pt x="220" y="2098"/>
                  <a:pt x="220" y="2098"/>
                  <a:pt x="220" y="2098"/>
                </a:cubicBezTo>
                <a:close/>
                <a:moveTo>
                  <a:pt x="644" y="2231"/>
                </a:moveTo>
                <a:cubicBezTo>
                  <a:pt x="644" y="2231"/>
                  <a:pt x="636" y="2231"/>
                  <a:pt x="636" y="2231"/>
                </a:cubicBezTo>
                <a:cubicBezTo>
                  <a:pt x="644" y="2231"/>
                  <a:pt x="644" y="2231"/>
                  <a:pt x="644" y="2231"/>
                </a:cubicBezTo>
                <a:close/>
                <a:moveTo>
                  <a:pt x="71" y="1957"/>
                </a:moveTo>
                <a:cubicBezTo>
                  <a:pt x="71" y="1957"/>
                  <a:pt x="79" y="1957"/>
                  <a:pt x="79" y="1957"/>
                </a:cubicBezTo>
                <a:cubicBezTo>
                  <a:pt x="71" y="1957"/>
                  <a:pt x="71" y="1957"/>
                  <a:pt x="71" y="1957"/>
                </a:cubicBezTo>
                <a:close/>
                <a:moveTo>
                  <a:pt x="79" y="1957"/>
                </a:moveTo>
                <a:cubicBezTo>
                  <a:pt x="79" y="1957"/>
                  <a:pt x="79" y="1957"/>
                  <a:pt x="87" y="1957"/>
                </a:cubicBezTo>
                <a:cubicBezTo>
                  <a:pt x="87" y="1957"/>
                  <a:pt x="79" y="1957"/>
                  <a:pt x="79" y="1957"/>
                </a:cubicBezTo>
                <a:close/>
                <a:moveTo>
                  <a:pt x="212" y="2106"/>
                </a:moveTo>
                <a:cubicBezTo>
                  <a:pt x="212" y="2090"/>
                  <a:pt x="212" y="2090"/>
                  <a:pt x="212" y="2090"/>
                </a:cubicBezTo>
                <a:cubicBezTo>
                  <a:pt x="212" y="2098"/>
                  <a:pt x="212" y="2098"/>
                  <a:pt x="212" y="2098"/>
                </a:cubicBezTo>
                <a:cubicBezTo>
                  <a:pt x="212" y="2098"/>
                  <a:pt x="212" y="2098"/>
                  <a:pt x="212" y="2098"/>
                </a:cubicBezTo>
                <a:cubicBezTo>
                  <a:pt x="212" y="2098"/>
                  <a:pt x="212" y="2098"/>
                  <a:pt x="212" y="2098"/>
                </a:cubicBezTo>
                <a:cubicBezTo>
                  <a:pt x="212" y="2098"/>
                  <a:pt x="212" y="2098"/>
                  <a:pt x="212" y="2098"/>
                </a:cubicBezTo>
                <a:cubicBezTo>
                  <a:pt x="212" y="2098"/>
                  <a:pt x="212" y="2098"/>
                  <a:pt x="212" y="2106"/>
                </a:cubicBezTo>
                <a:close/>
                <a:moveTo>
                  <a:pt x="63" y="1949"/>
                </a:moveTo>
                <a:cubicBezTo>
                  <a:pt x="71" y="1957"/>
                  <a:pt x="71" y="1957"/>
                  <a:pt x="71" y="1957"/>
                </a:cubicBezTo>
                <a:cubicBezTo>
                  <a:pt x="71" y="1949"/>
                  <a:pt x="71" y="1949"/>
                  <a:pt x="63" y="1949"/>
                </a:cubicBezTo>
                <a:close/>
                <a:moveTo>
                  <a:pt x="48" y="1941"/>
                </a:moveTo>
                <a:cubicBezTo>
                  <a:pt x="48" y="1941"/>
                  <a:pt x="48" y="1941"/>
                  <a:pt x="55" y="1941"/>
                </a:cubicBezTo>
                <a:cubicBezTo>
                  <a:pt x="55" y="1941"/>
                  <a:pt x="55" y="1941"/>
                  <a:pt x="48" y="1941"/>
                </a:cubicBezTo>
                <a:close/>
                <a:moveTo>
                  <a:pt x="260" y="2161"/>
                </a:moveTo>
                <a:cubicBezTo>
                  <a:pt x="260" y="2153"/>
                  <a:pt x="260" y="2153"/>
                  <a:pt x="252" y="2145"/>
                </a:cubicBezTo>
                <a:lnTo>
                  <a:pt x="260" y="2161"/>
                </a:lnTo>
                <a:close/>
                <a:moveTo>
                  <a:pt x="40" y="1934"/>
                </a:moveTo>
                <a:cubicBezTo>
                  <a:pt x="40" y="1934"/>
                  <a:pt x="40" y="1934"/>
                  <a:pt x="32" y="1934"/>
                </a:cubicBezTo>
                <a:cubicBezTo>
                  <a:pt x="40" y="1934"/>
                  <a:pt x="40" y="1934"/>
                  <a:pt x="40" y="1941"/>
                </a:cubicBezTo>
                <a:cubicBezTo>
                  <a:pt x="40" y="1941"/>
                  <a:pt x="40" y="1941"/>
                  <a:pt x="40" y="1941"/>
                </a:cubicBezTo>
                <a:cubicBezTo>
                  <a:pt x="40" y="1941"/>
                  <a:pt x="48" y="1941"/>
                  <a:pt x="55" y="1949"/>
                </a:cubicBezTo>
                <a:cubicBezTo>
                  <a:pt x="55" y="1949"/>
                  <a:pt x="55" y="1949"/>
                  <a:pt x="55" y="1949"/>
                </a:cubicBezTo>
                <a:cubicBezTo>
                  <a:pt x="55" y="1949"/>
                  <a:pt x="55" y="1949"/>
                  <a:pt x="55" y="1949"/>
                </a:cubicBezTo>
                <a:cubicBezTo>
                  <a:pt x="71" y="1957"/>
                  <a:pt x="55" y="1949"/>
                  <a:pt x="71" y="1957"/>
                </a:cubicBezTo>
                <a:cubicBezTo>
                  <a:pt x="71" y="1957"/>
                  <a:pt x="71" y="1957"/>
                  <a:pt x="87" y="1965"/>
                </a:cubicBezTo>
                <a:cubicBezTo>
                  <a:pt x="87" y="1973"/>
                  <a:pt x="87" y="1973"/>
                  <a:pt x="87" y="1965"/>
                </a:cubicBezTo>
                <a:cubicBezTo>
                  <a:pt x="87" y="1965"/>
                  <a:pt x="87" y="1965"/>
                  <a:pt x="71" y="1957"/>
                </a:cubicBezTo>
                <a:cubicBezTo>
                  <a:pt x="63" y="1949"/>
                  <a:pt x="63" y="1949"/>
                  <a:pt x="55" y="1941"/>
                </a:cubicBezTo>
                <a:cubicBezTo>
                  <a:pt x="55" y="1941"/>
                  <a:pt x="55" y="1941"/>
                  <a:pt x="63" y="1949"/>
                </a:cubicBezTo>
                <a:cubicBezTo>
                  <a:pt x="63" y="1949"/>
                  <a:pt x="63" y="1949"/>
                  <a:pt x="63" y="1949"/>
                </a:cubicBezTo>
                <a:cubicBezTo>
                  <a:pt x="63" y="1949"/>
                  <a:pt x="55" y="1941"/>
                  <a:pt x="55" y="1941"/>
                </a:cubicBezTo>
                <a:cubicBezTo>
                  <a:pt x="55" y="1941"/>
                  <a:pt x="55" y="1941"/>
                  <a:pt x="55" y="1941"/>
                </a:cubicBezTo>
                <a:cubicBezTo>
                  <a:pt x="48" y="1941"/>
                  <a:pt x="40" y="1941"/>
                  <a:pt x="40" y="1934"/>
                </a:cubicBezTo>
                <a:close/>
                <a:moveTo>
                  <a:pt x="644" y="2239"/>
                </a:moveTo>
                <a:cubicBezTo>
                  <a:pt x="644" y="2239"/>
                  <a:pt x="644" y="2239"/>
                  <a:pt x="644" y="2239"/>
                </a:cubicBezTo>
                <a:cubicBezTo>
                  <a:pt x="644" y="2239"/>
                  <a:pt x="644" y="2239"/>
                  <a:pt x="644" y="2239"/>
                </a:cubicBezTo>
                <a:cubicBezTo>
                  <a:pt x="644" y="2231"/>
                  <a:pt x="644" y="2231"/>
                  <a:pt x="644" y="2231"/>
                </a:cubicBezTo>
                <a:cubicBezTo>
                  <a:pt x="644" y="2231"/>
                  <a:pt x="644" y="2231"/>
                  <a:pt x="644" y="2239"/>
                </a:cubicBezTo>
                <a:close/>
                <a:moveTo>
                  <a:pt x="197" y="2075"/>
                </a:moveTo>
                <a:cubicBezTo>
                  <a:pt x="197" y="2082"/>
                  <a:pt x="197" y="2075"/>
                  <a:pt x="197" y="2082"/>
                </a:cubicBezTo>
                <a:cubicBezTo>
                  <a:pt x="197" y="2082"/>
                  <a:pt x="197" y="2082"/>
                  <a:pt x="197" y="2075"/>
                </a:cubicBezTo>
                <a:close/>
                <a:moveTo>
                  <a:pt x="32" y="1926"/>
                </a:moveTo>
                <a:cubicBezTo>
                  <a:pt x="24" y="1926"/>
                  <a:pt x="24" y="1926"/>
                  <a:pt x="24" y="1926"/>
                </a:cubicBezTo>
                <a:cubicBezTo>
                  <a:pt x="32" y="1934"/>
                  <a:pt x="32" y="1934"/>
                  <a:pt x="32" y="1934"/>
                </a:cubicBezTo>
                <a:cubicBezTo>
                  <a:pt x="32" y="1934"/>
                  <a:pt x="32" y="1934"/>
                  <a:pt x="32" y="1926"/>
                </a:cubicBezTo>
                <a:close/>
                <a:moveTo>
                  <a:pt x="32" y="1934"/>
                </a:moveTo>
                <a:cubicBezTo>
                  <a:pt x="32" y="1934"/>
                  <a:pt x="32" y="1934"/>
                  <a:pt x="32" y="1934"/>
                </a:cubicBezTo>
                <a:cubicBezTo>
                  <a:pt x="32" y="1934"/>
                  <a:pt x="32" y="1934"/>
                  <a:pt x="32" y="1934"/>
                </a:cubicBezTo>
                <a:cubicBezTo>
                  <a:pt x="32" y="1934"/>
                  <a:pt x="32" y="1934"/>
                  <a:pt x="32" y="1934"/>
                </a:cubicBezTo>
                <a:close/>
                <a:moveTo>
                  <a:pt x="189" y="2075"/>
                </a:moveTo>
                <a:cubicBezTo>
                  <a:pt x="189" y="2067"/>
                  <a:pt x="189" y="2067"/>
                  <a:pt x="189" y="2067"/>
                </a:cubicBezTo>
                <a:cubicBezTo>
                  <a:pt x="189" y="2059"/>
                  <a:pt x="189" y="2059"/>
                  <a:pt x="189" y="2059"/>
                </a:cubicBezTo>
                <a:cubicBezTo>
                  <a:pt x="181" y="2059"/>
                  <a:pt x="181" y="2059"/>
                  <a:pt x="181" y="2059"/>
                </a:cubicBezTo>
                <a:cubicBezTo>
                  <a:pt x="189" y="2067"/>
                  <a:pt x="189" y="2067"/>
                  <a:pt x="189" y="2067"/>
                </a:cubicBezTo>
                <a:cubicBezTo>
                  <a:pt x="189" y="2067"/>
                  <a:pt x="189" y="2075"/>
                  <a:pt x="197" y="2082"/>
                </a:cubicBezTo>
                <a:cubicBezTo>
                  <a:pt x="197" y="2082"/>
                  <a:pt x="197" y="2082"/>
                  <a:pt x="197" y="2082"/>
                </a:cubicBezTo>
                <a:cubicBezTo>
                  <a:pt x="197" y="2082"/>
                  <a:pt x="197" y="2075"/>
                  <a:pt x="189" y="2075"/>
                </a:cubicBezTo>
                <a:close/>
                <a:moveTo>
                  <a:pt x="205" y="2082"/>
                </a:moveTo>
                <a:cubicBezTo>
                  <a:pt x="197" y="2082"/>
                  <a:pt x="197" y="2082"/>
                  <a:pt x="197" y="2082"/>
                </a:cubicBezTo>
                <a:cubicBezTo>
                  <a:pt x="197" y="2082"/>
                  <a:pt x="205" y="2082"/>
                  <a:pt x="205" y="2082"/>
                </a:cubicBezTo>
                <a:cubicBezTo>
                  <a:pt x="205" y="2082"/>
                  <a:pt x="205" y="2082"/>
                  <a:pt x="205" y="2082"/>
                </a:cubicBezTo>
                <a:close/>
                <a:moveTo>
                  <a:pt x="205" y="2090"/>
                </a:moveTo>
                <a:cubicBezTo>
                  <a:pt x="205" y="2090"/>
                  <a:pt x="205" y="2090"/>
                  <a:pt x="205" y="2090"/>
                </a:cubicBezTo>
                <a:cubicBezTo>
                  <a:pt x="205" y="2090"/>
                  <a:pt x="212" y="2098"/>
                  <a:pt x="212" y="2098"/>
                </a:cubicBezTo>
                <a:cubicBezTo>
                  <a:pt x="212" y="2098"/>
                  <a:pt x="212" y="2098"/>
                  <a:pt x="205" y="2090"/>
                </a:cubicBezTo>
                <a:cubicBezTo>
                  <a:pt x="205" y="2090"/>
                  <a:pt x="205" y="2090"/>
                  <a:pt x="205" y="2090"/>
                </a:cubicBezTo>
                <a:cubicBezTo>
                  <a:pt x="205" y="2090"/>
                  <a:pt x="205" y="2090"/>
                  <a:pt x="205" y="2090"/>
                </a:cubicBezTo>
                <a:cubicBezTo>
                  <a:pt x="205" y="2090"/>
                  <a:pt x="205" y="2090"/>
                  <a:pt x="205" y="2090"/>
                </a:cubicBezTo>
                <a:cubicBezTo>
                  <a:pt x="205" y="2090"/>
                  <a:pt x="205" y="2082"/>
                  <a:pt x="205" y="2082"/>
                </a:cubicBezTo>
                <a:cubicBezTo>
                  <a:pt x="205" y="2082"/>
                  <a:pt x="205" y="2090"/>
                  <a:pt x="205" y="2090"/>
                </a:cubicBezTo>
                <a:cubicBezTo>
                  <a:pt x="205" y="2090"/>
                  <a:pt x="205" y="2090"/>
                  <a:pt x="205" y="2090"/>
                </a:cubicBezTo>
                <a:close/>
                <a:moveTo>
                  <a:pt x="142" y="2012"/>
                </a:moveTo>
                <a:cubicBezTo>
                  <a:pt x="142" y="2012"/>
                  <a:pt x="142" y="2012"/>
                  <a:pt x="142" y="2012"/>
                </a:cubicBezTo>
                <a:cubicBezTo>
                  <a:pt x="150" y="2020"/>
                  <a:pt x="158" y="2035"/>
                  <a:pt x="158" y="2035"/>
                </a:cubicBezTo>
                <a:cubicBezTo>
                  <a:pt x="158" y="2035"/>
                  <a:pt x="165" y="2035"/>
                  <a:pt x="165" y="2035"/>
                </a:cubicBezTo>
                <a:cubicBezTo>
                  <a:pt x="158" y="2028"/>
                  <a:pt x="150" y="2028"/>
                  <a:pt x="142" y="2020"/>
                </a:cubicBezTo>
                <a:cubicBezTo>
                  <a:pt x="142" y="2012"/>
                  <a:pt x="142" y="2012"/>
                  <a:pt x="142" y="2012"/>
                </a:cubicBezTo>
                <a:close/>
                <a:moveTo>
                  <a:pt x="71" y="1957"/>
                </a:moveTo>
                <a:cubicBezTo>
                  <a:pt x="71" y="1957"/>
                  <a:pt x="71" y="1957"/>
                  <a:pt x="71" y="1957"/>
                </a:cubicBezTo>
                <a:cubicBezTo>
                  <a:pt x="71" y="1957"/>
                  <a:pt x="71" y="1957"/>
                  <a:pt x="71" y="1957"/>
                </a:cubicBezTo>
                <a:close/>
                <a:moveTo>
                  <a:pt x="126" y="1996"/>
                </a:moveTo>
                <a:cubicBezTo>
                  <a:pt x="118" y="1996"/>
                  <a:pt x="110" y="1988"/>
                  <a:pt x="103" y="1981"/>
                </a:cubicBezTo>
                <a:cubicBezTo>
                  <a:pt x="110" y="1981"/>
                  <a:pt x="110" y="1988"/>
                  <a:pt x="118" y="1988"/>
                </a:cubicBezTo>
                <a:cubicBezTo>
                  <a:pt x="118" y="1988"/>
                  <a:pt x="118" y="1988"/>
                  <a:pt x="118" y="1988"/>
                </a:cubicBezTo>
                <a:cubicBezTo>
                  <a:pt x="110" y="1988"/>
                  <a:pt x="110" y="1981"/>
                  <a:pt x="103" y="1973"/>
                </a:cubicBezTo>
                <a:cubicBezTo>
                  <a:pt x="95" y="1973"/>
                  <a:pt x="95" y="1973"/>
                  <a:pt x="95" y="1973"/>
                </a:cubicBezTo>
                <a:cubicBezTo>
                  <a:pt x="95" y="1973"/>
                  <a:pt x="95" y="1973"/>
                  <a:pt x="95" y="1973"/>
                </a:cubicBezTo>
                <a:cubicBezTo>
                  <a:pt x="95" y="1973"/>
                  <a:pt x="95" y="1973"/>
                  <a:pt x="95" y="1973"/>
                </a:cubicBezTo>
                <a:cubicBezTo>
                  <a:pt x="87" y="1973"/>
                  <a:pt x="87" y="1973"/>
                  <a:pt x="87" y="1973"/>
                </a:cubicBezTo>
                <a:cubicBezTo>
                  <a:pt x="79" y="1957"/>
                  <a:pt x="87" y="1965"/>
                  <a:pt x="71" y="1957"/>
                </a:cubicBezTo>
                <a:cubicBezTo>
                  <a:pt x="95" y="1973"/>
                  <a:pt x="126" y="1996"/>
                  <a:pt x="142" y="2012"/>
                </a:cubicBezTo>
                <a:cubicBezTo>
                  <a:pt x="134" y="2012"/>
                  <a:pt x="134" y="2012"/>
                  <a:pt x="134" y="2012"/>
                </a:cubicBezTo>
                <a:cubicBezTo>
                  <a:pt x="126" y="1996"/>
                  <a:pt x="126" y="2004"/>
                  <a:pt x="126" y="1996"/>
                </a:cubicBezTo>
                <a:close/>
                <a:moveTo>
                  <a:pt x="676" y="2176"/>
                </a:moveTo>
                <a:cubicBezTo>
                  <a:pt x="676" y="2176"/>
                  <a:pt x="676" y="2176"/>
                  <a:pt x="676" y="2176"/>
                </a:cubicBezTo>
                <a:cubicBezTo>
                  <a:pt x="676" y="2176"/>
                  <a:pt x="684" y="2168"/>
                  <a:pt x="684" y="2168"/>
                </a:cubicBezTo>
                <a:cubicBezTo>
                  <a:pt x="684" y="2168"/>
                  <a:pt x="684" y="2168"/>
                  <a:pt x="684" y="2161"/>
                </a:cubicBezTo>
                <a:cubicBezTo>
                  <a:pt x="684" y="2161"/>
                  <a:pt x="684" y="2161"/>
                  <a:pt x="676" y="2176"/>
                </a:cubicBezTo>
                <a:close/>
                <a:moveTo>
                  <a:pt x="165" y="2043"/>
                </a:moveTo>
                <a:cubicBezTo>
                  <a:pt x="165" y="2051"/>
                  <a:pt x="165" y="2051"/>
                  <a:pt x="165" y="2051"/>
                </a:cubicBezTo>
                <a:cubicBezTo>
                  <a:pt x="165" y="2043"/>
                  <a:pt x="165" y="2043"/>
                  <a:pt x="165" y="2043"/>
                </a:cubicBezTo>
                <a:close/>
                <a:moveTo>
                  <a:pt x="165" y="2043"/>
                </a:moveTo>
                <a:cubicBezTo>
                  <a:pt x="165" y="2043"/>
                  <a:pt x="165" y="2035"/>
                  <a:pt x="165" y="2035"/>
                </a:cubicBezTo>
                <a:cubicBezTo>
                  <a:pt x="165" y="2043"/>
                  <a:pt x="165" y="2043"/>
                  <a:pt x="165" y="2043"/>
                </a:cubicBezTo>
                <a:close/>
                <a:moveTo>
                  <a:pt x="173" y="2051"/>
                </a:moveTo>
                <a:cubicBezTo>
                  <a:pt x="173" y="2051"/>
                  <a:pt x="173" y="2051"/>
                  <a:pt x="173" y="2051"/>
                </a:cubicBezTo>
                <a:cubicBezTo>
                  <a:pt x="173" y="2043"/>
                  <a:pt x="165" y="2043"/>
                  <a:pt x="165" y="2035"/>
                </a:cubicBezTo>
                <a:cubicBezTo>
                  <a:pt x="158" y="2035"/>
                  <a:pt x="165" y="2035"/>
                  <a:pt x="158" y="2028"/>
                </a:cubicBezTo>
                <a:cubicBezTo>
                  <a:pt x="158" y="2028"/>
                  <a:pt x="158" y="2028"/>
                  <a:pt x="165" y="2043"/>
                </a:cubicBezTo>
                <a:cubicBezTo>
                  <a:pt x="165" y="2043"/>
                  <a:pt x="165" y="2043"/>
                  <a:pt x="165" y="2043"/>
                </a:cubicBezTo>
                <a:cubicBezTo>
                  <a:pt x="165" y="2043"/>
                  <a:pt x="165" y="2043"/>
                  <a:pt x="173" y="2043"/>
                </a:cubicBezTo>
                <a:cubicBezTo>
                  <a:pt x="173" y="2051"/>
                  <a:pt x="173" y="2051"/>
                  <a:pt x="173" y="2051"/>
                </a:cubicBezTo>
                <a:cubicBezTo>
                  <a:pt x="165" y="2051"/>
                  <a:pt x="165" y="2051"/>
                  <a:pt x="165" y="2051"/>
                </a:cubicBezTo>
                <a:cubicBezTo>
                  <a:pt x="165" y="2051"/>
                  <a:pt x="165" y="2051"/>
                  <a:pt x="173" y="2051"/>
                </a:cubicBezTo>
                <a:cubicBezTo>
                  <a:pt x="173" y="2051"/>
                  <a:pt x="173" y="2051"/>
                  <a:pt x="173" y="2059"/>
                </a:cubicBezTo>
                <a:cubicBezTo>
                  <a:pt x="173" y="2059"/>
                  <a:pt x="173" y="2059"/>
                  <a:pt x="181" y="2059"/>
                </a:cubicBezTo>
                <a:cubicBezTo>
                  <a:pt x="181" y="2059"/>
                  <a:pt x="181" y="2059"/>
                  <a:pt x="181" y="2059"/>
                </a:cubicBezTo>
                <a:cubicBezTo>
                  <a:pt x="181" y="2059"/>
                  <a:pt x="181" y="2059"/>
                  <a:pt x="173" y="2051"/>
                </a:cubicBezTo>
                <a:cubicBezTo>
                  <a:pt x="173" y="2051"/>
                  <a:pt x="173" y="2051"/>
                  <a:pt x="173" y="2051"/>
                </a:cubicBezTo>
                <a:close/>
                <a:moveTo>
                  <a:pt x="668" y="2208"/>
                </a:moveTo>
                <a:cubicBezTo>
                  <a:pt x="668" y="2208"/>
                  <a:pt x="668" y="2208"/>
                  <a:pt x="668" y="2200"/>
                </a:cubicBezTo>
                <a:cubicBezTo>
                  <a:pt x="668" y="2200"/>
                  <a:pt x="668" y="2200"/>
                  <a:pt x="660" y="2208"/>
                </a:cubicBezTo>
                <a:cubicBezTo>
                  <a:pt x="660" y="2208"/>
                  <a:pt x="660" y="2208"/>
                  <a:pt x="668" y="2208"/>
                </a:cubicBezTo>
                <a:close/>
                <a:moveTo>
                  <a:pt x="212" y="2106"/>
                </a:moveTo>
                <a:cubicBezTo>
                  <a:pt x="212" y="2106"/>
                  <a:pt x="212" y="2106"/>
                  <a:pt x="220" y="2114"/>
                </a:cubicBezTo>
                <a:cubicBezTo>
                  <a:pt x="220" y="2114"/>
                  <a:pt x="220" y="2114"/>
                  <a:pt x="220" y="2114"/>
                </a:cubicBezTo>
                <a:cubicBezTo>
                  <a:pt x="220" y="2114"/>
                  <a:pt x="220" y="2114"/>
                  <a:pt x="220" y="2114"/>
                </a:cubicBezTo>
                <a:cubicBezTo>
                  <a:pt x="220" y="2114"/>
                  <a:pt x="220" y="2114"/>
                  <a:pt x="220" y="2114"/>
                </a:cubicBezTo>
                <a:cubicBezTo>
                  <a:pt x="220" y="2106"/>
                  <a:pt x="220" y="2106"/>
                  <a:pt x="220" y="2106"/>
                </a:cubicBezTo>
                <a:cubicBezTo>
                  <a:pt x="220" y="2106"/>
                  <a:pt x="220" y="2106"/>
                  <a:pt x="220" y="2106"/>
                </a:cubicBezTo>
                <a:cubicBezTo>
                  <a:pt x="220" y="2106"/>
                  <a:pt x="220" y="2106"/>
                  <a:pt x="212" y="2106"/>
                </a:cubicBezTo>
                <a:cubicBezTo>
                  <a:pt x="220" y="2106"/>
                  <a:pt x="220" y="2106"/>
                  <a:pt x="220" y="2106"/>
                </a:cubicBezTo>
                <a:cubicBezTo>
                  <a:pt x="212" y="2106"/>
                  <a:pt x="212" y="2106"/>
                  <a:pt x="212" y="2106"/>
                </a:cubicBezTo>
                <a:close/>
                <a:moveTo>
                  <a:pt x="676" y="2176"/>
                </a:moveTo>
                <a:cubicBezTo>
                  <a:pt x="676" y="2176"/>
                  <a:pt x="676" y="2176"/>
                  <a:pt x="676" y="2184"/>
                </a:cubicBezTo>
                <a:cubicBezTo>
                  <a:pt x="676" y="2184"/>
                  <a:pt x="676" y="2184"/>
                  <a:pt x="676" y="2176"/>
                </a:cubicBezTo>
                <a:close/>
                <a:moveTo>
                  <a:pt x="55" y="2020"/>
                </a:moveTo>
                <a:cubicBezTo>
                  <a:pt x="55" y="2020"/>
                  <a:pt x="55" y="2020"/>
                  <a:pt x="55" y="2020"/>
                </a:cubicBezTo>
                <a:cubicBezTo>
                  <a:pt x="55" y="2020"/>
                  <a:pt x="55" y="2020"/>
                  <a:pt x="55" y="2020"/>
                </a:cubicBezTo>
                <a:cubicBezTo>
                  <a:pt x="55" y="2020"/>
                  <a:pt x="55" y="2020"/>
                  <a:pt x="48" y="2012"/>
                </a:cubicBezTo>
                <a:cubicBezTo>
                  <a:pt x="40" y="2012"/>
                  <a:pt x="48" y="2012"/>
                  <a:pt x="40" y="2012"/>
                </a:cubicBezTo>
                <a:cubicBezTo>
                  <a:pt x="40" y="2012"/>
                  <a:pt x="40" y="2012"/>
                  <a:pt x="40" y="2012"/>
                </a:cubicBezTo>
                <a:cubicBezTo>
                  <a:pt x="40" y="2012"/>
                  <a:pt x="40" y="2012"/>
                  <a:pt x="40" y="2012"/>
                </a:cubicBezTo>
                <a:cubicBezTo>
                  <a:pt x="40" y="2012"/>
                  <a:pt x="40" y="2012"/>
                  <a:pt x="40" y="2012"/>
                </a:cubicBezTo>
                <a:cubicBezTo>
                  <a:pt x="48" y="2020"/>
                  <a:pt x="48" y="2020"/>
                  <a:pt x="48" y="2020"/>
                </a:cubicBezTo>
                <a:cubicBezTo>
                  <a:pt x="48" y="2020"/>
                  <a:pt x="48" y="2020"/>
                  <a:pt x="48" y="2020"/>
                </a:cubicBezTo>
                <a:cubicBezTo>
                  <a:pt x="48" y="2020"/>
                  <a:pt x="55" y="2028"/>
                  <a:pt x="55" y="2028"/>
                </a:cubicBezTo>
                <a:cubicBezTo>
                  <a:pt x="55" y="2028"/>
                  <a:pt x="55" y="2028"/>
                  <a:pt x="55" y="2028"/>
                </a:cubicBezTo>
                <a:cubicBezTo>
                  <a:pt x="55" y="2020"/>
                  <a:pt x="55" y="2020"/>
                  <a:pt x="55" y="2020"/>
                </a:cubicBezTo>
                <a:close/>
                <a:moveTo>
                  <a:pt x="668" y="2223"/>
                </a:moveTo>
                <a:cubicBezTo>
                  <a:pt x="668" y="2215"/>
                  <a:pt x="676" y="2208"/>
                  <a:pt x="676" y="2208"/>
                </a:cubicBezTo>
                <a:cubicBezTo>
                  <a:pt x="668" y="2215"/>
                  <a:pt x="668" y="2223"/>
                  <a:pt x="668" y="2223"/>
                </a:cubicBezTo>
                <a:close/>
                <a:moveTo>
                  <a:pt x="582" y="2341"/>
                </a:moveTo>
                <a:cubicBezTo>
                  <a:pt x="582" y="2348"/>
                  <a:pt x="582" y="2356"/>
                  <a:pt x="574" y="2364"/>
                </a:cubicBezTo>
                <a:cubicBezTo>
                  <a:pt x="582" y="2356"/>
                  <a:pt x="582" y="2348"/>
                  <a:pt x="589" y="2341"/>
                </a:cubicBezTo>
                <a:cubicBezTo>
                  <a:pt x="589" y="2348"/>
                  <a:pt x="589" y="2348"/>
                  <a:pt x="582" y="2341"/>
                </a:cubicBezTo>
                <a:close/>
                <a:moveTo>
                  <a:pt x="848" y="1895"/>
                </a:moveTo>
                <a:cubicBezTo>
                  <a:pt x="848" y="1910"/>
                  <a:pt x="848" y="1910"/>
                  <a:pt x="841" y="1918"/>
                </a:cubicBezTo>
                <a:cubicBezTo>
                  <a:pt x="841" y="1918"/>
                  <a:pt x="841" y="1918"/>
                  <a:pt x="848" y="1926"/>
                </a:cubicBezTo>
                <a:cubicBezTo>
                  <a:pt x="848" y="1918"/>
                  <a:pt x="848" y="1910"/>
                  <a:pt x="848" y="1902"/>
                </a:cubicBezTo>
                <a:cubicBezTo>
                  <a:pt x="848" y="1902"/>
                  <a:pt x="848" y="1902"/>
                  <a:pt x="848" y="1895"/>
                </a:cubicBezTo>
                <a:close/>
                <a:moveTo>
                  <a:pt x="63" y="1957"/>
                </a:moveTo>
                <a:cubicBezTo>
                  <a:pt x="63" y="1957"/>
                  <a:pt x="63" y="1957"/>
                  <a:pt x="48" y="1949"/>
                </a:cubicBezTo>
                <a:cubicBezTo>
                  <a:pt x="48" y="1941"/>
                  <a:pt x="48" y="1949"/>
                  <a:pt x="40" y="1941"/>
                </a:cubicBezTo>
                <a:cubicBezTo>
                  <a:pt x="40" y="1941"/>
                  <a:pt x="40" y="1941"/>
                  <a:pt x="40" y="1941"/>
                </a:cubicBezTo>
                <a:cubicBezTo>
                  <a:pt x="40" y="1941"/>
                  <a:pt x="32" y="1941"/>
                  <a:pt x="32" y="1941"/>
                </a:cubicBezTo>
                <a:cubicBezTo>
                  <a:pt x="40" y="1949"/>
                  <a:pt x="40" y="1949"/>
                  <a:pt x="48" y="1949"/>
                </a:cubicBezTo>
                <a:cubicBezTo>
                  <a:pt x="48" y="1957"/>
                  <a:pt x="48" y="1957"/>
                  <a:pt x="48" y="1957"/>
                </a:cubicBezTo>
                <a:cubicBezTo>
                  <a:pt x="48" y="1957"/>
                  <a:pt x="48" y="1949"/>
                  <a:pt x="48" y="1949"/>
                </a:cubicBezTo>
                <a:cubicBezTo>
                  <a:pt x="55" y="1957"/>
                  <a:pt x="55" y="1957"/>
                  <a:pt x="63" y="1957"/>
                </a:cubicBezTo>
                <a:close/>
                <a:moveTo>
                  <a:pt x="566" y="2380"/>
                </a:moveTo>
                <a:cubicBezTo>
                  <a:pt x="574" y="2372"/>
                  <a:pt x="574" y="2372"/>
                  <a:pt x="582" y="2356"/>
                </a:cubicBezTo>
                <a:cubicBezTo>
                  <a:pt x="582" y="2356"/>
                  <a:pt x="582" y="2356"/>
                  <a:pt x="574" y="2364"/>
                </a:cubicBezTo>
                <a:cubicBezTo>
                  <a:pt x="574" y="2364"/>
                  <a:pt x="574" y="2372"/>
                  <a:pt x="566" y="2372"/>
                </a:cubicBezTo>
                <a:cubicBezTo>
                  <a:pt x="566" y="2380"/>
                  <a:pt x="566" y="2380"/>
                  <a:pt x="566" y="2380"/>
                </a:cubicBezTo>
                <a:cubicBezTo>
                  <a:pt x="566" y="2380"/>
                  <a:pt x="566" y="2380"/>
                  <a:pt x="566" y="2380"/>
                </a:cubicBezTo>
                <a:cubicBezTo>
                  <a:pt x="566" y="2380"/>
                  <a:pt x="566" y="2380"/>
                  <a:pt x="566" y="2388"/>
                </a:cubicBezTo>
                <a:cubicBezTo>
                  <a:pt x="566" y="2388"/>
                  <a:pt x="566" y="2388"/>
                  <a:pt x="566" y="2380"/>
                </a:cubicBezTo>
                <a:cubicBezTo>
                  <a:pt x="566" y="2380"/>
                  <a:pt x="566" y="2380"/>
                  <a:pt x="566" y="2380"/>
                </a:cubicBezTo>
                <a:close/>
                <a:moveTo>
                  <a:pt x="574" y="2364"/>
                </a:moveTo>
                <a:cubicBezTo>
                  <a:pt x="574" y="2364"/>
                  <a:pt x="574" y="2364"/>
                  <a:pt x="574" y="2364"/>
                </a:cubicBezTo>
                <a:cubicBezTo>
                  <a:pt x="574" y="2364"/>
                  <a:pt x="574" y="2364"/>
                  <a:pt x="574" y="2364"/>
                </a:cubicBezTo>
                <a:cubicBezTo>
                  <a:pt x="574" y="2364"/>
                  <a:pt x="574" y="2364"/>
                  <a:pt x="574" y="2364"/>
                </a:cubicBezTo>
                <a:close/>
                <a:moveTo>
                  <a:pt x="40" y="1941"/>
                </a:moveTo>
                <a:cubicBezTo>
                  <a:pt x="32" y="1941"/>
                  <a:pt x="32" y="1941"/>
                  <a:pt x="32" y="1941"/>
                </a:cubicBezTo>
                <a:cubicBezTo>
                  <a:pt x="32" y="1941"/>
                  <a:pt x="32" y="1941"/>
                  <a:pt x="32" y="1941"/>
                </a:cubicBezTo>
                <a:cubicBezTo>
                  <a:pt x="32" y="1941"/>
                  <a:pt x="24" y="1941"/>
                  <a:pt x="24" y="1941"/>
                </a:cubicBezTo>
                <a:cubicBezTo>
                  <a:pt x="32" y="1941"/>
                  <a:pt x="32" y="1941"/>
                  <a:pt x="32" y="1941"/>
                </a:cubicBezTo>
                <a:cubicBezTo>
                  <a:pt x="32" y="1941"/>
                  <a:pt x="32" y="1941"/>
                  <a:pt x="32" y="1941"/>
                </a:cubicBezTo>
                <a:cubicBezTo>
                  <a:pt x="32" y="1941"/>
                  <a:pt x="32" y="1941"/>
                  <a:pt x="32" y="1941"/>
                </a:cubicBezTo>
                <a:cubicBezTo>
                  <a:pt x="32" y="1941"/>
                  <a:pt x="32" y="1941"/>
                  <a:pt x="32" y="1941"/>
                </a:cubicBezTo>
                <a:cubicBezTo>
                  <a:pt x="32" y="1941"/>
                  <a:pt x="32" y="1941"/>
                  <a:pt x="40" y="1941"/>
                </a:cubicBezTo>
                <a:close/>
                <a:moveTo>
                  <a:pt x="103" y="2043"/>
                </a:moveTo>
                <a:cubicBezTo>
                  <a:pt x="103" y="2043"/>
                  <a:pt x="103" y="2043"/>
                  <a:pt x="118" y="2059"/>
                </a:cubicBezTo>
                <a:cubicBezTo>
                  <a:pt x="118" y="2059"/>
                  <a:pt x="118" y="2059"/>
                  <a:pt x="118" y="2059"/>
                </a:cubicBezTo>
                <a:cubicBezTo>
                  <a:pt x="118" y="2059"/>
                  <a:pt x="110" y="2051"/>
                  <a:pt x="110" y="2043"/>
                </a:cubicBezTo>
                <a:cubicBezTo>
                  <a:pt x="103" y="2043"/>
                  <a:pt x="103" y="2043"/>
                  <a:pt x="103" y="2043"/>
                </a:cubicBezTo>
                <a:close/>
                <a:moveTo>
                  <a:pt x="197" y="2223"/>
                </a:moveTo>
                <a:cubicBezTo>
                  <a:pt x="205" y="2223"/>
                  <a:pt x="205" y="2231"/>
                  <a:pt x="205" y="2231"/>
                </a:cubicBezTo>
                <a:cubicBezTo>
                  <a:pt x="205" y="2223"/>
                  <a:pt x="205" y="2223"/>
                  <a:pt x="197" y="2223"/>
                </a:cubicBezTo>
                <a:close/>
                <a:moveTo>
                  <a:pt x="71" y="2028"/>
                </a:moveTo>
                <a:cubicBezTo>
                  <a:pt x="63" y="2020"/>
                  <a:pt x="63" y="2020"/>
                  <a:pt x="48" y="2004"/>
                </a:cubicBezTo>
                <a:cubicBezTo>
                  <a:pt x="40" y="2004"/>
                  <a:pt x="40" y="2004"/>
                  <a:pt x="40" y="2004"/>
                </a:cubicBezTo>
                <a:cubicBezTo>
                  <a:pt x="40" y="2004"/>
                  <a:pt x="48" y="2004"/>
                  <a:pt x="48" y="2012"/>
                </a:cubicBezTo>
                <a:cubicBezTo>
                  <a:pt x="48" y="2012"/>
                  <a:pt x="48" y="2012"/>
                  <a:pt x="48" y="2012"/>
                </a:cubicBezTo>
                <a:cubicBezTo>
                  <a:pt x="48" y="2012"/>
                  <a:pt x="48" y="2012"/>
                  <a:pt x="55" y="2012"/>
                </a:cubicBezTo>
                <a:cubicBezTo>
                  <a:pt x="55" y="2020"/>
                  <a:pt x="63" y="2020"/>
                  <a:pt x="71" y="2028"/>
                </a:cubicBezTo>
                <a:cubicBezTo>
                  <a:pt x="71" y="2028"/>
                  <a:pt x="71" y="2028"/>
                  <a:pt x="71" y="2028"/>
                </a:cubicBezTo>
                <a:cubicBezTo>
                  <a:pt x="71" y="2028"/>
                  <a:pt x="71" y="2028"/>
                  <a:pt x="71" y="2028"/>
                </a:cubicBezTo>
                <a:cubicBezTo>
                  <a:pt x="71" y="2028"/>
                  <a:pt x="79" y="2035"/>
                  <a:pt x="79" y="2035"/>
                </a:cubicBezTo>
                <a:cubicBezTo>
                  <a:pt x="79" y="2035"/>
                  <a:pt x="79" y="2035"/>
                  <a:pt x="79" y="2028"/>
                </a:cubicBezTo>
                <a:cubicBezTo>
                  <a:pt x="79" y="2028"/>
                  <a:pt x="71" y="2028"/>
                  <a:pt x="71" y="2028"/>
                </a:cubicBezTo>
                <a:close/>
                <a:moveTo>
                  <a:pt x="63" y="2028"/>
                </a:moveTo>
                <a:cubicBezTo>
                  <a:pt x="63" y="2028"/>
                  <a:pt x="63" y="2028"/>
                  <a:pt x="63" y="2028"/>
                </a:cubicBezTo>
                <a:cubicBezTo>
                  <a:pt x="63" y="2028"/>
                  <a:pt x="63" y="2028"/>
                  <a:pt x="55" y="2028"/>
                </a:cubicBezTo>
                <a:cubicBezTo>
                  <a:pt x="63" y="2028"/>
                  <a:pt x="63" y="2028"/>
                  <a:pt x="63" y="2028"/>
                </a:cubicBezTo>
                <a:close/>
                <a:moveTo>
                  <a:pt x="118" y="2059"/>
                </a:moveTo>
                <a:cubicBezTo>
                  <a:pt x="118" y="2059"/>
                  <a:pt x="118" y="2059"/>
                  <a:pt x="118" y="2059"/>
                </a:cubicBezTo>
                <a:cubicBezTo>
                  <a:pt x="118" y="2059"/>
                  <a:pt x="118" y="2059"/>
                  <a:pt x="118" y="2059"/>
                </a:cubicBezTo>
                <a:cubicBezTo>
                  <a:pt x="118" y="2059"/>
                  <a:pt x="118" y="2059"/>
                  <a:pt x="118" y="2059"/>
                </a:cubicBezTo>
                <a:close/>
                <a:moveTo>
                  <a:pt x="103" y="2090"/>
                </a:moveTo>
                <a:cubicBezTo>
                  <a:pt x="103" y="2082"/>
                  <a:pt x="103" y="2082"/>
                  <a:pt x="103" y="2082"/>
                </a:cubicBezTo>
                <a:cubicBezTo>
                  <a:pt x="95" y="2082"/>
                  <a:pt x="95" y="2082"/>
                  <a:pt x="95" y="2082"/>
                </a:cubicBezTo>
                <a:cubicBezTo>
                  <a:pt x="103" y="2090"/>
                  <a:pt x="103" y="2090"/>
                  <a:pt x="110" y="2098"/>
                </a:cubicBezTo>
                <a:cubicBezTo>
                  <a:pt x="110" y="2098"/>
                  <a:pt x="118" y="2106"/>
                  <a:pt x="118" y="2106"/>
                </a:cubicBezTo>
                <a:cubicBezTo>
                  <a:pt x="118" y="2106"/>
                  <a:pt x="118" y="2106"/>
                  <a:pt x="118" y="2106"/>
                </a:cubicBezTo>
                <a:cubicBezTo>
                  <a:pt x="118" y="2098"/>
                  <a:pt x="110" y="2098"/>
                  <a:pt x="103" y="2090"/>
                </a:cubicBezTo>
                <a:close/>
                <a:moveTo>
                  <a:pt x="32" y="1941"/>
                </a:moveTo>
                <a:cubicBezTo>
                  <a:pt x="32" y="1941"/>
                  <a:pt x="32" y="1941"/>
                  <a:pt x="32" y="1941"/>
                </a:cubicBezTo>
                <a:cubicBezTo>
                  <a:pt x="32" y="1941"/>
                  <a:pt x="24" y="1934"/>
                  <a:pt x="32" y="1941"/>
                </a:cubicBezTo>
                <a:close/>
                <a:moveTo>
                  <a:pt x="32" y="1941"/>
                </a:moveTo>
                <a:cubicBezTo>
                  <a:pt x="32" y="1941"/>
                  <a:pt x="24" y="1941"/>
                  <a:pt x="24" y="1941"/>
                </a:cubicBezTo>
                <a:cubicBezTo>
                  <a:pt x="24" y="1941"/>
                  <a:pt x="24" y="1941"/>
                  <a:pt x="32" y="1941"/>
                </a:cubicBezTo>
                <a:cubicBezTo>
                  <a:pt x="32" y="1941"/>
                  <a:pt x="32" y="1941"/>
                  <a:pt x="32" y="1941"/>
                </a:cubicBezTo>
                <a:close/>
                <a:moveTo>
                  <a:pt x="841" y="1926"/>
                </a:moveTo>
                <a:cubicBezTo>
                  <a:pt x="841" y="1926"/>
                  <a:pt x="841" y="1926"/>
                  <a:pt x="841" y="1926"/>
                </a:cubicBezTo>
                <a:cubicBezTo>
                  <a:pt x="841" y="1918"/>
                  <a:pt x="841" y="1918"/>
                  <a:pt x="841" y="1918"/>
                </a:cubicBezTo>
                <a:cubicBezTo>
                  <a:pt x="841" y="1918"/>
                  <a:pt x="841" y="1918"/>
                  <a:pt x="841" y="1918"/>
                </a:cubicBezTo>
                <a:cubicBezTo>
                  <a:pt x="841" y="1926"/>
                  <a:pt x="841" y="1926"/>
                  <a:pt x="841" y="1926"/>
                </a:cubicBezTo>
                <a:cubicBezTo>
                  <a:pt x="841" y="1926"/>
                  <a:pt x="841" y="1926"/>
                  <a:pt x="841" y="1926"/>
                </a:cubicBezTo>
                <a:close/>
                <a:moveTo>
                  <a:pt x="79" y="2012"/>
                </a:moveTo>
                <a:cubicBezTo>
                  <a:pt x="71" y="2004"/>
                  <a:pt x="71" y="2004"/>
                  <a:pt x="71" y="2004"/>
                </a:cubicBezTo>
                <a:cubicBezTo>
                  <a:pt x="71" y="2004"/>
                  <a:pt x="71" y="2004"/>
                  <a:pt x="71" y="2004"/>
                </a:cubicBezTo>
                <a:cubicBezTo>
                  <a:pt x="71" y="2004"/>
                  <a:pt x="79" y="2012"/>
                  <a:pt x="79" y="2012"/>
                </a:cubicBezTo>
                <a:close/>
                <a:moveTo>
                  <a:pt x="519" y="2458"/>
                </a:moveTo>
                <a:cubicBezTo>
                  <a:pt x="519" y="2458"/>
                  <a:pt x="519" y="2458"/>
                  <a:pt x="519" y="2458"/>
                </a:cubicBezTo>
                <a:cubicBezTo>
                  <a:pt x="519" y="2458"/>
                  <a:pt x="519" y="2458"/>
                  <a:pt x="519" y="2458"/>
                </a:cubicBezTo>
                <a:cubicBezTo>
                  <a:pt x="519" y="2458"/>
                  <a:pt x="519" y="2458"/>
                  <a:pt x="519" y="2458"/>
                </a:cubicBezTo>
                <a:close/>
                <a:moveTo>
                  <a:pt x="527" y="2442"/>
                </a:moveTo>
                <a:cubicBezTo>
                  <a:pt x="527" y="2442"/>
                  <a:pt x="527" y="2442"/>
                  <a:pt x="519" y="2450"/>
                </a:cubicBezTo>
                <a:cubicBezTo>
                  <a:pt x="519" y="2458"/>
                  <a:pt x="519" y="2450"/>
                  <a:pt x="527" y="2442"/>
                </a:cubicBezTo>
                <a:close/>
                <a:moveTo>
                  <a:pt x="71" y="2004"/>
                </a:moveTo>
                <a:cubicBezTo>
                  <a:pt x="71" y="2004"/>
                  <a:pt x="71" y="2012"/>
                  <a:pt x="71" y="2004"/>
                </a:cubicBezTo>
                <a:cubicBezTo>
                  <a:pt x="71" y="2004"/>
                  <a:pt x="63" y="2004"/>
                  <a:pt x="63" y="1996"/>
                </a:cubicBezTo>
                <a:cubicBezTo>
                  <a:pt x="63" y="1996"/>
                  <a:pt x="63" y="1996"/>
                  <a:pt x="55" y="1996"/>
                </a:cubicBezTo>
                <a:cubicBezTo>
                  <a:pt x="55" y="1996"/>
                  <a:pt x="55" y="1996"/>
                  <a:pt x="63" y="1996"/>
                </a:cubicBezTo>
                <a:cubicBezTo>
                  <a:pt x="63" y="1996"/>
                  <a:pt x="63" y="1996"/>
                  <a:pt x="71" y="2004"/>
                </a:cubicBezTo>
                <a:close/>
                <a:moveTo>
                  <a:pt x="79" y="2035"/>
                </a:moveTo>
                <a:cubicBezTo>
                  <a:pt x="79" y="2035"/>
                  <a:pt x="79" y="2035"/>
                  <a:pt x="71" y="2035"/>
                </a:cubicBezTo>
                <a:cubicBezTo>
                  <a:pt x="71" y="2035"/>
                  <a:pt x="71" y="2035"/>
                  <a:pt x="71" y="2035"/>
                </a:cubicBezTo>
                <a:cubicBezTo>
                  <a:pt x="79" y="2035"/>
                  <a:pt x="79" y="2035"/>
                  <a:pt x="79" y="2035"/>
                </a:cubicBezTo>
                <a:close/>
                <a:moveTo>
                  <a:pt x="79" y="2035"/>
                </a:moveTo>
                <a:cubicBezTo>
                  <a:pt x="79" y="2035"/>
                  <a:pt x="79" y="2035"/>
                  <a:pt x="79" y="2035"/>
                </a:cubicBezTo>
                <a:cubicBezTo>
                  <a:pt x="79" y="2035"/>
                  <a:pt x="79" y="2035"/>
                  <a:pt x="79" y="2035"/>
                </a:cubicBezTo>
                <a:cubicBezTo>
                  <a:pt x="79" y="2035"/>
                  <a:pt x="79" y="2035"/>
                  <a:pt x="79" y="2035"/>
                </a:cubicBezTo>
                <a:close/>
                <a:moveTo>
                  <a:pt x="63" y="1996"/>
                </a:moveTo>
                <a:cubicBezTo>
                  <a:pt x="55" y="1996"/>
                  <a:pt x="55" y="1988"/>
                  <a:pt x="55" y="1988"/>
                </a:cubicBezTo>
                <a:cubicBezTo>
                  <a:pt x="55" y="1996"/>
                  <a:pt x="55" y="1996"/>
                  <a:pt x="55" y="1996"/>
                </a:cubicBezTo>
                <a:cubicBezTo>
                  <a:pt x="55" y="1996"/>
                  <a:pt x="63" y="1996"/>
                  <a:pt x="63" y="1996"/>
                </a:cubicBezTo>
                <a:cubicBezTo>
                  <a:pt x="63" y="1996"/>
                  <a:pt x="63" y="1996"/>
                  <a:pt x="63" y="1996"/>
                </a:cubicBezTo>
                <a:close/>
                <a:moveTo>
                  <a:pt x="833" y="1941"/>
                </a:moveTo>
                <a:cubicBezTo>
                  <a:pt x="833" y="1949"/>
                  <a:pt x="833" y="1949"/>
                  <a:pt x="833" y="1949"/>
                </a:cubicBezTo>
                <a:cubicBezTo>
                  <a:pt x="833" y="1949"/>
                  <a:pt x="833" y="1949"/>
                  <a:pt x="833" y="1957"/>
                </a:cubicBezTo>
                <a:cubicBezTo>
                  <a:pt x="833" y="1957"/>
                  <a:pt x="841" y="1949"/>
                  <a:pt x="841" y="1957"/>
                </a:cubicBezTo>
                <a:cubicBezTo>
                  <a:pt x="841" y="1957"/>
                  <a:pt x="841" y="1957"/>
                  <a:pt x="833" y="1965"/>
                </a:cubicBezTo>
                <a:cubicBezTo>
                  <a:pt x="841" y="1965"/>
                  <a:pt x="841" y="1965"/>
                  <a:pt x="841" y="1957"/>
                </a:cubicBezTo>
                <a:cubicBezTo>
                  <a:pt x="848" y="1949"/>
                  <a:pt x="841" y="1941"/>
                  <a:pt x="848" y="1934"/>
                </a:cubicBezTo>
                <a:cubicBezTo>
                  <a:pt x="841" y="1941"/>
                  <a:pt x="841" y="1941"/>
                  <a:pt x="841" y="1941"/>
                </a:cubicBezTo>
                <a:cubicBezTo>
                  <a:pt x="841" y="1941"/>
                  <a:pt x="841" y="1941"/>
                  <a:pt x="841" y="1941"/>
                </a:cubicBezTo>
                <a:cubicBezTo>
                  <a:pt x="841" y="1941"/>
                  <a:pt x="841" y="1941"/>
                  <a:pt x="833" y="1941"/>
                </a:cubicBezTo>
                <a:close/>
                <a:moveTo>
                  <a:pt x="841" y="1941"/>
                </a:moveTo>
                <a:cubicBezTo>
                  <a:pt x="841" y="1934"/>
                  <a:pt x="841" y="1926"/>
                  <a:pt x="841" y="1926"/>
                </a:cubicBezTo>
                <a:cubicBezTo>
                  <a:pt x="841" y="1926"/>
                  <a:pt x="841" y="1926"/>
                  <a:pt x="841" y="1926"/>
                </a:cubicBezTo>
                <a:cubicBezTo>
                  <a:pt x="841" y="1926"/>
                  <a:pt x="841" y="1926"/>
                  <a:pt x="841" y="1941"/>
                </a:cubicBezTo>
                <a:close/>
                <a:moveTo>
                  <a:pt x="542" y="2411"/>
                </a:moveTo>
                <a:cubicBezTo>
                  <a:pt x="542" y="2411"/>
                  <a:pt x="542" y="2411"/>
                  <a:pt x="542" y="2411"/>
                </a:cubicBezTo>
                <a:cubicBezTo>
                  <a:pt x="542" y="2411"/>
                  <a:pt x="550" y="2411"/>
                  <a:pt x="550" y="2403"/>
                </a:cubicBezTo>
                <a:cubicBezTo>
                  <a:pt x="542" y="2411"/>
                  <a:pt x="542" y="2411"/>
                  <a:pt x="542" y="2411"/>
                </a:cubicBezTo>
                <a:close/>
                <a:moveTo>
                  <a:pt x="833" y="1957"/>
                </a:moveTo>
                <a:cubicBezTo>
                  <a:pt x="833" y="1957"/>
                  <a:pt x="833" y="1957"/>
                  <a:pt x="833" y="1957"/>
                </a:cubicBezTo>
                <a:cubicBezTo>
                  <a:pt x="833" y="1965"/>
                  <a:pt x="833" y="1965"/>
                  <a:pt x="833" y="1957"/>
                </a:cubicBezTo>
                <a:close/>
                <a:moveTo>
                  <a:pt x="110" y="2020"/>
                </a:moveTo>
                <a:cubicBezTo>
                  <a:pt x="110" y="2020"/>
                  <a:pt x="110" y="2020"/>
                  <a:pt x="118" y="2020"/>
                </a:cubicBezTo>
                <a:cubicBezTo>
                  <a:pt x="118" y="2020"/>
                  <a:pt x="118" y="2020"/>
                  <a:pt x="118" y="2020"/>
                </a:cubicBezTo>
                <a:lnTo>
                  <a:pt x="110" y="2020"/>
                </a:lnTo>
                <a:close/>
                <a:moveTo>
                  <a:pt x="212" y="2223"/>
                </a:moveTo>
                <a:cubicBezTo>
                  <a:pt x="212" y="2223"/>
                  <a:pt x="205" y="2223"/>
                  <a:pt x="205" y="2223"/>
                </a:cubicBezTo>
                <a:cubicBezTo>
                  <a:pt x="212" y="2223"/>
                  <a:pt x="205" y="2223"/>
                  <a:pt x="212" y="2223"/>
                </a:cubicBezTo>
                <a:close/>
                <a:moveTo>
                  <a:pt x="817" y="1996"/>
                </a:moveTo>
                <a:cubicBezTo>
                  <a:pt x="817" y="2004"/>
                  <a:pt x="817" y="2004"/>
                  <a:pt x="817" y="2004"/>
                </a:cubicBezTo>
                <a:cubicBezTo>
                  <a:pt x="809" y="2028"/>
                  <a:pt x="794" y="2059"/>
                  <a:pt x="786" y="2090"/>
                </a:cubicBezTo>
                <a:cubicBezTo>
                  <a:pt x="786" y="2090"/>
                  <a:pt x="778" y="2098"/>
                  <a:pt x="778" y="2106"/>
                </a:cubicBezTo>
                <a:cubicBezTo>
                  <a:pt x="801" y="2051"/>
                  <a:pt x="817" y="1996"/>
                  <a:pt x="833" y="1934"/>
                </a:cubicBezTo>
                <a:cubicBezTo>
                  <a:pt x="841" y="1934"/>
                  <a:pt x="841" y="1934"/>
                  <a:pt x="841" y="1926"/>
                </a:cubicBezTo>
                <a:cubicBezTo>
                  <a:pt x="841" y="1926"/>
                  <a:pt x="841" y="1934"/>
                  <a:pt x="833" y="1934"/>
                </a:cubicBezTo>
                <a:cubicBezTo>
                  <a:pt x="841" y="1926"/>
                  <a:pt x="841" y="1926"/>
                  <a:pt x="841" y="1918"/>
                </a:cubicBezTo>
                <a:cubicBezTo>
                  <a:pt x="841" y="1918"/>
                  <a:pt x="833" y="1926"/>
                  <a:pt x="833" y="1926"/>
                </a:cubicBezTo>
                <a:cubicBezTo>
                  <a:pt x="833" y="1918"/>
                  <a:pt x="841" y="1910"/>
                  <a:pt x="848" y="1895"/>
                </a:cubicBezTo>
                <a:cubicBezTo>
                  <a:pt x="848" y="1895"/>
                  <a:pt x="848" y="1895"/>
                  <a:pt x="848" y="1895"/>
                </a:cubicBezTo>
                <a:cubicBezTo>
                  <a:pt x="841" y="1895"/>
                  <a:pt x="841" y="1895"/>
                  <a:pt x="841" y="1895"/>
                </a:cubicBezTo>
                <a:cubicBezTo>
                  <a:pt x="833" y="1910"/>
                  <a:pt x="833" y="1934"/>
                  <a:pt x="825" y="1949"/>
                </a:cubicBezTo>
                <a:cubicBezTo>
                  <a:pt x="825" y="1941"/>
                  <a:pt x="833" y="1934"/>
                  <a:pt x="833" y="1926"/>
                </a:cubicBezTo>
                <a:cubicBezTo>
                  <a:pt x="833" y="1926"/>
                  <a:pt x="833" y="1926"/>
                  <a:pt x="833" y="1926"/>
                </a:cubicBezTo>
                <a:cubicBezTo>
                  <a:pt x="833" y="1926"/>
                  <a:pt x="833" y="1926"/>
                  <a:pt x="833" y="1926"/>
                </a:cubicBezTo>
                <a:cubicBezTo>
                  <a:pt x="833" y="1926"/>
                  <a:pt x="833" y="1926"/>
                  <a:pt x="833" y="1926"/>
                </a:cubicBezTo>
                <a:cubicBezTo>
                  <a:pt x="833" y="1934"/>
                  <a:pt x="825" y="1934"/>
                  <a:pt x="825" y="1941"/>
                </a:cubicBezTo>
                <a:cubicBezTo>
                  <a:pt x="817" y="1949"/>
                  <a:pt x="817" y="1957"/>
                  <a:pt x="817" y="1957"/>
                </a:cubicBezTo>
                <a:cubicBezTo>
                  <a:pt x="817" y="1965"/>
                  <a:pt x="817" y="1957"/>
                  <a:pt x="817" y="1973"/>
                </a:cubicBezTo>
                <a:cubicBezTo>
                  <a:pt x="817" y="1965"/>
                  <a:pt x="817" y="1973"/>
                  <a:pt x="809" y="1973"/>
                </a:cubicBezTo>
                <a:cubicBezTo>
                  <a:pt x="809" y="1973"/>
                  <a:pt x="809" y="1973"/>
                  <a:pt x="809" y="1973"/>
                </a:cubicBezTo>
                <a:cubicBezTo>
                  <a:pt x="809" y="1973"/>
                  <a:pt x="809" y="1973"/>
                  <a:pt x="809" y="1973"/>
                </a:cubicBezTo>
                <a:cubicBezTo>
                  <a:pt x="809" y="1988"/>
                  <a:pt x="809" y="1988"/>
                  <a:pt x="801" y="1996"/>
                </a:cubicBezTo>
                <a:cubicBezTo>
                  <a:pt x="801" y="1996"/>
                  <a:pt x="809" y="1996"/>
                  <a:pt x="809" y="1996"/>
                </a:cubicBezTo>
                <a:cubicBezTo>
                  <a:pt x="809" y="1996"/>
                  <a:pt x="809" y="1996"/>
                  <a:pt x="809" y="1996"/>
                </a:cubicBezTo>
                <a:cubicBezTo>
                  <a:pt x="809" y="1996"/>
                  <a:pt x="809" y="1996"/>
                  <a:pt x="809" y="1988"/>
                </a:cubicBezTo>
                <a:cubicBezTo>
                  <a:pt x="809" y="1996"/>
                  <a:pt x="809" y="1996"/>
                  <a:pt x="809" y="1996"/>
                </a:cubicBezTo>
                <a:cubicBezTo>
                  <a:pt x="809" y="1996"/>
                  <a:pt x="809" y="1996"/>
                  <a:pt x="809" y="1988"/>
                </a:cubicBezTo>
                <a:cubicBezTo>
                  <a:pt x="809" y="1988"/>
                  <a:pt x="809" y="1988"/>
                  <a:pt x="809" y="1988"/>
                </a:cubicBezTo>
                <a:cubicBezTo>
                  <a:pt x="809" y="1988"/>
                  <a:pt x="809" y="1996"/>
                  <a:pt x="809" y="1996"/>
                </a:cubicBezTo>
                <a:cubicBezTo>
                  <a:pt x="809" y="2004"/>
                  <a:pt x="801" y="2020"/>
                  <a:pt x="794" y="2035"/>
                </a:cubicBezTo>
                <a:cubicBezTo>
                  <a:pt x="794" y="2020"/>
                  <a:pt x="794" y="2028"/>
                  <a:pt x="794" y="2020"/>
                </a:cubicBezTo>
                <a:cubicBezTo>
                  <a:pt x="786" y="2028"/>
                  <a:pt x="786" y="2028"/>
                  <a:pt x="786" y="2035"/>
                </a:cubicBezTo>
                <a:cubicBezTo>
                  <a:pt x="786" y="2035"/>
                  <a:pt x="778" y="2035"/>
                  <a:pt x="778" y="2035"/>
                </a:cubicBezTo>
                <a:cubicBezTo>
                  <a:pt x="786" y="2020"/>
                  <a:pt x="786" y="2020"/>
                  <a:pt x="786" y="2028"/>
                </a:cubicBezTo>
                <a:cubicBezTo>
                  <a:pt x="794" y="2012"/>
                  <a:pt x="794" y="2004"/>
                  <a:pt x="801" y="1988"/>
                </a:cubicBezTo>
                <a:cubicBezTo>
                  <a:pt x="801" y="1988"/>
                  <a:pt x="801" y="1988"/>
                  <a:pt x="794" y="1996"/>
                </a:cubicBezTo>
                <a:cubicBezTo>
                  <a:pt x="794" y="1996"/>
                  <a:pt x="794" y="1996"/>
                  <a:pt x="794" y="1988"/>
                </a:cubicBezTo>
                <a:cubicBezTo>
                  <a:pt x="801" y="1988"/>
                  <a:pt x="801" y="1973"/>
                  <a:pt x="801" y="1973"/>
                </a:cubicBezTo>
                <a:cubicBezTo>
                  <a:pt x="801" y="1965"/>
                  <a:pt x="801" y="1965"/>
                  <a:pt x="801" y="1965"/>
                </a:cubicBezTo>
                <a:cubicBezTo>
                  <a:pt x="794" y="1988"/>
                  <a:pt x="770" y="2043"/>
                  <a:pt x="762" y="2075"/>
                </a:cubicBezTo>
                <a:cubicBezTo>
                  <a:pt x="746" y="2106"/>
                  <a:pt x="746" y="2106"/>
                  <a:pt x="731" y="2129"/>
                </a:cubicBezTo>
                <a:cubicBezTo>
                  <a:pt x="731" y="2137"/>
                  <a:pt x="731" y="2137"/>
                  <a:pt x="731" y="2137"/>
                </a:cubicBezTo>
                <a:cubicBezTo>
                  <a:pt x="731" y="2137"/>
                  <a:pt x="731" y="2137"/>
                  <a:pt x="723" y="2145"/>
                </a:cubicBezTo>
                <a:cubicBezTo>
                  <a:pt x="723" y="2145"/>
                  <a:pt x="723" y="2145"/>
                  <a:pt x="723" y="2145"/>
                </a:cubicBezTo>
                <a:cubicBezTo>
                  <a:pt x="723" y="2153"/>
                  <a:pt x="723" y="2161"/>
                  <a:pt x="715" y="2161"/>
                </a:cubicBezTo>
                <a:cubicBezTo>
                  <a:pt x="715" y="2161"/>
                  <a:pt x="715" y="2161"/>
                  <a:pt x="715" y="2168"/>
                </a:cubicBezTo>
                <a:cubicBezTo>
                  <a:pt x="715" y="2153"/>
                  <a:pt x="715" y="2153"/>
                  <a:pt x="723" y="2145"/>
                </a:cubicBezTo>
                <a:cubicBezTo>
                  <a:pt x="723" y="2145"/>
                  <a:pt x="723" y="2145"/>
                  <a:pt x="723" y="2145"/>
                </a:cubicBezTo>
                <a:cubicBezTo>
                  <a:pt x="731" y="2137"/>
                  <a:pt x="723" y="2145"/>
                  <a:pt x="731" y="2137"/>
                </a:cubicBezTo>
                <a:cubicBezTo>
                  <a:pt x="731" y="2137"/>
                  <a:pt x="731" y="2137"/>
                  <a:pt x="731" y="2137"/>
                </a:cubicBezTo>
                <a:cubicBezTo>
                  <a:pt x="731" y="2121"/>
                  <a:pt x="754" y="2082"/>
                  <a:pt x="754" y="2075"/>
                </a:cubicBezTo>
                <a:cubicBezTo>
                  <a:pt x="754" y="2075"/>
                  <a:pt x="754" y="2075"/>
                  <a:pt x="762" y="2067"/>
                </a:cubicBezTo>
                <a:cubicBezTo>
                  <a:pt x="778" y="2020"/>
                  <a:pt x="794" y="1996"/>
                  <a:pt x="801" y="1957"/>
                </a:cubicBezTo>
                <a:cubicBezTo>
                  <a:pt x="794" y="1965"/>
                  <a:pt x="794" y="1965"/>
                  <a:pt x="794" y="1965"/>
                </a:cubicBezTo>
                <a:cubicBezTo>
                  <a:pt x="794" y="1965"/>
                  <a:pt x="794" y="1965"/>
                  <a:pt x="794" y="1957"/>
                </a:cubicBezTo>
                <a:cubicBezTo>
                  <a:pt x="794" y="1957"/>
                  <a:pt x="794" y="1957"/>
                  <a:pt x="801" y="1957"/>
                </a:cubicBezTo>
                <a:cubicBezTo>
                  <a:pt x="801" y="1941"/>
                  <a:pt x="801" y="1949"/>
                  <a:pt x="801" y="1941"/>
                </a:cubicBezTo>
                <a:cubicBezTo>
                  <a:pt x="801" y="1941"/>
                  <a:pt x="801" y="1941"/>
                  <a:pt x="794" y="1957"/>
                </a:cubicBezTo>
                <a:cubicBezTo>
                  <a:pt x="794" y="1965"/>
                  <a:pt x="794" y="1965"/>
                  <a:pt x="786" y="1973"/>
                </a:cubicBezTo>
                <a:cubicBezTo>
                  <a:pt x="786" y="1981"/>
                  <a:pt x="786" y="1973"/>
                  <a:pt x="786" y="1988"/>
                </a:cubicBezTo>
                <a:cubicBezTo>
                  <a:pt x="786" y="1981"/>
                  <a:pt x="786" y="1973"/>
                  <a:pt x="794" y="1965"/>
                </a:cubicBezTo>
                <a:cubicBezTo>
                  <a:pt x="794" y="1965"/>
                  <a:pt x="794" y="1965"/>
                  <a:pt x="786" y="1988"/>
                </a:cubicBezTo>
                <a:cubicBezTo>
                  <a:pt x="786" y="1988"/>
                  <a:pt x="786" y="1988"/>
                  <a:pt x="786" y="1988"/>
                </a:cubicBezTo>
                <a:cubicBezTo>
                  <a:pt x="778" y="1996"/>
                  <a:pt x="778" y="2004"/>
                  <a:pt x="770" y="2020"/>
                </a:cubicBezTo>
                <a:cubicBezTo>
                  <a:pt x="762" y="2028"/>
                  <a:pt x="762" y="2043"/>
                  <a:pt x="754" y="2051"/>
                </a:cubicBezTo>
                <a:cubicBezTo>
                  <a:pt x="754" y="2051"/>
                  <a:pt x="754" y="2051"/>
                  <a:pt x="762" y="2043"/>
                </a:cubicBezTo>
                <a:cubicBezTo>
                  <a:pt x="754" y="2059"/>
                  <a:pt x="754" y="2059"/>
                  <a:pt x="746" y="2059"/>
                </a:cubicBezTo>
                <a:cubicBezTo>
                  <a:pt x="746" y="2059"/>
                  <a:pt x="746" y="2059"/>
                  <a:pt x="746" y="2082"/>
                </a:cubicBezTo>
                <a:cubicBezTo>
                  <a:pt x="739" y="2090"/>
                  <a:pt x="739" y="2090"/>
                  <a:pt x="739" y="2090"/>
                </a:cubicBezTo>
                <a:cubicBezTo>
                  <a:pt x="739" y="2090"/>
                  <a:pt x="739" y="2090"/>
                  <a:pt x="739" y="2098"/>
                </a:cubicBezTo>
                <a:cubicBezTo>
                  <a:pt x="723" y="2121"/>
                  <a:pt x="715" y="2137"/>
                  <a:pt x="715" y="2145"/>
                </a:cubicBezTo>
                <a:cubicBezTo>
                  <a:pt x="715" y="2145"/>
                  <a:pt x="715" y="2145"/>
                  <a:pt x="699" y="2161"/>
                </a:cubicBezTo>
                <a:cubicBezTo>
                  <a:pt x="699" y="2153"/>
                  <a:pt x="699" y="2161"/>
                  <a:pt x="699" y="2161"/>
                </a:cubicBezTo>
                <a:cubicBezTo>
                  <a:pt x="699" y="2161"/>
                  <a:pt x="699" y="2161"/>
                  <a:pt x="691" y="2161"/>
                </a:cubicBezTo>
                <a:cubicBezTo>
                  <a:pt x="691" y="2161"/>
                  <a:pt x="691" y="2161"/>
                  <a:pt x="699" y="2161"/>
                </a:cubicBezTo>
                <a:cubicBezTo>
                  <a:pt x="691" y="2161"/>
                  <a:pt x="699" y="2161"/>
                  <a:pt x="691" y="2161"/>
                </a:cubicBezTo>
                <a:cubicBezTo>
                  <a:pt x="691" y="2161"/>
                  <a:pt x="691" y="2161"/>
                  <a:pt x="691" y="2161"/>
                </a:cubicBezTo>
                <a:cubicBezTo>
                  <a:pt x="691" y="2168"/>
                  <a:pt x="691" y="2168"/>
                  <a:pt x="684" y="2176"/>
                </a:cubicBezTo>
                <a:cubicBezTo>
                  <a:pt x="684" y="2176"/>
                  <a:pt x="684" y="2184"/>
                  <a:pt x="684" y="2192"/>
                </a:cubicBezTo>
                <a:cubicBezTo>
                  <a:pt x="684" y="2184"/>
                  <a:pt x="684" y="2176"/>
                  <a:pt x="684" y="2176"/>
                </a:cubicBezTo>
                <a:cubicBezTo>
                  <a:pt x="684" y="2176"/>
                  <a:pt x="684" y="2176"/>
                  <a:pt x="691" y="2168"/>
                </a:cubicBezTo>
                <a:cubicBezTo>
                  <a:pt x="691" y="2168"/>
                  <a:pt x="691" y="2168"/>
                  <a:pt x="699" y="2161"/>
                </a:cubicBezTo>
                <a:cubicBezTo>
                  <a:pt x="699" y="2168"/>
                  <a:pt x="699" y="2168"/>
                  <a:pt x="699" y="2168"/>
                </a:cubicBezTo>
                <a:cubicBezTo>
                  <a:pt x="691" y="2168"/>
                  <a:pt x="691" y="2168"/>
                  <a:pt x="691" y="2176"/>
                </a:cubicBezTo>
                <a:cubicBezTo>
                  <a:pt x="691" y="2176"/>
                  <a:pt x="691" y="2176"/>
                  <a:pt x="691" y="2176"/>
                </a:cubicBezTo>
                <a:cubicBezTo>
                  <a:pt x="684" y="2176"/>
                  <a:pt x="684" y="2176"/>
                  <a:pt x="684" y="2176"/>
                </a:cubicBezTo>
                <a:cubicBezTo>
                  <a:pt x="684" y="2184"/>
                  <a:pt x="684" y="2184"/>
                  <a:pt x="684" y="2184"/>
                </a:cubicBezTo>
                <a:cubicBezTo>
                  <a:pt x="691" y="2184"/>
                  <a:pt x="691" y="2184"/>
                  <a:pt x="691" y="2184"/>
                </a:cubicBezTo>
                <a:cubicBezTo>
                  <a:pt x="684" y="2184"/>
                  <a:pt x="684" y="2192"/>
                  <a:pt x="684" y="2192"/>
                </a:cubicBezTo>
                <a:cubicBezTo>
                  <a:pt x="684" y="2192"/>
                  <a:pt x="684" y="2192"/>
                  <a:pt x="684" y="2192"/>
                </a:cubicBezTo>
                <a:cubicBezTo>
                  <a:pt x="684" y="2192"/>
                  <a:pt x="684" y="2192"/>
                  <a:pt x="684" y="2192"/>
                </a:cubicBezTo>
                <a:cubicBezTo>
                  <a:pt x="684" y="2192"/>
                  <a:pt x="676" y="2192"/>
                  <a:pt x="676" y="2192"/>
                </a:cubicBezTo>
                <a:cubicBezTo>
                  <a:pt x="676" y="2200"/>
                  <a:pt x="676" y="2192"/>
                  <a:pt x="676" y="2200"/>
                </a:cubicBezTo>
                <a:cubicBezTo>
                  <a:pt x="676" y="2200"/>
                  <a:pt x="676" y="2200"/>
                  <a:pt x="684" y="2200"/>
                </a:cubicBezTo>
                <a:cubicBezTo>
                  <a:pt x="676" y="2200"/>
                  <a:pt x="676" y="2200"/>
                  <a:pt x="676" y="2200"/>
                </a:cubicBezTo>
                <a:cubicBezTo>
                  <a:pt x="676" y="2208"/>
                  <a:pt x="668" y="2215"/>
                  <a:pt x="668" y="2223"/>
                </a:cubicBezTo>
                <a:cubicBezTo>
                  <a:pt x="668" y="2223"/>
                  <a:pt x="668" y="2223"/>
                  <a:pt x="668" y="2223"/>
                </a:cubicBezTo>
                <a:cubicBezTo>
                  <a:pt x="668" y="2223"/>
                  <a:pt x="668" y="2223"/>
                  <a:pt x="668" y="2223"/>
                </a:cubicBezTo>
                <a:cubicBezTo>
                  <a:pt x="668" y="2223"/>
                  <a:pt x="668" y="2223"/>
                  <a:pt x="668" y="2223"/>
                </a:cubicBezTo>
                <a:cubicBezTo>
                  <a:pt x="660" y="2223"/>
                  <a:pt x="660" y="2223"/>
                  <a:pt x="660" y="2223"/>
                </a:cubicBezTo>
                <a:cubicBezTo>
                  <a:pt x="660" y="2223"/>
                  <a:pt x="660" y="2223"/>
                  <a:pt x="660" y="2223"/>
                </a:cubicBezTo>
                <a:cubicBezTo>
                  <a:pt x="660" y="2231"/>
                  <a:pt x="660" y="2231"/>
                  <a:pt x="660" y="2231"/>
                </a:cubicBezTo>
                <a:cubicBezTo>
                  <a:pt x="652" y="2231"/>
                  <a:pt x="652" y="2239"/>
                  <a:pt x="652" y="2239"/>
                </a:cubicBezTo>
                <a:cubicBezTo>
                  <a:pt x="652" y="2239"/>
                  <a:pt x="652" y="2247"/>
                  <a:pt x="644" y="2247"/>
                </a:cubicBezTo>
                <a:cubicBezTo>
                  <a:pt x="644" y="2255"/>
                  <a:pt x="644" y="2255"/>
                  <a:pt x="644" y="2255"/>
                </a:cubicBezTo>
                <a:cubicBezTo>
                  <a:pt x="644" y="2255"/>
                  <a:pt x="644" y="2255"/>
                  <a:pt x="644" y="2255"/>
                </a:cubicBezTo>
                <a:cubicBezTo>
                  <a:pt x="644" y="2255"/>
                  <a:pt x="644" y="2255"/>
                  <a:pt x="644" y="2255"/>
                </a:cubicBezTo>
                <a:cubicBezTo>
                  <a:pt x="644" y="2255"/>
                  <a:pt x="644" y="2255"/>
                  <a:pt x="644" y="2255"/>
                </a:cubicBezTo>
                <a:cubicBezTo>
                  <a:pt x="644" y="2255"/>
                  <a:pt x="644" y="2262"/>
                  <a:pt x="636" y="2262"/>
                </a:cubicBezTo>
                <a:cubicBezTo>
                  <a:pt x="636" y="2270"/>
                  <a:pt x="636" y="2270"/>
                  <a:pt x="629" y="2270"/>
                </a:cubicBezTo>
                <a:cubicBezTo>
                  <a:pt x="629" y="2278"/>
                  <a:pt x="629" y="2278"/>
                  <a:pt x="629" y="2278"/>
                </a:cubicBezTo>
                <a:cubicBezTo>
                  <a:pt x="629" y="2278"/>
                  <a:pt x="629" y="2286"/>
                  <a:pt x="629" y="2286"/>
                </a:cubicBezTo>
                <a:cubicBezTo>
                  <a:pt x="629" y="2286"/>
                  <a:pt x="629" y="2286"/>
                  <a:pt x="621" y="2294"/>
                </a:cubicBezTo>
                <a:cubicBezTo>
                  <a:pt x="629" y="2286"/>
                  <a:pt x="629" y="2286"/>
                  <a:pt x="629" y="2286"/>
                </a:cubicBezTo>
                <a:cubicBezTo>
                  <a:pt x="629" y="2286"/>
                  <a:pt x="629" y="2286"/>
                  <a:pt x="629" y="2294"/>
                </a:cubicBezTo>
                <a:cubicBezTo>
                  <a:pt x="629" y="2294"/>
                  <a:pt x="629" y="2294"/>
                  <a:pt x="621" y="2294"/>
                </a:cubicBezTo>
                <a:cubicBezTo>
                  <a:pt x="621" y="2294"/>
                  <a:pt x="621" y="2294"/>
                  <a:pt x="613" y="2301"/>
                </a:cubicBezTo>
                <a:cubicBezTo>
                  <a:pt x="613" y="2301"/>
                  <a:pt x="613" y="2309"/>
                  <a:pt x="613" y="2309"/>
                </a:cubicBezTo>
                <a:cubicBezTo>
                  <a:pt x="613" y="2309"/>
                  <a:pt x="613" y="2309"/>
                  <a:pt x="613" y="2309"/>
                </a:cubicBezTo>
                <a:cubicBezTo>
                  <a:pt x="621" y="2301"/>
                  <a:pt x="621" y="2301"/>
                  <a:pt x="621" y="2301"/>
                </a:cubicBezTo>
                <a:cubicBezTo>
                  <a:pt x="621" y="2301"/>
                  <a:pt x="621" y="2301"/>
                  <a:pt x="621" y="2301"/>
                </a:cubicBezTo>
                <a:cubicBezTo>
                  <a:pt x="621" y="2309"/>
                  <a:pt x="613" y="2309"/>
                  <a:pt x="613" y="2309"/>
                </a:cubicBezTo>
                <a:cubicBezTo>
                  <a:pt x="613" y="2309"/>
                  <a:pt x="613" y="2309"/>
                  <a:pt x="613" y="2309"/>
                </a:cubicBezTo>
                <a:cubicBezTo>
                  <a:pt x="613" y="2309"/>
                  <a:pt x="613" y="2309"/>
                  <a:pt x="613" y="2309"/>
                </a:cubicBezTo>
                <a:cubicBezTo>
                  <a:pt x="613" y="2309"/>
                  <a:pt x="613" y="2317"/>
                  <a:pt x="605" y="2325"/>
                </a:cubicBezTo>
                <a:cubicBezTo>
                  <a:pt x="605" y="2333"/>
                  <a:pt x="605" y="2333"/>
                  <a:pt x="597" y="2333"/>
                </a:cubicBezTo>
                <a:cubicBezTo>
                  <a:pt x="597" y="2341"/>
                  <a:pt x="597" y="2341"/>
                  <a:pt x="597" y="2341"/>
                </a:cubicBezTo>
                <a:cubicBezTo>
                  <a:pt x="597" y="2341"/>
                  <a:pt x="597" y="2341"/>
                  <a:pt x="597" y="2341"/>
                </a:cubicBezTo>
                <a:cubicBezTo>
                  <a:pt x="589" y="2341"/>
                  <a:pt x="589" y="2341"/>
                  <a:pt x="589" y="2341"/>
                </a:cubicBezTo>
                <a:cubicBezTo>
                  <a:pt x="589" y="2341"/>
                  <a:pt x="589" y="2341"/>
                  <a:pt x="589" y="2341"/>
                </a:cubicBezTo>
                <a:cubicBezTo>
                  <a:pt x="589" y="2341"/>
                  <a:pt x="589" y="2341"/>
                  <a:pt x="589" y="2341"/>
                </a:cubicBezTo>
                <a:cubicBezTo>
                  <a:pt x="589" y="2348"/>
                  <a:pt x="589" y="2348"/>
                  <a:pt x="582" y="2356"/>
                </a:cubicBezTo>
                <a:cubicBezTo>
                  <a:pt x="582" y="2364"/>
                  <a:pt x="582" y="2364"/>
                  <a:pt x="582" y="2364"/>
                </a:cubicBezTo>
                <a:cubicBezTo>
                  <a:pt x="574" y="2372"/>
                  <a:pt x="574" y="2372"/>
                  <a:pt x="574" y="2380"/>
                </a:cubicBezTo>
                <a:cubicBezTo>
                  <a:pt x="566" y="2380"/>
                  <a:pt x="566" y="2388"/>
                  <a:pt x="566" y="2388"/>
                </a:cubicBezTo>
                <a:cubicBezTo>
                  <a:pt x="566" y="2388"/>
                  <a:pt x="566" y="2388"/>
                  <a:pt x="566" y="2388"/>
                </a:cubicBezTo>
                <a:cubicBezTo>
                  <a:pt x="566" y="2388"/>
                  <a:pt x="566" y="2388"/>
                  <a:pt x="566" y="2388"/>
                </a:cubicBezTo>
                <a:cubicBezTo>
                  <a:pt x="558" y="2395"/>
                  <a:pt x="550" y="2403"/>
                  <a:pt x="550" y="2411"/>
                </a:cubicBezTo>
                <a:cubicBezTo>
                  <a:pt x="550" y="2411"/>
                  <a:pt x="542" y="2419"/>
                  <a:pt x="542" y="2427"/>
                </a:cubicBezTo>
                <a:cubicBezTo>
                  <a:pt x="542" y="2419"/>
                  <a:pt x="542" y="2419"/>
                  <a:pt x="542" y="2419"/>
                </a:cubicBezTo>
                <a:cubicBezTo>
                  <a:pt x="542" y="2427"/>
                  <a:pt x="534" y="2435"/>
                  <a:pt x="527" y="2442"/>
                </a:cubicBezTo>
                <a:cubicBezTo>
                  <a:pt x="527" y="2442"/>
                  <a:pt x="527" y="2442"/>
                  <a:pt x="527" y="2450"/>
                </a:cubicBezTo>
                <a:cubicBezTo>
                  <a:pt x="527" y="2450"/>
                  <a:pt x="527" y="2450"/>
                  <a:pt x="519" y="2458"/>
                </a:cubicBezTo>
                <a:cubicBezTo>
                  <a:pt x="519" y="2458"/>
                  <a:pt x="519" y="2458"/>
                  <a:pt x="519" y="2458"/>
                </a:cubicBezTo>
                <a:cubicBezTo>
                  <a:pt x="519" y="2458"/>
                  <a:pt x="519" y="2458"/>
                  <a:pt x="519" y="2458"/>
                </a:cubicBezTo>
                <a:cubicBezTo>
                  <a:pt x="519" y="2458"/>
                  <a:pt x="519" y="2458"/>
                  <a:pt x="519" y="2458"/>
                </a:cubicBezTo>
                <a:cubicBezTo>
                  <a:pt x="519" y="2458"/>
                  <a:pt x="519" y="2458"/>
                  <a:pt x="519" y="2458"/>
                </a:cubicBezTo>
                <a:cubicBezTo>
                  <a:pt x="519" y="2458"/>
                  <a:pt x="519" y="2458"/>
                  <a:pt x="519" y="2458"/>
                </a:cubicBezTo>
                <a:cubicBezTo>
                  <a:pt x="519" y="2458"/>
                  <a:pt x="519" y="2458"/>
                  <a:pt x="511" y="2458"/>
                </a:cubicBezTo>
                <a:cubicBezTo>
                  <a:pt x="519" y="2458"/>
                  <a:pt x="519" y="2458"/>
                  <a:pt x="519" y="2458"/>
                </a:cubicBezTo>
                <a:cubicBezTo>
                  <a:pt x="519" y="2458"/>
                  <a:pt x="519" y="2458"/>
                  <a:pt x="519" y="2458"/>
                </a:cubicBezTo>
                <a:cubicBezTo>
                  <a:pt x="519" y="2458"/>
                  <a:pt x="519" y="2458"/>
                  <a:pt x="519" y="2458"/>
                </a:cubicBezTo>
                <a:cubicBezTo>
                  <a:pt x="519" y="2458"/>
                  <a:pt x="519" y="2458"/>
                  <a:pt x="519" y="2450"/>
                </a:cubicBezTo>
                <a:cubicBezTo>
                  <a:pt x="519" y="2458"/>
                  <a:pt x="519" y="2458"/>
                  <a:pt x="519" y="2458"/>
                </a:cubicBezTo>
                <a:cubicBezTo>
                  <a:pt x="519" y="2458"/>
                  <a:pt x="519" y="2458"/>
                  <a:pt x="519" y="2450"/>
                </a:cubicBezTo>
                <a:cubicBezTo>
                  <a:pt x="519" y="2450"/>
                  <a:pt x="519" y="2450"/>
                  <a:pt x="527" y="2442"/>
                </a:cubicBezTo>
                <a:cubicBezTo>
                  <a:pt x="527" y="2442"/>
                  <a:pt x="527" y="2442"/>
                  <a:pt x="527" y="2435"/>
                </a:cubicBezTo>
                <a:cubicBezTo>
                  <a:pt x="527" y="2435"/>
                  <a:pt x="527" y="2435"/>
                  <a:pt x="527" y="2435"/>
                </a:cubicBezTo>
                <a:cubicBezTo>
                  <a:pt x="534" y="2435"/>
                  <a:pt x="534" y="2435"/>
                  <a:pt x="534" y="2435"/>
                </a:cubicBezTo>
                <a:cubicBezTo>
                  <a:pt x="534" y="2427"/>
                  <a:pt x="534" y="2427"/>
                  <a:pt x="534" y="2427"/>
                </a:cubicBezTo>
                <a:cubicBezTo>
                  <a:pt x="534" y="2427"/>
                  <a:pt x="534" y="2419"/>
                  <a:pt x="542" y="2419"/>
                </a:cubicBezTo>
                <a:cubicBezTo>
                  <a:pt x="542" y="2419"/>
                  <a:pt x="542" y="2411"/>
                  <a:pt x="550" y="2411"/>
                </a:cubicBezTo>
                <a:cubicBezTo>
                  <a:pt x="550" y="2411"/>
                  <a:pt x="550" y="2411"/>
                  <a:pt x="542" y="2411"/>
                </a:cubicBezTo>
                <a:cubicBezTo>
                  <a:pt x="542" y="2419"/>
                  <a:pt x="534" y="2419"/>
                  <a:pt x="534" y="2427"/>
                </a:cubicBezTo>
                <a:cubicBezTo>
                  <a:pt x="534" y="2427"/>
                  <a:pt x="534" y="2427"/>
                  <a:pt x="527" y="2427"/>
                </a:cubicBezTo>
                <a:cubicBezTo>
                  <a:pt x="527" y="2435"/>
                  <a:pt x="527" y="2427"/>
                  <a:pt x="527" y="2435"/>
                </a:cubicBezTo>
                <a:cubicBezTo>
                  <a:pt x="527" y="2442"/>
                  <a:pt x="527" y="2442"/>
                  <a:pt x="519" y="2442"/>
                </a:cubicBezTo>
                <a:cubicBezTo>
                  <a:pt x="519" y="2442"/>
                  <a:pt x="519" y="2442"/>
                  <a:pt x="519" y="2450"/>
                </a:cubicBezTo>
                <a:cubicBezTo>
                  <a:pt x="519" y="2450"/>
                  <a:pt x="519" y="2450"/>
                  <a:pt x="519" y="2450"/>
                </a:cubicBezTo>
                <a:cubicBezTo>
                  <a:pt x="519" y="2450"/>
                  <a:pt x="519" y="2450"/>
                  <a:pt x="519" y="2442"/>
                </a:cubicBezTo>
                <a:cubicBezTo>
                  <a:pt x="519" y="2442"/>
                  <a:pt x="519" y="2442"/>
                  <a:pt x="511" y="2442"/>
                </a:cubicBezTo>
                <a:cubicBezTo>
                  <a:pt x="527" y="2435"/>
                  <a:pt x="527" y="2435"/>
                  <a:pt x="527" y="2435"/>
                </a:cubicBezTo>
                <a:cubicBezTo>
                  <a:pt x="527" y="2435"/>
                  <a:pt x="527" y="2435"/>
                  <a:pt x="519" y="2442"/>
                </a:cubicBezTo>
                <a:cubicBezTo>
                  <a:pt x="519" y="2442"/>
                  <a:pt x="550" y="2388"/>
                  <a:pt x="558" y="2380"/>
                </a:cubicBezTo>
                <a:cubicBezTo>
                  <a:pt x="558" y="2380"/>
                  <a:pt x="558" y="2380"/>
                  <a:pt x="566" y="2372"/>
                </a:cubicBezTo>
                <a:cubicBezTo>
                  <a:pt x="566" y="2364"/>
                  <a:pt x="574" y="2356"/>
                  <a:pt x="574" y="2356"/>
                </a:cubicBezTo>
                <a:cubicBezTo>
                  <a:pt x="574" y="2356"/>
                  <a:pt x="582" y="2348"/>
                  <a:pt x="574" y="2356"/>
                </a:cubicBezTo>
                <a:cubicBezTo>
                  <a:pt x="574" y="2356"/>
                  <a:pt x="574" y="2356"/>
                  <a:pt x="582" y="2348"/>
                </a:cubicBezTo>
                <a:cubicBezTo>
                  <a:pt x="582" y="2341"/>
                  <a:pt x="582" y="2341"/>
                  <a:pt x="582" y="2341"/>
                </a:cubicBezTo>
                <a:cubicBezTo>
                  <a:pt x="582" y="2341"/>
                  <a:pt x="582" y="2341"/>
                  <a:pt x="582" y="2341"/>
                </a:cubicBezTo>
                <a:cubicBezTo>
                  <a:pt x="582" y="2341"/>
                  <a:pt x="582" y="2341"/>
                  <a:pt x="582" y="2341"/>
                </a:cubicBezTo>
                <a:cubicBezTo>
                  <a:pt x="582" y="2341"/>
                  <a:pt x="582" y="2341"/>
                  <a:pt x="574" y="2348"/>
                </a:cubicBezTo>
                <a:cubicBezTo>
                  <a:pt x="574" y="2348"/>
                  <a:pt x="574" y="2348"/>
                  <a:pt x="574" y="2348"/>
                </a:cubicBezTo>
                <a:cubicBezTo>
                  <a:pt x="574" y="2356"/>
                  <a:pt x="574" y="2356"/>
                  <a:pt x="566" y="2356"/>
                </a:cubicBezTo>
                <a:cubicBezTo>
                  <a:pt x="566" y="2356"/>
                  <a:pt x="566" y="2356"/>
                  <a:pt x="566" y="2364"/>
                </a:cubicBezTo>
                <a:cubicBezTo>
                  <a:pt x="566" y="2364"/>
                  <a:pt x="566" y="2364"/>
                  <a:pt x="566" y="2364"/>
                </a:cubicBezTo>
                <a:cubicBezTo>
                  <a:pt x="558" y="2372"/>
                  <a:pt x="550" y="2388"/>
                  <a:pt x="550" y="2395"/>
                </a:cubicBezTo>
                <a:cubicBezTo>
                  <a:pt x="542" y="2395"/>
                  <a:pt x="558" y="2372"/>
                  <a:pt x="542" y="2395"/>
                </a:cubicBezTo>
                <a:cubicBezTo>
                  <a:pt x="542" y="2388"/>
                  <a:pt x="550" y="2388"/>
                  <a:pt x="550" y="2380"/>
                </a:cubicBezTo>
                <a:cubicBezTo>
                  <a:pt x="550" y="2380"/>
                  <a:pt x="550" y="2380"/>
                  <a:pt x="550" y="2372"/>
                </a:cubicBezTo>
                <a:cubicBezTo>
                  <a:pt x="550" y="2372"/>
                  <a:pt x="550" y="2372"/>
                  <a:pt x="542" y="2388"/>
                </a:cubicBezTo>
                <a:cubicBezTo>
                  <a:pt x="542" y="2388"/>
                  <a:pt x="542" y="2388"/>
                  <a:pt x="542" y="2388"/>
                </a:cubicBezTo>
                <a:cubicBezTo>
                  <a:pt x="542" y="2388"/>
                  <a:pt x="542" y="2388"/>
                  <a:pt x="534" y="2403"/>
                </a:cubicBezTo>
                <a:cubicBezTo>
                  <a:pt x="527" y="2403"/>
                  <a:pt x="527" y="2403"/>
                  <a:pt x="527" y="2403"/>
                </a:cubicBezTo>
                <a:cubicBezTo>
                  <a:pt x="534" y="2395"/>
                  <a:pt x="534" y="2403"/>
                  <a:pt x="542" y="2388"/>
                </a:cubicBezTo>
                <a:cubicBezTo>
                  <a:pt x="534" y="2395"/>
                  <a:pt x="534" y="2395"/>
                  <a:pt x="527" y="2403"/>
                </a:cubicBezTo>
                <a:cubicBezTo>
                  <a:pt x="527" y="2411"/>
                  <a:pt x="527" y="2411"/>
                  <a:pt x="527" y="2411"/>
                </a:cubicBezTo>
                <a:cubicBezTo>
                  <a:pt x="527" y="2411"/>
                  <a:pt x="527" y="2411"/>
                  <a:pt x="527" y="2411"/>
                </a:cubicBezTo>
                <a:cubicBezTo>
                  <a:pt x="519" y="2419"/>
                  <a:pt x="519" y="2419"/>
                  <a:pt x="519" y="2419"/>
                </a:cubicBezTo>
                <a:cubicBezTo>
                  <a:pt x="519" y="2419"/>
                  <a:pt x="519" y="2419"/>
                  <a:pt x="519" y="2411"/>
                </a:cubicBezTo>
                <a:cubicBezTo>
                  <a:pt x="519" y="2419"/>
                  <a:pt x="511" y="2419"/>
                  <a:pt x="511" y="2427"/>
                </a:cubicBezTo>
                <a:cubicBezTo>
                  <a:pt x="511" y="2427"/>
                  <a:pt x="511" y="2427"/>
                  <a:pt x="511" y="2427"/>
                </a:cubicBezTo>
                <a:cubicBezTo>
                  <a:pt x="511" y="2427"/>
                  <a:pt x="511" y="2427"/>
                  <a:pt x="511" y="2427"/>
                </a:cubicBezTo>
                <a:cubicBezTo>
                  <a:pt x="511" y="2435"/>
                  <a:pt x="503" y="2435"/>
                  <a:pt x="503" y="2435"/>
                </a:cubicBezTo>
                <a:cubicBezTo>
                  <a:pt x="503" y="2435"/>
                  <a:pt x="503" y="2435"/>
                  <a:pt x="495" y="2435"/>
                </a:cubicBezTo>
                <a:cubicBezTo>
                  <a:pt x="495" y="2435"/>
                  <a:pt x="495" y="2435"/>
                  <a:pt x="495" y="2435"/>
                </a:cubicBezTo>
                <a:cubicBezTo>
                  <a:pt x="503" y="2435"/>
                  <a:pt x="503" y="2435"/>
                  <a:pt x="503" y="2442"/>
                </a:cubicBezTo>
                <a:cubicBezTo>
                  <a:pt x="503" y="2442"/>
                  <a:pt x="503" y="2442"/>
                  <a:pt x="503" y="2442"/>
                </a:cubicBezTo>
                <a:cubicBezTo>
                  <a:pt x="503" y="2435"/>
                  <a:pt x="503" y="2435"/>
                  <a:pt x="495" y="2435"/>
                </a:cubicBezTo>
                <a:cubicBezTo>
                  <a:pt x="495" y="2435"/>
                  <a:pt x="495" y="2435"/>
                  <a:pt x="495" y="2435"/>
                </a:cubicBezTo>
                <a:cubicBezTo>
                  <a:pt x="495" y="2435"/>
                  <a:pt x="495" y="2435"/>
                  <a:pt x="495" y="2435"/>
                </a:cubicBezTo>
                <a:cubicBezTo>
                  <a:pt x="495" y="2427"/>
                  <a:pt x="495" y="2427"/>
                  <a:pt x="495" y="2427"/>
                </a:cubicBezTo>
                <a:cubicBezTo>
                  <a:pt x="495" y="2427"/>
                  <a:pt x="495" y="2427"/>
                  <a:pt x="479" y="2419"/>
                </a:cubicBezTo>
                <a:cubicBezTo>
                  <a:pt x="479" y="2419"/>
                  <a:pt x="479" y="2419"/>
                  <a:pt x="479" y="2419"/>
                </a:cubicBezTo>
                <a:cubicBezTo>
                  <a:pt x="479" y="2419"/>
                  <a:pt x="479" y="2419"/>
                  <a:pt x="479" y="2411"/>
                </a:cubicBezTo>
                <a:cubicBezTo>
                  <a:pt x="479" y="2411"/>
                  <a:pt x="479" y="2411"/>
                  <a:pt x="479" y="2411"/>
                </a:cubicBezTo>
                <a:cubicBezTo>
                  <a:pt x="487" y="2419"/>
                  <a:pt x="487" y="2419"/>
                  <a:pt x="487" y="2427"/>
                </a:cubicBezTo>
                <a:cubicBezTo>
                  <a:pt x="487" y="2419"/>
                  <a:pt x="487" y="2419"/>
                  <a:pt x="487" y="2419"/>
                </a:cubicBezTo>
                <a:cubicBezTo>
                  <a:pt x="487" y="2427"/>
                  <a:pt x="495" y="2427"/>
                  <a:pt x="495" y="2427"/>
                </a:cubicBezTo>
                <a:cubicBezTo>
                  <a:pt x="495" y="2427"/>
                  <a:pt x="495" y="2427"/>
                  <a:pt x="495" y="2427"/>
                </a:cubicBezTo>
                <a:cubicBezTo>
                  <a:pt x="495" y="2427"/>
                  <a:pt x="495" y="2427"/>
                  <a:pt x="495" y="2427"/>
                </a:cubicBezTo>
                <a:cubicBezTo>
                  <a:pt x="495" y="2427"/>
                  <a:pt x="495" y="2427"/>
                  <a:pt x="495" y="2427"/>
                </a:cubicBezTo>
                <a:cubicBezTo>
                  <a:pt x="479" y="2411"/>
                  <a:pt x="464" y="2395"/>
                  <a:pt x="464" y="2388"/>
                </a:cubicBezTo>
                <a:cubicBezTo>
                  <a:pt x="464" y="2388"/>
                  <a:pt x="464" y="2388"/>
                  <a:pt x="456" y="2388"/>
                </a:cubicBezTo>
                <a:cubicBezTo>
                  <a:pt x="456" y="2388"/>
                  <a:pt x="440" y="2372"/>
                  <a:pt x="440" y="2364"/>
                </a:cubicBezTo>
                <a:cubicBezTo>
                  <a:pt x="440" y="2364"/>
                  <a:pt x="440" y="2364"/>
                  <a:pt x="432" y="2356"/>
                </a:cubicBezTo>
                <a:cubicBezTo>
                  <a:pt x="440" y="2372"/>
                  <a:pt x="424" y="2356"/>
                  <a:pt x="440" y="2372"/>
                </a:cubicBezTo>
                <a:cubicBezTo>
                  <a:pt x="432" y="2372"/>
                  <a:pt x="432" y="2372"/>
                  <a:pt x="432" y="2372"/>
                </a:cubicBezTo>
                <a:cubicBezTo>
                  <a:pt x="424" y="2364"/>
                  <a:pt x="432" y="2372"/>
                  <a:pt x="424" y="2364"/>
                </a:cubicBezTo>
                <a:cubicBezTo>
                  <a:pt x="424" y="2356"/>
                  <a:pt x="417" y="2356"/>
                  <a:pt x="417" y="2348"/>
                </a:cubicBezTo>
                <a:cubicBezTo>
                  <a:pt x="417" y="2348"/>
                  <a:pt x="417" y="2348"/>
                  <a:pt x="417" y="2356"/>
                </a:cubicBezTo>
                <a:cubicBezTo>
                  <a:pt x="417" y="2356"/>
                  <a:pt x="417" y="2356"/>
                  <a:pt x="424" y="2356"/>
                </a:cubicBezTo>
                <a:cubicBezTo>
                  <a:pt x="424" y="2364"/>
                  <a:pt x="424" y="2364"/>
                  <a:pt x="424" y="2364"/>
                </a:cubicBezTo>
                <a:cubicBezTo>
                  <a:pt x="424" y="2364"/>
                  <a:pt x="424" y="2364"/>
                  <a:pt x="424" y="2364"/>
                </a:cubicBezTo>
                <a:cubicBezTo>
                  <a:pt x="424" y="2364"/>
                  <a:pt x="424" y="2364"/>
                  <a:pt x="424" y="2364"/>
                </a:cubicBezTo>
                <a:cubicBezTo>
                  <a:pt x="424" y="2364"/>
                  <a:pt x="424" y="2364"/>
                  <a:pt x="424" y="2364"/>
                </a:cubicBezTo>
                <a:cubicBezTo>
                  <a:pt x="432" y="2364"/>
                  <a:pt x="432" y="2372"/>
                  <a:pt x="440" y="2372"/>
                </a:cubicBezTo>
                <a:cubicBezTo>
                  <a:pt x="432" y="2372"/>
                  <a:pt x="432" y="2372"/>
                  <a:pt x="424" y="2364"/>
                </a:cubicBezTo>
                <a:cubicBezTo>
                  <a:pt x="424" y="2364"/>
                  <a:pt x="424" y="2364"/>
                  <a:pt x="424" y="2364"/>
                </a:cubicBezTo>
                <a:cubicBezTo>
                  <a:pt x="424" y="2364"/>
                  <a:pt x="424" y="2364"/>
                  <a:pt x="424" y="2364"/>
                </a:cubicBezTo>
                <a:cubicBezTo>
                  <a:pt x="417" y="2364"/>
                  <a:pt x="417" y="2364"/>
                  <a:pt x="417" y="2356"/>
                </a:cubicBezTo>
                <a:cubicBezTo>
                  <a:pt x="417" y="2356"/>
                  <a:pt x="409" y="2348"/>
                  <a:pt x="401" y="2341"/>
                </a:cubicBezTo>
                <a:cubicBezTo>
                  <a:pt x="401" y="2341"/>
                  <a:pt x="401" y="2333"/>
                  <a:pt x="401" y="2333"/>
                </a:cubicBezTo>
                <a:cubicBezTo>
                  <a:pt x="385" y="2317"/>
                  <a:pt x="377" y="2301"/>
                  <a:pt x="370" y="2294"/>
                </a:cubicBezTo>
                <a:cubicBezTo>
                  <a:pt x="370" y="2294"/>
                  <a:pt x="377" y="2294"/>
                  <a:pt x="362" y="2278"/>
                </a:cubicBezTo>
                <a:cubicBezTo>
                  <a:pt x="362" y="2278"/>
                  <a:pt x="362" y="2278"/>
                  <a:pt x="362" y="2286"/>
                </a:cubicBezTo>
                <a:cubicBezTo>
                  <a:pt x="362" y="2286"/>
                  <a:pt x="362" y="2286"/>
                  <a:pt x="354" y="2270"/>
                </a:cubicBezTo>
                <a:cubicBezTo>
                  <a:pt x="354" y="2270"/>
                  <a:pt x="354" y="2270"/>
                  <a:pt x="354" y="2270"/>
                </a:cubicBezTo>
                <a:cubicBezTo>
                  <a:pt x="346" y="2270"/>
                  <a:pt x="346" y="2270"/>
                  <a:pt x="346" y="2270"/>
                </a:cubicBezTo>
                <a:cubicBezTo>
                  <a:pt x="346" y="2270"/>
                  <a:pt x="346" y="2270"/>
                  <a:pt x="346" y="2262"/>
                </a:cubicBezTo>
                <a:cubicBezTo>
                  <a:pt x="346" y="2262"/>
                  <a:pt x="346" y="2262"/>
                  <a:pt x="346" y="2255"/>
                </a:cubicBezTo>
                <a:cubicBezTo>
                  <a:pt x="346" y="2255"/>
                  <a:pt x="346" y="2255"/>
                  <a:pt x="346" y="2255"/>
                </a:cubicBezTo>
                <a:cubicBezTo>
                  <a:pt x="346" y="2255"/>
                  <a:pt x="346" y="2255"/>
                  <a:pt x="346" y="2255"/>
                </a:cubicBezTo>
                <a:cubicBezTo>
                  <a:pt x="346" y="2255"/>
                  <a:pt x="338" y="2255"/>
                  <a:pt x="338" y="2255"/>
                </a:cubicBezTo>
                <a:cubicBezTo>
                  <a:pt x="338" y="2247"/>
                  <a:pt x="338" y="2247"/>
                  <a:pt x="330" y="2239"/>
                </a:cubicBezTo>
                <a:cubicBezTo>
                  <a:pt x="330" y="2239"/>
                  <a:pt x="330" y="2239"/>
                  <a:pt x="330" y="2239"/>
                </a:cubicBezTo>
                <a:cubicBezTo>
                  <a:pt x="330" y="2239"/>
                  <a:pt x="330" y="2239"/>
                  <a:pt x="330" y="2239"/>
                </a:cubicBezTo>
                <a:cubicBezTo>
                  <a:pt x="330" y="2239"/>
                  <a:pt x="330" y="2239"/>
                  <a:pt x="330" y="2239"/>
                </a:cubicBezTo>
                <a:cubicBezTo>
                  <a:pt x="322" y="2231"/>
                  <a:pt x="315" y="2223"/>
                  <a:pt x="307" y="2208"/>
                </a:cubicBezTo>
                <a:cubicBezTo>
                  <a:pt x="315" y="2223"/>
                  <a:pt x="330" y="2239"/>
                  <a:pt x="338" y="2255"/>
                </a:cubicBezTo>
                <a:cubicBezTo>
                  <a:pt x="330" y="2255"/>
                  <a:pt x="330" y="2255"/>
                  <a:pt x="330" y="2247"/>
                </a:cubicBezTo>
                <a:cubicBezTo>
                  <a:pt x="330" y="2247"/>
                  <a:pt x="330" y="2247"/>
                  <a:pt x="330" y="2255"/>
                </a:cubicBezTo>
                <a:cubicBezTo>
                  <a:pt x="330" y="2247"/>
                  <a:pt x="322" y="2239"/>
                  <a:pt x="322" y="2239"/>
                </a:cubicBezTo>
                <a:cubicBezTo>
                  <a:pt x="322" y="2239"/>
                  <a:pt x="322" y="2239"/>
                  <a:pt x="322" y="2239"/>
                </a:cubicBezTo>
                <a:cubicBezTo>
                  <a:pt x="315" y="2239"/>
                  <a:pt x="315" y="2239"/>
                  <a:pt x="315" y="2239"/>
                </a:cubicBezTo>
                <a:cubicBezTo>
                  <a:pt x="315" y="2239"/>
                  <a:pt x="315" y="2239"/>
                  <a:pt x="315" y="2231"/>
                </a:cubicBezTo>
                <a:cubicBezTo>
                  <a:pt x="315" y="2231"/>
                  <a:pt x="315" y="2231"/>
                  <a:pt x="315" y="2223"/>
                </a:cubicBezTo>
                <a:cubicBezTo>
                  <a:pt x="315" y="2231"/>
                  <a:pt x="315" y="2231"/>
                  <a:pt x="315" y="2231"/>
                </a:cubicBezTo>
                <a:cubicBezTo>
                  <a:pt x="315" y="2231"/>
                  <a:pt x="315" y="2231"/>
                  <a:pt x="315" y="2231"/>
                </a:cubicBezTo>
                <a:cubicBezTo>
                  <a:pt x="315" y="2231"/>
                  <a:pt x="315" y="2231"/>
                  <a:pt x="322" y="2239"/>
                </a:cubicBezTo>
                <a:cubicBezTo>
                  <a:pt x="322" y="2231"/>
                  <a:pt x="322" y="2231"/>
                  <a:pt x="322" y="2231"/>
                </a:cubicBezTo>
                <a:cubicBezTo>
                  <a:pt x="307" y="2215"/>
                  <a:pt x="299" y="2208"/>
                  <a:pt x="291" y="2200"/>
                </a:cubicBezTo>
                <a:cubicBezTo>
                  <a:pt x="283" y="2192"/>
                  <a:pt x="244" y="2137"/>
                  <a:pt x="220" y="2114"/>
                </a:cubicBezTo>
                <a:cubicBezTo>
                  <a:pt x="228" y="2114"/>
                  <a:pt x="228" y="2114"/>
                  <a:pt x="228" y="2121"/>
                </a:cubicBezTo>
                <a:cubicBezTo>
                  <a:pt x="228" y="2121"/>
                  <a:pt x="228" y="2121"/>
                  <a:pt x="228" y="2121"/>
                </a:cubicBezTo>
                <a:cubicBezTo>
                  <a:pt x="228" y="2121"/>
                  <a:pt x="228" y="2121"/>
                  <a:pt x="228" y="2121"/>
                </a:cubicBezTo>
                <a:cubicBezTo>
                  <a:pt x="228" y="2121"/>
                  <a:pt x="228" y="2121"/>
                  <a:pt x="228" y="2129"/>
                </a:cubicBezTo>
                <a:cubicBezTo>
                  <a:pt x="228" y="2129"/>
                  <a:pt x="228" y="2129"/>
                  <a:pt x="228" y="2129"/>
                </a:cubicBezTo>
                <a:cubicBezTo>
                  <a:pt x="228" y="2129"/>
                  <a:pt x="236" y="2129"/>
                  <a:pt x="236" y="2137"/>
                </a:cubicBezTo>
                <a:cubicBezTo>
                  <a:pt x="252" y="2161"/>
                  <a:pt x="275" y="2184"/>
                  <a:pt x="275" y="2184"/>
                </a:cubicBezTo>
                <a:cubicBezTo>
                  <a:pt x="275" y="2184"/>
                  <a:pt x="275" y="2192"/>
                  <a:pt x="275" y="2192"/>
                </a:cubicBezTo>
                <a:cubicBezTo>
                  <a:pt x="291" y="2215"/>
                  <a:pt x="330" y="2262"/>
                  <a:pt x="362" y="2301"/>
                </a:cubicBezTo>
                <a:cubicBezTo>
                  <a:pt x="370" y="2301"/>
                  <a:pt x="370" y="2309"/>
                  <a:pt x="370" y="2309"/>
                </a:cubicBezTo>
                <a:cubicBezTo>
                  <a:pt x="370" y="2309"/>
                  <a:pt x="370" y="2309"/>
                  <a:pt x="370" y="2301"/>
                </a:cubicBezTo>
                <a:cubicBezTo>
                  <a:pt x="385" y="2325"/>
                  <a:pt x="401" y="2341"/>
                  <a:pt x="409" y="2348"/>
                </a:cubicBezTo>
                <a:cubicBezTo>
                  <a:pt x="409" y="2356"/>
                  <a:pt x="409" y="2348"/>
                  <a:pt x="409" y="2356"/>
                </a:cubicBezTo>
                <a:cubicBezTo>
                  <a:pt x="417" y="2364"/>
                  <a:pt x="417" y="2364"/>
                  <a:pt x="424" y="2372"/>
                </a:cubicBezTo>
                <a:cubicBezTo>
                  <a:pt x="424" y="2372"/>
                  <a:pt x="424" y="2372"/>
                  <a:pt x="424" y="2372"/>
                </a:cubicBezTo>
                <a:cubicBezTo>
                  <a:pt x="424" y="2372"/>
                  <a:pt x="424" y="2372"/>
                  <a:pt x="424" y="2372"/>
                </a:cubicBezTo>
                <a:cubicBezTo>
                  <a:pt x="424" y="2372"/>
                  <a:pt x="424" y="2372"/>
                  <a:pt x="424" y="2372"/>
                </a:cubicBezTo>
                <a:cubicBezTo>
                  <a:pt x="424" y="2380"/>
                  <a:pt x="432" y="2380"/>
                  <a:pt x="432" y="2388"/>
                </a:cubicBezTo>
                <a:cubicBezTo>
                  <a:pt x="432" y="2388"/>
                  <a:pt x="432" y="2388"/>
                  <a:pt x="440" y="2388"/>
                </a:cubicBezTo>
                <a:cubicBezTo>
                  <a:pt x="432" y="2388"/>
                  <a:pt x="432" y="2388"/>
                  <a:pt x="424" y="2380"/>
                </a:cubicBezTo>
                <a:cubicBezTo>
                  <a:pt x="432" y="2380"/>
                  <a:pt x="440" y="2388"/>
                  <a:pt x="440" y="2395"/>
                </a:cubicBezTo>
                <a:cubicBezTo>
                  <a:pt x="440" y="2395"/>
                  <a:pt x="440" y="2395"/>
                  <a:pt x="440" y="2395"/>
                </a:cubicBezTo>
                <a:cubicBezTo>
                  <a:pt x="440" y="2395"/>
                  <a:pt x="440" y="2395"/>
                  <a:pt x="440" y="2395"/>
                </a:cubicBezTo>
                <a:cubicBezTo>
                  <a:pt x="448" y="2395"/>
                  <a:pt x="448" y="2395"/>
                  <a:pt x="448" y="2395"/>
                </a:cubicBezTo>
                <a:cubicBezTo>
                  <a:pt x="448" y="2395"/>
                  <a:pt x="448" y="2395"/>
                  <a:pt x="448" y="2395"/>
                </a:cubicBezTo>
                <a:cubicBezTo>
                  <a:pt x="448" y="2395"/>
                  <a:pt x="448" y="2395"/>
                  <a:pt x="448" y="2395"/>
                </a:cubicBezTo>
                <a:cubicBezTo>
                  <a:pt x="448" y="2403"/>
                  <a:pt x="448" y="2403"/>
                  <a:pt x="448" y="2403"/>
                </a:cubicBezTo>
                <a:cubicBezTo>
                  <a:pt x="448" y="2403"/>
                  <a:pt x="448" y="2403"/>
                  <a:pt x="448" y="2403"/>
                </a:cubicBezTo>
                <a:cubicBezTo>
                  <a:pt x="448" y="2403"/>
                  <a:pt x="448" y="2403"/>
                  <a:pt x="448" y="2403"/>
                </a:cubicBezTo>
                <a:cubicBezTo>
                  <a:pt x="456" y="2403"/>
                  <a:pt x="456" y="2403"/>
                  <a:pt x="456" y="2403"/>
                </a:cubicBezTo>
                <a:cubicBezTo>
                  <a:pt x="448" y="2403"/>
                  <a:pt x="448" y="2403"/>
                  <a:pt x="448" y="2403"/>
                </a:cubicBezTo>
                <a:cubicBezTo>
                  <a:pt x="456" y="2403"/>
                  <a:pt x="456" y="2403"/>
                  <a:pt x="456" y="2403"/>
                </a:cubicBezTo>
                <a:cubicBezTo>
                  <a:pt x="456" y="2403"/>
                  <a:pt x="456" y="2403"/>
                  <a:pt x="456" y="2411"/>
                </a:cubicBezTo>
                <a:cubicBezTo>
                  <a:pt x="464" y="2419"/>
                  <a:pt x="479" y="2435"/>
                  <a:pt x="495" y="2450"/>
                </a:cubicBezTo>
                <a:cubicBezTo>
                  <a:pt x="495" y="2450"/>
                  <a:pt x="495" y="2450"/>
                  <a:pt x="487" y="2450"/>
                </a:cubicBezTo>
                <a:cubicBezTo>
                  <a:pt x="487" y="2450"/>
                  <a:pt x="487" y="2450"/>
                  <a:pt x="487" y="2442"/>
                </a:cubicBezTo>
                <a:cubicBezTo>
                  <a:pt x="479" y="2442"/>
                  <a:pt x="472" y="2427"/>
                  <a:pt x="464" y="2419"/>
                </a:cubicBezTo>
                <a:cubicBezTo>
                  <a:pt x="464" y="2419"/>
                  <a:pt x="464" y="2419"/>
                  <a:pt x="456" y="2411"/>
                </a:cubicBezTo>
                <a:cubicBezTo>
                  <a:pt x="456" y="2411"/>
                  <a:pt x="456" y="2411"/>
                  <a:pt x="456" y="2411"/>
                </a:cubicBezTo>
                <a:cubicBezTo>
                  <a:pt x="456" y="2411"/>
                  <a:pt x="456" y="2411"/>
                  <a:pt x="456" y="2411"/>
                </a:cubicBezTo>
                <a:cubicBezTo>
                  <a:pt x="456" y="2411"/>
                  <a:pt x="456" y="2411"/>
                  <a:pt x="440" y="2395"/>
                </a:cubicBezTo>
                <a:cubicBezTo>
                  <a:pt x="440" y="2395"/>
                  <a:pt x="440" y="2395"/>
                  <a:pt x="448" y="2403"/>
                </a:cubicBezTo>
                <a:cubicBezTo>
                  <a:pt x="448" y="2403"/>
                  <a:pt x="440" y="2403"/>
                  <a:pt x="440" y="2403"/>
                </a:cubicBezTo>
                <a:cubicBezTo>
                  <a:pt x="440" y="2403"/>
                  <a:pt x="440" y="2403"/>
                  <a:pt x="440" y="2403"/>
                </a:cubicBezTo>
                <a:cubicBezTo>
                  <a:pt x="440" y="2403"/>
                  <a:pt x="440" y="2403"/>
                  <a:pt x="440" y="2403"/>
                </a:cubicBezTo>
                <a:cubicBezTo>
                  <a:pt x="440" y="2395"/>
                  <a:pt x="440" y="2395"/>
                  <a:pt x="432" y="2395"/>
                </a:cubicBezTo>
                <a:cubicBezTo>
                  <a:pt x="432" y="2395"/>
                  <a:pt x="432" y="2395"/>
                  <a:pt x="440" y="2395"/>
                </a:cubicBezTo>
                <a:cubicBezTo>
                  <a:pt x="432" y="2388"/>
                  <a:pt x="432" y="2388"/>
                  <a:pt x="432" y="2388"/>
                </a:cubicBezTo>
                <a:cubicBezTo>
                  <a:pt x="432" y="2388"/>
                  <a:pt x="432" y="2388"/>
                  <a:pt x="432" y="2388"/>
                </a:cubicBezTo>
                <a:cubicBezTo>
                  <a:pt x="432" y="2388"/>
                  <a:pt x="432" y="2395"/>
                  <a:pt x="440" y="2395"/>
                </a:cubicBezTo>
                <a:cubicBezTo>
                  <a:pt x="432" y="2388"/>
                  <a:pt x="432" y="2388"/>
                  <a:pt x="432" y="2388"/>
                </a:cubicBezTo>
                <a:cubicBezTo>
                  <a:pt x="432" y="2388"/>
                  <a:pt x="432" y="2380"/>
                  <a:pt x="424" y="2372"/>
                </a:cubicBezTo>
                <a:cubicBezTo>
                  <a:pt x="424" y="2372"/>
                  <a:pt x="424" y="2372"/>
                  <a:pt x="424" y="2380"/>
                </a:cubicBezTo>
                <a:cubicBezTo>
                  <a:pt x="409" y="2364"/>
                  <a:pt x="409" y="2356"/>
                  <a:pt x="401" y="2348"/>
                </a:cubicBezTo>
                <a:cubicBezTo>
                  <a:pt x="401" y="2348"/>
                  <a:pt x="401" y="2348"/>
                  <a:pt x="393" y="2341"/>
                </a:cubicBezTo>
                <a:cubicBezTo>
                  <a:pt x="393" y="2341"/>
                  <a:pt x="393" y="2341"/>
                  <a:pt x="393" y="2341"/>
                </a:cubicBezTo>
                <a:cubicBezTo>
                  <a:pt x="393" y="2341"/>
                  <a:pt x="393" y="2341"/>
                  <a:pt x="393" y="2341"/>
                </a:cubicBezTo>
                <a:cubicBezTo>
                  <a:pt x="393" y="2341"/>
                  <a:pt x="393" y="2341"/>
                  <a:pt x="393" y="2341"/>
                </a:cubicBezTo>
                <a:cubicBezTo>
                  <a:pt x="393" y="2341"/>
                  <a:pt x="393" y="2341"/>
                  <a:pt x="393" y="2341"/>
                </a:cubicBezTo>
                <a:cubicBezTo>
                  <a:pt x="385" y="2333"/>
                  <a:pt x="385" y="2333"/>
                  <a:pt x="385" y="2333"/>
                </a:cubicBezTo>
                <a:cubicBezTo>
                  <a:pt x="377" y="2325"/>
                  <a:pt x="377" y="2317"/>
                  <a:pt x="370" y="2309"/>
                </a:cubicBezTo>
                <a:cubicBezTo>
                  <a:pt x="370" y="2309"/>
                  <a:pt x="370" y="2309"/>
                  <a:pt x="370" y="2309"/>
                </a:cubicBezTo>
                <a:cubicBezTo>
                  <a:pt x="370" y="2309"/>
                  <a:pt x="370" y="2309"/>
                  <a:pt x="370" y="2309"/>
                </a:cubicBezTo>
                <a:cubicBezTo>
                  <a:pt x="362" y="2301"/>
                  <a:pt x="354" y="2294"/>
                  <a:pt x="354" y="2286"/>
                </a:cubicBezTo>
                <a:cubicBezTo>
                  <a:pt x="346" y="2286"/>
                  <a:pt x="346" y="2286"/>
                  <a:pt x="346" y="2286"/>
                </a:cubicBezTo>
                <a:cubicBezTo>
                  <a:pt x="346" y="2286"/>
                  <a:pt x="346" y="2286"/>
                  <a:pt x="346" y="2286"/>
                </a:cubicBezTo>
                <a:cubicBezTo>
                  <a:pt x="346" y="2278"/>
                  <a:pt x="338" y="2278"/>
                  <a:pt x="338" y="2270"/>
                </a:cubicBezTo>
                <a:cubicBezTo>
                  <a:pt x="338" y="2270"/>
                  <a:pt x="338" y="2270"/>
                  <a:pt x="330" y="2270"/>
                </a:cubicBezTo>
                <a:cubicBezTo>
                  <a:pt x="330" y="2270"/>
                  <a:pt x="338" y="2270"/>
                  <a:pt x="338" y="2270"/>
                </a:cubicBezTo>
                <a:cubicBezTo>
                  <a:pt x="315" y="2247"/>
                  <a:pt x="299" y="2231"/>
                  <a:pt x="283" y="2208"/>
                </a:cubicBezTo>
                <a:cubicBezTo>
                  <a:pt x="291" y="2208"/>
                  <a:pt x="291" y="2208"/>
                  <a:pt x="291" y="2208"/>
                </a:cubicBezTo>
                <a:cubicBezTo>
                  <a:pt x="283" y="2208"/>
                  <a:pt x="291" y="2208"/>
                  <a:pt x="283" y="2208"/>
                </a:cubicBezTo>
                <a:cubicBezTo>
                  <a:pt x="283" y="2208"/>
                  <a:pt x="283" y="2208"/>
                  <a:pt x="283" y="2208"/>
                </a:cubicBezTo>
                <a:cubicBezTo>
                  <a:pt x="275" y="2200"/>
                  <a:pt x="275" y="2192"/>
                  <a:pt x="267" y="2184"/>
                </a:cubicBezTo>
                <a:cubicBezTo>
                  <a:pt x="267" y="2176"/>
                  <a:pt x="267" y="2184"/>
                  <a:pt x="267" y="2176"/>
                </a:cubicBezTo>
                <a:cubicBezTo>
                  <a:pt x="260" y="2176"/>
                  <a:pt x="260" y="2176"/>
                  <a:pt x="260" y="2176"/>
                </a:cubicBezTo>
                <a:cubicBezTo>
                  <a:pt x="260" y="2176"/>
                  <a:pt x="260" y="2176"/>
                  <a:pt x="260" y="2168"/>
                </a:cubicBezTo>
                <a:cubicBezTo>
                  <a:pt x="260" y="2168"/>
                  <a:pt x="260" y="2168"/>
                  <a:pt x="252" y="2161"/>
                </a:cubicBezTo>
                <a:cubicBezTo>
                  <a:pt x="252" y="2161"/>
                  <a:pt x="252" y="2161"/>
                  <a:pt x="260" y="2176"/>
                </a:cubicBezTo>
                <a:cubicBezTo>
                  <a:pt x="244" y="2153"/>
                  <a:pt x="220" y="2121"/>
                  <a:pt x="212" y="2106"/>
                </a:cubicBezTo>
                <a:cubicBezTo>
                  <a:pt x="212" y="2106"/>
                  <a:pt x="212" y="2106"/>
                  <a:pt x="205" y="2090"/>
                </a:cubicBezTo>
                <a:cubicBezTo>
                  <a:pt x="205" y="2090"/>
                  <a:pt x="205" y="2090"/>
                  <a:pt x="205" y="2098"/>
                </a:cubicBezTo>
                <a:cubicBezTo>
                  <a:pt x="197" y="2090"/>
                  <a:pt x="205" y="2090"/>
                  <a:pt x="197" y="2090"/>
                </a:cubicBezTo>
                <a:cubicBezTo>
                  <a:pt x="197" y="2090"/>
                  <a:pt x="197" y="2090"/>
                  <a:pt x="197" y="2082"/>
                </a:cubicBezTo>
                <a:cubicBezTo>
                  <a:pt x="189" y="2075"/>
                  <a:pt x="142" y="2020"/>
                  <a:pt x="142" y="2020"/>
                </a:cubicBezTo>
                <a:cubicBezTo>
                  <a:pt x="134" y="2012"/>
                  <a:pt x="134" y="2012"/>
                  <a:pt x="134" y="2012"/>
                </a:cubicBezTo>
                <a:cubicBezTo>
                  <a:pt x="118" y="1996"/>
                  <a:pt x="118" y="1996"/>
                  <a:pt x="103" y="1988"/>
                </a:cubicBezTo>
                <a:cubicBezTo>
                  <a:pt x="103" y="1988"/>
                  <a:pt x="103" y="1988"/>
                  <a:pt x="95" y="1981"/>
                </a:cubicBezTo>
                <a:cubicBezTo>
                  <a:pt x="95" y="1981"/>
                  <a:pt x="87" y="1973"/>
                  <a:pt x="87" y="1973"/>
                </a:cubicBezTo>
                <a:cubicBezTo>
                  <a:pt x="87" y="1973"/>
                  <a:pt x="87" y="1973"/>
                  <a:pt x="87" y="1973"/>
                </a:cubicBezTo>
                <a:cubicBezTo>
                  <a:pt x="87" y="1973"/>
                  <a:pt x="87" y="1973"/>
                  <a:pt x="87" y="1973"/>
                </a:cubicBezTo>
                <a:cubicBezTo>
                  <a:pt x="87" y="1973"/>
                  <a:pt x="87" y="1973"/>
                  <a:pt x="87" y="1973"/>
                </a:cubicBezTo>
                <a:cubicBezTo>
                  <a:pt x="87" y="1973"/>
                  <a:pt x="87" y="1973"/>
                  <a:pt x="87" y="1973"/>
                </a:cubicBezTo>
                <a:cubicBezTo>
                  <a:pt x="87" y="1973"/>
                  <a:pt x="87" y="1973"/>
                  <a:pt x="87" y="1973"/>
                </a:cubicBezTo>
                <a:cubicBezTo>
                  <a:pt x="79" y="1973"/>
                  <a:pt x="79" y="1973"/>
                  <a:pt x="79" y="1973"/>
                </a:cubicBezTo>
                <a:cubicBezTo>
                  <a:pt x="79" y="1973"/>
                  <a:pt x="87" y="1973"/>
                  <a:pt x="71" y="1957"/>
                </a:cubicBezTo>
                <a:cubicBezTo>
                  <a:pt x="71" y="1957"/>
                  <a:pt x="71" y="1957"/>
                  <a:pt x="71" y="1965"/>
                </a:cubicBezTo>
                <a:cubicBezTo>
                  <a:pt x="71" y="1965"/>
                  <a:pt x="71" y="1965"/>
                  <a:pt x="55" y="1957"/>
                </a:cubicBezTo>
                <a:cubicBezTo>
                  <a:pt x="55" y="1957"/>
                  <a:pt x="55" y="1957"/>
                  <a:pt x="63" y="1957"/>
                </a:cubicBezTo>
                <a:cubicBezTo>
                  <a:pt x="63" y="1957"/>
                  <a:pt x="63" y="1957"/>
                  <a:pt x="55" y="1957"/>
                </a:cubicBezTo>
                <a:cubicBezTo>
                  <a:pt x="55" y="1957"/>
                  <a:pt x="55" y="1957"/>
                  <a:pt x="48" y="1957"/>
                </a:cubicBezTo>
                <a:cubicBezTo>
                  <a:pt x="40" y="1957"/>
                  <a:pt x="40" y="1957"/>
                  <a:pt x="40" y="1957"/>
                </a:cubicBezTo>
                <a:cubicBezTo>
                  <a:pt x="40" y="1957"/>
                  <a:pt x="40" y="1957"/>
                  <a:pt x="55" y="1965"/>
                </a:cubicBezTo>
                <a:cubicBezTo>
                  <a:pt x="55" y="1965"/>
                  <a:pt x="55" y="1973"/>
                  <a:pt x="55" y="1965"/>
                </a:cubicBezTo>
                <a:cubicBezTo>
                  <a:pt x="55" y="1973"/>
                  <a:pt x="55" y="1973"/>
                  <a:pt x="55" y="1973"/>
                </a:cubicBezTo>
                <a:cubicBezTo>
                  <a:pt x="55" y="1973"/>
                  <a:pt x="55" y="1973"/>
                  <a:pt x="55" y="1973"/>
                </a:cubicBezTo>
                <a:cubicBezTo>
                  <a:pt x="55" y="1973"/>
                  <a:pt x="55" y="1973"/>
                  <a:pt x="48" y="1973"/>
                </a:cubicBezTo>
                <a:cubicBezTo>
                  <a:pt x="55" y="1973"/>
                  <a:pt x="55" y="1973"/>
                  <a:pt x="55" y="1973"/>
                </a:cubicBezTo>
                <a:cubicBezTo>
                  <a:pt x="71" y="1981"/>
                  <a:pt x="71" y="1981"/>
                  <a:pt x="71" y="1988"/>
                </a:cubicBezTo>
                <a:cubicBezTo>
                  <a:pt x="71" y="1988"/>
                  <a:pt x="71" y="1988"/>
                  <a:pt x="71" y="1988"/>
                </a:cubicBezTo>
                <a:cubicBezTo>
                  <a:pt x="71" y="1981"/>
                  <a:pt x="71" y="1981"/>
                  <a:pt x="63" y="1973"/>
                </a:cubicBezTo>
                <a:cubicBezTo>
                  <a:pt x="71" y="1981"/>
                  <a:pt x="71" y="1981"/>
                  <a:pt x="71" y="1981"/>
                </a:cubicBezTo>
                <a:cubicBezTo>
                  <a:pt x="71" y="1981"/>
                  <a:pt x="71" y="1981"/>
                  <a:pt x="71" y="1981"/>
                </a:cubicBezTo>
                <a:cubicBezTo>
                  <a:pt x="71" y="1981"/>
                  <a:pt x="71" y="1981"/>
                  <a:pt x="71" y="1981"/>
                </a:cubicBezTo>
                <a:cubicBezTo>
                  <a:pt x="79" y="1981"/>
                  <a:pt x="79" y="1981"/>
                  <a:pt x="87" y="1988"/>
                </a:cubicBezTo>
                <a:cubicBezTo>
                  <a:pt x="87" y="1988"/>
                  <a:pt x="87" y="1988"/>
                  <a:pt x="87" y="1988"/>
                </a:cubicBezTo>
                <a:cubicBezTo>
                  <a:pt x="87" y="1988"/>
                  <a:pt x="87" y="1988"/>
                  <a:pt x="103" y="1996"/>
                </a:cubicBezTo>
                <a:cubicBezTo>
                  <a:pt x="103" y="2004"/>
                  <a:pt x="103" y="1996"/>
                  <a:pt x="103" y="2004"/>
                </a:cubicBezTo>
                <a:cubicBezTo>
                  <a:pt x="95" y="2004"/>
                  <a:pt x="95" y="2004"/>
                  <a:pt x="95" y="1996"/>
                </a:cubicBezTo>
                <a:cubicBezTo>
                  <a:pt x="87" y="1996"/>
                  <a:pt x="87" y="1988"/>
                  <a:pt x="71" y="1988"/>
                </a:cubicBezTo>
                <a:cubicBezTo>
                  <a:pt x="79" y="1988"/>
                  <a:pt x="87" y="1996"/>
                  <a:pt x="79" y="1996"/>
                </a:cubicBezTo>
                <a:cubicBezTo>
                  <a:pt x="79" y="1996"/>
                  <a:pt x="79" y="1996"/>
                  <a:pt x="71" y="1996"/>
                </a:cubicBezTo>
                <a:cubicBezTo>
                  <a:pt x="87" y="2004"/>
                  <a:pt x="103" y="2020"/>
                  <a:pt x="118" y="2035"/>
                </a:cubicBezTo>
                <a:cubicBezTo>
                  <a:pt x="126" y="2043"/>
                  <a:pt x="126" y="2043"/>
                  <a:pt x="134" y="2043"/>
                </a:cubicBezTo>
                <a:cubicBezTo>
                  <a:pt x="134" y="2043"/>
                  <a:pt x="134" y="2051"/>
                  <a:pt x="134" y="2051"/>
                </a:cubicBezTo>
                <a:cubicBezTo>
                  <a:pt x="134" y="2051"/>
                  <a:pt x="134" y="2051"/>
                  <a:pt x="134" y="2043"/>
                </a:cubicBezTo>
                <a:cubicBezTo>
                  <a:pt x="134" y="2043"/>
                  <a:pt x="134" y="2043"/>
                  <a:pt x="142" y="2051"/>
                </a:cubicBezTo>
                <a:cubicBezTo>
                  <a:pt x="142" y="2051"/>
                  <a:pt x="134" y="2051"/>
                  <a:pt x="134" y="2051"/>
                </a:cubicBezTo>
                <a:cubicBezTo>
                  <a:pt x="142" y="2051"/>
                  <a:pt x="142" y="2051"/>
                  <a:pt x="142" y="2051"/>
                </a:cubicBezTo>
                <a:cubicBezTo>
                  <a:pt x="142" y="2051"/>
                  <a:pt x="142" y="2051"/>
                  <a:pt x="142" y="2059"/>
                </a:cubicBezTo>
                <a:cubicBezTo>
                  <a:pt x="134" y="2051"/>
                  <a:pt x="142" y="2059"/>
                  <a:pt x="134" y="2051"/>
                </a:cubicBezTo>
                <a:cubicBezTo>
                  <a:pt x="134" y="2051"/>
                  <a:pt x="142" y="2059"/>
                  <a:pt x="150" y="2067"/>
                </a:cubicBezTo>
                <a:cubicBezTo>
                  <a:pt x="150" y="2075"/>
                  <a:pt x="150" y="2075"/>
                  <a:pt x="150" y="2075"/>
                </a:cubicBezTo>
                <a:cubicBezTo>
                  <a:pt x="134" y="2059"/>
                  <a:pt x="95" y="2012"/>
                  <a:pt x="87" y="2012"/>
                </a:cubicBezTo>
                <a:cubicBezTo>
                  <a:pt x="87" y="2004"/>
                  <a:pt x="87" y="2012"/>
                  <a:pt x="87" y="2004"/>
                </a:cubicBezTo>
                <a:cubicBezTo>
                  <a:pt x="79" y="1996"/>
                  <a:pt x="71" y="1996"/>
                  <a:pt x="71" y="1996"/>
                </a:cubicBezTo>
                <a:cubicBezTo>
                  <a:pt x="63" y="1988"/>
                  <a:pt x="55" y="1988"/>
                  <a:pt x="55" y="1988"/>
                </a:cubicBezTo>
                <a:cubicBezTo>
                  <a:pt x="55" y="1988"/>
                  <a:pt x="55" y="1988"/>
                  <a:pt x="48" y="1981"/>
                </a:cubicBezTo>
                <a:cubicBezTo>
                  <a:pt x="48" y="1981"/>
                  <a:pt x="48" y="1981"/>
                  <a:pt x="55" y="1988"/>
                </a:cubicBezTo>
                <a:cubicBezTo>
                  <a:pt x="55" y="1988"/>
                  <a:pt x="55" y="1981"/>
                  <a:pt x="48" y="1981"/>
                </a:cubicBezTo>
                <a:cubicBezTo>
                  <a:pt x="48" y="1981"/>
                  <a:pt x="48" y="1981"/>
                  <a:pt x="48" y="1981"/>
                </a:cubicBezTo>
                <a:cubicBezTo>
                  <a:pt x="48" y="1981"/>
                  <a:pt x="48" y="1981"/>
                  <a:pt x="48" y="1981"/>
                </a:cubicBezTo>
                <a:cubicBezTo>
                  <a:pt x="48" y="1981"/>
                  <a:pt x="48" y="1981"/>
                  <a:pt x="48" y="1981"/>
                </a:cubicBezTo>
                <a:cubicBezTo>
                  <a:pt x="40" y="1981"/>
                  <a:pt x="40" y="1981"/>
                  <a:pt x="40" y="1973"/>
                </a:cubicBezTo>
                <a:cubicBezTo>
                  <a:pt x="40" y="1973"/>
                  <a:pt x="40" y="1973"/>
                  <a:pt x="32" y="1973"/>
                </a:cubicBezTo>
                <a:cubicBezTo>
                  <a:pt x="32" y="1973"/>
                  <a:pt x="40" y="1981"/>
                  <a:pt x="40" y="1981"/>
                </a:cubicBezTo>
                <a:cubicBezTo>
                  <a:pt x="40" y="1981"/>
                  <a:pt x="40" y="1981"/>
                  <a:pt x="40" y="1981"/>
                </a:cubicBezTo>
                <a:cubicBezTo>
                  <a:pt x="40" y="1981"/>
                  <a:pt x="40" y="1981"/>
                  <a:pt x="40" y="1981"/>
                </a:cubicBezTo>
                <a:cubicBezTo>
                  <a:pt x="48" y="1981"/>
                  <a:pt x="48" y="1988"/>
                  <a:pt x="48" y="1988"/>
                </a:cubicBezTo>
                <a:cubicBezTo>
                  <a:pt x="48" y="1988"/>
                  <a:pt x="48" y="1988"/>
                  <a:pt x="55" y="1988"/>
                </a:cubicBezTo>
                <a:cubicBezTo>
                  <a:pt x="55" y="1988"/>
                  <a:pt x="55" y="1988"/>
                  <a:pt x="55" y="1988"/>
                </a:cubicBezTo>
                <a:cubicBezTo>
                  <a:pt x="55" y="1988"/>
                  <a:pt x="55" y="1996"/>
                  <a:pt x="63" y="1996"/>
                </a:cubicBezTo>
                <a:cubicBezTo>
                  <a:pt x="63" y="1996"/>
                  <a:pt x="63" y="1996"/>
                  <a:pt x="63" y="1996"/>
                </a:cubicBezTo>
                <a:cubicBezTo>
                  <a:pt x="63" y="1996"/>
                  <a:pt x="71" y="2004"/>
                  <a:pt x="71" y="2004"/>
                </a:cubicBezTo>
                <a:cubicBezTo>
                  <a:pt x="79" y="2012"/>
                  <a:pt x="71" y="2004"/>
                  <a:pt x="71" y="1996"/>
                </a:cubicBezTo>
                <a:cubicBezTo>
                  <a:pt x="71" y="2004"/>
                  <a:pt x="71" y="1996"/>
                  <a:pt x="79" y="2004"/>
                </a:cubicBezTo>
                <a:cubicBezTo>
                  <a:pt x="79" y="2004"/>
                  <a:pt x="79" y="2004"/>
                  <a:pt x="79" y="2012"/>
                </a:cubicBezTo>
                <a:cubicBezTo>
                  <a:pt x="79" y="2012"/>
                  <a:pt x="79" y="2012"/>
                  <a:pt x="79" y="2012"/>
                </a:cubicBezTo>
                <a:cubicBezTo>
                  <a:pt x="79" y="2012"/>
                  <a:pt x="79" y="2012"/>
                  <a:pt x="71" y="2004"/>
                </a:cubicBezTo>
                <a:cubicBezTo>
                  <a:pt x="71" y="2004"/>
                  <a:pt x="71" y="2004"/>
                  <a:pt x="63" y="2004"/>
                </a:cubicBezTo>
                <a:cubicBezTo>
                  <a:pt x="63" y="2004"/>
                  <a:pt x="63" y="2004"/>
                  <a:pt x="71" y="2012"/>
                </a:cubicBezTo>
                <a:cubicBezTo>
                  <a:pt x="71" y="2012"/>
                  <a:pt x="71" y="2012"/>
                  <a:pt x="71" y="2012"/>
                </a:cubicBezTo>
                <a:cubicBezTo>
                  <a:pt x="71" y="2012"/>
                  <a:pt x="71" y="2012"/>
                  <a:pt x="71" y="2012"/>
                </a:cubicBezTo>
                <a:cubicBezTo>
                  <a:pt x="71" y="2012"/>
                  <a:pt x="71" y="2012"/>
                  <a:pt x="71" y="2012"/>
                </a:cubicBezTo>
                <a:cubicBezTo>
                  <a:pt x="71" y="2012"/>
                  <a:pt x="71" y="2012"/>
                  <a:pt x="71" y="2012"/>
                </a:cubicBezTo>
                <a:cubicBezTo>
                  <a:pt x="71" y="2012"/>
                  <a:pt x="71" y="2012"/>
                  <a:pt x="71" y="2012"/>
                </a:cubicBezTo>
                <a:cubicBezTo>
                  <a:pt x="63" y="2012"/>
                  <a:pt x="63" y="2004"/>
                  <a:pt x="63" y="2004"/>
                </a:cubicBezTo>
                <a:cubicBezTo>
                  <a:pt x="71" y="2012"/>
                  <a:pt x="71" y="2012"/>
                  <a:pt x="71" y="2012"/>
                </a:cubicBezTo>
                <a:cubicBezTo>
                  <a:pt x="71" y="2012"/>
                  <a:pt x="71" y="2012"/>
                  <a:pt x="71" y="2012"/>
                </a:cubicBezTo>
                <a:cubicBezTo>
                  <a:pt x="71" y="2012"/>
                  <a:pt x="79" y="2012"/>
                  <a:pt x="79" y="2012"/>
                </a:cubicBezTo>
                <a:cubicBezTo>
                  <a:pt x="79" y="2012"/>
                  <a:pt x="79" y="2012"/>
                  <a:pt x="79" y="2012"/>
                </a:cubicBezTo>
                <a:cubicBezTo>
                  <a:pt x="79" y="2012"/>
                  <a:pt x="79" y="2012"/>
                  <a:pt x="87" y="2020"/>
                </a:cubicBezTo>
                <a:cubicBezTo>
                  <a:pt x="87" y="2020"/>
                  <a:pt x="87" y="2020"/>
                  <a:pt x="87" y="2020"/>
                </a:cubicBezTo>
                <a:cubicBezTo>
                  <a:pt x="87" y="2020"/>
                  <a:pt x="87" y="2020"/>
                  <a:pt x="87" y="2020"/>
                </a:cubicBezTo>
                <a:cubicBezTo>
                  <a:pt x="87" y="2020"/>
                  <a:pt x="87" y="2020"/>
                  <a:pt x="87" y="2020"/>
                </a:cubicBezTo>
                <a:cubicBezTo>
                  <a:pt x="87" y="2020"/>
                  <a:pt x="87" y="2020"/>
                  <a:pt x="87" y="2020"/>
                </a:cubicBezTo>
                <a:cubicBezTo>
                  <a:pt x="87" y="2020"/>
                  <a:pt x="87" y="2020"/>
                  <a:pt x="87" y="2028"/>
                </a:cubicBezTo>
                <a:cubicBezTo>
                  <a:pt x="87" y="2028"/>
                  <a:pt x="87" y="2028"/>
                  <a:pt x="95" y="2028"/>
                </a:cubicBezTo>
                <a:cubicBezTo>
                  <a:pt x="95" y="2028"/>
                  <a:pt x="95" y="2028"/>
                  <a:pt x="110" y="2043"/>
                </a:cubicBezTo>
                <a:cubicBezTo>
                  <a:pt x="118" y="2051"/>
                  <a:pt x="126" y="2059"/>
                  <a:pt x="126" y="2059"/>
                </a:cubicBezTo>
                <a:cubicBezTo>
                  <a:pt x="126" y="2059"/>
                  <a:pt x="126" y="2059"/>
                  <a:pt x="134" y="2067"/>
                </a:cubicBezTo>
                <a:cubicBezTo>
                  <a:pt x="126" y="2067"/>
                  <a:pt x="142" y="2090"/>
                  <a:pt x="150" y="2098"/>
                </a:cubicBezTo>
                <a:cubicBezTo>
                  <a:pt x="142" y="2090"/>
                  <a:pt x="134" y="2082"/>
                  <a:pt x="126" y="2075"/>
                </a:cubicBezTo>
                <a:cubicBezTo>
                  <a:pt x="126" y="2075"/>
                  <a:pt x="126" y="2075"/>
                  <a:pt x="134" y="2075"/>
                </a:cubicBezTo>
                <a:cubicBezTo>
                  <a:pt x="134" y="2075"/>
                  <a:pt x="134" y="2075"/>
                  <a:pt x="126" y="2067"/>
                </a:cubicBezTo>
                <a:cubicBezTo>
                  <a:pt x="126" y="2067"/>
                  <a:pt x="118" y="2067"/>
                  <a:pt x="118" y="2059"/>
                </a:cubicBezTo>
                <a:cubicBezTo>
                  <a:pt x="110" y="2059"/>
                  <a:pt x="103" y="2043"/>
                  <a:pt x="95" y="2035"/>
                </a:cubicBezTo>
                <a:cubicBezTo>
                  <a:pt x="87" y="2035"/>
                  <a:pt x="87" y="2035"/>
                  <a:pt x="87" y="2028"/>
                </a:cubicBezTo>
                <a:cubicBezTo>
                  <a:pt x="79" y="2028"/>
                  <a:pt x="79" y="2028"/>
                  <a:pt x="79" y="2028"/>
                </a:cubicBezTo>
                <a:cubicBezTo>
                  <a:pt x="79" y="2035"/>
                  <a:pt x="87" y="2035"/>
                  <a:pt x="87" y="2043"/>
                </a:cubicBezTo>
                <a:cubicBezTo>
                  <a:pt x="87" y="2043"/>
                  <a:pt x="87" y="2035"/>
                  <a:pt x="79" y="2035"/>
                </a:cubicBezTo>
                <a:cubicBezTo>
                  <a:pt x="79" y="2035"/>
                  <a:pt x="87" y="2043"/>
                  <a:pt x="87" y="2043"/>
                </a:cubicBezTo>
                <a:cubicBezTo>
                  <a:pt x="87" y="2043"/>
                  <a:pt x="87" y="2043"/>
                  <a:pt x="95" y="2043"/>
                </a:cubicBezTo>
                <a:cubicBezTo>
                  <a:pt x="95" y="2051"/>
                  <a:pt x="95" y="2051"/>
                  <a:pt x="103" y="2059"/>
                </a:cubicBezTo>
                <a:cubicBezTo>
                  <a:pt x="103" y="2059"/>
                  <a:pt x="103" y="2059"/>
                  <a:pt x="103" y="2059"/>
                </a:cubicBezTo>
                <a:cubicBezTo>
                  <a:pt x="103" y="2059"/>
                  <a:pt x="103" y="2059"/>
                  <a:pt x="103" y="2059"/>
                </a:cubicBezTo>
                <a:cubicBezTo>
                  <a:pt x="103" y="2059"/>
                  <a:pt x="103" y="2059"/>
                  <a:pt x="103" y="2059"/>
                </a:cubicBezTo>
                <a:cubicBezTo>
                  <a:pt x="134" y="2098"/>
                  <a:pt x="173" y="2137"/>
                  <a:pt x="189" y="2161"/>
                </a:cubicBezTo>
                <a:cubicBezTo>
                  <a:pt x="181" y="2153"/>
                  <a:pt x="189" y="2161"/>
                  <a:pt x="173" y="2145"/>
                </a:cubicBezTo>
                <a:cubicBezTo>
                  <a:pt x="173" y="2145"/>
                  <a:pt x="173" y="2145"/>
                  <a:pt x="181" y="2153"/>
                </a:cubicBezTo>
                <a:cubicBezTo>
                  <a:pt x="173" y="2153"/>
                  <a:pt x="173" y="2145"/>
                  <a:pt x="165" y="2137"/>
                </a:cubicBezTo>
                <a:cubicBezTo>
                  <a:pt x="165" y="2137"/>
                  <a:pt x="158" y="2129"/>
                  <a:pt x="150" y="2121"/>
                </a:cubicBezTo>
                <a:cubicBezTo>
                  <a:pt x="158" y="2121"/>
                  <a:pt x="158" y="2121"/>
                  <a:pt x="158" y="2121"/>
                </a:cubicBezTo>
                <a:cubicBezTo>
                  <a:pt x="158" y="2121"/>
                  <a:pt x="158" y="2121"/>
                  <a:pt x="150" y="2121"/>
                </a:cubicBezTo>
                <a:cubicBezTo>
                  <a:pt x="150" y="2121"/>
                  <a:pt x="150" y="2121"/>
                  <a:pt x="150" y="2121"/>
                </a:cubicBezTo>
                <a:cubicBezTo>
                  <a:pt x="150" y="2121"/>
                  <a:pt x="150" y="2121"/>
                  <a:pt x="150" y="2121"/>
                </a:cubicBezTo>
                <a:cubicBezTo>
                  <a:pt x="150" y="2121"/>
                  <a:pt x="150" y="2121"/>
                  <a:pt x="150" y="2121"/>
                </a:cubicBezTo>
                <a:cubicBezTo>
                  <a:pt x="150" y="2114"/>
                  <a:pt x="150" y="2114"/>
                  <a:pt x="150" y="2114"/>
                </a:cubicBezTo>
                <a:cubicBezTo>
                  <a:pt x="142" y="2106"/>
                  <a:pt x="134" y="2098"/>
                  <a:pt x="126" y="2098"/>
                </a:cubicBezTo>
                <a:cubicBezTo>
                  <a:pt x="126" y="2090"/>
                  <a:pt x="126" y="2090"/>
                  <a:pt x="126" y="2090"/>
                </a:cubicBezTo>
                <a:cubicBezTo>
                  <a:pt x="126" y="2090"/>
                  <a:pt x="126" y="2090"/>
                  <a:pt x="126" y="2090"/>
                </a:cubicBezTo>
                <a:cubicBezTo>
                  <a:pt x="126" y="2090"/>
                  <a:pt x="126" y="2090"/>
                  <a:pt x="126" y="2090"/>
                </a:cubicBezTo>
                <a:cubicBezTo>
                  <a:pt x="118" y="2075"/>
                  <a:pt x="118" y="2075"/>
                  <a:pt x="118" y="2075"/>
                </a:cubicBezTo>
                <a:cubicBezTo>
                  <a:pt x="118" y="2075"/>
                  <a:pt x="118" y="2075"/>
                  <a:pt x="110" y="2075"/>
                </a:cubicBezTo>
                <a:cubicBezTo>
                  <a:pt x="110" y="2075"/>
                  <a:pt x="110" y="2075"/>
                  <a:pt x="103" y="2067"/>
                </a:cubicBezTo>
                <a:cubicBezTo>
                  <a:pt x="103" y="2059"/>
                  <a:pt x="87" y="2043"/>
                  <a:pt x="79" y="2043"/>
                </a:cubicBezTo>
                <a:cubicBezTo>
                  <a:pt x="79" y="2035"/>
                  <a:pt x="79" y="2035"/>
                  <a:pt x="71" y="2035"/>
                </a:cubicBezTo>
                <a:cubicBezTo>
                  <a:pt x="71" y="2035"/>
                  <a:pt x="71" y="2035"/>
                  <a:pt x="71" y="2035"/>
                </a:cubicBezTo>
                <a:cubicBezTo>
                  <a:pt x="71" y="2035"/>
                  <a:pt x="71" y="2035"/>
                  <a:pt x="71" y="2035"/>
                </a:cubicBezTo>
                <a:cubicBezTo>
                  <a:pt x="71" y="2035"/>
                  <a:pt x="71" y="2035"/>
                  <a:pt x="71" y="2028"/>
                </a:cubicBezTo>
                <a:cubicBezTo>
                  <a:pt x="71" y="2028"/>
                  <a:pt x="71" y="2028"/>
                  <a:pt x="71" y="2028"/>
                </a:cubicBezTo>
                <a:cubicBezTo>
                  <a:pt x="63" y="2028"/>
                  <a:pt x="63" y="2028"/>
                  <a:pt x="63" y="2028"/>
                </a:cubicBezTo>
                <a:cubicBezTo>
                  <a:pt x="63" y="2035"/>
                  <a:pt x="63" y="2035"/>
                  <a:pt x="71" y="2035"/>
                </a:cubicBezTo>
                <a:cubicBezTo>
                  <a:pt x="63" y="2035"/>
                  <a:pt x="55" y="2028"/>
                  <a:pt x="55" y="2028"/>
                </a:cubicBezTo>
                <a:cubicBezTo>
                  <a:pt x="55" y="2028"/>
                  <a:pt x="55" y="2028"/>
                  <a:pt x="55" y="2028"/>
                </a:cubicBezTo>
                <a:cubicBezTo>
                  <a:pt x="55" y="2028"/>
                  <a:pt x="55" y="2028"/>
                  <a:pt x="55" y="2028"/>
                </a:cubicBezTo>
                <a:cubicBezTo>
                  <a:pt x="48" y="2020"/>
                  <a:pt x="48" y="2020"/>
                  <a:pt x="40" y="2012"/>
                </a:cubicBezTo>
                <a:cubicBezTo>
                  <a:pt x="40" y="2020"/>
                  <a:pt x="48" y="2020"/>
                  <a:pt x="55" y="2028"/>
                </a:cubicBezTo>
                <a:cubicBezTo>
                  <a:pt x="55" y="2028"/>
                  <a:pt x="55" y="2028"/>
                  <a:pt x="55" y="2028"/>
                </a:cubicBezTo>
                <a:cubicBezTo>
                  <a:pt x="55" y="2028"/>
                  <a:pt x="55" y="2028"/>
                  <a:pt x="55" y="2028"/>
                </a:cubicBezTo>
                <a:cubicBezTo>
                  <a:pt x="55" y="2035"/>
                  <a:pt x="63" y="2035"/>
                  <a:pt x="63" y="2035"/>
                </a:cubicBezTo>
                <a:cubicBezTo>
                  <a:pt x="63" y="2043"/>
                  <a:pt x="63" y="2043"/>
                  <a:pt x="63" y="2043"/>
                </a:cubicBezTo>
                <a:cubicBezTo>
                  <a:pt x="63" y="2035"/>
                  <a:pt x="55" y="2035"/>
                  <a:pt x="55" y="2028"/>
                </a:cubicBezTo>
                <a:cubicBezTo>
                  <a:pt x="55" y="2035"/>
                  <a:pt x="55" y="2043"/>
                  <a:pt x="55" y="2035"/>
                </a:cubicBezTo>
                <a:cubicBezTo>
                  <a:pt x="55" y="2035"/>
                  <a:pt x="55" y="2035"/>
                  <a:pt x="55" y="2043"/>
                </a:cubicBezTo>
                <a:cubicBezTo>
                  <a:pt x="71" y="2043"/>
                  <a:pt x="71" y="2051"/>
                  <a:pt x="71" y="2051"/>
                </a:cubicBezTo>
                <a:cubicBezTo>
                  <a:pt x="71" y="2051"/>
                  <a:pt x="71" y="2051"/>
                  <a:pt x="71" y="2051"/>
                </a:cubicBezTo>
                <a:cubicBezTo>
                  <a:pt x="79" y="2059"/>
                  <a:pt x="103" y="2075"/>
                  <a:pt x="103" y="2075"/>
                </a:cubicBezTo>
                <a:cubicBezTo>
                  <a:pt x="118" y="2090"/>
                  <a:pt x="118" y="2090"/>
                  <a:pt x="118" y="2090"/>
                </a:cubicBezTo>
                <a:cubicBezTo>
                  <a:pt x="118" y="2090"/>
                  <a:pt x="118" y="2090"/>
                  <a:pt x="118" y="2090"/>
                </a:cubicBezTo>
                <a:cubicBezTo>
                  <a:pt x="126" y="2106"/>
                  <a:pt x="118" y="2106"/>
                  <a:pt x="142" y="2137"/>
                </a:cubicBezTo>
                <a:cubicBezTo>
                  <a:pt x="142" y="2129"/>
                  <a:pt x="134" y="2129"/>
                  <a:pt x="126" y="2121"/>
                </a:cubicBezTo>
                <a:cubicBezTo>
                  <a:pt x="126" y="2121"/>
                  <a:pt x="126" y="2121"/>
                  <a:pt x="126" y="2121"/>
                </a:cubicBezTo>
                <a:cubicBezTo>
                  <a:pt x="126" y="2129"/>
                  <a:pt x="126" y="2121"/>
                  <a:pt x="126" y="2129"/>
                </a:cubicBezTo>
                <a:cubicBezTo>
                  <a:pt x="134" y="2129"/>
                  <a:pt x="134" y="2129"/>
                  <a:pt x="134" y="2129"/>
                </a:cubicBezTo>
                <a:cubicBezTo>
                  <a:pt x="134" y="2137"/>
                  <a:pt x="134" y="2137"/>
                  <a:pt x="142" y="2137"/>
                </a:cubicBezTo>
                <a:cubicBezTo>
                  <a:pt x="142" y="2137"/>
                  <a:pt x="142" y="2137"/>
                  <a:pt x="142" y="2145"/>
                </a:cubicBezTo>
                <a:cubicBezTo>
                  <a:pt x="150" y="2145"/>
                  <a:pt x="150" y="2145"/>
                  <a:pt x="158" y="2153"/>
                </a:cubicBezTo>
                <a:cubicBezTo>
                  <a:pt x="158" y="2153"/>
                  <a:pt x="158" y="2153"/>
                  <a:pt x="158" y="2161"/>
                </a:cubicBezTo>
                <a:cubicBezTo>
                  <a:pt x="158" y="2161"/>
                  <a:pt x="158" y="2168"/>
                  <a:pt x="158" y="2168"/>
                </a:cubicBezTo>
                <a:cubicBezTo>
                  <a:pt x="158" y="2168"/>
                  <a:pt x="158" y="2168"/>
                  <a:pt x="158" y="2168"/>
                </a:cubicBezTo>
                <a:cubicBezTo>
                  <a:pt x="158" y="2168"/>
                  <a:pt x="158" y="2168"/>
                  <a:pt x="158" y="2168"/>
                </a:cubicBezTo>
                <a:cubicBezTo>
                  <a:pt x="165" y="2184"/>
                  <a:pt x="181" y="2200"/>
                  <a:pt x="189" y="2208"/>
                </a:cubicBezTo>
                <a:cubicBezTo>
                  <a:pt x="189" y="2208"/>
                  <a:pt x="189" y="2208"/>
                  <a:pt x="189" y="2208"/>
                </a:cubicBezTo>
                <a:cubicBezTo>
                  <a:pt x="189" y="2208"/>
                  <a:pt x="189" y="2208"/>
                  <a:pt x="197" y="2215"/>
                </a:cubicBezTo>
                <a:cubicBezTo>
                  <a:pt x="197" y="2223"/>
                  <a:pt x="197" y="2223"/>
                  <a:pt x="205" y="2223"/>
                </a:cubicBezTo>
                <a:cubicBezTo>
                  <a:pt x="205" y="2223"/>
                  <a:pt x="205" y="2223"/>
                  <a:pt x="205" y="2223"/>
                </a:cubicBezTo>
                <a:cubicBezTo>
                  <a:pt x="197" y="2223"/>
                  <a:pt x="197" y="2223"/>
                  <a:pt x="197" y="2215"/>
                </a:cubicBezTo>
                <a:cubicBezTo>
                  <a:pt x="197" y="2223"/>
                  <a:pt x="197" y="2223"/>
                  <a:pt x="197" y="2223"/>
                </a:cubicBezTo>
                <a:cubicBezTo>
                  <a:pt x="197" y="2223"/>
                  <a:pt x="197" y="2215"/>
                  <a:pt x="197" y="2215"/>
                </a:cubicBezTo>
                <a:cubicBezTo>
                  <a:pt x="197" y="2215"/>
                  <a:pt x="197" y="2215"/>
                  <a:pt x="197" y="2215"/>
                </a:cubicBezTo>
                <a:cubicBezTo>
                  <a:pt x="197" y="2215"/>
                  <a:pt x="197" y="2215"/>
                  <a:pt x="197" y="2215"/>
                </a:cubicBezTo>
                <a:cubicBezTo>
                  <a:pt x="197" y="2215"/>
                  <a:pt x="197" y="2215"/>
                  <a:pt x="197" y="2215"/>
                </a:cubicBezTo>
                <a:cubicBezTo>
                  <a:pt x="197" y="2215"/>
                  <a:pt x="197" y="2215"/>
                  <a:pt x="197" y="2215"/>
                </a:cubicBezTo>
                <a:cubicBezTo>
                  <a:pt x="197" y="2215"/>
                  <a:pt x="197" y="2215"/>
                  <a:pt x="205" y="2231"/>
                </a:cubicBezTo>
                <a:cubicBezTo>
                  <a:pt x="205" y="2223"/>
                  <a:pt x="205" y="2223"/>
                  <a:pt x="205" y="2223"/>
                </a:cubicBezTo>
                <a:cubicBezTo>
                  <a:pt x="205" y="2223"/>
                  <a:pt x="205" y="2223"/>
                  <a:pt x="197" y="2208"/>
                </a:cubicBezTo>
                <a:cubicBezTo>
                  <a:pt x="205" y="2215"/>
                  <a:pt x="212" y="2215"/>
                  <a:pt x="212" y="2231"/>
                </a:cubicBezTo>
                <a:cubicBezTo>
                  <a:pt x="212" y="2231"/>
                  <a:pt x="212" y="2231"/>
                  <a:pt x="212" y="2223"/>
                </a:cubicBezTo>
                <a:cubicBezTo>
                  <a:pt x="212" y="2223"/>
                  <a:pt x="212" y="2223"/>
                  <a:pt x="212" y="2239"/>
                </a:cubicBezTo>
                <a:cubicBezTo>
                  <a:pt x="212" y="2231"/>
                  <a:pt x="205" y="2223"/>
                  <a:pt x="212" y="2239"/>
                </a:cubicBezTo>
                <a:cubicBezTo>
                  <a:pt x="212" y="2239"/>
                  <a:pt x="212" y="2239"/>
                  <a:pt x="212" y="2239"/>
                </a:cubicBezTo>
                <a:cubicBezTo>
                  <a:pt x="205" y="2231"/>
                  <a:pt x="205" y="2231"/>
                  <a:pt x="205" y="2231"/>
                </a:cubicBezTo>
                <a:cubicBezTo>
                  <a:pt x="205" y="2231"/>
                  <a:pt x="205" y="2231"/>
                  <a:pt x="205" y="2231"/>
                </a:cubicBezTo>
                <a:cubicBezTo>
                  <a:pt x="205" y="2231"/>
                  <a:pt x="205" y="2231"/>
                  <a:pt x="205" y="2223"/>
                </a:cubicBezTo>
                <a:cubicBezTo>
                  <a:pt x="205" y="2223"/>
                  <a:pt x="205" y="2223"/>
                  <a:pt x="205" y="2223"/>
                </a:cubicBezTo>
                <a:cubicBezTo>
                  <a:pt x="205" y="2223"/>
                  <a:pt x="205" y="2223"/>
                  <a:pt x="205" y="2223"/>
                </a:cubicBezTo>
                <a:cubicBezTo>
                  <a:pt x="205" y="2223"/>
                  <a:pt x="205" y="2223"/>
                  <a:pt x="205" y="2231"/>
                </a:cubicBezTo>
                <a:cubicBezTo>
                  <a:pt x="205" y="2231"/>
                  <a:pt x="205" y="2231"/>
                  <a:pt x="205" y="2231"/>
                </a:cubicBezTo>
                <a:cubicBezTo>
                  <a:pt x="205" y="2239"/>
                  <a:pt x="205" y="2239"/>
                  <a:pt x="205" y="2239"/>
                </a:cubicBezTo>
                <a:cubicBezTo>
                  <a:pt x="212" y="2239"/>
                  <a:pt x="212" y="2239"/>
                  <a:pt x="212" y="2247"/>
                </a:cubicBezTo>
                <a:cubicBezTo>
                  <a:pt x="220" y="2255"/>
                  <a:pt x="212" y="2255"/>
                  <a:pt x="220" y="2255"/>
                </a:cubicBezTo>
                <a:cubicBezTo>
                  <a:pt x="220" y="2255"/>
                  <a:pt x="220" y="2255"/>
                  <a:pt x="228" y="2255"/>
                </a:cubicBezTo>
                <a:cubicBezTo>
                  <a:pt x="228" y="2255"/>
                  <a:pt x="228" y="2255"/>
                  <a:pt x="220" y="2255"/>
                </a:cubicBezTo>
                <a:cubicBezTo>
                  <a:pt x="220" y="2255"/>
                  <a:pt x="220" y="2255"/>
                  <a:pt x="228" y="2262"/>
                </a:cubicBezTo>
                <a:cubicBezTo>
                  <a:pt x="228" y="2262"/>
                  <a:pt x="228" y="2262"/>
                  <a:pt x="236" y="2270"/>
                </a:cubicBezTo>
                <a:cubicBezTo>
                  <a:pt x="236" y="2278"/>
                  <a:pt x="236" y="2270"/>
                  <a:pt x="236" y="2278"/>
                </a:cubicBezTo>
                <a:cubicBezTo>
                  <a:pt x="236" y="2278"/>
                  <a:pt x="236" y="2278"/>
                  <a:pt x="244" y="2286"/>
                </a:cubicBezTo>
                <a:cubicBezTo>
                  <a:pt x="244" y="2286"/>
                  <a:pt x="244" y="2286"/>
                  <a:pt x="252" y="2294"/>
                </a:cubicBezTo>
                <a:cubicBezTo>
                  <a:pt x="252" y="2294"/>
                  <a:pt x="252" y="2294"/>
                  <a:pt x="244" y="2294"/>
                </a:cubicBezTo>
                <a:cubicBezTo>
                  <a:pt x="260" y="2309"/>
                  <a:pt x="267" y="2325"/>
                  <a:pt x="283" y="2341"/>
                </a:cubicBezTo>
                <a:cubicBezTo>
                  <a:pt x="283" y="2341"/>
                  <a:pt x="283" y="2341"/>
                  <a:pt x="283" y="2341"/>
                </a:cubicBezTo>
                <a:cubicBezTo>
                  <a:pt x="283" y="2341"/>
                  <a:pt x="283" y="2341"/>
                  <a:pt x="283" y="2341"/>
                </a:cubicBezTo>
                <a:cubicBezTo>
                  <a:pt x="283" y="2341"/>
                  <a:pt x="283" y="2341"/>
                  <a:pt x="283" y="2348"/>
                </a:cubicBezTo>
                <a:cubicBezTo>
                  <a:pt x="291" y="2348"/>
                  <a:pt x="291" y="2348"/>
                  <a:pt x="291" y="2348"/>
                </a:cubicBezTo>
                <a:cubicBezTo>
                  <a:pt x="291" y="2348"/>
                  <a:pt x="291" y="2348"/>
                  <a:pt x="291" y="2356"/>
                </a:cubicBezTo>
                <a:cubicBezTo>
                  <a:pt x="291" y="2348"/>
                  <a:pt x="291" y="2356"/>
                  <a:pt x="291" y="2348"/>
                </a:cubicBezTo>
                <a:cubicBezTo>
                  <a:pt x="291" y="2348"/>
                  <a:pt x="291" y="2348"/>
                  <a:pt x="283" y="2341"/>
                </a:cubicBezTo>
                <a:cubicBezTo>
                  <a:pt x="283" y="2341"/>
                  <a:pt x="291" y="2348"/>
                  <a:pt x="291" y="2348"/>
                </a:cubicBezTo>
                <a:cubicBezTo>
                  <a:pt x="291" y="2348"/>
                  <a:pt x="291" y="2348"/>
                  <a:pt x="291" y="2356"/>
                </a:cubicBezTo>
                <a:cubicBezTo>
                  <a:pt x="291" y="2356"/>
                  <a:pt x="291" y="2356"/>
                  <a:pt x="299" y="2356"/>
                </a:cubicBezTo>
                <a:cubicBezTo>
                  <a:pt x="299" y="2356"/>
                  <a:pt x="299" y="2356"/>
                  <a:pt x="299" y="2356"/>
                </a:cubicBezTo>
                <a:cubicBezTo>
                  <a:pt x="299" y="2356"/>
                  <a:pt x="299" y="2356"/>
                  <a:pt x="322" y="2380"/>
                </a:cubicBezTo>
                <a:cubicBezTo>
                  <a:pt x="322" y="2380"/>
                  <a:pt x="322" y="2380"/>
                  <a:pt x="354" y="2411"/>
                </a:cubicBezTo>
                <a:cubicBezTo>
                  <a:pt x="346" y="2411"/>
                  <a:pt x="346" y="2411"/>
                  <a:pt x="346" y="2411"/>
                </a:cubicBezTo>
                <a:cubicBezTo>
                  <a:pt x="354" y="2419"/>
                  <a:pt x="354" y="2419"/>
                  <a:pt x="354" y="2419"/>
                </a:cubicBezTo>
                <a:cubicBezTo>
                  <a:pt x="362" y="2427"/>
                  <a:pt x="362" y="2427"/>
                  <a:pt x="362" y="2427"/>
                </a:cubicBezTo>
                <a:cubicBezTo>
                  <a:pt x="370" y="2435"/>
                  <a:pt x="377" y="2442"/>
                  <a:pt x="385" y="2458"/>
                </a:cubicBezTo>
                <a:cubicBezTo>
                  <a:pt x="385" y="2458"/>
                  <a:pt x="385" y="2458"/>
                  <a:pt x="393" y="2466"/>
                </a:cubicBezTo>
                <a:cubicBezTo>
                  <a:pt x="393" y="2466"/>
                  <a:pt x="393" y="2466"/>
                  <a:pt x="393" y="2466"/>
                </a:cubicBezTo>
                <a:cubicBezTo>
                  <a:pt x="393" y="2466"/>
                  <a:pt x="393" y="2466"/>
                  <a:pt x="393" y="2466"/>
                </a:cubicBezTo>
                <a:cubicBezTo>
                  <a:pt x="401" y="2474"/>
                  <a:pt x="401" y="2474"/>
                  <a:pt x="409" y="2482"/>
                </a:cubicBezTo>
                <a:cubicBezTo>
                  <a:pt x="409" y="2482"/>
                  <a:pt x="409" y="2482"/>
                  <a:pt x="409" y="2482"/>
                </a:cubicBezTo>
                <a:cubicBezTo>
                  <a:pt x="409" y="2482"/>
                  <a:pt x="409" y="2482"/>
                  <a:pt x="409" y="2482"/>
                </a:cubicBezTo>
                <a:cubicBezTo>
                  <a:pt x="409" y="2482"/>
                  <a:pt x="417" y="2482"/>
                  <a:pt x="417" y="2489"/>
                </a:cubicBezTo>
                <a:cubicBezTo>
                  <a:pt x="417" y="2489"/>
                  <a:pt x="417" y="2489"/>
                  <a:pt x="417" y="2489"/>
                </a:cubicBezTo>
                <a:cubicBezTo>
                  <a:pt x="424" y="2489"/>
                  <a:pt x="424" y="2489"/>
                  <a:pt x="424" y="2489"/>
                </a:cubicBezTo>
                <a:cubicBezTo>
                  <a:pt x="424" y="2489"/>
                  <a:pt x="424" y="2489"/>
                  <a:pt x="432" y="2505"/>
                </a:cubicBezTo>
                <a:cubicBezTo>
                  <a:pt x="432" y="2505"/>
                  <a:pt x="432" y="2505"/>
                  <a:pt x="440" y="2513"/>
                </a:cubicBezTo>
                <a:cubicBezTo>
                  <a:pt x="440" y="2513"/>
                  <a:pt x="440" y="2513"/>
                  <a:pt x="440" y="2513"/>
                </a:cubicBezTo>
                <a:cubicBezTo>
                  <a:pt x="440" y="2521"/>
                  <a:pt x="440" y="2521"/>
                  <a:pt x="440" y="2521"/>
                </a:cubicBezTo>
                <a:cubicBezTo>
                  <a:pt x="440" y="2521"/>
                  <a:pt x="440" y="2521"/>
                  <a:pt x="440" y="2521"/>
                </a:cubicBezTo>
                <a:cubicBezTo>
                  <a:pt x="440" y="2521"/>
                  <a:pt x="440" y="2521"/>
                  <a:pt x="448" y="2521"/>
                </a:cubicBezTo>
                <a:cubicBezTo>
                  <a:pt x="417" y="2521"/>
                  <a:pt x="401" y="2521"/>
                  <a:pt x="440" y="2521"/>
                </a:cubicBezTo>
                <a:cubicBezTo>
                  <a:pt x="440" y="2521"/>
                  <a:pt x="440" y="2521"/>
                  <a:pt x="440" y="2521"/>
                </a:cubicBezTo>
                <a:cubicBezTo>
                  <a:pt x="448" y="2521"/>
                  <a:pt x="456" y="2521"/>
                  <a:pt x="456" y="2521"/>
                </a:cubicBezTo>
                <a:cubicBezTo>
                  <a:pt x="456" y="2521"/>
                  <a:pt x="464" y="2521"/>
                  <a:pt x="472" y="2521"/>
                </a:cubicBezTo>
                <a:cubicBezTo>
                  <a:pt x="464" y="2521"/>
                  <a:pt x="456" y="2521"/>
                  <a:pt x="448" y="2521"/>
                </a:cubicBezTo>
                <a:cubicBezTo>
                  <a:pt x="495" y="2521"/>
                  <a:pt x="527" y="2521"/>
                  <a:pt x="542" y="2521"/>
                </a:cubicBezTo>
                <a:cubicBezTo>
                  <a:pt x="558" y="2521"/>
                  <a:pt x="574" y="2521"/>
                  <a:pt x="566" y="2521"/>
                </a:cubicBezTo>
                <a:cubicBezTo>
                  <a:pt x="566" y="2521"/>
                  <a:pt x="566" y="2521"/>
                  <a:pt x="566" y="2521"/>
                </a:cubicBezTo>
                <a:cubicBezTo>
                  <a:pt x="566" y="2521"/>
                  <a:pt x="566" y="2521"/>
                  <a:pt x="566" y="2521"/>
                </a:cubicBezTo>
                <a:cubicBezTo>
                  <a:pt x="597" y="2513"/>
                  <a:pt x="597" y="2513"/>
                  <a:pt x="582" y="2513"/>
                </a:cubicBezTo>
                <a:cubicBezTo>
                  <a:pt x="582" y="2513"/>
                  <a:pt x="574" y="2513"/>
                  <a:pt x="566" y="2513"/>
                </a:cubicBezTo>
                <a:cubicBezTo>
                  <a:pt x="566" y="2513"/>
                  <a:pt x="566" y="2513"/>
                  <a:pt x="566" y="2513"/>
                </a:cubicBezTo>
                <a:cubicBezTo>
                  <a:pt x="566" y="2513"/>
                  <a:pt x="566" y="2513"/>
                  <a:pt x="574" y="2505"/>
                </a:cubicBezTo>
                <a:cubicBezTo>
                  <a:pt x="574" y="2505"/>
                  <a:pt x="582" y="2497"/>
                  <a:pt x="582" y="2489"/>
                </a:cubicBezTo>
                <a:cubicBezTo>
                  <a:pt x="589" y="2489"/>
                  <a:pt x="589" y="2489"/>
                  <a:pt x="589" y="2489"/>
                </a:cubicBezTo>
                <a:cubicBezTo>
                  <a:pt x="589" y="2489"/>
                  <a:pt x="589" y="2489"/>
                  <a:pt x="589" y="2482"/>
                </a:cubicBezTo>
                <a:cubicBezTo>
                  <a:pt x="597" y="2482"/>
                  <a:pt x="597" y="2474"/>
                  <a:pt x="597" y="2474"/>
                </a:cubicBezTo>
                <a:cubicBezTo>
                  <a:pt x="605" y="2466"/>
                  <a:pt x="597" y="2466"/>
                  <a:pt x="605" y="2458"/>
                </a:cubicBezTo>
                <a:cubicBezTo>
                  <a:pt x="605" y="2458"/>
                  <a:pt x="605" y="2458"/>
                  <a:pt x="597" y="2466"/>
                </a:cubicBezTo>
                <a:cubicBezTo>
                  <a:pt x="597" y="2466"/>
                  <a:pt x="605" y="2450"/>
                  <a:pt x="613" y="2442"/>
                </a:cubicBezTo>
                <a:cubicBezTo>
                  <a:pt x="613" y="2442"/>
                  <a:pt x="613" y="2450"/>
                  <a:pt x="613" y="2450"/>
                </a:cubicBezTo>
                <a:cubicBezTo>
                  <a:pt x="613" y="2450"/>
                  <a:pt x="613" y="2450"/>
                  <a:pt x="613" y="2442"/>
                </a:cubicBezTo>
                <a:cubicBezTo>
                  <a:pt x="613" y="2442"/>
                  <a:pt x="613" y="2442"/>
                  <a:pt x="613" y="2442"/>
                </a:cubicBezTo>
                <a:cubicBezTo>
                  <a:pt x="613" y="2442"/>
                  <a:pt x="613" y="2442"/>
                  <a:pt x="613" y="2442"/>
                </a:cubicBezTo>
                <a:cubicBezTo>
                  <a:pt x="621" y="2442"/>
                  <a:pt x="621" y="2442"/>
                  <a:pt x="621" y="2442"/>
                </a:cubicBezTo>
                <a:cubicBezTo>
                  <a:pt x="621" y="2442"/>
                  <a:pt x="621" y="2442"/>
                  <a:pt x="629" y="2419"/>
                </a:cubicBezTo>
                <a:cubicBezTo>
                  <a:pt x="629" y="2419"/>
                  <a:pt x="629" y="2419"/>
                  <a:pt x="629" y="2419"/>
                </a:cubicBezTo>
                <a:cubicBezTo>
                  <a:pt x="629" y="2419"/>
                  <a:pt x="629" y="2419"/>
                  <a:pt x="636" y="2411"/>
                </a:cubicBezTo>
                <a:cubicBezTo>
                  <a:pt x="636" y="2411"/>
                  <a:pt x="636" y="2411"/>
                  <a:pt x="636" y="2411"/>
                </a:cubicBezTo>
                <a:cubicBezTo>
                  <a:pt x="636" y="2411"/>
                  <a:pt x="636" y="2403"/>
                  <a:pt x="644" y="2403"/>
                </a:cubicBezTo>
                <a:cubicBezTo>
                  <a:pt x="644" y="2403"/>
                  <a:pt x="644" y="2403"/>
                  <a:pt x="644" y="2403"/>
                </a:cubicBezTo>
                <a:cubicBezTo>
                  <a:pt x="644" y="2403"/>
                  <a:pt x="644" y="2403"/>
                  <a:pt x="644" y="2403"/>
                </a:cubicBezTo>
                <a:cubicBezTo>
                  <a:pt x="644" y="2403"/>
                  <a:pt x="644" y="2403"/>
                  <a:pt x="644" y="2403"/>
                </a:cubicBezTo>
                <a:cubicBezTo>
                  <a:pt x="644" y="2403"/>
                  <a:pt x="644" y="2403"/>
                  <a:pt x="644" y="2403"/>
                </a:cubicBezTo>
                <a:cubicBezTo>
                  <a:pt x="644" y="2403"/>
                  <a:pt x="644" y="2395"/>
                  <a:pt x="644" y="2395"/>
                </a:cubicBezTo>
                <a:cubicBezTo>
                  <a:pt x="644" y="2395"/>
                  <a:pt x="644" y="2395"/>
                  <a:pt x="644" y="2395"/>
                </a:cubicBezTo>
                <a:cubicBezTo>
                  <a:pt x="644" y="2395"/>
                  <a:pt x="644" y="2395"/>
                  <a:pt x="644" y="2395"/>
                </a:cubicBezTo>
                <a:cubicBezTo>
                  <a:pt x="644" y="2395"/>
                  <a:pt x="644" y="2395"/>
                  <a:pt x="644" y="2388"/>
                </a:cubicBezTo>
                <a:cubicBezTo>
                  <a:pt x="644" y="2388"/>
                  <a:pt x="644" y="2388"/>
                  <a:pt x="644" y="2388"/>
                </a:cubicBezTo>
                <a:cubicBezTo>
                  <a:pt x="652" y="2388"/>
                  <a:pt x="652" y="2388"/>
                  <a:pt x="652" y="2388"/>
                </a:cubicBezTo>
                <a:cubicBezTo>
                  <a:pt x="660" y="2380"/>
                  <a:pt x="660" y="2380"/>
                  <a:pt x="660" y="2380"/>
                </a:cubicBezTo>
                <a:cubicBezTo>
                  <a:pt x="660" y="2380"/>
                  <a:pt x="660" y="2380"/>
                  <a:pt x="660" y="2372"/>
                </a:cubicBezTo>
                <a:cubicBezTo>
                  <a:pt x="660" y="2372"/>
                  <a:pt x="660" y="2372"/>
                  <a:pt x="668" y="2372"/>
                </a:cubicBezTo>
                <a:cubicBezTo>
                  <a:pt x="668" y="2372"/>
                  <a:pt x="668" y="2372"/>
                  <a:pt x="660" y="2372"/>
                </a:cubicBezTo>
                <a:cubicBezTo>
                  <a:pt x="668" y="2364"/>
                  <a:pt x="676" y="2356"/>
                  <a:pt x="668" y="2356"/>
                </a:cubicBezTo>
                <a:cubicBezTo>
                  <a:pt x="668" y="2356"/>
                  <a:pt x="668" y="2356"/>
                  <a:pt x="676" y="2356"/>
                </a:cubicBezTo>
                <a:cubicBezTo>
                  <a:pt x="676" y="2348"/>
                  <a:pt x="676" y="2348"/>
                  <a:pt x="676" y="2348"/>
                </a:cubicBezTo>
                <a:cubicBezTo>
                  <a:pt x="676" y="2348"/>
                  <a:pt x="676" y="2348"/>
                  <a:pt x="676" y="2348"/>
                </a:cubicBezTo>
                <a:cubicBezTo>
                  <a:pt x="676" y="2348"/>
                  <a:pt x="684" y="2341"/>
                  <a:pt x="684" y="2341"/>
                </a:cubicBezTo>
                <a:cubicBezTo>
                  <a:pt x="684" y="2333"/>
                  <a:pt x="684" y="2333"/>
                  <a:pt x="684" y="2333"/>
                </a:cubicBezTo>
                <a:cubicBezTo>
                  <a:pt x="684" y="2325"/>
                  <a:pt x="684" y="2333"/>
                  <a:pt x="691" y="2325"/>
                </a:cubicBezTo>
                <a:cubicBezTo>
                  <a:pt x="691" y="2325"/>
                  <a:pt x="691" y="2325"/>
                  <a:pt x="684" y="2325"/>
                </a:cubicBezTo>
                <a:cubicBezTo>
                  <a:pt x="684" y="2325"/>
                  <a:pt x="684" y="2325"/>
                  <a:pt x="684" y="2325"/>
                </a:cubicBezTo>
                <a:cubicBezTo>
                  <a:pt x="691" y="2325"/>
                  <a:pt x="691" y="2325"/>
                  <a:pt x="691" y="2317"/>
                </a:cubicBezTo>
                <a:cubicBezTo>
                  <a:pt x="691" y="2317"/>
                  <a:pt x="691" y="2317"/>
                  <a:pt x="691" y="2317"/>
                </a:cubicBezTo>
                <a:cubicBezTo>
                  <a:pt x="691" y="2309"/>
                  <a:pt x="691" y="2309"/>
                  <a:pt x="691" y="2309"/>
                </a:cubicBezTo>
                <a:cubicBezTo>
                  <a:pt x="691" y="2309"/>
                  <a:pt x="699" y="2309"/>
                  <a:pt x="699" y="2309"/>
                </a:cubicBezTo>
                <a:cubicBezTo>
                  <a:pt x="699" y="2309"/>
                  <a:pt x="699" y="2309"/>
                  <a:pt x="699" y="2309"/>
                </a:cubicBezTo>
                <a:cubicBezTo>
                  <a:pt x="699" y="2309"/>
                  <a:pt x="699" y="2309"/>
                  <a:pt x="707" y="2301"/>
                </a:cubicBezTo>
                <a:cubicBezTo>
                  <a:pt x="707" y="2301"/>
                  <a:pt x="707" y="2301"/>
                  <a:pt x="707" y="2294"/>
                </a:cubicBezTo>
                <a:cubicBezTo>
                  <a:pt x="715" y="2286"/>
                  <a:pt x="715" y="2278"/>
                  <a:pt x="723" y="2270"/>
                </a:cubicBezTo>
                <a:cubicBezTo>
                  <a:pt x="731" y="2262"/>
                  <a:pt x="731" y="2255"/>
                  <a:pt x="739" y="2247"/>
                </a:cubicBezTo>
                <a:cubicBezTo>
                  <a:pt x="739" y="2247"/>
                  <a:pt x="739" y="2247"/>
                  <a:pt x="731" y="2255"/>
                </a:cubicBezTo>
                <a:cubicBezTo>
                  <a:pt x="731" y="2255"/>
                  <a:pt x="731" y="2255"/>
                  <a:pt x="731" y="2255"/>
                </a:cubicBezTo>
                <a:cubicBezTo>
                  <a:pt x="731" y="2247"/>
                  <a:pt x="731" y="2247"/>
                  <a:pt x="731" y="2247"/>
                </a:cubicBezTo>
                <a:cubicBezTo>
                  <a:pt x="731" y="2247"/>
                  <a:pt x="731" y="2247"/>
                  <a:pt x="731" y="2255"/>
                </a:cubicBezTo>
                <a:cubicBezTo>
                  <a:pt x="731" y="2255"/>
                  <a:pt x="731" y="2255"/>
                  <a:pt x="731" y="2255"/>
                </a:cubicBezTo>
                <a:cubicBezTo>
                  <a:pt x="723" y="2270"/>
                  <a:pt x="731" y="2255"/>
                  <a:pt x="715" y="2270"/>
                </a:cubicBezTo>
                <a:cubicBezTo>
                  <a:pt x="723" y="2270"/>
                  <a:pt x="723" y="2262"/>
                  <a:pt x="723" y="2262"/>
                </a:cubicBezTo>
                <a:cubicBezTo>
                  <a:pt x="723" y="2262"/>
                  <a:pt x="723" y="2262"/>
                  <a:pt x="723" y="2262"/>
                </a:cubicBezTo>
                <a:cubicBezTo>
                  <a:pt x="723" y="2262"/>
                  <a:pt x="723" y="2262"/>
                  <a:pt x="723" y="2262"/>
                </a:cubicBezTo>
                <a:cubicBezTo>
                  <a:pt x="723" y="2255"/>
                  <a:pt x="723" y="2255"/>
                  <a:pt x="731" y="2255"/>
                </a:cubicBezTo>
                <a:cubicBezTo>
                  <a:pt x="731" y="2255"/>
                  <a:pt x="731" y="2255"/>
                  <a:pt x="739" y="2231"/>
                </a:cubicBezTo>
                <a:cubicBezTo>
                  <a:pt x="739" y="2231"/>
                  <a:pt x="739" y="2231"/>
                  <a:pt x="739" y="2231"/>
                </a:cubicBezTo>
                <a:cubicBezTo>
                  <a:pt x="739" y="2231"/>
                  <a:pt x="739" y="2231"/>
                  <a:pt x="739" y="2239"/>
                </a:cubicBezTo>
                <a:cubicBezTo>
                  <a:pt x="739" y="2239"/>
                  <a:pt x="739" y="2231"/>
                  <a:pt x="746" y="2231"/>
                </a:cubicBezTo>
                <a:cubicBezTo>
                  <a:pt x="746" y="2231"/>
                  <a:pt x="746" y="2231"/>
                  <a:pt x="746" y="2223"/>
                </a:cubicBezTo>
                <a:cubicBezTo>
                  <a:pt x="746" y="2215"/>
                  <a:pt x="754" y="2215"/>
                  <a:pt x="754" y="2208"/>
                </a:cubicBezTo>
                <a:cubicBezTo>
                  <a:pt x="754" y="2208"/>
                  <a:pt x="754" y="2208"/>
                  <a:pt x="754" y="2200"/>
                </a:cubicBezTo>
                <a:cubicBezTo>
                  <a:pt x="754" y="2200"/>
                  <a:pt x="754" y="2200"/>
                  <a:pt x="762" y="2200"/>
                </a:cubicBezTo>
                <a:cubicBezTo>
                  <a:pt x="762" y="2200"/>
                  <a:pt x="754" y="2200"/>
                  <a:pt x="754" y="2200"/>
                </a:cubicBezTo>
                <a:cubicBezTo>
                  <a:pt x="754" y="2200"/>
                  <a:pt x="762" y="2200"/>
                  <a:pt x="762" y="2192"/>
                </a:cubicBezTo>
                <a:cubicBezTo>
                  <a:pt x="762" y="2192"/>
                  <a:pt x="762" y="2192"/>
                  <a:pt x="754" y="2200"/>
                </a:cubicBezTo>
                <a:cubicBezTo>
                  <a:pt x="754" y="2200"/>
                  <a:pt x="754" y="2200"/>
                  <a:pt x="754" y="2208"/>
                </a:cubicBezTo>
                <a:cubicBezTo>
                  <a:pt x="754" y="2208"/>
                  <a:pt x="754" y="2208"/>
                  <a:pt x="754" y="2208"/>
                </a:cubicBezTo>
                <a:cubicBezTo>
                  <a:pt x="754" y="2208"/>
                  <a:pt x="754" y="2208"/>
                  <a:pt x="746" y="2208"/>
                </a:cubicBezTo>
                <a:cubicBezTo>
                  <a:pt x="746" y="2208"/>
                  <a:pt x="746" y="2208"/>
                  <a:pt x="754" y="2192"/>
                </a:cubicBezTo>
                <a:cubicBezTo>
                  <a:pt x="762" y="2192"/>
                  <a:pt x="762" y="2192"/>
                  <a:pt x="762" y="2192"/>
                </a:cubicBezTo>
                <a:cubicBezTo>
                  <a:pt x="762" y="2192"/>
                  <a:pt x="762" y="2184"/>
                  <a:pt x="762" y="2192"/>
                </a:cubicBezTo>
                <a:cubicBezTo>
                  <a:pt x="762" y="2192"/>
                  <a:pt x="762" y="2192"/>
                  <a:pt x="762" y="2192"/>
                </a:cubicBezTo>
                <a:cubicBezTo>
                  <a:pt x="762" y="2192"/>
                  <a:pt x="762" y="2192"/>
                  <a:pt x="762" y="2184"/>
                </a:cubicBezTo>
                <a:cubicBezTo>
                  <a:pt x="762" y="2184"/>
                  <a:pt x="762" y="2184"/>
                  <a:pt x="762" y="2184"/>
                </a:cubicBezTo>
                <a:cubicBezTo>
                  <a:pt x="762" y="2184"/>
                  <a:pt x="762" y="2184"/>
                  <a:pt x="762" y="2176"/>
                </a:cubicBezTo>
                <a:cubicBezTo>
                  <a:pt x="762" y="2176"/>
                  <a:pt x="762" y="2176"/>
                  <a:pt x="770" y="2176"/>
                </a:cubicBezTo>
                <a:cubicBezTo>
                  <a:pt x="778" y="2161"/>
                  <a:pt x="770" y="2176"/>
                  <a:pt x="778" y="2161"/>
                </a:cubicBezTo>
                <a:cubicBezTo>
                  <a:pt x="778" y="2161"/>
                  <a:pt x="778" y="2161"/>
                  <a:pt x="778" y="2161"/>
                </a:cubicBezTo>
                <a:cubicBezTo>
                  <a:pt x="778" y="2161"/>
                  <a:pt x="770" y="2168"/>
                  <a:pt x="778" y="2161"/>
                </a:cubicBezTo>
                <a:cubicBezTo>
                  <a:pt x="778" y="2161"/>
                  <a:pt x="778" y="2161"/>
                  <a:pt x="770" y="2168"/>
                </a:cubicBezTo>
                <a:cubicBezTo>
                  <a:pt x="770" y="2161"/>
                  <a:pt x="770" y="2168"/>
                  <a:pt x="778" y="2161"/>
                </a:cubicBezTo>
                <a:cubicBezTo>
                  <a:pt x="762" y="2168"/>
                  <a:pt x="770" y="2161"/>
                  <a:pt x="762" y="2161"/>
                </a:cubicBezTo>
                <a:cubicBezTo>
                  <a:pt x="762" y="2161"/>
                  <a:pt x="762" y="2161"/>
                  <a:pt x="770" y="2153"/>
                </a:cubicBezTo>
                <a:cubicBezTo>
                  <a:pt x="770" y="2153"/>
                  <a:pt x="770" y="2161"/>
                  <a:pt x="770" y="2153"/>
                </a:cubicBezTo>
                <a:cubicBezTo>
                  <a:pt x="778" y="2153"/>
                  <a:pt x="778" y="2153"/>
                  <a:pt x="778" y="2145"/>
                </a:cubicBezTo>
                <a:cubicBezTo>
                  <a:pt x="778" y="2145"/>
                  <a:pt x="778" y="2145"/>
                  <a:pt x="778" y="2153"/>
                </a:cubicBezTo>
                <a:cubicBezTo>
                  <a:pt x="778" y="2145"/>
                  <a:pt x="794" y="2137"/>
                  <a:pt x="794" y="2137"/>
                </a:cubicBezTo>
                <a:cubicBezTo>
                  <a:pt x="794" y="2129"/>
                  <a:pt x="794" y="2137"/>
                  <a:pt x="794" y="2129"/>
                </a:cubicBezTo>
                <a:cubicBezTo>
                  <a:pt x="794" y="2129"/>
                  <a:pt x="794" y="2129"/>
                  <a:pt x="794" y="2121"/>
                </a:cubicBezTo>
                <a:cubicBezTo>
                  <a:pt x="801" y="2106"/>
                  <a:pt x="809" y="2090"/>
                  <a:pt x="809" y="2090"/>
                </a:cubicBezTo>
                <a:cubicBezTo>
                  <a:pt x="801" y="2090"/>
                  <a:pt x="801" y="2090"/>
                  <a:pt x="801" y="2090"/>
                </a:cubicBezTo>
                <a:cubicBezTo>
                  <a:pt x="801" y="2098"/>
                  <a:pt x="801" y="2098"/>
                  <a:pt x="794" y="2106"/>
                </a:cubicBezTo>
                <a:cubicBezTo>
                  <a:pt x="794" y="2106"/>
                  <a:pt x="794" y="2106"/>
                  <a:pt x="794" y="2106"/>
                </a:cubicBezTo>
                <a:cubicBezTo>
                  <a:pt x="794" y="2106"/>
                  <a:pt x="794" y="2106"/>
                  <a:pt x="809" y="2067"/>
                </a:cubicBezTo>
                <a:cubicBezTo>
                  <a:pt x="809" y="2067"/>
                  <a:pt x="809" y="2067"/>
                  <a:pt x="809" y="2075"/>
                </a:cubicBezTo>
                <a:cubicBezTo>
                  <a:pt x="809" y="2067"/>
                  <a:pt x="809" y="2059"/>
                  <a:pt x="817" y="2051"/>
                </a:cubicBezTo>
                <a:cubicBezTo>
                  <a:pt x="817" y="2043"/>
                  <a:pt x="809" y="2035"/>
                  <a:pt x="809" y="2043"/>
                </a:cubicBezTo>
                <a:cubicBezTo>
                  <a:pt x="809" y="2043"/>
                  <a:pt x="809" y="2043"/>
                  <a:pt x="809" y="2043"/>
                </a:cubicBezTo>
                <a:cubicBezTo>
                  <a:pt x="817" y="2020"/>
                  <a:pt x="825" y="1988"/>
                  <a:pt x="833" y="1957"/>
                </a:cubicBezTo>
                <a:cubicBezTo>
                  <a:pt x="833" y="1957"/>
                  <a:pt x="833" y="1957"/>
                  <a:pt x="833" y="1957"/>
                </a:cubicBezTo>
                <a:cubicBezTo>
                  <a:pt x="825" y="1973"/>
                  <a:pt x="825" y="1981"/>
                  <a:pt x="817" y="1996"/>
                </a:cubicBezTo>
                <a:close/>
                <a:moveTo>
                  <a:pt x="817" y="1973"/>
                </a:moveTo>
                <a:cubicBezTo>
                  <a:pt x="817" y="1973"/>
                  <a:pt x="817" y="1973"/>
                  <a:pt x="817" y="1973"/>
                </a:cubicBezTo>
                <a:cubicBezTo>
                  <a:pt x="817" y="1973"/>
                  <a:pt x="817" y="1973"/>
                  <a:pt x="817" y="1973"/>
                </a:cubicBezTo>
                <a:close/>
                <a:moveTo>
                  <a:pt x="448" y="2403"/>
                </a:moveTo>
                <a:cubicBezTo>
                  <a:pt x="448" y="2395"/>
                  <a:pt x="448" y="2395"/>
                  <a:pt x="448" y="2395"/>
                </a:cubicBezTo>
                <a:cubicBezTo>
                  <a:pt x="448" y="2395"/>
                  <a:pt x="448" y="2395"/>
                  <a:pt x="456" y="2403"/>
                </a:cubicBezTo>
                <a:cubicBezTo>
                  <a:pt x="456" y="2403"/>
                  <a:pt x="456" y="2403"/>
                  <a:pt x="448" y="2403"/>
                </a:cubicBezTo>
                <a:close/>
                <a:moveTo>
                  <a:pt x="440" y="2380"/>
                </a:moveTo>
                <a:cubicBezTo>
                  <a:pt x="448" y="2388"/>
                  <a:pt x="456" y="2395"/>
                  <a:pt x="456" y="2403"/>
                </a:cubicBezTo>
                <a:cubicBezTo>
                  <a:pt x="456" y="2395"/>
                  <a:pt x="448" y="2388"/>
                  <a:pt x="440" y="2380"/>
                </a:cubicBezTo>
                <a:close/>
                <a:moveTo>
                  <a:pt x="87" y="1996"/>
                </a:moveTo>
                <a:cubicBezTo>
                  <a:pt x="87" y="1996"/>
                  <a:pt x="87" y="1996"/>
                  <a:pt x="87" y="1996"/>
                </a:cubicBezTo>
                <a:cubicBezTo>
                  <a:pt x="87" y="1996"/>
                  <a:pt x="87" y="2004"/>
                  <a:pt x="95" y="2004"/>
                </a:cubicBezTo>
                <a:cubicBezTo>
                  <a:pt x="87" y="2004"/>
                  <a:pt x="87" y="2004"/>
                  <a:pt x="87" y="1996"/>
                </a:cubicBezTo>
                <a:close/>
                <a:moveTo>
                  <a:pt x="63" y="2043"/>
                </a:moveTo>
                <a:cubicBezTo>
                  <a:pt x="63" y="2043"/>
                  <a:pt x="63" y="2043"/>
                  <a:pt x="63" y="2043"/>
                </a:cubicBezTo>
                <a:cubicBezTo>
                  <a:pt x="63" y="2043"/>
                  <a:pt x="71" y="2043"/>
                  <a:pt x="71" y="2043"/>
                </a:cubicBezTo>
                <a:cubicBezTo>
                  <a:pt x="63" y="2043"/>
                  <a:pt x="63" y="2043"/>
                  <a:pt x="63" y="2043"/>
                </a:cubicBezTo>
                <a:close/>
                <a:moveTo>
                  <a:pt x="165" y="2176"/>
                </a:moveTo>
                <a:cubicBezTo>
                  <a:pt x="165" y="2176"/>
                  <a:pt x="165" y="2176"/>
                  <a:pt x="165" y="2168"/>
                </a:cubicBezTo>
                <a:cubicBezTo>
                  <a:pt x="165" y="2176"/>
                  <a:pt x="165" y="2176"/>
                  <a:pt x="173" y="2176"/>
                </a:cubicBezTo>
                <a:cubicBezTo>
                  <a:pt x="173" y="2176"/>
                  <a:pt x="173" y="2176"/>
                  <a:pt x="165" y="2176"/>
                </a:cubicBezTo>
                <a:close/>
                <a:moveTo>
                  <a:pt x="110" y="2004"/>
                </a:moveTo>
                <a:cubicBezTo>
                  <a:pt x="110" y="2004"/>
                  <a:pt x="110" y="2004"/>
                  <a:pt x="110" y="2004"/>
                </a:cubicBezTo>
                <a:cubicBezTo>
                  <a:pt x="110" y="2004"/>
                  <a:pt x="110" y="2004"/>
                  <a:pt x="103" y="2004"/>
                </a:cubicBezTo>
                <a:cubicBezTo>
                  <a:pt x="110" y="2004"/>
                  <a:pt x="110" y="2004"/>
                  <a:pt x="110" y="2004"/>
                </a:cubicBezTo>
                <a:close/>
                <a:moveTo>
                  <a:pt x="142" y="2051"/>
                </a:moveTo>
                <a:cubicBezTo>
                  <a:pt x="142" y="2043"/>
                  <a:pt x="142" y="2043"/>
                  <a:pt x="142" y="2043"/>
                </a:cubicBezTo>
                <a:cubicBezTo>
                  <a:pt x="134" y="2043"/>
                  <a:pt x="134" y="2043"/>
                  <a:pt x="126" y="2035"/>
                </a:cubicBezTo>
                <a:cubicBezTo>
                  <a:pt x="126" y="2028"/>
                  <a:pt x="118" y="2028"/>
                  <a:pt x="118" y="2020"/>
                </a:cubicBezTo>
                <a:cubicBezTo>
                  <a:pt x="110" y="2020"/>
                  <a:pt x="110" y="2020"/>
                  <a:pt x="110" y="2020"/>
                </a:cubicBezTo>
                <a:cubicBezTo>
                  <a:pt x="110" y="2020"/>
                  <a:pt x="110" y="2012"/>
                  <a:pt x="103" y="2012"/>
                </a:cubicBezTo>
                <a:cubicBezTo>
                  <a:pt x="103" y="2012"/>
                  <a:pt x="103" y="2012"/>
                  <a:pt x="118" y="2020"/>
                </a:cubicBezTo>
                <a:cubicBezTo>
                  <a:pt x="126" y="2020"/>
                  <a:pt x="134" y="2028"/>
                  <a:pt x="134" y="2028"/>
                </a:cubicBezTo>
                <a:cubicBezTo>
                  <a:pt x="126" y="2028"/>
                  <a:pt x="126" y="2028"/>
                  <a:pt x="126" y="2028"/>
                </a:cubicBezTo>
                <a:cubicBezTo>
                  <a:pt x="126" y="2028"/>
                  <a:pt x="126" y="2028"/>
                  <a:pt x="134" y="2035"/>
                </a:cubicBezTo>
                <a:cubicBezTo>
                  <a:pt x="134" y="2035"/>
                  <a:pt x="134" y="2035"/>
                  <a:pt x="134" y="2035"/>
                </a:cubicBezTo>
                <a:cubicBezTo>
                  <a:pt x="134" y="2035"/>
                  <a:pt x="134" y="2035"/>
                  <a:pt x="134" y="2035"/>
                </a:cubicBezTo>
                <a:cubicBezTo>
                  <a:pt x="142" y="2043"/>
                  <a:pt x="142" y="2043"/>
                  <a:pt x="142" y="2043"/>
                </a:cubicBezTo>
                <a:cubicBezTo>
                  <a:pt x="142" y="2043"/>
                  <a:pt x="142" y="2043"/>
                  <a:pt x="142" y="2051"/>
                </a:cubicBezTo>
                <a:cubicBezTo>
                  <a:pt x="142" y="2051"/>
                  <a:pt x="142" y="2051"/>
                  <a:pt x="150" y="2059"/>
                </a:cubicBezTo>
                <a:cubicBezTo>
                  <a:pt x="150" y="2059"/>
                  <a:pt x="150" y="2059"/>
                  <a:pt x="158" y="2059"/>
                </a:cubicBezTo>
                <a:cubicBezTo>
                  <a:pt x="150" y="2051"/>
                  <a:pt x="150" y="2051"/>
                  <a:pt x="142" y="2043"/>
                </a:cubicBezTo>
                <a:cubicBezTo>
                  <a:pt x="142" y="2043"/>
                  <a:pt x="150" y="2043"/>
                  <a:pt x="150" y="2043"/>
                </a:cubicBezTo>
                <a:cubicBezTo>
                  <a:pt x="142" y="2043"/>
                  <a:pt x="142" y="2035"/>
                  <a:pt x="142" y="2035"/>
                </a:cubicBezTo>
                <a:cubicBezTo>
                  <a:pt x="142" y="2028"/>
                  <a:pt x="142" y="2035"/>
                  <a:pt x="150" y="2043"/>
                </a:cubicBezTo>
                <a:cubicBezTo>
                  <a:pt x="158" y="2051"/>
                  <a:pt x="173" y="2075"/>
                  <a:pt x="173" y="2075"/>
                </a:cubicBezTo>
                <a:cubicBezTo>
                  <a:pt x="173" y="2075"/>
                  <a:pt x="173" y="2075"/>
                  <a:pt x="173" y="2082"/>
                </a:cubicBezTo>
                <a:cubicBezTo>
                  <a:pt x="165" y="2075"/>
                  <a:pt x="150" y="2059"/>
                  <a:pt x="142" y="2051"/>
                </a:cubicBezTo>
                <a:close/>
                <a:moveTo>
                  <a:pt x="212" y="2208"/>
                </a:moveTo>
                <a:cubicBezTo>
                  <a:pt x="205" y="2200"/>
                  <a:pt x="197" y="2184"/>
                  <a:pt x="197" y="2176"/>
                </a:cubicBezTo>
                <a:cubicBezTo>
                  <a:pt x="197" y="2176"/>
                  <a:pt x="197" y="2184"/>
                  <a:pt x="205" y="2184"/>
                </a:cubicBezTo>
                <a:cubicBezTo>
                  <a:pt x="205" y="2176"/>
                  <a:pt x="205" y="2184"/>
                  <a:pt x="205" y="2176"/>
                </a:cubicBezTo>
                <a:cubicBezTo>
                  <a:pt x="228" y="2223"/>
                  <a:pt x="385" y="2411"/>
                  <a:pt x="393" y="2427"/>
                </a:cubicBezTo>
                <a:cubicBezTo>
                  <a:pt x="362" y="2388"/>
                  <a:pt x="236" y="2239"/>
                  <a:pt x="212" y="2208"/>
                </a:cubicBezTo>
                <a:close/>
                <a:moveTo>
                  <a:pt x="393" y="2388"/>
                </a:moveTo>
                <a:cubicBezTo>
                  <a:pt x="377" y="2356"/>
                  <a:pt x="330" y="2309"/>
                  <a:pt x="315" y="2286"/>
                </a:cubicBezTo>
                <a:cubicBezTo>
                  <a:pt x="315" y="2286"/>
                  <a:pt x="315" y="2286"/>
                  <a:pt x="299" y="2270"/>
                </a:cubicBezTo>
                <a:cubicBezTo>
                  <a:pt x="267" y="2239"/>
                  <a:pt x="228" y="2168"/>
                  <a:pt x="205" y="2137"/>
                </a:cubicBezTo>
                <a:cubicBezTo>
                  <a:pt x="189" y="2121"/>
                  <a:pt x="173" y="2098"/>
                  <a:pt x="158" y="2075"/>
                </a:cubicBezTo>
                <a:cubicBezTo>
                  <a:pt x="158" y="2075"/>
                  <a:pt x="150" y="2075"/>
                  <a:pt x="150" y="2075"/>
                </a:cubicBezTo>
                <a:cubicBezTo>
                  <a:pt x="150" y="2075"/>
                  <a:pt x="150" y="2075"/>
                  <a:pt x="150" y="2075"/>
                </a:cubicBezTo>
                <a:cubicBezTo>
                  <a:pt x="173" y="2098"/>
                  <a:pt x="212" y="2153"/>
                  <a:pt x="220" y="2161"/>
                </a:cubicBezTo>
                <a:cubicBezTo>
                  <a:pt x="236" y="2192"/>
                  <a:pt x="346" y="2325"/>
                  <a:pt x="393" y="2388"/>
                </a:cubicBezTo>
                <a:cubicBezTo>
                  <a:pt x="393" y="2388"/>
                  <a:pt x="393" y="2388"/>
                  <a:pt x="393" y="2388"/>
                </a:cubicBezTo>
                <a:close/>
                <a:moveTo>
                  <a:pt x="511" y="2450"/>
                </a:moveTo>
                <a:cubicBezTo>
                  <a:pt x="519" y="2450"/>
                  <a:pt x="519" y="2450"/>
                  <a:pt x="519" y="2450"/>
                </a:cubicBezTo>
                <a:cubicBezTo>
                  <a:pt x="519" y="2450"/>
                  <a:pt x="519" y="2450"/>
                  <a:pt x="519" y="2450"/>
                </a:cubicBezTo>
                <a:cubicBezTo>
                  <a:pt x="511" y="2450"/>
                  <a:pt x="511" y="2450"/>
                  <a:pt x="511" y="2450"/>
                </a:cubicBezTo>
                <a:cubicBezTo>
                  <a:pt x="511" y="2450"/>
                  <a:pt x="511" y="2450"/>
                  <a:pt x="511" y="2450"/>
                </a:cubicBezTo>
                <a:close/>
                <a:moveTo>
                  <a:pt x="511" y="2450"/>
                </a:moveTo>
                <a:cubicBezTo>
                  <a:pt x="511" y="2450"/>
                  <a:pt x="511" y="2450"/>
                  <a:pt x="511" y="2450"/>
                </a:cubicBezTo>
                <a:cubicBezTo>
                  <a:pt x="511" y="2450"/>
                  <a:pt x="511" y="2450"/>
                  <a:pt x="511" y="2450"/>
                </a:cubicBezTo>
                <a:cubicBezTo>
                  <a:pt x="511" y="2450"/>
                  <a:pt x="511" y="2450"/>
                  <a:pt x="511" y="2450"/>
                </a:cubicBezTo>
                <a:close/>
                <a:moveTo>
                  <a:pt x="511" y="2458"/>
                </a:moveTo>
                <a:cubicBezTo>
                  <a:pt x="511" y="2458"/>
                  <a:pt x="511" y="2458"/>
                  <a:pt x="511" y="2458"/>
                </a:cubicBezTo>
                <a:cubicBezTo>
                  <a:pt x="511" y="2458"/>
                  <a:pt x="511" y="2458"/>
                  <a:pt x="511" y="2458"/>
                </a:cubicBezTo>
                <a:cubicBezTo>
                  <a:pt x="511" y="2458"/>
                  <a:pt x="511" y="2458"/>
                  <a:pt x="511" y="2458"/>
                </a:cubicBezTo>
                <a:cubicBezTo>
                  <a:pt x="511" y="2458"/>
                  <a:pt x="511" y="2458"/>
                  <a:pt x="511" y="2458"/>
                </a:cubicBezTo>
                <a:cubicBezTo>
                  <a:pt x="511" y="2458"/>
                  <a:pt x="511" y="2458"/>
                  <a:pt x="511" y="2458"/>
                </a:cubicBezTo>
                <a:cubicBezTo>
                  <a:pt x="511" y="2458"/>
                  <a:pt x="511" y="2458"/>
                  <a:pt x="511" y="2458"/>
                </a:cubicBezTo>
                <a:cubicBezTo>
                  <a:pt x="511" y="2458"/>
                  <a:pt x="511" y="2458"/>
                  <a:pt x="511" y="2458"/>
                </a:cubicBezTo>
                <a:cubicBezTo>
                  <a:pt x="511" y="2458"/>
                  <a:pt x="511" y="2458"/>
                  <a:pt x="511" y="2458"/>
                </a:cubicBezTo>
                <a:cubicBezTo>
                  <a:pt x="511" y="2458"/>
                  <a:pt x="511" y="2458"/>
                  <a:pt x="511" y="2458"/>
                </a:cubicBezTo>
                <a:close/>
                <a:moveTo>
                  <a:pt x="511" y="2458"/>
                </a:moveTo>
                <a:cubicBezTo>
                  <a:pt x="511" y="2458"/>
                  <a:pt x="511" y="2458"/>
                  <a:pt x="511" y="2458"/>
                </a:cubicBezTo>
                <a:cubicBezTo>
                  <a:pt x="511" y="2458"/>
                  <a:pt x="511" y="2458"/>
                  <a:pt x="511" y="2458"/>
                </a:cubicBezTo>
                <a:cubicBezTo>
                  <a:pt x="511" y="2458"/>
                  <a:pt x="511" y="2466"/>
                  <a:pt x="511" y="2466"/>
                </a:cubicBezTo>
                <a:cubicBezTo>
                  <a:pt x="511" y="2466"/>
                  <a:pt x="511" y="2466"/>
                  <a:pt x="511" y="2466"/>
                </a:cubicBezTo>
                <a:cubicBezTo>
                  <a:pt x="511" y="2466"/>
                  <a:pt x="511" y="2466"/>
                  <a:pt x="511" y="2466"/>
                </a:cubicBezTo>
                <a:cubicBezTo>
                  <a:pt x="511" y="2466"/>
                  <a:pt x="511" y="2466"/>
                  <a:pt x="511" y="2466"/>
                </a:cubicBezTo>
                <a:cubicBezTo>
                  <a:pt x="511" y="2466"/>
                  <a:pt x="511" y="2466"/>
                  <a:pt x="511" y="2466"/>
                </a:cubicBezTo>
                <a:cubicBezTo>
                  <a:pt x="511" y="2466"/>
                  <a:pt x="511" y="2466"/>
                  <a:pt x="511" y="2458"/>
                </a:cubicBezTo>
                <a:cubicBezTo>
                  <a:pt x="511" y="2466"/>
                  <a:pt x="511" y="2466"/>
                  <a:pt x="511" y="2466"/>
                </a:cubicBezTo>
                <a:cubicBezTo>
                  <a:pt x="511" y="2458"/>
                  <a:pt x="511" y="2458"/>
                  <a:pt x="511" y="2458"/>
                </a:cubicBezTo>
                <a:cubicBezTo>
                  <a:pt x="503" y="2458"/>
                  <a:pt x="511" y="2458"/>
                  <a:pt x="511" y="2458"/>
                </a:cubicBezTo>
                <a:cubicBezTo>
                  <a:pt x="511" y="2466"/>
                  <a:pt x="511" y="2466"/>
                  <a:pt x="511" y="2466"/>
                </a:cubicBezTo>
                <a:cubicBezTo>
                  <a:pt x="503" y="2466"/>
                  <a:pt x="503" y="2466"/>
                  <a:pt x="503" y="2466"/>
                </a:cubicBezTo>
                <a:cubicBezTo>
                  <a:pt x="503" y="2466"/>
                  <a:pt x="503" y="2458"/>
                  <a:pt x="511" y="2458"/>
                </a:cubicBezTo>
                <a:close/>
                <a:moveTo>
                  <a:pt x="503" y="2466"/>
                </a:moveTo>
                <a:cubicBezTo>
                  <a:pt x="503" y="2466"/>
                  <a:pt x="503" y="2458"/>
                  <a:pt x="503" y="2458"/>
                </a:cubicBezTo>
                <a:cubicBezTo>
                  <a:pt x="503" y="2458"/>
                  <a:pt x="503" y="2458"/>
                  <a:pt x="503" y="2458"/>
                </a:cubicBezTo>
                <a:cubicBezTo>
                  <a:pt x="503" y="2458"/>
                  <a:pt x="503" y="2458"/>
                  <a:pt x="503" y="2466"/>
                </a:cubicBezTo>
                <a:close/>
                <a:moveTo>
                  <a:pt x="495" y="2458"/>
                </a:moveTo>
                <a:cubicBezTo>
                  <a:pt x="495" y="2458"/>
                  <a:pt x="495" y="2458"/>
                  <a:pt x="495" y="2458"/>
                </a:cubicBezTo>
                <a:cubicBezTo>
                  <a:pt x="495" y="2458"/>
                  <a:pt x="495" y="2458"/>
                  <a:pt x="495" y="2458"/>
                </a:cubicBezTo>
                <a:cubicBezTo>
                  <a:pt x="503" y="2458"/>
                  <a:pt x="503" y="2458"/>
                  <a:pt x="503" y="2458"/>
                </a:cubicBezTo>
                <a:cubicBezTo>
                  <a:pt x="503" y="2458"/>
                  <a:pt x="503" y="2458"/>
                  <a:pt x="503" y="2458"/>
                </a:cubicBezTo>
                <a:cubicBezTo>
                  <a:pt x="503" y="2458"/>
                  <a:pt x="503" y="2458"/>
                  <a:pt x="495" y="2458"/>
                </a:cubicBezTo>
                <a:cubicBezTo>
                  <a:pt x="495" y="2458"/>
                  <a:pt x="495" y="2458"/>
                  <a:pt x="495" y="2458"/>
                </a:cubicBezTo>
                <a:cubicBezTo>
                  <a:pt x="495" y="2458"/>
                  <a:pt x="495" y="2458"/>
                  <a:pt x="495" y="2458"/>
                </a:cubicBezTo>
                <a:close/>
                <a:moveTo>
                  <a:pt x="495" y="2458"/>
                </a:moveTo>
                <a:cubicBezTo>
                  <a:pt x="495" y="2458"/>
                  <a:pt x="495" y="2458"/>
                  <a:pt x="495" y="2458"/>
                </a:cubicBezTo>
                <a:cubicBezTo>
                  <a:pt x="495" y="2458"/>
                  <a:pt x="495" y="2458"/>
                  <a:pt x="495" y="2458"/>
                </a:cubicBezTo>
                <a:cubicBezTo>
                  <a:pt x="495" y="2458"/>
                  <a:pt x="495" y="2458"/>
                  <a:pt x="495" y="2458"/>
                </a:cubicBezTo>
                <a:cubicBezTo>
                  <a:pt x="495" y="2458"/>
                  <a:pt x="495" y="2458"/>
                  <a:pt x="495" y="2458"/>
                </a:cubicBezTo>
                <a:close/>
                <a:moveTo>
                  <a:pt x="472" y="2474"/>
                </a:moveTo>
                <a:cubicBezTo>
                  <a:pt x="432" y="2427"/>
                  <a:pt x="432" y="2427"/>
                  <a:pt x="432" y="2427"/>
                </a:cubicBezTo>
                <a:cubicBezTo>
                  <a:pt x="432" y="2427"/>
                  <a:pt x="440" y="2427"/>
                  <a:pt x="440" y="2427"/>
                </a:cubicBezTo>
                <a:cubicBezTo>
                  <a:pt x="448" y="2442"/>
                  <a:pt x="456" y="2450"/>
                  <a:pt x="464" y="2466"/>
                </a:cubicBezTo>
                <a:cubicBezTo>
                  <a:pt x="464" y="2466"/>
                  <a:pt x="472" y="2466"/>
                  <a:pt x="479" y="2474"/>
                </a:cubicBezTo>
                <a:cubicBezTo>
                  <a:pt x="479" y="2474"/>
                  <a:pt x="479" y="2474"/>
                  <a:pt x="472" y="2474"/>
                </a:cubicBezTo>
                <a:close/>
                <a:moveTo>
                  <a:pt x="487" y="2489"/>
                </a:moveTo>
                <a:cubicBezTo>
                  <a:pt x="487" y="2489"/>
                  <a:pt x="487" y="2489"/>
                  <a:pt x="479" y="2489"/>
                </a:cubicBezTo>
                <a:cubicBezTo>
                  <a:pt x="479" y="2489"/>
                  <a:pt x="479" y="2489"/>
                  <a:pt x="479" y="2482"/>
                </a:cubicBezTo>
                <a:cubicBezTo>
                  <a:pt x="479" y="2482"/>
                  <a:pt x="479" y="2482"/>
                  <a:pt x="487" y="2489"/>
                </a:cubicBezTo>
                <a:cubicBezTo>
                  <a:pt x="487" y="2489"/>
                  <a:pt x="487" y="2489"/>
                  <a:pt x="487" y="2489"/>
                </a:cubicBezTo>
                <a:close/>
                <a:moveTo>
                  <a:pt x="487" y="2450"/>
                </a:moveTo>
                <a:cubicBezTo>
                  <a:pt x="487" y="2450"/>
                  <a:pt x="487" y="2450"/>
                  <a:pt x="487" y="2458"/>
                </a:cubicBezTo>
                <a:cubicBezTo>
                  <a:pt x="487" y="2458"/>
                  <a:pt x="487" y="2458"/>
                  <a:pt x="487" y="2458"/>
                </a:cubicBezTo>
                <a:cubicBezTo>
                  <a:pt x="487" y="2458"/>
                  <a:pt x="487" y="2458"/>
                  <a:pt x="487" y="2450"/>
                </a:cubicBezTo>
                <a:close/>
                <a:moveTo>
                  <a:pt x="487" y="2458"/>
                </a:moveTo>
                <a:cubicBezTo>
                  <a:pt x="487" y="2458"/>
                  <a:pt x="487" y="2458"/>
                  <a:pt x="487" y="2458"/>
                </a:cubicBezTo>
                <a:cubicBezTo>
                  <a:pt x="487" y="2458"/>
                  <a:pt x="487" y="2458"/>
                  <a:pt x="487" y="2458"/>
                </a:cubicBezTo>
                <a:cubicBezTo>
                  <a:pt x="495" y="2458"/>
                  <a:pt x="495" y="2458"/>
                  <a:pt x="495" y="2458"/>
                </a:cubicBezTo>
                <a:cubicBezTo>
                  <a:pt x="495" y="2458"/>
                  <a:pt x="495" y="2458"/>
                  <a:pt x="495" y="2458"/>
                </a:cubicBezTo>
                <a:cubicBezTo>
                  <a:pt x="495" y="2458"/>
                  <a:pt x="495" y="2458"/>
                  <a:pt x="495" y="2458"/>
                </a:cubicBezTo>
                <a:cubicBezTo>
                  <a:pt x="487" y="2458"/>
                  <a:pt x="487" y="2458"/>
                  <a:pt x="487" y="2458"/>
                </a:cubicBezTo>
                <a:close/>
                <a:moveTo>
                  <a:pt x="495" y="2466"/>
                </a:moveTo>
                <a:cubicBezTo>
                  <a:pt x="495" y="2466"/>
                  <a:pt x="495" y="2466"/>
                  <a:pt x="495" y="2466"/>
                </a:cubicBezTo>
                <a:cubicBezTo>
                  <a:pt x="495" y="2466"/>
                  <a:pt x="495" y="2466"/>
                  <a:pt x="495" y="2466"/>
                </a:cubicBezTo>
                <a:cubicBezTo>
                  <a:pt x="495" y="2466"/>
                  <a:pt x="495" y="2466"/>
                  <a:pt x="495" y="2466"/>
                </a:cubicBezTo>
                <a:cubicBezTo>
                  <a:pt x="495" y="2466"/>
                  <a:pt x="495" y="2466"/>
                  <a:pt x="495" y="2466"/>
                </a:cubicBezTo>
                <a:cubicBezTo>
                  <a:pt x="495" y="2466"/>
                  <a:pt x="495" y="2466"/>
                  <a:pt x="495" y="2458"/>
                </a:cubicBezTo>
                <a:cubicBezTo>
                  <a:pt x="495" y="2458"/>
                  <a:pt x="495" y="2458"/>
                  <a:pt x="495" y="2458"/>
                </a:cubicBezTo>
                <a:cubicBezTo>
                  <a:pt x="495" y="2458"/>
                  <a:pt x="495" y="2458"/>
                  <a:pt x="495" y="2458"/>
                </a:cubicBezTo>
                <a:cubicBezTo>
                  <a:pt x="495" y="2458"/>
                  <a:pt x="495" y="2458"/>
                  <a:pt x="495" y="2458"/>
                </a:cubicBezTo>
                <a:cubicBezTo>
                  <a:pt x="495" y="2458"/>
                  <a:pt x="495" y="2458"/>
                  <a:pt x="495" y="2458"/>
                </a:cubicBezTo>
                <a:cubicBezTo>
                  <a:pt x="495" y="2458"/>
                  <a:pt x="495" y="2458"/>
                  <a:pt x="495" y="2458"/>
                </a:cubicBezTo>
                <a:cubicBezTo>
                  <a:pt x="495" y="2466"/>
                  <a:pt x="495" y="2466"/>
                  <a:pt x="495" y="2466"/>
                </a:cubicBezTo>
                <a:cubicBezTo>
                  <a:pt x="495" y="2466"/>
                  <a:pt x="495" y="2466"/>
                  <a:pt x="495" y="2466"/>
                </a:cubicBezTo>
                <a:close/>
                <a:moveTo>
                  <a:pt x="495" y="2466"/>
                </a:moveTo>
                <a:cubicBezTo>
                  <a:pt x="495" y="2466"/>
                  <a:pt x="495" y="2466"/>
                  <a:pt x="495" y="2466"/>
                </a:cubicBezTo>
                <a:cubicBezTo>
                  <a:pt x="495" y="2466"/>
                  <a:pt x="495" y="2466"/>
                  <a:pt x="495" y="2466"/>
                </a:cubicBezTo>
                <a:cubicBezTo>
                  <a:pt x="495" y="2466"/>
                  <a:pt x="495" y="2466"/>
                  <a:pt x="495" y="2466"/>
                </a:cubicBezTo>
                <a:cubicBezTo>
                  <a:pt x="503" y="2466"/>
                  <a:pt x="503" y="2466"/>
                  <a:pt x="503" y="2466"/>
                </a:cubicBezTo>
                <a:cubicBezTo>
                  <a:pt x="503" y="2466"/>
                  <a:pt x="495" y="2466"/>
                  <a:pt x="495" y="2466"/>
                </a:cubicBezTo>
                <a:close/>
                <a:moveTo>
                  <a:pt x="511" y="2466"/>
                </a:moveTo>
                <a:cubicBezTo>
                  <a:pt x="511" y="2466"/>
                  <a:pt x="511" y="2466"/>
                  <a:pt x="503" y="2474"/>
                </a:cubicBezTo>
                <a:cubicBezTo>
                  <a:pt x="503" y="2474"/>
                  <a:pt x="503" y="2474"/>
                  <a:pt x="503" y="2474"/>
                </a:cubicBezTo>
                <a:cubicBezTo>
                  <a:pt x="511" y="2466"/>
                  <a:pt x="503" y="2474"/>
                  <a:pt x="503" y="2466"/>
                </a:cubicBezTo>
                <a:cubicBezTo>
                  <a:pt x="503" y="2466"/>
                  <a:pt x="503" y="2466"/>
                  <a:pt x="503" y="2466"/>
                </a:cubicBezTo>
                <a:cubicBezTo>
                  <a:pt x="503" y="2466"/>
                  <a:pt x="503" y="2466"/>
                  <a:pt x="503" y="2466"/>
                </a:cubicBezTo>
                <a:cubicBezTo>
                  <a:pt x="503" y="2466"/>
                  <a:pt x="503" y="2466"/>
                  <a:pt x="503" y="2466"/>
                </a:cubicBezTo>
                <a:cubicBezTo>
                  <a:pt x="503" y="2466"/>
                  <a:pt x="503" y="2466"/>
                  <a:pt x="503" y="2466"/>
                </a:cubicBezTo>
                <a:cubicBezTo>
                  <a:pt x="503" y="2466"/>
                  <a:pt x="503" y="2466"/>
                  <a:pt x="503" y="2466"/>
                </a:cubicBezTo>
                <a:cubicBezTo>
                  <a:pt x="503" y="2466"/>
                  <a:pt x="503" y="2466"/>
                  <a:pt x="503" y="2466"/>
                </a:cubicBezTo>
                <a:cubicBezTo>
                  <a:pt x="503" y="2466"/>
                  <a:pt x="503" y="2466"/>
                  <a:pt x="503" y="2466"/>
                </a:cubicBezTo>
                <a:cubicBezTo>
                  <a:pt x="503" y="2466"/>
                  <a:pt x="511" y="2466"/>
                  <a:pt x="511" y="2466"/>
                </a:cubicBezTo>
                <a:cubicBezTo>
                  <a:pt x="511" y="2466"/>
                  <a:pt x="511" y="2466"/>
                  <a:pt x="511" y="2466"/>
                </a:cubicBezTo>
                <a:cubicBezTo>
                  <a:pt x="511" y="2466"/>
                  <a:pt x="511" y="2466"/>
                  <a:pt x="511" y="2466"/>
                </a:cubicBezTo>
                <a:cubicBezTo>
                  <a:pt x="511" y="2466"/>
                  <a:pt x="511" y="2466"/>
                  <a:pt x="511" y="2458"/>
                </a:cubicBezTo>
                <a:cubicBezTo>
                  <a:pt x="511" y="2458"/>
                  <a:pt x="511" y="2458"/>
                  <a:pt x="511" y="2458"/>
                </a:cubicBezTo>
                <a:cubicBezTo>
                  <a:pt x="511" y="2458"/>
                  <a:pt x="519" y="2458"/>
                  <a:pt x="519" y="2458"/>
                </a:cubicBezTo>
                <a:cubicBezTo>
                  <a:pt x="519" y="2466"/>
                  <a:pt x="519" y="2466"/>
                  <a:pt x="511" y="2466"/>
                </a:cubicBezTo>
                <a:close/>
                <a:moveTo>
                  <a:pt x="668" y="2223"/>
                </a:moveTo>
                <a:cubicBezTo>
                  <a:pt x="668" y="2223"/>
                  <a:pt x="668" y="2223"/>
                  <a:pt x="668" y="2223"/>
                </a:cubicBezTo>
                <a:cubicBezTo>
                  <a:pt x="668" y="2223"/>
                  <a:pt x="660" y="2223"/>
                  <a:pt x="660" y="2223"/>
                </a:cubicBezTo>
                <a:cubicBezTo>
                  <a:pt x="660" y="2223"/>
                  <a:pt x="668" y="2223"/>
                  <a:pt x="668" y="2223"/>
                </a:cubicBezTo>
                <a:close/>
                <a:moveTo>
                  <a:pt x="629" y="2427"/>
                </a:moveTo>
                <a:cubicBezTo>
                  <a:pt x="629" y="2427"/>
                  <a:pt x="629" y="2427"/>
                  <a:pt x="629" y="2419"/>
                </a:cubicBezTo>
                <a:cubicBezTo>
                  <a:pt x="629" y="2419"/>
                  <a:pt x="629" y="2419"/>
                  <a:pt x="629" y="2419"/>
                </a:cubicBezTo>
                <a:cubicBezTo>
                  <a:pt x="629" y="2419"/>
                  <a:pt x="629" y="2427"/>
                  <a:pt x="629" y="2427"/>
                </a:cubicBezTo>
                <a:close/>
                <a:moveTo>
                  <a:pt x="652" y="2380"/>
                </a:moveTo>
                <a:cubicBezTo>
                  <a:pt x="652" y="2388"/>
                  <a:pt x="652" y="2388"/>
                  <a:pt x="652" y="2388"/>
                </a:cubicBezTo>
                <a:cubicBezTo>
                  <a:pt x="652" y="2388"/>
                  <a:pt x="652" y="2388"/>
                  <a:pt x="652" y="2388"/>
                </a:cubicBezTo>
                <a:cubicBezTo>
                  <a:pt x="652" y="2380"/>
                  <a:pt x="652" y="2380"/>
                  <a:pt x="652" y="2380"/>
                </a:cubicBezTo>
                <a:cubicBezTo>
                  <a:pt x="652" y="2380"/>
                  <a:pt x="652" y="2380"/>
                  <a:pt x="652" y="2380"/>
                </a:cubicBezTo>
                <a:close/>
                <a:moveTo>
                  <a:pt x="699" y="2215"/>
                </a:moveTo>
                <a:cubicBezTo>
                  <a:pt x="699" y="2215"/>
                  <a:pt x="699" y="2215"/>
                  <a:pt x="660" y="2278"/>
                </a:cubicBezTo>
                <a:cubicBezTo>
                  <a:pt x="660" y="2286"/>
                  <a:pt x="644" y="2301"/>
                  <a:pt x="644" y="2309"/>
                </a:cubicBezTo>
                <a:cubicBezTo>
                  <a:pt x="636" y="2317"/>
                  <a:pt x="644" y="2309"/>
                  <a:pt x="636" y="2325"/>
                </a:cubicBezTo>
                <a:cubicBezTo>
                  <a:pt x="629" y="2341"/>
                  <a:pt x="597" y="2372"/>
                  <a:pt x="582" y="2411"/>
                </a:cubicBezTo>
                <a:cubicBezTo>
                  <a:pt x="566" y="2427"/>
                  <a:pt x="550" y="2442"/>
                  <a:pt x="542" y="2458"/>
                </a:cubicBezTo>
                <a:cubicBezTo>
                  <a:pt x="542" y="2466"/>
                  <a:pt x="534" y="2474"/>
                  <a:pt x="527" y="2482"/>
                </a:cubicBezTo>
                <a:cubicBezTo>
                  <a:pt x="527" y="2482"/>
                  <a:pt x="527" y="2482"/>
                  <a:pt x="527" y="2489"/>
                </a:cubicBezTo>
                <a:cubicBezTo>
                  <a:pt x="527" y="2489"/>
                  <a:pt x="527" y="2489"/>
                  <a:pt x="527" y="2482"/>
                </a:cubicBezTo>
                <a:cubicBezTo>
                  <a:pt x="527" y="2482"/>
                  <a:pt x="527" y="2482"/>
                  <a:pt x="527" y="2482"/>
                </a:cubicBezTo>
                <a:cubicBezTo>
                  <a:pt x="527" y="2482"/>
                  <a:pt x="527" y="2482"/>
                  <a:pt x="534" y="2474"/>
                </a:cubicBezTo>
                <a:cubicBezTo>
                  <a:pt x="558" y="2442"/>
                  <a:pt x="613" y="2356"/>
                  <a:pt x="621" y="2341"/>
                </a:cubicBezTo>
                <a:cubicBezTo>
                  <a:pt x="629" y="2325"/>
                  <a:pt x="644" y="2301"/>
                  <a:pt x="652" y="2286"/>
                </a:cubicBezTo>
                <a:cubicBezTo>
                  <a:pt x="652" y="2286"/>
                  <a:pt x="652" y="2286"/>
                  <a:pt x="652" y="2294"/>
                </a:cubicBezTo>
                <a:cubicBezTo>
                  <a:pt x="660" y="2278"/>
                  <a:pt x="684" y="2239"/>
                  <a:pt x="684" y="2231"/>
                </a:cubicBezTo>
                <a:cubicBezTo>
                  <a:pt x="691" y="2223"/>
                  <a:pt x="699" y="2215"/>
                  <a:pt x="699" y="2208"/>
                </a:cubicBezTo>
                <a:cubicBezTo>
                  <a:pt x="699" y="2208"/>
                  <a:pt x="699" y="2208"/>
                  <a:pt x="699" y="2215"/>
                </a:cubicBezTo>
                <a:close/>
                <a:moveTo>
                  <a:pt x="778" y="2059"/>
                </a:moveTo>
                <a:cubicBezTo>
                  <a:pt x="770" y="2067"/>
                  <a:pt x="778" y="2059"/>
                  <a:pt x="770" y="2075"/>
                </a:cubicBezTo>
                <a:cubicBezTo>
                  <a:pt x="778" y="2067"/>
                  <a:pt x="770" y="2067"/>
                  <a:pt x="778" y="2059"/>
                </a:cubicBezTo>
                <a:cubicBezTo>
                  <a:pt x="778" y="2067"/>
                  <a:pt x="770" y="2067"/>
                  <a:pt x="770" y="2075"/>
                </a:cubicBezTo>
                <a:cubicBezTo>
                  <a:pt x="770" y="2067"/>
                  <a:pt x="770" y="2059"/>
                  <a:pt x="778" y="2051"/>
                </a:cubicBezTo>
                <a:cubicBezTo>
                  <a:pt x="778" y="2051"/>
                  <a:pt x="778" y="2051"/>
                  <a:pt x="786" y="2035"/>
                </a:cubicBezTo>
                <a:cubicBezTo>
                  <a:pt x="786" y="2035"/>
                  <a:pt x="778" y="2043"/>
                  <a:pt x="778" y="2043"/>
                </a:cubicBezTo>
                <a:cubicBezTo>
                  <a:pt x="778" y="2043"/>
                  <a:pt x="778" y="2043"/>
                  <a:pt x="778" y="2051"/>
                </a:cubicBezTo>
                <a:cubicBezTo>
                  <a:pt x="778" y="2059"/>
                  <a:pt x="778" y="2059"/>
                  <a:pt x="778" y="2059"/>
                </a:cubicBezTo>
                <a:cubicBezTo>
                  <a:pt x="778" y="2059"/>
                  <a:pt x="778" y="2059"/>
                  <a:pt x="778" y="2059"/>
                </a:cubicBezTo>
                <a:close/>
                <a:moveTo>
                  <a:pt x="809" y="2051"/>
                </a:moveTo>
                <a:cubicBezTo>
                  <a:pt x="801" y="2059"/>
                  <a:pt x="801" y="2059"/>
                  <a:pt x="801" y="2067"/>
                </a:cubicBezTo>
                <a:cubicBezTo>
                  <a:pt x="801" y="2067"/>
                  <a:pt x="801" y="2059"/>
                  <a:pt x="801" y="2059"/>
                </a:cubicBezTo>
                <a:cubicBezTo>
                  <a:pt x="801" y="2059"/>
                  <a:pt x="801" y="2051"/>
                  <a:pt x="809" y="2051"/>
                </a:cubicBezTo>
                <a:cubicBezTo>
                  <a:pt x="809" y="2051"/>
                  <a:pt x="809" y="2051"/>
                  <a:pt x="809" y="2051"/>
                </a:cubicBezTo>
                <a:close/>
                <a:moveTo>
                  <a:pt x="527" y="2442"/>
                </a:moveTo>
                <a:cubicBezTo>
                  <a:pt x="527" y="2442"/>
                  <a:pt x="519" y="2450"/>
                  <a:pt x="519" y="2458"/>
                </a:cubicBezTo>
                <a:cubicBezTo>
                  <a:pt x="519" y="2450"/>
                  <a:pt x="519" y="2450"/>
                  <a:pt x="527" y="2442"/>
                </a:cubicBezTo>
                <a:close/>
                <a:moveTo>
                  <a:pt x="833" y="1957"/>
                </a:moveTo>
                <a:cubicBezTo>
                  <a:pt x="833" y="1957"/>
                  <a:pt x="833" y="1957"/>
                  <a:pt x="833" y="1957"/>
                </a:cubicBezTo>
                <a:cubicBezTo>
                  <a:pt x="833" y="1957"/>
                  <a:pt x="833" y="1949"/>
                  <a:pt x="833" y="1949"/>
                </a:cubicBezTo>
                <a:cubicBezTo>
                  <a:pt x="833" y="1949"/>
                  <a:pt x="833" y="1957"/>
                  <a:pt x="833" y="1957"/>
                </a:cubicBezTo>
                <a:close/>
                <a:moveTo>
                  <a:pt x="71" y="2028"/>
                </a:moveTo>
                <a:cubicBezTo>
                  <a:pt x="63" y="2028"/>
                  <a:pt x="63" y="2028"/>
                  <a:pt x="63" y="2028"/>
                </a:cubicBezTo>
                <a:cubicBezTo>
                  <a:pt x="63" y="2028"/>
                  <a:pt x="55" y="2028"/>
                  <a:pt x="55" y="2020"/>
                </a:cubicBezTo>
                <a:cubicBezTo>
                  <a:pt x="55" y="2028"/>
                  <a:pt x="55" y="2028"/>
                  <a:pt x="55" y="2028"/>
                </a:cubicBezTo>
                <a:cubicBezTo>
                  <a:pt x="63" y="2028"/>
                  <a:pt x="63" y="2028"/>
                  <a:pt x="71" y="2028"/>
                </a:cubicBezTo>
                <a:close/>
                <a:moveTo>
                  <a:pt x="731" y="2098"/>
                </a:moveTo>
                <a:cubicBezTo>
                  <a:pt x="731" y="2098"/>
                  <a:pt x="731" y="2098"/>
                  <a:pt x="739" y="2098"/>
                </a:cubicBezTo>
                <a:cubicBezTo>
                  <a:pt x="739" y="2098"/>
                  <a:pt x="739" y="2098"/>
                  <a:pt x="739" y="2098"/>
                </a:cubicBezTo>
                <a:cubicBezTo>
                  <a:pt x="731" y="2098"/>
                  <a:pt x="731" y="2098"/>
                  <a:pt x="731" y="2098"/>
                </a:cubicBezTo>
                <a:close/>
                <a:moveTo>
                  <a:pt x="739" y="2098"/>
                </a:moveTo>
                <a:cubicBezTo>
                  <a:pt x="739" y="2090"/>
                  <a:pt x="739" y="2090"/>
                  <a:pt x="739" y="2090"/>
                </a:cubicBezTo>
                <a:cubicBezTo>
                  <a:pt x="739" y="2090"/>
                  <a:pt x="739" y="2090"/>
                  <a:pt x="739" y="2098"/>
                </a:cubicBezTo>
                <a:close/>
                <a:moveTo>
                  <a:pt x="770" y="2020"/>
                </a:moveTo>
                <a:cubicBezTo>
                  <a:pt x="770" y="2012"/>
                  <a:pt x="770" y="2012"/>
                  <a:pt x="770" y="2012"/>
                </a:cubicBezTo>
                <a:cubicBezTo>
                  <a:pt x="770" y="2020"/>
                  <a:pt x="762" y="2020"/>
                  <a:pt x="770" y="2020"/>
                </a:cubicBezTo>
                <a:close/>
                <a:moveTo>
                  <a:pt x="739" y="2082"/>
                </a:moveTo>
                <a:cubicBezTo>
                  <a:pt x="739" y="2082"/>
                  <a:pt x="739" y="2082"/>
                  <a:pt x="739" y="2090"/>
                </a:cubicBezTo>
                <a:cubicBezTo>
                  <a:pt x="739" y="2090"/>
                  <a:pt x="739" y="2090"/>
                  <a:pt x="739" y="2090"/>
                </a:cubicBezTo>
                <a:cubicBezTo>
                  <a:pt x="739" y="2082"/>
                  <a:pt x="739" y="2082"/>
                  <a:pt x="739" y="2082"/>
                </a:cubicBezTo>
                <a:close/>
                <a:moveTo>
                  <a:pt x="691" y="2153"/>
                </a:moveTo>
                <a:cubicBezTo>
                  <a:pt x="691" y="2153"/>
                  <a:pt x="691" y="2153"/>
                  <a:pt x="699" y="2161"/>
                </a:cubicBezTo>
                <a:cubicBezTo>
                  <a:pt x="699" y="2153"/>
                  <a:pt x="707" y="2145"/>
                  <a:pt x="707" y="2145"/>
                </a:cubicBezTo>
                <a:cubicBezTo>
                  <a:pt x="699" y="2153"/>
                  <a:pt x="699" y="2161"/>
                  <a:pt x="691" y="2153"/>
                </a:cubicBezTo>
                <a:close/>
                <a:moveTo>
                  <a:pt x="731" y="2090"/>
                </a:moveTo>
                <a:cubicBezTo>
                  <a:pt x="723" y="2098"/>
                  <a:pt x="723" y="2106"/>
                  <a:pt x="723" y="2114"/>
                </a:cubicBezTo>
                <a:cubicBezTo>
                  <a:pt x="723" y="2106"/>
                  <a:pt x="723" y="2098"/>
                  <a:pt x="731" y="2090"/>
                </a:cubicBezTo>
                <a:close/>
                <a:moveTo>
                  <a:pt x="715" y="2137"/>
                </a:moveTo>
                <a:cubicBezTo>
                  <a:pt x="715" y="2137"/>
                  <a:pt x="707" y="2137"/>
                  <a:pt x="707" y="2145"/>
                </a:cubicBezTo>
                <a:cubicBezTo>
                  <a:pt x="707" y="2137"/>
                  <a:pt x="715" y="2137"/>
                  <a:pt x="715" y="2137"/>
                </a:cubicBezTo>
                <a:cubicBezTo>
                  <a:pt x="715" y="2137"/>
                  <a:pt x="715" y="2137"/>
                  <a:pt x="715" y="2137"/>
                </a:cubicBezTo>
                <a:close/>
                <a:moveTo>
                  <a:pt x="841" y="1895"/>
                </a:moveTo>
                <a:cubicBezTo>
                  <a:pt x="841" y="1895"/>
                  <a:pt x="841" y="1895"/>
                  <a:pt x="841" y="1895"/>
                </a:cubicBezTo>
                <a:cubicBezTo>
                  <a:pt x="841" y="1895"/>
                  <a:pt x="841" y="1895"/>
                  <a:pt x="841" y="1895"/>
                </a:cubicBezTo>
                <a:cubicBezTo>
                  <a:pt x="841" y="1895"/>
                  <a:pt x="841" y="1895"/>
                  <a:pt x="841" y="1895"/>
                </a:cubicBezTo>
                <a:close/>
                <a:moveTo>
                  <a:pt x="841" y="1895"/>
                </a:moveTo>
                <a:cubicBezTo>
                  <a:pt x="841" y="1895"/>
                  <a:pt x="848" y="1887"/>
                  <a:pt x="848" y="1887"/>
                </a:cubicBezTo>
                <a:cubicBezTo>
                  <a:pt x="841" y="1895"/>
                  <a:pt x="841" y="1895"/>
                  <a:pt x="841" y="1895"/>
                </a:cubicBezTo>
                <a:close/>
                <a:moveTo>
                  <a:pt x="841" y="1895"/>
                </a:moveTo>
                <a:cubicBezTo>
                  <a:pt x="841" y="1902"/>
                  <a:pt x="841" y="1902"/>
                  <a:pt x="833" y="1910"/>
                </a:cubicBezTo>
                <a:cubicBezTo>
                  <a:pt x="833" y="1902"/>
                  <a:pt x="833" y="1910"/>
                  <a:pt x="833" y="1902"/>
                </a:cubicBezTo>
                <a:cubicBezTo>
                  <a:pt x="833" y="1910"/>
                  <a:pt x="833" y="1918"/>
                  <a:pt x="833" y="1926"/>
                </a:cubicBezTo>
                <a:cubicBezTo>
                  <a:pt x="833" y="1910"/>
                  <a:pt x="833" y="1910"/>
                  <a:pt x="841" y="1895"/>
                </a:cubicBezTo>
                <a:cubicBezTo>
                  <a:pt x="841" y="1895"/>
                  <a:pt x="841" y="1895"/>
                  <a:pt x="841" y="1895"/>
                </a:cubicBezTo>
                <a:close/>
                <a:moveTo>
                  <a:pt x="841" y="1887"/>
                </a:moveTo>
                <a:cubicBezTo>
                  <a:pt x="841" y="1895"/>
                  <a:pt x="841" y="1887"/>
                  <a:pt x="841" y="1895"/>
                </a:cubicBezTo>
                <a:cubicBezTo>
                  <a:pt x="841" y="1887"/>
                  <a:pt x="841" y="1879"/>
                  <a:pt x="848" y="1871"/>
                </a:cubicBezTo>
                <a:cubicBezTo>
                  <a:pt x="848" y="1871"/>
                  <a:pt x="848" y="1871"/>
                  <a:pt x="841" y="1887"/>
                </a:cubicBezTo>
                <a:close/>
                <a:moveTo>
                  <a:pt x="833" y="1895"/>
                </a:moveTo>
                <a:cubicBezTo>
                  <a:pt x="833" y="1895"/>
                  <a:pt x="833" y="1895"/>
                  <a:pt x="833" y="1902"/>
                </a:cubicBezTo>
                <a:cubicBezTo>
                  <a:pt x="833" y="1902"/>
                  <a:pt x="833" y="1902"/>
                  <a:pt x="833" y="1895"/>
                </a:cubicBezTo>
                <a:cubicBezTo>
                  <a:pt x="833" y="1895"/>
                  <a:pt x="833" y="1895"/>
                  <a:pt x="841" y="1895"/>
                </a:cubicBezTo>
                <a:cubicBezTo>
                  <a:pt x="841" y="1895"/>
                  <a:pt x="841" y="1895"/>
                  <a:pt x="841" y="1895"/>
                </a:cubicBezTo>
                <a:cubicBezTo>
                  <a:pt x="841" y="1887"/>
                  <a:pt x="833" y="1895"/>
                  <a:pt x="833" y="1895"/>
                </a:cubicBezTo>
                <a:close/>
                <a:moveTo>
                  <a:pt x="762" y="2059"/>
                </a:moveTo>
                <a:cubicBezTo>
                  <a:pt x="762" y="2059"/>
                  <a:pt x="762" y="2059"/>
                  <a:pt x="762" y="2067"/>
                </a:cubicBezTo>
                <a:cubicBezTo>
                  <a:pt x="762" y="2067"/>
                  <a:pt x="762" y="2067"/>
                  <a:pt x="762" y="2067"/>
                </a:cubicBezTo>
                <a:cubicBezTo>
                  <a:pt x="762" y="2059"/>
                  <a:pt x="762" y="2059"/>
                  <a:pt x="762" y="2059"/>
                </a:cubicBezTo>
                <a:close/>
                <a:moveTo>
                  <a:pt x="817" y="1965"/>
                </a:moveTo>
                <a:cubicBezTo>
                  <a:pt x="817" y="1957"/>
                  <a:pt x="817" y="1941"/>
                  <a:pt x="825" y="1926"/>
                </a:cubicBezTo>
                <a:cubicBezTo>
                  <a:pt x="825" y="1926"/>
                  <a:pt x="825" y="1926"/>
                  <a:pt x="825" y="1918"/>
                </a:cubicBezTo>
                <a:cubicBezTo>
                  <a:pt x="825" y="1918"/>
                  <a:pt x="825" y="1918"/>
                  <a:pt x="809" y="1965"/>
                </a:cubicBezTo>
                <a:cubicBezTo>
                  <a:pt x="809" y="1973"/>
                  <a:pt x="809" y="1973"/>
                  <a:pt x="809" y="1973"/>
                </a:cubicBezTo>
                <a:cubicBezTo>
                  <a:pt x="809" y="1973"/>
                  <a:pt x="809" y="1973"/>
                  <a:pt x="817" y="1957"/>
                </a:cubicBezTo>
                <a:cubicBezTo>
                  <a:pt x="817" y="1957"/>
                  <a:pt x="817" y="1957"/>
                  <a:pt x="817" y="1965"/>
                </a:cubicBezTo>
                <a:close/>
                <a:moveTo>
                  <a:pt x="40" y="1973"/>
                </a:moveTo>
                <a:cubicBezTo>
                  <a:pt x="40" y="1973"/>
                  <a:pt x="48" y="1973"/>
                  <a:pt x="48" y="1981"/>
                </a:cubicBezTo>
                <a:cubicBezTo>
                  <a:pt x="48" y="1981"/>
                  <a:pt x="48" y="1973"/>
                  <a:pt x="40" y="1973"/>
                </a:cubicBezTo>
                <a:close/>
                <a:moveTo>
                  <a:pt x="770" y="2161"/>
                </a:moveTo>
                <a:cubicBezTo>
                  <a:pt x="770" y="2161"/>
                  <a:pt x="770" y="2161"/>
                  <a:pt x="770" y="2161"/>
                </a:cubicBezTo>
                <a:cubicBezTo>
                  <a:pt x="770" y="2161"/>
                  <a:pt x="770" y="2161"/>
                  <a:pt x="770" y="2161"/>
                </a:cubicBezTo>
                <a:close/>
                <a:moveTo>
                  <a:pt x="770" y="2161"/>
                </a:moveTo>
                <a:cubicBezTo>
                  <a:pt x="778" y="2153"/>
                  <a:pt x="778" y="2161"/>
                  <a:pt x="778" y="2153"/>
                </a:cubicBezTo>
                <a:cubicBezTo>
                  <a:pt x="778" y="2153"/>
                  <a:pt x="770" y="2153"/>
                  <a:pt x="770" y="2153"/>
                </a:cubicBezTo>
                <a:cubicBezTo>
                  <a:pt x="770" y="2153"/>
                  <a:pt x="770" y="2153"/>
                  <a:pt x="770" y="2161"/>
                </a:cubicBezTo>
                <a:close/>
                <a:moveTo>
                  <a:pt x="95" y="2082"/>
                </a:moveTo>
                <a:cubicBezTo>
                  <a:pt x="95" y="2082"/>
                  <a:pt x="87" y="2075"/>
                  <a:pt x="87" y="2075"/>
                </a:cubicBezTo>
                <a:cubicBezTo>
                  <a:pt x="95" y="2082"/>
                  <a:pt x="95" y="2082"/>
                  <a:pt x="95" y="2082"/>
                </a:cubicBezTo>
                <a:close/>
                <a:moveTo>
                  <a:pt x="739" y="2239"/>
                </a:moveTo>
                <a:cubicBezTo>
                  <a:pt x="739" y="2239"/>
                  <a:pt x="739" y="2239"/>
                  <a:pt x="739" y="2239"/>
                </a:cubicBezTo>
                <a:cubicBezTo>
                  <a:pt x="739" y="2239"/>
                  <a:pt x="739" y="2239"/>
                  <a:pt x="731" y="2239"/>
                </a:cubicBezTo>
                <a:cubicBezTo>
                  <a:pt x="731" y="2239"/>
                  <a:pt x="731" y="2239"/>
                  <a:pt x="739" y="2239"/>
                </a:cubicBezTo>
                <a:close/>
                <a:moveTo>
                  <a:pt x="707" y="2301"/>
                </a:moveTo>
                <a:cubicBezTo>
                  <a:pt x="707" y="2301"/>
                  <a:pt x="707" y="2301"/>
                  <a:pt x="707" y="2301"/>
                </a:cubicBezTo>
                <a:cubicBezTo>
                  <a:pt x="707" y="2301"/>
                  <a:pt x="707" y="2301"/>
                  <a:pt x="723" y="2278"/>
                </a:cubicBezTo>
                <a:cubicBezTo>
                  <a:pt x="715" y="2278"/>
                  <a:pt x="715" y="2278"/>
                  <a:pt x="715" y="2278"/>
                </a:cubicBezTo>
                <a:cubicBezTo>
                  <a:pt x="715" y="2286"/>
                  <a:pt x="715" y="2286"/>
                  <a:pt x="707" y="2294"/>
                </a:cubicBezTo>
                <a:cubicBezTo>
                  <a:pt x="707" y="2294"/>
                  <a:pt x="707" y="2294"/>
                  <a:pt x="707" y="2294"/>
                </a:cubicBezTo>
                <a:cubicBezTo>
                  <a:pt x="707" y="2294"/>
                  <a:pt x="707" y="2294"/>
                  <a:pt x="707" y="2294"/>
                </a:cubicBezTo>
                <a:cubicBezTo>
                  <a:pt x="707" y="2294"/>
                  <a:pt x="707" y="2294"/>
                  <a:pt x="707" y="2294"/>
                </a:cubicBezTo>
                <a:cubicBezTo>
                  <a:pt x="707" y="2294"/>
                  <a:pt x="715" y="2286"/>
                  <a:pt x="715" y="2286"/>
                </a:cubicBezTo>
                <a:cubicBezTo>
                  <a:pt x="715" y="2294"/>
                  <a:pt x="707" y="2294"/>
                  <a:pt x="707" y="2301"/>
                </a:cubicBezTo>
                <a:close/>
                <a:moveTo>
                  <a:pt x="707" y="2294"/>
                </a:moveTo>
                <a:cubicBezTo>
                  <a:pt x="707" y="2286"/>
                  <a:pt x="715" y="2286"/>
                  <a:pt x="715" y="2286"/>
                </a:cubicBezTo>
                <a:cubicBezTo>
                  <a:pt x="715" y="2286"/>
                  <a:pt x="715" y="2286"/>
                  <a:pt x="707" y="2294"/>
                </a:cubicBezTo>
                <a:close/>
                <a:moveTo>
                  <a:pt x="833" y="2004"/>
                </a:moveTo>
                <a:cubicBezTo>
                  <a:pt x="833" y="2012"/>
                  <a:pt x="833" y="2012"/>
                  <a:pt x="833" y="2012"/>
                </a:cubicBezTo>
                <a:cubicBezTo>
                  <a:pt x="833" y="2012"/>
                  <a:pt x="833" y="2012"/>
                  <a:pt x="833" y="2012"/>
                </a:cubicBezTo>
                <a:cubicBezTo>
                  <a:pt x="833" y="2004"/>
                  <a:pt x="833" y="2012"/>
                  <a:pt x="833" y="2004"/>
                </a:cubicBezTo>
                <a:close/>
                <a:moveTo>
                  <a:pt x="833" y="2012"/>
                </a:moveTo>
                <a:cubicBezTo>
                  <a:pt x="833" y="2012"/>
                  <a:pt x="833" y="2012"/>
                  <a:pt x="833" y="2012"/>
                </a:cubicBezTo>
                <a:cubicBezTo>
                  <a:pt x="833" y="2028"/>
                  <a:pt x="833" y="2028"/>
                  <a:pt x="833" y="2028"/>
                </a:cubicBezTo>
                <a:cubicBezTo>
                  <a:pt x="833" y="2020"/>
                  <a:pt x="833" y="2028"/>
                  <a:pt x="833" y="2012"/>
                </a:cubicBezTo>
                <a:close/>
                <a:moveTo>
                  <a:pt x="801" y="2090"/>
                </a:moveTo>
                <a:cubicBezTo>
                  <a:pt x="801" y="2090"/>
                  <a:pt x="801" y="2090"/>
                  <a:pt x="809" y="2090"/>
                </a:cubicBezTo>
                <a:cubicBezTo>
                  <a:pt x="801" y="2090"/>
                  <a:pt x="801" y="2090"/>
                  <a:pt x="801" y="2090"/>
                </a:cubicBezTo>
                <a:close/>
                <a:moveTo>
                  <a:pt x="848" y="1926"/>
                </a:moveTo>
                <a:cubicBezTo>
                  <a:pt x="848" y="1926"/>
                  <a:pt x="848" y="1926"/>
                  <a:pt x="848" y="1926"/>
                </a:cubicBezTo>
                <a:cubicBezTo>
                  <a:pt x="841" y="1926"/>
                  <a:pt x="841" y="1926"/>
                  <a:pt x="841" y="1926"/>
                </a:cubicBezTo>
                <a:cubicBezTo>
                  <a:pt x="848" y="1926"/>
                  <a:pt x="848" y="1926"/>
                  <a:pt x="848" y="1926"/>
                </a:cubicBezTo>
                <a:close/>
                <a:moveTo>
                  <a:pt x="833" y="1957"/>
                </a:moveTo>
                <a:cubicBezTo>
                  <a:pt x="833" y="1957"/>
                  <a:pt x="833" y="1957"/>
                  <a:pt x="833" y="1957"/>
                </a:cubicBezTo>
                <a:cubicBezTo>
                  <a:pt x="833" y="1957"/>
                  <a:pt x="833" y="1957"/>
                  <a:pt x="833" y="1957"/>
                </a:cubicBezTo>
                <a:cubicBezTo>
                  <a:pt x="833" y="1957"/>
                  <a:pt x="833" y="1957"/>
                  <a:pt x="833" y="1957"/>
                </a:cubicBezTo>
                <a:close/>
                <a:moveTo>
                  <a:pt x="817" y="2059"/>
                </a:moveTo>
                <a:cubicBezTo>
                  <a:pt x="817" y="2059"/>
                  <a:pt x="817" y="2059"/>
                  <a:pt x="817" y="2059"/>
                </a:cubicBezTo>
                <a:cubicBezTo>
                  <a:pt x="817" y="2059"/>
                  <a:pt x="817" y="2059"/>
                  <a:pt x="817" y="2051"/>
                </a:cubicBezTo>
                <a:cubicBezTo>
                  <a:pt x="825" y="2043"/>
                  <a:pt x="825" y="2043"/>
                  <a:pt x="825" y="2051"/>
                </a:cubicBezTo>
                <a:cubicBezTo>
                  <a:pt x="825" y="2043"/>
                  <a:pt x="825" y="2035"/>
                  <a:pt x="825" y="2035"/>
                </a:cubicBezTo>
                <a:cubicBezTo>
                  <a:pt x="833" y="2028"/>
                  <a:pt x="833" y="2028"/>
                  <a:pt x="833" y="2028"/>
                </a:cubicBezTo>
                <a:cubicBezTo>
                  <a:pt x="833" y="2028"/>
                  <a:pt x="833" y="2028"/>
                  <a:pt x="825" y="2035"/>
                </a:cubicBezTo>
                <a:cubicBezTo>
                  <a:pt x="825" y="2035"/>
                  <a:pt x="825" y="2035"/>
                  <a:pt x="825" y="2028"/>
                </a:cubicBezTo>
                <a:cubicBezTo>
                  <a:pt x="833" y="2020"/>
                  <a:pt x="825" y="2020"/>
                  <a:pt x="833" y="2012"/>
                </a:cubicBezTo>
                <a:cubicBezTo>
                  <a:pt x="833" y="2012"/>
                  <a:pt x="833" y="2012"/>
                  <a:pt x="833" y="2012"/>
                </a:cubicBezTo>
                <a:cubicBezTo>
                  <a:pt x="817" y="2028"/>
                  <a:pt x="809" y="2067"/>
                  <a:pt x="809" y="2075"/>
                </a:cubicBezTo>
                <a:cubicBezTo>
                  <a:pt x="817" y="2059"/>
                  <a:pt x="817" y="2067"/>
                  <a:pt x="817" y="2059"/>
                </a:cubicBezTo>
                <a:cubicBezTo>
                  <a:pt x="817" y="2059"/>
                  <a:pt x="817" y="2059"/>
                  <a:pt x="817" y="2059"/>
                </a:cubicBezTo>
                <a:close/>
                <a:moveTo>
                  <a:pt x="739" y="2239"/>
                </a:moveTo>
                <a:cubicBezTo>
                  <a:pt x="739" y="2239"/>
                  <a:pt x="739" y="2239"/>
                  <a:pt x="739" y="2239"/>
                </a:cubicBezTo>
                <a:cubicBezTo>
                  <a:pt x="739" y="2247"/>
                  <a:pt x="739" y="2239"/>
                  <a:pt x="739" y="2247"/>
                </a:cubicBezTo>
                <a:cubicBezTo>
                  <a:pt x="739" y="2247"/>
                  <a:pt x="739" y="2239"/>
                  <a:pt x="739" y="2239"/>
                </a:cubicBezTo>
                <a:cubicBezTo>
                  <a:pt x="746" y="2239"/>
                  <a:pt x="746" y="2239"/>
                  <a:pt x="746" y="2239"/>
                </a:cubicBezTo>
                <a:cubicBezTo>
                  <a:pt x="746" y="2239"/>
                  <a:pt x="746" y="2239"/>
                  <a:pt x="746" y="2239"/>
                </a:cubicBezTo>
                <a:cubicBezTo>
                  <a:pt x="746" y="2223"/>
                  <a:pt x="746" y="2223"/>
                  <a:pt x="746" y="2223"/>
                </a:cubicBezTo>
                <a:cubicBezTo>
                  <a:pt x="746" y="2231"/>
                  <a:pt x="746" y="2231"/>
                  <a:pt x="746" y="2231"/>
                </a:cubicBezTo>
                <a:cubicBezTo>
                  <a:pt x="746" y="2231"/>
                  <a:pt x="746" y="2231"/>
                  <a:pt x="739" y="2239"/>
                </a:cubicBezTo>
                <a:cubicBezTo>
                  <a:pt x="739" y="2239"/>
                  <a:pt x="739" y="2239"/>
                  <a:pt x="739" y="2239"/>
                </a:cubicBezTo>
                <a:close/>
                <a:moveTo>
                  <a:pt x="809" y="2082"/>
                </a:moveTo>
                <a:cubicBezTo>
                  <a:pt x="817" y="2075"/>
                  <a:pt x="817" y="2075"/>
                  <a:pt x="809" y="2075"/>
                </a:cubicBezTo>
                <a:cubicBezTo>
                  <a:pt x="809" y="2075"/>
                  <a:pt x="809" y="2075"/>
                  <a:pt x="809" y="2082"/>
                </a:cubicBezTo>
                <a:cubicBezTo>
                  <a:pt x="809" y="2082"/>
                  <a:pt x="809" y="2082"/>
                  <a:pt x="809" y="2090"/>
                </a:cubicBezTo>
                <a:cubicBezTo>
                  <a:pt x="809" y="2090"/>
                  <a:pt x="809" y="2090"/>
                  <a:pt x="809" y="2090"/>
                </a:cubicBezTo>
                <a:cubicBezTo>
                  <a:pt x="809" y="2082"/>
                  <a:pt x="809" y="2082"/>
                  <a:pt x="809" y="2082"/>
                </a:cubicBezTo>
                <a:close/>
                <a:moveTo>
                  <a:pt x="833" y="2012"/>
                </a:moveTo>
                <a:cubicBezTo>
                  <a:pt x="825" y="2028"/>
                  <a:pt x="833" y="2020"/>
                  <a:pt x="825" y="2028"/>
                </a:cubicBezTo>
                <a:cubicBezTo>
                  <a:pt x="833" y="2020"/>
                  <a:pt x="833" y="2020"/>
                  <a:pt x="833" y="2012"/>
                </a:cubicBezTo>
                <a:close/>
                <a:moveTo>
                  <a:pt x="731" y="2255"/>
                </a:moveTo>
                <a:cubicBezTo>
                  <a:pt x="731" y="2247"/>
                  <a:pt x="731" y="2255"/>
                  <a:pt x="739" y="2247"/>
                </a:cubicBezTo>
                <a:cubicBezTo>
                  <a:pt x="731" y="2247"/>
                  <a:pt x="731" y="2247"/>
                  <a:pt x="731" y="2255"/>
                </a:cubicBezTo>
                <a:close/>
                <a:moveTo>
                  <a:pt x="244" y="2294"/>
                </a:moveTo>
                <a:cubicBezTo>
                  <a:pt x="244" y="2294"/>
                  <a:pt x="244" y="2294"/>
                  <a:pt x="244" y="2294"/>
                </a:cubicBezTo>
                <a:cubicBezTo>
                  <a:pt x="244" y="2294"/>
                  <a:pt x="244" y="2286"/>
                  <a:pt x="244" y="2286"/>
                </a:cubicBezTo>
                <a:cubicBezTo>
                  <a:pt x="244" y="2286"/>
                  <a:pt x="244" y="2294"/>
                  <a:pt x="244" y="2294"/>
                </a:cubicBezTo>
                <a:close/>
                <a:moveTo>
                  <a:pt x="228" y="2270"/>
                </a:moveTo>
                <a:cubicBezTo>
                  <a:pt x="236" y="2278"/>
                  <a:pt x="236" y="2278"/>
                  <a:pt x="244" y="2286"/>
                </a:cubicBezTo>
                <a:cubicBezTo>
                  <a:pt x="244" y="2286"/>
                  <a:pt x="244" y="2278"/>
                  <a:pt x="236" y="2278"/>
                </a:cubicBezTo>
                <a:cubicBezTo>
                  <a:pt x="236" y="2278"/>
                  <a:pt x="236" y="2278"/>
                  <a:pt x="228" y="2270"/>
                </a:cubicBezTo>
                <a:close/>
                <a:moveTo>
                  <a:pt x="181" y="2200"/>
                </a:moveTo>
                <a:cubicBezTo>
                  <a:pt x="189" y="2208"/>
                  <a:pt x="189" y="2208"/>
                  <a:pt x="189" y="2215"/>
                </a:cubicBezTo>
                <a:cubicBezTo>
                  <a:pt x="189" y="2215"/>
                  <a:pt x="189" y="2215"/>
                  <a:pt x="189" y="2208"/>
                </a:cubicBezTo>
                <a:cubicBezTo>
                  <a:pt x="189" y="2208"/>
                  <a:pt x="189" y="2208"/>
                  <a:pt x="181" y="2200"/>
                </a:cubicBezTo>
                <a:close/>
                <a:moveTo>
                  <a:pt x="150" y="2145"/>
                </a:moveTo>
                <a:cubicBezTo>
                  <a:pt x="158" y="2161"/>
                  <a:pt x="158" y="2161"/>
                  <a:pt x="158" y="2161"/>
                </a:cubicBezTo>
                <a:cubicBezTo>
                  <a:pt x="158" y="2161"/>
                  <a:pt x="158" y="2161"/>
                  <a:pt x="158" y="2161"/>
                </a:cubicBezTo>
                <a:cubicBezTo>
                  <a:pt x="150" y="2153"/>
                  <a:pt x="150" y="2153"/>
                  <a:pt x="150" y="2145"/>
                </a:cubicBezTo>
                <a:close/>
                <a:moveTo>
                  <a:pt x="126" y="2121"/>
                </a:moveTo>
                <a:cubicBezTo>
                  <a:pt x="126" y="2114"/>
                  <a:pt x="126" y="2114"/>
                  <a:pt x="118" y="2106"/>
                </a:cubicBezTo>
                <a:cubicBezTo>
                  <a:pt x="126" y="2114"/>
                  <a:pt x="126" y="2114"/>
                  <a:pt x="126" y="2121"/>
                </a:cubicBezTo>
                <a:close/>
                <a:moveTo>
                  <a:pt x="676" y="2192"/>
                </a:moveTo>
                <a:cubicBezTo>
                  <a:pt x="676" y="2192"/>
                  <a:pt x="676" y="2192"/>
                  <a:pt x="676" y="2192"/>
                </a:cubicBezTo>
                <a:cubicBezTo>
                  <a:pt x="676" y="2192"/>
                  <a:pt x="676" y="2192"/>
                  <a:pt x="676" y="2192"/>
                </a:cubicBezTo>
                <a:cubicBezTo>
                  <a:pt x="676" y="2184"/>
                  <a:pt x="676" y="2184"/>
                  <a:pt x="676" y="2184"/>
                </a:cubicBezTo>
                <a:cubicBezTo>
                  <a:pt x="676" y="2184"/>
                  <a:pt x="676" y="2184"/>
                  <a:pt x="676" y="2184"/>
                </a:cubicBezTo>
                <a:cubicBezTo>
                  <a:pt x="676" y="2184"/>
                  <a:pt x="676" y="2184"/>
                  <a:pt x="676" y="2184"/>
                </a:cubicBezTo>
                <a:cubicBezTo>
                  <a:pt x="676" y="2184"/>
                  <a:pt x="676" y="2184"/>
                  <a:pt x="676" y="2184"/>
                </a:cubicBezTo>
                <a:cubicBezTo>
                  <a:pt x="676" y="2192"/>
                  <a:pt x="676" y="2192"/>
                  <a:pt x="676" y="2192"/>
                </a:cubicBezTo>
                <a:cubicBezTo>
                  <a:pt x="676" y="2192"/>
                  <a:pt x="676" y="2192"/>
                  <a:pt x="676" y="2192"/>
                </a:cubicBezTo>
                <a:cubicBezTo>
                  <a:pt x="676" y="2192"/>
                  <a:pt x="676" y="2192"/>
                  <a:pt x="676" y="2192"/>
                </a:cubicBezTo>
                <a:close/>
                <a:moveTo>
                  <a:pt x="684" y="2168"/>
                </a:moveTo>
                <a:cubicBezTo>
                  <a:pt x="684" y="2168"/>
                  <a:pt x="684" y="2168"/>
                  <a:pt x="684" y="2168"/>
                </a:cubicBezTo>
                <a:cubicBezTo>
                  <a:pt x="684" y="2161"/>
                  <a:pt x="684" y="2161"/>
                  <a:pt x="684" y="2168"/>
                </a:cubicBezTo>
                <a:close/>
                <a:moveTo>
                  <a:pt x="597" y="2333"/>
                </a:moveTo>
                <a:cubicBezTo>
                  <a:pt x="605" y="2325"/>
                  <a:pt x="605" y="2325"/>
                  <a:pt x="605" y="2325"/>
                </a:cubicBezTo>
                <a:cubicBezTo>
                  <a:pt x="605" y="2325"/>
                  <a:pt x="605" y="2325"/>
                  <a:pt x="605" y="2317"/>
                </a:cubicBezTo>
                <a:cubicBezTo>
                  <a:pt x="605" y="2317"/>
                  <a:pt x="597" y="2325"/>
                  <a:pt x="597" y="2325"/>
                </a:cubicBezTo>
                <a:cubicBezTo>
                  <a:pt x="597" y="2325"/>
                  <a:pt x="597" y="2325"/>
                  <a:pt x="597" y="2325"/>
                </a:cubicBezTo>
                <a:cubicBezTo>
                  <a:pt x="597" y="2333"/>
                  <a:pt x="597" y="2333"/>
                  <a:pt x="597" y="2333"/>
                </a:cubicBezTo>
                <a:cubicBezTo>
                  <a:pt x="597" y="2333"/>
                  <a:pt x="589" y="2333"/>
                  <a:pt x="589" y="2341"/>
                </a:cubicBezTo>
                <a:cubicBezTo>
                  <a:pt x="597" y="2341"/>
                  <a:pt x="597" y="2341"/>
                  <a:pt x="597" y="2341"/>
                </a:cubicBezTo>
                <a:cubicBezTo>
                  <a:pt x="597" y="2341"/>
                  <a:pt x="597" y="2341"/>
                  <a:pt x="589" y="2341"/>
                </a:cubicBezTo>
                <a:cubicBezTo>
                  <a:pt x="597" y="2341"/>
                  <a:pt x="597" y="2341"/>
                  <a:pt x="597" y="2333"/>
                </a:cubicBezTo>
                <a:close/>
                <a:moveTo>
                  <a:pt x="550" y="2395"/>
                </a:moveTo>
                <a:cubicBezTo>
                  <a:pt x="558" y="2395"/>
                  <a:pt x="550" y="2403"/>
                  <a:pt x="558" y="2388"/>
                </a:cubicBezTo>
                <a:cubicBezTo>
                  <a:pt x="558" y="2388"/>
                  <a:pt x="558" y="2388"/>
                  <a:pt x="566" y="2388"/>
                </a:cubicBezTo>
                <a:cubicBezTo>
                  <a:pt x="558" y="2388"/>
                  <a:pt x="558" y="2388"/>
                  <a:pt x="550" y="2395"/>
                </a:cubicBezTo>
                <a:close/>
                <a:moveTo>
                  <a:pt x="550" y="2411"/>
                </a:moveTo>
                <a:cubicBezTo>
                  <a:pt x="550" y="2403"/>
                  <a:pt x="550" y="2403"/>
                  <a:pt x="550" y="2403"/>
                </a:cubicBezTo>
                <a:cubicBezTo>
                  <a:pt x="550" y="2403"/>
                  <a:pt x="550" y="2403"/>
                  <a:pt x="550" y="2411"/>
                </a:cubicBezTo>
                <a:close/>
                <a:moveTo>
                  <a:pt x="393" y="2341"/>
                </a:moveTo>
                <a:cubicBezTo>
                  <a:pt x="393" y="2341"/>
                  <a:pt x="393" y="2341"/>
                  <a:pt x="393" y="2341"/>
                </a:cubicBezTo>
                <a:cubicBezTo>
                  <a:pt x="393" y="2341"/>
                  <a:pt x="393" y="2341"/>
                  <a:pt x="393" y="2341"/>
                </a:cubicBezTo>
                <a:cubicBezTo>
                  <a:pt x="393" y="2341"/>
                  <a:pt x="393" y="2341"/>
                  <a:pt x="393" y="2341"/>
                </a:cubicBezTo>
                <a:close/>
                <a:moveTo>
                  <a:pt x="527" y="2442"/>
                </a:moveTo>
                <a:cubicBezTo>
                  <a:pt x="527" y="2442"/>
                  <a:pt x="527" y="2442"/>
                  <a:pt x="527" y="2442"/>
                </a:cubicBezTo>
                <a:cubicBezTo>
                  <a:pt x="527" y="2442"/>
                  <a:pt x="527" y="2442"/>
                  <a:pt x="527" y="2442"/>
                </a:cubicBezTo>
                <a:cubicBezTo>
                  <a:pt x="527" y="2442"/>
                  <a:pt x="527" y="2442"/>
                  <a:pt x="527" y="2442"/>
                </a:cubicBezTo>
                <a:close/>
                <a:moveTo>
                  <a:pt x="731" y="2106"/>
                </a:moveTo>
                <a:cubicBezTo>
                  <a:pt x="731" y="2090"/>
                  <a:pt x="739" y="2082"/>
                  <a:pt x="746" y="2067"/>
                </a:cubicBezTo>
                <a:cubicBezTo>
                  <a:pt x="746" y="2067"/>
                  <a:pt x="746" y="2067"/>
                  <a:pt x="731" y="2090"/>
                </a:cubicBezTo>
                <a:cubicBezTo>
                  <a:pt x="731" y="2090"/>
                  <a:pt x="731" y="2090"/>
                  <a:pt x="731" y="2090"/>
                </a:cubicBezTo>
                <a:cubicBezTo>
                  <a:pt x="731" y="2098"/>
                  <a:pt x="731" y="2098"/>
                  <a:pt x="731" y="2098"/>
                </a:cubicBezTo>
                <a:cubicBezTo>
                  <a:pt x="731" y="2098"/>
                  <a:pt x="731" y="2098"/>
                  <a:pt x="723" y="2106"/>
                </a:cubicBezTo>
                <a:cubicBezTo>
                  <a:pt x="715" y="2114"/>
                  <a:pt x="723" y="2114"/>
                  <a:pt x="723" y="2114"/>
                </a:cubicBezTo>
                <a:cubicBezTo>
                  <a:pt x="715" y="2121"/>
                  <a:pt x="715" y="2121"/>
                  <a:pt x="715" y="2121"/>
                </a:cubicBezTo>
                <a:cubicBezTo>
                  <a:pt x="715" y="2121"/>
                  <a:pt x="715" y="2121"/>
                  <a:pt x="715" y="2129"/>
                </a:cubicBezTo>
                <a:cubicBezTo>
                  <a:pt x="715" y="2129"/>
                  <a:pt x="715" y="2129"/>
                  <a:pt x="715" y="2137"/>
                </a:cubicBezTo>
                <a:cubicBezTo>
                  <a:pt x="715" y="2129"/>
                  <a:pt x="715" y="2129"/>
                  <a:pt x="723" y="2121"/>
                </a:cubicBezTo>
                <a:cubicBezTo>
                  <a:pt x="723" y="2114"/>
                  <a:pt x="723" y="2106"/>
                  <a:pt x="731" y="2106"/>
                </a:cubicBezTo>
                <a:close/>
                <a:moveTo>
                  <a:pt x="40" y="1957"/>
                </a:moveTo>
                <a:cubicBezTo>
                  <a:pt x="40" y="1957"/>
                  <a:pt x="40" y="1957"/>
                  <a:pt x="40" y="1957"/>
                </a:cubicBezTo>
                <a:cubicBezTo>
                  <a:pt x="40" y="1957"/>
                  <a:pt x="40" y="1957"/>
                  <a:pt x="48" y="1965"/>
                </a:cubicBezTo>
                <a:cubicBezTo>
                  <a:pt x="48" y="1957"/>
                  <a:pt x="48" y="1965"/>
                  <a:pt x="40" y="1957"/>
                </a:cubicBezTo>
                <a:close/>
                <a:moveTo>
                  <a:pt x="8" y="1949"/>
                </a:moveTo>
                <a:cubicBezTo>
                  <a:pt x="8" y="1957"/>
                  <a:pt x="8" y="1957"/>
                  <a:pt x="8" y="1957"/>
                </a:cubicBezTo>
                <a:cubicBezTo>
                  <a:pt x="16" y="1957"/>
                  <a:pt x="16" y="1957"/>
                  <a:pt x="16" y="1957"/>
                </a:cubicBezTo>
                <a:lnTo>
                  <a:pt x="8" y="1949"/>
                </a:lnTo>
                <a:close/>
                <a:moveTo>
                  <a:pt x="48" y="1981"/>
                </a:moveTo>
                <a:cubicBezTo>
                  <a:pt x="48" y="1973"/>
                  <a:pt x="48" y="1973"/>
                  <a:pt x="48" y="1973"/>
                </a:cubicBezTo>
                <a:cubicBezTo>
                  <a:pt x="48" y="1973"/>
                  <a:pt x="48" y="1981"/>
                  <a:pt x="48" y="1981"/>
                </a:cubicBezTo>
                <a:close/>
                <a:moveTo>
                  <a:pt x="71" y="1988"/>
                </a:moveTo>
                <a:cubicBezTo>
                  <a:pt x="71" y="1988"/>
                  <a:pt x="63" y="1988"/>
                  <a:pt x="55" y="1981"/>
                </a:cubicBezTo>
                <a:cubicBezTo>
                  <a:pt x="55" y="1973"/>
                  <a:pt x="55" y="1981"/>
                  <a:pt x="48" y="1981"/>
                </a:cubicBezTo>
                <a:cubicBezTo>
                  <a:pt x="55" y="1981"/>
                  <a:pt x="63" y="1988"/>
                  <a:pt x="71" y="1988"/>
                </a:cubicBezTo>
                <a:close/>
                <a:moveTo>
                  <a:pt x="8" y="1949"/>
                </a:moveTo>
                <a:cubicBezTo>
                  <a:pt x="8" y="1949"/>
                  <a:pt x="8" y="1949"/>
                  <a:pt x="8" y="1949"/>
                </a:cubicBezTo>
                <a:cubicBezTo>
                  <a:pt x="8" y="1949"/>
                  <a:pt x="8" y="1949"/>
                  <a:pt x="8" y="1949"/>
                </a:cubicBezTo>
                <a:cubicBezTo>
                  <a:pt x="8" y="1949"/>
                  <a:pt x="8" y="1949"/>
                  <a:pt x="8" y="1949"/>
                </a:cubicBezTo>
                <a:close/>
                <a:moveTo>
                  <a:pt x="48" y="1973"/>
                </a:moveTo>
                <a:cubicBezTo>
                  <a:pt x="55" y="1973"/>
                  <a:pt x="55" y="1973"/>
                  <a:pt x="55" y="1981"/>
                </a:cubicBezTo>
                <a:cubicBezTo>
                  <a:pt x="55" y="1973"/>
                  <a:pt x="55" y="1973"/>
                  <a:pt x="48" y="1973"/>
                </a:cubicBezTo>
                <a:close/>
                <a:moveTo>
                  <a:pt x="32" y="1965"/>
                </a:moveTo>
                <a:cubicBezTo>
                  <a:pt x="32" y="1965"/>
                  <a:pt x="32" y="1965"/>
                  <a:pt x="24" y="1965"/>
                </a:cubicBezTo>
                <a:cubicBezTo>
                  <a:pt x="32" y="1965"/>
                  <a:pt x="40" y="1965"/>
                  <a:pt x="48" y="1973"/>
                </a:cubicBezTo>
                <a:cubicBezTo>
                  <a:pt x="32" y="1965"/>
                  <a:pt x="24" y="1957"/>
                  <a:pt x="16" y="1957"/>
                </a:cubicBezTo>
                <a:lnTo>
                  <a:pt x="32" y="1965"/>
                </a:lnTo>
                <a:close/>
                <a:moveTo>
                  <a:pt x="24" y="1965"/>
                </a:moveTo>
                <a:cubicBezTo>
                  <a:pt x="24" y="1965"/>
                  <a:pt x="24" y="1965"/>
                  <a:pt x="16" y="1957"/>
                </a:cubicBezTo>
                <a:cubicBezTo>
                  <a:pt x="24" y="1965"/>
                  <a:pt x="24" y="1965"/>
                  <a:pt x="24" y="1965"/>
                </a:cubicBezTo>
                <a:close/>
                <a:moveTo>
                  <a:pt x="8" y="1957"/>
                </a:moveTo>
                <a:cubicBezTo>
                  <a:pt x="8" y="1957"/>
                  <a:pt x="8" y="1957"/>
                  <a:pt x="8" y="1957"/>
                </a:cubicBezTo>
                <a:cubicBezTo>
                  <a:pt x="8" y="1957"/>
                  <a:pt x="8" y="1957"/>
                  <a:pt x="0" y="1957"/>
                </a:cubicBezTo>
                <a:cubicBezTo>
                  <a:pt x="8" y="1957"/>
                  <a:pt x="8" y="1957"/>
                  <a:pt x="16" y="1965"/>
                </a:cubicBezTo>
                <a:cubicBezTo>
                  <a:pt x="16" y="1965"/>
                  <a:pt x="16" y="1965"/>
                  <a:pt x="24" y="1965"/>
                </a:cubicBezTo>
                <a:cubicBezTo>
                  <a:pt x="24" y="1965"/>
                  <a:pt x="24" y="1965"/>
                  <a:pt x="16" y="1957"/>
                </a:cubicBezTo>
                <a:cubicBezTo>
                  <a:pt x="24" y="1957"/>
                  <a:pt x="24" y="1957"/>
                  <a:pt x="24" y="1957"/>
                </a:cubicBezTo>
                <a:cubicBezTo>
                  <a:pt x="24" y="1957"/>
                  <a:pt x="24" y="1957"/>
                  <a:pt x="8" y="1957"/>
                </a:cubicBezTo>
                <a:close/>
                <a:moveTo>
                  <a:pt x="48" y="1988"/>
                </a:moveTo>
                <a:cubicBezTo>
                  <a:pt x="48" y="1988"/>
                  <a:pt x="48" y="1988"/>
                  <a:pt x="48" y="1988"/>
                </a:cubicBezTo>
                <a:cubicBezTo>
                  <a:pt x="40" y="1988"/>
                  <a:pt x="40" y="1988"/>
                  <a:pt x="40" y="1988"/>
                </a:cubicBezTo>
                <a:lnTo>
                  <a:pt x="48" y="1988"/>
                </a:lnTo>
                <a:close/>
                <a:moveTo>
                  <a:pt x="55" y="1988"/>
                </a:moveTo>
                <a:cubicBezTo>
                  <a:pt x="55" y="1996"/>
                  <a:pt x="55" y="1996"/>
                  <a:pt x="55" y="1996"/>
                </a:cubicBezTo>
                <a:cubicBezTo>
                  <a:pt x="55" y="1996"/>
                  <a:pt x="55" y="1996"/>
                  <a:pt x="55" y="1996"/>
                </a:cubicBezTo>
                <a:lnTo>
                  <a:pt x="55" y="1988"/>
                </a:lnTo>
                <a:close/>
                <a:moveTo>
                  <a:pt x="32" y="1981"/>
                </a:moveTo>
                <a:cubicBezTo>
                  <a:pt x="40" y="1988"/>
                  <a:pt x="40" y="1988"/>
                  <a:pt x="40" y="1988"/>
                </a:cubicBezTo>
                <a:cubicBezTo>
                  <a:pt x="40" y="1988"/>
                  <a:pt x="40" y="1988"/>
                  <a:pt x="40" y="1988"/>
                </a:cubicBezTo>
                <a:cubicBezTo>
                  <a:pt x="40" y="1981"/>
                  <a:pt x="40" y="1981"/>
                  <a:pt x="40" y="1981"/>
                </a:cubicBezTo>
                <a:lnTo>
                  <a:pt x="32" y="1981"/>
                </a:lnTo>
                <a:close/>
                <a:moveTo>
                  <a:pt x="87" y="2020"/>
                </a:moveTo>
                <a:cubicBezTo>
                  <a:pt x="87" y="2020"/>
                  <a:pt x="87" y="2020"/>
                  <a:pt x="87" y="2020"/>
                </a:cubicBezTo>
                <a:cubicBezTo>
                  <a:pt x="87" y="2020"/>
                  <a:pt x="87" y="2020"/>
                  <a:pt x="87" y="2020"/>
                </a:cubicBezTo>
                <a:close/>
                <a:moveTo>
                  <a:pt x="126" y="2059"/>
                </a:moveTo>
                <a:cubicBezTo>
                  <a:pt x="118" y="2059"/>
                  <a:pt x="118" y="2059"/>
                  <a:pt x="118" y="2051"/>
                </a:cubicBezTo>
                <a:cubicBezTo>
                  <a:pt x="118" y="2059"/>
                  <a:pt x="126" y="2059"/>
                  <a:pt x="126" y="2075"/>
                </a:cubicBezTo>
                <a:cubicBezTo>
                  <a:pt x="126" y="2075"/>
                  <a:pt x="126" y="2075"/>
                  <a:pt x="126" y="2059"/>
                </a:cubicBezTo>
                <a:close/>
                <a:moveTo>
                  <a:pt x="32" y="1981"/>
                </a:moveTo>
                <a:cubicBezTo>
                  <a:pt x="24" y="1973"/>
                  <a:pt x="24" y="1973"/>
                  <a:pt x="24" y="1973"/>
                </a:cubicBezTo>
                <a:cubicBezTo>
                  <a:pt x="32" y="1981"/>
                  <a:pt x="24" y="1981"/>
                  <a:pt x="32" y="1981"/>
                </a:cubicBezTo>
                <a:close/>
                <a:moveTo>
                  <a:pt x="24" y="1973"/>
                </a:moveTo>
                <a:cubicBezTo>
                  <a:pt x="24" y="1981"/>
                  <a:pt x="32" y="1981"/>
                  <a:pt x="32" y="1988"/>
                </a:cubicBezTo>
                <a:cubicBezTo>
                  <a:pt x="32" y="1981"/>
                  <a:pt x="32" y="1981"/>
                  <a:pt x="24" y="1973"/>
                </a:cubicBezTo>
                <a:close/>
                <a:moveTo>
                  <a:pt x="40" y="1996"/>
                </a:moveTo>
                <a:cubicBezTo>
                  <a:pt x="40" y="1996"/>
                  <a:pt x="40" y="1996"/>
                  <a:pt x="40" y="1996"/>
                </a:cubicBezTo>
                <a:cubicBezTo>
                  <a:pt x="40" y="1988"/>
                  <a:pt x="40" y="1988"/>
                  <a:pt x="40" y="1988"/>
                </a:cubicBezTo>
                <a:cubicBezTo>
                  <a:pt x="40" y="1988"/>
                  <a:pt x="40" y="1996"/>
                  <a:pt x="40" y="1996"/>
                </a:cubicBezTo>
                <a:close/>
                <a:moveTo>
                  <a:pt x="32" y="1988"/>
                </a:moveTo>
                <a:cubicBezTo>
                  <a:pt x="40" y="1988"/>
                  <a:pt x="40" y="1988"/>
                  <a:pt x="40" y="1996"/>
                </a:cubicBezTo>
                <a:cubicBezTo>
                  <a:pt x="40" y="1996"/>
                  <a:pt x="40" y="1996"/>
                  <a:pt x="40" y="1996"/>
                </a:cubicBezTo>
                <a:cubicBezTo>
                  <a:pt x="48" y="1996"/>
                  <a:pt x="48" y="1996"/>
                  <a:pt x="55" y="1996"/>
                </a:cubicBezTo>
                <a:cubicBezTo>
                  <a:pt x="40" y="1988"/>
                  <a:pt x="40" y="1988"/>
                  <a:pt x="32" y="1988"/>
                </a:cubicBezTo>
                <a:close/>
                <a:moveTo>
                  <a:pt x="95" y="2028"/>
                </a:moveTo>
                <a:cubicBezTo>
                  <a:pt x="95" y="2028"/>
                  <a:pt x="95" y="2028"/>
                  <a:pt x="87" y="2028"/>
                </a:cubicBezTo>
                <a:cubicBezTo>
                  <a:pt x="95" y="2028"/>
                  <a:pt x="87" y="2028"/>
                  <a:pt x="95" y="2028"/>
                </a:cubicBezTo>
                <a:close/>
                <a:moveTo>
                  <a:pt x="63" y="2012"/>
                </a:moveTo>
                <a:cubicBezTo>
                  <a:pt x="63" y="2012"/>
                  <a:pt x="63" y="2012"/>
                  <a:pt x="63" y="2012"/>
                </a:cubicBezTo>
                <a:cubicBezTo>
                  <a:pt x="63" y="2012"/>
                  <a:pt x="63" y="2012"/>
                  <a:pt x="79" y="2028"/>
                </a:cubicBezTo>
                <a:cubicBezTo>
                  <a:pt x="79" y="2028"/>
                  <a:pt x="79" y="2028"/>
                  <a:pt x="79" y="2028"/>
                </a:cubicBezTo>
                <a:cubicBezTo>
                  <a:pt x="79" y="2028"/>
                  <a:pt x="79" y="2028"/>
                  <a:pt x="71" y="2012"/>
                </a:cubicBezTo>
                <a:cubicBezTo>
                  <a:pt x="71" y="2012"/>
                  <a:pt x="71" y="2012"/>
                  <a:pt x="55" y="2004"/>
                </a:cubicBezTo>
                <a:cubicBezTo>
                  <a:pt x="55" y="2004"/>
                  <a:pt x="55" y="2004"/>
                  <a:pt x="63" y="2012"/>
                </a:cubicBezTo>
                <a:close/>
                <a:moveTo>
                  <a:pt x="71" y="2012"/>
                </a:moveTo>
                <a:cubicBezTo>
                  <a:pt x="79" y="2020"/>
                  <a:pt x="79" y="2020"/>
                  <a:pt x="79" y="2020"/>
                </a:cubicBezTo>
                <a:cubicBezTo>
                  <a:pt x="79" y="2020"/>
                  <a:pt x="79" y="2020"/>
                  <a:pt x="87" y="2028"/>
                </a:cubicBezTo>
                <a:cubicBezTo>
                  <a:pt x="87" y="2020"/>
                  <a:pt x="87" y="2020"/>
                  <a:pt x="87" y="2020"/>
                </a:cubicBezTo>
                <a:cubicBezTo>
                  <a:pt x="79" y="2012"/>
                  <a:pt x="79" y="2020"/>
                  <a:pt x="71" y="2012"/>
                </a:cubicBezTo>
                <a:close/>
                <a:moveTo>
                  <a:pt x="95" y="2028"/>
                </a:moveTo>
                <a:cubicBezTo>
                  <a:pt x="95" y="2028"/>
                  <a:pt x="95" y="2028"/>
                  <a:pt x="87" y="2028"/>
                </a:cubicBezTo>
                <a:cubicBezTo>
                  <a:pt x="87" y="2028"/>
                  <a:pt x="103" y="2035"/>
                  <a:pt x="103" y="2043"/>
                </a:cubicBezTo>
                <a:cubicBezTo>
                  <a:pt x="103" y="2035"/>
                  <a:pt x="103" y="2035"/>
                  <a:pt x="95" y="2028"/>
                </a:cubicBezTo>
                <a:close/>
                <a:moveTo>
                  <a:pt x="87" y="2028"/>
                </a:moveTo>
                <a:cubicBezTo>
                  <a:pt x="87" y="2028"/>
                  <a:pt x="87" y="2028"/>
                  <a:pt x="87" y="2028"/>
                </a:cubicBezTo>
                <a:cubicBezTo>
                  <a:pt x="87" y="2028"/>
                  <a:pt x="87" y="2028"/>
                  <a:pt x="87" y="2028"/>
                </a:cubicBezTo>
                <a:cubicBezTo>
                  <a:pt x="87" y="2028"/>
                  <a:pt x="87" y="2028"/>
                  <a:pt x="87" y="2028"/>
                </a:cubicBezTo>
                <a:cubicBezTo>
                  <a:pt x="87" y="2028"/>
                  <a:pt x="87" y="2028"/>
                  <a:pt x="87" y="2028"/>
                </a:cubicBezTo>
                <a:close/>
                <a:moveTo>
                  <a:pt x="55" y="1996"/>
                </a:moveTo>
                <a:cubicBezTo>
                  <a:pt x="55" y="1996"/>
                  <a:pt x="55" y="1996"/>
                  <a:pt x="40" y="1996"/>
                </a:cubicBezTo>
                <a:cubicBezTo>
                  <a:pt x="48" y="1996"/>
                  <a:pt x="48" y="2004"/>
                  <a:pt x="55" y="2004"/>
                </a:cubicBezTo>
                <a:cubicBezTo>
                  <a:pt x="55" y="2004"/>
                  <a:pt x="55" y="2004"/>
                  <a:pt x="55" y="2004"/>
                </a:cubicBezTo>
                <a:cubicBezTo>
                  <a:pt x="55" y="2004"/>
                  <a:pt x="55" y="2004"/>
                  <a:pt x="55" y="1996"/>
                </a:cubicBezTo>
                <a:close/>
                <a:moveTo>
                  <a:pt x="0" y="1973"/>
                </a:moveTo>
                <a:cubicBezTo>
                  <a:pt x="0" y="1973"/>
                  <a:pt x="0" y="1973"/>
                  <a:pt x="8" y="1973"/>
                </a:cubicBezTo>
                <a:cubicBezTo>
                  <a:pt x="8" y="1973"/>
                  <a:pt x="8" y="1973"/>
                  <a:pt x="8" y="1973"/>
                </a:cubicBezTo>
                <a:cubicBezTo>
                  <a:pt x="8" y="1973"/>
                  <a:pt x="8" y="1973"/>
                  <a:pt x="0" y="1973"/>
                </a:cubicBezTo>
                <a:cubicBezTo>
                  <a:pt x="8" y="1973"/>
                  <a:pt x="0" y="1973"/>
                  <a:pt x="0" y="1973"/>
                </a:cubicBezTo>
                <a:close/>
                <a:moveTo>
                  <a:pt x="8" y="1981"/>
                </a:moveTo>
                <a:cubicBezTo>
                  <a:pt x="8" y="1988"/>
                  <a:pt x="8" y="1988"/>
                  <a:pt x="8" y="1988"/>
                </a:cubicBezTo>
                <a:cubicBezTo>
                  <a:pt x="16" y="1988"/>
                  <a:pt x="16" y="1988"/>
                  <a:pt x="16" y="1988"/>
                </a:cubicBezTo>
                <a:cubicBezTo>
                  <a:pt x="8" y="1981"/>
                  <a:pt x="8" y="1981"/>
                  <a:pt x="8" y="1981"/>
                </a:cubicBezTo>
                <a:close/>
                <a:moveTo>
                  <a:pt x="24" y="1988"/>
                </a:moveTo>
                <a:cubicBezTo>
                  <a:pt x="16" y="1988"/>
                  <a:pt x="16" y="1988"/>
                  <a:pt x="8" y="1988"/>
                </a:cubicBezTo>
                <a:lnTo>
                  <a:pt x="24" y="1988"/>
                </a:lnTo>
                <a:close/>
                <a:moveTo>
                  <a:pt x="103" y="2090"/>
                </a:moveTo>
                <a:cubicBezTo>
                  <a:pt x="103" y="2090"/>
                  <a:pt x="103" y="2090"/>
                  <a:pt x="103" y="2090"/>
                </a:cubicBezTo>
                <a:cubicBezTo>
                  <a:pt x="103" y="2090"/>
                  <a:pt x="103" y="2090"/>
                  <a:pt x="110" y="2090"/>
                </a:cubicBezTo>
                <a:cubicBezTo>
                  <a:pt x="110" y="2090"/>
                  <a:pt x="110" y="2090"/>
                  <a:pt x="103" y="2082"/>
                </a:cubicBezTo>
                <a:cubicBezTo>
                  <a:pt x="103" y="2090"/>
                  <a:pt x="103" y="2090"/>
                  <a:pt x="103" y="2090"/>
                </a:cubicBezTo>
                <a:close/>
                <a:moveTo>
                  <a:pt x="103" y="2082"/>
                </a:moveTo>
                <a:cubicBezTo>
                  <a:pt x="103" y="2082"/>
                  <a:pt x="103" y="2082"/>
                  <a:pt x="103" y="2082"/>
                </a:cubicBezTo>
                <a:cubicBezTo>
                  <a:pt x="103" y="2082"/>
                  <a:pt x="103" y="2082"/>
                  <a:pt x="103" y="2082"/>
                </a:cubicBezTo>
                <a:close/>
                <a:moveTo>
                  <a:pt x="103" y="2082"/>
                </a:moveTo>
                <a:cubicBezTo>
                  <a:pt x="103" y="2082"/>
                  <a:pt x="103" y="2082"/>
                  <a:pt x="103" y="2082"/>
                </a:cubicBezTo>
                <a:cubicBezTo>
                  <a:pt x="110" y="2082"/>
                  <a:pt x="110" y="2082"/>
                  <a:pt x="110" y="2082"/>
                </a:cubicBezTo>
                <a:cubicBezTo>
                  <a:pt x="95" y="2075"/>
                  <a:pt x="95" y="2075"/>
                  <a:pt x="95" y="2075"/>
                </a:cubicBezTo>
                <a:cubicBezTo>
                  <a:pt x="103" y="2075"/>
                  <a:pt x="103" y="2075"/>
                  <a:pt x="103" y="2075"/>
                </a:cubicBezTo>
                <a:cubicBezTo>
                  <a:pt x="103" y="2082"/>
                  <a:pt x="103" y="2082"/>
                  <a:pt x="103" y="2082"/>
                </a:cubicBezTo>
                <a:close/>
                <a:moveTo>
                  <a:pt x="95" y="2075"/>
                </a:moveTo>
                <a:cubicBezTo>
                  <a:pt x="87" y="2067"/>
                  <a:pt x="87" y="2067"/>
                  <a:pt x="87" y="2067"/>
                </a:cubicBezTo>
                <a:cubicBezTo>
                  <a:pt x="87" y="2075"/>
                  <a:pt x="87" y="2075"/>
                  <a:pt x="87" y="2075"/>
                </a:cubicBezTo>
                <a:cubicBezTo>
                  <a:pt x="95" y="2075"/>
                  <a:pt x="95" y="2075"/>
                  <a:pt x="95" y="2075"/>
                </a:cubicBezTo>
                <a:close/>
                <a:moveTo>
                  <a:pt x="87" y="2067"/>
                </a:moveTo>
                <a:cubicBezTo>
                  <a:pt x="79" y="2067"/>
                  <a:pt x="87" y="2067"/>
                  <a:pt x="87" y="2075"/>
                </a:cubicBezTo>
                <a:cubicBezTo>
                  <a:pt x="87" y="2067"/>
                  <a:pt x="87" y="2075"/>
                  <a:pt x="87" y="2067"/>
                </a:cubicBezTo>
                <a:close/>
                <a:moveTo>
                  <a:pt x="95" y="2090"/>
                </a:moveTo>
                <a:cubicBezTo>
                  <a:pt x="95" y="2090"/>
                  <a:pt x="95" y="2082"/>
                  <a:pt x="95" y="2082"/>
                </a:cubicBezTo>
                <a:cubicBezTo>
                  <a:pt x="95" y="2082"/>
                  <a:pt x="95" y="2082"/>
                  <a:pt x="95" y="2090"/>
                </a:cubicBezTo>
                <a:close/>
                <a:moveTo>
                  <a:pt x="158" y="2161"/>
                </a:moveTo>
                <a:cubicBezTo>
                  <a:pt x="158" y="2168"/>
                  <a:pt x="158" y="2168"/>
                  <a:pt x="158" y="2168"/>
                </a:cubicBezTo>
                <a:cubicBezTo>
                  <a:pt x="158" y="2168"/>
                  <a:pt x="158" y="2161"/>
                  <a:pt x="158" y="2161"/>
                </a:cubicBezTo>
                <a:cubicBezTo>
                  <a:pt x="158" y="2161"/>
                  <a:pt x="158" y="2161"/>
                  <a:pt x="158" y="2161"/>
                </a:cubicBezTo>
                <a:close/>
                <a:moveTo>
                  <a:pt x="699" y="2317"/>
                </a:moveTo>
                <a:cubicBezTo>
                  <a:pt x="691" y="2317"/>
                  <a:pt x="691" y="2317"/>
                  <a:pt x="691" y="2317"/>
                </a:cubicBezTo>
                <a:cubicBezTo>
                  <a:pt x="691" y="2325"/>
                  <a:pt x="691" y="2325"/>
                  <a:pt x="691" y="2325"/>
                </a:cubicBezTo>
                <a:lnTo>
                  <a:pt x="699" y="2317"/>
                </a:lnTo>
                <a:close/>
                <a:moveTo>
                  <a:pt x="212" y="2247"/>
                </a:moveTo>
                <a:cubicBezTo>
                  <a:pt x="212" y="2247"/>
                  <a:pt x="212" y="2247"/>
                  <a:pt x="212" y="2247"/>
                </a:cubicBezTo>
                <a:cubicBezTo>
                  <a:pt x="212" y="2239"/>
                  <a:pt x="212" y="2239"/>
                  <a:pt x="212" y="2239"/>
                </a:cubicBezTo>
                <a:lnTo>
                  <a:pt x="212" y="2247"/>
                </a:lnTo>
                <a:close/>
                <a:moveTo>
                  <a:pt x="676" y="2356"/>
                </a:moveTo>
                <a:cubicBezTo>
                  <a:pt x="676" y="2356"/>
                  <a:pt x="676" y="2356"/>
                  <a:pt x="676" y="2348"/>
                </a:cubicBezTo>
                <a:cubicBezTo>
                  <a:pt x="676" y="2348"/>
                  <a:pt x="676" y="2348"/>
                  <a:pt x="668" y="2364"/>
                </a:cubicBezTo>
                <a:lnTo>
                  <a:pt x="676" y="2356"/>
                </a:lnTo>
                <a:close/>
                <a:moveTo>
                  <a:pt x="652" y="2395"/>
                </a:moveTo>
                <a:cubicBezTo>
                  <a:pt x="644" y="2395"/>
                  <a:pt x="644" y="2395"/>
                  <a:pt x="644" y="2395"/>
                </a:cubicBezTo>
                <a:cubicBezTo>
                  <a:pt x="644" y="2403"/>
                  <a:pt x="644" y="2403"/>
                  <a:pt x="644" y="2403"/>
                </a:cubicBezTo>
                <a:lnTo>
                  <a:pt x="652" y="2395"/>
                </a:lnTo>
                <a:close/>
                <a:moveTo>
                  <a:pt x="770" y="2176"/>
                </a:moveTo>
                <a:cubicBezTo>
                  <a:pt x="778" y="2176"/>
                  <a:pt x="778" y="2176"/>
                  <a:pt x="778" y="2176"/>
                </a:cubicBezTo>
                <a:cubicBezTo>
                  <a:pt x="770" y="2176"/>
                  <a:pt x="770" y="2176"/>
                  <a:pt x="770" y="2176"/>
                </a:cubicBezTo>
                <a:close/>
                <a:moveTo>
                  <a:pt x="778" y="2184"/>
                </a:moveTo>
                <a:cubicBezTo>
                  <a:pt x="778" y="2184"/>
                  <a:pt x="770" y="2176"/>
                  <a:pt x="770" y="2176"/>
                </a:cubicBezTo>
                <a:cubicBezTo>
                  <a:pt x="770" y="2176"/>
                  <a:pt x="770" y="2184"/>
                  <a:pt x="770" y="2184"/>
                </a:cubicBezTo>
                <a:cubicBezTo>
                  <a:pt x="770" y="2184"/>
                  <a:pt x="770" y="2184"/>
                  <a:pt x="778" y="2184"/>
                </a:cubicBezTo>
                <a:close/>
                <a:moveTo>
                  <a:pt x="770" y="2184"/>
                </a:moveTo>
                <a:cubicBezTo>
                  <a:pt x="770" y="2184"/>
                  <a:pt x="762" y="2192"/>
                  <a:pt x="770" y="2184"/>
                </a:cubicBezTo>
                <a:close/>
                <a:moveTo>
                  <a:pt x="762" y="2208"/>
                </a:moveTo>
                <a:cubicBezTo>
                  <a:pt x="762" y="2200"/>
                  <a:pt x="762" y="2200"/>
                  <a:pt x="762" y="2200"/>
                </a:cubicBezTo>
                <a:cubicBezTo>
                  <a:pt x="754" y="2208"/>
                  <a:pt x="754" y="2208"/>
                  <a:pt x="754" y="2208"/>
                </a:cubicBezTo>
                <a:lnTo>
                  <a:pt x="762" y="2208"/>
                </a:lnTo>
                <a:close/>
                <a:moveTo>
                  <a:pt x="676" y="2364"/>
                </a:moveTo>
                <a:cubicBezTo>
                  <a:pt x="676" y="2364"/>
                  <a:pt x="676" y="2364"/>
                  <a:pt x="676" y="2364"/>
                </a:cubicBezTo>
                <a:cubicBezTo>
                  <a:pt x="668" y="2364"/>
                  <a:pt x="668" y="2364"/>
                  <a:pt x="668" y="2372"/>
                </a:cubicBezTo>
                <a:cubicBezTo>
                  <a:pt x="676" y="2372"/>
                  <a:pt x="668" y="2372"/>
                  <a:pt x="676" y="2364"/>
                </a:cubicBezTo>
                <a:close/>
                <a:moveTo>
                  <a:pt x="676" y="2364"/>
                </a:moveTo>
                <a:cubicBezTo>
                  <a:pt x="676" y="2356"/>
                  <a:pt x="676" y="2356"/>
                  <a:pt x="676" y="2356"/>
                </a:cubicBezTo>
                <a:cubicBezTo>
                  <a:pt x="676" y="2356"/>
                  <a:pt x="676" y="2356"/>
                  <a:pt x="676" y="2356"/>
                </a:cubicBezTo>
                <a:cubicBezTo>
                  <a:pt x="676" y="2356"/>
                  <a:pt x="676" y="2364"/>
                  <a:pt x="676" y="2364"/>
                </a:cubicBezTo>
                <a:cubicBezTo>
                  <a:pt x="676" y="2364"/>
                  <a:pt x="676" y="2364"/>
                  <a:pt x="676" y="2364"/>
                </a:cubicBezTo>
                <a:close/>
                <a:moveTo>
                  <a:pt x="283" y="2341"/>
                </a:moveTo>
                <a:cubicBezTo>
                  <a:pt x="283" y="2341"/>
                  <a:pt x="283" y="2341"/>
                  <a:pt x="275" y="2341"/>
                </a:cubicBezTo>
                <a:cubicBezTo>
                  <a:pt x="283" y="2341"/>
                  <a:pt x="283" y="2341"/>
                  <a:pt x="283" y="2341"/>
                </a:cubicBezTo>
                <a:cubicBezTo>
                  <a:pt x="283" y="2341"/>
                  <a:pt x="283" y="2341"/>
                  <a:pt x="283" y="2341"/>
                </a:cubicBezTo>
                <a:close/>
                <a:moveTo>
                  <a:pt x="275" y="2325"/>
                </a:moveTo>
                <a:cubicBezTo>
                  <a:pt x="275" y="2325"/>
                  <a:pt x="275" y="2325"/>
                  <a:pt x="275" y="2325"/>
                </a:cubicBezTo>
                <a:cubicBezTo>
                  <a:pt x="267" y="2325"/>
                  <a:pt x="267" y="2325"/>
                  <a:pt x="267" y="2325"/>
                </a:cubicBezTo>
                <a:cubicBezTo>
                  <a:pt x="267" y="2325"/>
                  <a:pt x="267" y="2325"/>
                  <a:pt x="275" y="2333"/>
                </a:cubicBezTo>
                <a:cubicBezTo>
                  <a:pt x="275" y="2333"/>
                  <a:pt x="275" y="2333"/>
                  <a:pt x="275" y="2333"/>
                </a:cubicBezTo>
                <a:cubicBezTo>
                  <a:pt x="275" y="2333"/>
                  <a:pt x="275" y="2333"/>
                  <a:pt x="275" y="2333"/>
                </a:cubicBezTo>
                <a:cubicBezTo>
                  <a:pt x="275" y="2333"/>
                  <a:pt x="275" y="2341"/>
                  <a:pt x="275" y="2341"/>
                </a:cubicBezTo>
                <a:cubicBezTo>
                  <a:pt x="275" y="2341"/>
                  <a:pt x="275" y="2341"/>
                  <a:pt x="275" y="2341"/>
                </a:cubicBezTo>
                <a:cubicBezTo>
                  <a:pt x="275" y="2333"/>
                  <a:pt x="275" y="2333"/>
                  <a:pt x="275" y="2325"/>
                </a:cubicBezTo>
                <a:close/>
                <a:moveTo>
                  <a:pt x="291" y="2348"/>
                </a:moveTo>
                <a:cubicBezTo>
                  <a:pt x="291" y="2348"/>
                  <a:pt x="291" y="2348"/>
                  <a:pt x="291" y="2356"/>
                </a:cubicBezTo>
                <a:cubicBezTo>
                  <a:pt x="291" y="2341"/>
                  <a:pt x="291" y="2348"/>
                  <a:pt x="291" y="2348"/>
                </a:cubicBezTo>
                <a:close/>
                <a:moveTo>
                  <a:pt x="275" y="2341"/>
                </a:moveTo>
                <a:cubicBezTo>
                  <a:pt x="283" y="2341"/>
                  <a:pt x="275" y="2341"/>
                  <a:pt x="283" y="2341"/>
                </a:cubicBezTo>
                <a:cubicBezTo>
                  <a:pt x="283" y="2341"/>
                  <a:pt x="283" y="2341"/>
                  <a:pt x="283" y="2341"/>
                </a:cubicBezTo>
                <a:cubicBezTo>
                  <a:pt x="283" y="2341"/>
                  <a:pt x="283" y="2341"/>
                  <a:pt x="283" y="2341"/>
                </a:cubicBezTo>
                <a:cubicBezTo>
                  <a:pt x="283" y="2341"/>
                  <a:pt x="275" y="2341"/>
                  <a:pt x="275" y="2341"/>
                </a:cubicBezTo>
                <a:close/>
                <a:moveTo>
                  <a:pt x="291" y="2356"/>
                </a:moveTo>
                <a:cubicBezTo>
                  <a:pt x="291" y="2356"/>
                  <a:pt x="291" y="2356"/>
                  <a:pt x="291" y="2356"/>
                </a:cubicBezTo>
                <a:cubicBezTo>
                  <a:pt x="291" y="2356"/>
                  <a:pt x="291" y="2356"/>
                  <a:pt x="291" y="2356"/>
                </a:cubicBezTo>
                <a:cubicBezTo>
                  <a:pt x="291" y="2356"/>
                  <a:pt x="291" y="2356"/>
                  <a:pt x="291" y="2356"/>
                </a:cubicBezTo>
                <a:close/>
                <a:moveTo>
                  <a:pt x="252" y="2309"/>
                </a:moveTo>
                <a:cubicBezTo>
                  <a:pt x="244" y="2301"/>
                  <a:pt x="244" y="2301"/>
                  <a:pt x="244" y="2301"/>
                </a:cubicBezTo>
                <a:cubicBezTo>
                  <a:pt x="244" y="2294"/>
                  <a:pt x="236" y="2286"/>
                  <a:pt x="244" y="2286"/>
                </a:cubicBezTo>
                <a:cubicBezTo>
                  <a:pt x="244" y="2286"/>
                  <a:pt x="244" y="2286"/>
                  <a:pt x="228" y="2286"/>
                </a:cubicBezTo>
                <a:cubicBezTo>
                  <a:pt x="244" y="2301"/>
                  <a:pt x="252" y="2309"/>
                  <a:pt x="260" y="2317"/>
                </a:cubicBezTo>
                <a:cubicBezTo>
                  <a:pt x="260" y="2317"/>
                  <a:pt x="260" y="2309"/>
                  <a:pt x="260" y="2309"/>
                </a:cubicBezTo>
                <a:cubicBezTo>
                  <a:pt x="252" y="2301"/>
                  <a:pt x="252" y="2301"/>
                  <a:pt x="252" y="2309"/>
                </a:cubicBezTo>
                <a:close/>
                <a:moveTo>
                  <a:pt x="322" y="2380"/>
                </a:moveTo>
                <a:cubicBezTo>
                  <a:pt x="315" y="2372"/>
                  <a:pt x="322" y="2380"/>
                  <a:pt x="315" y="2372"/>
                </a:cubicBezTo>
                <a:cubicBezTo>
                  <a:pt x="315" y="2372"/>
                  <a:pt x="315" y="2372"/>
                  <a:pt x="315" y="2380"/>
                </a:cubicBezTo>
                <a:cubicBezTo>
                  <a:pt x="322" y="2388"/>
                  <a:pt x="322" y="2380"/>
                  <a:pt x="322" y="2388"/>
                </a:cubicBezTo>
                <a:cubicBezTo>
                  <a:pt x="322" y="2388"/>
                  <a:pt x="322" y="2388"/>
                  <a:pt x="322" y="2388"/>
                </a:cubicBezTo>
                <a:cubicBezTo>
                  <a:pt x="322" y="2388"/>
                  <a:pt x="322" y="2388"/>
                  <a:pt x="322" y="2380"/>
                </a:cubicBezTo>
                <a:close/>
                <a:moveTo>
                  <a:pt x="197" y="2231"/>
                </a:moveTo>
                <a:cubicBezTo>
                  <a:pt x="197" y="2231"/>
                  <a:pt x="197" y="2231"/>
                  <a:pt x="197" y="2231"/>
                </a:cubicBezTo>
                <a:cubicBezTo>
                  <a:pt x="197" y="2231"/>
                  <a:pt x="197" y="2231"/>
                  <a:pt x="197" y="2231"/>
                </a:cubicBezTo>
                <a:close/>
                <a:moveTo>
                  <a:pt x="197" y="2239"/>
                </a:moveTo>
                <a:cubicBezTo>
                  <a:pt x="197" y="2239"/>
                  <a:pt x="197" y="2239"/>
                  <a:pt x="197" y="2239"/>
                </a:cubicBezTo>
                <a:cubicBezTo>
                  <a:pt x="197" y="2239"/>
                  <a:pt x="197" y="2239"/>
                  <a:pt x="197" y="2239"/>
                </a:cubicBezTo>
                <a:cubicBezTo>
                  <a:pt x="197" y="2239"/>
                  <a:pt x="205" y="2239"/>
                  <a:pt x="205" y="2239"/>
                </a:cubicBezTo>
                <a:cubicBezTo>
                  <a:pt x="205" y="2239"/>
                  <a:pt x="205" y="2239"/>
                  <a:pt x="205" y="2239"/>
                </a:cubicBezTo>
                <a:cubicBezTo>
                  <a:pt x="197" y="2231"/>
                  <a:pt x="197" y="2231"/>
                  <a:pt x="197" y="2231"/>
                </a:cubicBezTo>
                <a:cubicBezTo>
                  <a:pt x="197" y="2231"/>
                  <a:pt x="197" y="2239"/>
                  <a:pt x="197" y="2239"/>
                </a:cubicBezTo>
                <a:close/>
                <a:moveTo>
                  <a:pt x="362" y="2427"/>
                </a:moveTo>
                <a:cubicBezTo>
                  <a:pt x="354" y="2419"/>
                  <a:pt x="354" y="2419"/>
                  <a:pt x="354" y="2419"/>
                </a:cubicBezTo>
                <a:cubicBezTo>
                  <a:pt x="354" y="2427"/>
                  <a:pt x="354" y="2427"/>
                  <a:pt x="354" y="2427"/>
                </a:cubicBezTo>
                <a:lnTo>
                  <a:pt x="362" y="2427"/>
                </a:lnTo>
                <a:close/>
                <a:moveTo>
                  <a:pt x="393" y="2474"/>
                </a:moveTo>
                <a:cubicBezTo>
                  <a:pt x="393" y="2474"/>
                  <a:pt x="393" y="2466"/>
                  <a:pt x="393" y="2466"/>
                </a:cubicBezTo>
                <a:cubicBezTo>
                  <a:pt x="393" y="2474"/>
                  <a:pt x="393" y="2474"/>
                  <a:pt x="393" y="2474"/>
                </a:cubicBezTo>
                <a:cubicBezTo>
                  <a:pt x="393" y="2474"/>
                  <a:pt x="393" y="2474"/>
                  <a:pt x="393" y="2474"/>
                </a:cubicBezTo>
                <a:close/>
                <a:moveTo>
                  <a:pt x="346" y="2411"/>
                </a:moveTo>
                <a:cubicBezTo>
                  <a:pt x="346" y="2411"/>
                  <a:pt x="346" y="2411"/>
                  <a:pt x="346" y="2411"/>
                </a:cubicBezTo>
                <a:cubicBezTo>
                  <a:pt x="346" y="2411"/>
                  <a:pt x="346" y="2411"/>
                  <a:pt x="346" y="2411"/>
                </a:cubicBezTo>
                <a:cubicBezTo>
                  <a:pt x="338" y="2403"/>
                  <a:pt x="338" y="2403"/>
                  <a:pt x="338" y="2403"/>
                </a:cubicBezTo>
                <a:cubicBezTo>
                  <a:pt x="338" y="2403"/>
                  <a:pt x="338" y="2403"/>
                  <a:pt x="330" y="2403"/>
                </a:cubicBezTo>
                <a:cubicBezTo>
                  <a:pt x="338" y="2403"/>
                  <a:pt x="338" y="2403"/>
                  <a:pt x="338" y="2403"/>
                </a:cubicBezTo>
                <a:cubicBezTo>
                  <a:pt x="322" y="2388"/>
                  <a:pt x="322" y="2388"/>
                  <a:pt x="322" y="2388"/>
                </a:cubicBezTo>
                <a:cubicBezTo>
                  <a:pt x="330" y="2395"/>
                  <a:pt x="330" y="2403"/>
                  <a:pt x="338" y="2411"/>
                </a:cubicBezTo>
                <a:cubicBezTo>
                  <a:pt x="338" y="2411"/>
                  <a:pt x="338" y="2411"/>
                  <a:pt x="346" y="2419"/>
                </a:cubicBezTo>
                <a:cubicBezTo>
                  <a:pt x="346" y="2411"/>
                  <a:pt x="346" y="2411"/>
                  <a:pt x="346" y="2419"/>
                </a:cubicBezTo>
                <a:cubicBezTo>
                  <a:pt x="346" y="2419"/>
                  <a:pt x="346" y="2419"/>
                  <a:pt x="346" y="2411"/>
                </a:cubicBezTo>
                <a:cubicBezTo>
                  <a:pt x="346" y="2411"/>
                  <a:pt x="346" y="2411"/>
                  <a:pt x="346" y="2411"/>
                </a:cubicBezTo>
                <a:close/>
                <a:moveTo>
                  <a:pt x="370" y="2442"/>
                </a:moveTo>
                <a:cubicBezTo>
                  <a:pt x="362" y="2435"/>
                  <a:pt x="362" y="2435"/>
                  <a:pt x="354" y="2427"/>
                </a:cubicBezTo>
                <a:cubicBezTo>
                  <a:pt x="354" y="2427"/>
                  <a:pt x="354" y="2427"/>
                  <a:pt x="354" y="2427"/>
                </a:cubicBezTo>
                <a:cubicBezTo>
                  <a:pt x="354" y="2427"/>
                  <a:pt x="354" y="2427"/>
                  <a:pt x="370" y="2442"/>
                </a:cubicBezTo>
                <a:close/>
                <a:moveTo>
                  <a:pt x="424" y="2505"/>
                </a:moveTo>
                <a:cubicBezTo>
                  <a:pt x="432" y="2513"/>
                  <a:pt x="432" y="2513"/>
                  <a:pt x="432" y="2513"/>
                </a:cubicBezTo>
                <a:cubicBezTo>
                  <a:pt x="440" y="2521"/>
                  <a:pt x="440" y="2521"/>
                  <a:pt x="440" y="2521"/>
                </a:cubicBezTo>
                <a:lnTo>
                  <a:pt x="424" y="2505"/>
                </a:lnTo>
                <a:close/>
                <a:moveTo>
                  <a:pt x="566" y="2521"/>
                </a:moveTo>
                <a:cubicBezTo>
                  <a:pt x="566" y="2521"/>
                  <a:pt x="566" y="2521"/>
                  <a:pt x="566" y="2521"/>
                </a:cubicBezTo>
                <a:cubicBezTo>
                  <a:pt x="558" y="2521"/>
                  <a:pt x="550" y="2521"/>
                  <a:pt x="566" y="2521"/>
                </a:cubicBezTo>
                <a:close/>
                <a:moveTo>
                  <a:pt x="566" y="2521"/>
                </a:moveTo>
                <a:cubicBezTo>
                  <a:pt x="566" y="2521"/>
                  <a:pt x="566" y="2521"/>
                  <a:pt x="566" y="2521"/>
                </a:cubicBezTo>
                <a:cubicBezTo>
                  <a:pt x="527" y="2521"/>
                  <a:pt x="487" y="2521"/>
                  <a:pt x="472" y="2521"/>
                </a:cubicBezTo>
                <a:cubicBezTo>
                  <a:pt x="527" y="2521"/>
                  <a:pt x="558" y="2521"/>
                  <a:pt x="566" y="2521"/>
                </a:cubicBezTo>
                <a:close/>
                <a:moveTo>
                  <a:pt x="566" y="2521"/>
                </a:moveTo>
                <a:cubicBezTo>
                  <a:pt x="566" y="2521"/>
                  <a:pt x="566" y="2521"/>
                  <a:pt x="566" y="2521"/>
                </a:cubicBezTo>
                <a:cubicBezTo>
                  <a:pt x="582" y="2521"/>
                  <a:pt x="589" y="2521"/>
                  <a:pt x="566" y="2521"/>
                </a:cubicBezTo>
                <a:close/>
                <a:moveTo>
                  <a:pt x="456" y="2521"/>
                </a:moveTo>
                <a:cubicBezTo>
                  <a:pt x="401" y="2528"/>
                  <a:pt x="456" y="2521"/>
                  <a:pt x="456" y="2521"/>
                </a:cubicBezTo>
                <a:close/>
                <a:moveTo>
                  <a:pt x="299" y="2364"/>
                </a:moveTo>
                <a:cubicBezTo>
                  <a:pt x="307" y="2372"/>
                  <a:pt x="307" y="2372"/>
                  <a:pt x="307" y="2372"/>
                </a:cubicBezTo>
                <a:cubicBezTo>
                  <a:pt x="299" y="2356"/>
                  <a:pt x="299" y="2364"/>
                  <a:pt x="299" y="2356"/>
                </a:cubicBezTo>
                <a:cubicBezTo>
                  <a:pt x="291" y="2356"/>
                  <a:pt x="291" y="2356"/>
                  <a:pt x="291" y="2356"/>
                </a:cubicBezTo>
                <a:cubicBezTo>
                  <a:pt x="299" y="2356"/>
                  <a:pt x="299" y="2364"/>
                  <a:pt x="299" y="2364"/>
                </a:cubicBezTo>
                <a:close/>
                <a:moveTo>
                  <a:pt x="354" y="2427"/>
                </a:moveTo>
                <a:cubicBezTo>
                  <a:pt x="354" y="2427"/>
                  <a:pt x="354" y="2427"/>
                  <a:pt x="354" y="2427"/>
                </a:cubicBezTo>
                <a:cubicBezTo>
                  <a:pt x="354" y="2427"/>
                  <a:pt x="354" y="2427"/>
                  <a:pt x="354" y="2427"/>
                </a:cubicBezTo>
                <a:close/>
                <a:moveTo>
                  <a:pt x="346" y="2427"/>
                </a:moveTo>
                <a:cubicBezTo>
                  <a:pt x="354" y="2427"/>
                  <a:pt x="354" y="2427"/>
                  <a:pt x="354" y="2427"/>
                </a:cubicBezTo>
                <a:cubicBezTo>
                  <a:pt x="346" y="2419"/>
                  <a:pt x="346" y="2419"/>
                  <a:pt x="346" y="2419"/>
                </a:cubicBezTo>
                <a:lnTo>
                  <a:pt x="346" y="2427"/>
                </a:lnTo>
                <a:close/>
                <a:moveTo>
                  <a:pt x="315" y="2380"/>
                </a:moveTo>
                <a:cubicBezTo>
                  <a:pt x="315" y="2380"/>
                  <a:pt x="315" y="2380"/>
                  <a:pt x="307" y="2372"/>
                </a:cubicBezTo>
                <a:cubicBezTo>
                  <a:pt x="307" y="2372"/>
                  <a:pt x="315" y="2380"/>
                  <a:pt x="315" y="2380"/>
                </a:cubicBezTo>
                <a:close/>
                <a:moveTo>
                  <a:pt x="260" y="2309"/>
                </a:moveTo>
                <a:cubicBezTo>
                  <a:pt x="260" y="2325"/>
                  <a:pt x="260" y="2325"/>
                  <a:pt x="260" y="2325"/>
                </a:cubicBezTo>
                <a:cubicBezTo>
                  <a:pt x="260" y="2317"/>
                  <a:pt x="260" y="2317"/>
                  <a:pt x="260" y="2317"/>
                </a:cubicBezTo>
                <a:lnTo>
                  <a:pt x="260" y="2309"/>
                </a:lnTo>
                <a:close/>
                <a:moveTo>
                  <a:pt x="417" y="2505"/>
                </a:moveTo>
                <a:cubicBezTo>
                  <a:pt x="417" y="2497"/>
                  <a:pt x="417" y="2497"/>
                  <a:pt x="417" y="2497"/>
                </a:cubicBezTo>
                <a:cubicBezTo>
                  <a:pt x="409" y="2489"/>
                  <a:pt x="409" y="2489"/>
                  <a:pt x="409" y="2489"/>
                </a:cubicBezTo>
                <a:lnTo>
                  <a:pt x="417" y="2505"/>
                </a:lnTo>
                <a:close/>
                <a:moveTo>
                  <a:pt x="260" y="2317"/>
                </a:moveTo>
                <a:cubicBezTo>
                  <a:pt x="260" y="2325"/>
                  <a:pt x="267" y="2325"/>
                  <a:pt x="260" y="2325"/>
                </a:cubicBezTo>
                <a:cubicBezTo>
                  <a:pt x="260" y="2325"/>
                  <a:pt x="260" y="2325"/>
                  <a:pt x="260" y="2317"/>
                </a:cubicBezTo>
                <a:close/>
                <a:moveTo>
                  <a:pt x="432" y="501"/>
                </a:moveTo>
                <a:cubicBezTo>
                  <a:pt x="432" y="501"/>
                  <a:pt x="440" y="501"/>
                  <a:pt x="440" y="517"/>
                </a:cubicBezTo>
                <a:cubicBezTo>
                  <a:pt x="440" y="501"/>
                  <a:pt x="440" y="501"/>
                  <a:pt x="448" y="501"/>
                </a:cubicBezTo>
                <a:cubicBezTo>
                  <a:pt x="448" y="501"/>
                  <a:pt x="448" y="501"/>
                  <a:pt x="432" y="501"/>
                </a:cubicBezTo>
                <a:close/>
                <a:moveTo>
                  <a:pt x="424" y="501"/>
                </a:moveTo>
                <a:cubicBezTo>
                  <a:pt x="432" y="501"/>
                  <a:pt x="432" y="501"/>
                  <a:pt x="432" y="501"/>
                </a:cubicBezTo>
                <a:cubicBezTo>
                  <a:pt x="432" y="501"/>
                  <a:pt x="424" y="501"/>
                  <a:pt x="424" y="501"/>
                </a:cubicBezTo>
                <a:close/>
                <a:moveTo>
                  <a:pt x="456" y="619"/>
                </a:moveTo>
                <a:cubicBezTo>
                  <a:pt x="464" y="627"/>
                  <a:pt x="464" y="627"/>
                  <a:pt x="464" y="627"/>
                </a:cubicBezTo>
                <a:cubicBezTo>
                  <a:pt x="464" y="627"/>
                  <a:pt x="464" y="627"/>
                  <a:pt x="464" y="619"/>
                </a:cubicBezTo>
                <a:cubicBezTo>
                  <a:pt x="464" y="619"/>
                  <a:pt x="464" y="619"/>
                  <a:pt x="464" y="611"/>
                </a:cubicBezTo>
                <a:cubicBezTo>
                  <a:pt x="456" y="611"/>
                  <a:pt x="456" y="611"/>
                  <a:pt x="456" y="611"/>
                </a:cubicBezTo>
                <a:cubicBezTo>
                  <a:pt x="456" y="611"/>
                  <a:pt x="456" y="611"/>
                  <a:pt x="456" y="619"/>
                </a:cubicBezTo>
                <a:cubicBezTo>
                  <a:pt x="456" y="619"/>
                  <a:pt x="456" y="619"/>
                  <a:pt x="456" y="619"/>
                </a:cubicBezTo>
                <a:cubicBezTo>
                  <a:pt x="456" y="619"/>
                  <a:pt x="456" y="619"/>
                  <a:pt x="456" y="619"/>
                </a:cubicBezTo>
                <a:cubicBezTo>
                  <a:pt x="456" y="619"/>
                  <a:pt x="456" y="619"/>
                  <a:pt x="456" y="627"/>
                </a:cubicBezTo>
                <a:cubicBezTo>
                  <a:pt x="456" y="627"/>
                  <a:pt x="456" y="627"/>
                  <a:pt x="456" y="627"/>
                </a:cubicBezTo>
                <a:cubicBezTo>
                  <a:pt x="456" y="634"/>
                  <a:pt x="456" y="634"/>
                  <a:pt x="456" y="627"/>
                </a:cubicBezTo>
                <a:cubicBezTo>
                  <a:pt x="456" y="627"/>
                  <a:pt x="456" y="627"/>
                  <a:pt x="456" y="634"/>
                </a:cubicBezTo>
                <a:cubicBezTo>
                  <a:pt x="456" y="627"/>
                  <a:pt x="456" y="627"/>
                  <a:pt x="456" y="619"/>
                </a:cubicBezTo>
                <a:cubicBezTo>
                  <a:pt x="456" y="619"/>
                  <a:pt x="456" y="619"/>
                  <a:pt x="456" y="619"/>
                </a:cubicBezTo>
                <a:close/>
                <a:moveTo>
                  <a:pt x="464" y="658"/>
                </a:moveTo>
                <a:cubicBezTo>
                  <a:pt x="464" y="650"/>
                  <a:pt x="464" y="650"/>
                  <a:pt x="464" y="634"/>
                </a:cubicBezTo>
                <a:cubicBezTo>
                  <a:pt x="464" y="634"/>
                  <a:pt x="456" y="634"/>
                  <a:pt x="456" y="634"/>
                </a:cubicBezTo>
                <a:cubicBezTo>
                  <a:pt x="464" y="650"/>
                  <a:pt x="464" y="658"/>
                  <a:pt x="464" y="674"/>
                </a:cubicBezTo>
                <a:cubicBezTo>
                  <a:pt x="464" y="674"/>
                  <a:pt x="464" y="674"/>
                  <a:pt x="464" y="666"/>
                </a:cubicBezTo>
                <a:cubicBezTo>
                  <a:pt x="464" y="666"/>
                  <a:pt x="464" y="666"/>
                  <a:pt x="464" y="658"/>
                </a:cubicBezTo>
                <a:close/>
                <a:moveTo>
                  <a:pt x="464" y="674"/>
                </a:moveTo>
                <a:cubicBezTo>
                  <a:pt x="464" y="674"/>
                  <a:pt x="464" y="681"/>
                  <a:pt x="464" y="681"/>
                </a:cubicBezTo>
                <a:cubicBezTo>
                  <a:pt x="464" y="697"/>
                  <a:pt x="464" y="697"/>
                  <a:pt x="464" y="697"/>
                </a:cubicBezTo>
                <a:cubicBezTo>
                  <a:pt x="464" y="697"/>
                  <a:pt x="464" y="697"/>
                  <a:pt x="464" y="697"/>
                </a:cubicBezTo>
                <a:cubicBezTo>
                  <a:pt x="464" y="697"/>
                  <a:pt x="464" y="697"/>
                  <a:pt x="464" y="697"/>
                </a:cubicBezTo>
                <a:cubicBezTo>
                  <a:pt x="464" y="697"/>
                  <a:pt x="464" y="697"/>
                  <a:pt x="464" y="697"/>
                </a:cubicBezTo>
                <a:cubicBezTo>
                  <a:pt x="464" y="705"/>
                  <a:pt x="464" y="697"/>
                  <a:pt x="464" y="705"/>
                </a:cubicBezTo>
                <a:cubicBezTo>
                  <a:pt x="464" y="705"/>
                  <a:pt x="464" y="705"/>
                  <a:pt x="464" y="713"/>
                </a:cubicBezTo>
                <a:cubicBezTo>
                  <a:pt x="464" y="728"/>
                  <a:pt x="472" y="744"/>
                  <a:pt x="472" y="767"/>
                </a:cubicBezTo>
                <a:cubicBezTo>
                  <a:pt x="472" y="767"/>
                  <a:pt x="472" y="760"/>
                  <a:pt x="472" y="752"/>
                </a:cubicBezTo>
                <a:cubicBezTo>
                  <a:pt x="472" y="752"/>
                  <a:pt x="472" y="752"/>
                  <a:pt x="472" y="744"/>
                </a:cubicBezTo>
                <a:cubicBezTo>
                  <a:pt x="464" y="736"/>
                  <a:pt x="464" y="736"/>
                  <a:pt x="464" y="721"/>
                </a:cubicBezTo>
                <a:cubicBezTo>
                  <a:pt x="464" y="721"/>
                  <a:pt x="464" y="721"/>
                  <a:pt x="464" y="713"/>
                </a:cubicBezTo>
                <a:cubicBezTo>
                  <a:pt x="464" y="713"/>
                  <a:pt x="464" y="713"/>
                  <a:pt x="464" y="713"/>
                </a:cubicBezTo>
                <a:cubicBezTo>
                  <a:pt x="464" y="705"/>
                  <a:pt x="464" y="705"/>
                  <a:pt x="464" y="697"/>
                </a:cubicBezTo>
                <a:cubicBezTo>
                  <a:pt x="464" y="697"/>
                  <a:pt x="464" y="697"/>
                  <a:pt x="464" y="697"/>
                </a:cubicBezTo>
                <a:cubicBezTo>
                  <a:pt x="464" y="689"/>
                  <a:pt x="464" y="689"/>
                  <a:pt x="464" y="681"/>
                </a:cubicBezTo>
                <a:cubicBezTo>
                  <a:pt x="464" y="681"/>
                  <a:pt x="464" y="681"/>
                  <a:pt x="464" y="666"/>
                </a:cubicBezTo>
                <a:cubicBezTo>
                  <a:pt x="464" y="666"/>
                  <a:pt x="464" y="666"/>
                  <a:pt x="464" y="674"/>
                </a:cubicBezTo>
                <a:close/>
                <a:moveTo>
                  <a:pt x="472" y="924"/>
                </a:moveTo>
                <a:cubicBezTo>
                  <a:pt x="472" y="924"/>
                  <a:pt x="472" y="924"/>
                  <a:pt x="464" y="924"/>
                </a:cubicBezTo>
                <a:cubicBezTo>
                  <a:pt x="472" y="932"/>
                  <a:pt x="472" y="932"/>
                  <a:pt x="472" y="932"/>
                </a:cubicBezTo>
                <a:cubicBezTo>
                  <a:pt x="472" y="932"/>
                  <a:pt x="472" y="924"/>
                  <a:pt x="472" y="924"/>
                </a:cubicBezTo>
                <a:close/>
                <a:moveTo>
                  <a:pt x="464" y="1644"/>
                </a:moveTo>
                <a:cubicBezTo>
                  <a:pt x="464" y="1644"/>
                  <a:pt x="464" y="1644"/>
                  <a:pt x="464" y="1668"/>
                </a:cubicBezTo>
                <a:cubicBezTo>
                  <a:pt x="464" y="1691"/>
                  <a:pt x="464" y="1691"/>
                  <a:pt x="464" y="1691"/>
                </a:cubicBezTo>
                <a:cubicBezTo>
                  <a:pt x="464" y="1714"/>
                  <a:pt x="464" y="1730"/>
                  <a:pt x="464" y="1761"/>
                </a:cubicBezTo>
                <a:cubicBezTo>
                  <a:pt x="464" y="1761"/>
                  <a:pt x="464" y="1761"/>
                  <a:pt x="464" y="1761"/>
                </a:cubicBezTo>
                <a:cubicBezTo>
                  <a:pt x="464" y="1761"/>
                  <a:pt x="464" y="1761"/>
                  <a:pt x="464" y="1761"/>
                </a:cubicBezTo>
                <a:cubicBezTo>
                  <a:pt x="464" y="1769"/>
                  <a:pt x="464" y="1777"/>
                  <a:pt x="464" y="1793"/>
                </a:cubicBezTo>
                <a:cubicBezTo>
                  <a:pt x="464" y="1785"/>
                  <a:pt x="464" y="1769"/>
                  <a:pt x="464" y="1754"/>
                </a:cubicBezTo>
                <a:cubicBezTo>
                  <a:pt x="464" y="1754"/>
                  <a:pt x="464" y="1754"/>
                  <a:pt x="464" y="1754"/>
                </a:cubicBezTo>
                <a:cubicBezTo>
                  <a:pt x="464" y="1754"/>
                  <a:pt x="464" y="1754"/>
                  <a:pt x="464" y="1754"/>
                </a:cubicBezTo>
                <a:cubicBezTo>
                  <a:pt x="464" y="1754"/>
                  <a:pt x="464" y="1746"/>
                  <a:pt x="464" y="1746"/>
                </a:cubicBezTo>
                <a:cubicBezTo>
                  <a:pt x="464" y="1746"/>
                  <a:pt x="464" y="1746"/>
                  <a:pt x="472" y="1707"/>
                </a:cubicBezTo>
                <a:cubicBezTo>
                  <a:pt x="472" y="1707"/>
                  <a:pt x="472" y="1707"/>
                  <a:pt x="472" y="1691"/>
                </a:cubicBezTo>
                <a:cubicBezTo>
                  <a:pt x="472" y="1691"/>
                  <a:pt x="472" y="1691"/>
                  <a:pt x="472" y="1707"/>
                </a:cubicBezTo>
                <a:cubicBezTo>
                  <a:pt x="472" y="1691"/>
                  <a:pt x="472" y="1668"/>
                  <a:pt x="472" y="1660"/>
                </a:cubicBezTo>
                <a:cubicBezTo>
                  <a:pt x="472" y="1660"/>
                  <a:pt x="472" y="1660"/>
                  <a:pt x="464" y="1644"/>
                </a:cubicBezTo>
                <a:close/>
                <a:moveTo>
                  <a:pt x="464" y="2067"/>
                </a:moveTo>
                <a:cubicBezTo>
                  <a:pt x="472" y="2067"/>
                  <a:pt x="472" y="2067"/>
                  <a:pt x="472" y="2067"/>
                </a:cubicBezTo>
                <a:cubicBezTo>
                  <a:pt x="464" y="2059"/>
                  <a:pt x="472" y="2067"/>
                  <a:pt x="464" y="2067"/>
                </a:cubicBezTo>
                <a:close/>
                <a:moveTo>
                  <a:pt x="472" y="1785"/>
                </a:moveTo>
                <a:cubicBezTo>
                  <a:pt x="472" y="1793"/>
                  <a:pt x="472" y="1793"/>
                  <a:pt x="472" y="1801"/>
                </a:cubicBezTo>
                <a:cubicBezTo>
                  <a:pt x="472" y="1793"/>
                  <a:pt x="472" y="1793"/>
                  <a:pt x="472" y="1785"/>
                </a:cubicBezTo>
                <a:close/>
                <a:moveTo>
                  <a:pt x="479" y="2137"/>
                </a:moveTo>
                <a:cubicBezTo>
                  <a:pt x="479" y="2137"/>
                  <a:pt x="479" y="2137"/>
                  <a:pt x="479" y="2137"/>
                </a:cubicBezTo>
                <a:cubicBezTo>
                  <a:pt x="479" y="2137"/>
                  <a:pt x="479" y="2137"/>
                  <a:pt x="479" y="2121"/>
                </a:cubicBezTo>
                <a:cubicBezTo>
                  <a:pt x="479" y="2121"/>
                  <a:pt x="479" y="2121"/>
                  <a:pt x="479" y="2145"/>
                </a:cubicBezTo>
                <a:cubicBezTo>
                  <a:pt x="479" y="2137"/>
                  <a:pt x="479" y="2137"/>
                  <a:pt x="479" y="2137"/>
                </a:cubicBezTo>
                <a:cubicBezTo>
                  <a:pt x="479" y="2137"/>
                  <a:pt x="479" y="2137"/>
                  <a:pt x="479" y="2137"/>
                </a:cubicBezTo>
                <a:close/>
                <a:moveTo>
                  <a:pt x="464" y="2028"/>
                </a:moveTo>
                <a:cubicBezTo>
                  <a:pt x="464" y="2028"/>
                  <a:pt x="464" y="2035"/>
                  <a:pt x="464" y="2035"/>
                </a:cubicBezTo>
                <a:cubicBezTo>
                  <a:pt x="464" y="2035"/>
                  <a:pt x="464" y="2035"/>
                  <a:pt x="472" y="2067"/>
                </a:cubicBezTo>
                <a:cubicBezTo>
                  <a:pt x="479" y="2075"/>
                  <a:pt x="479" y="2075"/>
                  <a:pt x="479" y="2075"/>
                </a:cubicBezTo>
                <a:cubicBezTo>
                  <a:pt x="479" y="2075"/>
                  <a:pt x="479" y="2075"/>
                  <a:pt x="472" y="2059"/>
                </a:cubicBezTo>
                <a:cubicBezTo>
                  <a:pt x="472" y="2043"/>
                  <a:pt x="472" y="2035"/>
                  <a:pt x="464" y="2028"/>
                </a:cubicBezTo>
                <a:close/>
                <a:moveTo>
                  <a:pt x="464" y="1988"/>
                </a:moveTo>
                <a:cubicBezTo>
                  <a:pt x="464" y="2004"/>
                  <a:pt x="464" y="2012"/>
                  <a:pt x="464" y="2028"/>
                </a:cubicBezTo>
                <a:cubicBezTo>
                  <a:pt x="464" y="2020"/>
                  <a:pt x="464" y="2012"/>
                  <a:pt x="464" y="2012"/>
                </a:cubicBezTo>
                <a:cubicBezTo>
                  <a:pt x="464" y="1988"/>
                  <a:pt x="464" y="1988"/>
                  <a:pt x="464" y="1988"/>
                </a:cubicBezTo>
                <a:close/>
                <a:moveTo>
                  <a:pt x="479" y="1315"/>
                </a:moveTo>
                <a:cubicBezTo>
                  <a:pt x="479" y="1323"/>
                  <a:pt x="479" y="1323"/>
                  <a:pt x="472" y="1331"/>
                </a:cubicBezTo>
                <a:cubicBezTo>
                  <a:pt x="479" y="1354"/>
                  <a:pt x="479" y="1354"/>
                  <a:pt x="479" y="1354"/>
                </a:cubicBezTo>
                <a:cubicBezTo>
                  <a:pt x="479" y="1347"/>
                  <a:pt x="479" y="1339"/>
                  <a:pt x="479" y="1315"/>
                </a:cubicBezTo>
                <a:close/>
                <a:moveTo>
                  <a:pt x="487" y="2153"/>
                </a:moveTo>
                <a:cubicBezTo>
                  <a:pt x="479" y="2145"/>
                  <a:pt x="479" y="2145"/>
                  <a:pt x="479" y="2145"/>
                </a:cubicBezTo>
                <a:cubicBezTo>
                  <a:pt x="487" y="2161"/>
                  <a:pt x="487" y="2161"/>
                  <a:pt x="487" y="2161"/>
                </a:cubicBezTo>
                <a:lnTo>
                  <a:pt x="487" y="2153"/>
                </a:lnTo>
                <a:close/>
                <a:moveTo>
                  <a:pt x="464" y="814"/>
                </a:moveTo>
                <a:cubicBezTo>
                  <a:pt x="464" y="846"/>
                  <a:pt x="464" y="846"/>
                  <a:pt x="464" y="861"/>
                </a:cubicBezTo>
                <a:cubicBezTo>
                  <a:pt x="464" y="877"/>
                  <a:pt x="464" y="877"/>
                  <a:pt x="464" y="877"/>
                </a:cubicBezTo>
                <a:cubicBezTo>
                  <a:pt x="464" y="846"/>
                  <a:pt x="464" y="830"/>
                  <a:pt x="464" y="830"/>
                </a:cubicBezTo>
                <a:cubicBezTo>
                  <a:pt x="464" y="814"/>
                  <a:pt x="464" y="822"/>
                  <a:pt x="464" y="814"/>
                </a:cubicBezTo>
                <a:close/>
                <a:moveTo>
                  <a:pt x="472" y="1597"/>
                </a:moveTo>
                <a:cubicBezTo>
                  <a:pt x="472" y="1605"/>
                  <a:pt x="472" y="1613"/>
                  <a:pt x="472" y="1613"/>
                </a:cubicBezTo>
                <a:cubicBezTo>
                  <a:pt x="472" y="1621"/>
                  <a:pt x="472" y="1621"/>
                  <a:pt x="472" y="1628"/>
                </a:cubicBezTo>
                <a:cubicBezTo>
                  <a:pt x="472" y="1636"/>
                  <a:pt x="472" y="1636"/>
                  <a:pt x="472" y="1636"/>
                </a:cubicBezTo>
                <a:cubicBezTo>
                  <a:pt x="472" y="1636"/>
                  <a:pt x="472" y="1636"/>
                  <a:pt x="472" y="1644"/>
                </a:cubicBezTo>
                <a:cubicBezTo>
                  <a:pt x="472" y="1621"/>
                  <a:pt x="472" y="1621"/>
                  <a:pt x="479" y="1605"/>
                </a:cubicBezTo>
                <a:cubicBezTo>
                  <a:pt x="479" y="1597"/>
                  <a:pt x="479" y="1597"/>
                  <a:pt x="472" y="1597"/>
                </a:cubicBezTo>
                <a:close/>
                <a:moveTo>
                  <a:pt x="464" y="1973"/>
                </a:moveTo>
                <a:cubicBezTo>
                  <a:pt x="464" y="1965"/>
                  <a:pt x="464" y="1965"/>
                  <a:pt x="464" y="1965"/>
                </a:cubicBezTo>
                <a:cubicBezTo>
                  <a:pt x="464" y="1973"/>
                  <a:pt x="464" y="1973"/>
                  <a:pt x="464" y="1973"/>
                </a:cubicBezTo>
                <a:close/>
                <a:moveTo>
                  <a:pt x="464" y="1761"/>
                </a:moveTo>
                <a:cubicBezTo>
                  <a:pt x="464" y="1754"/>
                  <a:pt x="464" y="1746"/>
                  <a:pt x="472" y="1738"/>
                </a:cubicBezTo>
                <a:cubicBezTo>
                  <a:pt x="472" y="1730"/>
                  <a:pt x="472" y="1730"/>
                  <a:pt x="464" y="1746"/>
                </a:cubicBezTo>
                <a:cubicBezTo>
                  <a:pt x="464" y="1746"/>
                  <a:pt x="464" y="1754"/>
                  <a:pt x="464" y="1754"/>
                </a:cubicBezTo>
                <a:cubicBezTo>
                  <a:pt x="464" y="1754"/>
                  <a:pt x="464" y="1761"/>
                  <a:pt x="464" y="1761"/>
                </a:cubicBezTo>
                <a:close/>
                <a:moveTo>
                  <a:pt x="464" y="767"/>
                </a:moveTo>
                <a:cubicBezTo>
                  <a:pt x="464" y="767"/>
                  <a:pt x="464" y="767"/>
                  <a:pt x="464" y="767"/>
                </a:cubicBezTo>
                <a:cubicBezTo>
                  <a:pt x="464" y="767"/>
                  <a:pt x="464" y="767"/>
                  <a:pt x="464" y="767"/>
                </a:cubicBezTo>
                <a:cubicBezTo>
                  <a:pt x="464" y="752"/>
                  <a:pt x="464" y="752"/>
                  <a:pt x="464" y="744"/>
                </a:cubicBezTo>
                <a:cubicBezTo>
                  <a:pt x="464" y="744"/>
                  <a:pt x="464" y="744"/>
                  <a:pt x="464" y="736"/>
                </a:cubicBezTo>
                <a:cubicBezTo>
                  <a:pt x="464" y="736"/>
                  <a:pt x="464" y="736"/>
                  <a:pt x="464" y="736"/>
                </a:cubicBezTo>
                <a:cubicBezTo>
                  <a:pt x="464" y="736"/>
                  <a:pt x="464" y="736"/>
                  <a:pt x="464" y="736"/>
                </a:cubicBezTo>
                <a:cubicBezTo>
                  <a:pt x="464" y="736"/>
                  <a:pt x="464" y="736"/>
                  <a:pt x="464" y="736"/>
                </a:cubicBezTo>
                <a:cubicBezTo>
                  <a:pt x="464" y="736"/>
                  <a:pt x="464" y="736"/>
                  <a:pt x="456" y="713"/>
                </a:cubicBezTo>
                <a:cubicBezTo>
                  <a:pt x="456" y="713"/>
                  <a:pt x="456" y="713"/>
                  <a:pt x="456" y="728"/>
                </a:cubicBezTo>
                <a:cubicBezTo>
                  <a:pt x="464" y="736"/>
                  <a:pt x="464" y="752"/>
                  <a:pt x="464" y="775"/>
                </a:cubicBezTo>
                <a:cubicBezTo>
                  <a:pt x="464" y="775"/>
                  <a:pt x="464" y="775"/>
                  <a:pt x="464" y="767"/>
                </a:cubicBezTo>
                <a:close/>
                <a:moveTo>
                  <a:pt x="456" y="642"/>
                </a:moveTo>
                <a:cubicBezTo>
                  <a:pt x="456" y="642"/>
                  <a:pt x="456" y="650"/>
                  <a:pt x="456" y="658"/>
                </a:cubicBezTo>
                <a:cubicBezTo>
                  <a:pt x="456" y="666"/>
                  <a:pt x="456" y="666"/>
                  <a:pt x="456" y="666"/>
                </a:cubicBezTo>
                <a:cubicBezTo>
                  <a:pt x="456" y="666"/>
                  <a:pt x="456" y="666"/>
                  <a:pt x="456" y="674"/>
                </a:cubicBezTo>
                <a:cubicBezTo>
                  <a:pt x="456" y="658"/>
                  <a:pt x="456" y="650"/>
                  <a:pt x="456" y="642"/>
                </a:cubicBezTo>
                <a:close/>
                <a:moveTo>
                  <a:pt x="456" y="666"/>
                </a:moveTo>
                <a:cubicBezTo>
                  <a:pt x="456" y="674"/>
                  <a:pt x="456" y="674"/>
                  <a:pt x="456" y="674"/>
                </a:cubicBezTo>
                <a:cubicBezTo>
                  <a:pt x="456" y="674"/>
                  <a:pt x="456" y="674"/>
                  <a:pt x="456" y="681"/>
                </a:cubicBezTo>
                <a:cubicBezTo>
                  <a:pt x="456" y="681"/>
                  <a:pt x="456" y="681"/>
                  <a:pt x="456" y="666"/>
                </a:cubicBezTo>
                <a:close/>
                <a:moveTo>
                  <a:pt x="448" y="580"/>
                </a:moveTo>
                <a:cubicBezTo>
                  <a:pt x="448" y="572"/>
                  <a:pt x="448" y="572"/>
                  <a:pt x="448" y="572"/>
                </a:cubicBezTo>
                <a:cubicBezTo>
                  <a:pt x="448" y="564"/>
                  <a:pt x="448" y="564"/>
                  <a:pt x="448" y="564"/>
                </a:cubicBezTo>
                <a:cubicBezTo>
                  <a:pt x="440" y="564"/>
                  <a:pt x="440" y="564"/>
                  <a:pt x="440" y="564"/>
                </a:cubicBezTo>
                <a:lnTo>
                  <a:pt x="448" y="580"/>
                </a:lnTo>
                <a:close/>
                <a:moveTo>
                  <a:pt x="464" y="791"/>
                </a:moveTo>
                <a:cubicBezTo>
                  <a:pt x="464" y="791"/>
                  <a:pt x="464" y="791"/>
                  <a:pt x="464" y="799"/>
                </a:cubicBezTo>
                <a:cubicBezTo>
                  <a:pt x="464" y="799"/>
                  <a:pt x="464" y="799"/>
                  <a:pt x="464" y="799"/>
                </a:cubicBezTo>
                <a:cubicBezTo>
                  <a:pt x="464" y="799"/>
                  <a:pt x="464" y="799"/>
                  <a:pt x="464" y="783"/>
                </a:cubicBezTo>
                <a:cubicBezTo>
                  <a:pt x="464" y="783"/>
                  <a:pt x="464" y="783"/>
                  <a:pt x="464" y="783"/>
                </a:cubicBezTo>
                <a:cubicBezTo>
                  <a:pt x="464" y="783"/>
                  <a:pt x="464" y="783"/>
                  <a:pt x="464" y="775"/>
                </a:cubicBezTo>
                <a:cubicBezTo>
                  <a:pt x="464" y="783"/>
                  <a:pt x="464" y="783"/>
                  <a:pt x="464" y="783"/>
                </a:cubicBezTo>
                <a:cubicBezTo>
                  <a:pt x="464" y="783"/>
                  <a:pt x="464" y="783"/>
                  <a:pt x="464" y="791"/>
                </a:cubicBezTo>
                <a:close/>
                <a:moveTo>
                  <a:pt x="464" y="1808"/>
                </a:moveTo>
                <a:cubicBezTo>
                  <a:pt x="464" y="1808"/>
                  <a:pt x="464" y="1808"/>
                  <a:pt x="472" y="1801"/>
                </a:cubicBezTo>
                <a:cubicBezTo>
                  <a:pt x="472" y="1801"/>
                  <a:pt x="472" y="1801"/>
                  <a:pt x="464" y="1793"/>
                </a:cubicBezTo>
                <a:cubicBezTo>
                  <a:pt x="464" y="1801"/>
                  <a:pt x="464" y="1801"/>
                  <a:pt x="464" y="1808"/>
                </a:cubicBezTo>
                <a:close/>
                <a:moveTo>
                  <a:pt x="456" y="650"/>
                </a:moveTo>
                <a:cubicBezTo>
                  <a:pt x="456" y="642"/>
                  <a:pt x="456" y="642"/>
                  <a:pt x="456" y="642"/>
                </a:cubicBezTo>
                <a:cubicBezTo>
                  <a:pt x="456" y="658"/>
                  <a:pt x="456" y="658"/>
                  <a:pt x="456" y="658"/>
                </a:cubicBezTo>
                <a:cubicBezTo>
                  <a:pt x="456" y="650"/>
                  <a:pt x="456" y="650"/>
                  <a:pt x="456" y="650"/>
                </a:cubicBezTo>
                <a:close/>
                <a:moveTo>
                  <a:pt x="456" y="634"/>
                </a:moveTo>
                <a:cubicBezTo>
                  <a:pt x="456" y="642"/>
                  <a:pt x="456" y="642"/>
                  <a:pt x="456" y="642"/>
                </a:cubicBezTo>
                <a:cubicBezTo>
                  <a:pt x="456" y="642"/>
                  <a:pt x="456" y="642"/>
                  <a:pt x="456" y="634"/>
                </a:cubicBezTo>
                <a:close/>
                <a:moveTo>
                  <a:pt x="487" y="2129"/>
                </a:moveTo>
                <a:cubicBezTo>
                  <a:pt x="479" y="2114"/>
                  <a:pt x="479" y="2106"/>
                  <a:pt x="479" y="2106"/>
                </a:cubicBezTo>
                <a:cubicBezTo>
                  <a:pt x="479" y="2121"/>
                  <a:pt x="479" y="2121"/>
                  <a:pt x="487" y="2129"/>
                </a:cubicBezTo>
                <a:close/>
                <a:moveTo>
                  <a:pt x="440" y="533"/>
                </a:moveTo>
                <a:cubicBezTo>
                  <a:pt x="448" y="541"/>
                  <a:pt x="440" y="533"/>
                  <a:pt x="448" y="541"/>
                </a:cubicBezTo>
                <a:cubicBezTo>
                  <a:pt x="440" y="541"/>
                  <a:pt x="440" y="533"/>
                  <a:pt x="440" y="533"/>
                </a:cubicBezTo>
                <a:close/>
                <a:moveTo>
                  <a:pt x="487" y="2137"/>
                </a:moveTo>
                <a:cubicBezTo>
                  <a:pt x="487" y="2129"/>
                  <a:pt x="487" y="2129"/>
                  <a:pt x="487" y="2129"/>
                </a:cubicBezTo>
                <a:cubicBezTo>
                  <a:pt x="487" y="2129"/>
                  <a:pt x="487" y="2129"/>
                  <a:pt x="487" y="2137"/>
                </a:cubicBezTo>
                <a:close/>
                <a:moveTo>
                  <a:pt x="479" y="1691"/>
                </a:moveTo>
                <a:cubicBezTo>
                  <a:pt x="472" y="1707"/>
                  <a:pt x="472" y="1707"/>
                  <a:pt x="472" y="1707"/>
                </a:cubicBezTo>
                <a:cubicBezTo>
                  <a:pt x="479" y="1699"/>
                  <a:pt x="479" y="1691"/>
                  <a:pt x="479" y="1691"/>
                </a:cubicBezTo>
                <a:close/>
                <a:moveTo>
                  <a:pt x="472" y="2035"/>
                </a:moveTo>
                <a:cubicBezTo>
                  <a:pt x="479" y="2051"/>
                  <a:pt x="479" y="2059"/>
                  <a:pt x="479" y="2075"/>
                </a:cubicBezTo>
                <a:cubicBezTo>
                  <a:pt x="479" y="2075"/>
                  <a:pt x="479" y="2075"/>
                  <a:pt x="479" y="2075"/>
                </a:cubicBezTo>
                <a:cubicBezTo>
                  <a:pt x="479" y="2059"/>
                  <a:pt x="479" y="2059"/>
                  <a:pt x="479" y="2035"/>
                </a:cubicBezTo>
                <a:cubicBezTo>
                  <a:pt x="479" y="2035"/>
                  <a:pt x="479" y="2035"/>
                  <a:pt x="472" y="2035"/>
                </a:cubicBezTo>
                <a:close/>
                <a:moveTo>
                  <a:pt x="495" y="2145"/>
                </a:moveTo>
                <a:cubicBezTo>
                  <a:pt x="487" y="2137"/>
                  <a:pt x="487" y="2137"/>
                  <a:pt x="487" y="2137"/>
                </a:cubicBezTo>
                <a:cubicBezTo>
                  <a:pt x="487" y="2137"/>
                  <a:pt x="487" y="2145"/>
                  <a:pt x="495" y="2161"/>
                </a:cubicBezTo>
                <a:cubicBezTo>
                  <a:pt x="495" y="2161"/>
                  <a:pt x="495" y="2161"/>
                  <a:pt x="495" y="2161"/>
                </a:cubicBezTo>
                <a:cubicBezTo>
                  <a:pt x="495" y="2153"/>
                  <a:pt x="495" y="2153"/>
                  <a:pt x="495" y="2145"/>
                </a:cubicBezTo>
                <a:cubicBezTo>
                  <a:pt x="495" y="2153"/>
                  <a:pt x="495" y="2153"/>
                  <a:pt x="495" y="2153"/>
                </a:cubicBezTo>
                <a:cubicBezTo>
                  <a:pt x="495" y="2153"/>
                  <a:pt x="495" y="2161"/>
                  <a:pt x="495" y="2161"/>
                </a:cubicBezTo>
                <a:cubicBezTo>
                  <a:pt x="495" y="2161"/>
                  <a:pt x="495" y="2153"/>
                  <a:pt x="495" y="2153"/>
                </a:cubicBezTo>
                <a:cubicBezTo>
                  <a:pt x="495" y="2153"/>
                  <a:pt x="495" y="2153"/>
                  <a:pt x="495" y="2153"/>
                </a:cubicBezTo>
                <a:cubicBezTo>
                  <a:pt x="495" y="2145"/>
                  <a:pt x="495" y="2145"/>
                  <a:pt x="495" y="2145"/>
                </a:cubicBezTo>
                <a:cubicBezTo>
                  <a:pt x="495" y="2145"/>
                  <a:pt x="495" y="2137"/>
                  <a:pt x="495" y="2129"/>
                </a:cubicBezTo>
                <a:cubicBezTo>
                  <a:pt x="487" y="2129"/>
                  <a:pt x="487" y="2129"/>
                  <a:pt x="495" y="2145"/>
                </a:cubicBezTo>
                <a:close/>
                <a:moveTo>
                  <a:pt x="495" y="2129"/>
                </a:moveTo>
                <a:cubicBezTo>
                  <a:pt x="495" y="2129"/>
                  <a:pt x="495" y="2129"/>
                  <a:pt x="495" y="2129"/>
                </a:cubicBezTo>
                <a:cubicBezTo>
                  <a:pt x="495" y="2129"/>
                  <a:pt x="495" y="2129"/>
                  <a:pt x="487" y="2121"/>
                </a:cubicBezTo>
                <a:cubicBezTo>
                  <a:pt x="487" y="2129"/>
                  <a:pt x="495" y="2129"/>
                  <a:pt x="495" y="2129"/>
                </a:cubicBezTo>
                <a:close/>
                <a:moveTo>
                  <a:pt x="495" y="2176"/>
                </a:moveTo>
                <a:cubicBezTo>
                  <a:pt x="503" y="2192"/>
                  <a:pt x="503" y="2184"/>
                  <a:pt x="503" y="2192"/>
                </a:cubicBezTo>
                <a:cubicBezTo>
                  <a:pt x="503" y="2192"/>
                  <a:pt x="503" y="2192"/>
                  <a:pt x="503" y="2192"/>
                </a:cubicBezTo>
                <a:cubicBezTo>
                  <a:pt x="503" y="2184"/>
                  <a:pt x="503" y="2184"/>
                  <a:pt x="503" y="2184"/>
                </a:cubicBezTo>
                <a:cubicBezTo>
                  <a:pt x="503" y="2184"/>
                  <a:pt x="503" y="2184"/>
                  <a:pt x="503" y="2176"/>
                </a:cubicBezTo>
                <a:cubicBezTo>
                  <a:pt x="495" y="2176"/>
                  <a:pt x="495" y="2176"/>
                  <a:pt x="495" y="2176"/>
                </a:cubicBezTo>
                <a:close/>
                <a:moveTo>
                  <a:pt x="495" y="2161"/>
                </a:moveTo>
                <a:cubicBezTo>
                  <a:pt x="495" y="2161"/>
                  <a:pt x="503" y="2168"/>
                  <a:pt x="503" y="2168"/>
                </a:cubicBezTo>
                <a:cubicBezTo>
                  <a:pt x="503" y="2168"/>
                  <a:pt x="495" y="2161"/>
                  <a:pt x="495" y="2161"/>
                </a:cubicBezTo>
                <a:close/>
                <a:moveTo>
                  <a:pt x="503" y="2176"/>
                </a:moveTo>
                <a:cubicBezTo>
                  <a:pt x="503" y="2176"/>
                  <a:pt x="503" y="2176"/>
                  <a:pt x="503" y="2168"/>
                </a:cubicBezTo>
                <a:cubicBezTo>
                  <a:pt x="503" y="2176"/>
                  <a:pt x="503" y="2176"/>
                  <a:pt x="503" y="2176"/>
                </a:cubicBezTo>
                <a:cubicBezTo>
                  <a:pt x="503" y="2176"/>
                  <a:pt x="503" y="2176"/>
                  <a:pt x="503" y="2176"/>
                </a:cubicBezTo>
                <a:close/>
                <a:moveTo>
                  <a:pt x="487" y="2121"/>
                </a:moveTo>
                <a:cubicBezTo>
                  <a:pt x="487" y="2121"/>
                  <a:pt x="487" y="2121"/>
                  <a:pt x="487" y="2121"/>
                </a:cubicBezTo>
                <a:cubicBezTo>
                  <a:pt x="487" y="2121"/>
                  <a:pt x="495" y="2129"/>
                  <a:pt x="495" y="2129"/>
                </a:cubicBezTo>
                <a:cubicBezTo>
                  <a:pt x="487" y="2121"/>
                  <a:pt x="487" y="2121"/>
                  <a:pt x="487" y="2121"/>
                </a:cubicBezTo>
                <a:cubicBezTo>
                  <a:pt x="487" y="2114"/>
                  <a:pt x="487" y="2114"/>
                  <a:pt x="487" y="2114"/>
                </a:cubicBezTo>
                <a:cubicBezTo>
                  <a:pt x="487" y="2114"/>
                  <a:pt x="487" y="2114"/>
                  <a:pt x="487" y="2121"/>
                </a:cubicBezTo>
                <a:cubicBezTo>
                  <a:pt x="487" y="2121"/>
                  <a:pt x="487" y="2121"/>
                  <a:pt x="487" y="2121"/>
                </a:cubicBezTo>
                <a:cubicBezTo>
                  <a:pt x="487" y="2121"/>
                  <a:pt x="487" y="2121"/>
                  <a:pt x="487" y="2121"/>
                </a:cubicBezTo>
                <a:cubicBezTo>
                  <a:pt x="487" y="2121"/>
                  <a:pt x="487" y="2121"/>
                  <a:pt x="487" y="2121"/>
                </a:cubicBezTo>
                <a:close/>
                <a:moveTo>
                  <a:pt x="472" y="1848"/>
                </a:moveTo>
                <a:cubicBezTo>
                  <a:pt x="472" y="1848"/>
                  <a:pt x="472" y="1855"/>
                  <a:pt x="472" y="1863"/>
                </a:cubicBezTo>
                <a:cubicBezTo>
                  <a:pt x="472" y="1863"/>
                  <a:pt x="472" y="1871"/>
                  <a:pt x="472" y="1871"/>
                </a:cubicBezTo>
                <a:cubicBezTo>
                  <a:pt x="472" y="1871"/>
                  <a:pt x="472" y="1855"/>
                  <a:pt x="479" y="1840"/>
                </a:cubicBezTo>
                <a:cubicBezTo>
                  <a:pt x="472" y="1840"/>
                  <a:pt x="472" y="1840"/>
                  <a:pt x="472" y="1848"/>
                </a:cubicBezTo>
                <a:close/>
                <a:moveTo>
                  <a:pt x="479" y="2082"/>
                </a:moveTo>
                <a:cubicBezTo>
                  <a:pt x="479" y="2090"/>
                  <a:pt x="479" y="2090"/>
                  <a:pt x="479" y="2090"/>
                </a:cubicBezTo>
                <a:cubicBezTo>
                  <a:pt x="479" y="2090"/>
                  <a:pt x="479" y="2090"/>
                  <a:pt x="479" y="2090"/>
                </a:cubicBezTo>
                <a:cubicBezTo>
                  <a:pt x="487" y="2098"/>
                  <a:pt x="487" y="2098"/>
                  <a:pt x="487" y="2098"/>
                </a:cubicBezTo>
                <a:cubicBezTo>
                  <a:pt x="487" y="2090"/>
                  <a:pt x="487" y="2082"/>
                  <a:pt x="479" y="2067"/>
                </a:cubicBezTo>
                <a:cubicBezTo>
                  <a:pt x="479" y="2075"/>
                  <a:pt x="479" y="2075"/>
                  <a:pt x="479" y="2075"/>
                </a:cubicBezTo>
                <a:cubicBezTo>
                  <a:pt x="479" y="2082"/>
                  <a:pt x="479" y="2082"/>
                  <a:pt x="479" y="2082"/>
                </a:cubicBezTo>
                <a:close/>
                <a:moveTo>
                  <a:pt x="487" y="2098"/>
                </a:moveTo>
                <a:cubicBezTo>
                  <a:pt x="487" y="2106"/>
                  <a:pt x="487" y="2114"/>
                  <a:pt x="487" y="2121"/>
                </a:cubicBezTo>
                <a:cubicBezTo>
                  <a:pt x="487" y="2106"/>
                  <a:pt x="487" y="2106"/>
                  <a:pt x="487" y="2098"/>
                </a:cubicBezTo>
                <a:close/>
                <a:moveTo>
                  <a:pt x="479" y="2067"/>
                </a:moveTo>
                <a:cubicBezTo>
                  <a:pt x="479" y="2067"/>
                  <a:pt x="479" y="2067"/>
                  <a:pt x="479" y="2059"/>
                </a:cubicBezTo>
                <a:cubicBezTo>
                  <a:pt x="479" y="2059"/>
                  <a:pt x="479" y="2059"/>
                  <a:pt x="479" y="2059"/>
                </a:cubicBezTo>
                <a:cubicBezTo>
                  <a:pt x="479" y="2059"/>
                  <a:pt x="479" y="2067"/>
                  <a:pt x="479" y="2067"/>
                </a:cubicBezTo>
                <a:cubicBezTo>
                  <a:pt x="479" y="2067"/>
                  <a:pt x="479" y="2067"/>
                  <a:pt x="479" y="2067"/>
                </a:cubicBezTo>
                <a:close/>
                <a:moveTo>
                  <a:pt x="448" y="525"/>
                </a:moveTo>
                <a:cubicBezTo>
                  <a:pt x="448" y="525"/>
                  <a:pt x="448" y="533"/>
                  <a:pt x="448" y="533"/>
                </a:cubicBezTo>
                <a:cubicBezTo>
                  <a:pt x="456" y="548"/>
                  <a:pt x="456" y="548"/>
                  <a:pt x="456" y="548"/>
                </a:cubicBezTo>
                <a:cubicBezTo>
                  <a:pt x="448" y="533"/>
                  <a:pt x="448" y="525"/>
                  <a:pt x="448" y="525"/>
                </a:cubicBezTo>
                <a:close/>
                <a:moveTo>
                  <a:pt x="456" y="580"/>
                </a:moveTo>
                <a:cubicBezTo>
                  <a:pt x="456" y="580"/>
                  <a:pt x="456" y="580"/>
                  <a:pt x="456" y="595"/>
                </a:cubicBezTo>
                <a:cubicBezTo>
                  <a:pt x="456" y="587"/>
                  <a:pt x="456" y="587"/>
                  <a:pt x="456" y="587"/>
                </a:cubicBezTo>
                <a:cubicBezTo>
                  <a:pt x="456" y="587"/>
                  <a:pt x="456" y="587"/>
                  <a:pt x="456" y="580"/>
                </a:cubicBezTo>
                <a:close/>
                <a:moveTo>
                  <a:pt x="550" y="1934"/>
                </a:moveTo>
                <a:cubicBezTo>
                  <a:pt x="550" y="1934"/>
                  <a:pt x="550" y="1941"/>
                  <a:pt x="550" y="1949"/>
                </a:cubicBezTo>
                <a:cubicBezTo>
                  <a:pt x="550" y="1949"/>
                  <a:pt x="550" y="1949"/>
                  <a:pt x="550" y="1965"/>
                </a:cubicBezTo>
                <a:cubicBezTo>
                  <a:pt x="550" y="1949"/>
                  <a:pt x="550" y="1926"/>
                  <a:pt x="550" y="1918"/>
                </a:cubicBezTo>
                <a:cubicBezTo>
                  <a:pt x="550" y="1918"/>
                  <a:pt x="550" y="1918"/>
                  <a:pt x="550" y="1926"/>
                </a:cubicBezTo>
                <a:cubicBezTo>
                  <a:pt x="550" y="1926"/>
                  <a:pt x="550" y="1934"/>
                  <a:pt x="550" y="1934"/>
                </a:cubicBezTo>
                <a:close/>
                <a:moveTo>
                  <a:pt x="456" y="541"/>
                </a:moveTo>
                <a:cubicBezTo>
                  <a:pt x="456" y="548"/>
                  <a:pt x="456" y="548"/>
                  <a:pt x="464" y="556"/>
                </a:cubicBezTo>
                <a:cubicBezTo>
                  <a:pt x="464" y="548"/>
                  <a:pt x="456" y="548"/>
                  <a:pt x="456" y="541"/>
                </a:cubicBezTo>
                <a:close/>
                <a:moveTo>
                  <a:pt x="448" y="423"/>
                </a:moveTo>
                <a:cubicBezTo>
                  <a:pt x="448" y="423"/>
                  <a:pt x="448" y="423"/>
                  <a:pt x="448" y="415"/>
                </a:cubicBezTo>
                <a:cubicBezTo>
                  <a:pt x="448" y="415"/>
                  <a:pt x="448" y="423"/>
                  <a:pt x="448" y="415"/>
                </a:cubicBezTo>
                <a:cubicBezTo>
                  <a:pt x="448" y="423"/>
                  <a:pt x="448" y="423"/>
                  <a:pt x="448" y="423"/>
                </a:cubicBezTo>
                <a:cubicBezTo>
                  <a:pt x="448" y="423"/>
                  <a:pt x="448" y="423"/>
                  <a:pt x="448" y="423"/>
                </a:cubicBezTo>
                <a:close/>
                <a:moveTo>
                  <a:pt x="542" y="2059"/>
                </a:moveTo>
                <a:cubicBezTo>
                  <a:pt x="542" y="2051"/>
                  <a:pt x="542" y="2043"/>
                  <a:pt x="542" y="2043"/>
                </a:cubicBezTo>
                <a:cubicBezTo>
                  <a:pt x="542" y="2043"/>
                  <a:pt x="542" y="2043"/>
                  <a:pt x="542" y="2043"/>
                </a:cubicBezTo>
                <a:cubicBezTo>
                  <a:pt x="542" y="2059"/>
                  <a:pt x="542" y="2059"/>
                  <a:pt x="542" y="2059"/>
                </a:cubicBezTo>
                <a:close/>
                <a:moveTo>
                  <a:pt x="487" y="893"/>
                </a:moveTo>
                <a:cubicBezTo>
                  <a:pt x="487" y="901"/>
                  <a:pt x="487" y="901"/>
                  <a:pt x="487" y="901"/>
                </a:cubicBezTo>
                <a:cubicBezTo>
                  <a:pt x="487" y="885"/>
                  <a:pt x="487" y="885"/>
                  <a:pt x="487" y="885"/>
                </a:cubicBezTo>
                <a:cubicBezTo>
                  <a:pt x="487" y="893"/>
                  <a:pt x="487" y="893"/>
                  <a:pt x="487" y="893"/>
                </a:cubicBezTo>
                <a:close/>
                <a:moveTo>
                  <a:pt x="542" y="2082"/>
                </a:moveTo>
                <a:cubicBezTo>
                  <a:pt x="542" y="2082"/>
                  <a:pt x="550" y="2090"/>
                  <a:pt x="550" y="2090"/>
                </a:cubicBezTo>
                <a:cubicBezTo>
                  <a:pt x="550" y="2082"/>
                  <a:pt x="542" y="2051"/>
                  <a:pt x="542" y="2051"/>
                </a:cubicBezTo>
                <a:cubicBezTo>
                  <a:pt x="542" y="2059"/>
                  <a:pt x="542" y="2059"/>
                  <a:pt x="542" y="2059"/>
                </a:cubicBezTo>
                <a:cubicBezTo>
                  <a:pt x="542" y="2059"/>
                  <a:pt x="542" y="2059"/>
                  <a:pt x="542" y="2059"/>
                </a:cubicBezTo>
                <a:cubicBezTo>
                  <a:pt x="542" y="2067"/>
                  <a:pt x="542" y="2067"/>
                  <a:pt x="542" y="2075"/>
                </a:cubicBezTo>
                <a:cubicBezTo>
                  <a:pt x="542" y="2082"/>
                  <a:pt x="542" y="2075"/>
                  <a:pt x="542" y="2082"/>
                </a:cubicBezTo>
                <a:close/>
                <a:moveTo>
                  <a:pt x="479" y="220"/>
                </a:moveTo>
                <a:cubicBezTo>
                  <a:pt x="479" y="220"/>
                  <a:pt x="479" y="220"/>
                  <a:pt x="479" y="220"/>
                </a:cubicBezTo>
                <a:cubicBezTo>
                  <a:pt x="479" y="220"/>
                  <a:pt x="479" y="220"/>
                  <a:pt x="479" y="212"/>
                </a:cubicBezTo>
                <a:cubicBezTo>
                  <a:pt x="479" y="220"/>
                  <a:pt x="479" y="220"/>
                  <a:pt x="479" y="220"/>
                </a:cubicBezTo>
                <a:close/>
                <a:moveTo>
                  <a:pt x="472" y="173"/>
                </a:moveTo>
                <a:cubicBezTo>
                  <a:pt x="472" y="180"/>
                  <a:pt x="472" y="180"/>
                  <a:pt x="472" y="180"/>
                </a:cubicBezTo>
                <a:cubicBezTo>
                  <a:pt x="472" y="180"/>
                  <a:pt x="472" y="180"/>
                  <a:pt x="472" y="188"/>
                </a:cubicBezTo>
                <a:cubicBezTo>
                  <a:pt x="479" y="188"/>
                  <a:pt x="479" y="188"/>
                  <a:pt x="479" y="188"/>
                </a:cubicBezTo>
                <a:cubicBezTo>
                  <a:pt x="472" y="180"/>
                  <a:pt x="472" y="180"/>
                  <a:pt x="472" y="173"/>
                </a:cubicBezTo>
                <a:close/>
                <a:moveTo>
                  <a:pt x="409" y="24"/>
                </a:moveTo>
                <a:cubicBezTo>
                  <a:pt x="409" y="24"/>
                  <a:pt x="409" y="24"/>
                  <a:pt x="409" y="24"/>
                </a:cubicBezTo>
                <a:cubicBezTo>
                  <a:pt x="409" y="24"/>
                  <a:pt x="409" y="24"/>
                  <a:pt x="409" y="32"/>
                </a:cubicBezTo>
                <a:cubicBezTo>
                  <a:pt x="409" y="24"/>
                  <a:pt x="409" y="24"/>
                  <a:pt x="409" y="24"/>
                </a:cubicBezTo>
                <a:close/>
                <a:moveTo>
                  <a:pt x="542" y="564"/>
                </a:moveTo>
                <a:cubicBezTo>
                  <a:pt x="542" y="564"/>
                  <a:pt x="542" y="564"/>
                  <a:pt x="542" y="548"/>
                </a:cubicBezTo>
                <a:cubicBezTo>
                  <a:pt x="542" y="548"/>
                  <a:pt x="542" y="548"/>
                  <a:pt x="534" y="548"/>
                </a:cubicBezTo>
                <a:cubicBezTo>
                  <a:pt x="534" y="548"/>
                  <a:pt x="534" y="548"/>
                  <a:pt x="542" y="564"/>
                </a:cubicBezTo>
                <a:cubicBezTo>
                  <a:pt x="542" y="564"/>
                  <a:pt x="542" y="564"/>
                  <a:pt x="542" y="564"/>
                </a:cubicBezTo>
                <a:close/>
                <a:moveTo>
                  <a:pt x="409" y="16"/>
                </a:moveTo>
                <a:cubicBezTo>
                  <a:pt x="409" y="16"/>
                  <a:pt x="409" y="16"/>
                  <a:pt x="409" y="16"/>
                </a:cubicBezTo>
                <a:cubicBezTo>
                  <a:pt x="409" y="16"/>
                  <a:pt x="409" y="16"/>
                  <a:pt x="409" y="24"/>
                </a:cubicBezTo>
                <a:cubicBezTo>
                  <a:pt x="409" y="16"/>
                  <a:pt x="409" y="16"/>
                  <a:pt x="409" y="16"/>
                </a:cubicBezTo>
                <a:close/>
                <a:moveTo>
                  <a:pt x="487" y="1057"/>
                </a:moveTo>
                <a:cubicBezTo>
                  <a:pt x="487" y="1057"/>
                  <a:pt x="487" y="1057"/>
                  <a:pt x="487" y="1057"/>
                </a:cubicBezTo>
                <a:cubicBezTo>
                  <a:pt x="487" y="1057"/>
                  <a:pt x="487" y="1065"/>
                  <a:pt x="487" y="1065"/>
                </a:cubicBezTo>
                <a:cubicBezTo>
                  <a:pt x="487" y="1065"/>
                  <a:pt x="487" y="1065"/>
                  <a:pt x="495" y="1065"/>
                </a:cubicBezTo>
                <a:cubicBezTo>
                  <a:pt x="487" y="1049"/>
                  <a:pt x="495" y="1057"/>
                  <a:pt x="487" y="1049"/>
                </a:cubicBezTo>
                <a:cubicBezTo>
                  <a:pt x="487" y="1057"/>
                  <a:pt x="487" y="1057"/>
                  <a:pt x="487" y="1057"/>
                </a:cubicBezTo>
                <a:close/>
                <a:moveTo>
                  <a:pt x="519" y="431"/>
                </a:moveTo>
                <a:cubicBezTo>
                  <a:pt x="519" y="431"/>
                  <a:pt x="519" y="431"/>
                  <a:pt x="519" y="423"/>
                </a:cubicBezTo>
                <a:cubicBezTo>
                  <a:pt x="519" y="431"/>
                  <a:pt x="519" y="447"/>
                  <a:pt x="511" y="431"/>
                </a:cubicBezTo>
                <a:cubicBezTo>
                  <a:pt x="511" y="431"/>
                  <a:pt x="511" y="431"/>
                  <a:pt x="519" y="447"/>
                </a:cubicBezTo>
                <a:cubicBezTo>
                  <a:pt x="519" y="431"/>
                  <a:pt x="519" y="439"/>
                  <a:pt x="519" y="431"/>
                </a:cubicBezTo>
                <a:close/>
                <a:moveTo>
                  <a:pt x="511" y="2184"/>
                </a:moveTo>
                <a:cubicBezTo>
                  <a:pt x="511" y="2184"/>
                  <a:pt x="511" y="2184"/>
                  <a:pt x="511" y="2192"/>
                </a:cubicBezTo>
                <a:cubicBezTo>
                  <a:pt x="511" y="2192"/>
                  <a:pt x="511" y="2192"/>
                  <a:pt x="511" y="2192"/>
                </a:cubicBezTo>
                <a:cubicBezTo>
                  <a:pt x="511" y="2184"/>
                  <a:pt x="511" y="2184"/>
                  <a:pt x="511" y="2176"/>
                </a:cubicBezTo>
                <a:cubicBezTo>
                  <a:pt x="511" y="2192"/>
                  <a:pt x="511" y="2184"/>
                  <a:pt x="511" y="2184"/>
                </a:cubicBezTo>
                <a:close/>
                <a:moveTo>
                  <a:pt x="527" y="2121"/>
                </a:moveTo>
                <a:cubicBezTo>
                  <a:pt x="527" y="2121"/>
                  <a:pt x="527" y="2121"/>
                  <a:pt x="527" y="2121"/>
                </a:cubicBezTo>
                <a:cubicBezTo>
                  <a:pt x="527" y="2121"/>
                  <a:pt x="527" y="2121"/>
                  <a:pt x="527" y="2129"/>
                </a:cubicBezTo>
                <a:cubicBezTo>
                  <a:pt x="527" y="2129"/>
                  <a:pt x="527" y="2129"/>
                  <a:pt x="527" y="2137"/>
                </a:cubicBezTo>
                <a:cubicBezTo>
                  <a:pt x="527" y="2137"/>
                  <a:pt x="527" y="2137"/>
                  <a:pt x="527" y="2137"/>
                </a:cubicBezTo>
                <a:cubicBezTo>
                  <a:pt x="527" y="2129"/>
                  <a:pt x="527" y="2129"/>
                  <a:pt x="527" y="2121"/>
                </a:cubicBezTo>
                <a:cubicBezTo>
                  <a:pt x="527" y="2129"/>
                  <a:pt x="527" y="2129"/>
                  <a:pt x="527" y="2129"/>
                </a:cubicBezTo>
                <a:cubicBezTo>
                  <a:pt x="527" y="2129"/>
                  <a:pt x="527" y="2121"/>
                  <a:pt x="527" y="2121"/>
                </a:cubicBezTo>
                <a:cubicBezTo>
                  <a:pt x="527" y="2121"/>
                  <a:pt x="527" y="2114"/>
                  <a:pt x="527" y="2114"/>
                </a:cubicBezTo>
                <a:cubicBezTo>
                  <a:pt x="527" y="2114"/>
                  <a:pt x="527" y="2121"/>
                  <a:pt x="527" y="2121"/>
                </a:cubicBezTo>
                <a:close/>
                <a:moveTo>
                  <a:pt x="464" y="611"/>
                </a:moveTo>
                <a:cubicBezTo>
                  <a:pt x="464" y="611"/>
                  <a:pt x="464" y="611"/>
                  <a:pt x="464" y="603"/>
                </a:cubicBezTo>
                <a:cubicBezTo>
                  <a:pt x="464" y="611"/>
                  <a:pt x="464" y="611"/>
                  <a:pt x="464" y="619"/>
                </a:cubicBezTo>
                <a:cubicBezTo>
                  <a:pt x="464" y="619"/>
                  <a:pt x="464" y="611"/>
                  <a:pt x="464" y="611"/>
                </a:cubicBezTo>
                <a:close/>
                <a:moveTo>
                  <a:pt x="503" y="2059"/>
                </a:moveTo>
                <a:cubicBezTo>
                  <a:pt x="503" y="2059"/>
                  <a:pt x="503" y="2059"/>
                  <a:pt x="503" y="2059"/>
                </a:cubicBezTo>
                <a:cubicBezTo>
                  <a:pt x="503" y="2059"/>
                  <a:pt x="503" y="2067"/>
                  <a:pt x="503" y="2067"/>
                </a:cubicBezTo>
                <a:cubicBezTo>
                  <a:pt x="503" y="2067"/>
                  <a:pt x="503" y="2067"/>
                  <a:pt x="503" y="2067"/>
                </a:cubicBezTo>
                <a:cubicBezTo>
                  <a:pt x="503" y="2059"/>
                  <a:pt x="503" y="2059"/>
                  <a:pt x="503" y="2051"/>
                </a:cubicBezTo>
                <a:cubicBezTo>
                  <a:pt x="503" y="2051"/>
                  <a:pt x="503" y="2059"/>
                  <a:pt x="503" y="2059"/>
                </a:cubicBezTo>
                <a:close/>
                <a:moveTo>
                  <a:pt x="448" y="415"/>
                </a:moveTo>
                <a:cubicBezTo>
                  <a:pt x="448" y="415"/>
                  <a:pt x="448" y="415"/>
                  <a:pt x="448" y="415"/>
                </a:cubicBezTo>
                <a:cubicBezTo>
                  <a:pt x="448" y="415"/>
                  <a:pt x="448" y="415"/>
                  <a:pt x="448" y="415"/>
                </a:cubicBezTo>
                <a:cubicBezTo>
                  <a:pt x="448" y="415"/>
                  <a:pt x="440" y="407"/>
                  <a:pt x="440" y="407"/>
                </a:cubicBezTo>
                <a:cubicBezTo>
                  <a:pt x="440" y="407"/>
                  <a:pt x="440" y="407"/>
                  <a:pt x="440" y="407"/>
                </a:cubicBezTo>
                <a:cubicBezTo>
                  <a:pt x="440" y="407"/>
                  <a:pt x="440" y="400"/>
                  <a:pt x="440" y="400"/>
                </a:cubicBezTo>
                <a:cubicBezTo>
                  <a:pt x="440" y="400"/>
                  <a:pt x="440" y="400"/>
                  <a:pt x="440" y="400"/>
                </a:cubicBezTo>
                <a:cubicBezTo>
                  <a:pt x="440" y="400"/>
                  <a:pt x="440" y="400"/>
                  <a:pt x="440" y="400"/>
                </a:cubicBezTo>
                <a:cubicBezTo>
                  <a:pt x="440" y="400"/>
                  <a:pt x="440" y="400"/>
                  <a:pt x="440" y="400"/>
                </a:cubicBezTo>
                <a:cubicBezTo>
                  <a:pt x="440" y="400"/>
                  <a:pt x="440" y="400"/>
                  <a:pt x="448" y="400"/>
                </a:cubicBezTo>
                <a:cubicBezTo>
                  <a:pt x="448" y="392"/>
                  <a:pt x="440" y="384"/>
                  <a:pt x="440" y="376"/>
                </a:cubicBezTo>
                <a:cubicBezTo>
                  <a:pt x="440" y="384"/>
                  <a:pt x="448" y="384"/>
                  <a:pt x="448" y="384"/>
                </a:cubicBezTo>
                <a:cubicBezTo>
                  <a:pt x="448" y="376"/>
                  <a:pt x="448" y="376"/>
                  <a:pt x="440" y="360"/>
                </a:cubicBezTo>
                <a:cubicBezTo>
                  <a:pt x="440" y="368"/>
                  <a:pt x="440" y="368"/>
                  <a:pt x="440" y="368"/>
                </a:cubicBezTo>
                <a:cubicBezTo>
                  <a:pt x="440" y="360"/>
                  <a:pt x="440" y="353"/>
                  <a:pt x="440" y="337"/>
                </a:cubicBezTo>
                <a:cubicBezTo>
                  <a:pt x="440" y="337"/>
                  <a:pt x="440" y="337"/>
                  <a:pt x="432" y="337"/>
                </a:cubicBezTo>
                <a:cubicBezTo>
                  <a:pt x="432" y="337"/>
                  <a:pt x="432" y="337"/>
                  <a:pt x="440" y="376"/>
                </a:cubicBezTo>
                <a:cubicBezTo>
                  <a:pt x="440" y="376"/>
                  <a:pt x="440" y="384"/>
                  <a:pt x="440" y="384"/>
                </a:cubicBezTo>
                <a:cubicBezTo>
                  <a:pt x="440" y="392"/>
                  <a:pt x="440" y="400"/>
                  <a:pt x="440" y="407"/>
                </a:cubicBezTo>
                <a:cubicBezTo>
                  <a:pt x="440" y="407"/>
                  <a:pt x="440" y="407"/>
                  <a:pt x="440" y="407"/>
                </a:cubicBezTo>
                <a:cubicBezTo>
                  <a:pt x="440" y="407"/>
                  <a:pt x="440" y="415"/>
                  <a:pt x="448" y="415"/>
                </a:cubicBezTo>
                <a:cubicBezTo>
                  <a:pt x="448" y="415"/>
                  <a:pt x="448" y="423"/>
                  <a:pt x="448" y="431"/>
                </a:cubicBezTo>
                <a:cubicBezTo>
                  <a:pt x="448" y="423"/>
                  <a:pt x="448" y="423"/>
                  <a:pt x="448" y="423"/>
                </a:cubicBezTo>
                <a:cubicBezTo>
                  <a:pt x="448" y="423"/>
                  <a:pt x="448" y="423"/>
                  <a:pt x="448" y="415"/>
                </a:cubicBezTo>
                <a:close/>
                <a:moveTo>
                  <a:pt x="503" y="2161"/>
                </a:moveTo>
                <a:cubicBezTo>
                  <a:pt x="503" y="2161"/>
                  <a:pt x="503" y="2161"/>
                  <a:pt x="503" y="2168"/>
                </a:cubicBezTo>
                <a:cubicBezTo>
                  <a:pt x="503" y="2168"/>
                  <a:pt x="511" y="2168"/>
                  <a:pt x="511" y="2176"/>
                </a:cubicBezTo>
                <a:cubicBezTo>
                  <a:pt x="511" y="2176"/>
                  <a:pt x="511" y="2176"/>
                  <a:pt x="511" y="2184"/>
                </a:cubicBezTo>
                <a:cubicBezTo>
                  <a:pt x="511" y="2176"/>
                  <a:pt x="503" y="2145"/>
                  <a:pt x="495" y="2129"/>
                </a:cubicBezTo>
                <a:cubicBezTo>
                  <a:pt x="495" y="2129"/>
                  <a:pt x="495" y="2129"/>
                  <a:pt x="503" y="2153"/>
                </a:cubicBezTo>
                <a:cubicBezTo>
                  <a:pt x="503" y="2161"/>
                  <a:pt x="503" y="2153"/>
                  <a:pt x="503" y="2161"/>
                </a:cubicBezTo>
                <a:close/>
                <a:moveTo>
                  <a:pt x="424" y="251"/>
                </a:moveTo>
                <a:cubicBezTo>
                  <a:pt x="424" y="251"/>
                  <a:pt x="424" y="251"/>
                  <a:pt x="424" y="251"/>
                </a:cubicBezTo>
                <a:cubicBezTo>
                  <a:pt x="424" y="251"/>
                  <a:pt x="424" y="251"/>
                  <a:pt x="424" y="259"/>
                </a:cubicBezTo>
                <a:cubicBezTo>
                  <a:pt x="424" y="259"/>
                  <a:pt x="424" y="259"/>
                  <a:pt x="424" y="259"/>
                </a:cubicBezTo>
                <a:cubicBezTo>
                  <a:pt x="424" y="251"/>
                  <a:pt x="424" y="251"/>
                  <a:pt x="424" y="251"/>
                </a:cubicBezTo>
                <a:close/>
                <a:moveTo>
                  <a:pt x="448" y="431"/>
                </a:moveTo>
                <a:cubicBezTo>
                  <a:pt x="448" y="431"/>
                  <a:pt x="448" y="431"/>
                  <a:pt x="448" y="431"/>
                </a:cubicBezTo>
                <a:cubicBezTo>
                  <a:pt x="448" y="439"/>
                  <a:pt x="448" y="439"/>
                  <a:pt x="448" y="447"/>
                </a:cubicBezTo>
                <a:cubicBezTo>
                  <a:pt x="448" y="447"/>
                  <a:pt x="448" y="447"/>
                  <a:pt x="448" y="454"/>
                </a:cubicBezTo>
                <a:cubicBezTo>
                  <a:pt x="448" y="447"/>
                  <a:pt x="448" y="439"/>
                  <a:pt x="448" y="423"/>
                </a:cubicBezTo>
                <a:cubicBezTo>
                  <a:pt x="448" y="423"/>
                  <a:pt x="448" y="431"/>
                  <a:pt x="448" y="431"/>
                </a:cubicBezTo>
                <a:close/>
                <a:moveTo>
                  <a:pt x="448" y="454"/>
                </a:moveTo>
                <a:cubicBezTo>
                  <a:pt x="448" y="454"/>
                  <a:pt x="448" y="462"/>
                  <a:pt x="456" y="462"/>
                </a:cubicBezTo>
                <a:cubicBezTo>
                  <a:pt x="456" y="462"/>
                  <a:pt x="456" y="462"/>
                  <a:pt x="456" y="454"/>
                </a:cubicBezTo>
                <a:cubicBezTo>
                  <a:pt x="448" y="454"/>
                  <a:pt x="448" y="454"/>
                  <a:pt x="448" y="454"/>
                </a:cubicBezTo>
                <a:close/>
                <a:moveTo>
                  <a:pt x="409" y="149"/>
                </a:moveTo>
                <a:cubicBezTo>
                  <a:pt x="409" y="149"/>
                  <a:pt x="409" y="149"/>
                  <a:pt x="409" y="149"/>
                </a:cubicBezTo>
                <a:cubicBezTo>
                  <a:pt x="409" y="134"/>
                  <a:pt x="409" y="141"/>
                  <a:pt x="401" y="134"/>
                </a:cubicBezTo>
                <a:cubicBezTo>
                  <a:pt x="401" y="134"/>
                  <a:pt x="401" y="134"/>
                  <a:pt x="409" y="165"/>
                </a:cubicBezTo>
                <a:cubicBezTo>
                  <a:pt x="409" y="157"/>
                  <a:pt x="409" y="157"/>
                  <a:pt x="409" y="157"/>
                </a:cubicBezTo>
                <a:cubicBezTo>
                  <a:pt x="409" y="165"/>
                  <a:pt x="409" y="173"/>
                  <a:pt x="409" y="180"/>
                </a:cubicBezTo>
                <a:cubicBezTo>
                  <a:pt x="409" y="188"/>
                  <a:pt x="409" y="188"/>
                  <a:pt x="417" y="196"/>
                </a:cubicBezTo>
                <a:cubicBezTo>
                  <a:pt x="417" y="188"/>
                  <a:pt x="409" y="180"/>
                  <a:pt x="409" y="173"/>
                </a:cubicBezTo>
                <a:cubicBezTo>
                  <a:pt x="409" y="173"/>
                  <a:pt x="409" y="173"/>
                  <a:pt x="409" y="165"/>
                </a:cubicBezTo>
                <a:cubicBezTo>
                  <a:pt x="409" y="165"/>
                  <a:pt x="409" y="165"/>
                  <a:pt x="417" y="196"/>
                </a:cubicBezTo>
                <a:cubicBezTo>
                  <a:pt x="417" y="196"/>
                  <a:pt x="417" y="196"/>
                  <a:pt x="424" y="204"/>
                </a:cubicBezTo>
                <a:cubicBezTo>
                  <a:pt x="424" y="204"/>
                  <a:pt x="424" y="204"/>
                  <a:pt x="417" y="204"/>
                </a:cubicBezTo>
                <a:cubicBezTo>
                  <a:pt x="424" y="220"/>
                  <a:pt x="424" y="227"/>
                  <a:pt x="424" y="251"/>
                </a:cubicBezTo>
                <a:cubicBezTo>
                  <a:pt x="424" y="251"/>
                  <a:pt x="424" y="251"/>
                  <a:pt x="424" y="251"/>
                </a:cubicBezTo>
                <a:cubicBezTo>
                  <a:pt x="424" y="251"/>
                  <a:pt x="424" y="251"/>
                  <a:pt x="424" y="251"/>
                </a:cubicBezTo>
                <a:cubicBezTo>
                  <a:pt x="424" y="259"/>
                  <a:pt x="424" y="259"/>
                  <a:pt x="424" y="259"/>
                </a:cubicBezTo>
                <a:cubicBezTo>
                  <a:pt x="424" y="259"/>
                  <a:pt x="424" y="259"/>
                  <a:pt x="424" y="259"/>
                </a:cubicBezTo>
                <a:cubicBezTo>
                  <a:pt x="424" y="259"/>
                  <a:pt x="424" y="259"/>
                  <a:pt x="424" y="259"/>
                </a:cubicBezTo>
                <a:cubicBezTo>
                  <a:pt x="424" y="259"/>
                  <a:pt x="424" y="259"/>
                  <a:pt x="424" y="259"/>
                </a:cubicBezTo>
                <a:cubicBezTo>
                  <a:pt x="424" y="267"/>
                  <a:pt x="432" y="298"/>
                  <a:pt x="440" y="306"/>
                </a:cubicBezTo>
                <a:cubicBezTo>
                  <a:pt x="440" y="306"/>
                  <a:pt x="440" y="306"/>
                  <a:pt x="432" y="298"/>
                </a:cubicBezTo>
                <a:cubicBezTo>
                  <a:pt x="440" y="321"/>
                  <a:pt x="440" y="321"/>
                  <a:pt x="440" y="329"/>
                </a:cubicBezTo>
                <a:cubicBezTo>
                  <a:pt x="440" y="329"/>
                  <a:pt x="440" y="329"/>
                  <a:pt x="440" y="353"/>
                </a:cubicBezTo>
                <a:cubicBezTo>
                  <a:pt x="440" y="353"/>
                  <a:pt x="440" y="353"/>
                  <a:pt x="440" y="360"/>
                </a:cubicBezTo>
                <a:cubicBezTo>
                  <a:pt x="440" y="360"/>
                  <a:pt x="440" y="360"/>
                  <a:pt x="448" y="368"/>
                </a:cubicBezTo>
                <a:cubicBezTo>
                  <a:pt x="456" y="407"/>
                  <a:pt x="456" y="454"/>
                  <a:pt x="456" y="470"/>
                </a:cubicBezTo>
                <a:cubicBezTo>
                  <a:pt x="456" y="470"/>
                  <a:pt x="456" y="470"/>
                  <a:pt x="464" y="494"/>
                </a:cubicBezTo>
                <a:cubicBezTo>
                  <a:pt x="456" y="486"/>
                  <a:pt x="456" y="494"/>
                  <a:pt x="456" y="494"/>
                </a:cubicBezTo>
                <a:cubicBezTo>
                  <a:pt x="456" y="486"/>
                  <a:pt x="456" y="470"/>
                  <a:pt x="456" y="462"/>
                </a:cubicBezTo>
                <a:cubicBezTo>
                  <a:pt x="456" y="486"/>
                  <a:pt x="448" y="494"/>
                  <a:pt x="448" y="494"/>
                </a:cubicBezTo>
                <a:cubicBezTo>
                  <a:pt x="448" y="494"/>
                  <a:pt x="448" y="494"/>
                  <a:pt x="456" y="501"/>
                </a:cubicBezTo>
                <a:cubicBezTo>
                  <a:pt x="456" y="501"/>
                  <a:pt x="456" y="501"/>
                  <a:pt x="456" y="501"/>
                </a:cubicBezTo>
                <a:cubicBezTo>
                  <a:pt x="456" y="509"/>
                  <a:pt x="456" y="509"/>
                  <a:pt x="456" y="525"/>
                </a:cubicBezTo>
                <a:cubicBezTo>
                  <a:pt x="456" y="533"/>
                  <a:pt x="456" y="533"/>
                  <a:pt x="456" y="541"/>
                </a:cubicBezTo>
                <a:cubicBezTo>
                  <a:pt x="456" y="541"/>
                  <a:pt x="456" y="533"/>
                  <a:pt x="464" y="533"/>
                </a:cubicBezTo>
                <a:cubicBezTo>
                  <a:pt x="464" y="541"/>
                  <a:pt x="464" y="541"/>
                  <a:pt x="464" y="541"/>
                </a:cubicBezTo>
                <a:cubicBezTo>
                  <a:pt x="464" y="541"/>
                  <a:pt x="464" y="541"/>
                  <a:pt x="464" y="541"/>
                </a:cubicBezTo>
                <a:cubicBezTo>
                  <a:pt x="464" y="548"/>
                  <a:pt x="464" y="548"/>
                  <a:pt x="464" y="556"/>
                </a:cubicBezTo>
                <a:cubicBezTo>
                  <a:pt x="464" y="548"/>
                  <a:pt x="464" y="548"/>
                  <a:pt x="464" y="548"/>
                </a:cubicBezTo>
                <a:cubicBezTo>
                  <a:pt x="464" y="564"/>
                  <a:pt x="464" y="564"/>
                  <a:pt x="464" y="564"/>
                </a:cubicBezTo>
                <a:cubicBezTo>
                  <a:pt x="464" y="572"/>
                  <a:pt x="464" y="580"/>
                  <a:pt x="464" y="587"/>
                </a:cubicBezTo>
                <a:cubicBezTo>
                  <a:pt x="464" y="587"/>
                  <a:pt x="464" y="595"/>
                  <a:pt x="464" y="595"/>
                </a:cubicBezTo>
                <a:cubicBezTo>
                  <a:pt x="464" y="603"/>
                  <a:pt x="464" y="603"/>
                  <a:pt x="464" y="611"/>
                </a:cubicBezTo>
                <a:cubicBezTo>
                  <a:pt x="464" y="603"/>
                  <a:pt x="472" y="603"/>
                  <a:pt x="472" y="595"/>
                </a:cubicBezTo>
                <a:cubicBezTo>
                  <a:pt x="472" y="611"/>
                  <a:pt x="472" y="619"/>
                  <a:pt x="472" y="627"/>
                </a:cubicBezTo>
                <a:cubicBezTo>
                  <a:pt x="472" y="634"/>
                  <a:pt x="472" y="634"/>
                  <a:pt x="464" y="627"/>
                </a:cubicBezTo>
                <a:cubicBezTo>
                  <a:pt x="464" y="634"/>
                  <a:pt x="464" y="642"/>
                  <a:pt x="464" y="650"/>
                </a:cubicBezTo>
                <a:cubicBezTo>
                  <a:pt x="464" y="650"/>
                  <a:pt x="464" y="650"/>
                  <a:pt x="464" y="650"/>
                </a:cubicBezTo>
                <a:cubicBezTo>
                  <a:pt x="464" y="658"/>
                  <a:pt x="464" y="658"/>
                  <a:pt x="464" y="658"/>
                </a:cubicBezTo>
                <a:cubicBezTo>
                  <a:pt x="464" y="666"/>
                  <a:pt x="464" y="666"/>
                  <a:pt x="464" y="666"/>
                </a:cubicBezTo>
                <a:cubicBezTo>
                  <a:pt x="464" y="666"/>
                  <a:pt x="464" y="666"/>
                  <a:pt x="464" y="666"/>
                </a:cubicBezTo>
                <a:cubicBezTo>
                  <a:pt x="464" y="666"/>
                  <a:pt x="464" y="666"/>
                  <a:pt x="464" y="666"/>
                </a:cubicBezTo>
                <a:cubicBezTo>
                  <a:pt x="464" y="666"/>
                  <a:pt x="464" y="658"/>
                  <a:pt x="464" y="658"/>
                </a:cubicBezTo>
                <a:cubicBezTo>
                  <a:pt x="464" y="674"/>
                  <a:pt x="472" y="681"/>
                  <a:pt x="472" y="721"/>
                </a:cubicBezTo>
                <a:cubicBezTo>
                  <a:pt x="472" y="728"/>
                  <a:pt x="472" y="728"/>
                  <a:pt x="472" y="736"/>
                </a:cubicBezTo>
                <a:cubicBezTo>
                  <a:pt x="472" y="721"/>
                  <a:pt x="479" y="713"/>
                  <a:pt x="479" y="713"/>
                </a:cubicBezTo>
                <a:cubicBezTo>
                  <a:pt x="479" y="713"/>
                  <a:pt x="479" y="713"/>
                  <a:pt x="479" y="728"/>
                </a:cubicBezTo>
                <a:cubicBezTo>
                  <a:pt x="479" y="736"/>
                  <a:pt x="479" y="736"/>
                  <a:pt x="479" y="736"/>
                </a:cubicBezTo>
                <a:cubicBezTo>
                  <a:pt x="479" y="736"/>
                  <a:pt x="479" y="736"/>
                  <a:pt x="479" y="744"/>
                </a:cubicBezTo>
                <a:cubicBezTo>
                  <a:pt x="479" y="752"/>
                  <a:pt x="479" y="752"/>
                  <a:pt x="479" y="752"/>
                </a:cubicBezTo>
                <a:cubicBezTo>
                  <a:pt x="479" y="752"/>
                  <a:pt x="479" y="752"/>
                  <a:pt x="479" y="767"/>
                </a:cubicBezTo>
                <a:cubicBezTo>
                  <a:pt x="479" y="767"/>
                  <a:pt x="479" y="767"/>
                  <a:pt x="479" y="767"/>
                </a:cubicBezTo>
                <a:cubicBezTo>
                  <a:pt x="479" y="767"/>
                  <a:pt x="479" y="767"/>
                  <a:pt x="479" y="767"/>
                </a:cubicBezTo>
                <a:cubicBezTo>
                  <a:pt x="479" y="767"/>
                  <a:pt x="479" y="767"/>
                  <a:pt x="479" y="783"/>
                </a:cubicBezTo>
                <a:cubicBezTo>
                  <a:pt x="479" y="783"/>
                  <a:pt x="479" y="783"/>
                  <a:pt x="479" y="791"/>
                </a:cubicBezTo>
                <a:cubicBezTo>
                  <a:pt x="479" y="791"/>
                  <a:pt x="479" y="791"/>
                  <a:pt x="479" y="799"/>
                </a:cubicBezTo>
                <a:cubicBezTo>
                  <a:pt x="479" y="799"/>
                  <a:pt x="479" y="799"/>
                  <a:pt x="479" y="799"/>
                </a:cubicBezTo>
                <a:cubicBezTo>
                  <a:pt x="479" y="799"/>
                  <a:pt x="479" y="799"/>
                  <a:pt x="479" y="814"/>
                </a:cubicBezTo>
                <a:cubicBezTo>
                  <a:pt x="479" y="814"/>
                  <a:pt x="479" y="814"/>
                  <a:pt x="479" y="814"/>
                </a:cubicBezTo>
                <a:cubicBezTo>
                  <a:pt x="479" y="814"/>
                  <a:pt x="479" y="822"/>
                  <a:pt x="479" y="822"/>
                </a:cubicBezTo>
                <a:cubicBezTo>
                  <a:pt x="479" y="814"/>
                  <a:pt x="479" y="838"/>
                  <a:pt x="479" y="830"/>
                </a:cubicBezTo>
                <a:cubicBezTo>
                  <a:pt x="479" y="854"/>
                  <a:pt x="479" y="861"/>
                  <a:pt x="479" y="885"/>
                </a:cubicBezTo>
                <a:cubicBezTo>
                  <a:pt x="479" y="893"/>
                  <a:pt x="479" y="893"/>
                  <a:pt x="479" y="893"/>
                </a:cubicBezTo>
                <a:cubicBezTo>
                  <a:pt x="479" y="901"/>
                  <a:pt x="479" y="893"/>
                  <a:pt x="487" y="893"/>
                </a:cubicBezTo>
                <a:cubicBezTo>
                  <a:pt x="487" y="885"/>
                  <a:pt x="487" y="877"/>
                  <a:pt x="479" y="861"/>
                </a:cubicBezTo>
                <a:cubicBezTo>
                  <a:pt x="479" y="861"/>
                  <a:pt x="479" y="854"/>
                  <a:pt x="479" y="854"/>
                </a:cubicBezTo>
                <a:cubicBezTo>
                  <a:pt x="479" y="854"/>
                  <a:pt x="479" y="854"/>
                  <a:pt x="487" y="861"/>
                </a:cubicBezTo>
                <a:cubicBezTo>
                  <a:pt x="487" y="861"/>
                  <a:pt x="487" y="861"/>
                  <a:pt x="487" y="861"/>
                </a:cubicBezTo>
                <a:cubicBezTo>
                  <a:pt x="487" y="869"/>
                  <a:pt x="487" y="877"/>
                  <a:pt x="487" y="877"/>
                </a:cubicBezTo>
                <a:cubicBezTo>
                  <a:pt x="487" y="885"/>
                  <a:pt x="487" y="885"/>
                  <a:pt x="487" y="885"/>
                </a:cubicBezTo>
                <a:cubicBezTo>
                  <a:pt x="487" y="885"/>
                  <a:pt x="487" y="885"/>
                  <a:pt x="487" y="885"/>
                </a:cubicBezTo>
                <a:cubicBezTo>
                  <a:pt x="487" y="893"/>
                  <a:pt x="487" y="893"/>
                  <a:pt x="487" y="893"/>
                </a:cubicBezTo>
                <a:cubicBezTo>
                  <a:pt x="487" y="893"/>
                  <a:pt x="487" y="901"/>
                  <a:pt x="487" y="908"/>
                </a:cubicBezTo>
                <a:cubicBezTo>
                  <a:pt x="487" y="901"/>
                  <a:pt x="487" y="901"/>
                  <a:pt x="487" y="901"/>
                </a:cubicBezTo>
                <a:cubicBezTo>
                  <a:pt x="487" y="908"/>
                  <a:pt x="487" y="908"/>
                  <a:pt x="487" y="916"/>
                </a:cubicBezTo>
                <a:cubicBezTo>
                  <a:pt x="487" y="916"/>
                  <a:pt x="487" y="916"/>
                  <a:pt x="479" y="916"/>
                </a:cubicBezTo>
                <a:cubicBezTo>
                  <a:pt x="479" y="908"/>
                  <a:pt x="479" y="908"/>
                  <a:pt x="479" y="901"/>
                </a:cubicBezTo>
                <a:cubicBezTo>
                  <a:pt x="479" y="901"/>
                  <a:pt x="479" y="901"/>
                  <a:pt x="479" y="885"/>
                </a:cubicBezTo>
                <a:cubicBezTo>
                  <a:pt x="479" y="901"/>
                  <a:pt x="479" y="908"/>
                  <a:pt x="479" y="932"/>
                </a:cubicBezTo>
                <a:cubicBezTo>
                  <a:pt x="479" y="932"/>
                  <a:pt x="479" y="932"/>
                  <a:pt x="479" y="932"/>
                </a:cubicBezTo>
                <a:cubicBezTo>
                  <a:pt x="479" y="940"/>
                  <a:pt x="472" y="901"/>
                  <a:pt x="472" y="932"/>
                </a:cubicBezTo>
                <a:cubicBezTo>
                  <a:pt x="472" y="940"/>
                  <a:pt x="472" y="940"/>
                  <a:pt x="472" y="947"/>
                </a:cubicBezTo>
                <a:cubicBezTo>
                  <a:pt x="472" y="955"/>
                  <a:pt x="472" y="963"/>
                  <a:pt x="464" y="963"/>
                </a:cubicBezTo>
                <a:cubicBezTo>
                  <a:pt x="464" y="971"/>
                  <a:pt x="464" y="979"/>
                  <a:pt x="464" y="987"/>
                </a:cubicBezTo>
                <a:cubicBezTo>
                  <a:pt x="464" y="1010"/>
                  <a:pt x="472" y="1034"/>
                  <a:pt x="464" y="1049"/>
                </a:cubicBezTo>
                <a:cubicBezTo>
                  <a:pt x="472" y="1073"/>
                  <a:pt x="472" y="1065"/>
                  <a:pt x="472" y="1073"/>
                </a:cubicBezTo>
                <a:cubicBezTo>
                  <a:pt x="472" y="1073"/>
                  <a:pt x="472" y="1081"/>
                  <a:pt x="472" y="1081"/>
                </a:cubicBezTo>
                <a:cubicBezTo>
                  <a:pt x="472" y="1088"/>
                  <a:pt x="472" y="1088"/>
                  <a:pt x="472" y="1096"/>
                </a:cubicBezTo>
                <a:cubicBezTo>
                  <a:pt x="472" y="1096"/>
                  <a:pt x="472" y="1096"/>
                  <a:pt x="472" y="1104"/>
                </a:cubicBezTo>
                <a:cubicBezTo>
                  <a:pt x="472" y="1104"/>
                  <a:pt x="472" y="1112"/>
                  <a:pt x="472" y="1112"/>
                </a:cubicBezTo>
                <a:cubicBezTo>
                  <a:pt x="472" y="1120"/>
                  <a:pt x="472" y="1120"/>
                  <a:pt x="472" y="1120"/>
                </a:cubicBezTo>
                <a:cubicBezTo>
                  <a:pt x="472" y="1120"/>
                  <a:pt x="472" y="1128"/>
                  <a:pt x="472" y="1128"/>
                </a:cubicBezTo>
                <a:cubicBezTo>
                  <a:pt x="472" y="1135"/>
                  <a:pt x="472" y="1143"/>
                  <a:pt x="472" y="1151"/>
                </a:cubicBezTo>
                <a:cubicBezTo>
                  <a:pt x="472" y="1151"/>
                  <a:pt x="472" y="1151"/>
                  <a:pt x="472" y="1151"/>
                </a:cubicBezTo>
                <a:cubicBezTo>
                  <a:pt x="472" y="1159"/>
                  <a:pt x="472" y="1159"/>
                  <a:pt x="472" y="1159"/>
                </a:cubicBezTo>
                <a:cubicBezTo>
                  <a:pt x="472" y="1167"/>
                  <a:pt x="472" y="1167"/>
                  <a:pt x="472" y="1167"/>
                </a:cubicBezTo>
                <a:cubicBezTo>
                  <a:pt x="472" y="1174"/>
                  <a:pt x="472" y="1174"/>
                  <a:pt x="472" y="1182"/>
                </a:cubicBezTo>
                <a:cubicBezTo>
                  <a:pt x="472" y="1190"/>
                  <a:pt x="472" y="1206"/>
                  <a:pt x="472" y="1206"/>
                </a:cubicBezTo>
                <a:cubicBezTo>
                  <a:pt x="472" y="1206"/>
                  <a:pt x="472" y="1206"/>
                  <a:pt x="472" y="1214"/>
                </a:cubicBezTo>
                <a:cubicBezTo>
                  <a:pt x="472" y="1214"/>
                  <a:pt x="472" y="1214"/>
                  <a:pt x="472" y="1214"/>
                </a:cubicBezTo>
                <a:cubicBezTo>
                  <a:pt x="472" y="1221"/>
                  <a:pt x="472" y="1245"/>
                  <a:pt x="472" y="1268"/>
                </a:cubicBezTo>
                <a:cubicBezTo>
                  <a:pt x="472" y="1268"/>
                  <a:pt x="472" y="1268"/>
                  <a:pt x="472" y="1276"/>
                </a:cubicBezTo>
                <a:cubicBezTo>
                  <a:pt x="472" y="1276"/>
                  <a:pt x="472" y="1284"/>
                  <a:pt x="472" y="1284"/>
                </a:cubicBezTo>
                <a:cubicBezTo>
                  <a:pt x="472" y="1284"/>
                  <a:pt x="472" y="1284"/>
                  <a:pt x="472" y="1292"/>
                </a:cubicBezTo>
                <a:cubicBezTo>
                  <a:pt x="472" y="1300"/>
                  <a:pt x="472" y="1300"/>
                  <a:pt x="472" y="1300"/>
                </a:cubicBezTo>
                <a:cubicBezTo>
                  <a:pt x="472" y="1300"/>
                  <a:pt x="472" y="1300"/>
                  <a:pt x="472" y="1300"/>
                </a:cubicBezTo>
                <a:cubicBezTo>
                  <a:pt x="472" y="1300"/>
                  <a:pt x="472" y="1300"/>
                  <a:pt x="472" y="1315"/>
                </a:cubicBezTo>
                <a:cubicBezTo>
                  <a:pt x="472" y="1300"/>
                  <a:pt x="472" y="1292"/>
                  <a:pt x="479" y="1300"/>
                </a:cubicBezTo>
                <a:cubicBezTo>
                  <a:pt x="479" y="1300"/>
                  <a:pt x="479" y="1300"/>
                  <a:pt x="479" y="1292"/>
                </a:cubicBezTo>
                <a:cubicBezTo>
                  <a:pt x="472" y="1292"/>
                  <a:pt x="472" y="1284"/>
                  <a:pt x="472" y="1276"/>
                </a:cubicBezTo>
                <a:cubicBezTo>
                  <a:pt x="479" y="1253"/>
                  <a:pt x="479" y="1276"/>
                  <a:pt x="479" y="1261"/>
                </a:cubicBezTo>
                <a:cubicBezTo>
                  <a:pt x="479" y="1253"/>
                  <a:pt x="479" y="1245"/>
                  <a:pt x="479" y="1245"/>
                </a:cubicBezTo>
                <a:cubicBezTo>
                  <a:pt x="479" y="1261"/>
                  <a:pt x="487" y="1276"/>
                  <a:pt x="487" y="1292"/>
                </a:cubicBezTo>
                <a:cubicBezTo>
                  <a:pt x="479" y="1292"/>
                  <a:pt x="479" y="1308"/>
                  <a:pt x="479" y="1331"/>
                </a:cubicBezTo>
                <a:cubicBezTo>
                  <a:pt x="479" y="1331"/>
                  <a:pt x="479" y="1323"/>
                  <a:pt x="479" y="1315"/>
                </a:cubicBezTo>
                <a:cubicBezTo>
                  <a:pt x="479" y="1362"/>
                  <a:pt x="479" y="1394"/>
                  <a:pt x="479" y="1417"/>
                </a:cubicBezTo>
                <a:cubicBezTo>
                  <a:pt x="479" y="1417"/>
                  <a:pt x="479" y="1417"/>
                  <a:pt x="479" y="1433"/>
                </a:cubicBezTo>
                <a:cubicBezTo>
                  <a:pt x="479" y="1433"/>
                  <a:pt x="479" y="1433"/>
                  <a:pt x="479" y="1441"/>
                </a:cubicBezTo>
                <a:cubicBezTo>
                  <a:pt x="479" y="1448"/>
                  <a:pt x="479" y="1448"/>
                  <a:pt x="479" y="1456"/>
                </a:cubicBezTo>
                <a:cubicBezTo>
                  <a:pt x="479" y="1456"/>
                  <a:pt x="479" y="1456"/>
                  <a:pt x="479" y="1464"/>
                </a:cubicBezTo>
                <a:cubicBezTo>
                  <a:pt x="479" y="1464"/>
                  <a:pt x="479" y="1464"/>
                  <a:pt x="472" y="1464"/>
                </a:cubicBezTo>
                <a:cubicBezTo>
                  <a:pt x="472" y="1464"/>
                  <a:pt x="472" y="1464"/>
                  <a:pt x="472" y="1472"/>
                </a:cubicBezTo>
                <a:cubicBezTo>
                  <a:pt x="472" y="1480"/>
                  <a:pt x="472" y="1480"/>
                  <a:pt x="472" y="1495"/>
                </a:cubicBezTo>
                <a:cubicBezTo>
                  <a:pt x="472" y="1511"/>
                  <a:pt x="472" y="1527"/>
                  <a:pt x="472" y="1527"/>
                </a:cubicBezTo>
                <a:cubicBezTo>
                  <a:pt x="472" y="1542"/>
                  <a:pt x="472" y="1558"/>
                  <a:pt x="472" y="1581"/>
                </a:cubicBezTo>
                <a:cubicBezTo>
                  <a:pt x="479" y="1558"/>
                  <a:pt x="479" y="1527"/>
                  <a:pt x="479" y="1495"/>
                </a:cubicBezTo>
                <a:cubicBezTo>
                  <a:pt x="479" y="1503"/>
                  <a:pt x="479" y="1495"/>
                  <a:pt x="479" y="1511"/>
                </a:cubicBezTo>
                <a:cubicBezTo>
                  <a:pt x="479" y="1511"/>
                  <a:pt x="479" y="1511"/>
                  <a:pt x="479" y="1519"/>
                </a:cubicBezTo>
                <a:cubicBezTo>
                  <a:pt x="479" y="1527"/>
                  <a:pt x="479" y="1527"/>
                  <a:pt x="479" y="1527"/>
                </a:cubicBezTo>
                <a:cubicBezTo>
                  <a:pt x="479" y="1534"/>
                  <a:pt x="479" y="1534"/>
                  <a:pt x="479" y="1534"/>
                </a:cubicBezTo>
                <a:cubicBezTo>
                  <a:pt x="479" y="1534"/>
                  <a:pt x="479" y="1534"/>
                  <a:pt x="479" y="1542"/>
                </a:cubicBezTo>
                <a:cubicBezTo>
                  <a:pt x="479" y="1542"/>
                  <a:pt x="479" y="1542"/>
                  <a:pt x="479" y="1542"/>
                </a:cubicBezTo>
                <a:cubicBezTo>
                  <a:pt x="479" y="1574"/>
                  <a:pt x="479" y="1581"/>
                  <a:pt x="479" y="1605"/>
                </a:cubicBezTo>
                <a:cubicBezTo>
                  <a:pt x="479" y="1621"/>
                  <a:pt x="472" y="1730"/>
                  <a:pt x="472" y="1785"/>
                </a:cubicBezTo>
                <a:cubicBezTo>
                  <a:pt x="472" y="1777"/>
                  <a:pt x="472" y="1769"/>
                  <a:pt x="479" y="1754"/>
                </a:cubicBezTo>
                <a:cubicBezTo>
                  <a:pt x="479" y="1754"/>
                  <a:pt x="479" y="1746"/>
                  <a:pt x="479" y="1746"/>
                </a:cubicBezTo>
                <a:cubicBezTo>
                  <a:pt x="479" y="1738"/>
                  <a:pt x="479" y="1738"/>
                  <a:pt x="479" y="1730"/>
                </a:cubicBezTo>
                <a:cubicBezTo>
                  <a:pt x="479" y="1699"/>
                  <a:pt x="479" y="1652"/>
                  <a:pt x="479" y="1644"/>
                </a:cubicBezTo>
                <a:cubicBezTo>
                  <a:pt x="479" y="1644"/>
                  <a:pt x="479" y="1636"/>
                  <a:pt x="479" y="1628"/>
                </a:cubicBezTo>
                <a:cubicBezTo>
                  <a:pt x="495" y="1566"/>
                  <a:pt x="487" y="1370"/>
                  <a:pt x="487" y="1315"/>
                </a:cubicBezTo>
                <a:cubicBezTo>
                  <a:pt x="487" y="1300"/>
                  <a:pt x="487" y="1308"/>
                  <a:pt x="487" y="1300"/>
                </a:cubicBezTo>
                <a:cubicBezTo>
                  <a:pt x="487" y="1292"/>
                  <a:pt x="487" y="1292"/>
                  <a:pt x="487" y="1292"/>
                </a:cubicBezTo>
                <a:cubicBezTo>
                  <a:pt x="487" y="1268"/>
                  <a:pt x="487" y="1253"/>
                  <a:pt x="487" y="1229"/>
                </a:cubicBezTo>
                <a:cubicBezTo>
                  <a:pt x="487" y="1229"/>
                  <a:pt x="487" y="1229"/>
                  <a:pt x="487" y="1221"/>
                </a:cubicBezTo>
                <a:cubicBezTo>
                  <a:pt x="487" y="1221"/>
                  <a:pt x="487" y="1214"/>
                  <a:pt x="487" y="1214"/>
                </a:cubicBezTo>
                <a:cubicBezTo>
                  <a:pt x="487" y="1214"/>
                  <a:pt x="487" y="1214"/>
                  <a:pt x="487" y="1214"/>
                </a:cubicBezTo>
                <a:cubicBezTo>
                  <a:pt x="487" y="1214"/>
                  <a:pt x="487" y="1214"/>
                  <a:pt x="487" y="1206"/>
                </a:cubicBezTo>
                <a:cubicBezTo>
                  <a:pt x="487" y="1206"/>
                  <a:pt x="487" y="1206"/>
                  <a:pt x="487" y="1198"/>
                </a:cubicBezTo>
                <a:cubicBezTo>
                  <a:pt x="487" y="1198"/>
                  <a:pt x="487" y="1198"/>
                  <a:pt x="487" y="1198"/>
                </a:cubicBezTo>
                <a:cubicBezTo>
                  <a:pt x="487" y="1198"/>
                  <a:pt x="487" y="1190"/>
                  <a:pt x="487" y="1190"/>
                </a:cubicBezTo>
                <a:cubicBezTo>
                  <a:pt x="487" y="1143"/>
                  <a:pt x="479" y="1065"/>
                  <a:pt x="479" y="1026"/>
                </a:cubicBezTo>
                <a:cubicBezTo>
                  <a:pt x="479" y="1026"/>
                  <a:pt x="479" y="1026"/>
                  <a:pt x="479" y="1026"/>
                </a:cubicBezTo>
                <a:cubicBezTo>
                  <a:pt x="479" y="1018"/>
                  <a:pt x="479" y="1018"/>
                  <a:pt x="479" y="1018"/>
                </a:cubicBezTo>
                <a:cubicBezTo>
                  <a:pt x="479" y="1018"/>
                  <a:pt x="479" y="1010"/>
                  <a:pt x="479" y="1010"/>
                </a:cubicBezTo>
                <a:cubicBezTo>
                  <a:pt x="479" y="1010"/>
                  <a:pt x="479" y="1010"/>
                  <a:pt x="479" y="1010"/>
                </a:cubicBezTo>
                <a:cubicBezTo>
                  <a:pt x="479" y="1002"/>
                  <a:pt x="479" y="994"/>
                  <a:pt x="479" y="994"/>
                </a:cubicBezTo>
                <a:cubicBezTo>
                  <a:pt x="479" y="971"/>
                  <a:pt x="479" y="947"/>
                  <a:pt x="479" y="932"/>
                </a:cubicBezTo>
                <a:cubicBezTo>
                  <a:pt x="487" y="932"/>
                  <a:pt x="487" y="932"/>
                  <a:pt x="487" y="924"/>
                </a:cubicBezTo>
                <a:cubicBezTo>
                  <a:pt x="487" y="924"/>
                  <a:pt x="487" y="924"/>
                  <a:pt x="487" y="916"/>
                </a:cubicBezTo>
                <a:cubicBezTo>
                  <a:pt x="487" y="916"/>
                  <a:pt x="487" y="916"/>
                  <a:pt x="487" y="916"/>
                </a:cubicBezTo>
                <a:cubicBezTo>
                  <a:pt x="487" y="924"/>
                  <a:pt x="487" y="924"/>
                  <a:pt x="487" y="924"/>
                </a:cubicBezTo>
                <a:cubicBezTo>
                  <a:pt x="487" y="924"/>
                  <a:pt x="487" y="924"/>
                  <a:pt x="487" y="924"/>
                </a:cubicBezTo>
                <a:cubicBezTo>
                  <a:pt x="495" y="971"/>
                  <a:pt x="495" y="971"/>
                  <a:pt x="495" y="971"/>
                </a:cubicBezTo>
                <a:cubicBezTo>
                  <a:pt x="495" y="987"/>
                  <a:pt x="495" y="1002"/>
                  <a:pt x="495" y="1010"/>
                </a:cubicBezTo>
                <a:cubicBezTo>
                  <a:pt x="487" y="1010"/>
                  <a:pt x="487" y="1010"/>
                  <a:pt x="487" y="1010"/>
                </a:cubicBezTo>
                <a:cubicBezTo>
                  <a:pt x="495" y="1026"/>
                  <a:pt x="495" y="1026"/>
                  <a:pt x="495" y="1026"/>
                </a:cubicBezTo>
                <a:cubicBezTo>
                  <a:pt x="495" y="1026"/>
                  <a:pt x="495" y="1026"/>
                  <a:pt x="495" y="1034"/>
                </a:cubicBezTo>
                <a:cubicBezTo>
                  <a:pt x="495" y="1034"/>
                  <a:pt x="495" y="1041"/>
                  <a:pt x="495" y="1041"/>
                </a:cubicBezTo>
                <a:cubicBezTo>
                  <a:pt x="495" y="1049"/>
                  <a:pt x="495" y="1049"/>
                  <a:pt x="495" y="1049"/>
                </a:cubicBezTo>
                <a:cubicBezTo>
                  <a:pt x="495" y="1057"/>
                  <a:pt x="495" y="1057"/>
                  <a:pt x="495" y="1065"/>
                </a:cubicBezTo>
                <a:cubicBezTo>
                  <a:pt x="495" y="1065"/>
                  <a:pt x="495" y="1065"/>
                  <a:pt x="495" y="1065"/>
                </a:cubicBezTo>
                <a:cubicBezTo>
                  <a:pt x="495" y="1057"/>
                  <a:pt x="495" y="1073"/>
                  <a:pt x="487" y="1073"/>
                </a:cubicBezTo>
                <a:cubicBezTo>
                  <a:pt x="487" y="1081"/>
                  <a:pt x="487" y="1088"/>
                  <a:pt x="487" y="1088"/>
                </a:cubicBezTo>
                <a:cubicBezTo>
                  <a:pt x="487" y="1088"/>
                  <a:pt x="487" y="1088"/>
                  <a:pt x="495" y="1096"/>
                </a:cubicBezTo>
                <a:cubicBezTo>
                  <a:pt x="495" y="1096"/>
                  <a:pt x="495" y="1096"/>
                  <a:pt x="487" y="1112"/>
                </a:cubicBezTo>
                <a:cubicBezTo>
                  <a:pt x="487" y="1128"/>
                  <a:pt x="487" y="1135"/>
                  <a:pt x="487" y="1151"/>
                </a:cubicBezTo>
                <a:cubicBezTo>
                  <a:pt x="487" y="1151"/>
                  <a:pt x="487" y="1151"/>
                  <a:pt x="487" y="1151"/>
                </a:cubicBezTo>
                <a:cubicBezTo>
                  <a:pt x="487" y="1159"/>
                  <a:pt x="487" y="1167"/>
                  <a:pt x="487" y="1167"/>
                </a:cubicBezTo>
                <a:cubicBezTo>
                  <a:pt x="487" y="1167"/>
                  <a:pt x="487" y="1167"/>
                  <a:pt x="495" y="1174"/>
                </a:cubicBezTo>
                <a:cubicBezTo>
                  <a:pt x="495" y="1174"/>
                  <a:pt x="495" y="1174"/>
                  <a:pt x="495" y="1182"/>
                </a:cubicBezTo>
                <a:cubicBezTo>
                  <a:pt x="487" y="1190"/>
                  <a:pt x="487" y="1190"/>
                  <a:pt x="487" y="1190"/>
                </a:cubicBezTo>
                <a:cubicBezTo>
                  <a:pt x="495" y="1190"/>
                  <a:pt x="495" y="1190"/>
                  <a:pt x="495" y="1190"/>
                </a:cubicBezTo>
                <a:cubicBezTo>
                  <a:pt x="495" y="1190"/>
                  <a:pt x="495" y="1190"/>
                  <a:pt x="495" y="1198"/>
                </a:cubicBezTo>
                <a:cubicBezTo>
                  <a:pt x="495" y="1198"/>
                  <a:pt x="495" y="1198"/>
                  <a:pt x="495" y="1198"/>
                </a:cubicBezTo>
                <a:cubicBezTo>
                  <a:pt x="495" y="1198"/>
                  <a:pt x="495" y="1198"/>
                  <a:pt x="487" y="1221"/>
                </a:cubicBezTo>
                <a:cubicBezTo>
                  <a:pt x="495" y="1229"/>
                  <a:pt x="495" y="1229"/>
                  <a:pt x="495" y="1229"/>
                </a:cubicBezTo>
                <a:cubicBezTo>
                  <a:pt x="495" y="1229"/>
                  <a:pt x="495" y="1229"/>
                  <a:pt x="495" y="1229"/>
                </a:cubicBezTo>
                <a:cubicBezTo>
                  <a:pt x="495" y="1237"/>
                  <a:pt x="495" y="1237"/>
                  <a:pt x="495" y="1237"/>
                </a:cubicBezTo>
                <a:cubicBezTo>
                  <a:pt x="487" y="1245"/>
                  <a:pt x="495" y="1245"/>
                  <a:pt x="495" y="1261"/>
                </a:cubicBezTo>
                <a:cubicBezTo>
                  <a:pt x="495" y="1261"/>
                  <a:pt x="495" y="1268"/>
                  <a:pt x="495" y="1268"/>
                </a:cubicBezTo>
                <a:cubicBezTo>
                  <a:pt x="495" y="1268"/>
                  <a:pt x="495" y="1276"/>
                  <a:pt x="495" y="1276"/>
                </a:cubicBezTo>
                <a:cubicBezTo>
                  <a:pt x="495" y="1284"/>
                  <a:pt x="495" y="1292"/>
                  <a:pt x="495" y="1300"/>
                </a:cubicBezTo>
                <a:cubicBezTo>
                  <a:pt x="495" y="1300"/>
                  <a:pt x="495" y="1308"/>
                  <a:pt x="495" y="1308"/>
                </a:cubicBezTo>
                <a:cubicBezTo>
                  <a:pt x="495" y="1315"/>
                  <a:pt x="495" y="1315"/>
                  <a:pt x="495" y="1315"/>
                </a:cubicBezTo>
                <a:cubicBezTo>
                  <a:pt x="495" y="1315"/>
                  <a:pt x="495" y="1315"/>
                  <a:pt x="495" y="1323"/>
                </a:cubicBezTo>
                <a:cubicBezTo>
                  <a:pt x="495" y="1331"/>
                  <a:pt x="495" y="1339"/>
                  <a:pt x="495" y="1347"/>
                </a:cubicBezTo>
                <a:cubicBezTo>
                  <a:pt x="487" y="1433"/>
                  <a:pt x="487" y="1534"/>
                  <a:pt x="487" y="1613"/>
                </a:cubicBezTo>
                <a:cubicBezTo>
                  <a:pt x="487" y="1613"/>
                  <a:pt x="487" y="1613"/>
                  <a:pt x="487" y="1613"/>
                </a:cubicBezTo>
                <a:cubicBezTo>
                  <a:pt x="487" y="1613"/>
                  <a:pt x="487" y="1613"/>
                  <a:pt x="487" y="1613"/>
                </a:cubicBezTo>
                <a:cubicBezTo>
                  <a:pt x="487" y="1613"/>
                  <a:pt x="487" y="1613"/>
                  <a:pt x="487" y="1613"/>
                </a:cubicBezTo>
                <a:cubicBezTo>
                  <a:pt x="487" y="1628"/>
                  <a:pt x="487" y="1644"/>
                  <a:pt x="487" y="1652"/>
                </a:cubicBezTo>
                <a:cubicBezTo>
                  <a:pt x="487" y="1652"/>
                  <a:pt x="487" y="1652"/>
                  <a:pt x="487" y="1660"/>
                </a:cubicBezTo>
                <a:cubicBezTo>
                  <a:pt x="479" y="1668"/>
                  <a:pt x="479" y="1668"/>
                  <a:pt x="487" y="1668"/>
                </a:cubicBezTo>
                <a:cubicBezTo>
                  <a:pt x="487" y="1668"/>
                  <a:pt x="487" y="1668"/>
                  <a:pt x="487" y="1683"/>
                </a:cubicBezTo>
                <a:cubicBezTo>
                  <a:pt x="487" y="1683"/>
                  <a:pt x="487" y="1683"/>
                  <a:pt x="479" y="1691"/>
                </a:cubicBezTo>
                <a:cubicBezTo>
                  <a:pt x="479" y="1691"/>
                  <a:pt x="479" y="1691"/>
                  <a:pt x="479" y="1675"/>
                </a:cubicBezTo>
                <a:cubicBezTo>
                  <a:pt x="479" y="1707"/>
                  <a:pt x="479" y="1777"/>
                  <a:pt x="479" y="1801"/>
                </a:cubicBezTo>
                <a:cubicBezTo>
                  <a:pt x="472" y="1808"/>
                  <a:pt x="472" y="1824"/>
                  <a:pt x="472" y="1832"/>
                </a:cubicBezTo>
                <a:cubicBezTo>
                  <a:pt x="472" y="1832"/>
                  <a:pt x="472" y="1832"/>
                  <a:pt x="472" y="1840"/>
                </a:cubicBezTo>
                <a:cubicBezTo>
                  <a:pt x="472" y="1840"/>
                  <a:pt x="472" y="1840"/>
                  <a:pt x="472" y="1840"/>
                </a:cubicBezTo>
                <a:cubicBezTo>
                  <a:pt x="472" y="1832"/>
                  <a:pt x="472" y="1824"/>
                  <a:pt x="479" y="1808"/>
                </a:cubicBezTo>
                <a:cubicBezTo>
                  <a:pt x="479" y="1816"/>
                  <a:pt x="479" y="1816"/>
                  <a:pt x="479" y="1824"/>
                </a:cubicBezTo>
                <a:cubicBezTo>
                  <a:pt x="479" y="1832"/>
                  <a:pt x="479" y="1824"/>
                  <a:pt x="479" y="1832"/>
                </a:cubicBezTo>
                <a:cubicBezTo>
                  <a:pt x="479" y="1832"/>
                  <a:pt x="479" y="1832"/>
                  <a:pt x="479" y="1840"/>
                </a:cubicBezTo>
                <a:cubicBezTo>
                  <a:pt x="479" y="1840"/>
                  <a:pt x="479" y="1848"/>
                  <a:pt x="479" y="1848"/>
                </a:cubicBezTo>
                <a:cubicBezTo>
                  <a:pt x="479" y="1871"/>
                  <a:pt x="479" y="1973"/>
                  <a:pt x="479" y="1973"/>
                </a:cubicBezTo>
                <a:cubicBezTo>
                  <a:pt x="479" y="1973"/>
                  <a:pt x="479" y="1981"/>
                  <a:pt x="479" y="1988"/>
                </a:cubicBezTo>
                <a:cubicBezTo>
                  <a:pt x="479" y="1988"/>
                  <a:pt x="479" y="1981"/>
                  <a:pt x="479" y="1981"/>
                </a:cubicBezTo>
                <a:cubicBezTo>
                  <a:pt x="479" y="1981"/>
                  <a:pt x="479" y="1981"/>
                  <a:pt x="479" y="1973"/>
                </a:cubicBezTo>
                <a:cubicBezTo>
                  <a:pt x="479" y="1965"/>
                  <a:pt x="472" y="1934"/>
                  <a:pt x="472" y="1910"/>
                </a:cubicBezTo>
                <a:cubicBezTo>
                  <a:pt x="472" y="1918"/>
                  <a:pt x="472" y="1926"/>
                  <a:pt x="472" y="1926"/>
                </a:cubicBezTo>
                <a:cubicBezTo>
                  <a:pt x="472" y="1926"/>
                  <a:pt x="472" y="1926"/>
                  <a:pt x="472" y="1934"/>
                </a:cubicBezTo>
                <a:cubicBezTo>
                  <a:pt x="472" y="1934"/>
                  <a:pt x="472" y="1934"/>
                  <a:pt x="472" y="1941"/>
                </a:cubicBezTo>
                <a:cubicBezTo>
                  <a:pt x="472" y="1949"/>
                  <a:pt x="472" y="1981"/>
                  <a:pt x="479" y="1996"/>
                </a:cubicBezTo>
                <a:cubicBezTo>
                  <a:pt x="479" y="2012"/>
                  <a:pt x="479" y="2012"/>
                  <a:pt x="479" y="2012"/>
                </a:cubicBezTo>
                <a:cubicBezTo>
                  <a:pt x="479" y="2028"/>
                  <a:pt x="479" y="2043"/>
                  <a:pt x="479" y="2059"/>
                </a:cubicBezTo>
                <a:cubicBezTo>
                  <a:pt x="479" y="2035"/>
                  <a:pt x="479" y="2012"/>
                  <a:pt x="479" y="1988"/>
                </a:cubicBezTo>
                <a:cubicBezTo>
                  <a:pt x="479" y="2012"/>
                  <a:pt x="479" y="2028"/>
                  <a:pt x="479" y="2059"/>
                </a:cubicBezTo>
                <a:cubicBezTo>
                  <a:pt x="479" y="2059"/>
                  <a:pt x="479" y="2059"/>
                  <a:pt x="487" y="2059"/>
                </a:cubicBezTo>
                <a:cubicBezTo>
                  <a:pt x="487" y="2059"/>
                  <a:pt x="487" y="2059"/>
                  <a:pt x="487" y="2059"/>
                </a:cubicBezTo>
                <a:cubicBezTo>
                  <a:pt x="487" y="2059"/>
                  <a:pt x="487" y="2059"/>
                  <a:pt x="487" y="2067"/>
                </a:cubicBezTo>
                <a:cubicBezTo>
                  <a:pt x="487" y="2067"/>
                  <a:pt x="487" y="2067"/>
                  <a:pt x="487" y="2075"/>
                </a:cubicBezTo>
                <a:cubicBezTo>
                  <a:pt x="487" y="2075"/>
                  <a:pt x="487" y="2075"/>
                  <a:pt x="487" y="2075"/>
                </a:cubicBezTo>
                <a:cubicBezTo>
                  <a:pt x="487" y="2082"/>
                  <a:pt x="487" y="2090"/>
                  <a:pt x="487" y="2098"/>
                </a:cubicBezTo>
                <a:cubicBezTo>
                  <a:pt x="495" y="2098"/>
                  <a:pt x="487" y="2098"/>
                  <a:pt x="495" y="2121"/>
                </a:cubicBezTo>
                <a:cubicBezTo>
                  <a:pt x="495" y="2121"/>
                  <a:pt x="495" y="2114"/>
                  <a:pt x="495" y="2106"/>
                </a:cubicBezTo>
                <a:cubicBezTo>
                  <a:pt x="495" y="2106"/>
                  <a:pt x="495" y="2106"/>
                  <a:pt x="495" y="2137"/>
                </a:cubicBezTo>
                <a:cubicBezTo>
                  <a:pt x="495" y="2137"/>
                  <a:pt x="495" y="2137"/>
                  <a:pt x="495" y="2129"/>
                </a:cubicBezTo>
                <a:cubicBezTo>
                  <a:pt x="495" y="2129"/>
                  <a:pt x="495" y="2129"/>
                  <a:pt x="503" y="2129"/>
                </a:cubicBezTo>
                <a:cubicBezTo>
                  <a:pt x="503" y="2129"/>
                  <a:pt x="503" y="2129"/>
                  <a:pt x="511" y="2145"/>
                </a:cubicBezTo>
                <a:cubicBezTo>
                  <a:pt x="511" y="2145"/>
                  <a:pt x="511" y="2153"/>
                  <a:pt x="511" y="2153"/>
                </a:cubicBezTo>
                <a:cubicBezTo>
                  <a:pt x="511" y="2153"/>
                  <a:pt x="511" y="2153"/>
                  <a:pt x="511" y="2145"/>
                </a:cubicBezTo>
                <a:cubicBezTo>
                  <a:pt x="511" y="2145"/>
                  <a:pt x="511" y="2137"/>
                  <a:pt x="511" y="2121"/>
                </a:cubicBezTo>
                <a:cubicBezTo>
                  <a:pt x="511" y="2121"/>
                  <a:pt x="511" y="2121"/>
                  <a:pt x="511" y="2121"/>
                </a:cubicBezTo>
                <a:cubicBezTo>
                  <a:pt x="511" y="2121"/>
                  <a:pt x="511" y="2121"/>
                  <a:pt x="511" y="2129"/>
                </a:cubicBezTo>
                <a:cubicBezTo>
                  <a:pt x="511" y="2121"/>
                  <a:pt x="511" y="2121"/>
                  <a:pt x="511" y="2114"/>
                </a:cubicBezTo>
                <a:cubicBezTo>
                  <a:pt x="511" y="2098"/>
                  <a:pt x="511" y="2098"/>
                  <a:pt x="511" y="2090"/>
                </a:cubicBezTo>
                <a:cubicBezTo>
                  <a:pt x="511" y="2098"/>
                  <a:pt x="511" y="2106"/>
                  <a:pt x="511" y="2106"/>
                </a:cubicBezTo>
                <a:cubicBezTo>
                  <a:pt x="503" y="2090"/>
                  <a:pt x="503" y="2106"/>
                  <a:pt x="495" y="2067"/>
                </a:cubicBezTo>
                <a:cubicBezTo>
                  <a:pt x="495" y="2067"/>
                  <a:pt x="495" y="2067"/>
                  <a:pt x="503" y="2067"/>
                </a:cubicBezTo>
                <a:cubicBezTo>
                  <a:pt x="503" y="2067"/>
                  <a:pt x="503" y="2067"/>
                  <a:pt x="495" y="2043"/>
                </a:cubicBezTo>
                <a:cubicBezTo>
                  <a:pt x="495" y="2043"/>
                  <a:pt x="495" y="2043"/>
                  <a:pt x="495" y="2035"/>
                </a:cubicBezTo>
                <a:cubicBezTo>
                  <a:pt x="495" y="2035"/>
                  <a:pt x="495" y="2035"/>
                  <a:pt x="495" y="2028"/>
                </a:cubicBezTo>
                <a:cubicBezTo>
                  <a:pt x="503" y="2028"/>
                  <a:pt x="503" y="2028"/>
                  <a:pt x="503" y="2028"/>
                </a:cubicBezTo>
                <a:cubicBezTo>
                  <a:pt x="503" y="2035"/>
                  <a:pt x="503" y="2043"/>
                  <a:pt x="503" y="2051"/>
                </a:cubicBezTo>
                <a:cubicBezTo>
                  <a:pt x="503" y="2043"/>
                  <a:pt x="503" y="2035"/>
                  <a:pt x="503" y="2028"/>
                </a:cubicBezTo>
                <a:cubicBezTo>
                  <a:pt x="503" y="2028"/>
                  <a:pt x="503" y="2028"/>
                  <a:pt x="503" y="2028"/>
                </a:cubicBezTo>
                <a:cubicBezTo>
                  <a:pt x="503" y="2028"/>
                  <a:pt x="503" y="2043"/>
                  <a:pt x="511" y="2059"/>
                </a:cubicBezTo>
                <a:cubicBezTo>
                  <a:pt x="503" y="2059"/>
                  <a:pt x="503" y="2059"/>
                  <a:pt x="503" y="2067"/>
                </a:cubicBezTo>
                <a:cubicBezTo>
                  <a:pt x="503" y="2075"/>
                  <a:pt x="503" y="2075"/>
                  <a:pt x="511" y="2090"/>
                </a:cubicBezTo>
                <a:cubicBezTo>
                  <a:pt x="511" y="2075"/>
                  <a:pt x="503" y="2067"/>
                  <a:pt x="511" y="2067"/>
                </a:cubicBezTo>
                <a:cubicBezTo>
                  <a:pt x="511" y="2067"/>
                  <a:pt x="511" y="2067"/>
                  <a:pt x="511" y="2075"/>
                </a:cubicBezTo>
                <a:cubicBezTo>
                  <a:pt x="511" y="2075"/>
                  <a:pt x="511" y="2067"/>
                  <a:pt x="511" y="2075"/>
                </a:cubicBezTo>
                <a:cubicBezTo>
                  <a:pt x="511" y="2067"/>
                  <a:pt x="511" y="2051"/>
                  <a:pt x="503" y="2035"/>
                </a:cubicBezTo>
                <a:cubicBezTo>
                  <a:pt x="511" y="2035"/>
                  <a:pt x="511" y="2035"/>
                  <a:pt x="511" y="2028"/>
                </a:cubicBezTo>
                <a:cubicBezTo>
                  <a:pt x="503" y="2020"/>
                  <a:pt x="503" y="2020"/>
                  <a:pt x="503" y="2020"/>
                </a:cubicBezTo>
                <a:cubicBezTo>
                  <a:pt x="503" y="2004"/>
                  <a:pt x="503" y="1988"/>
                  <a:pt x="503" y="1973"/>
                </a:cubicBezTo>
                <a:cubicBezTo>
                  <a:pt x="503" y="1973"/>
                  <a:pt x="503" y="1965"/>
                  <a:pt x="503" y="1965"/>
                </a:cubicBezTo>
                <a:cubicBezTo>
                  <a:pt x="503" y="1957"/>
                  <a:pt x="503" y="1957"/>
                  <a:pt x="503" y="1949"/>
                </a:cubicBezTo>
                <a:cubicBezTo>
                  <a:pt x="503" y="1949"/>
                  <a:pt x="503" y="1949"/>
                  <a:pt x="503" y="1941"/>
                </a:cubicBezTo>
                <a:cubicBezTo>
                  <a:pt x="503" y="1941"/>
                  <a:pt x="503" y="1941"/>
                  <a:pt x="503" y="1934"/>
                </a:cubicBezTo>
                <a:cubicBezTo>
                  <a:pt x="503" y="1934"/>
                  <a:pt x="503" y="1934"/>
                  <a:pt x="503" y="1926"/>
                </a:cubicBezTo>
                <a:cubicBezTo>
                  <a:pt x="503" y="1941"/>
                  <a:pt x="503" y="1934"/>
                  <a:pt x="503" y="1941"/>
                </a:cubicBezTo>
                <a:cubicBezTo>
                  <a:pt x="503" y="1941"/>
                  <a:pt x="503" y="1918"/>
                  <a:pt x="503" y="1895"/>
                </a:cubicBezTo>
                <a:cubicBezTo>
                  <a:pt x="503" y="1926"/>
                  <a:pt x="511" y="2035"/>
                  <a:pt x="511" y="2043"/>
                </a:cubicBezTo>
                <a:cubicBezTo>
                  <a:pt x="511" y="2043"/>
                  <a:pt x="511" y="2043"/>
                  <a:pt x="511" y="2043"/>
                </a:cubicBezTo>
                <a:cubicBezTo>
                  <a:pt x="511" y="2043"/>
                  <a:pt x="511" y="2043"/>
                  <a:pt x="511" y="2051"/>
                </a:cubicBezTo>
                <a:cubicBezTo>
                  <a:pt x="511" y="2059"/>
                  <a:pt x="511" y="2067"/>
                  <a:pt x="511" y="2075"/>
                </a:cubicBezTo>
                <a:cubicBezTo>
                  <a:pt x="519" y="2090"/>
                  <a:pt x="511" y="2082"/>
                  <a:pt x="519" y="2082"/>
                </a:cubicBezTo>
                <a:cubicBezTo>
                  <a:pt x="519" y="2090"/>
                  <a:pt x="519" y="2098"/>
                  <a:pt x="519" y="2106"/>
                </a:cubicBezTo>
                <a:cubicBezTo>
                  <a:pt x="519" y="2106"/>
                  <a:pt x="519" y="2106"/>
                  <a:pt x="519" y="2121"/>
                </a:cubicBezTo>
                <a:cubicBezTo>
                  <a:pt x="519" y="2121"/>
                  <a:pt x="519" y="2121"/>
                  <a:pt x="527" y="2129"/>
                </a:cubicBezTo>
                <a:cubicBezTo>
                  <a:pt x="527" y="2137"/>
                  <a:pt x="527" y="2129"/>
                  <a:pt x="527" y="2129"/>
                </a:cubicBezTo>
                <a:cubicBezTo>
                  <a:pt x="527" y="2121"/>
                  <a:pt x="527" y="2121"/>
                  <a:pt x="527" y="2121"/>
                </a:cubicBezTo>
                <a:cubicBezTo>
                  <a:pt x="527" y="2121"/>
                  <a:pt x="527" y="2121"/>
                  <a:pt x="527" y="2121"/>
                </a:cubicBezTo>
                <a:cubicBezTo>
                  <a:pt x="527" y="2121"/>
                  <a:pt x="527" y="2121"/>
                  <a:pt x="527" y="2114"/>
                </a:cubicBezTo>
                <a:cubicBezTo>
                  <a:pt x="527" y="2114"/>
                  <a:pt x="527" y="2114"/>
                  <a:pt x="519" y="2106"/>
                </a:cubicBezTo>
                <a:cubicBezTo>
                  <a:pt x="527" y="2106"/>
                  <a:pt x="527" y="2106"/>
                  <a:pt x="527" y="2106"/>
                </a:cubicBezTo>
                <a:cubicBezTo>
                  <a:pt x="527" y="2106"/>
                  <a:pt x="527" y="2106"/>
                  <a:pt x="527" y="2114"/>
                </a:cubicBezTo>
                <a:cubicBezTo>
                  <a:pt x="527" y="2114"/>
                  <a:pt x="527" y="2114"/>
                  <a:pt x="527" y="2114"/>
                </a:cubicBezTo>
                <a:cubicBezTo>
                  <a:pt x="527" y="2114"/>
                  <a:pt x="527" y="2114"/>
                  <a:pt x="527" y="2082"/>
                </a:cubicBezTo>
                <a:cubicBezTo>
                  <a:pt x="527" y="2082"/>
                  <a:pt x="527" y="2082"/>
                  <a:pt x="527" y="2082"/>
                </a:cubicBezTo>
                <a:cubicBezTo>
                  <a:pt x="527" y="2082"/>
                  <a:pt x="527" y="2082"/>
                  <a:pt x="527" y="2075"/>
                </a:cubicBezTo>
                <a:cubicBezTo>
                  <a:pt x="527" y="2075"/>
                  <a:pt x="527" y="2075"/>
                  <a:pt x="527" y="2075"/>
                </a:cubicBezTo>
                <a:cubicBezTo>
                  <a:pt x="527" y="2067"/>
                  <a:pt x="527" y="2067"/>
                  <a:pt x="527" y="2067"/>
                </a:cubicBezTo>
                <a:cubicBezTo>
                  <a:pt x="527" y="2051"/>
                  <a:pt x="527" y="2043"/>
                  <a:pt x="519" y="2043"/>
                </a:cubicBezTo>
                <a:cubicBezTo>
                  <a:pt x="519" y="2051"/>
                  <a:pt x="519" y="2059"/>
                  <a:pt x="519" y="2059"/>
                </a:cubicBezTo>
                <a:cubicBezTo>
                  <a:pt x="519" y="2059"/>
                  <a:pt x="519" y="2059"/>
                  <a:pt x="519" y="2059"/>
                </a:cubicBezTo>
                <a:cubicBezTo>
                  <a:pt x="519" y="2075"/>
                  <a:pt x="527" y="2082"/>
                  <a:pt x="527" y="2090"/>
                </a:cubicBezTo>
                <a:cubicBezTo>
                  <a:pt x="527" y="2090"/>
                  <a:pt x="527" y="2098"/>
                  <a:pt x="527" y="2098"/>
                </a:cubicBezTo>
                <a:cubicBezTo>
                  <a:pt x="519" y="2090"/>
                  <a:pt x="519" y="2090"/>
                  <a:pt x="519" y="2090"/>
                </a:cubicBezTo>
                <a:cubicBezTo>
                  <a:pt x="519" y="2082"/>
                  <a:pt x="519" y="2075"/>
                  <a:pt x="519" y="2059"/>
                </a:cubicBezTo>
                <a:cubicBezTo>
                  <a:pt x="519" y="2059"/>
                  <a:pt x="519" y="2059"/>
                  <a:pt x="519" y="2059"/>
                </a:cubicBezTo>
                <a:cubicBezTo>
                  <a:pt x="519" y="2059"/>
                  <a:pt x="519" y="2059"/>
                  <a:pt x="519" y="2051"/>
                </a:cubicBezTo>
                <a:cubicBezTo>
                  <a:pt x="519" y="2051"/>
                  <a:pt x="519" y="2051"/>
                  <a:pt x="519" y="2043"/>
                </a:cubicBezTo>
                <a:cubicBezTo>
                  <a:pt x="519" y="2043"/>
                  <a:pt x="519" y="2043"/>
                  <a:pt x="519" y="2043"/>
                </a:cubicBezTo>
                <a:cubicBezTo>
                  <a:pt x="519" y="2043"/>
                  <a:pt x="519" y="2043"/>
                  <a:pt x="519" y="2043"/>
                </a:cubicBezTo>
                <a:cubicBezTo>
                  <a:pt x="519" y="2043"/>
                  <a:pt x="519" y="2043"/>
                  <a:pt x="519" y="2043"/>
                </a:cubicBezTo>
                <a:cubicBezTo>
                  <a:pt x="519" y="2035"/>
                  <a:pt x="519" y="2028"/>
                  <a:pt x="519" y="2028"/>
                </a:cubicBezTo>
                <a:cubicBezTo>
                  <a:pt x="519" y="2028"/>
                  <a:pt x="519" y="2020"/>
                  <a:pt x="519" y="2020"/>
                </a:cubicBezTo>
                <a:cubicBezTo>
                  <a:pt x="527" y="2028"/>
                  <a:pt x="527" y="2028"/>
                  <a:pt x="527" y="2028"/>
                </a:cubicBezTo>
                <a:cubicBezTo>
                  <a:pt x="527" y="2028"/>
                  <a:pt x="527" y="2020"/>
                  <a:pt x="527" y="2020"/>
                </a:cubicBezTo>
                <a:cubicBezTo>
                  <a:pt x="519" y="2012"/>
                  <a:pt x="527" y="2012"/>
                  <a:pt x="519" y="2012"/>
                </a:cubicBezTo>
                <a:cubicBezTo>
                  <a:pt x="519" y="2012"/>
                  <a:pt x="519" y="2012"/>
                  <a:pt x="527" y="2012"/>
                </a:cubicBezTo>
                <a:cubicBezTo>
                  <a:pt x="527" y="2012"/>
                  <a:pt x="527" y="2012"/>
                  <a:pt x="527" y="2012"/>
                </a:cubicBezTo>
                <a:cubicBezTo>
                  <a:pt x="527" y="2012"/>
                  <a:pt x="527" y="1996"/>
                  <a:pt x="519" y="1988"/>
                </a:cubicBezTo>
                <a:cubicBezTo>
                  <a:pt x="519" y="1981"/>
                  <a:pt x="519" y="1981"/>
                  <a:pt x="519" y="1981"/>
                </a:cubicBezTo>
                <a:cubicBezTo>
                  <a:pt x="519" y="1965"/>
                  <a:pt x="511" y="1957"/>
                  <a:pt x="511" y="1949"/>
                </a:cubicBezTo>
                <a:cubicBezTo>
                  <a:pt x="519" y="1957"/>
                  <a:pt x="519" y="1949"/>
                  <a:pt x="519" y="1965"/>
                </a:cubicBezTo>
                <a:cubicBezTo>
                  <a:pt x="519" y="1957"/>
                  <a:pt x="519" y="1949"/>
                  <a:pt x="519" y="1934"/>
                </a:cubicBezTo>
                <a:cubicBezTo>
                  <a:pt x="519" y="1934"/>
                  <a:pt x="519" y="1965"/>
                  <a:pt x="527" y="1981"/>
                </a:cubicBezTo>
                <a:cubicBezTo>
                  <a:pt x="527" y="1973"/>
                  <a:pt x="527" y="1973"/>
                  <a:pt x="527" y="1957"/>
                </a:cubicBezTo>
                <a:cubicBezTo>
                  <a:pt x="527" y="1957"/>
                  <a:pt x="527" y="1957"/>
                  <a:pt x="527" y="1957"/>
                </a:cubicBezTo>
                <a:cubicBezTo>
                  <a:pt x="527" y="1973"/>
                  <a:pt x="527" y="1996"/>
                  <a:pt x="527" y="2012"/>
                </a:cubicBezTo>
                <a:cubicBezTo>
                  <a:pt x="527" y="2012"/>
                  <a:pt x="527" y="2020"/>
                  <a:pt x="527" y="2020"/>
                </a:cubicBezTo>
                <a:cubicBezTo>
                  <a:pt x="527" y="2020"/>
                  <a:pt x="527" y="2028"/>
                  <a:pt x="527" y="2028"/>
                </a:cubicBezTo>
                <a:cubicBezTo>
                  <a:pt x="534" y="2059"/>
                  <a:pt x="534" y="2051"/>
                  <a:pt x="542" y="2090"/>
                </a:cubicBezTo>
                <a:cubicBezTo>
                  <a:pt x="542" y="2090"/>
                  <a:pt x="542" y="2090"/>
                  <a:pt x="542" y="2090"/>
                </a:cubicBezTo>
                <a:cubicBezTo>
                  <a:pt x="542" y="2090"/>
                  <a:pt x="542" y="2059"/>
                  <a:pt x="542" y="2043"/>
                </a:cubicBezTo>
                <a:cubicBezTo>
                  <a:pt x="542" y="2043"/>
                  <a:pt x="542" y="2043"/>
                  <a:pt x="534" y="2035"/>
                </a:cubicBezTo>
                <a:cubicBezTo>
                  <a:pt x="534" y="2028"/>
                  <a:pt x="534" y="2012"/>
                  <a:pt x="534" y="2012"/>
                </a:cubicBezTo>
                <a:cubicBezTo>
                  <a:pt x="534" y="2012"/>
                  <a:pt x="534" y="2020"/>
                  <a:pt x="534" y="2020"/>
                </a:cubicBezTo>
                <a:cubicBezTo>
                  <a:pt x="534" y="2020"/>
                  <a:pt x="534" y="2020"/>
                  <a:pt x="534" y="2028"/>
                </a:cubicBezTo>
                <a:cubicBezTo>
                  <a:pt x="534" y="2012"/>
                  <a:pt x="534" y="1996"/>
                  <a:pt x="534" y="1973"/>
                </a:cubicBezTo>
                <a:cubicBezTo>
                  <a:pt x="534" y="1973"/>
                  <a:pt x="534" y="1973"/>
                  <a:pt x="534" y="1973"/>
                </a:cubicBezTo>
                <a:cubicBezTo>
                  <a:pt x="534" y="1973"/>
                  <a:pt x="534" y="1973"/>
                  <a:pt x="534" y="1973"/>
                </a:cubicBezTo>
                <a:cubicBezTo>
                  <a:pt x="527" y="1926"/>
                  <a:pt x="527" y="1871"/>
                  <a:pt x="534" y="1824"/>
                </a:cubicBezTo>
                <a:cubicBezTo>
                  <a:pt x="534" y="1824"/>
                  <a:pt x="534" y="1824"/>
                  <a:pt x="534" y="1824"/>
                </a:cubicBezTo>
                <a:cubicBezTo>
                  <a:pt x="534" y="1824"/>
                  <a:pt x="534" y="1824"/>
                  <a:pt x="534" y="1824"/>
                </a:cubicBezTo>
                <a:cubicBezTo>
                  <a:pt x="534" y="1801"/>
                  <a:pt x="534" y="1777"/>
                  <a:pt x="534" y="1761"/>
                </a:cubicBezTo>
                <a:cubicBezTo>
                  <a:pt x="534" y="1769"/>
                  <a:pt x="534" y="1769"/>
                  <a:pt x="534" y="1777"/>
                </a:cubicBezTo>
                <a:cubicBezTo>
                  <a:pt x="534" y="1777"/>
                  <a:pt x="534" y="1785"/>
                  <a:pt x="534" y="1785"/>
                </a:cubicBezTo>
                <a:cubicBezTo>
                  <a:pt x="534" y="1793"/>
                  <a:pt x="534" y="1801"/>
                  <a:pt x="534" y="1808"/>
                </a:cubicBezTo>
                <a:cubicBezTo>
                  <a:pt x="534" y="1777"/>
                  <a:pt x="534" y="1738"/>
                  <a:pt x="534" y="1722"/>
                </a:cubicBezTo>
                <a:cubicBezTo>
                  <a:pt x="534" y="1722"/>
                  <a:pt x="534" y="1722"/>
                  <a:pt x="542" y="1722"/>
                </a:cubicBezTo>
                <a:cubicBezTo>
                  <a:pt x="542" y="1730"/>
                  <a:pt x="542" y="1746"/>
                  <a:pt x="542" y="1746"/>
                </a:cubicBezTo>
                <a:cubicBezTo>
                  <a:pt x="534" y="1761"/>
                  <a:pt x="534" y="1793"/>
                  <a:pt x="534" y="1824"/>
                </a:cubicBezTo>
                <a:cubicBezTo>
                  <a:pt x="534" y="1824"/>
                  <a:pt x="534" y="1832"/>
                  <a:pt x="534" y="1832"/>
                </a:cubicBezTo>
                <a:cubicBezTo>
                  <a:pt x="534" y="1824"/>
                  <a:pt x="534" y="1824"/>
                  <a:pt x="534" y="1824"/>
                </a:cubicBezTo>
                <a:cubicBezTo>
                  <a:pt x="534" y="1832"/>
                  <a:pt x="534" y="1832"/>
                  <a:pt x="534" y="1840"/>
                </a:cubicBezTo>
                <a:cubicBezTo>
                  <a:pt x="534" y="1840"/>
                  <a:pt x="534" y="1848"/>
                  <a:pt x="534" y="1855"/>
                </a:cubicBezTo>
                <a:cubicBezTo>
                  <a:pt x="534" y="1855"/>
                  <a:pt x="534" y="1855"/>
                  <a:pt x="534" y="1855"/>
                </a:cubicBezTo>
                <a:cubicBezTo>
                  <a:pt x="534" y="1855"/>
                  <a:pt x="534" y="1855"/>
                  <a:pt x="534" y="1855"/>
                </a:cubicBezTo>
                <a:cubicBezTo>
                  <a:pt x="534" y="1855"/>
                  <a:pt x="534" y="1863"/>
                  <a:pt x="534" y="1871"/>
                </a:cubicBezTo>
                <a:cubicBezTo>
                  <a:pt x="534" y="1871"/>
                  <a:pt x="534" y="1871"/>
                  <a:pt x="534" y="1871"/>
                </a:cubicBezTo>
                <a:cubicBezTo>
                  <a:pt x="534" y="1871"/>
                  <a:pt x="534" y="1871"/>
                  <a:pt x="534" y="1871"/>
                </a:cubicBezTo>
                <a:cubicBezTo>
                  <a:pt x="534" y="1879"/>
                  <a:pt x="534" y="1887"/>
                  <a:pt x="534" y="1895"/>
                </a:cubicBezTo>
                <a:cubicBezTo>
                  <a:pt x="534" y="1895"/>
                  <a:pt x="534" y="1895"/>
                  <a:pt x="534" y="1895"/>
                </a:cubicBezTo>
                <a:cubicBezTo>
                  <a:pt x="534" y="1895"/>
                  <a:pt x="534" y="1895"/>
                  <a:pt x="534" y="1902"/>
                </a:cubicBezTo>
                <a:cubicBezTo>
                  <a:pt x="534" y="1902"/>
                  <a:pt x="534" y="1902"/>
                  <a:pt x="534" y="1902"/>
                </a:cubicBezTo>
                <a:cubicBezTo>
                  <a:pt x="534" y="1910"/>
                  <a:pt x="534" y="1910"/>
                  <a:pt x="534" y="1910"/>
                </a:cubicBezTo>
                <a:cubicBezTo>
                  <a:pt x="534" y="1910"/>
                  <a:pt x="534" y="1910"/>
                  <a:pt x="534" y="1910"/>
                </a:cubicBezTo>
                <a:cubicBezTo>
                  <a:pt x="534" y="1934"/>
                  <a:pt x="534" y="1934"/>
                  <a:pt x="534" y="1941"/>
                </a:cubicBezTo>
                <a:cubicBezTo>
                  <a:pt x="534" y="1941"/>
                  <a:pt x="534" y="1941"/>
                  <a:pt x="534" y="1941"/>
                </a:cubicBezTo>
                <a:cubicBezTo>
                  <a:pt x="534" y="1949"/>
                  <a:pt x="534" y="1949"/>
                  <a:pt x="534" y="1957"/>
                </a:cubicBezTo>
                <a:cubicBezTo>
                  <a:pt x="534" y="1973"/>
                  <a:pt x="534" y="1996"/>
                  <a:pt x="542" y="2012"/>
                </a:cubicBezTo>
                <a:cubicBezTo>
                  <a:pt x="542" y="2035"/>
                  <a:pt x="542" y="2028"/>
                  <a:pt x="542" y="2043"/>
                </a:cubicBezTo>
                <a:cubicBezTo>
                  <a:pt x="542" y="2043"/>
                  <a:pt x="542" y="2043"/>
                  <a:pt x="542" y="2043"/>
                </a:cubicBezTo>
                <a:cubicBezTo>
                  <a:pt x="542" y="2035"/>
                  <a:pt x="542" y="2035"/>
                  <a:pt x="542" y="2028"/>
                </a:cubicBezTo>
                <a:cubicBezTo>
                  <a:pt x="550" y="2043"/>
                  <a:pt x="550" y="2059"/>
                  <a:pt x="550" y="2082"/>
                </a:cubicBezTo>
                <a:cubicBezTo>
                  <a:pt x="550" y="2059"/>
                  <a:pt x="550" y="2035"/>
                  <a:pt x="550" y="2020"/>
                </a:cubicBezTo>
                <a:cubicBezTo>
                  <a:pt x="550" y="2020"/>
                  <a:pt x="550" y="2020"/>
                  <a:pt x="550" y="2020"/>
                </a:cubicBezTo>
                <a:cubicBezTo>
                  <a:pt x="550" y="2028"/>
                  <a:pt x="550" y="2035"/>
                  <a:pt x="550" y="2051"/>
                </a:cubicBezTo>
                <a:cubicBezTo>
                  <a:pt x="550" y="2043"/>
                  <a:pt x="550" y="2051"/>
                  <a:pt x="550" y="2043"/>
                </a:cubicBezTo>
                <a:cubicBezTo>
                  <a:pt x="550" y="2035"/>
                  <a:pt x="550" y="2035"/>
                  <a:pt x="550" y="2035"/>
                </a:cubicBezTo>
                <a:cubicBezTo>
                  <a:pt x="550" y="2028"/>
                  <a:pt x="550" y="2028"/>
                  <a:pt x="550" y="2020"/>
                </a:cubicBezTo>
                <a:cubicBezTo>
                  <a:pt x="550" y="2028"/>
                  <a:pt x="550" y="2028"/>
                  <a:pt x="550" y="2028"/>
                </a:cubicBezTo>
                <a:cubicBezTo>
                  <a:pt x="550" y="2020"/>
                  <a:pt x="550" y="2020"/>
                  <a:pt x="550" y="2020"/>
                </a:cubicBezTo>
                <a:cubicBezTo>
                  <a:pt x="550" y="2004"/>
                  <a:pt x="550" y="2004"/>
                  <a:pt x="550" y="2004"/>
                </a:cubicBezTo>
                <a:cubicBezTo>
                  <a:pt x="550" y="1996"/>
                  <a:pt x="542" y="1957"/>
                  <a:pt x="542" y="1941"/>
                </a:cubicBezTo>
                <a:cubicBezTo>
                  <a:pt x="542" y="1926"/>
                  <a:pt x="542" y="1910"/>
                  <a:pt x="542" y="1926"/>
                </a:cubicBezTo>
                <a:cubicBezTo>
                  <a:pt x="542" y="1926"/>
                  <a:pt x="542" y="1926"/>
                  <a:pt x="542" y="1910"/>
                </a:cubicBezTo>
                <a:cubicBezTo>
                  <a:pt x="550" y="1902"/>
                  <a:pt x="550" y="1895"/>
                  <a:pt x="550" y="1895"/>
                </a:cubicBezTo>
                <a:cubicBezTo>
                  <a:pt x="550" y="1895"/>
                  <a:pt x="550" y="1895"/>
                  <a:pt x="550" y="1895"/>
                </a:cubicBezTo>
                <a:cubicBezTo>
                  <a:pt x="550" y="1902"/>
                  <a:pt x="550" y="1910"/>
                  <a:pt x="550" y="1918"/>
                </a:cubicBezTo>
                <a:cubicBezTo>
                  <a:pt x="550" y="1887"/>
                  <a:pt x="550" y="1871"/>
                  <a:pt x="550" y="1863"/>
                </a:cubicBezTo>
                <a:cubicBezTo>
                  <a:pt x="550" y="1855"/>
                  <a:pt x="550" y="1855"/>
                  <a:pt x="550" y="1855"/>
                </a:cubicBezTo>
                <a:cubicBezTo>
                  <a:pt x="550" y="1855"/>
                  <a:pt x="550" y="1855"/>
                  <a:pt x="550" y="1855"/>
                </a:cubicBezTo>
                <a:cubicBezTo>
                  <a:pt x="550" y="1855"/>
                  <a:pt x="550" y="1855"/>
                  <a:pt x="550" y="1855"/>
                </a:cubicBezTo>
                <a:cubicBezTo>
                  <a:pt x="550" y="1855"/>
                  <a:pt x="550" y="1855"/>
                  <a:pt x="550" y="1840"/>
                </a:cubicBezTo>
                <a:cubicBezTo>
                  <a:pt x="550" y="1840"/>
                  <a:pt x="550" y="1840"/>
                  <a:pt x="550" y="1824"/>
                </a:cubicBezTo>
                <a:cubicBezTo>
                  <a:pt x="550" y="1824"/>
                  <a:pt x="550" y="1824"/>
                  <a:pt x="550" y="1824"/>
                </a:cubicBezTo>
                <a:cubicBezTo>
                  <a:pt x="550" y="1824"/>
                  <a:pt x="550" y="1824"/>
                  <a:pt x="558" y="1808"/>
                </a:cubicBezTo>
                <a:cubicBezTo>
                  <a:pt x="558" y="1801"/>
                  <a:pt x="558" y="1793"/>
                  <a:pt x="558" y="1793"/>
                </a:cubicBezTo>
                <a:cubicBezTo>
                  <a:pt x="558" y="1793"/>
                  <a:pt x="558" y="1793"/>
                  <a:pt x="558" y="1793"/>
                </a:cubicBezTo>
                <a:cubicBezTo>
                  <a:pt x="558" y="1793"/>
                  <a:pt x="558" y="1793"/>
                  <a:pt x="558" y="1785"/>
                </a:cubicBezTo>
                <a:cubicBezTo>
                  <a:pt x="558" y="1777"/>
                  <a:pt x="558" y="1785"/>
                  <a:pt x="558" y="1777"/>
                </a:cubicBezTo>
                <a:cubicBezTo>
                  <a:pt x="558" y="1746"/>
                  <a:pt x="566" y="1683"/>
                  <a:pt x="558" y="1683"/>
                </a:cubicBezTo>
                <a:cubicBezTo>
                  <a:pt x="558" y="1683"/>
                  <a:pt x="558" y="1683"/>
                  <a:pt x="558" y="1668"/>
                </a:cubicBezTo>
                <a:cubicBezTo>
                  <a:pt x="558" y="1668"/>
                  <a:pt x="558" y="1668"/>
                  <a:pt x="558" y="1660"/>
                </a:cubicBezTo>
                <a:cubicBezTo>
                  <a:pt x="558" y="1660"/>
                  <a:pt x="558" y="1660"/>
                  <a:pt x="558" y="1660"/>
                </a:cubicBezTo>
                <a:cubicBezTo>
                  <a:pt x="558" y="1660"/>
                  <a:pt x="558" y="1660"/>
                  <a:pt x="558" y="1660"/>
                </a:cubicBezTo>
                <a:cubicBezTo>
                  <a:pt x="558" y="1660"/>
                  <a:pt x="558" y="1652"/>
                  <a:pt x="558" y="1652"/>
                </a:cubicBezTo>
                <a:cubicBezTo>
                  <a:pt x="558" y="1652"/>
                  <a:pt x="558" y="1652"/>
                  <a:pt x="558" y="1644"/>
                </a:cubicBezTo>
                <a:cubicBezTo>
                  <a:pt x="558" y="1636"/>
                  <a:pt x="558" y="1636"/>
                  <a:pt x="558" y="1636"/>
                </a:cubicBezTo>
                <a:cubicBezTo>
                  <a:pt x="566" y="1636"/>
                  <a:pt x="566" y="1636"/>
                  <a:pt x="566" y="1644"/>
                </a:cubicBezTo>
                <a:cubicBezTo>
                  <a:pt x="566" y="1644"/>
                  <a:pt x="566" y="1644"/>
                  <a:pt x="566" y="1644"/>
                </a:cubicBezTo>
                <a:cubicBezTo>
                  <a:pt x="566" y="1636"/>
                  <a:pt x="566" y="1636"/>
                  <a:pt x="566" y="1636"/>
                </a:cubicBezTo>
                <a:cubicBezTo>
                  <a:pt x="566" y="1636"/>
                  <a:pt x="566" y="1628"/>
                  <a:pt x="566" y="1628"/>
                </a:cubicBezTo>
                <a:cubicBezTo>
                  <a:pt x="566" y="1628"/>
                  <a:pt x="566" y="1628"/>
                  <a:pt x="566" y="1628"/>
                </a:cubicBezTo>
                <a:cubicBezTo>
                  <a:pt x="566" y="1613"/>
                  <a:pt x="566" y="1628"/>
                  <a:pt x="566" y="1613"/>
                </a:cubicBezTo>
                <a:cubicBezTo>
                  <a:pt x="566" y="1613"/>
                  <a:pt x="566" y="1613"/>
                  <a:pt x="566" y="1613"/>
                </a:cubicBezTo>
                <a:cubicBezTo>
                  <a:pt x="566" y="1613"/>
                  <a:pt x="566" y="1613"/>
                  <a:pt x="566" y="1605"/>
                </a:cubicBezTo>
                <a:cubicBezTo>
                  <a:pt x="566" y="1605"/>
                  <a:pt x="566" y="1605"/>
                  <a:pt x="566" y="1605"/>
                </a:cubicBezTo>
                <a:cubicBezTo>
                  <a:pt x="566" y="1605"/>
                  <a:pt x="566" y="1605"/>
                  <a:pt x="566" y="1597"/>
                </a:cubicBezTo>
                <a:cubicBezTo>
                  <a:pt x="566" y="1589"/>
                  <a:pt x="566" y="1597"/>
                  <a:pt x="566" y="1597"/>
                </a:cubicBezTo>
                <a:cubicBezTo>
                  <a:pt x="566" y="1597"/>
                  <a:pt x="566" y="1597"/>
                  <a:pt x="566" y="1581"/>
                </a:cubicBezTo>
                <a:cubicBezTo>
                  <a:pt x="566" y="1542"/>
                  <a:pt x="574" y="1464"/>
                  <a:pt x="574" y="1409"/>
                </a:cubicBezTo>
                <a:cubicBezTo>
                  <a:pt x="574" y="1409"/>
                  <a:pt x="574" y="1409"/>
                  <a:pt x="574" y="1409"/>
                </a:cubicBezTo>
                <a:cubicBezTo>
                  <a:pt x="582" y="1409"/>
                  <a:pt x="582" y="1409"/>
                  <a:pt x="582" y="1425"/>
                </a:cubicBezTo>
                <a:cubicBezTo>
                  <a:pt x="582" y="1425"/>
                  <a:pt x="582" y="1425"/>
                  <a:pt x="582" y="1409"/>
                </a:cubicBezTo>
                <a:cubicBezTo>
                  <a:pt x="582" y="1409"/>
                  <a:pt x="582" y="1409"/>
                  <a:pt x="582" y="1394"/>
                </a:cubicBezTo>
                <a:cubicBezTo>
                  <a:pt x="582" y="1394"/>
                  <a:pt x="582" y="1394"/>
                  <a:pt x="574" y="1394"/>
                </a:cubicBezTo>
                <a:cubicBezTo>
                  <a:pt x="574" y="1386"/>
                  <a:pt x="574" y="1378"/>
                  <a:pt x="574" y="1362"/>
                </a:cubicBezTo>
                <a:cubicBezTo>
                  <a:pt x="574" y="1261"/>
                  <a:pt x="574" y="1143"/>
                  <a:pt x="566" y="1065"/>
                </a:cubicBezTo>
                <a:cubicBezTo>
                  <a:pt x="566" y="1065"/>
                  <a:pt x="566" y="1065"/>
                  <a:pt x="566" y="1049"/>
                </a:cubicBezTo>
                <a:cubicBezTo>
                  <a:pt x="566" y="1041"/>
                  <a:pt x="566" y="1034"/>
                  <a:pt x="566" y="1026"/>
                </a:cubicBezTo>
                <a:cubicBezTo>
                  <a:pt x="566" y="1026"/>
                  <a:pt x="566" y="1026"/>
                  <a:pt x="566" y="1026"/>
                </a:cubicBezTo>
                <a:cubicBezTo>
                  <a:pt x="566" y="1026"/>
                  <a:pt x="566" y="1026"/>
                  <a:pt x="566" y="1026"/>
                </a:cubicBezTo>
                <a:cubicBezTo>
                  <a:pt x="566" y="1010"/>
                  <a:pt x="566" y="994"/>
                  <a:pt x="566" y="979"/>
                </a:cubicBezTo>
                <a:cubicBezTo>
                  <a:pt x="566" y="979"/>
                  <a:pt x="566" y="979"/>
                  <a:pt x="566" y="979"/>
                </a:cubicBezTo>
                <a:cubicBezTo>
                  <a:pt x="566" y="979"/>
                  <a:pt x="566" y="979"/>
                  <a:pt x="566" y="979"/>
                </a:cubicBezTo>
                <a:cubicBezTo>
                  <a:pt x="566" y="963"/>
                  <a:pt x="566" y="971"/>
                  <a:pt x="566" y="955"/>
                </a:cubicBezTo>
                <a:cubicBezTo>
                  <a:pt x="566" y="963"/>
                  <a:pt x="566" y="955"/>
                  <a:pt x="566" y="971"/>
                </a:cubicBezTo>
                <a:cubicBezTo>
                  <a:pt x="558" y="971"/>
                  <a:pt x="558" y="940"/>
                  <a:pt x="558" y="916"/>
                </a:cubicBezTo>
                <a:cubicBezTo>
                  <a:pt x="558" y="916"/>
                  <a:pt x="558" y="908"/>
                  <a:pt x="566" y="924"/>
                </a:cubicBezTo>
                <a:cubicBezTo>
                  <a:pt x="566" y="924"/>
                  <a:pt x="566" y="924"/>
                  <a:pt x="566" y="916"/>
                </a:cubicBezTo>
                <a:cubicBezTo>
                  <a:pt x="566" y="916"/>
                  <a:pt x="566" y="916"/>
                  <a:pt x="558" y="877"/>
                </a:cubicBezTo>
                <a:cubicBezTo>
                  <a:pt x="558" y="877"/>
                  <a:pt x="558" y="869"/>
                  <a:pt x="558" y="869"/>
                </a:cubicBezTo>
                <a:cubicBezTo>
                  <a:pt x="558" y="869"/>
                  <a:pt x="558" y="861"/>
                  <a:pt x="558" y="861"/>
                </a:cubicBezTo>
                <a:cubicBezTo>
                  <a:pt x="566" y="861"/>
                  <a:pt x="566" y="861"/>
                  <a:pt x="566" y="861"/>
                </a:cubicBezTo>
                <a:cubicBezTo>
                  <a:pt x="566" y="861"/>
                  <a:pt x="566" y="861"/>
                  <a:pt x="566" y="861"/>
                </a:cubicBezTo>
                <a:cubicBezTo>
                  <a:pt x="558" y="854"/>
                  <a:pt x="558" y="854"/>
                  <a:pt x="558" y="854"/>
                </a:cubicBezTo>
                <a:cubicBezTo>
                  <a:pt x="558" y="854"/>
                  <a:pt x="558" y="854"/>
                  <a:pt x="558" y="861"/>
                </a:cubicBezTo>
                <a:cubicBezTo>
                  <a:pt x="550" y="846"/>
                  <a:pt x="558" y="846"/>
                  <a:pt x="550" y="846"/>
                </a:cubicBezTo>
                <a:cubicBezTo>
                  <a:pt x="550" y="846"/>
                  <a:pt x="550" y="846"/>
                  <a:pt x="550" y="830"/>
                </a:cubicBezTo>
                <a:cubicBezTo>
                  <a:pt x="558" y="830"/>
                  <a:pt x="558" y="830"/>
                  <a:pt x="558" y="830"/>
                </a:cubicBezTo>
                <a:cubicBezTo>
                  <a:pt x="550" y="814"/>
                  <a:pt x="550" y="814"/>
                  <a:pt x="550" y="814"/>
                </a:cubicBezTo>
                <a:cubicBezTo>
                  <a:pt x="558" y="807"/>
                  <a:pt x="558" y="807"/>
                  <a:pt x="558" y="807"/>
                </a:cubicBezTo>
                <a:cubicBezTo>
                  <a:pt x="550" y="799"/>
                  <a:pt x="550" y="799"/>
                  <a:pt x="550" y="799"/>
                </a:cubicBezTo>
                <a:cubicBezTo>
                  <a:pt x="550" y="799"/>
                  <a:pt x="550" y="799"/>
                  <a:pt x="550" y="799"/>
                </a:cubicBezTo>
                <a:cubicBezTo>
                  <a:pt x="550" y="791"/>
                  <a:pt x="550" y="791"/>
                  <a:pt x="550" y="783"/>
                </a:cubicBezTo>
                <a:cubicBezTo>
                  <a:pt x="550" y="783"/>
                  <a:pt x="550" y="775"/>
                  <a:pt x="550" y="775"/>
                </a:cubicBezTo>
                <a:cubicBezTo>
                  <a:pt x="550" y="767"/>
                  <a:pt x="550" y="752"/>
                  <a:pt x="550" y="736"/>
                </a:cubicBezTo>
                <a:cubicBezTo>
                  <a:pt x="550" y="736"/>
                  <a:pt x="550" y="721"/>
                  <a:pt x="550" y="721"/>
                </a:cubicBezTo>
                <a:cubicBezTo>
                  <a:pt x="550" y="713"/>
                  <a:pt x="550" y="721"/>
                  <a:pt x="550" y="713"/>
                </a:cubicBezTo>
                <a:cubicBezTo>
                  <a:pt x="550" y="713"/>
                  <a:pt x="550" y="713"/>
                  <a:pt x="550" y="728"/>
                </a:cubicBezTo>
                <a:cubicBezTo>
                  <a:pt x="550" y="721"/>
                  <a:pt x="550" y="697"/>
                  <a:pt x="542" y="697"/>
                </a:cubicBezTo>
                <a:cubicBezTo>
                  <a:pt x="542" y="697"/>
                  <a:pt x="542" y="697"/>
                  <a:pt x="542" y="689"/>
                </a:cubicBezTo>
                <a:cubicBezTo>
                  <a:pt x="542" y="689"/>
                  <a:pt x="542" y="689"/>
                  <a:pt x="542" y="689"/>
                </a:cubicBezTo>
                <a:cubicBezTo>
                  <a:pt x="542" y="681"/>
                  <a:pt x="542" y="681"/>
                  <a:pt x="550" y="689"/>
                </a:cubicBezTo>
                <a:cubicBezTo>
                  <a:pt x="542" y="681"/>
                  <a:pt x="542" y="666"/>
                  <a:pt x="542" y="658"/>
                </a:cubicBezTo>
                <a:cubicBezTo>
                  <a:pt x="542" y="658"/>
                  <a:pt x="542" y="658"/>
                  <a:pt x="550" y="666"/>
                </a:cubicBezTo>
                <a:cubicBezTo>
                  <a:pt x="550" y="666"/>
                  <a:pt x="550" y="666"/>
                  <a:pt x="542" y="619"/>
                </a:cubicBezTo>
                <a:cubicBezTo>
                  <a:pt x="542" y="619"/>
                  <a:pt x="542" y="627"/>
                  <a:pt x="542" y="627"/>
                </a:cubicBezTo>
                <a:cubicBezTo>
                  <a:pt x="542" y="634"/>
                  <a:pt x="542" y="634"/>
                  <a:pt x="542" y="642"/>
                </a:cubicBezTo>
                <a:cubicBezTo>
                  <a:pt x="542" y="642"/>
                  <a:pt x="542" y="642"/>
                  <a:pt x="542" y="650"/>
                </a:cubicBezTo>
                <a:cubicBezTo>
                  <a:pt x="542" y="642"/>
                  <a:pt x="542" y="619"/>
                  <a:pt x="542" y="611"/>
                </a:cubicBezTo>
                <a:cubicBezTo>
                  <a:pt x="542" y="611"/>
                  <a:pt x="542" y="619"/>
                  <a:pt x="542" y="611"/>
                </a:cubicBezTo>
                <a:cubicBezTo>
                  <a:pt x="542" y="603"/>
                  <a:pt x="542" y="587"/>
                  <a:pt x="542" y="572"/>
                </a:cubicBezTo>
                <a:cubicBezTo>
                  <a:pt x="542" y="572"/>
                  <a:pt x="542" y="572"/>
                  <a:pt x="542" y="580"/>
                </a:cubicBezTo>
                <a:cubicBezTo>
                  <a:pt x="542" y="580"/>
                  <a:pt x="542" y="580"/>
                  <a:pt x="542" y="580"/>
                </a:cubicBezTo>
                <a:cubicBezTo>
                  <a:pt x="542" y="580"/>
                  <a:pt x="542" y="580"/>
                  <a:pt x="534" y="580"/>
                </a:cubicBezTo>
                <a:cubicBezTo>
                  <a:pt x="534" y="580"/>
                  <a:pt x="534" y="580"/>
                  <a:pt x="534" y="564"/>
                </a:cubicBezTo>
                <a:cubicBezTo>
                  <a:pt x="534" y="564"/>
                  <a:pt x="534" y="564"/>
                  <a:pt x="534" y="564"/>
                </a:cubicBezTo>
                <a:cubicBezTo>
                  <a:pt x="534" y="556"/>
                  <a:pt x="534" y="556"/>
                  <a:pt x="534" y="548"/>
                </a:cubicBezTo>
                <a:cubicBezTo>
                  <a:pt x="534" y="548"/>
                  <a:pt x="534" y="548"/>
                  <a:pt x="534" y="548"/>
                </a:cubicBezTo>
                <a:cubicBezTo>
                  <a:pt x="534" y="548"/>
                  <a:pt x="534" y="548"/>
                  <a:pt x="534" y="548"/>
                </a:cubicBezTo>
                <a:cubicBezTo>
                  <a:pt x="534" y="541"/>
                  <a:pt x="534" y="541"/>
                  <a:pt x="534" y="541"/>
                </a:cubicBezTo>
                <a:cubicBezTo>
                  <a:pt x="534" y="541"/>
                  <a:pt x="534" y="541"/>
                  <a:pt x="534" y="541"/>
                </a:cubicBezTo>
                <a:cubicBezTo>
                  <a:pt x="534" y="525"/>
                  <a:pt x="527" y="517"/>
                  <a:pt x="527" y="509"/>
                </a:cubicBezTo>
                <a:cubicBezTo>
                  <a:pt x="527" y="509"/>
                  <a:pt x="527" y="509"/>
                  <a:pt x="527" y="486"/>
                </a:cubicBezTo>
                <a:cubicBezTo>
                  <a:pt x="527" y="478"/>
                  <a:pt x="527" y="478"/>
                  <a:pt x="527" y="478"/>
                </a:cubicBezTo>
                <a:cubicBezTo>
                  <a:pt x="527" y="478"/>
                  <a:pt x="527" y="478"/>
                  <a:pt x="527" y="470"/>
                </a:cubicBezTo>
                <a:cubicBezTo>
                  <a:pt x="519" y="454"/>
                  <a:pt x="527" y="470"/>
                  <a:pt x="519" y="462"/>
                </a:cubicBezTo>
                <a:cubicBezTo>
                  <a:pt x="519" y="462"/>
                  <a:pt x="519" y="462"/>
                  <a:pt x="519" y="454"/>
                </a:cubicBezTo>
                <a:cubicBezTo>
                  <a:pt x="519" y="454"/>
                  <a:pt x="519" y="454"/>
                  <a:pt x="519" y="447"/>
                </a:cubicBezTo>
                <a:cubicBezTo>
                  <a:pt x="519" y="447"/>
                  <a:pt x="519" y="447"/>
                  <a:pt x="519" y="447"/>
                </a:cubicBezTo>
                <a:cubicBezTo>
                  <a:pt x="511" y="439"/>
                  <a:pt x="519" y="447"/>
                  <a:pt x="511" y="431"/>
                </a:cubicBezTo>
                <a:cubicBezTo>
                  <a:pt x="511" y="423"/>
                  <a:pt x="511" y="423"/>
                  <a:pt x="511" y="423"/>
                </a:cubicBezTo>
                <a:cubicBezTo>
                  <a:pt x="511" y="423"/>
                  <a:pt x="511" y="423"/>
                  <a:pt x="511" y="423"/>
                </a:cubicBezTo>
                <a:cubicBezTo>
                  <a:pt x="511" y="423"/>
                  <a:pt x="511" y="423"/>
                  <a:pt x="511" y="423"/>
                </a:cubicBezTo>
                <a:cubicBezTo>
                  <a:pt x="511" y="423"/>
                  <a:pt x="511" y="423"/>
                  <a:pt x="511" y="423"/>
                </a:cubicBezTo>
                <a:cubicBezTo>
                  <a:pt x="511" y="431"/>
                  <a:pt x="511" y="439"/>
                  <a:pt x="511" y="431"/>
                </a:cubicBezTo>
                <a:cubicBezTo>
                  <a:pt x="511" y="439"/>
                  <a:pt x="511" y="439"/>
                  <a:pt x="511" y="439"/>
                </a:cubicBezTo>
                <a:cubicBezTo>
                  <a:pt x="511" y="439"/>
                  <a:pt x="511" y="439"/>
                  <a:pt x="511" y="423"/>
                </a:cubicBezTo>
                <a:cubicBezTo>
                  <a:pt x="511" y="423"/>
                  <a:pt x="511" y="423"/>
                  <a:pt x="511" y="423"/>
                </a:cubicBezTo>
                <a:cubicBezTo>
                  <a:pt x="511" y="423"/>
                  <a:pt x="511" y="415"/>
                  <a:pt x="511" y="415"/>
                </a:cubicBezTo>
                <a:cubicBezTo>
                  <a:pt x="511" y="415"/>
                  <a:pt x="511" y="415"/>
                  <a:pt x="511" y="415"/>
                </a:cubicBezTo>
                <a:cubicBezTo>
                  <a:pt x="511" y="400"/>
                  <a:pt x="511" y="384"/>
                  <a:pt x="511" y="384"/>
                </a:cubicBezTo>
                <a:cubicBezTo>
                  <a:pt x="511" y="368"/>
                  <a:pt x="511" y="376"/>
                  <a:pt x="511" y="368"/>
                </a:cubicBezTo>
                <a:cubicBezTo>
                  <a:pt x="511" y="368"/>
                  <a:pt x="511" y="368"/>
                  <a:pt x="511" y="368"/>
                </a:cubicBezTo>
                <a:cubicBezTo>
                  <a:pt x="511" y="368"/>
                  <a:pt x="511" y="368"/>
                  <a:pt x="511" y="353"/>
                </a:cubicBezTo>
                <a:cubicBezTo>
                  <a:pt x="503" y="337"/>
                  <a:pt x="495" y="314"/>
                  <a:pt x="495" y="306"/>
                </a:cubicBezTo>
                <a:cubicBezTo>
                  <a:pt x="495" y="298"/>
                  <a:pt x="495" y="298"/>
                  <a:pt x="495" y="298"/>
                </a:cubicBezTo>
                <a:cubicBezTo>
                  <a:pt x="495" y="274"/>
                  <a:pt x="495" y="282"/>
                  <a:pt x="495" y="282"/>
                </a:cubicBezTo>
                <a:cubicBezTo>
                  <a:pt x="487" y="259"/>
                  <a:pt x="495" y="274"/>
                  <a:pt x="487" y="259"/>
                </a:cubicBezTo>
                <a:cubicBezTo>
                  <a:pt x="487" y="259"/>
                  <a:pt x="487" y="259"/>
                  <a:pt x="487" y="243"/>
                </a:cubicBezTo>
                <a:cubicBezTo>
                  <a:pt x="487" y="227"/>
                  <a:pt x="479" y="220"/>
                  <a:pt x="479" y="220"/>
                </a:cubicBezTo>
                <a:cubicBezTo>
                  <a:pt x="479" y="212"/>
                  <a:pt x="479" y="212"/>
                  <a:pt x="479" y="204"/>
                </a:cubicBezTo>
                <a:cubicBezTo>
                  <a:pt x="479" y="196"/>
                  <a:pt x="479" y="204"/>
                  <a:pt x="472" y="188"/>
                </a:cubicBezTo>
                <a:cubicBezTo>
                  <a:pt x="472" y="188"/>
                  <a:pt x="472" y="188"/>
                  <a:pt x="472" y="188"/>
                </a:cubicBezTo>
                <a:cubicBezTo>
                  <a:pt x="472" y="196"/>
                  <a:pt x="479" y="196"/>
                  <a:pt x="479" y="204"/>
                </a:cubicBezTo>
                <a:cubicBezTo>
                  <a:pt x="479" y="204"/>
                  <a:pt x="472" y="196"/>
                  <a:pt x="472" y="188"/>
                </a:cubicBezTo>
                <a:cubicBezTo>
                  <a:pt x="472" y="188"/>
                  <a:pt x="472" y="188"/>
                  <a:pt x="472" y="188"/>
                </a:cubicBezTo>
                <a:cubicBezTo>
                  <a:pt x="472" y="204"/>
                  <a:pt x="472" y="204"/>
                  <a:pt x="472" y="204"/>
                </a:cubicBezTo>
                <a:cubicBezTo>
                  <a:pt x="472" y="204"/>
                  <a:pt x="472" y="196"/>
                  <a:pt x="472" y="196"/>
                </a:cubicBezTo>
                <a:cubicBezTo>
                  <a:pt x="472" y="204"/>
                  <a:pt x="479" y="204"/>
                  <a:pt x="479" y="204"/>
                </a:cubicBezTo>
                <a:cubicBezTo>
                  <a:pt x="479" y="204"/>
                  <a:pt x="479" y="204"/>
                  <a:pt x="479" y="204"/>
                </a:cubicBezTo>
                <a:cubicBezTo>
                  <a:pt x="479" y="204"/>
                  <a:pt x="479" y="204"/>
                  <a:pt x="472" y="204"/>
                </a:cubicBezTo>
                <a:cubicBezTo>
                  <a:pt x="479" y="212"/>
                  <a:pt x="479" y="212"/>
                  <a:pt x="479" y="212"/>
                </a:cubicBezTo>
                <a:cubicBezTo>
                  <a:pt x="479" y="212"/>
                  <a:pt x="479" y="212"/>
                  <a:pt x="479" y="212"/>
                </a:cubicBezTo>
                <a:cubicBezTo>
                  <a:pt x="479" y="212"/>
                  <a:pt x="479" y="212"/>
                  <a:pt x="479" y="227"/>
                </a:cubicBezTo>
                <a:cubicBezTo>
                  <a:pt x="479" y="220"/>
                  <a:pt x="479" y="220"/>
                  <a:pt x="479" y="220"/>
                </a:cubicBezTo>
                <a:cubicBezTo>
                  <a:pt x="479" y="251"/>
                  <a:pt x="487" y="274"/>
                  <a:pt x="487" y="282"/>
                </a:cubicBezTo>
                <a:cubicBezTo>
                  <a:pt x="487" y="282"/>
                  <a:pt x="479" y="267"/>
                  <a:pt x="479" y="251"/>
                </a:cubicBezTo>
                <a:cubicBezTo>
                  <a:pt x="479" y="235"/>
                  <a:pt x="472" y="235"/>
                  <a:pt x="472" y="251"/>
                </a:cubicBezTo>
                <a:cubicBezTo>
                  <a:pt x="472" y="251"/>
                  <a:pt x="472" y="251"/>
                  <a:pt x="472" y="251"/>
                </a:cubicBezTo>
                <a:cubicBezTo>
                  <a:pt x="464" y="212"/>
                  <a:pt x="456" y="165"/>
                  <a:pt x="440" y="110"/>
                </a:cubicBezTo>
                <a:cubicBezTo>
                  <a:pt x="440" y="110"/>
                  <a:pt x="440" y="110"/>
                  <a:pt x="440" y="102"/>
                </a:cubicBezTo>
                <a:cubicBezTo>
                  <a:pt x="448" y="110"/>
                  <a:pt x="448" y="110"/>
                  <a:pt x="448" y="126"/>
                </a:cubicBezTo>
                <a:cubicBezTo>
                  <a:pt x="448" y="118"/>
                  <a:pt x="448" y="118"/>
                  <a:pt x="448" y="110"/>
                </a:cubicBezTo>
                <a:cubicBezTo>
                  <a:pt x="440" y="94"/>
                  <a:pt x="440" y="87"/>
                  <a:pt x="440" y="79"/>
                </a:cubicBezTo>
                <a:cubicBezTo>
                  <a:pt x="440" y="94"/>
                  <a:pt x="440" y="87"/>
                  <a:pt x="432" y="87"/>
                </a:cubicBezTo>
                <a:cubicBezTo>
                  <a:pt x="424" y="55"/>
                  <a:pt x="424" y="47"/>
                  <a:pt x="424" y="32"/>
                </a:cubicBezTo>
                <a:cubicBezTo>
                  <a:pt x="424" y="32"/>
                  <a:pt x="424" y="32"/>
                  <a:pt x="417" y="32"/>
                </a:cubicBezTo>
                <a:cubicBezTo>
                  <a:pt x="417" y="32"/>
                  <a:pt x="417" y="32"/>
                  <a:pt x="417" y="32"/>
                </a:cubicBezTo>
                <a:cubicBezTo>
                  <a:pt x="424" y="55"/>
                  <a:pt x="424" y="47"/>
                  <a:pt x="424" y="63"/>
                </a:cubicBezTo>
                <a:cubicBezTo>
                  <a:pt x="424" y="63"/>
                  <a:pt x="424" y="63"/>
                  <a:pt x="424" y="71"/>
                </a:cubicBezTo>
                <a:cubicBezTo>
                  <a:pt x="424" y="71"/>
                  <a:pt x="424" y="71"/>
                  <a:pt x="424" y="71"/>
                </a:cubicBezTo>
                <a:cubicBezTo>
                  <a:pt x="424" y="71"/>
                  <a:pt x="424" y="71"/>
                  <a:pt x="424" y="87"/>
                </a:cubicBezTo>
                <a:cubicBezTo>
                  <a:pt x="424" y="79"/>
                  <a:pt x="424" y="71"/>
                  <a:pt x="424" y="63"/>
                </a:cubicBezTo>
                <a:cubicBezTo>
                  <a:pt x="424" y="63"/>
                  <a:pt x="424" y="71"/>
                  <a:pt x="424" y="71"/>
                </a:cubicBezTo>
                <a:cubicBezTo>
                  <a:pt x="424" y="63"/>
                  <a:pt x="417" y="55"/>
                  <a:pt x="409" y="32"/>
                </a:cubicBezTo>
                <a:cubicBezTo>
                  <a:pt x="409" y="32"/>
                  <a:pt x="409" y="32"/>
                  <a:pt x="409" y="32"/>
                </a:cubicBezTo>
                <a:cubicBezTo>
                  <a:pt x="409" y="32"/>
                  <a:pt x="409" y="40"/>
                  <a:pt x="409" y="16"/>
                </a:cubicBezTo>
                <a:cubicBezTo>
                  <a:pt x="409" y="47"/>
                  <a:pt x="432" y="118"/>
                  <a:pt x="440" y="149"/>
                </a:cubicBezTo>
                <a:cubicBezTo>
                  <a:pt x="432" y="126"/>
                  <a:pt x="424" y="94"/>
                  <a:pt x="409" y="40"/>
                </a:cubicBezTo>
                <a:cubicBezTo>
                  <a:pt x="409" y="47"/>
                  <a:pt x="409" y="47"/>
                  <a:pt x="409" y="47"/>
                </a:cubicBezTo>
                <a:cubicBezTo>
                  <a:pt x="409" y="40"/>
                  <a:pt x="409" y="24"/>
                  <a:pt x="401" y="0"/>
                </a:cubicBezTo>
                <a:cubicBezTo>
                  <a:pt x="401" y="0"/>
                  <a:pt x="401" y="0"/>
                  <a:pt x="409" y="24"/>
                </a:cubicBezTo>
                <a:cubicBezTo>
                  <a:pt x="409" y="32"/>
                  <a:pt x="409" y="24"/>
                  <a:pt x="409" y="32"/>
                </a:cubicBezTo>
                <a:cubicBezTo>
                  <a:pt x="401" y="16"/>
                  <a:pt x="401" y="32"/>
                  <a:pt x="401" y="32"/>
                </a:cubicBezTo>
                <a:cubicBezTo>
                  <a:pt x="409" y="40"/>
                  <a:pt x="409" y="40"/>
                  <a:pt x="409" y="47"/>
                </a:cubicBezTo>
                <a:cubicBezTo>
                  <a:pt x="409" y="47"/>
                  <a:pt x="409" y="47"/>
                  <a:pt x="409" y="47"/>
                </a:cubicBezTo>
                <a:cubicBezTo>
                  <a:pt x="409" y="63"/>
                  <a:pt x="409" y="63"/>
                  <a:pt x="417" y="87"/>
                </a:cubicBezTo>
                <a:cubicBezTo>
                  <a:pt x="417" y="87"/>
                  <a:pt x="417" y="87"/>
                  <a:pt x="417" y="79"/>
                </a:cubicBezTo>
                <a:cubicBezTo>
                  <a:pt x="417" y="79"/>
                  <a:pt x="417" y="79"/>
                  <a:pt x="417" y="71"/>
                </a:cubicBezTo>
                <a:cubicBezTo>
                  <a:pt x="424" y="87"/>
                  <a:pt x="424" y="87"/>
                  <a:pt x="424" y="102"/>
                </a:cubicBezTo>
                <a:cubicBezTo>
                  <a:pt x="424" y="102"/>
                  <a:pt x="424" y="102"/>
                  <a:pt x="424" y="102"/>
                </a:cubicBezTo>
                <a:cubicBezTo>
                  <a:pt x="424" y="118"/>
                  <a:pt x="424" y="126"/>
                  <a:pt x="432" y="134"/>
                </a:cubicBezTo>
                <a:cubicBezTo>
                  <a:pt x="432" y="134"/>
                  <a:pt x="432" y="134"/>
                  <a:pt x="432" y="141"/>
                </a:cubicBezTo>
                <a:cubicBezTo>
                  <a:pt x="432" y="141"/>
                  <a:pt x="432" y="141"/>
                  <a:pt x="432" y="149"/>
                </a:cubicBezTo>
                <a:cubicBezTo>
                  <a:pt x="432" y="141"/>
                  <a:pt x="432" y="149"/>
                  <a:pt x="440" y="165"/>
                </a:cubicBezTo>
                <a:cubicBezTo>
                  <a:pt x="432" y="165"/>
                  <a:pt x="432" y="165"/>
                  <a:pt x="432" y="165"/>
                </a:cubicBezTo>
                <a:cubicBezTo>
                  <a:pt x="432" y="149"/>
                  <a:pt x="424" y="141"/>
                  <a:pt x="424" y="134"/>
                </a:cubicBezTo>
                <a:cubicBezTo>
                  <a:pt x="424" y="134"/>
                  <a:pt x="424" y="134"/>
                  <a:pt x="424" y="126"/>
                </a:cubicBezTo>
                <a:cubicBezTo>
                  <a:pt x="424" y="118"/>
                  <a:pt x="417" y="94"/>
                  <a:pt x="409" y="79"/>
                </a:cubicBezTo>
                <a:cubicBezTo>
                  <a:pt x="409" y="79"/>
                  <a:pt x="409" y="79"/>
                  <a:pt x="424" y="149"/>
                </a:cubicBezTo>
                <a:cubicBezTo>
                  <a:pt x="432" y="165"/>
                  <a:pt x="424" y="157"/>
                  <a:pt x="424" y="165"/>
                </a:cubicBezTo>
                <a:cubicBezTo>
                  <a:pt x="424" y="165"/>
                  <a:pt x="424" y="165"/>
                  <a:pt x="432" y="165"/>
                </a:cubicBezTo>
                <a:cubicBezTo>
                  <a:pt x="440" y="180"/>
                  <a:pt x="440" y="180"/>
                  <a:pt x="440" y="196"/>
                </a:cubicBezTo>
                <a:cubicBezTo>
                  <a:pt x="440" y="196"/>
                  <a:pt x="440" y="196"/>
                  <a:pt x="440" y="196"/>
                </a:cubicBezTo>
                <a:cubicBezTo>
                  <a:pt x="440" y="196"/>
                  <a:pt x="440" y="196"/>
                  <a:pt x="440" y="173"/>
                </a:cubicBezTo>
                <a:cubicBezTo>
                  <a:pt x="440" y="188"/>
                  <a:pt x="440" y="196"/>
                  <a:pt x="440" y="196"/>
                </a:cubicBezTo>
                <a:cubicBezTo>
                  <a:pt x="448" y="204"/>
                  <a:pt x="456" y="227"/>
                  <a:pt x="456" y="251"/>
                </a:cubicBezTo>
                <a:cubicBezTo>
                  <a:pt x="448" y="235"/>
                  <a:pt x="448" y="243"/>
                  <a:pt x="440" y="235"/>
                </a:cubicBezTo>
                <a:cubicBezTo>
                  <a:pt x="440" y="251"/>
                  <a:pt x="448" y="251"/>
                  <a:pt x="448" y="259"/>
                </a:cubicBezTo>
                <a:cubicBezTo>
                  <a:pt x="448" y="259"/>
                  <a:pt x="440" y="259"/>
                  <a:pt x="440" y="259"/>
                </a:cubicBezTo>
                <a:cubicBezTo>
                  <a:pt x="440" y="243"/>
                  <a:pt x="440" y="243"/>
                  <a:pt x="440" y="243"/>
                </a:cubicBezTo>
                <a:cubicBezTo>
                  <a:pt x="440" y="227"/>
                  <a:pt x="440" y="220"/>
                  <a:pt x="432" y="204"/>
                </a:cubicBezTo>
                <a:cubicBezTo>
                  <a:pt x="432" y="204"/>
                  <a:pt x="432" y="204"/>
                  <a:pt x="432" y="188"/>
                </a:cubicBezTo>
                <a:cubicBezTo>
                  <a:pt x="424" y="180"/>
                  <a:pt x="424" y="165"/>
                  <a:pt x="424" y="165"/>
                </a:cubicBezTo>
                <a:cubicBezTo>
                  <a:pt x="417" y="149"/>
                  <a:pt x="424" y="157"/>
                  <a:pt x="417" y="149"/>
                </a:cubicBezTo>
                <a:cubicBezTo>
                  <a:pt x="409" y="149"/>
                  <a:pt x="417" y="165"/>
                  <a:pt x="409" y="165"/>
                </a:cubicBezTo>
                <a:cubicBezTo>
                  <a:pt x="409" y="165"/>
                  <a:pt x="409" y="165"/>
                  <a:pt x="409" y="157"/>
                </a:cubicBezTo>
                <a:cubicBezTo>
                  <a:pt x="409" y="157"/>
                  <a:pt x="409" y="157"/>
                  <a:pt x="409" y="149"/>
                </a:cubicBezTo>
                <a:close/>
                <a:moveTo>
                  <a:pt x="456" y="501"/>
                </a:moveTo>
                <a:cubicBezTo>
                  <a:pt x="456" y="501"/>
                  <a:pt x="456" y="501"/>
                  <a:pt x="456" y="501"/>
                </a:cubicBezTo>
                <a:cubicBezTo>
                  <a:pt x="456" y="501"/>
                  <a:pt x="456" y="501"/>
                  <a:pt x="456" y="501"/>
                </a:cubicBezTo>
                <a:cubicBezTo>
                  <a:pt x="456" y="501"/>
                  <a:pt x="456" y="501"/>
                  <a:pt x="456" y="501"/>
                </a:cubicBezTo>
                <a:close/>
                <a:moveTo>
                  <a:pt x="550" y="1652"/>
                </a:moveTo>
                <a:cubicBezTo>
                  <a:pt x="550" y="1652"/>
                  <a:pt x="550" y="1652"/>
                  <a:pt x="550" y="1644"/>
                </a:cubicBezTo>
                <a:cubicBezTo>
                  <a:pt x="550" y="1636"/>
                  <a:pt x="550" y="1636"/>
                  <a:pt x="550" y="1636"/>
                </a:cubicBezTo>
                <a:cubicBezTo>
                  <a:pt x="550" y="1652"/>
                  <a:pt x="558" y="1660"/>
                  <a:pt x="558" y="1668"/>
                </a:cubicBezTo>
                <a:cubicBezTo>
                  <a:pt x="558" y="1675"/>
                  <a:pt x="558" y="1683"/>
                  <a:pt x="550" y="1714"/>
                </a:cubicBezTo>
                <a:cubicBezTo>
                  <a:pt x="550" y="1683"/>
                  <a:pt x="550" y="1675"/>
                  <a:pt x="550" y="1652"/>
                </a:cubicBezTo>
                <a:close/>
                <a:moveTo>
                  <a:pt x="558" y="1761"/>
                </a:moveTo>
                <a:cubicBezTo>
                  <a:pt x="558" y="1769"/>
                  <a:pt x="558" y="1769"/>
                  <a:pt x="558" y="1769"/>
                </a:cubicBezTo>
                <a:cubicBezTo>
                  <a:pt x="558" y="1769"/>
                  <a:pt x="558" y="1769"/>
                  <a:pt x="558" y="1769"/>
                </a:cubicBezTo>
                <a:cubicBezTo>
                  <a:pt x="558" y="1769"/>
                  <a:pt x="558" y="1777"/>
                  <a:pt x="558" y="1777"/>
                </a:cubicBezTo>
                <a:cubicBezTo>
                  <a:pt x="558" y="1777"/>
                  <a:pt x="558" y="1777"/>
                  <a:pt x="558" y="1785"/>
                </a:cubicBezTo>
                <a:cubicBezTo>
                  <a:pt x="550" y="1785"/>
                  <a:pt x="550" y="1777"/>
                  <a:pt x="550" y="1777"/>
                </a:cubicBezTo>
                <a:cubicBezTo>
                  <a:pt x="550" y="1777"/>
                  <a:pt x="550" y="1777"/>
                  <a:pt x="558" y="1761"/>
                </a:cubicBezTo>
                <a:close/>
                <a:moveTo>
                  <a:pt x="550" y="1824"/>
                </a:moveTo>
                <a:cubicBezTo>
                  <a:pt x="550" y="1824"/>
                  <a:pt x="550" y="1824"/>
                  <a:pt x="550" y="1832"/>
                </a:cubicBezTo>
                <a:cubicBezTo>
                  <a:pt x="550" y="1848"/>
                  <a:pt x="550" y="1863"/>
                  <a:pt x="550" y="1879"/>
                </a:cubicBezTo>
                <a:cubicBezTo>
                  <a:pt x="550" y="1887"/>
                  <a:pt x="550" y="1887"/>
                  <a:pt x="550" y="1887"/>
                </a:cubicBezTo>
                <a:cubicBezTo>
                  <a:pt x="550" y="1871"/>
                  <a:pt x="550" y="1855"/>
                  <a:pt x="550" y="1824"/>
                </a:cubicBezTo>
                <a:close/>
                <a:moveTo>
                  <a:pt x="542" y="1229"/>
                </a:moveTo>
                <a:cubicBezTo>
                  <a:pt x="550" y="1308"/>
                  <a:pt x="550" y="1558"/>
                  <a:pt x="542" y="1660"/>
                </a:cubicBezTo>
                <a:cubicBezTo>
                  <a:pt x="542" y="1519"/>
                  <a:pt x="542" y="1253"/>
                  <a:pt x="542" y="1229"/>
                </a:cubicBezTo>
                <a:close/>
                <a:moveTo>
                  <a:pt x="542" y="611"/>
                </a:moveTo>
                <a:cubicBezTo>
                  <a:pt x="542" y="611"/>
                  <a:pt x="542" y="611"/>
                  <a:pt x="542" y="611"/>
                </a:cubicBezTo>
                <a:cubicBezTo>
                  <a:pt x="542" y="611"/>
                  <a:pt x="542" y="619"/>
                  <a:pt x="542" y="619"/>
                </a:cubicBezTo>
                <a:cubicBezTo>
                  <a:pt x="542" y="619"/>
                  <a:pt x="542" y="619"/>
                  <a:pt x="542" y="611"/>
                </a:cubicBezTo>
                <a:close/>
                <a:moveTo>
                  <a:pt x="542" y="611"/>
                </a:moveTo>
                <a:cubicBezTo>
                  <a:pt x="542" y="611"/>
                  <a:pt x="542" y="611"/>
                  <a:pt x="542" y="611"/>
                </a:cubicBezTo>
                <a:cubicBezTo>
                  <a:pt x="542" y="611"/>
                  <a:pt x="542" y="603"/>
                  <a:pt x="534" y="603"/>
                </a:cubicBezTo>
                <a:cubicBezTo>
                  <a:pt x="542" y="603"/>
                  <a:pt x="542" y="603"/>
                  <a:pt x="542" y="611"/>
                </a:cubicBezTo>
                <a:close/>
                <a:moveTo>
                  <a:pt x="479" y="243"/>
                </a:moveTo>
                <a:cubicBezTo>
                  <a:pt x="479" y="235"/>
                  <a:pt x="479" y="235"/>
                  <a:pt x="479" y="235"/>
                </a:cubicBezTo>
                <a:cubicBezTo>
                  <a:pt x="479" y="235"/>
                  <a:pt x="479" y="235"/>
                  <a:pt x="479" y="235"/>
                </a:cubicBezTo>
                <a:cubicBezTo>
                  <a:pt x="479" y="235"/>
                  <a:pt x="479" y="235"/>
                  <a:pt x="479" y="243"/>
                </a:cubicBezTo>
                <a:close/>
                <a:moveTo>
                  <a:pt x="495" y="2004"/>
                </a:moveTo>
                <a:cubicBezTo>
                  <a:pt x="495" y="2012"/>
                  <a:pt x="495" y="2012"/>
                  <a:pt x="495" y="2020"/>
                </a:cubicBezTo>
                <a:cubicBezTo>
                  <a:pt x="495" y="2020"/>
                  <a:pt x="495" y="2020"/>
                  <a:pt x="495" y="1988"/>
                </a:cubicBezTo>
                <a:cubicBezTo>
                  <a:pt x="495" y="2004"/>
                  <a:pt x="495" y="2012"/>
                  <a:pt x="495" y="2020"/>
                </a:cubicBezTo>
                <a:cubicBezTo>
                  <a:pt x="495" y="2020"/>
                  <a:pt x="495" y="2020"/>
                  <a:pt x="495" y="2020"/>
                </a:cubicBezTo>
                <a:cubicBezTo>
                  <a:pt x="495" y="2020"/>
                  <a:pt x="495" y="2020"/>
                  <a:pt x="495" y="2012"/>
                </a:cubicBezTo>
                <a:cubicBezTo>
                  <a:pt x="495" y="2012"/>
                  <a:pt x="495" y="2012"/>
                  <a:pt x="495" y="2012"/>
                </a:cubicBezTo>
                <a:cubicBezTo>
                  <a:pt x="495" y="1996"/>
                  <a:pt x="495" y="1996"/>
                  <a:pt x="495" y="1996"/>
                </a:cubicBezTo>
                <a:cubicBezTo>
                  <a:pt x="495" y="1996"/>
                  <a:pt x="495" y="1996"/>
                  <a:pt x="495" y="1996"/>
                </a:cubicBezTo>
                <a:cubicBezTo>
                  <a:pt x="495" y="1988"/>
                  <a:pt x="487" y="1973"/>
                  <a:pt x="487" y="1973"/>
                </a:cubicBezTo>
                <a:cubicBezTo>
                  <a:pt x="487" y="1957"/>
                  <a:pt x="487" y="1957"/>
                  <a:pt x="495" y="1957"/>
                </a:cubicBezTo>
                <a:cubicBezTo>
                  <a:pt x="495" y="1957"/>
                  <a:pt x="495" y="1957"/>
                  <a:pt x="487" y="1934"/>
                </a:cubicBezTo>
                <a:cubicBezTo>
                  <a:pt x="487" y="1934"/>
                  <a:pt x="487" y="1934"/>
                  <a:pt x="487" y="1934"/>
                </a:cubicBezTo>
                <a:cubicBezTo>
                  <a:pt x="487" y="1949"/>
                  <a:pt x="487" y="1957"/>
                  <a:pt x="487" y="1957"/>
                </a:cubicBezTo>
                <a:cubicBezTo>
                  <a:pt x="487" y="1965"/>
                  <a:pt x="487" y="1949"/>
                  <a:pt x="479" y="1941"/>
                </a:cubicBezTo>
                <a:cubicBezTo>
                  <a:pt x="479" y="1918"/>
                  <a:pt x="495" y="1879"/>
                  <a:pt x="495" y="1879"/>
                </a:cubicBezTo>
                <a:cubicBezTo>
                  <a:pt x="495" y="1895"/>
                  <a:pt x="495" y="1910"/>
                  <a:pt x="495" y="1918"/>
                </a:cubicBezTo>
                <a:cubicBezTo>
                  <a:pt x="495" y="1918"/>
                  <a:pt x="495" y="1918"/>
                  <a:pt x="495" y="1926"/>
                </a:cubicBezTo>
                <a:cubicBezTo>
                  <a:pt x="495" y="1926"/>
                  <a:pt x="495" y="1934"/>
                  <a:pt x="495" y="1934"/>
                </a:cubicBezTo>
                <a:cubicBezTo>
                  <a:pt x="495" y="1934"/>
                  <a:pt x="495" y="1934"/>
                  <a:pt x="495" y="1941"/>
                </a:cubicBezTo>
                <a:cubicBezTo>
                  <a:pt x="495" y="1941"/>
                  <a:pt x="495" y="1941"/>
                  <a:pt x="495" y="1941"/>
                </a:cubicBezTo>
                <a:cubicBezTo>
                  <a:pt x="495" y="1941"/>
                  <a:pt x="495" y="1941"/>
                  <a:pt x="495" y="1941"/>
                </a:cubicBezTo>
                <a:cubicBezTo>
                  <a:pt x="495" y="1941"/>
                  <a:pt x="495" y="1941"/>
                  <a:pt x="495" y="1941"/>
                </a:cubicBezTo>
                <a:cubicBezTo>
                  <a:pt x="495" y="1949"/>
                  <a:pt x="495" y="1949"/>
                  <a:pt x="495" y="1949"/>
                </a:cubicBezTo>
                <a:cubicBezTo>
                  <a:pt x="495" y="1949"/>
                  <a:pt x="495" y="1957"/>
                  <a:pt x="495" y="1957"/>
                </a:cubicBezTo>
                <a:cubicBezTo>
                  <a:pt x="495" y="1965"/>
                  <a:pt x="495" y="1965"/>
                  <a:pt x="495" y="1973"/>
                </a:cubicBezTo>
                <a:cubicBezTo>
                  <a:pt x="495" y="1973"/>
                  <a:pt x="495" y="1973"/>
                  <a:pt x="495" y="1988"/>
                </a:cubicBezTo>
                <a:cubicBezTo>
                  <a:pt x="495" y="1988"/>
                  <a:pt x="495" y="1988"/>
                  <a:pt x="495" y="1988"/>
                </a:cubicBezTo>
                <a:cubicBezTo>
                  <a:pt x="495" y="1996"/>
                  <a:pt x="495" y="2004"/>
                  <a:pt x="495" y="2004"/>
                </a:cubicBezTo>
                <a:cubicBezTo>
                  <a:pt x="495" y="2004"/>
                  <a:pt x="495" y="2004"/>
                  <a:pt x="495" y="2004"/>
                </a:cubicBezTo>
                <a:close/>
                <a:moveTo>
                  <a:pt x="527" y="1957"/>
                </a:moveTo>
                <a:cubicBezTo>
                  <a:pt x="527" y="1957"/>
                  <a:pt x="527" y="1957"/>
                  <a:pt x="527" y="1957"/>
                </a:cubicBezTo>
                <a:cubicBezTo>
                  <a:pt x="527" y="1949"/>
                  <a:pt x="527" y="1949"/>
                  <a:pt x="527" y="1949"/>
                </a:cubicBezTo>
                <a:cubicBezTo>
                  <a:pt x="527" y="1949"/>
                  <a:pt x="527" y="1949"/>
                  <a:pt x="527" y="1957"/>
                </a:cubicBezTo>
                <a:close/>
                <a:moveTo>
                  <a:pt x="527" y="1871"/>
                </a:moveTo>
                <a:cubicBezTo>
                  <a:pt x="527" y="1895"/>
                  <a:pt x="527" y="1902"/>
                  <a:pt x="527" y="1926"/>
                </a:cubicBezTo>
                <a:cubicBezTo>
                  <a:pt x="527" y="1926"/>
                  <a:pt x="527" y="1926"/>
                  <a:pt x="527" y="1934"/>
                </a:cubicBezTo>
                <a:cubicBezTo>
                  <a:pt x="527" y="1918"/>
                  <a:pt x="519" y="1926"/>
                  <a:pt x="519" y="1910"/>
                </a:cubicBezTo>
                <a:cubicBezTo>
                  <a:pt x="519" y="1910"/>
                  <a:pt x="519" y="1910"/>
                  <a:pt x="519" y="1926"/>
                </a:cubicBezTo>
                <a:cubicBezTo>
                  <a:pt x="519" y="1926"/>
                  <a:pt x="519" y="1926"/>
                  <a:pt x="511" y="1949"/>
                </a:cubicBezTo>
                <a:cubicBezTo>
                  <a:pt x="511" y="1949"/>
                  <a:pt x="511" y="1941"/>
                  <a:pt x="511" y="1941"/>
                </a:cubicBezTo>
                <a:cubicBezTo>
                  <a:pt x="511" y="1941"/>
                  <a:pt x="511" y="1941"/>
                  <a:pt x="511" y="1926"/>
                </a:cubicBezTo>
                <a:cubicBezTo>
                  <a:pt x="511" y="1926"/>
                  <a:pt x="519" y="1895"/>
                  <a:pt x="527" y="1871"/>
                </a:cubicBezTo>
                <a:close/>
                <a:moveTo>
                  <a:pt x="503" y="744"/>
                </a:moveTo>
                <a:cubicBezTo>
                  <a:pt x="503" y="752"/>
                  <a:pt x="503" y="744"/>
                  <a:pt x="503" y="752"/>
                </a:cubicBezTo>
                <a:cubicBezTo>
                  <a:pt x="511" y="814"/>
                  <a:pt x="519" y="1034"/>
                  <a:pt x="511" y="1081"/>
                </a:cubicBezTo>
                <a:cubicBezTo>
                  <a:pt x="511" y="1081"/>
                  <a:pt x="511" y="1081"/>
                  <a:pt x="519" y="1096"/>
                </a:cubicBezTo>
                <a:cubicBezTo>
                  <a:pt x="519" y="1214"/>
                  <a:pt x="519" y="1214"/>
                  <a:pt x="519" y="1214"/>
                </a:cubicBezTo>
                <a:cubicBezTo>
                  <a:pt x="519" y="1221"/>
                  <a:pt x="519" y="1221"/>
                  <a:pt x="519" y="1229"/>
                </a:cubicBezTo>
                <a:cubicBezTo>
                  <a:pt x="519" y="1253"/>
                  <a:pt x="519" y="1276"/>
                  <a:pt x="519" y="1292"/>
                </a:cubicBezTo>
                <a:cubicBezTo>
                  <a:pt x="519" y="1331"/>
                  <a:pt x="519" y="1425"/>
                  <a:pt x="519" y="1480"/>
                </a:cubicBezTo>
                <a:cubicBezTo>
                  <a:pt x="519" y="1480"/>
                  <a:pt x="519" y="1480"/>
                  <a:pt x="519" y="1519"/>
                </a:cubicBezTo>
                <a:cubicBezTo>
                  <a:pt x="519" y="1589"/>
                  <a:pt x="511" y="1707"/>
                  <a:pt x="511" y="1769"/>
                </a:cubicBezTo>
                <a:cubicBezTo>
                  <a:pt x="511" y="1801"/>
                  <a:pt x="503" y="1840"/>
                  <a:pt x="503" y="1879"/>
                </a:cubicBezTo>
                <a:cubicBezTo>
                  <a:pt x="503" y="1824"/>
                  <a:pt x="503" y="1746"/>
                  <a:pt x="511" y="1722"/>
                </a:cubicBezTo>
                <a:cubicBezTo>
                  <a:pt x="511" y="1660"/>
                  <a:pt x="519" y="1315"/>
                  <a:pt x="519" y="1229"/>
                </a:cubicBezTo>
                <a:cubicBezTo>
                  <a:pt x="519" y="1229"/>
                  <a:pt x="519" y="1229"/>
                  <a:pt x="511" y="1182"/>
                </a:cubicBezTo>
                <a:cubicBezTo>
                  <a:pt x="511" y="1159"/>
                  <a:pt x="511" y="1112"/>
                  <a:pt x="511" y="1081"/>
                </a:cubicBezTo>
                <a:cubicBezTo>
                  <a:pt x="511" y="1065"/>
                  <a:pt x="511" y="1057"/>
                  <a:pt x="511" y="1049"/>
                </a:cubicBezTo>
                <a:cubicBezTo>
                  <a:pt x="511" y="979"/>
                  <a:pt x="503" y="822"/>
                  <a:pt x="503" y="799"/>
                </a:cubicBezTo>
                <a:cubicBezTo>
                  <a:pt x="503" y="775"/>
                  <a:pt x="495" y="728"/>
                  <a:pt x="495" y="697"/>
                </a:cubicBezTo>
                <a:cubicBezTo>
                  <a:pt x="495" y="697"/>
                  <a:pt x="495" y="697"/>
                  <a:pt x="495" y="713"/>
                </a:cubicBezTo>
                <a:cubicBezTo>
                  <a:pt x="495" y="681"/>
                  <a:pt x="487" y="603"/>
                  <a:pt x="487" y="595"/>
                </a:cubicBezTo>
                <a:cubicBezTo>
                  <a:pt x="487" y="580"/>
                  <a:pt x="487" y="572"/>
                  <a:pt x="487" y="564"/>
                </a:cubicBezTo>
                <a:cubicBezTo>
                  <a:pt x="487" y="564"/>
                  <a:pt x="487" y="564"/>
                  <a:pt x="495" y="681"/>
                </a:cubicBezTo>
                <a:cubicBezTo>
                  <a:pt x="495" y="697"/>
                  <a:pt x="503" y="721"/>
                  <a:pt x="503" y="744"/>
                </a:cubicBezTo>
                <a:close/>
                <a:moveTo>
                  <a:pt x="495" y="282"/>
                </a:moveTo>
                <a:cubicBezTo>
                  <a:pt x="495" y="282"/>
                  <a:pt x="495" y="282"/>
                  <a:pt x="495" y="298"/>
                </a:cubicBezTo>
                <a:cubicBezTo>
                  <a:pt x="495" y="298"/>
                  <a:pt x="495" y="298"/>
                  <a:pt x="495" y="314"/>
                </a:cubicBezTo>
                <a:cubicBezTo>
                  <a:pt x="495" y="314"/>
                  <a:pt x="495" y="314"/>
                  <a:pt x="495" y="314"/>
                </a:cubicBezTo>
                <a:cubicBezTo>
                  <a:pt x="495" y="306"/>
                  <a:pt x="495" y="298"/>
                  <a:pt x="487" y="282"/>
                </a:cubicBezTo>
                <a:cubicBezTo>
                  <a:pt x="487" y="290"/>
                  <a:pt x="495" y="290"/>
                  <a:pt x="495" y="282"/>
                </a:cubicBezTo>
                <a:close/>
                <a:moveTo>
                  <a:pt x="495" y="337"/>
                </a:moveTo>
                <a:cubicBezTo>
                  <a:pt x="495" y="337"/>
                  <a:pt x="495" y="329"/>
                  <a:pt x="495" y="314"/>
                </a:cubicBezTo>
                <a:cubicBezTo>
                  <a:pt x="495" y="321"/>
                  <a:pt x="495" y="329"/>
                  <a:pt x="495" y="337"/>
                </a:cubicBezTo>
                <a:close/>
                <a:moveTo>
                  <a:pt x="479" y="274"/>
                </a:moveTo>
                <a:cubicBezTo>
                  <a:pt x="479" y="282"/>
                  <a:pt x="479" y="282"/>
                  <a:pt x="479" y="298"/>
                </a:cubicBezTo>
                <a:cubicBezTo>
                  <a:pt x="479" y="306"/>
                  <a:pt x="479" y="298"/>
                  <a:pt x="479" y="282"/>
                </a:cubicBezTo>
                <a:cubicBezTo>
                  <a:pt x="479" y="282"/>
                  <a:pt x="479" y="282"/>
                  <a:pt x="472" y="274"/>
                </a:cubicBezTo>
                <a:cubicBezTo>
                  <a:pt x="472" y="274"/>
                  <a:pt x="472" y="274"/>
                  <a:pt x="479" y="274"/>
                </a:cubicBezTo>
                <a:close/>
                <a:moveTo>
                  <a:pt x="440" y="118"/>
                </a:moveTo>
                <a:cubicBezTo>
                  <a:pt x="440" y="118"/>
                  <a:pt x="440" y="118"/>
                  <a:pt x="440" y="118"/>
                </a:cubicBezTo>
                <a:cubicBezTo>
                  <a:pt x="440" y="134"/>
                  <a:pt x="440" y="118"/>
                  <a:pt x="440" y="110"/>
                </a:cubicBezTo>
                <a:cubicBezTo>
                  <a:pt x="440" y="110"/>
                  <a:pt x="440" y="110"/>
                  <a:pt x="440" y="118"/>
                </a:cubicBezTo>
                <a:close/>
                <a:moveTo>
                  <a:pt x="440" y="165"/>
                </a:moveTo>
                <a:cubicBezTo>
                  <a:pt x="440" y="173"/>
                  <a:pt x="440" y="188"/>
                  <a:pt x="440" y="188"/>
                </a:cubicBezTo>
                <a:cubicBezTo>
                  <a:pt x="440" y="188"/>
                  <a:pt x="440" y="188"/>
                  <a:pt x="440" y="165"/>
                </a:cubicBezTo>
                <a:close/>
                <a:moveTo>
                  <a:pt x="424" y="87"/>
                </a:moveTo>
                <a:cubicBezTo>
                  <a:pt x="424" y="79"/>
                  <a:pt x="424" y="79"/>
                  <a:pt x="424" y="79"/>
                </a:cubicBezTo>
                <a:cubicBezTo>
                  <a:pt x="432" y="79"/>
                  <a:pt x="432" y="87"/>
                  <a:pt x="432" y="94"/>
                </a:cubicBezTo>
                <a:cubicBezTo>
                  <a:pt x="432" y="102"/>
                  <a:pt x="432" y="102"/>
                  <a:pt x="440" y="110"/>
                </a:cubicBezTo>
                <a:cubicBezTo>
                  <a:pt x="440" y="134"/>
                  <a:pt x="440" y="149"/>
                  <a:pt x="456" y="180"/>
                </a:cubicBezTo>
                <a:cubicBezTo>
                  <a:pt x="456" y="188"/>
                  <a:pt x="456" y="188"/>
                  <a:pt x="456" y="188"/>
                </a:cubicBezTo>
                <a:cubicBezTo>
                  <a:pt x="464" y="235"/>
                  <a:pt x="464" y="274"/>
                  <a:pt x="479" y="321"/>
                </a:cubicBezTo>
                <a:cubicBezTo>
                  <a:pt x="479" y="329"/>
                  <a:pt x="495" y="415"/>
                  <a:pt x="495" y="447"/>
                </a:cubicBezTo>
                <a:cubicBezTo>
                  <a:pt x="495" y="447"/>
                  <a:pt x="495" y="447"/>
                  <a:pt x="495" y="447"/>
                </a:cubicBezTo>
                <a:cubicBezTo>
                  <a:pt x="479" y="337"/>
                  <a:pt x="456" y="212"/>
                  <a:pt x="424" y="87"/>
                </a:cubicBezTo>
                <a:close/>
                <a:moveTo>
                  <a:pt x="448" y="267"/>
                </a:moveTo>
                <a:cubicBezTo>
                  <a:pt x="448" y="267"/>
                  <a:pt x="448" y="274"/>
                  <a:pt x="456" y="282"/>
                </a:cubicBezTo>
                <a:cubicBezTo>
                  <a:pt x="456" y="298"/>
                  <a:pt x="456" y="298"/>
                  <a:pt x="456" y="298"/>
                </a:cubicBezTo>
                <a:cubicBezTo>
                  <a:pt x="456" y="306"/>
                  <a:pt x="456" y="306"/>
                  <a:pt x="456" y="306"/>
                </a:cubicBezTo>
                <a:cubicBezTo>
                  <a:pt x="456" y="306"/>
                  <a:pt x="456" y="306"/>
                  <a:pt x="456" y="321"/>
                </a:cubicBezTo>
                <a:cubicBezTo>
                  <a:pt x="456" y="314"/>
                  <a:pt x="456" y="306"/>
                  <a:pt x="448" y="290"/>
                </a:cubicBezTo>
                <a:cubicBezTo>
                  <a:pt x="448" y="282"/>
                  <a:pt x="448" y="274"/>
                  <a:pt x="448" y="267"/>
                </a:cubicBezTo>
                <a:close/>
                <a:moveTo>
                  <a:pt x="456" y="321"/>
                </a:moveTo>
                <a:cubicBezTo>
                  <a:pt x="456" y="329"/>
                  <a:pt x="456" y="329"/>
                  <a:pt x="456" y="329"/>
                </a:cubicBezTo>
                <a:cubicBezTo>
                  <a:pt x="464" y="384"/>
                  <a:pt x="456" y="384"/>
                  <a:pt x="464" y="431"/>
                </a:cubicBezTo>
                <a:cubicBezTo>
                  <a:pt x="464" y="447"/>
                  <a:pt x="464" y="431"/>
                  <a:pt x="464" y="447"/>
                </a:cubicBezTo>
                <a:cubicBezTo>
                  <a:pt x="472" y="454"/>
                  <a:pt x="464" y="462"/>
                  <a:pt x="472" y="486"/>
                </a:cubicBezTo>
                <a:cubicBezTo>
                  <a:pt x="472" y="486"/>
                  <a:pt x="472" y="486"/>
                  <a:pt x="472" y="494"/>
                </a:cubicBezTo>
                <a:cubicBezTo>
                  <a:pt x="464" y="470"/>
                  <a:pt x="464" y="470"/>
                  <a:pt x="464" y="454"/>
                </a:cubicBezTo>
                <a:cubicBezTo>
                  <a:pt x="464" y="447"/>
                  <a:pt x="464" y="454"/>
                  <a:pt x="464" y="447"/>
                </a:cubicBezTo>
                <a:cubicBezTo>
                  <a:pt x="464" y="447"/>
                  <a:pt x="464" y="447"/>
                  <a:pt x="464" y="431"/>
                </a:cubicBezTo>
                <a:cubicBezTo>
                  <a:pt x="464" y="423"/>
                  <a:pt x="456" y="345"/>
                  <a:pt x="456" y="337"/>
                </a:cubicBezTo>
                <a:cubicBezTo>
                  <a:pt x="456" y="337"/>
                  <a:pt x="456" y="337"/>
                  <a:pt x="448" y="306"/>
                </a:cubicBezTo>
                <a:cubicBezTo>
                  <a:pt x="448" y="306"/>
                  <a:pt x="448" y="306"/>
                  <a:pt x="448" y="321"/>
                </a:cubicBezTo>
                <a:cubicBezTo>
                  <a:pt x="440" y="298"/>
                  <a:pt x="440" y="282"/>
                  <a:pt x="440" y="259"/>
                </a:cubicBezTo>
                <a:cubicBezTo>
                  <a:pt x="440" y="282"/>
                  <a:pt x="448" y="314"/>
                  <a:pt x="456" y="321"/>
                </a:cubicBezTo>
                <a:close/>
                <a:moveTo>
                  <a:pt x="440" y="407"/>
                </a:moveTo>
                <a:cubicBezTo>
                  <a:pt x="448" y="407"/>
                  <a:pt x="448" y="407"/>
                  <a:pt x="448" y="407"/>
                </a:cubicBezTo>
                <a:cubicBezTo>
                  <a:pt x="440" y="400"/>
                  <a:pt x="440" y="400"/>
                  <a:pt x="440" y="400"/>
                </a:cubicBezTo>
                <a:cubicBezTo>
                  <a:pt x="440" y="400"/>
                  <a:pt x="440" y="400"/>
                  <a:pt x="440" y="400"/>
                </a:cubicBezTo>
                <a:cubicBezTo>
                  <a:pt x="440" y="400"/>
                  <a:pt x="440" y="407"/>
                  <a:pt x="440" y="407"/>
                </a:cubicBezTo>
                <a:close/>
                <a:moveTo>
                  <a:pt x="487" y="1026"/>
                </a:moveTo>
                <a:cubicBezTo>
                  <a:pt x="487" y="1026"/>
                  <a:pt x="487" y="1026"/>
                  <a:pt x="487" y="1034"/>
                </a:cubicBezTo>
                <a:cubicBezTo>
                  <a:pt x="495" y="1034"/>
                  <a:pt x="495" y="1034"/>
                  <a:pt x="495" y="1026"/>
                </a:cubicBezTo>
                <a:cubicBezTo>
                  <a:pt x="495" y="1026"/>
                  <a:pt x="495" y="1026"/>
                  <a:pt x="487" y="1018"/>
                </a:cubicBezTo>
                <a:cubicBezTo>
                  <a:pt x="487" y="1018"/>
                  <a:pt x="487" y="1018"/>
                  <a:pt x="487" y="1026"/>
                </a:cubicBezTo>
                <a:close/>
                <a:moveTo>
                  <a:pt x="440" y="204"/>
                </a:moveTo>
                <a:cubicBezTo>
                  <a:pt x="432" y="188"/>
                  <a:pt x="432" y="188"/>
                  <a:pt x="432" y="188"/>
                </a:cubicBezTo>
                <a:cubicBezTo>
                  <a:pt x="432" y="196"/>
                  <a:pt x="432" y="204"/>
                  <a:pt x="432" y="204"/>
                </a:cubicBezTo>
                <a:cubicBezTo>
                  <a:pt x="432" y="204"/>
                  <a:pt x="432" y="204"/>
                  <a:pt x="440" y="204"/>
                </a:cubicBezTo>
                <a:close/>
                <a:moveTo>
                  <a:pt x="456" y="517"/>
                </a:moveTo>
                <a:cubicBezTo>
                  <a:pt x="448" y="517"/>
                  <a:pt x="448" y="517"/>
                  <a:pt x="456" y="525"/>
                </a:cubicBezTo>
                <a:cubicBezTo>
                  <a:pt x="456" y="525"/>
                  <a:pt x="456" y="525"/>
                  <a:pt x="456" y="517"/>
                </a:cubicBezTo>
                <a:close/>
                <a:moveTo>
                  <a:pt x="479" y="814"/>
                </a:moveTo>
                <a:cubicBezTo>
                  <a:pt x="479" y="799"/>
                  <a:pt x="479" y="791"/>
                  <a:pt x="479" y="783"/>
                </a:cubicBezTo>
                <a:cubicBezTo>
                  <a:pt x="479" y="783"/>
                  <a:pt x="479" y="783"/>
                  <a:pt x="479" y="775"/>
                </a:cubicBezTo>
                <a:cubicBezTo>
                  <a:pt x="479" y="775"/>
                  <a:pt x="479" y="783"/>
                  <a:pt x="479" y="783"/>
                </a:cubicBezTo>
                <a:cubicBezTo>
                  <a:pt x="479" y="783"/>
                  <a:pt x="479" y="783"/>
                  <a:pt x="479" y="783"/>
                </a:cubicBezTo>
                <a:cubicBezTo>
                  <a:pt x="479" y="791"/>
                  <a:pt x="479" y="799"/>
                  <a:pt x="479" y="814"/>
                </a:cubicBezTo>
                <a:cubicBezTo>
                  <a:pt x="479" y="814"/>
                  <a:pt x="479" y="814"/>
                  <a:pt x="472" y="799"/>
                </a:cubicBezTo>
                <a:cubicBezTo>
                  <a:pt x="472" y="799"/>
                  <a:pt x="472" y="807"/>
                  <a:pt x="472" y="807"/>
                </a:cubicBezTo>
                <a:cubicBezTo>
                  <a:pt x="472" y="807"/>
                  <a:pt x="472" y="814"/>
                  <a:pt x="472" y="814"/>
                </a:cubicBezTo>
                <a:cubicBezTo>
                  <a:pt x="472" y="814"/>
                  <a:pt x="472" y="814"/>
                  <a:pt x="472" y="822"/>
                </a:cubicBezTo>
                <a:cubicBezTo>
                  <a:pt x="472" y="822"/>
                  <a:pt x="472" y="830"/>
                  <a:pt x="472" y="838"/>
                </a:cubicBezTo>
                <a:cubicBezTo>
                  <a:pt x="472" y="838"/>
                  <a:pt x="472" y="838"/>
                  <a:pt x="472" y="846"/>
                </a:cubicBezTo>
                <a:cubicBezTo>
                  <a:pt x="472" y="846"/>
                  <a:pt x="472" y="846"/>
                  <a:pt x="472" y="854"/>
                </a:cubicBezTo>
                <a:cubicBezTo>
                  <a:pt x="472" y="854"/>
                  <a:pt x="472" y="854"/>
                  <a:pt x="472" y="861"/>
                </a:cubicBezTo>
                <a:cubicBezTo>
                  <a:pt x="464" y="846"/>
                  <a:pt x="464" y="846"/>
                  <a:pt x="464" y="830"/>
                </a:cubicBezTo>
                <a:cubicBezTo>
                  <a:pt x="464" y="830"/>
                  <a:pt x="464" y="830"/>
                  <a:pt x="464" y="830"/>
                </a:cubicBezTo>
                <a:cubicBezTo>
                  <a:pt x="464" y="838"/>
                  <a:pt x="464" y="846"/>
                  <a:pt x="464" y="854"/>
                </a:cubicBezTo>
                <a:cubicBezTo>
                  <a:pt x="464" y="854"/>
                  <a:pt x="464" y="854"/>
                  <a:pt x="464" y="854"/>
                </a:cubicBezTo>
                <a:cubicBezTo>
                  <a:pt x="464" y="877"/>
                  <a:pt x="472" y="861"/>
                  <a:pt x="472" y="877"/>
                </a:cubicBezTo>
                <a:cubicBezTo>
                  <a:pt x="472" y="877"/>
                  <a:pt x="472" y="877"/>
                  <a:pt x="472" y="877"/>
                </a:cubicBezTo>
                <a:cubicBezTo>
                  <a:pt x="472" y="869"/>
                  <a:pt x="472" y="869"/>
                  <a:pt x="479" y="877"/>
                </a:cubicBezTo>
                <a:cubicBezTo>
                  <a:pt x="479" y="869"/>
                  <a:pt x="479" y="869"/>
                  <a:pt x="479" y="861"/>
                </a:cubicBezTo>
                <a:cubicBezTo>
                  <a:pt x="479" y="861"/>
                  <a:pt x="479" y="861"/>
                  <a:pt x="479" y="861"/>
                </a:cubicBezTo>
                <a:cubicBezTo>
                  <a:pt x="479" y="854"/>
                  <a:pt x="479" y="854"/>
                  <a:pt x="479" y="854"/>
                </a:cubicBezTo>
                <a:cubicBezTo>
                  <a:pt x="479" y="854"/>
                  <a:pt x="479" y="854"/>
                  <a:pt x="479" y="854"/>
                </a:cubicBezTo>
                <a:cubicBezTo>
                  <a:pt x="479" y="854"/>
                  <a:pt x="479" y="854"/>
                  <a:pt x="479" y="846"/>
                </a:cubicBezTo>
                <a:cubicBezTo>
                  <a:pt x="472" y="830"/>
                  <a:pt x="479" y="838"/>
                  <a:pt x="479" y="830"/>
                </a:cubicBezTo>
                <a:cubicBezTo>
                  <a:pt x="479" y="830"/>
                  <a:pt x="479" y="822"/>
                  <a:pt x="479" y="814"/>
                </a:cubicBezTo>
                <a:cubicBezTo>
                  <a:pt x="479" y="822"/>
                  <a:pt x="479" y="814"/>
                  <a:pt x="479" y="814"/>
                </a:cubicBezTo>
                <a:close/>
                <a:moveTo>
                  <a:pt x="511" y="2145"/>
                </a:moveTo>
                <a:cubicBezTo>
                  <a:pt x="511" y="2145"/>
                  <a:pt x="511" y="2145"/>
                  <a:pt x="519" y="2153"/>
                </a:cubicBezTo>
                <a:cubicBezTo>
                  <a:pt x="519" y="2153"/>
                  <a:pt x="519" y="2153"/>
                  <a:pt x="511" y="2137"/>
                </a:cubicBezTo>
                <a:cubicBezTo>
                  <a:pt x="511" y="2137"/>
                  <a:pt x="511" y="2145"/>
                  <a:pt x="511" y="2145"/>
                </a:cubicBezTo>
                <a:close/>
                <a:moveTo>
                  <a:pt x="519" y="2129"/>
                </a:moveTo>
                <a:cubicBezTo>
                  <a:pt x="519" y="2137"/>
                  <a:pt x="519" y="2145"/>
                  <a:pt x="527" y="2153"/>
                </a:cubicBezTo>
                <a:cubicBezTo>
                  <a:pt x="527" y="2145"/>
                  <a:pt x="519" y="2137"/>
                  <a:pt x="519" y="2129"/>
                </a:cubicBezTo>
                <a:close/>
                <a:moveTo>
                  <a:pt x="534" y="2192"/>
                </a:moveTo>
                <a:cubicBezTo>
                  <a:pt x="534" y="2176"/>
                  <a:pt x="527" y="2168"/>
                  <a:pt x="527" y="2161"/>
                </a:cubicBezTo>
                <a:lnTo>
                  <a:pt x="534" y="2192"/>
                </a:lnTo>
                <a:close/>
                <a:moveTo>
                  <a:pt x="527" y="2153"/>
                </a:moveTo>
                <a:cubicBezTo>
                  <a:pt x="527" y="2153"/>
                  <a:pt x="527" y="2153"/>
                  <a:pt x="527" y="2153"/>
                </a:cubicBezTo>
                <a:cubicBezTo>
                  <a:pt x="527" y="2153"/>
                  <a:pt x="527" y="2153"/>
                  <a:pt x="527" y="2153"/>
                </a:cubicBezTo>
                <a:cubicBezTo>
                  <a:pt x="527" y="2153"/>
                  <a:pt x="527" y="2161"/>
                  <a:pt x="527" y="2161"/>
                </a:cubicBezTo>
                <a:cubicBezTo>
                  <a:pt x="527" y="2161"/>
                  <a:pt x="527" y="2153"/>
                  <a:pt x="527" y="2153"/>
                </a:cubicBezTo>
                <a:close/>
                <a:moveTo>
                  <a:pt x="511" y="2082"/>
                </a:moveTo>
                <a:cubicBezTo>
                  <a:pt x="511" y="2082"/>
                  <a:pt x="511" y="2082"/>
                  <a:pt x="511" y="2090"/>
                </a:cubicBezTo>
                <a:cubicBezTo>
                  <a:pt x="511" y="2090"/>
                  <a:pt x="511" y="2090"/>
                  <a:pt x="511" y="2098"/>
                </a:cubicBezTo>
                <a:cubicBezTo>
                  <a:pt x="511" y="2098"/>
                  <a:pt x="511" y="2106"/>
                  <a:pt x="511" y="2106"/>
                </a:cubicBezTo>
                <a:cubicBezTo>
                  <a:pt x="511" y="2106"/>
                  <a:pt x="511" y="2114"/>
                  <a:pt x="511" y="2114"/>
                </a:cubicBezTo>
                <a:cubicBezTo>
                  <a:pt x="519" y="2114"/>
                  <a:pt x="519" y="2114"/>
                  <a:pt x="519" y="2114"/>
                </a:cubicBezTo>
                <a:cubicBezTo>
                  <a:pt x="511" y="2106"/>
                  <a:pt x="511" y="2098"/>
                  <a:pt x="511" y="2082"/>
                </a:cubicBezTo>
                <a:close/>
                <a:moveTo>
                  <a:pt x="511" y="2114"/>
                </a:moveTo>
                <a:cubicBezTo>
                  <a:pt x="511" y="2114"/>
                  <a:pt x="511" y="2114"/>
                  <a:pt x="511" y="2114"/>
                </a:cubicBezTo>
                <a:cubicBezTo>
                  <a:pt x="511" y="2114"/>
                  <a:pt x="511" y="2114"/>
                  <a:pt x="511" y="2114"/>
                </a:cubicBezTo>
                <a:cubicBezTo>
                  <a:pt x="511" y="2114"/>
                  <a:pt x="511" y="2114"/>
                  <a:pt x="511" y="2114"/>
                </a:cubicBezTo>
                <a:close/>
                <a:moveTo>
                  <a:pt x="511" y="2114"/>
                </a:moveTo>
                <a:cubicBezTo>
                  <a:pt x="511" y="2121"/>
                  <a:pt x="519" y="2121"/>
                  <a:pt x="519" y="2129"/>
                </a:cubicBezTo>
                <a:cubicBezTo>
                  <a:pt x="519" y="2121"/>
                  <a:pt x="519" y="2121"/>
                  <a:pt x="519" y="2121"/>
                </a:cubicBezTo>
                <a:cubicBezTo>
                  <a:pt x="519" y="2121"/>
                  <a:pt x="519" y="2121"/>
                  <a:pt x="519" y="2121"/>
                </a:cubicBezTo>
                <a:cubicBezTo>
                  <a:pt x="519" y="2121"/>
                  <a:pt x="519" y="2121"/>
                  <a:pt x="519" y="2114"/>
                </a:cubicBezTo>
                <a:cubicBezTo>
                  <a:pt x="519" y="2121"/>
                  <a:pt x="519" y="2121"/>
                  <a:pt x="519" y="2121"/>
                </a:cubicBezTo>
                <a:cubicBezTo>
                  <a:pt x="519" y="2121"/>
                  <a:pt x="519" y="2121"/>
                  <a:pt x="511" y="2114"/>
                </a:cubicBezTo>
                <a:close/>
                <a:moveTo>
                  <a:pt x="542" y="2192"/>
                </a:moveTo>
                <a:cubicBezTo>
                  <a:pt x="542" y="2176"/>
                  <a:pt x="542" y="2176"/>
                  <a:pt x="542" y="2168"/>
                </a:cubicBezTo>
                <a:cubicBezTo>
                  <a:pt x="542" y="2168"/>
                  <a:pt x="542" y="2168"/>
                  <a:pt x="534" y="2161"/>
                </a:cubicBezTo>
                <a:cubicBezTo>
                  <a:pt x="534" y="2161"/>
                  <a:pt x="534" y="2161"/>
                  <a:pt x="534" y="2168"/>
                </a:cubicBezTo>
                <a:cubicBezTo>
                  <a:pt x="534" y="2168"/>
                  <a:pt x="534" y="2168"/>
                  <a:pt x="534" y="2176"/>
                </a:cubicBezTo>
                <a:cubicBezTo>
                  <a:pt x="534" y="2161"/>
                  <a:pt x="534" y="2161"/>
                  <a:pt x="527" y="2161"/>
                </a:cubicBezTo>
                <a:cubicBezTo>
                  <a:pt x="527" y="2161"/>
                  <a:pt x="527" y="2161"/>
                  <a:pt x="534" y="2176"/>
                </a:cubicBezTo>
                <a:cubicBezTo>
                  <a:pt x="534" y="2184"/>
                  <a:pt x="534" y="2184"/>
                  <a:pt x="534" y="2184"/>
                </a:cubicBezTo>
                <a:cubicBezTo>
                  <a:pt x="542" y="2192"/>
                  <a:pt x="542" y="2192"/>
                  <a:pt x="542" y="2192"/>
                </a:cubicBezTo>
                <a:close/>
                <a:moveTo>
                  <a:pt x="527" y="2067"/>
                </a:moveTo>
                <a:cubicBezTo>
                  <a:pt x="527" y="2067"/>
                  <a:pt x="527" y="2075"/>
                  <a:pt x="527" y="2075"/>
                </a:cubicBezTo>
                <a:cubicBezTo>
                  <a:pt x="527" y="2067"/>
                  <a:pt x="527" y="2067"/>
                  <a:pt x="527" y="2067"/>
                </a:cubicBezTo>
                <a:cubicBezTo>
                  <a:pt x="527" y="2067"/>
                  <a:pt x="527" y="2067"/>
                  <a:pt x="527" y="2067"/>
                </a:cubicBezTo>
                <a:cubicBezTo>
                  <a:pt x="527" y="2067"/>
                  <a:pt x="527" y="2067"/>
                  <a:pt x="527" y="2075"/>
                </a:cubicBezTo>
                <a:cubicBezTo>
                  <a:pt x="527" y="2067"/>
                  <a:pt x="527" y="2067"/>
                  <a:pt x="534" y="2075"/>
                </a:cubicBezTo>
                <a:cubicBezTo>
                  <a:pt x="534" y="2075"/>
                  <a:pt x="534" y="2075"/>
                  <a:pt x="527" y="2059"/>
                </a:cubicBezTo>
                <a:cubicBezTo>
                  <a:pt x="527" y="2067"/>
                  <a:pt x="527" y="2067"/>
                  <a:pt x="527" y="2067"/>
                </a:cubicBezTo>
                <a:cubicBezTo>
                  <a:pt x="527" y="2067"/>
                  <a:pt x="527" y="2059"/>
                  <a:pt x="527" y="2059"/>
                </a:cubicBezTo>
                <a:cubicBezTo>
                  <a:pt x="527" y="2059"/>
                  <a:pt x="527" y="2059"/>
                  <a:pt x="527" y="2059"/>
                </a:cubicBezTo>
                <a:cubicBezTo>
                  <a:pt x="527" y="2059"/>
                  <a:pt x="527" y="2059"/>
                  <a:pt x="527" y="2059"/>
                </a:cubicBezTo>
                <a:cubicBezTo>
                  <a:pt x="527" y="2059"/>
                  <a:pt x="527" y="2059"/>
                  <a:pt x="527" y="2059"/>
                </a:cubicBezTo>
                <a:cubicBezTo>
                  <a:pt x="527" y="2051"/>
                  <a:pt x="527" y="2051"/>
                  <a:pt x="527" y="2051"/>
                </a:cubicBezTo>
                <a:cubicBezTo>
                  <a:pt x="527" y="2051"/>
                  <a:pt x="527" y="2051"/>
                  <a:pt x="527" y="2059"/>
                </a:cubicBezTo>
                <a:cubicBezTo>
                  <a:pt x="527" y="2051"/>
                  <a:pt x="527" y="2051"/>
                  <a:pt x="527" y="2051"/>
                </a:cubicBezTo>
                <a:cubicBezTo>
                  <a:pt x="527" y="2059"/>
                  <a:pt x="527" y="2059"/>
                  <a:pt x="527" y="2067"/>
                </a:cubicBezTo>
                <a:cubicBezTo>
                  <a:pt x="527" y="2059"/>
                  <a:pt x="527" y="2067"/>
                  <a:pt x="527" y="2075"/>
                </a:cubicBezTo>
                <a:cubicBezTo>
                  <a:pt x="527" y="2075"/>
                  <a:pt x="527" y="2075"/>
                  <a:pt x="527" y="2067"/>
                </a:cubicBezTo>
                <a:close/>
                <a:moveTo>
                  <a:pt x="527" y="2098"/>
                </a:moveTo>
                <a:cubicBezTo>
                  <a:pt x="534" y="2106"/>
                  <a:pt x="534" y="2114"/>
                  <a:pt x="534" y="2121"/>
                </a:cubicBezTo>
                <a:cubicBezTo>
                  <a:pt x="527" y="2121"/>
                  <a:pt x="527" y="2121"/>
                  <a:pt x="527" y="2121"/>
                </a:cubicBezTo>
                <a:cubicBezTo>
                  <a:pt x="534" y="2129"/>
                  <a:pt x="534" y="2129"/>
                  <a:pt x="534" y="2129"/>
                </a:cubicBezTo>
                <a:cubicBezTo>
                  <a:pt x="534" y="2121"/>
                  <a:pt x="534" y="2121"/>
                  <a:pt x="534" y="2121"/>
                </a:cubicBezTo>
                <a:cubicBezTo>
                  <a:pt x="534" y="2129"/>
                  <a:pt x="534" y="2129"/>
                  <a:pt x="534" y="2137"/>
                </a:cubicBezTo>
                <a:cubicBezTo>
                  <a:pt x="534" y="2129"/>
                  <a:pt x="534" y="2129"/>
                  <a:pt x="534" y="2106"/>
                </a:cubicBezTo>
                <a:cubicBezTo>
                  <a:pt x="534" y="2098"/>
                  <a:pt x="534" y="2098"/>
                  <a:pt x="527" y="2098"/>
                </a:cubicBezTo>
                <a:close/>
                <a:moveTo>
                  <a:pt x="534" y="2137"/>
                </a:moveTo>
                <a:cubicBezTo>
                  <a:pt x="534" y="2137"/>
                  <a:pt x="534" y="2137"/>
                  <a:pt x="534" y="2145"/>
                </a:cubicBezTo>
                <a:cubicBezTo>
                  <a:pt x="534" y="2145"/>
                  <a:pt x="534" y="2145"/>
                  <a:pt x="542" y="2145"/>
                </a:cubicBezTo>
                <a:cubicBezTo>
                  <a:pt x="534" y="2145"/>
                  <a:pt x="534" y="2145"/>
                  <a:pt x="534" y="2145"/>
                </a:cubicBezTo>
                <a:cubicBezTo>
                  <a:pt x="534" y="2145"/>
                  <a:pt x="534" y="2145"/>
                  <a:pt x="542" y="2145"/>
                </a:cubicBezTo>
                <a:cubicBezTo>
                  <a:pt x="542" y="2145"/>
                  <a:pt x="542" y="2145"/>
                  <a:pt x="534" y="2145"/>
                </a:cubicBezTo>
                <a:cubicBezTo>
                  <a:pt x="534" y="2137"/>
                  <a:pt x="534" y="2137"/>
                  <a:pt x="534" y="2137"/>
                </a:cubicBezTo>
                <a:cubicBezTo>
                  <a:pt x="534" y="2137"/>
                  <a:pt x="534" y="2137"/>
                  <a:pt x="534" y="2145"/>
                </a:cubicBezTo>
                <a:cubicBezTo>
                  <a:pt x="534" y="2137"/>
                  <a:pt x="534" y="2137"/>
                  <a:pt x="534" y="2137"/>
                </a:cubicBezTo>
                <a:close/>
                <a:moveTo>
                  <a:pt x="527" y="2043"/>
                </a:moveTo>
                <a:cubicBezTo>
                  <a:pt x="527" y="2043"/>
                  <a:pt x="527" y="2043"/>
                  <a:pt x="527" y="2028"/>
                </a:cubicBezTo>
                <a:cubicBezTo>
                  <a:pt x="527" y="2035"/>
                  <a:pt x="527" y="2035"/>
                  <a:pt x="527" y="2043"/>
                </a:cubicBezTo>
                <a:cubicBezTo>
                  <a:pt x="527" y="2043"/>
                  <a:pt x="527" y="2043"/>
                  <a:pt x="527" y="2043"/>
                </a:cubicBezTo>
                <a:cubicBezTo>
                  <a:pt x="527" y="2051"/>
                  <a:pt x="527" y="2051"/>
                  <a:pt x="527" y="2051"/>
                </a:cubicBezTo>
                <a:cubicBezTo>
                  <a:pt x="527" y="2051"/>
                  <a:pt x="527" y="2051"/>
                  <a:pt x="527" y="2043"/>
                </a:cubicBezTo>
                <a:close/>
                <a:moveTo>
                  <a:pt x="527" y="2051"/>
                </a:moveTo>
                <a:cubicBezTo>
                  <a:pt x="527" y="2051"/>
                  <a:pt x="527" y="2051"/>
                  <a:pt x="527" y="2051"/>
                </a:cubicBezTo>
                <a:cubicBezTo>
                  <a:pt x="527" y="2051"/>
                  <a:pt x="527" y="2051"/>
                  <a:pt x="527" y="2043"/>
                </a:cubicBezTo>
                <a:cubicBezTo>
                  <a:pt x="527" y="2051"/>
                  <a:pt x="527" y="2051"/>
                  <a:pt x="527" y="2051"/>
                </a:cubicBezTo>
                <a:close/>
                <a:moveTo>
                  <a:pt x="527" y="2043"/>
                </a:moveTo>
                <a:cubicBezTo>
                  <a:pt x="527" y="2028"/>
                  <a:pt x="527" y="2028"/>
                  <a:pt x="527" y="2028"/>
                </a:cubicBezTo>
                <a:cubicBezTo>
                  <a:pt x="527" y="2035"/>
                  <a:pt x="527" y="2043"/>
                  <a:pt x="527" y="2043"/>
                </a:cubicBezTo>
                <a:cubicBezTo>
                  <a:pt x="527" y="2043"/>
                  <a:pt x="527" y="2043"/>
                  <a:pt x="527" y="2043"/>
                </a:cubicBezTo>
                <a:close/>
                <a:moveTo>
                  <a:pt x="534" y="2082"/>
                </a:moveTo>
                <a:cubicBezTo>
                  <a:pt x="534" y="2082"/>
                  <a:pt x="534" y="2082"/>
                  <a:pt x="534" y="2090"/>
                </a:cubicBezTo>
                <a:cubicBezTo>
                  <a:pt x="534" y="2090"/>
                  <a:pt x="534" y="2090"/>
                  <a:pt x="534" y="2106"/>
                </a:cubicBezTo>
                <a:cubicBezTo>
                  <a:pt x="542" y="2121"/>
                  <a:pt x="542" y="2121"/>
                  <a:pt x="542" y="2121"/>
                </a:cubicBezTo>
                <a:cubicBezTo>
                  <a:pt x="534" y="2106"/>
                  <a:pt x="534" y="2098"/>
                  <a:pt x="534" y="2082"/>
                </a:cubicBezTo>
                <a:close/>
                <a:moveTo>
                  <a:pt x="527" y="2051"/>
                </a:moveTo>
                <a:cubicBezTo>
                  <a:pt x="527" y="2051"/>
                  <a:pt x="527" y="2051"/>
                  <a:pt x="527" y="2059"/>
                </a:cubicBezTo>
                <a:cubicBezTo>
                  <a:pt x="534" y="2059"/>
                  <a:pt x="534" y="2059"/>
                  <a:pt x="534" y="2059"/>
                </a:cubicBezTo>
                <a:cubicBezTo>
                  <a:pt x="527" y="2051"/>
                  <a:pt x="534" y="2059"/>
                  <a:pt x="527" y="2051"/>
                </a:cubicBezTo>
                <a:close/>
                <a:moveTo>
                  <a:pt x="550" y="2168"/>
                </a:moveTo>
                <a:cubicBezTo>
                  <a:pt x="550" y="2168"/>
                  <a:pt x="550" y="2168"/>
                  <a:pt x="550" y="2168"/>
                </a:cubicBezTo>
                <a:cubicBezTo>
                  <a:pt x="550" y="2168"/>
                  <a:pt x="550" y="2168"/>
                  <a:pt x="550" y="2168"/>
                </a:cubicBezTo>
                <a:cubicBezTo>
                  <a:pt x="550" y="2168"/>
                  <a:pt x="550" y="2168"/>
                  <a:pt x="550" y="2168"/>
                </a:cubicBezTo>
                <a:close/>
                <a:moveTo>
                  <a:pt x="550" y="2161"/>
                </a:moveTo>
                <a:cubicBezTo>
                  <a:pt x="550" y="2168"/>
                  <a:pt x="550" y="2168"/>
                  <a:pt x="550" y="2168"/>
                </a:cubicBezTo>
                <a:cubicBezTo>
                  <a:pt x="550" y="2161"/>
                  <a:pt x="550" y="2161"/>
                  <a:pt x="550" y="2161"/>
                </a:cubicBezTo>
                <a:cubicBezTo>
                  <a:pt x="550" y="2161"/>
                  <a:pt x="550" y="2161"/>
                  <a:pt x="550" y="2161"/>
                </a:cubicBezTo>
                <a:close/>
                <a:moveTo>
                  <a:pt x="550" y="2176"/>
                </a:moveTo>
                <a:cubicBezTo>
                  <a:pt x="550" y="2168"/>
                  <a:pt x="550" y="2168"/>
                  <a:pt x="550" y="2168"/>
                </a:cubicBezTo>
                <a:cubicBezTo>
                  <a:pt x="550" y="2168"/>
                  <a:pt x="550" y="2168"/>
                  <a:pt x="550" y="2176"/>
                </a:cubicBezTo>
                <a:close/>
                <a:moveTo>
                  <a:pt x="550" y="2137"/>
                </a:moveTo>
                <a:cubicBezTo>
                  <a:pt x="550" y="2145"/>
                  <a:pt x="550" y="2137"/>
                  <a:pt x="550" y="2145"/>
                </a:cubicBezTo>
                <a:cubicBezTo>
                  <a:pt x="550" y="2161"/>
                  <a:pt x="550" y="2161"/>
                  <a:pt x="550" y="2161"/>
                </a:cubicBezTo>
                <a:cubicBezTo>
                  <a:pt x="550" y="2161"/>
                  <a:pt x="550" y="2161"/>
                  <a:pt x="550" y="2137"/>
                </a:cubicBezTo>
                <a:close/>
                <a:moveTo>
                  <a:pt x="542" y="1957"/>
                </a:moveTo>
                <a:cubicBezTo>
                  <a:pt x="550" y="1957"/>
                  <a:pt x="550" y="1957"/>
                  <a:pt x="550" y="1957"/>
                </a:cubicBezTo>
                <a:cubicBezTo>
                  <a:pt x="542" y="1934"/>
                  <a:pt x="542" y="1934"/>
                  <a:pt x="542" y="1934"/>
                </a:cubicBezTo>
                <a:lnTo>
                  <a:pt x="542" y="1957"/>
                </a:lnTo>
                <a:close/>
                <a:moveTo>
                  <a:pt x="566" y="1652"/>
                </a:moveTo>
                <a:cubicBezTo>
                  <a:pt x="566" y="1652"/>
                  <a:pt x="566" y="1652"/>
                  <a:pt x="566" y="1644"/>
                </a:cubicBezTo>
                <a:cubicBezTo>
                  <a:pt x="566" y="1644"/>
                  <a:pt x="566" y="1644"/>
                  <a:pt x="566" y="1636"/>
                </a:cubicBezTo>
                <a:cubicBezTo>
                  <a:pt x="566" y="1636"/>
                  <a:pt x="566" y="1636"/>
                  <a:pt x="566" y="1628"/>
                </a:cubicBezTo>
                <a:cubicBezTo>
                  <a:pt x="566" y="1628"/>
                  <a:pt x="566" y="1628"/>
                  <a:pt x="566" y="1636"/>
                </a:cubicBezTo>
                <a:cubicBezTo>
                  <a:pt x="566" y="1644"/>
                  <a:pt x="566" y="1644"/>
                  <a:pt x="566" y="1652"/>
                </a:cubicBezTo>
                <a:close/>
                <a:moveTo>
                  <a:pt x="527" y="462"/>
                </a:moveTo>
                <a:cubicBezTo>
                  <a:pt x="527" y="462"/>
                  <a:pt x="527" y="462"/>
                  <a:pt x="527" y="454"/>
                </a:cubicBezTo>
                <a:cubicBezTo>
                  <a:pt x="527" y="454"/>
                  <a:pt x="527" y="454"/>
                  <a:pt x="527" y="447"/>
                </a:cubicBezTo>
                <a:cubicBezTo>
                  <a:pt x="527" y="447"/>
                  <a:pt x="527" y="447"/>
                  <a:pt x="527" y="462"/>
                </a:cubicBezTo>
                <a:cubicBezTo>
                  <a:pt x="527" y="470"/>
                  <a:pt x="527" y="454"/>
                  <a:pt x="527" y="462"/>
                </a:cubicBezTo>
                <a:close/>
                <a:moveTo>
                  <a:pt x="566" y="1660"/>
                </a:moveTo>
                <a:cubicBezTo>
                  <a:pt x="566" y="1652"/>
                  <a:pt x="566" y="1652"/>
                  <a:pt x="566" y="1652"/>
                </a:cubicBezTo>
                <a:cubicBezTo>
                  <a:pt x="566" y="1660"/>
                  <a:pt x="566" y="1660"/>
                  <a:pt x="566" y="1660"/>
                </a:cubicBezTo>
                <a:cubicBezTo>
                  <a:pt x="566" y="1660"/>
                  <a:pt x="566" y="1660"/>
                  <a:pt x="566" y="1660"/>
                </a:cubicBezTo>
                <a:close/>
                <a:moveTo>
                  <a:pt x="550" y="775"/>
                </a:moveTo>
                <a:cubicBezTo>
                  <a:pt x="558" y="783"/>
                  <a:pt x="558" y="783"/>
                  <a:pt x="558" y="783"/>
                </a:cubicBezTo>
                <a:cubicBezTo>
                  <a:pt x="550" y="767"/>
                  <a:pt x="550" y="775"/>
                  <a:pt x="550" y="775"/>
                </a:cubicBezTo>
                <a:close/>
                <a:moveTo>
                  <a:pt x="527" y="486"/>
                </a:moveTo>
                <a:cubicBezTo>
                  <a:pt x="527" y="486"/>
                  <a:pt x="527" y="486"/>
                  <a:pt x="527" y="486"/>
                </a:cubicBezTo>
                <a:cubicBezTo>
                  <a:pt x="527" y="494"/>
                  <a:pt x="527" y="494"/>
                  <a:pt x="527" y="494"/>
                </a:cubicBezTo>
                <a:cubicBezTo>
                  <a:pt x="527" y="494"/>
                  <a:pt x="527" y="501"/>
                  <a:pt x="527" y="501"/>
                </a:cubicBezTo>
                <a:cubicBezTo>
                  <a:pt x="534" y="501"/>
                  <a:pt x="534" y="501"/>
                  <a:pt x="534" y="501"/>
                </a:cubicBezTo>
                <a:cubicBezTo>
                  <a:pt x="534" y="494"/>
                  <a:pt x="534" y="494"/>
                  <a:pt x="534" y="494"/>
                </a:cubicBezTo>
                <a:cubicBezTo>
                  <a:pt x="534" y="494"/>
                  <a:pt x="534" y="494"/>
                  <a:pt x="534" y="494"/>
                </a:cubicBezTo>
                <a:lnTo>
                  <a:pt x="527" y="486"/>
                </a:lnTo>
                <a:close/>
                <a:moveTo>
                  <a:pt x="542" y="548"/>
                </a:moveTo>
                <a:cubicBezTo>
                  <a:pt x="542" y="541"/>
                  <a:pt x="542" y="541"/>
                  <a:pt x="542" y="541"/>
                </a:cubicBezTo>
                <a:cubicBezTo>
                  <a:pt x="534" y="533"/>
                  <a:pt x="534" y="533"/>
                  <a:pt x="534" y="533"/>
                </a:cubicBezTo>
                <a:lnTo>
                  <a:pt x="542" y="548"/>
                </a:lnTo>
                <a:close/>
                <a:moveTo>
                  <a:pt x="582" y="1448"/>
                </a:moveTo>
                <a:cubicBezTo>
                  <a:pt x="582" y="1448"/>
                  <a:pt x="582" y="1448"/>
                  <a:pt x="582" y="1441"/>
                </a:cubicBezTo>
                <a:cubicBezTo>
                  <a:pt x="582" y="1441"/>
                  <a:pt x="582" y="1441"/>
                  <a:pt x="582" y="1441"/>
                </a:cubicBezTo>
                <a:cubicBezTo>
                  <a:pt x="574" y="1425"/>
                  <a:pt x="574" y="1409"/>
                  <a:pt x="574" y="1417"/>
                </a:cubicBezTo>
                <a:cubicBezTo>
                  <a:pt x="574" y="1425"/>
                  <a:pt x="574" y="1425"/>
                  <a:pt x="574" y="1425"/>
                </a:cubicBezTo>
                <a:cubicBezTo>
                  <a:pt x="574" y="1425"/>
                  <a:pt x="574" y="1425"/>
                  <a:pt x="574" y="1425"/>
                </a:cubicBezTo>
                <a:cubicBezTo>
                  <a:pt x="574" y="1433"/>
                  <a:pt x="574" y="1433"/>
                  <a:pt x="574" y="1441"/>
                </a:cubicBezTo>
                <a:cubicBezTo>
                  <a:pt x="574" y="1441"/>
                  <a:pt x="574" y="1441"/>
                  <a:pt x="574" y="1448"/>
                </a:cubicBezTo>
                <a:cubicBezTo>
                  <a:pt x="574" y="1448"/>
                  <a:pt x="574" y="1456"/>
                  <a:pt x="574" y="1456"/>
                </a:cubicBezTo>
                <a:cubicBezTo>
                  <a:pt x="574" y="1464"/>
                  <a:pt x="574" y="1472"/>
                  <a:pt x="574" y="1480"/>
                </a:cubicBezTo>
                <a:cubicBezTo>
                  <a:pt x="574" y="1480"/>
                  <a:pt x="582" y="1456"/>
                  <a:pt x="582" y="1456"/>
                </a:cubicBezTo>
                <a:cubicBezTo>
                  <a:pt x="582" y="1448"/>
                  <a:pt x="582" y="1456"/>
                  <a:pt x="582" y="1448"/>
                </a:cubicBezTo>
                <a:close/>
                <a:moveTo>
                  <a:pt x="574" y="1519"/>
                </a:moveTo>
                <a:cubicBezTo>
                  <a:pt x="574" y="1519"/>
                  <a:pt x="574" y="1519"/>
                  <a:pt x="574" y="1519"/>
                </a:cubicBezTo>
                <a:cubicBezTo>
                  <a:pt x="574" y="1527"/>
                  <a:pt x="574" y="1527"/>
                  <a:pt x="574" y="1542"/>
                </a:cubicBezTo>
                <a:cubicBezTo>
                  <a:pt x="574" y="1542"/>
                  <a:pt x="574" y="1550"/>
                  <a:pt x="574" y="1558"/>
                </a:cubicBezTo>
                <a:cubicBezTo>
                  <a:pt x="574" y="1558"/>
                  <a:pt x="574" y="1558"/>
                  <a:pt x="574" y="1558"/>
                </a:cubicBezTo>
                <a:cubicBezTo>
                  <a:pt x="574" y="1558"/>
                  <a:pt x="574" y="1558"/>
                  <a:pt x="574" y="1566"/>
                </a:cubicBezTo>
                <a:cubicBezTo>
                  <a:pt x="574" y="1542"/>
                  <a:pt x="582" y="1527"/>
                  <a:pt x="582" y="1495"/>
                </a:cubicBezTo>
                <a:cubicBezTo>
                  <a:pt x="574" y="1495"/>
                  <a:pt x="574" y="1503"/>
                  <a:pt x="574" y="1511"/>
                </a:cubicBezTo>
                <a:cubicBezTo>
                  <a:pt x="574" y="1511"/>
                  <a:pt x="574" y="1511"/>
                  <a:pt x="574" y="1519"/>
                </a:cubicBezTo>
                <a:close/>
                <a:moveTo>
                  <a:pt x="566" y="1660"/>
                </a:moveTo>
                <a:cubicBezTo>
                  <a:pt x="566" y="1660"/>
                  <a:pt x="566" y="1668"/>
                  <a:pt x="566" y="1668"/>
                </a:cubicBezTo>
                <a:cubicBezTo>
                  <a:pt x="574" y="1660"/>
                  <a:pt x="566" y="1668"/>
                  <a:pt x="574" y="1652"/>
                </a:cubicBezTo>
                <a:cubicBezTo>
                  <a:pt x="574" y="1652"/>
                  <a:pt x="574" y="1652"/>
                  <a:pt x="566" y="1652"/>
                </a:cubicBezTo>
                <a:cubicBezTo>
                  <a:pt x="566" y="1652"/>
                  <a:pt x="566" y="1652"/>
                  <a:pt x="566" y="1660"/>
                </a:cubicBezTo>
                <a:cubicBezTo>
                  <a:pt x="566" y="1660"/>
                  <a:pt x="566" y="1660"/>
                  <a:pt x="566" y="1660"/>
                </a:cubicBezTo>
                <a:close/>
                <a:moveTo>
                  <a:pt x="582" y="1315"/>
                </a:moveTo>
                <a:cubicBezTo>
                  <a:pt x="582" y="1315"/>
                  <a:pt x="582" y="1315"/>
                  <a:pt x="582" y="1315"/>
                </a:cubicBezTo>
                <a:cubicBezTo>
                  <a:pt x="582" y="1308"/>
                  <a:pt x="582" y="1308"/>
                  <a:pt x="582" y="1308"/>
                </a:cubicBezTo>
                <a:cubicBezTo>
                  <a:pt x="582" y="1308"/>
                  <a:pt x="582" y="1308"/>
                  <a:pt x="582" y="1300"/>
                </a:cubicBezTo>
                <a:cubicBezTo>
                  <a:pt x="582" y="1300"/>
                  <a:pt x="582" y="1300"/>
                  <a:pt x="582" y="1300"/>
                </a:cubicBezTo>
                <a:cubicBezTo>
                  <a:pt x="582" y="1300"/>
                  <a:pt x="582" y="1292"/>
                  <a:pt x="582" y="1292"/>
                </a:cubicBezTo>
                <a:cubicBezTo>
                  <a:pt x="574" y="1292"/>
                  <a:pt x="574" y="1300"/>
                  <a:pt x="574" y="1292"/>
                </a:cubicBezTo>
                <a:cubicBezTo>
                  <a:pt x="574" y="1292"/>
                  <a:pt x="574" y="1292"/>
                  <a:pt x="574" y="1292"/>
                </a:cubicBezTo>
                <a:cubicBezTo>
                  <a:pt x="574" y="1292"/>
                  <a:pt x="574" y="1300"/>
                  <a:pt x="574" y="1300"/>
                </a:cubicBezTo>
                <a:cubicBezTo>
                  <a:pt x="574" y="1300"/>
                  <a:pt x="574" y="1300"/>
                  <a:pt x="574" y="1300"/>
                </a:cubicBezTo>
                <a:cubicBezTo>
                  <a:pt x="574" y="1331"/>
                  <a:pt x="574" y="1331"/>
                  <a:pt x="574" y="1331"/>
                </a:cubicBezTo>
                <a:cubicBezTo>
                  <a:pt x="574" y="1347"/>
                  <a:pt x="574" y="1347"/>
                  <a:pt x="574" y="1347"/>
                </a:cubicBezTo>
                <a:cubicBezTo>
                  <a:pt x="574" y="1339"/>
                  <a:pt x="582" y="1323"/>
                  <a:pt x="582" y="1315"/>
                </a:cubicBezTo>
                <a:cubicBezTo>
                  <a:pt x="582" y="1315"/>
                  <a:pt x="582" y="1315"/>
                  <a:pt x="582" y="1315"/>
                </a:cubicBezTo>
                <a:close/>
                <a:moveTo>
                  <a:pt x="574" y="1276"/>
                </a:moveTo>
                <a:cubicBezTo>
                  <a:pt x="582" y="1268"/>
                  <a:pt x="582" y="1268"/>
                  <a:pt x="582" y="1268"/>
                </a:cubicBezTo>
                <a:cubicBezTo>
                  <a:pt x="582" y="1268"/>
                  <a:pt x="582" y="1268"/>
                  <a:pt x="574" y="1229"/>
                </a:cubicBezTo>
                <a:cubicBezTo>
                  <a:pt x="574" y="1261"/>
                  <a:pt x="574" y="1261"/>
                  <a:pt x="574" y="1276"/>
                </a:cubicBezTo>
                <a:close/>
                <a:moveTo>
                  <a:pt x="582" y="1284"/>
                </a:moveTo>
                <a:cubicBezTo>
                  <a:pt x="582" y="1284"/>
                  <a:pt x="582" y="1284"/>
                  <a:pt x="582" y="1268"/>
                </a:cubicBezTo>
                <a:cubicBezTo>
                  <a:pt x="574" y="1276"/>
                  <a:pt x="574" y="1276"/>
                  <a:pt x="574" y="1276"/>
                </a:cubicBezTo>
                <a:lnTo>
                  <a:pt x="582" y="1284"/>
                </a:lnTo>
                <a:close/>
                <a:moveTo>
                  <a:pt x="558" y="752"/>
                </a:moveTo>
                <a:cubicBezTo>
                  <a:pt x="558" y="760"/>
                  <a:pt x="558" y="760"/>
                  <a:pt x="558" y="760"/>
                </a:cubicBezTo>
                <a:cubicBezTo>
                  <a:pt x="566" y="767"/>
                  <a:pt x="566" y="767"/>
                  <a:pt x="566" y="767"/>
                </a:cubicBezTo>
                <a:lnTo>
                  <a:pt x="558" y="752"/>
                </a:lnTo>
                <a:close/>
                <a:moveTo>
                  <a:pt x="574" y="1120"/>
                </a:moveTo>
                <a:cubicBezTo>
                  <a:pt x="574" y="1135"/>
                  <a:pt x="574" y="1135"/>
                  <a:pt x="574" y="1135"/>
                </a:cubicBezTo>
                <a:cubicBezTo>
                  <a:pt x="582" y="1128"/>
                  <a:pt x="582" y="1128"/>
                  <a:pt x="582" y="1128"/>
                </a:cubicBezTo>
                <a:lnTo>
                  <a:pt x="574" y="112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prstClr val="black"/>
              </a:solidFill>
              <a:latin typeface="Verdana"/>
            </a:endParaRPr>
          </a:p>
        </p:txBody>
      </p:sp>
      <p:sp>
        <p:nvSpPr>
          <p:cNvPr id="73" name="RedArrow4"/>
          <p:cNvSpPr>
            <a:spLocks noEditPoints="1"/>
          </p:cNvSpPr>
          <p:nvPr/>
        </p:nvSpPr>
        <p:spPr bwMode="auto">
          <a:xfrm rot="10800000">
            <a:off x="5557043" y="3232451"/>
            <a:ext cx="294746" cy="705604"/>
          </a:xfrm>
          <a:custGeom>
            <a:avLst/>
            <a:gdLst>
              <a:gd name="T0" fmla="*/ 495 w 848"/>
              <a:gd name="T1" fmla="*/ 2427 h 2528"/>
              <a:gd name="T2" fmla="*/ 244 w 848"/>
              <a:gd name="T3" fmla="*/ 2129 h 2528"/>
              <a:gd name="T4" fmla="*/ 118 w 848"/>
              <a:gd name="T5" fmla="*/ 1981 h 2528"/>
              <a:gd name="T6" fmla="*/ 275 w 848"/>
              <a:gd name="T7" fmla="*/ 2176 h 2528"/>
              <a:gd name="T8" fmla="*/ 550 w 848"/>
              <a:gd name="T9" fmla="*/ 2372 h 2528"/>
              <a:gd name="T10" fmla="*/ 55 w 848"/>
              <a:gd name="T11" fmla="*/ 1949 h 2528"/>
              <a:gd name="T12" fmla="*/ 142 w 848"/>
              <a:gd name="T13" fmla="*/ 2012 h 2528"/>
              <a:gd name="T14" fmla="*/ 212 w 848"/>
              <a:gd name="T15" fmla="*/ 2106 h 2528"/>
              <a:gd name="T16" fmla="*/ 32 w 848"/>
              <a:gd name="T17" fmla="*/ 1941 h 2528"/>
              <a:gd name="T18" fmla="*/ 841 w 848"/>
              <a:gd name="T19" fmla="*/ 1926 h 2528"/>
              <a:gd name="T20" fmla="*/ 118 w 848"/>
              <a:gd name="T21" fmla="*/ 2020 h 2528"/>
              <a:gd name="T22" fmla="*/ 723 w 848"/>
              <a:gd name="T23" fmla="*/ 2145 h 2528"/>
              <a:gd name="T24" fmla="*/ 660 w 848"/>
              <a:gd name="T25" fmla="*/ 2223 h 2528"/>
              <a:gd name="T26" fmla="*/ 519 w 848"/>
              <a:gd name="T27" fmla="*/ 2450 h 2528"/>
              <a:gd name="T28" fmla="*/ 495 w 848"/>
              <a:gd name="T29" fmla="*/ 2435 h 2528"/>
              <a:gd name="T30" fmla="*/ 322 w 848"/>
              <a:gd name="T31" fmla="*/ 2239 h 2528"/>
              <a:gd name="T32" fmla="*/ 440 w 848"/>
              <a:gd name="T33" fmla="*/ 2403 h 2528"/>
              <a:gd name="T34" fmla="*/ 55 w 848"/>
              <a:gd name="T35" fmla="*/ 1957 h 2528"/>
              <a:gd name="T36" fmla="*/ 63 w 848"/>
              <a:gd name="T37" fmla="*/ 1996 h 2528"/>
              <a:gd name="T38" fmla="*/ 150 w 848"/>
              <a:gd name="T39" fmla="*/ 2121 h 2528"/>
              <a:gd name="T40" fmla="*/ 197 w 848"/>
              <a:gd name="T41" fmla="*/ 2215 h 2528"/>
              <a:gd name="T42" fmla="*/ 409 w 848"/>
              <a:gd name="T43" fmla="*/ 2482 h 2528"/>
              <a:gd name="T44" fmla="*/ 668 w 848"/>
              <a:gd name="T45" fmla="*/ 2356 h 2528"/>
              <a:gd name="T46" fmla="*/ 778 w 848"/>
              <a:gd name="T47" fmla="*/ 2161 h 2528"/>
              <a:gd name="T48" fmla="*/ 134 w 848"/>
              <a:gd name="T49" fmla="*/ 2028 h 2528"/>
              <a:gd name="T50" fmla="*/ 511 w 848"/>
              <a:gd name="T51" fmla="*/ 2466 h 2528"/>
              <a:gd name="T52" fmla="*/ 495 w 848"/>
              <a:gd name="T53" fmla="*/ 2466 h 2528"/>
              <a:gd name="T54" fmla="*/ 527 w 848"/>
              <a:gd name="T55" fmla="*/ 2489 h 2528"/>
              <a:gd name="T56" fmla="*/ 691 w 848"/>
              <a:gd name="T57" fmla="*/ 2153 h 2528"/>
              <a:gd name="T58" fmla="*/ 95 w 848"/>
              <a:gd name="T59" fmla="*/ 2082 h 2528"/>
              <a:gd name="T60" fmla="*/ 746 w 848"/>
              <a:gd name="T61" fmla="*/ 2239 h 2528"/>
              <a:gd name="T62" fmla="*/ 597 w 848"/>
              <a:gd name="T63" fmla="*/ 2325 h 2528"/>
              <a:gd name="T64" fmla="*/ 48 w 848"/>
              <a:gd name="T65" fmla="*/ 1973 h 2528"/>
              <a:gd name="T66" fmla="*/ 95 w 848"/>
              <a:gd name="T67" fmla="*/ 2028 h 2528"/>
              <a:gd name="T68" fmla="*/ 87 w 848"/>
              <a:gd name="T69" fmla="*/ 2067 h 2528"/>
              <a:gd name="T70" fmla="*/ 283 w 848"/>
              <a:gd name="T71" fmla="*/ 2341 h 2528"/>
              <a:gd name="T72" fmla="*/ 346 w 848"/>
              <a:gd name="T73" fmla="*/ 2411 h 2528"/>
              <a:gd name="T74" fmla="*/ 260 w 848"/>
              <a:gd name="T75" fmla="*/ 2317 h 2528"/>
              <a:gd name="T76" fmla="*/ 464 w 848"/>
              <a:gd name="T77" fmla="*/ 1668 h 2528"/>
              <a:gd name="T78" fmla="*/ 472 w 848"/>
              <a:gd name="T79" fmla="*/ 1644 h 2528"/>
              <a:gd name="T80" fmla="*/ 456 w 848"/>
              <a:gd name="T81" fmla="*/ 642 h 2528"/>
              <a:gd name="T82" fmla="*/ 487 w 848"/>
              <a:gd name="T83" fmla="*/ 2121 h 2528"/>
              <a:gd name="T84" fmla="*/ 550 w 848"/>
              <a:gd name="T85" fmla="*/ 2090 h 2528"/>
              <a:gd name="T86" fmla="*/ 464 w 848"/>
              <a:gd name="T87" fmla="*/ 611 h 2528"/>
              <a:gd name="T88" fmla="*/ 456 w 848"/>
              <a:gd name="T89" fmla="*/ 454 h 2528"/>
              <a:gd name="T90" fmla="*/ 464 w 848"/>
              <a:gd name="T91" fmla="*/ 658 h 2528"/>
              <a:gd name="T92" fmla="*/ 472 w 848"/>
              <a:gd name="T93" fmla="*/ 1182 h 2528"/>
              <a:gd name="T94" fmla="*/ 479 w 848"/>
              <a:gd name="T95" fmla="*/ 1026 h 2528"/>
              <a:gd name="T96" fmla="*/ 479 w 848"/>
              <a:gd name="T97" fmla="*/ 1691 h 2528"/>
              <a:gd name="T98" fmla="*/ 503 w 848"/>
              <a:gd name="T99" fmla="*/ 2067 h 2528"/>
              <a:gd name="T100" fmla="*/ 519 w 848"/>
              <a:gd name="T101" fmla="*/ 2012 h 2528"/>
              <a:gd name="T102" fmla="*/ 542 w 848"/>
              <a:gd name="T103" fmla="*/ 2043 h 2528"/>
              <a:gd name="T104" fmla="*/ 582 w 848"/>
              <a:gd name="T105" fmla="*/ 1409 h 2528"/>
              <a:gd name="T106" fmla="*/ 534 w 848"/>
              <a:gd name="T107" fmla="*/ 564 h 2528"/>
              <a:gd name="T108" fmla="*/ 440 w 848"/>
              <a:gd name="T109" fmla="*/ 110 h 2528"/>
              <a:gd name="T110" fmla="*/ 424 w 848"/>
              <a:gd name="T111" fmla="*/ 165 h 2528"/>
              <a:gd name="T112" fmla="*/ 487 w 848"/>
              <a:gd name="T113" fmla="*/ 1934 h 2528"/>
              <a:gd name="T114" fmla="*/ 495 w 848"/>
              <a:gd name="T115" fmla="*/ 282 h 2528"/>
              <a:gd name="T116" fmla="*/ 440 w 848"/>
              <a:gd name="T117" fmla="*/ 400 h 2528"/>
              <a:gd name="T118" fmla="*/ 527 w 848"/>
              <a:gd name="T119" fmla="*/ 2153 h 2528"/>
              <a:gd name="T120" fmla="*/ 534 w 848"/>
              <a:gd name="T121" fmla="*/ 2121 h 2528"/>
              <a:gd name="T122" fmla="*/ 542 w 848"/>
              <a:gd name="T123" fmla="*/ 1957 h 2528"/>
              <a:gd name="T124" fmla="*/ 574 w 848"/>
              <a:gd name="T125" fmla="*/ 1652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8" h="2528">
                <a:moveTo>
                  <a:pt x="684" y="2161"/>
                </a:moveTo>
                <a:cubicBezTo>
                  <a:pt x="684" y="2153"/>
                  <a:pt x="684" y="2153"/>
                  <a:pt x="691" y="2153"/>
                </a:cubicBezTo>
                <a:cubicBezTo>
                  <a:pt x="691" y="2153"/>
                  <a:pt x="691" y="2153"/>
                  <a:pt x="676" y="2145"/>
                </a:cubicBezTo>
                <a:cubicBezTo>
                  <a:pt x="684" y="2145"/>
                  <a:pt x="684" y="2153"/>
                  <a:pt x="684" y="2161"/>
                </a:cubicBezTo>
                <a:close/>
                <a:moveTo>
                  <a:pt x="205" y="2075"/>
                </a:moveTo>
                <a:cubicBezTo>
                  <a:pt x="205" y="2067"/>
                  <a:pt x="205" y="2067"/>
                  <a:pt x="205" y="2067"/>
                </a:cubicBezTo>
                <a:cubicBezTo>
                  <a:pt x="212" y="2075"/>
                  <a:pt x="212" y="2082"/>
                  <a:pt x="212" y="2082"/>
                </a:cubicBezTo>
                <a:cubicBezTo>
                  <a:pt x="212" y="2075"/>
                  <a:pt x="212" y="2075"/>
                  <a:pt x="205" y="2075"/>
                </a:cubicBezTo>
                <a:close/>
                <a:moveTo>
                  <a:pt x="228" y="2098"/>
                </a:moveTo>
                <a:cubicBezTo>
                  <a:pt x="228" y="2098"/>
                  <a:pt x="228" y="2098"/>
                  <a:pt x="212" y="2082"/>
                </a:cubicBezTo>
                <a:cubicBezTo>
                  <a:pt x="212" y="2082"/>
                  <a:pt x="212" y="2082"/>
                  <a:pt x="212" y="2082"/>
                </a:cubicBezTo>
                <a:cubicBezTo>
                  <a:pt x="212" y="2082"/>
                  <a:pt x="220" y="2090"/>
                  <a:pt x="220" y="2090"/>
                </a:cubicBezTo>
                <a:cubicBezTo>
                  <a:pt x="220" y="2090"/>
                  <a:pt x="220" y="2090"/>
                  <a:pt x="228" y="2098"/>
                </a:cubicBezTo>
                <a:close/>
                <a:moveTo>
                  <a:pt x="644" y="2247"/>
                </a:moveTo>
                <a:cubicBezTo>
                  <a:pt x="636" y="2255"/>
                  <a:pt x="636" y="2255"/>
                  <a:pt x="636" y="2255"/>
                </a:cubicBezTo>
                <a:cubicBezTo>
                  <a:pt x="629" y="2255"/>
                  <a:pt x="629" y="2255"/>
                  <a:pt x="629" y="2255"/>
                </a:cubicBezTo>
                <a:cubicBezTo>
                  <a:pt x="629" y="2262"/>
                  <a:pt x="629" y="2270"/>
                  <a:pt x="621" y="2270"/>
                </a:cubicBezTo>
                <a:cubicBezTo>
                  <a:pt x="621" y="2278"/>
                  <a:pt x="621" y="2278"/>
                  <a:pt x="613" y="2286"/>
                </a:cubicBezTo>
                <a:cubicBezTo>
                  <a:pt x="613" y="2286"/>
                  <a:pt x="621" y="2286"/>
                  <a:pt x="621" y="2286"/>
                </a:cubicBezTo>
                <a:cubicBezTo>
                  <a:pt x="613" y="2286"/>
                  <a:pt x="613" y="2294"/>
                  <a:pt x="605" y="2301"/>
                </a:cubicBezTo>
                <a:cubicBezTo>
                  <a:pt x="613" y="2301"/>
                  <a:pt x="613" y="2301"/>
                  <a:pt x="613" y="2301"/>
                </a:cubicBezTo>
                <a:cubicBezTo>
                  <a:pt x="613" y="2301"/>
                  <a:pt x="613" y="2301"/>
                  <a:pt x="613" y="2301"/>
                </a:cubicBezTo>
                <a:cubicBezTo>
                  <a:pt x="613" y="2301"/>
                  <a:pt x="613" y="2301"/>
                  <a:pt x="613" y="2294"/>
                </a:cubicBezTo>
                <a:cubicBezTo>
                  <a:pt x="613" y="2286"/>
                  <a:pt x="613" y="2286"/>
                  <a:pt x="621" y="2286"/>
                </a:cubicBezTo>
                <a:cubicBezTo>
                  <a:pt x="621" y="2286"/>
                  <a:pt x="621" y="2286"/>
                  <a:pt x="621" y="2286"/>
                </a:cubicBezTo>
                <a:cubicBezTo>
                  <a:pt x="621" y="2286"/>
                  <a:pt x="621" y="2286"/>
                  <a:pt x="621" y="2278"/>
                </a:cubicBezTo>
                <a:cubicBezTo>
                  <a:pt x="621" y="2278"/>
                  <a:pt x="621" y="2278"/>
                  <a:pt x="629" y="2278"/>
                </a:cubicBezTo>
                <a:cubicBezTo>
                  <a:pt x="629" y="2278"/>
                  <a:pt x="629" y="2278"/>
                  <a:pt x="629" y="2278"/>
                </a:cubicBezTo>
                <a:cubicBezTo>
                  <a:pt x="629" y="2270"/>
                  <a:pt x="629" y="2270"/>
                  <a:pt x="629" y="2270"/>
                </a:cubicBezTo>
                <a:cubicBezTo>
                  <a:pt x="636" y="2255"/>
                  <a:pt x="636" y="2262"/>
                  <a:pt x="644" y="2255"/>
                </a:cubicBezTo>
                <a:cubicBezTo>
                  <a:pt x="644" y="2255"/>
                  <a:pt x="644" y="2255"/>
                  <a:pt x="636" y="2255"/>
                </a:cubicBezTo>
                <a:cubicBezTo>
                  <a:pt x="636" y="2255"/>
                  <a:pt x="636" y="2247"/>
                  <a:pt x="644" y="2247"/>
                </a:cubicBezTo>
                <a:cubicBezTo>
                  <a:pt x="644" y="2255"/>
                  <a:pt x="644" y="2255"/>
                  <a:pt x="644" y="2255"/>
                </a:cubicBezTo>
                <a:cubicBezTo>
                  <a:pt x="644" y="2247"/>
                  <a:pt x="644" y="2247"/>
                  <a:pt x="644" y="2247"/>
                </a:cubicBezTo>
                <a:cubicBezTo>
                  <a:pt x="644" y="2247"/>
                  <a:pt x="644" y="2247"/>
                  <a:pt x="644" y="2247"/>
                </a:cubicBezTo>
                <a:cubicBezTo>
                  <a:pt x="644" y="2239"/>
                  <a:pt x="652" y="2239"/>
                  <a:pt x="652" y="2223"/>
                </a:cubicBezTo>
                <a:cubicBezTo>
                  <a:pt x="652" y="2223"/>
                  <a:pt x="652" y="2223"/>
                  <a:pt x="644" y="2239"/>
                </a:cubicBezTo>
                <a:cubicBezTo>
                  <a:pt x="644" y="2239"/>
                  <a:pt x="644" y="2239"/>
                  <a:pt x="644" y="2247"/>
                </a:cubicBezTo>
                <a:close/>
                <a:moveTo>
                  <a:pt x="597" y="2317"/>
                </a:moveTo>
                <a:cubicBezTo>
                  <a:pt x="597" y="2317"/>
                  <a:pt x="597" y="2317"/>
                  <a:pt x="597" y="2317"/>
                </a:cubicBezTo>
                <a:cubicBezTo>
                  <a:pt x="597" y="2317"/>
                  <a:pt x="597" y="2309"/>
                  <a:pt x="605" y="2309"/>
                </a:cubicBezTo>
                <a:cubicBezTo>
                  <a:pt x="597" y="2317"/>
                  <a:pt x="597" y="2317"/>
                  <a:pt x="597" y="2317"/>
                </a:cubicBezTo>
                <a:close/>
                <a:moveTo>
                  <a:pt x="589" y="2333"/>
                </a:moveTo>
                <a:cubicBezTo>
                  <a:pt x="589" y="2325"/>
                  <a:pt x="589" y="2325"/>
                  <a:pt x="589" y="2325"/>
                </a:cubicBezTo>
                <a:cubicBezTo>
                  <a:pt x="589" y="2325"/>
                  <a:pt x="589" y="2325"/>
                  <a:pt x="597" y="2317"/>
                </a:cubicBezTo>
                <a:cubicBezTo>
                  <a:pt x="589" y="2325"/>
                  <a:pt x="589" y="2325"/>
                  <a:pt x="582" y="2333"/>
                </a:cubicBezTo>
                <a:cubicBezTo>
                  <a:pt x="582" y="2341"/>
                  <a:pt x="582" y="2333"/>
                  <a:pt x="589" y="2333"/>
                </a:cubicBezTo>
                <a:close/>
                <a:moveTo>
                  <a:pt x="652" y="2215"/>
                </a:moveTo>
                <a:cubicBezTo>
                  <a:pt x="644" y="2223"/>
                  <a:pt x="652" y="2223"/>
                  <a:pt x="652" y="2223"/>
                </a:cubicBezTo>
                <a:cubicBezTo>
                  <a:pt x="644" y="2231"/>
                  <a:pt x="644" y="2231"/>
                  <a:pt x="652" y="2223"/>
                </a:cubicBezTo>
                <a:cubicBezTo>
                  <a:pt x="652" y="2223"/>
                  <a:pt x="652" y="2223"/>
                  <a:pt x="660" y="2223"/>
                </a:cubicBezTo>
                <a:cubicBezTo>
                  <a:pt x="660" y="2223"/>
                  <a:pt x="660" y="2223"/>
                  <a:pt x="660" y="2223"/>
                </a:cubicBezTo>
                <a:cubicBezTo>
                  <a:pt x="660" y="2223"/>
                  <a:pt x="660" y="2223"/>
                  <a:pt x="652" y="2215"/>
                </a:cubicBezTo>
                <a:close/>
                <a:moveTo>
                  <a:pt x="495" y="2427"/>
                </a:moveTo>
                <a:cubicBezTo>
                  <a:pt x="495" y="2427"/>
                  <a:pt x="495" y="2435"/>
                  <a:pt x="495" y="2435"/>
                </a:cubicBezTo>
                <a:cubicBezTo>
                  <a:pt x="495" y="2435"/>
                  <a:pt x="495" y="2435"/>
                  <a:pt x="495" y="2435"/>
                </a:cubicBezTo>
                <a:cubicBezTo>
                  <a:pt x="495" y="2435"/>
                  <a:pt x="495" y="2435"/>
                  <a:pt x="495" y="2435"/>
                </a:cubicBezTo>
                <a:cubicBezTo>
                  <a:pt x="495" y="2435"/>
                  <a:pt x="495" y="2435"/>
                  <a:pt x="495" y="2427"/>
                </a:cubicBezTo>
                <a:cubicBezTo>
                  <a:pt x="495" y="2427"/>
                  <a:pt x="495" y="2427"/>
                  <a:pt x="495" y="2427"/>
                </a:cubicBezTo>
                <a:close/>
                <a:moveTo>
                  <a:pt x="495" y="2427"/>
                </a:moveTo>
                <a:cubicBezTo>
                  <a:pt x="495" y="2427"/>
                  <a:pt x="495" y="2427"/>
                  <a:pt x="495" y="2427"/>
                </a:cubicBezTo>
                <a:cubicBezTo>
                  <a:pt x="495" y="2427"/>
                  <a:pt x="495" y="2435"/>
                  <a:pt x="495" y="2435"/>
                </a:cubicBezTo>
                <a:cubicBezTo>
                  <a:pt x="495" y="2427"/>
                  <a:pt x="495" y="2427"/>
                  <a:pt x="495" y="2427"/>
                </a:cubicBezTo>
                <a:close/>
                <a:moveTo>
                  <a:pt x="644" y="2223"/>
                </a:moveTo>
                <a:cubicBezTo>
                  <a:pt x="644" y="2223"/>
                  <a:pt x="644" y="2223"/>
                  <a:pt x="652" y="2223"/>
                </a:cubicBezTo>
                <a:cubicBezTo>
                  <a:pt x="644" y="2223"/>
                  <a:pt x="652" y="2223"/>
                  <a:pt x="644" y="2223"/>
                </a:cubicBezTo>
                <a:cubicBezTo>
                  <a:pt x="644" y="2223"/>
                  <a:pt x="644" y="2223"/>
                  <a:pt x="644" y="2223"/>
                </a:cubicBezTo>
                <a:close/>
                <a:moveTo>
                  <a:pt x="660" y="2231"/>
                </a:moveTo>
                <a:cubicBezTo>
                  <a:pt x="660" y="2231"/>
                  <a:pt x="660" y="2231"/>
                  <a:pt x="660" y="2223"/>
                </a:cubicBezTo>
                <a:cubicBezTo>
                  <a:pt x="652" y="2231"/>
                  <a:pt x="652" y="2231"/>
                  <a:pt x="660" y="2231"/>
                </a:cubicBezTo>
                <a:close/>
                <a:moveTo>
                  <a:pt x="636" y="2262"/>
                </a:moveTo>
                <a:cubicBezTo>
                  <a:pt x="636" y="2262"/>
                  <a:pt x="636" y="2262"/>
                  <a:pt x="629" y="2270"/>
                </a:cubicBezTo>
                <a:cubicBezTo>
                  <a:pt x="629" y="2270"/>
                  <a:pt x="629" y="2270"/>
                  <a:pt x="629" y="2278"/>
                </a:cubicBezTo>
                <a:cubicBezTo>
                  <a:pt x="629" y="2270"/>
                  <a:pt x="629" y="2270"/>
                  <a:pt x="636" y="2262"/>
                </a:cubicBezTo>
                <a:close/>
                <a:moveTo>
                  <a:pt x="479" y="2411"/>
                </a:moveTo>
                <a:cubicBezTo>
                  <a:pt x="479" y="2419"/>
                  <a:pt x="479" y="2419"/>
                  <a:pt x="479" y="2419"/>
                </a:cubicBezTo>
                <a:cubicBezTo>
                  <a:pt x="487" y="2419"/>
                  <a:pt x="487" y="2419"/>
                  <a:pt x="487" y="2419"/>
                </a:cubicBezTo>
                <a:cubicBezTo>
                  <a:pt x="487" y="2419"/>
                  <a:pt x="487" y="2419"/>
                  <a:pt x="479" y="2411"/>
                </a:cubicBezTo>
                <a:close/>
                <a:moveTo>
                  <a:pt x="621" y="2286"/>
                </a:moveTo>
                <a:cubicBezTo>
                  <a:pt x="621" y="2286"/>
                  <a:pt x="613" y="2294"/>
                  <a:pt x="613" y="2301"/>
                </a:cubicBezTo>
                <a:cubicBezTo>
                  <a:pt x="621" y="2286"/>
                  <a:pt x="621" y="2286"/>
                  <a:pt x="621" y="2286"/>
                </a:cubicBezTo>
                <a:close/>
                <a:moveTo>
                  <a:pt x="511" y="2427"/>
                </a:moveTo>
                <a:cubicBezTo>
                  <a:pt x="503" y="2427"/>
                  <a:pt x="503" y="2427"/>
                  <a:pt x="503" y="2435"/>
                </a:cubicBezTo>
                <a:cubicBezTo>
                  <a:pt x="511" y="2427"/>
                  <a:pt x="511" y="2427"/>
                  <a:pt x="511" y="2427"/>
                </a:cubicBezTo>
                <a:close/>
                <a:moveTo>
                  <a:pt x="503" y="2435"/>
                </a:moveTo>
                <a:cubicBezTo>
                  <a:pt x="503" y="2435"/>
                  <a:pt x="503" y="2435"/>
                  <a:pt x="503" y="2435"/>
                </a:cubicBezTo>
                <a:cubicBezTo>
                  <a:pt x="503" y="2435"/>
                  <a:pt x="503" y="2435"/>
                  <a:pt x="503" y="2435"/>
                </a:cubicBezTo>
                <a:close/>
                <a:moveTo>
                  <a:pt x="252" y="2137"/>
                </a:moveTo>
                <a:cubicBezTo>
                  <a:pt x="252" y="2129"/>
                  <a:pt x="252" y="2129"/>
                  <a:pt x="252" y="2129"/>
                </a:cubicBezTo>
                <a:cubicBezTo>
                  <a:pt x="252" y="2129"/>
                  <a:pt x="252" y="2137"/>
                  <a:pt x="252" y="2137"/>
                </a:cubicBezTo>
                <a:cubicBezTo>
                  <a:pt x="252" y="2137"/>
                  <a:pt x="252" y="2137"/>
                  <a:pt x="252" y="2137"/>
                </a:cubicBezTo>
                <a:close/>
                <a:moveTo>
                  <a:pt x="244" y="2129"/>
                </a:moveTo>
                <a:cubicBezTo>
                  <a:pt x="244" y="2121"/>
                  <a:pt x="244" y="2121"/>
                  <a:pt x="244" y="2121"/>
                </a:cubicBezTo>
                <a:cubicBezTo>
                  <a:pt x="244" y="2121"/>
                  <a:pt x="244" y="2121"/>
                  <a:pt x="244" y="2121"/>
                </a:cubicBezTo>
                <a:cubicBezTo>
                  <a:pt x="244" y="2121"/>
                  <a:pt x="244" y="2121"/>
                  <a:pt x="244" y="2129"/>
                </a:cubicBezTo>
                <a:close/>
                <a:moveTo>
                  <a:pt x="283" y="2176"/>
                </a:moveTo>
                <a:cubicBezTo>
                  <a:pt x="283" y="2176"/>
                  <a:pt x="283" y="2176"/>
                  <a:pt x="275" y="2161"/>
                </a:cubicBezTo>
                <a:cubicBezTo>
                  <a:pt x="260" y="2145"/>
                  <a:pt x="260" y="2145"/>
                  <a:pt x="260" y="2145"/>
                </a:cubicBezTo>
                <a:cubicBezTo>
                  <a:pt x="260" y="2145"/>
                  <a:pt x="260" y="2145"/>
                  <a:pt x="267" y="2153"/>
                </a:cubicBezTo>
                <a:cubicBezTo>
                  <a:pt x="260" y="2145"/>
                  <a:pt x="260" y="2145"/>
                  <a:pt x="252" y="2137"/>
                </a:cubicBezTo>
                <a:cubicBezTo>
                  <a:pt x="252" y="2137"/>
                  <a:pt x="267" y="2161"/>
                  <a:pt x="275" y="2168"/>
                </a:cubicBezTo>
                <a:cubicBezTo>
                  <a:pt x="275" y="2168"/>
                  <a:pt x="275" y="2168"/>
                  <a:pt x="283" y="2176"/>
                </a:cubicBezTo>
                <a:close/>
                <a:moveTo>
                  <a:pt x="252" y="2129"/>
                </a:moveTo>
                <a:cubicBezTo>
                  <a:pt x="252" y="2129"/>
                  <a:pt x="252" y="2129"/>
                  <a:pt x="244" y="2129"/>
                </a:cubicBezTo>
                <a:cubicBezTo>
                  <a:pt x="244" y="2129"/>
                  <a:pt x="244" y="2129"/>
                  <a:pt x="244" y="2129"/>
                </a:cubicBezTo>
                <a:cubicBezTo>
                  <a:pt x="244" y="2129"/>
                  <a:pt x="244" y="2129"/>
                  <a:pt x="252" y="2129"/>
                </a:cubicBezTo>
                <a:close/>
                <a:moveTo>
                  <a:pt x="244" y="2129"/>
                </a:moveTo>
                <a:cubicBezTo>
                  <a:pt x="244" y="2129"/>
                  <a:pt x="244" y="2129"/>
                  <a:pt x="244" y="2129"/>
                </a:cubicBezTo>
                <a:cubicBezTo>
                  <a:pt x="244" y="2129"/>
                  <a:pt x="244" y="2129"/>
                  <a:pt x="244" y="2129"/>
                </a:cubicBezTo>
                <a:close/>
                <a:moveTo>
                  <a:pt x="236" y="2114"/>
                </a:moveTo>
                <a:cubicBezTo>
                  <a:pt x="236" y="2114"/>
                  <a:pt x="236" y="2114"/>
                  <a:pt x="236" y="2114"/>
                </a:cubicBezTo>
                <a:cubicBezTo>
                  <a:pt x="244" y="2121"/>
                  <a:pt x="236" y="2121"/>
                  <a:pt x="244" y="2121"/>
                </a:cubicBezTo>
                <a:cubicBezTo>
                  <a:pt x="244" y="2121"/>
                  <a:pt x="244" y="2121"/>
                  <a:pt x="236" y="2121"/>
                </a:cubicBezTo>
                <a:cubicBezTo>
                  <a:pt x="236" y="2121"/>
                  <a:pt x="236" y="2121"/>
                  <a:pt x="244" y="2121"/>
                </a:cubicBezTo>
                <a:cubicBezTo>
                  <a:pt x="236" y="2114"/>
                  <a:pt x="228" y="2106"/>
                  <a:pt x="228" y="2106"/>
                </a:cubicBezTo>
                <a:cubicBezTo>
                  <a:pt x="228" y="2106"/>
                  <a:pt x="236" y="2114"/>
                  <a:pt x="236" y="2114"/>
                </a:cubicBezTo>
                <a:close/>
                <a:moveTo>
                  <a:pt x="346" y="2255"/>
                </a:moveTo>
                <a:cubicBezTo>
                  <a:pt x="346" y="2255"/>
                  <a:pt x="346" y="2255"/>
                  <a:pt x="346" y="2255"/>
                </a:cubicBezTo>
                <a:cubicBezTo>
                  <a:pt x="346" y="2255"/>
                  <a:pt x="346" y="2255"/>
                  <a:pt x="346" y="2262"/>
                </a:cubicBezTo>
                <a:cubicBezTo>
                  <a:pt x="346" y="2255"/>
                  <a:pt x="346" y="2255"/>
                  <a:pt x="346" y="2255"/>
                </a:cubicBezTo>
                <a:close/>
                <a:moveTo>
                  <a:pt x="354" y="2262"/>
                </a:moveTo>
                <a:cubicBezTo>
                  <a:pt x="354" y="2262"/>
                  <a:pt x="354" y="2262"/>
                  <a:pt x="346" y="2262"/>
                </a:cubicBezTo>
                <a:cubicBezTo>
                  <a:pt x="346" y="2262"/>
                  <a:pt x="354" y="2262"/>
                  <a:pt x="354" y="2262"/>
                </a:cubicBezTo>
                <a:cubicBezTo>
                  <a:pt x="354" y="2262"/>
                  <a:pt x="354" y="2262"/>
                  <a:pt x="354" y="2262"/>
                </a:cubicBezTo>
                <a:close/>
                <a:moveTo>
                  <a:pt x="354" y="2262"/>
                </a:moveTo>
                <a:cubicBezTo>
                  <a:pt x="354" y="2262"/>
                  <a:pt x="354" y="2262"/>
                  <a:pt x="354" y="2262"/>
                </a:cubicBezTo>
                <a:cubicBezTo>
                  <a:pt x="346" y="2262"/>
                  <a:pt x="346" y="2262"/>
                  <a:pt x="346" y="2262"/>
                </a:cubicBezTo>
                <a:cubicBezTo>
                  <a:pt x="354" y="2262"/>
                  <a:pt x="354" y="2262"/>
                  <a:pt x="354" y="2262"/>
                </a:cubicBezTo>
                <a:close/>
                <a:moveTo>
                  <a:pt x="354" y="2262"/>
                </a:moveTo>
                <a:cubicBezTo>
                  <a:pt x="354" y="2262"/>
                  <a:pt x="354" y="2262"/>
                  <a:pt x="354" y="2270"/>
                </a:cubicBezTo>
                <a:cubicBezTo>
                  <a:pt x="354" y="2262"/>
                  <a:pt x="354" y="2262"/>
                  <a:pt x="354" y="2262"/>
                </a:cubicBezTo>
                <a:close/>
                <a:moveTo>
                  <a:pt x="424" y="2348"/>
                </a:moveTo>
                <a:cubicBezTo>
                  <a:pt x="424" y="2341"/>
                  <a:pt x="424" y="2348"/>
                  <a:pt x="424" y="2341"/>
                </a:cubicBezTo>
                <a:cubicBezTo>
                  <a:pt x="424" y="2341"/>
                  <a:pt x="424" y="2341"/>
                  <a:pt x="417" y="2341"/>
                </a:cubicBezTo>
                <a:cubicBezTo>
                  <a:pt x="424" y="2341"/>
                  <a:pt x="424" y="2356"/>
                  <a:pt x="424" y="2348"/>
                </a:cubicBezTo>
                <a:cubicBezTo>
                  <a:pt x="424" y="2348"/>
                  <a:pt x="424" y="2348"/>
                  <a:pt x="424" y="2356"/>
                </a:cubicBezTo>
                <a:cubicBezTo>
                  <a:pt x="424" y="2356"/>
                  <a:pt x="424" y="2356"/>
                  <a:pt x="440" y="2364"/>
                </a:cubicBezTo>
                <a:cubicBezTo>
                  <a:pt x="440" y="2356"/>
                  <a:pt x="440" y="2356"/>
                  <a:pt x="432" y="2356"/>
                </a:cubicBezTo>
                <a:cubicBezTo>
                  <a:pt x="432" y="2356"/>
                  <a:pt x="432" y="2356"/>
                  <a:pt x="424" y="2348"/>
                </a:cubicBezTo>
                <a:close/>
                <a:moveTo>
                  <a:pt x="676" y="2161"/>
                </a:moveTo>
                <a:cubicBezTo>
                  <a:pt x="676" y="2161"/>
                  <a:pt x="676" y="2161"/>
                  <a:pt x="668" y="2168"/>
                </a:cubicBezTo>
                <a:cubicBezTo>
                  <a:pt x="676" y="2168"/>
                  <a:pt x="668" y="2168"/>
                  <a:pt x="676" y="2161"/>
                </a:cubicBezTo>
                <a:close/>
                <a:moveTo>
                  <a:pt x="236" y="2114"/>
                </a:moveTo>
                <a:cubicBezTo>
                  <a:pt x="244" y="2114"/>
                  <a:pt x="236" y="2114"/>
                  <a:pt x="244" y="2114"/>
                </a:cubicBezTo>
                <a:cubicBezTo>
                  <a:pt x="236" y="2114"/>
                  <a:pt x="236" y="2114"/>
                  <a:pt x="236" y="2114"/>
                </a:cubicBezTo>
                <a:close/>
                <a:moveTo>
                  <a:pt x="244" y="2114"/>
                </a:moveTo>
                <a:cubicBezTo>
                  <a:pt x="244" y="2114"/>
                  <a:pt x="244" y="2114"/>
                  <a:pt x="244" y="2114"/>
                </a:cubicBezTo>
                <a:cubicBezTo>
                  <a:pt x="244" y="2114"/>
                  <a:pt x="244" y="2114"/>
                  <a:pt x="244" y="2114"/>
                </a:cubicBezTo>
                <a:close/>
                <a:moveTo>
                  <a:pt x="228" y="2129"/>
                </a:moveTo>
                <a:cubicBezTo>
                  <a:pt x="228" y="2121"/>
                  <a:pt x="228" y="2121"/>
                  <a:pt x="228" y="2121"/>
                </a:cubicBezTo>
                <a:cubicBezTo>
                  <a:pt x="228" y="2121"/>
                  <a:pt x="228" y="2121"/>
                  <a:pt x="228" y="2121"/>
                </a:cubicBezTo>
                <a:cubicBezTo>
                  <a:pt x="228" y="2121"/>
                  <a:pt x="228" y="2121"/>
                  <a:pt x="228" y="2121"/>
                </a:cubicBezTo>
                <a:cubicBezTo>
                  <a:pt x="228" y="2121"/>
                  <a:pt x="228" y="2121"/>
                  <a:pt x="228" y="2129"/>
                </a:cubicBezTo>
                <a:close/>
                <a:moveTo>
                  <a:pt x="401" y="2333"/>
                </a:moveTo>
                <a:cubicBezTo>
                  <a:pt x="401" y="2341"/>
                  <a:pt x="401" y="2341"/>
                  <a:pt x="409" y="2341"/>
                </a:cubicBezTo>
                <a:cubicBezTo>
                  <a:pt x="401" y="2333"/>
                  <a:pt x="401" y="2333"/>
                  <a:pt x="401" y="2333"/>
                </a:cubicBezTo>
                <a:close/>
                <a:moveTo>
                  <a:pt x="79" y="1949"/>
                </a:moveTo>
                <a:cubicBezTo>
                  <a:pt x="79" y="1949"/>
                  <a:pt x="79" y="1949"/>
                  <a:pt x="71" y="1941"/>
                </a:cubicBezTo>
                <a:cubicBezTo>
                  <a:pt x="71" y="1941"/>
                  <a:pt x="71" y="1941"/>
                  <a:pt x="71" y="1941"/>
                </a:cubicBezTo>
                <a:cubicBezTo>
                  <a:pt x="71" y="1941"/>
                  <a:pt x="71" y="1941"/>
                  <a:pt x="71" y="1941"/>
                </a:cubicBezTo>
                <a:cubicBezTo>
                  <a:pt x="71" y="1941"/>
                  <a:pt x="71" y="1941"/>
                  <a:pt x="79" y="1949"/>
                </a:cubicBezTo>
                <a:close/>
                <a:moveTo>
                  <a:pt x="118" y="1981"/>
                </a:moveTo>
                <a:cubicBezTo>
                  <a:pt x="118" y="1981"/>
                  <a:pt x="126" y="1981"/>
                  <a:pt x="126" y="1981"/>
                </a:cubicBezTo>
                <a:cubicBezTo>
                  <a:pt x="126" y="1981"/>
                  <a:pt x="126" y="1988"/>
                  <a:pt x="126" y="1988"/>
                </a:cubicBezTo>
                <a:cubicBezTo>
                  <a:pt x="118" y="1981"/>
                  <a:pt x="118" y="1981"/>
                  <a:pt x="118" y="1981"/>
                </a:cubicBezTo>
                <a:close/>
                <a:moveTo>
                  <a:pt x="134" y="1988"/>
                </a:moveTo>
                <a:cubicBezTo>
                  <a:pt x="126" y="1988"/>
                  <a:pt x="126" y="1988"/>
                  <a:pt x="126" y="1981"/>
                </a:cubicBezTo>
                <a:cubicBezTo>
                  <a:pt x="126" y="1981"/>
                  <a:pt x="118" y="1981"/>
                  <a:pt x="110" y="1973"/>
                </a:cubicBezTo>
                <a:cubicBezTo>
                  <a:pt x="118" y="1981"/>
                  <a:pt x="126" y="1988"/>
                  <a:pt x="134" y="1988"/>
                </a:cubicBezTo>
                <a:close/>
                <a:moveTo>
                  <a:pt x="134" y="1996"/>
                </a:moveTo>
                <a:cubicBezTo>
                  <a:pt x="134" y="1996"/>
                  <a:pt x="134" y="1996"/>
                  <a:pt x="134" y="1996"/>
                </a:cubicBezTo>
                <a:cubicBezTo>
                  <a:pt x="142" y="1996"/>
                  <a:pt x="142" y="2004"/>
                  <a:pt x="142" y="2004"/>
                </a:cubicBezTo>
                <a:cubicBezTo>
                  <a:pt x="142" y="2004"/>
                  <a:pt x="142" y="2004"/>
                  <a:pt x="134" y="1996"/>
                </a:cubicBezTo>
                <a:close/>
                <a:moveTo>
                  <a:pt x="134" y="1996"/>
                </a:moveTo>
                <a:cubicBezTo>
                  <a:pt x="134" y="1996"/>
                  <a:pt x="134" y="1996"/>
                  <a:pt x="134" y="1988"/>
                </a:cubicBezTo>
                <a:cubicBezTo>
                  <a:pt x="134" y="1996"/>
                  <a:pt x="134" y="1996"/>
                  <a:pt x="134" y="1996"/>
                </a:cubicBezTo>
                <a:cubicBezTo>
                  <a:pt x="134" y="1996"/>
                  <a:pt x="134" y="1996"/>
                  <a:pt x="134" y="1996"/>
                </a:cubicBezTo>
                <a:close/>
                <a:moveTo>
                  <a:pt x="236" y="2114"/>
                </a:moveTo>
                <a:cubicBezTo>
                  <a:pt x="236" y="2114"/>
                  <a:pt x="236" y="2114"/>
                  <a:pt x="228" y="2114"/>
                </a:cubicBezTo>
                <a:cubicBezTo>
                  <a:pt x="236" y="2114"/>
                  <a:pt x="236" y="2114"/>
                  <a:pt x="236" y="2114"/>
                </a:cubicBezTo>
                <a:close/>
                <a:moveTo>
                  <a:pt x="409" y="2333"/>
                </a:moveTo>
                <a:cubicBezTo>
                  <a:pt x="401" y="2317"/>
                  <a:pt x="401" y="2317"/>
                  <a:pt x="401" y="2317"/>
                </a:cubicBezTo>
                <a:cubicBezTo>
                  <a:pt x="401" y="2325"/>
                  <a:pt x="409" y="2325"/>
                  <a:pt x="409" y="2341"/>
                </a:cubicBezTo>
                <a:cubicBezTo>
                  <a:pt x="409" y="2341"/>
                  <a:pt x="409" y="2341"/>
                  <a:pt x="409" y="2333"/>
                </a:cubicBezTo>
                <a:close/>
                <a:moveTo>
                  <a:pt x="550" y="2372"/>
                </a:moveTo>
                <a:cubicBezTo>
                  <a:pt x="550" y="2372"/>
                  <a:pt x="550" y="2372"/>
                  <a:pt x="550" y="2372"/>
                </a:cubicBezTo>
                <a:cubicBezTo>
                  <a:pt x="550" y="2372"/>
                  <a:pt x="550" y="2372"/>
                  <a:pt x="550" y="2372"/>
                </a:cubicBezTo>
                <a:cubicBezTo>
                  <a:pt x="550" y="2372"/>
                  <a:pt x="550" y="2372"/>
                  <a:pt x="550" y="2372"/>
                </a:cubicBezTo>
                <a:close/>
                <a:moveTo>
                  <a:pt x="582" y="2325"/>
                </a:moveTo>
                <a:cubicBezTo>
                  <a:pt x="574" y="2341"/>
                  <a:pt x="566" y="2341"/>
                  <a:pt x="566" y="2348"/>
                </a:cubicBezTo>
                <a:cubicBezTo>
                  <a:pt x="566" y="2356"/>
                  <a:pt x="566" y="2356"/>
                  <a:pt x="566" y="2356"/>
                </a:cubicBezTo>
                <a:cubicBezTo>
                  <a:pt x="574" y="2341"/>
                  <a:pt x="582" y="2333"/>
                  <a:pt x="582" y="2333"/>
                </a:cubicBezTo>
                <a:cubicBezTo>
                  <a:pt x="582" y="2325"/>
                  <a:pt x="582" y="2325"/>
                  <a:pt x="582" y="2325"/>
                </a:cubicBezTo>
                <a:close/>
                <a:moveTo>
                  <a:pt x="582" y="2333"/>
                </a:moveTo>
                <a:cubicBezTo>
                  <a:pt x="582" y="2333"/>
                  <a:pt x="582" y="2341"/>
                  <a:pt x="574" y="2341"/>
                </a:cubicBezTo>
                <a:cubicBezTo>
                  <a:pt x="582" y="2341"/>
                  <a:pt x="582" y="2341"/>
                  <a:pt x="582" y="2341"/>
                </a:cubicBezTo>
                <a:cubicBezTo>
                  <a:pt x="582" y="2333"/>
                  <a:pt x="582" y="2333"/>
                  <a:pt x="582" y="2333"/>
                </a:cubicBezTo>
                <a:close/>
                <a:moveTo>
                  <a:pt x="566" y="2348"/>
                </a:moveTo>
                <a:cubicBezTo>
                  <a:pt x="558" y="2356"/>
                  <a:pt x="566" y="2356"/>
                  <a:pt x="566" y="2364"/>
                </a:cubicBezTo>
                <a:cubicBezTo>
                  <a:pt x="566" y="2364"/>
                  <a:pt x="566" y="2364"/>
                  <a:pt x="566" y="2356"/>
                </a:cubicBezTo>
                <a:cubicBezTo>
                  <a:pt x="566" y="2356"/>
                  <a:pt x="566" y="2356"/>
                  <a:pt x="566" y="2348"/>
                </a:cubicBezTo>
                <a:close/>
                <a:moveTo>
                  <a:pt x="574" y="2341"/>
                </a:moveTo>
                <a:cubicBezTo>
                  <a:pt x="574" y="2341"/>
                  <a:pt x="574" y="2348"/>
                  <a:pt x="566" y="2348"/>
                </a:cubicBezTo>
                <a:cubicBezTo>
                  <a:pt x="574" y="2348"/>
                  <a:pt x="574" y="2341"/>
                  <a:pt x="574" y="2341"/>
                </a:cubicBezTo>
                <a:close/>
                <a:moveTo>
                  <a:pt x="644" y="2215"/>
                </a:moveTo>
                <a:cubicBezTo>
                  <a:pt x="644" y="2223"/>
                  <a:pt x="644" y="2223"/>
                  <a:pt x="644" y="2223"/>
                </a:cubicBezTo>
                <a:cubicBezTo>
                  <a:pt x="644" y="2215"/>
                  <a:pt x="652" y="2208"/>
                  <a:pt x="644" y="2215"/>
                </a:cubicBezTo>
                <a:close/>
                <a:moveTo>
                  <a:pt x="291" y="2184"/>
                </a:moveTo>
                <a:cubicBezTo>
                  <a:pt x="291" y="2192"/>
                  <a:pt x="291" y="2192"/>
                  <a:pt x="291" y="2192"/>
                </a:cubicBezTo>
                <a:cubicBezTo>
                  <a:pt x="291" y="2192"/>
                  <a:pt x="291" y="2192"/>
                  <a:pt x="283" y="2176"/>
                </a:cubicBezTo>
                <a:cubicBezTo>
                  <a:pt x="291" y="2192"/>
                  <a:pt x="291" y="2192"/>
                  <a:pt x="291" y="2200"/>
                </a:cubicBezTo>
                <a:cubicBezTo>
                  <a:pt x="299" y="2200"/>
                  <a:pt x="299" y="2200"/>
                  <a:pt x="299" y="2200"/>
                </a:cubicBezTo>
                <a:cubicBezTo>
                  <a:pt x="291" y="2192"/>
                  <a:pt x="291" y="2192"/>
                  <a:pt x="291" y="2184"/>
                </a:cubicBezTo>
                <a:close/>
                <a:moveTo>
                  <a:pt x="275" y="2176"/>
                </a:moveTo>
                <a:cubicBezTo>
                  <a:pt x="275" y="2176"/>
                  <a:pt x="283" y="2176"/>
                  <a:pt x="283" y="2176"/>
                </a:cubicBezTo>
                <a:cubicBezTo>
                  <a:pt x="283" y="2176"/>
                  <a:pt x="283" y="2176"/>
                  <a:pt x="275" y="2176"/>
                </a:cubicBezTo>
                <a:close/>
                <a:moveTo>
                  <a:pt x="558" y="2356"/>
                </a:moveTo>
                <a:cubicBezTo>
                  <a:pt x="558" y="2356"/>
                  <a:pt x="558" y="2356"/>
                  <a:pt x="550" y="2364"/>
                </a:cubicBezTo>
                <a:cubicBezTo>
                  <a:pt x="550" y="2372"/>
                  <a:pt x="550" y="2364"/>
                  <a:pt x="558" y="2356"/>
                </a:cubicBezTo>
                <a:close/>
                <a:moveTo>
                  <a:pt x="676" y="2161"/>
                </a:moveTo>
                <a:cubicBezTo>
                  <a:pt x="676" y="2161"/>
                  <a:pt x="676" y="2161"/>
                  <a:pt x="676" y="2161"/>
                </a:cubicBezTo>
                <a:cubicBezTo>
                  <a:pt x="676" y="2161"/>
                  <a:pt x="676" y="2161"/>
                  <a:pt x="676" y="2161"/>
                </a:cubicBezTo>
                <a:cubicBezTo>
                  <a:pt x="676" y="2161"/>
                  <a:pt x="676" y="2161"/>
                  <a:pt x="676" y="2161"/>
                </a:cubicBezTo>
                <a:close/>
                <a:moveTo>
                  <a:pt x="244" y="2129"/>
                </a:moveTo>
                <a:cubicBezTo>
                  <a:pt x="244" y="2129"/>
                  <a:pt x="244" y="2129"/>
                  <a:pt x="260" y="2145"/>
                </a:cubicBezTo>
                <a:cubicBezTo>
                  <a:pt x="260" y="2145"/>
                  <a:pt x="260" y="2145"/>
                  <a:pt x="260" y="2153"/>
                </a:cubicBezTo>
                <a:cubicBezTo>
                  <a:pt x="260" y="2153"/>
                  <a:pt x="260" y="2153"/>
                  <a:pt x="260" y="2145"/>
                </a:cubicBezTo>
                <a:cubicBezTo>
                  <a:pt x="252" y="2137"/>
                  <a:pt x="252" y="2137"/>
                  <a:pt x="244" y="2129"/>
                </a:cubicBezTo>
                <a:cubicBezTo>
                  <a:pt x="244" y="2129"/>
                  <a:pt x="244" y="2129"/>
                  <a:pt x="236" y="2121"/>
                </a:cubicBezTo>
                <a:cubicBezTo>
                  <a:pt x="236" y="2121"/>
                  <a:pt x="244" y="2121"/>
                  <a:pt x="244" y="2129"/>
                </a:cubicBezTo>
                <a:close/>
                <a:moveTo>
                  <a:pt x="597" y="2309"/>
                </a:moveTo>
                <a:cubicBezTo>
                  <a:pt x="597" y="2309"/>
                  <a:pt x="597" y="2301"/>
                  <a:pt x="597" y="2301"/>
                </a:cubicBezTo>
                <a:cubicBezTo>
                  <a:pt x="597" y="2301"/>
                  <a:pt x="597" y="2301"/>
                  <a:pt x="597" y="2301"/>
                </a:cubicBezTo>
                <a:cubicBezTo>
                  <a:pt x="597" y="2309"/>
                  <a:pt x="597" y="2309"/>
                  <a:pt x="597" y="2309"/>
                </a:cubicBezTo>
                <a:close/>
                <a:moveTo>
                  <a:pt x="613" y="2286"/>
                </a:moveTo>
                <a:cubicBezTo>
                  <a:pt x="613" y="2286"/>
                  <a:pt x="613" y="2286"/>
                  <a:pt x="613" y="2270"/>
                </a:cubicBezTo>
                <a:cubicBezTo>
                  <a:pt x="613" y="2270"/>
                  <a:pt x="613" y="2270"/>
                  <a:pt x="613" y="2278"/>
                </a:cubicBezTo>
                <a:cubicBezTo>
                  <a:pt x="613" y="2286"/>
                  <a:pt x="605" y="2294"/>
                  <a:pt x="597" y="2301"/>
                </a:cubicBezTo>
                <a:cubicBezTo>
                  <a:pt x="597" y="2301"/>
                  <a:pt x="597" y="2301"/>
                  <a:pt x="597" y="2301"/>
                </a:cubicBezTo>
                <a:cubicBezTo>
                  <a:pt x="597" y="2301"/>
                  <a:pt x="597" y="2301"/>
                  <a:pt x="597" y="2301"/>
                </a:cubicBezTo>
                <a:cubicBezTo>
                  <a:pt x="597" y="2301"/>
                  <a:pt x="597" y="2301"/>
                  <a:pt x="597" y="2301"/>
                </a:cubicBezTo>
                <a:cubicBezTo>
                  <a:pt x="597" y="2301"/>
                  <a:pt x="597" y="2301"/>
                  <a:pt x="597" y="2301"/>
                </a:cubicBezTo>
                <a:cubicBezTo>
                  <a:pt x="605" y="2294"/>
                  <a:pt x="605" y="2294"/>
                  <a:pt x="613" y="2294"/>
                </a:cubicBezTo>
                <a:cubicBezTo>
                  <a:pt x="613" y="2294"/>
                  <a:pt x="613" y="2294"/>
                  <a:pt x="613" y="2286"/>
                </a:cubicBezTo>
                <a:cubicBezTo>
                  <a:pt x="613" y="2286"/>
                  <a:pt x="613" y="2286"/>
                  <a:pt x="613" y="2286"/>
                </a:cubicBezTo>
                <a:cubicBezTo>
                  <a:pt x="613" y="2286"/>
                  <a:pt x="613" y="2286"/>
                  <a:pt x="613" y="2286"/>
                </a:cubicBezTo>
                <a:cubicBezTo>
                  <a:pt x="613" y="2286"/>
                  <a:pt x="613" y="2286"/>
                  <a:pt x="613" y="2286"/>
                </a:cubicBezTo>
                <a:close/>
                <a:moveTo>
                  <a:pt x="613" y="2286"/>
                </a:moveTo>
                <a:cubicBezTo>
                  <a:pt x="613" y="2286"/>
                  <a:pt x="613" y="2286"/>
                  <a:pt x="613" y="2286"/>
                </a:cubicBezTo>
                <a:cubicBezTo>
                  <a:pt x="613" y="2278"/>
                  <a:pt x="613" y="2278"/>
                  <a:pt x="613" y="2270"/>
                </a:cubicBezTo>
                <a:cubicBezTo>
                  <a:pt x="613" y="2278"/>
                  <a:pt x="613" y="2278"/>
                  <a:pt x="613" y="2286"/>
                </a:cubicBezTo>
                <a:close/>
                <a:moveTo>
                  <a:pt x="629" y="2247"/>
                </a:moveTo>
                <a:cubicBezTo>
                  <a:pt x="636" y="2247"/>
                  <a:pt x="636" y="2239"/>
                  <a:pt x="636" y="2239"/>
                </a:cubicBezTo>
                <a:cubicBezTo>
                  <a:pt x="636" y="2239"/>
                  <a:pt x="636" y="2239"/>
                  <a:pt x="636" y="2239"/>
                </a:cubicBezTo>
                <a:cubicBezTo>
                  <a:pt x="636" y="2239"/>
                  <a:pt x="636" y="2239"/>
                  <a:pt x="636" y="2231"/>
                </a:cubicBezTo>
                <a:cubicBezTo>
                  <a:pt x="636" y="2231"/>
                  <a:pt x="636" y="2231"/>
                  <a:pt x="636" y="2231"/>
                </a:cubicBezTo>
                <a:cubicBezTo>
                  <a:pt x="636" y="2231"/>
                  <a:pt x="636" y="2231"/>
                  <a:pt x="644" y="2231"/>
                </a:cubicBezTo>
                <a:cubicBezTo>
                  <a:pt x="644" y="2231"/>
                  <a:pt x="644" y="2231"/>
                  <a:pt x="644" y="2223"/>
                </a:cubicBezTo>
                <a:cubicBezTo>
                  <a:pt x="644" y="2223"/>
                  <a:pt x="644" y="2223"/>
                  <a:pt x="629" y="2239"/>
                </a:cubicBezTo>
                <a:cubicBezTo>
                  <a:pt x="629" y="2247"/>
                  <a:pt x="629" y="2247"/>
                  <a:pt x="629" y="2247"/>
                </a:cubicBezTo>
                <a:cubicBezTo>
                  <a:pt x="629" y="2247"/>
                  <a:pt x="629" y="2247"/>
                  <a:pt x="629" y="2255"/>
                </a:cubicBezTo>
                <a:cubicBezTo>
                  <a:pt x="629" y="2255"/>
                  <a:pt x="629" y="2255"/>
                  <a:pt x="629" y="2239"/>
                </a:cubicBezTo>
                <a:cubicBezTo>
                  <a:pt x="629" y="2239"/>
                  <a:pt x="629" y="2239"/>
                  <a:pt x="629" y="2247"/>
                </a:cubicBezTo>
                <a:close/>
                <a:moveTo>
                  <a:pt x="550" y="2372"/>
                </a:moveTo>
                <a:cubicBezTo>
                  <a:pt x="550" y="2372"/>
                  <a:pt x="550" y="2372"/>
                  <a:pt x="550" y="2372"/>
                </a:cubicBezTo>
                <a:cubicBezTo>
                  <a:pt x="550" y="2372"/>
                  <a:pt x="550" y="2372"/>
                  <a:pt x="550" y="2372"/>
                </a:cubicBezTo>
                <a:cubicBezTo>
                  <a:pt x="550" y="2372"/>
                  <a:pt x="550" y="2372"/>
                  <a:pt x="550" y="2372"/>
                </a:cubicBezTo>
                <a:cubicBezTo>
                  <a:pt x="550" y="2372"/>
                  <a:pt x="550" y="2372"/>
                  <a:pt x="542" y="2372"/>
                </a:cubicBezTo>
                <a:cubicBezTo>
                  <a:pt x="542" y="2388"/>
                  <a:pt x="542" y="2388"/>
                  <a:pt x="542" y="2388"/>
                </a:cubicBezTo>
                <a:cubicBezTo>
                  <a:pt x="550" y="2372"/>
                  <a:pt x="550" y="2380"/>
                  <a:pt x="550" y="2372"/>
                </a:cubicBezTo>
                <a:close/>
                <a:moveTo>
                  <a:pt x="597" y="2309"/>
                </a:moveTo>
                <a:cubicBezTo>
                  <a:pt x="597" y="2309"/>
                  <a:pt x="597" y="2309"/>
                  <a:pt x="597" y="2309"/>
                </a:cubicBezTo>
                <a:cubicBezTo>
                  <a:pt x="597" y="2309"/>
                  <a:pt x="597" y="2309"/>
                  <a:pt x="597" y="2309"/>
                </a:cubicBezTo>
                <a:cubicBezTo>
                  <a:pt x="597" y="2309"/>
                  <a:pt x="597" y="2309"/>
                  <a:pt x="597" y="2309"/>
                </a:cubicBezTo>
                <a:close/>
                <a:moveTo>
                  <a:pt x="589" y="2317"/>
                </a:moveTo>
                <a:cubicBezTo>
                  <a:pt x="589" y="2317"/>
                  <a:pt x="589" y="2317"/>
                  <a:pt x="597" y="2309"/>
                </a:cubicBezTo>
                <a:cubicBezTo>
                  <a:pt x="589" y="2309"/>
                  <a:pt x="589" y="2309"/>
                  <a:pt x="589" y="2309"/>
                </a:cubicBezTo>
                <a:cubicBezTo>
                  <a:pt x="589" y="2309"/>
                  <a:pt x="589" y="2309"/>
                  <a:pt x="589" y="2317"/>
                </a:cubicBezTo>
                <a:close/>
                <a:moveTo>
                  <a:pt x="40" y="1926"/>
                </a:moveTo>
                <a:cubicBezTo>
                  <a:pt x="32" y="1926"/>
                  <a:pt x="32" y="1926"/>
                  <a:pt x="32" y="1926"/>
                </a:cubicBezTo>
                <a:cubicBezTo>
                  <a:pt x="40" y="1934"/>
                  <a:pt x="40" y="1934"/>
                  <a:pt x="48" y="1941"/>
                </a:cubicBezTo>
                <a:cubicBezTo>
                  <a:pt x="48" y="1941"/>
                  <a:pt x="48" y="1941"/>
                  <a:pt x="40" y="1926"/>
                </a:cubicBezTo>
                <a:close/>
                <a:moveTo>
                  <a:pt x="87" y="1957"/>
                </a:moveTo>
                <a:cubicBezTo>
                  <a:pt x="87" y="1965"/>
                  <a:pt x="87" y="1965"/>
                  <a:pt x="87" y="1965"/>
                </a:cubicBezTo>
                <a:cubicBezTo>
                  <a:pt x="95" y="1965"/>
                  <a:pt x="95" y="1965"/>
                  <a:pt x="95" y="1965"/>
                </a:cubicBezTo>
                <a:lnTo>
                  <a:pt x="87" y="1957"/>
                </a:lnTo>
                <a:close/>
                <a:moveTo>
                  <a:pt x="644" y="2223"/>
                </a:moveTo>
                <a:cubicBezTo>
                  <a:pt x="652" y="2215"/>
                  <a:pt x="652" y="2215"/>
                  <a:pt x="652" y="2215"/>
                </a:cubicBezTo>
                <a:cubicBezTo>
                  <a:pt x="644" y="2215"/>
                  <a:pt x="652" y="2215"/>
                  <a:pt x="644" y="2223"/>
                </a:cubicBezTo>
                <a:close/>
                <a:moveTo>
                  <a:pt x="220" y="2098"/>
                </a:moveTo>
                <a:cubicBezTo>
                  <a:pt x="220" y="2098"/>
                  <a:pt x="220" y="2098"/>
                  <a:pt x="220" y="2106"/>
                </a:cubicBezTo>
                <a:cubicBezTo>
                  <a:pt x="220" y="2098"/>
                  <a:pt x="220" y="2098"/>
                  <a:pt x="220" y="2098"/>
                </a:cubicBezTo>
                <a:close/>
                <a:moveTo>
                  <a:pt x="644" y="2231"/>
                </a:moveTo>
                <a:cubicBezTo>
                  <a:pt x="644" y="2231"/>
                  <a:pt x="636" y="2231"/>
                  <a:pt x="636" y="2231"/>
                </a:cubicBezTo>
                <a:cubicBezTo>
                  <a:pt x="644" y="2231"/>
                  <a:pt x="644" y="2231"/>
                  <a:pt x="644" y="2231"/>
                </a:cubicBezTo>
                <a:close/>
                <a:moveTo>
                  <a:pt x="71" y="1957"/>
                </a:moveTo>
                <a:cubicBezTo>
                  <a:pt x="71" y="1957"/>
                  <a:pt x="79" y="1957"/>
                  <a:pt x="79" y="1957"/>
                </a:cubicBezTo>
                <a:cubicBezTo>
                  <a:pt x="71" y="1957"/>
                  <a:pt x="71" y="1957"/>
                  <a:pt x="71" y="1957"/>
                </a:cubicBezTo>
                <a:close/>
                <a:moveTo>
                  <a:pt x="79" y="1957"/>
                </a:moveTo>
                <a:cubicBezTo>
                  <a:pt x="79" y="1957"/>
                  <a:pt x="79" y="1957"/>
                  <a:pt x="87" y="1957"/>
                </a:cubicBezTo>
                <a:cubicBezTo>
                  <a:pt x="87" y="1957"/>
                  <a:pt x="79" y="1957"/>
                  <a:pt x="79" y="1957"/>
                </a:cubicBezTo>
                <a:close/>
                <a:moveTo>
                  <a:pt x="212" y="2106"/>
                </a:moveTo>
                <a:cubicBezTo>
                  <a:pt x="212" y="2090"/>
                  <a:pt x="212" y="2090"/>
                  <a:pt x="212" y="2090"/>
                </a:cubicBezTo>
                <a:cubicBezTo>
                  <a:pt x="212" y="2098"/>
                  <a:pt x="212" y="2098"/>
                  <a:pt x="212" y="2098"/>
                </a:cubicBezTo>
                <a:cubicBezTo>
                  <a:pt x="212" y="2098"/>
                  <a:pt x="212" y="2098"/>
                  <a:pt x="212" y="2098"/>
                </a:cubicBezTo>
                <a:cubicBezTo>
                  <a:pt x="212" y="2098"/>
                  <a:pt x="212" y="2098"/>
                  <a:pt x="212" y="2098"/>
                </a:cubicBezTo>
                <a:cubicBezTo>
                  <a:pt x="212" y="2098"/>
                  <a:pt x="212" y="2098"/>
                  <a:pt x="212" y="2098"/>
                </a:cubicBezTo>
                <a:cubicBezTo>
                  <a:pt x="212" y="2098"/>
                  <a:pt x="212" y="2098"/>
                  <a:pt x="212" y="2106"/>
                </a:cubicBezTo>
                <a:close/>
                <a:moveTo>
                  <a:pt x="63" y="1949"/>
                </a:moveTo>
                <a:cubicBezTo>
                  <a:pt x="71" y="1957"/>
                  <a:pt x="71" y="1957"/>
                  <a:pt x="71" y="1957"/>
                </a:cubicBezTo>
                <a:cubicBezTo>
                  <a:pt x="71" y="1949"/>
                  <a:pt x="71" y="1949"/>
                  <a:pt x="63" y="1949"/>
                </a:cubicBezTo>
                <a:close/>
                <a:moveTo>
                  <a:pt x="48" y="1941"/>
                </a:moveTo>
                <a:cubicBezTo>
                  <a:pt x="48" y="1941"/>
                  <a:pt x="48" y="1941"/>
                  <a:pt x="55" y="1941"/>
                </a:cubicBezTo>
                <a:cubicBezTo>
                  <a:pt x="55" y="1941"/>
                  <a:pt x="55" y="1941"/>
                  <a:pt x="48" y="1941"/>
                </a:cubicBezTo>
                <a:close/>
                <a:moveTo>
                  <a:pt x="260" y="2161"/>
                </a:moveTo>
                <a:cubicBezTo>
                  <a:pt x="260" y="2153"/>
                  <a:pt x="260" y="2153"/>
                  <a:pt x="252" y="2145"/>
                </a:cubicBezTo>
                <a:lnTo>
                  <a:pt x="260" y="2161"/>
                </a:lnTo>
                <a:close/>
                <a:moveTo>
                  <a:pt x="40" y="1934"/>
                </a:moveTo>
                <a:cubicBezTo>
                  <a:pt x="40" y="1934"/>
                  <a:pt x="40" y="1934"/>
                  <a:pt x="32" y="1934"/>
                </a:cubicBezTo>
                <a:cubicBezTo>
                  <a:pt x="40" y="1934"/>
                  <a:pt x="40" y="1934"/>
                  <a:pt x="40" y="1941"/>
                </a:cubicBezTo>
                <a:cubicBezTo>
                  <a:pt x="40" y="1941"/>
                  <a:pt x="40" y="1941"/>
                  <a:pt x="40" y="1941"/>
                </a:cubicBezTo>
                <a:cubicBezTo>
                  <a:pt x="40" y="1941"/>
                  <a:pt x="48" y="1941"/>
                  <a:pt x="55" y="1949"/>
                </a:cubicBezTo>
                <a:cubicBezTo>
                  <a:pt x="55" y="1949"/>
                  <a:pt x="55" y="1949"/>
                  <a:pt x="55" y="1949"/>
                </a:cubicBezTo>
                <a:cubicBezTo>
                  <a:pt x="55" y="1949"/>
                  <a:pt x="55" y="1949"/>
                  <a:pt x="55" y="1949"/>
                </a:cubicBezTo>
                <a:cubicBezTo>
                  <a:pt x="71" y="1957"/>
                  <a:pt x="55" y="1949"/>
                  <a:pt x="71" y="1957"/>
                </a:cubicBezTo>
                <a:cubicBezTo>
                  <a:pt x="71" y="1957"/>
                  <a:pt x="71" y="1957"/>
                  <a:pt x="87" y="1965"/>
                </a:cubicBezTo>
                <a:cubicBezTo>
                  <a:pt x="87" y="1973"/>
                  <a:pt x="87" y="1973"/>
                  <a:pt x="87" y="1965"/>
                </a:cubicBezTo>
                <a:cubicBezTo>
                  <a:pt x="87" y="1965"/>
                  <a:pt x="87" y="1965"/>
                  <a:pt x="71" y="1957"/>
                </a:cubicBezTo>
                <a:cubicBezTo>
                  <a:pt x="63" y="1949"/>
                  <a:pt x="63" y="1949"/>
                  <a:pt x="55" y="1941"/>
                </a:cubicBezTo>
                <a:cubicBezTo>
                  <a:pt x="55" y="1941"/>
                  <a:pt x="55" y="1941"/>
                  <a:pt x="63" y="1949"/>
                </a:cubicBezTo>
                <a:cubicBezTo>
                  <a:pt x="63" y="1949"/>
                  <a:pt x="63" y="1949"/>
                  <a:pt x="63" y="1949"/>
                </a:cubicBezTo>
                <a:cubicBezTo>
                  <a:pt x="63" y="1949"/>
                  <a:pt x="55" y="1941"/>
                  <a:pt x="55" y="1941"/>
                </a:cubicBezTo>
                <a:cubicBezTo>
                  <a:pt x="55" y="1941"/>
                  <a:pt x="55" y="1941"/>
                  <a:pt x="55" y="1941"/>
                </a:cubicBezTo>
                <a:cubicBezTo>
                  <a:pt x="48" y="1941"/>
                  <a:pt x="40" y="1941"/>
                  <a:pt x="40" y="1934"/>
                </a:cubicBezTo>
                <a:close/>
                <a:moveTo>
                  <a:pt x="644" y="2239"/>
                </a:moveTo>
                <a:cubicBezTo>
                  <a:pt x="644" y="2239"/>
                  <a:pt x="644" y="2239"/>
                  <a:pt x="644" y="2239"/>
                </a:cubicBezTo>
                <a:cubicBezTo>
                  <a:pt x="644" y="2239"/>
                  <a:pt x="644" y="2239"/>
                  <a:pt x="644" y="2239"/>
                </a:cubicBezTo>
                <a:cubicBezTo>
                  <a:pt x="644" y="2231"/>
                  <a:pt x="644" y="2231"/>
                  <a:pt x="644" y="2231"/>
                </a:cubicBezTo>
                <a:cubicBezTo>
                  <a:pt x="644" y="2231"/>
                  <a:pt x="644" y="2231"/>
                  <a:pt x="644" y="2239"/>
                </a:cubicBezTo>
                <a:close/>
                <a:moveTo>
                  <a:pt x="197" y="2075"/>
                </a:moveTo>
                <a:cubicBezTo>
                  <a:pt x="197" y="2082"/>
                  <a:pt x="197" y="2075"/>
                  <a:pt x="197" y="2082"/>
                </a:cubicBezTo>
                <a:cubicBezTo>
                  <a:pt x="197" y="2082"/>
                  <a:pt x="197" y="2082"/>
                  <a:pt x="197" y="2075"/>
                </a:cubicBezTo>
                <a:close/>
                <a:moveTo>
                  <a:pt x="32" y="1926"/>
                </a:moveTo>
                <a:cubicBezTo>
                  <a:pt x="24" y="1926"/>
                  <a:pt x="24" y="1926"/>
                  <a:pt x="24" y="1926"/>
                </a:cubicBezTo>
                <a:cubicBezTo>
                  <a:pt x="32" y="1934"/>
                  <a:pt x="32" y="1934"/>
                  <a:pt x="32" y="1934"/>
                </a:cubicBezTo>
                <a:cubicBezTo>
                  <a:pt x="32" y="1934"/>
                  <a:pt x="32" y="1934"/>
                  <a:pt x="32" y="1926"/>
                </a:cubicBezTo>
                <a:close/>
                <a:moveTo>
                  <a:pt x="32" y="1934"/>
                </a:moveTo>
                <a:cubicBezTo>
                  <a:pt x="32" y="1934"/>
                  <a:pt x="32" y="1934"/>
                  <a:pt x="32" y="1934"/>
                </a:cubicBezTo>
                <a:cubicBezTo>
                  <a:pt x="32" y="1934"/>
                  <a:pt x="32" y="1934"/>
                  <a:pt x="32" y="1934"/>
                </a:cubicBezTo>
                <a:cubicBezTo>
                  <a:pt x="32" y="1934"/>
                  <a:pt x="32" y="1934"/>
                  <a:pt x="32" y="1934"/>
                </a:cubicBezTo>
                <a:close/>
                <a:moveTo>
                  <a:pt x="189" y="2075"/>
                </a:moveTo>
                <a:cubicBezTo>
                  <a:pt x="189" y="2067"/>
                  <a:pt x="189" y="2067"/>
                  <a:pt x="189" y="2067"/>
                </a:cubicBezTo>
                <a:cubicBezTo>
                  <a:pt x="189" y="2059"/>
                  <a:pt x="189" y="2059"/>
                  <a:pt x="189" y="2059"/>
                </a:cubicBezTo>
                <a:cubicBezTo>
                  <a:pt x="181" y="2059"/>
                  <a:pt x="181" y="2059"/>
                  <a:pt x="181" y="2059"/>
                </a:cubicBezTo>
                <a:cubicBezTo>
                  <a:pt x="189" y="2067"/>
                  <a:pt x="189" y="2067"/>
                  <a:pt x="189" y="2067"/>
                </a:cubicBezTo>
                <a:cubicBezTo>
                  <a:pt x="189" y="2067"/>
                  <a:pt x="189" y="2075"/>
                  <a:pt x="197" y="2082"/>
                </a:cubicBezTo>
                <a:cubicBezTo>
                  <a:pt x="197" y="2082"/>
                  <a:pt x="197" y="2082"/>
                  <a:pt x="197" y="2082"/>
                </a:cubicBezTo>
                <a:cubicBezTo>
                  <a:pt x="197" y="2082"/>
                  <a:pt x="197" y="2075"/>
                  <a:pt x="189" y="2075"/>
                </a:cubicBezTo>
                <a:close/>
                <a:moveTo>
                  <a:pt x="205" y="2082"/>
                </a:moveTo>
                <a:cubicBezTo>
                  <a:pt x="197" y="2082"/>
                  <a:pt x="197" y="2082"/>
                  <a:pt x="197" y="2082"/>
                </a:cubicBezTo>
                <a:cubicBezTo>
                  <a:pt x="197" y="2082"/>
                  <a:pt x="205" y="2082"/>
                  <a:pt x="205" y="2082"/>
                </a:cubicBezTo>
                <a:cubicBezTo>
                  <a:pt x="205" y="2082"/>
                  <a:pt x="205" y="2082"/>
                  <a:pt x="205" y="2082"/>
                </a:cubicBezTo>
                <a:close/>
                <a:moveTo>
                  <a:pt x="205" y="2090"/>
                </a:moveTo>
                <a:cubicBezTo>
                  <a:pt x="205" y="2090"/>
                  <a:pt x="205" y="2090"/>
                  <a:pt x="205" y="2090"/>
                </a:cubicBezTo>
                <a:cubicBezTo>
                  <a:pt x="205" y="2090"/>
                  <a:pt x="212" y="2098"/>
                  <a:pt x="212" y="2098"/>
                </a:cubicBezTo>
                <a:cubicBezTo>
                  <a:pt x="212" y="2098"/>
                  <a:pt x="212" y="2098"/>
                  <a:pt x="205" y="2090"/>
                </a:cubicBezTo>
                <a:cubicBezTo>
                  <a:pt x="205" y="2090"/>
                  <a:pt x="205" y="2090"/>
                  <a:pt x="205" y="2090"/>
                </a:cubicBezTo>
                <a:cubicBezTo>
                  <a:pt x="205" y="2090"/>
                  <a:pt x="205" y="2090"/>
                  <a:pt x="205" y="2090"/>
                </a:cubicBezTo>
                <a:cubicBezTo>
                  <a:pt x="205" y="2090"/>
                  <a:pt x="205" y="2090"/>
                  <a:pt x="205" y="2090"/>
                </a:cubicBezTo>
                <a:cubicBezTo>
                  <a:pt x="205" y="2090"/>
                  <a:pt x="205" y="2082"/>
                  <a:pt x="205" y="2082"/>
                </a:cubicBezTo>
                <a:cubicBezTo>
                  <a:pt x="205" y="2082"/>
                  <a:pt x="205" y="2090"/>
                  <a:pt x="205" y="2090"/>
                </a:cubicBezTo>
                <a:cubicBezTo>
                  <a:pt x="205" y="2090"/>
                  <a:pt x="205" y="2090"/>
                  <a:pt x="205" y="2090"/>
                </a:cubicBezTo>
                <a:close/>
                <a:moveTo>
                  <a:pt x="142" y="2012"/>
                </a:moveTo>
                <a:cubicBezTo>
                  <a:pt x="142" y="2012"/>
                  <a:pt x="142" y="2012"/>
                  <a:pt x="142" y="2012"/>
                </a:cubicBezTo>
                <a:cubicBezTo>
                  <a:pt x="150" y="2020"/>
                  <a:pt x="158" y="2035"/>
                  <a:pt x="158" y="2035"/>
                </a:cubicBezTo>
                <a:cubicBezTo>
                  <a:pt x="158" y="2035"/>
                  <a:pt x="165" y="2035"/>
                  <a:pt x="165" y="2035"/>
                </a:cubicBezTo>
                <a:cubicBezTo>
                  <a:pt x="158" y="2028"/>
                  <a:pt x="150" y="2028"/>
                  <a:pt x="142" y="2020"/>
                </a:cubicBezTo>
                <a:cubicBezTo>
                  <a:pt x="142" y="2012"/>
                  <a:pt x="142" y="2012"/>
                  <a:pt x="142" y="2012"/>
                </a:cubicBezTo>
                <a:close/>
                <a:moveTo>
                  <a:pt x="71" y="1957"/>
                </a:moveTo>
                <a:cubicBezTo>
                  <a:pt x="71" y="1957"/>
                  <a:pt x="71" y="1957"/>
                  <a:pt x="71" y="1957"/>
                </a:cubicBezTo>
                <a:cubicBezTo>
                  <a:pt x="71" y="1957"/>
                  <a:pt x="71" y="1957"/>
                  <a:pt x="71" y="1957"/>
                </a:cubicBezTo>
                <a:close/>
                <a:moveTo>
                  <a:pt x="126" y="1996"/>
                </a:moveTo>
                <a:cubicBezTo>
                  <a:pt x="118" y="1996"/>
                  <a:pt x="110" y="1988"/>
                  <a:pt x="103" y="1981"/>
                </a:cubicBezTo>
                <a:cubicBezTo>
                  <a:pt x="110" y="1981"/>
                  <a:pt x="110" y="1988"/>
                  <a:pt x="118" y="1988"/>
                </a:cubicBezTo>
                <a:cubicBezTo>
                  <a:pt x="118" y="1988"/>
                  <a:pt x="118" y="1988"/>
                  <a:pt x="118" y="1988"/>
                </a:cubicBezTo>
                <a:cubicBezTo>
                  <a:pt x="110" y="1988"/>
                  <a:pt x="110" y="1981"/>
                  <a:pt x="103" y="1973"/>
                </a:cubicBezTo>
                <a:cubicBezTo>
                  <a:pt x="95" y="1973"/>
                  <a:pt x="95" y="1973"/>
                  <a:pt x="95" y="1973"/>
                </a:cubicBezTo>
                <a:cubicBezTo>
                  <a:pt x="95" y="1973"/>
                  <a:pt x="95" y="1973"/>
                  <a:pt x="95" y="1973"/>
                </a:cubicBezTo>
                <a:cubicBezTo>
                  <a:pt x="95" y="1973"/>
                  <a:pt x="95" y="1973"/>
                  <a:pt x="95" y="1973"/>
                </a:cubicBezTo>
                <a:cubicBezTo>
                  <a:pt x="87" y="1973"/>
                  <a:pt x="87" y="1973"/>
                  <a:pt x="87" y="1973"/>
                </a:cubicBezTo>
                <a:cubicBezTo>
                  <a:pt x="79" y="1957"/>
                  <a:pt x="87" y="1965"/>
                  <a:pt x="71" y="1957"/>
                </a:cubicBezTo>
                <a:cubicBezTo>
                  <a:pt x="95" y="1973"/>
                  <a:pt x="126" y="1996"/>
                  <a:pt x="142" y="2012"/>
                </a:cubicBezTo>
                <a:cubicBezTo>
                  <a:pt x="134" y="2012"/>
                  <a:pt x="134" y="2012"/>
                  <a:pt x="134" y="2012"/>
                </a:cubicBezTo>
                <a:cubicBezTo>
                  <a:pt x="126" y="1996"/>
                  <a:pt x="126" y="2004"/>
                  <a:pt x="126" y="1996"/>
                </a:cubicBezTo>
                <a:close/>
                <a:moveTo>
                  <a:pt x="676" y="2176"/>
                </a:moveTo>
                <a:cubicBezTo>
                  <a:pt x="676" y="2176"/>
                  <a:pt x="676" y="2176"/>
                  <a:pt x="676" y="2176"/>
                </a:cubicBezTo>
                <a:cubicBezTo>
                  <a:pt x="676" y="2176"/>
                  <a:pt x="684" y="2168"/>
                  <a:pt x="684" y="2168"/>
                </a:cubicBezTo>
                <a:cubicBezTo>
                  <a:pt x="684" y="2168"/>
                  <a:pt x="684" y="2168"/>
                  <a:pt x="684" y="2161"/>
                </a:cubicBezTo>
                <a:cubicBezTo>
                  <a:pt x="684" y="2161"/>
                  <a:pt x="684" y="2161"/>
                  <a:pt x="676" y="2176"/>
                </a:cubicBezTo>
                <a:close/>
                <a:moveTo>
                  <a:pt x="165" y="2043"/>
                </a:moveTo>
                <a:cubicBezTo>
                  <a:pt x="165" y="2051"/>
                  <a:pt x="165" y="2051"/>
                  <a:pt x="165" y="2051"/>
                </a:cubicBezTo>
                <a:cubicBezTo>
                  <a:pt x="165" y="2043"/>
                  <a:pt x="165" y="2043"/>
                  <a:pt x="165" y="2043"/>
                </a:cubicBezTo>
                <a:close/>
                <a:moveTo>
                  <a:pt x="165" y="2043"/>
                </a:moveTo>
                <a:cubicBezTo>
                  <a:pt x="165" y="2043"/>
                  <a:pt x="165" y="2035"/>
                  <a:pt x="165" y="2035"/>
                </a:cubicBezTo>
                <a:cubicBezTo>
                  <a:pt x="165" y="2043"/>
                  <a:pt x="165" y="2043"/>
                  <a:pt x="165" y="2043"/>
                </a:cubicBezTo>
                <a:close/>
                <a:moveTo>
                  <a:pt x="173" y="2051"/>
                </a:moveTo>
                <a:cubicBezTo>
                  <a:pt x="173" y="2051"/>
                  <a:pt x="173" y="2051"/>
                  <a:pt x="173" y="2051"/>
                </a:cubicBezTo>
                <a:cubicBezTo>
                  <a:pt x="173" y="2043"/>
                  <a:pt x="165" y="2043"/>
                  <a:pt x="165" y="2035"/>
                </a:cubicBezTo>
                <a:cubicBezTo>
                  <a:pt x="158" y="2035"/>
                  <a:pt x="165" y="2035"/>
                  <a:pt x="158" y="2028"/>
                </a:cubicBezTo>
                <a:cubicBezTo>
                  <a:pt x="158" y="2028"/>
                  <a:pt x="158" y="2028"/>
                  <a:pt x="165" y="2043"/>
                </a:cubicBezTo>
                <a:cubicBezTo>
                  <a:pt x="165" y="2043"/>
                  <a:pt x="165" y="2043"/>
                  <a:pt x="165" y="2043"/>
                </a:cubicBezTo>
                <a:cubicBezTo>
                  <a:pt x="165" y="2043"/>
                  <a:pt x="165" y="2043"/>
                  <a:pt x="173" y="2043"/>
                </a:cubicBezTo>
                <a:cubicBezTo>
                  <a:pt x="173" y="2051"/>
                  <a:pt x="173" y="2051"/>
                  <a:pt x="173" y="2051"/>
                </a:cubicBezTo>
                <a:cubicBezTo>
                  <a:pt x="165" y="2051"/>
                  <a:pt x="165" y="2051"/>
                  <a:pt x="165" y="2051"/>
                </a:cubicBezTo>
                <a:cubicBezTo>
                  <a:pt x="165" y="2051"/>
                  <a:pt x="165" y="2051"/>
                  <a:pt x="173" y="2051"/>
                </a:cubicBezTo>
                <a:cubicBezTo>
                  <a:pt x="173" y="2051"/>
                  <a:pt x="173" y="2051"/>
                  <a:pt x="173" y="2059"/>
                </a:cubicBezTo>
                <a:cubicBezTo>
                  <a:pt x="173" y="2059"/>
                  <a:pt x="173" y="2059"/>
                  <a:pt x="181" y="2059"/>
                </a:cubicBezTo>
                <a:cubicBezTo>
                  <a:pt x="181" y="2059"/>
                  <a:pt x="181" y="2059"/>
                  <a:pt x="181" y="2059"/>
                </a:cubicBezTo>
                <a:cubicBezTo>
                  <a:pt x="181" y="2059"/>
                  <a:pt x="181" y="2059"/>
                  <a:pt x="173" y="2051"/>
                </a:cubicBezTo>
                <a:cubicBezTo>
                  <a:pt x="173" y="2051"/>
                  <a:pt x="173" y="2051"/>
                  <a:pt x="173" y="2051"/>
                </a:cubicBezTo>
                <a:close/>
                <a:moveTo>
                  <a:pt x="668" y="2208"/>
                </a:moveTo>
                <a:cubicBezTo>
                  <a:pt x="668" y="2208"/>
                  <a:pt x="668" y="2208"/>
                  <a:pt x="668" y="2200"/>
                </a:cubicBezTo>
                <a:cubicBezTo>
                  <a:pt x="668" y="2200"/>
                  <a:pt x="668" y="2200"/>
                  <a:pt x="660" y="2208"/>
                </a:cubicBezTo>
                <a:cubicBezTo>
                  <a:pt x="660" y="2208"/>
                  <a:pt x="660" y="2208"/>
                  <a:pt x="668" y="2208"/>
                </a:cubicBezTo>
                <a:close/>
                <a:moveTo>
                  <a:pt x="212" y="2106"/>
                </a:moveTo>
                <a:cubicBezTo>
                  <a:pt x="212" y="2106"/>
                  <a:pt x="212" y="2106"/>
                  <a:pt x="220" y="2114"/>
                </a:cubicBezTo>
                <a:cubicBezTo>
                  <a:pt x="220" y="2114"/>
                  <a:pt x="220" y="2114"/>
                  <a:pt x="220" y="2114"/>
                </a:cubicBezTo>
                <a:cubicBezTo>
                  <a:pt x="220" y="2114"/>
                  <a:pt x="220" y="2114"/>
                  <a:pt x="220" y="2114"/>
                </a:cubicBezTo>
                <a:cubicBezTo>
                  <a:pt x="220" y="2114"/>
                  <a:pt x="220" y="2114"/>
                  <a:pt x="220" y="2114"/>
                </a:cubicBezTo>
                <a:cubicBezTo>
                  <a:pt x="220" y="2106"/>
                  <a:pt x="220" y="2106"/>
                  <a:pt x="220" y="2106"/>
                </a:cubicBezTo>
                <a:cubicBezTo>
                  <a:pt x="220" y="2106"/>
                  <a:pt x="220" y="2106"/>
                  <a:pt x="220" y="2106"/>
                </a:cubicBezTo>
                <a:cubicBezTo>
                  <a:pt x="220" y="2106"/>
                  <a:pt x="220" y="2106"/>
                  <a:pt x="212" y="2106"/>
                </a:cubicBezTo>
                <a:cubicBezTo>
                  <a:pt x="220" y="2106"/>
                  <a:pt x="220" y="2106"/>
                  <a:pt x="220" y="2106"/>
                </a:cubicBezTo>
                <a:cubicBezTo>
                  <a:pt x="212" y="2106"/>
                  <a:pt x="212" y="2106"/>
                  <a:pt x="212" y="2106"/>
                </a:cubicBezTo>
                <a:close/>
                <a:moveTo>
                  <a:pt x="676" y="2176"/>
                </a:moveTo>
                <a:cubicBezTo>
                  <a:pt x="676" y="2176"/>
                  <a:pt x="676" y="2176"/>
                  <a:pt x="676" y="2184"/>
                </a:cubicBezTo>
                <a:cubicBezTo>
                  <a:pt x="676" y="2184"/>
                  <a:pt x="676" y="2184"/>
                  <a:pt x="676" y="2176"/>
                </a:cubicBezTo>
                <a:close/>
                <a:moveTo>
                  <a:pt x="55" y="2020"/>
                </a:moveTo>
                <a:cubicBezTo>
                  <a:pt x="55" y="2020"/>
                  <a:pt x="55" y="2020"/>
                  <a:pt x="55" y="2020"/>
                </a:cubicBezTo>
                <a:cubicBezTo>
                  <a:pt x="55" y="2020"/>
                  <a:pt x="55" y="2020"/>
                  <a:pt x="55" y="2020"/>
                </a:cubicBezTo>
                <a:cubicBezTo>
                  <a:pt x="55" y="2020"/>
                  <a:pt x="55" y="2020"/>
                  <a:pt x="48" y="2012"/>
                </a:cubicBezTo>
                <a:cubicBezTo>
                  <a:pt x="40" y="2012"/>
                  <a:pt x="48" y="2012"/>
                  <a:pt x="40" y="2012"/>
                </a:cubicBezTo>
                <a:cubicBezTo>
                  <a:pt x="40" y="2012"/>
                  <a:pt x="40" y="2012"/>
                  <a:pt x="40" y="2012"/>
                </a:cubicBezTo>
                <a:cubicBezTo>
                  <a:pt x="40" y="2012"/>
                  <a:pt x="40" y="2012"/>
                  <a:pt x="40" y="2012"/>
                </a:cubicBezTo>
                <a:cubicBezTo>
                  <a:pt x="40" y="2012"/>
                  <a:pt x="40" y="2012"/>
                  <a:pt x="40" y="2012"/>
                </a:cubicBezTo>
                <a:cubicBezTo>
                  <a:pt x="48" y="2020"/>
                  <a:pt x="48" y="2020"/>
                  <a:pt x="48" y="2020"/>
                </a:cubicBezTo>
                <a:cubicBezTo>
                  <a:pt x="48" y="2020"/>
                  <a:pt x="48" y="2020"/>
                  <a:pt x="48" y="2020"/>
                </a:cubicBezTo>
                <a:cubicBezTo>
                  <a:pt x="48" y="2020"/>
                  <a:pt x="55" y="2028"/>
                  <a:pt x="55" y="2028"/>
                </a:cubicBezTo>
                <a:cubicBezTo>
                  <a:pt x="55" y="2028"/>
                  <a:pt x="55" y="2028"/>
                  <a:pt x="55" y="2028"/>
                </a:cubicBezTo>
                <a:cubicBezTo>
                  <a:pt x="55" y="2020"/>
                  <a:pt x="55" y="2020"/>
                  <a:pt x="55" y="2020"/>
                </a:cubicBezTo>
                <a:close/>
                <a:moveTo>
                  <a:pt x="668" y="2223"/>
                </a:moveTo>
                <a:cubicBezTo>
                  <a:pt x="668" y="2215"/>
                  <a:pt x="676" y="2208"/>
                  <a:pt x="676" y="2208"/>
                </a:cubicBezTo>
                <a:cubicBezTo>
                  <a:pt x="668" y="2215"/>
                  <a:pt x="668" y="2223"/>
                  <a:pt x="668" y="2223"/>
                </a:cubicBezTo>
                <a:close/>
                <a:moveTo>
                  <a:pt x="582" y="2341"/>
                </a:moveTo>
                <a:cubicBezTo>
                  <a:pt x="582" y="2348"/>
                  <a:pt x="582" y="2356"/>
                  <a:pt x="574" y="2364"/>
                </a:cubicBezTo>
                <a:cubicBezTo>
                  <a:pt x="582" y="2356"/>
                  <a:pt x="582" y="2348"/>
                  <a:pt x="589" y="2341"/>
                </a:cubicBezTo>
                <a:cubicBezTo>
                  <a:pt x="589" y="2348"/>
                  <a:pt x="589" y="2348"/>
                  <a:pt x="582" y="2341"/>
                </a:cubicBezTo>
                <a:close/>
                <a:moveTo>
                  <a:pt x="848" y="1895"/>
                </a:moveTo>
                <a:cubicBezTo>
                  <a:pt x="848" y="1910"/>
                  <a:pt x="848" y="1910"/>
                  <a:pt x="841" y="1918"/>
                </a:cubicBezTo>
                <a:cubicBezTo>
                  <a:pt x="841" y="1918"/>
                  <a:pt x="841" y="1918"/>
                  <a:pt x="848" y="1926"/>
                </a:cubicBezTo>
                <a:cubicBezTo>
                  <a:pt x="848" y="1918"/>
                  <a:pt x="848" y="1910"/>
                  <a:pt x="848" y="1902"/>
                </a:cubicBezTo>
                <a:cubicBezTo>
                  <a:pt x="848" y="1902"/>
                  <a:pt x="848" y="1902"/>
                  <a:pt x="848" y="1895"/>
                </a:cubicBezTo>
                <a:close/>
                <a:moveTo>
                  <a:pt x="63" y="1957"/>
                </a:moveTo>
                <a:cubicBezTo>
                  <a:pt x="63" y="1957"/>
                  <a:pt x="63" y="1957"/>
                  <a:pt x="48" y="1949"/>
                </a:cubicBezTo>
                <a:cubicBezTo>
                  <a:pt x="48" y="1941"/>
                  <a:pt x="48" y="1949"/>
                  <a:pt x="40" y="1941"/>
                </a:cubicBezTo>
                <a:cubicBezTo>
                  <a:pt x="40" y="1941"/>
                  <a:pt x="40" y="1941"/>
                  <a:pt x="40" y="1941"/>
                </a:cubicBezTo>
                <a:cubicBezTo>
                  <a:pt x="40" y="1941"/>
                  <a:pt x="32" y="1941"/>
                  <a:pt x="32" y="1941"/>
                </a:cubicBezTo>
                <a:cubicBezTo>
                  <a:pt x="40" y="1949"/>
                  <a:pt x="40" y="1949"/>
                  <a:pt x="48" y="1949"/>
                </a:cubicBezTo>
                <a:cubicBezTo>
                  <a:pt x="48" y="1957"/>
                  <a:pt x="48" y="1957"/>
                  <a:pt x="48" y="1957"/>
                </a:cubicBezTo>
                <a:cubicBezTo>
                  <a:pt x="48" y="1957"/>
                  <a:pt x="48" y="1949"/>
                  <a:pt x="48" y="1949"/>
                </a:cubicBezTo>
                <a:cubicBezTo>
                  <a:pt x="55" y="1957"/>
                  <a:pt x="55" y="1957"/>
                  <a:pt x="63" y="1957"/>
                </a:cubicBezTo>
                <a:close/>
                <a:moveTo>
                  <a:pt x="566" y="2380"/>
                </a:moveTo>
                <a:cubicBezTo>
                  <a:pt x="574" y="2372"/>
                  <a:pt x="574" y="2372"/>
                  <a:pt x="582" y="2356"/>
                </a:cubicBezTo>
                <a:cubicBezTo>
                  <a:pt x="582" y="2356"/>
                  <a:pt x="582" y="2356"/>
                  <a:pt x="574" y="2364"/>
                </a:cubicBezTo>
                <a:cubicBezTo>
                  <a:pt x="574" y="2364"/>
                  <a:pt x="574" y="2372"/>
                  <a:pt x="566" y="2372"/>
                </a:cubicBezTo>
                <a:cubicBezTo>
                  <a:pt x="566" y="2380"/>
                  <a:pt x="566" y="2380"/>
                  <a:pt x="566" y="2380"/>
                </a:cubicBezTo>
                <a:cubicBezTo>
                  <a:pt x="566" y="2380"/>
                  <a:pt x="566" y="2380"/>
                  <a:pt x="566" y="2380"/>
                </a:cubicBezTo>
                <a:cubicBezTo>
                  <a:pt x="566" y="2380"/>
                  <a:pt x="566" y="2380"/>
                  <a:pt x="566" y="2388"/>
                </a:cubicBezTo>
                <a:cubicBezTo>
                  <a:pt x="566" y="2388"/>
                  <a:pt x="566" y="2388"/>
                  <a:pt x="566" y="2380"/>
                </a:cubicBezTo>
                <a:cubicBezTo>
                  <a:pt x="566" y="2380"/>
                  <a:pt x="566" y="2380"/>
                  <a:pt x="566" y="2380"/>
                </a:cubicBezTo>
                <a:close/>
                <a:moveTo>
                  <a:pt x="574" y="2364"/>
                </a:moveTo>
                <a:cubicBezTo>
                  <a:pt x="574" y="2364"/>
                  <a:pt x="574" y="2364"/>
                  <a:pt x="574" y="2364"/>
                </a:cubicBezTo>
                <a:cubicBezTo>
                  <a:pt x="574" y="2364"/>
                  <a:pt x="574" y="2364"/>
                  <a:pt x="574" y="2364"/>
                </a:cubicBezTo>
                <a:cubicBezTo>
                  <a:pt x="574" y="2364"/>
                  <a:pt x="574" y="2364"/>
                  <a:pt x="574" y="2364"/>
                </a:cubicBezTo>
                <a:close/>
                <a:moveTo>
                  <a:pt x="40" y="1941"/>
                </a:moveTo>
                <a:cubicBezTo>
                  <a:pt x="32" y="1941"/>
                  <a:pt x="32" y="1941"/>
                  <a:pt x="32" y="1941"/>
                </a:cubicBezTo>
                <a:cubicBezTo>
                  <a:pt x="32" y="1941"/>
                  <a:pt x="32" y="1941"/>
                  <a:pt x="32" y="1941"/>
                </a:cubicBezTo>
                <a:cubicBezTo>
                  <a:pt x="32" y="1941"/>
                  <a:pt x="24" y="1941"/>
                  <a:pt x="24" y="1941"/>
                </a:cubicBezTo>
                <a:cubicBezTo>
                  <a:pt x="32" y="1941"/>
                  <a:pt x="32" y="1941"/>
                  <a:pt x="32" y="1941"/>
                </a:cubicBezTo>
                <a:cubicBezTo>
                  <a:pt x="32" y="1941"/>
                  <a:pt x="32" y="1941"/>
                  <a:pt x="32" y="1941"/>
                </a:cubicBezTo>
                <a:cubicBezTo>
                  <a:pt x="32" y="1941"/>
                  <a:pt x="32" y="1941"/>
                  <a:pt x="32" y="1941"/>
                </a:cubicBezTo>
                <a:cubicBezTo>
                  <a:pt x="32" y="1941"/>
                  <a:pt x="32" y="1941"/>
                  <a:pt x="32" y="1941"/>
                </a:cubicBezTo>
                <a:cubicBezTo>
                  <a:pt x="32" y="1941"/>
                  <a:pt x="32" y="1941"/>
                  <a:pt x="40" y="1941"/>
                </a:cubicBezTo>
                <a:close/>
                <a:moveTo>
                  <a:pt x="103" y="2043"/>
                </a:moveTo>
                <a:cubicBezTo>
                  <a:pt x="103" y="2043"/>
                  <a:pt x="103" y="2043"/>
                  <a:pt x="118" y="2059"/>
                </a:cubicBezTo>
                <a:cubicBezTo>
                  <a:pt x="118" y="2059"/>
                  <a:pt x="118" y="2059"/>
                  <a:pt x="118" y="2059"/>
                </a:cubicBezTo>
                <a:cubicBezTo>
                  <a:pt x="118" y="2059"/>
                  <a:pt x="110" y="2051"/>
                  <a:pt x="110" y="2043"/>
                </a:cubicBezTo>
                <a:cubicBezTo>
                  <a:pt x="103" y="2043"/>
                  <a:pt x="103" y="2043"/>
                  <a:pt x="103" y="2043"/>
                </a:cubicBezTo>
                <a:close/>
                <a:moveTo>
                  <a:pt x="197" y="2223"/>
                </a:moveTo>
                <a:cubicBezTo>
                  <a:pt x="205" y="2223"/>
                  <a:pt x="205" y="2231"/>
                  <a:pt x="205" y="2231"/>
                </a:cubicBezTo>
                <a:cubicBezTo>
                  <a:pt x="205" y="2223"/>
                  <a:pt x="205" y="2223"/>
                  <a:pt x="197" y="2223"/>
                </a:cubicBezTo>
                <a:close/>
                <a:moveTo>
                  <a:pt x="71" y="2028"/>
                </a:moveTo>
                <a:cubicBezTo>
                  <a:pt x="63" y="2020"/>
                  <a:pt x="63" y="2020"/>
                  <a:pt x="48" y="2004"/>
                </a:cubicBezTo>
                <a:cubicBezTo>
                  <a:pt x="40" y="2004"/>
                  <a:pt x="40" y="2004"/>
                  <a:pt x="40" y="2004"/>
                </a:cubicBezTo>
                <a:cubicBezTo>
                  <a:pt x="40" y="2004"/>
                  <a:pt x="48" y="2004"/>
                  <a:pt x="48" y="2012"/>
                </a:cubicBezTo>
                <a:cubicBezTo>
                  <a:pt x="48" y="2012"/>
                  <a:pt x="48" y="2012"/>
                  <a:pt x="48" y="2012"/>
                </a:cubicBezTo>
                <a:cubicBezTo>
                  <a:pt x="48" y="2012"/>
                  <a:pt x="48" y="2012"/>
                  <a:pt x="55" y="2012"/>
                </a:cubicBezTo>
                <a:cubicBezTo>
                  <a:pt x="55" y="2020"/>
                  <a:pt x="63" y="2020"/>
                  <a:pt x="71" y="2028"/>
                </a:cubicBezTo>
                <a:cubicBezTo>
                  <a:pt x="71" y="2028"/>
                  <a:pt x="71" y="2028"/>
                  <a:pt x="71" y="2028"/>
                </a:cubicBezTo>
                <a:cubicBezTo>
                  <a:pt x="71" y="2028"/>
                  <a:pt x="71" y="2028"/>
                  <a:pt x="71" y="2028"/>
                </a:cubicBezTo>
                <a:cubicBezTo>
                  <a:pt x="71" y="2028"/>
                  <a:pt x="79" y="2035"/>
                  <a:pt x="79" y="2035"/>
                </a:cubicBezTo>
                <a:cubicBezTo>
                  <a:pt x="79" y="2035"/>
                  <a:pt x="79" y="2035"/>
                  <a:pt x="79" y="2028"/>
                </a:cubicBezTo>
                <a:cubicBezTo>
                  <a:pt x="79" y="2028"/>
                  <a:pt x="71" y="2028"/>
                  <a:pt x="71" y="2028"/>
                </a:cubicBezTo>
                <a:close/>
                <a:moveTo>
                  <a:pt x="63" y="2028"/>
                </a:moveTo>
                <a:cubicBezTo>
                  <a:pt x="63" y="2028"/>
                  <a:pt x="63" y="2028"/>
                  <a:pt x="63" y="2028"/>
                </a:cubicBezTo>
                <a:cubicBezTo>
                  <a:pt x="63" y="2028"/>
                  <a:pt x="63" y="2028"/>
                  <a:pt x="55" y="2028"/>
                </a:cubicBezTo>
                <a:cubicBezTo>
                  <a:pt x="63" y="2028"/>
                  <a:pt x="63" y="2028"/>
                  <a:pt x="63" y="2028"/>
                </a:cubicBezTo>
                <a:close/>
                <a:moveTo>
                  <a:pt x="118" y="2059"/>
                </a:moveTo>
                <a:cubicBezTo>
                  <a:pt x="118" y="2059"/>
                  <a:pt x="118" y="2059"/>
                  <a:pt x="118" y="2059"/>
                </a:cubicBezTo>
                <a:cubicBezTo>
                  <a:pt x="118" y="2059"/>
                  <a:pt x="118" y="2059"/>
                  <a:pt x="118" y="2059"/>
                </a:cubicBezTo>
                <a:cubicBezTo>
                  <a:pt x="118" y="2059"/>
                  <a:pt x="118" y="2059"/>
                  <a:pt x="118" y="2059"/>
                </a:cubicBezTo>
                <a:close/>
                <a:moveTo>
                  <a:pt x="103" y="2090"/>
                </a:moveTo>
                <a:cubicBezTo>
                  <a:pt x="103" y="2082"/>
                  <a:pt x="103" y="2082"/>
                  <a:pt x="103" y="2082"/>
                </a:cubicBezTo>
                <a:cubicBezTo>
                  <a:pt x="95" y="2082"/>
                  <a:pt x="95" y="2082"/>
                  <a:pt x="95" y="2082"/>
                </a:cubicBezTo>
                <a:cubicBezTo>
                  <a:pt x="103" y="2090"/>
                  <a:pt x="103" y="2090"/>
                  <a:pt x="110" y="2098"/>
                </a:cubicBezTo>
                <a:cubicBezTo>
                  <a:pt x="110" y="2098"/>
                  <a:pt x="118" y="2106"/>
                  <a:pt x="118" y="2106"/>
                </a:cubicBezTo>
                <a:cubicBezTo>
                  <a:pt x="118" y="2106"/>
                  <a:pt x="118" y="2106"/>
                  <a:pt x="118" y="2106"/>
                </a:cubicBezTo>
                <a:cubicBezTo>
                  <a:pt x="118" y="2098"/>
                  <a:pt x="110" y="2098"/>
                  <a:pt x="103" y="2090"/>
                </a:cubicBezTo>
                <a:close/>
                <a:moveTo>
                  <a:pt x="32" y="1941"/>
                </a:moveTo>
                <a:cubicBezTo>
                  <a:pt x="32" y="1941"/>
                  <a:pt x="32" y="1941"/>
                  <a:pt x="32" y="1941"/>
                </a:cubicBezTo>
                <a:cubicBezTo>
                  <a:pt x="32" y="1941"/>
                  <a:pt x="24" y="1934"/>
                  <a:pt x="32" y="1941"/>
                </a:cubicBezTo>
                <a:close/>
                <a:moveTo>
                  <a:pt x="32" y="1941"/>
                </a:moveTo>
                <a:cubicBezTo>
                  <a:pt x="32" y="1941"/>
                  <a:pt x="24" y="1941"/>
                  <a:pt x="24" y="1941"/>
                </a:cubicBezTo>
                <a:cubicBezTo>
                  <a:pt x="24" y="1941"/>
                  <a:pt x="24" y="1941"/>
                  <a:pt x="32" y="1941"/>
                </a:cubicBezTo>
                <a:cubicBezTo>
                  <a:pt x="32" y="1941"/>
                  <a:pt x="32" y="1941"/>
                  <a:pt x="32" y="1941"/>
                </a:cubicBezTo>
                <a:close/>
                <a:moveTo>
                  <a:pt x="841" y="1926"/>
                </a:moveTo>
                <a:cubicBezTo>
                  <a:pt x="841" y="1926"/>
                  <a:pt x="841" y="1926"/>
                  <a:pt x="841" y="1926"/>
                </a:cubicBezTo>
                <a:cubicBezTo>
                  <a:pt x="841" y="1918"/>
                  <a:pt x="841" y="1918"/>
                  <a:pt x="841" y="1918"/>
                </a:cubicBezTo>
                <a:cubicBezTo>
                  <a:pt x="841" y="1918"/>
                  <a:pt x="841" y="1918"/>
                  <a:pt x="841" y="1918"/>
                </a:cubicBezTo>
                <a:cubicBezTo>
                  <a:pt x="841" y="1926"/>
                  <a:pt x="841" y="1926"/>
                  <a:pt x="841" y="1926"/>
                </a:cubicBezTo>
                <a:cubicBezTo>
                  <a:pt x="841" y="1926"/>
                  <a:pt x="841" y="1926"/>
                  <a:pt x="841" y="1926"/>
                </a:cubicBezTo>
                <a:close/>
                <a:moveTo>
                  <a:pt x="79" y="2012"/>
                </a:moveTo>
                <a:cubicBezTo>
                  <a:pt x="71" y="2004"/>
                  <a:pt x="71" y="2004"/>
                  <a:pt x="71" y="2004"/>
                </a:cubicBezTo>
                <a:cubicBezTo>
                  <a:pt x="71" y="2004"/>
                  <a:pt x="71" y="2004"/>
                  <a:pt x="71" y="2004"/>
                </a:cubicBezTo>
                <a:cubicBezTo>
                  <a:pt x="71" y="2004"/>
                  <a:pt x="79" y="2012"/>
                  <a:pt x="79" y="2012"/>
                </a:cubicBezTo>
                <a:close/>
                <a:moveTo>
                  <a:pt x="519" y="2458"/>
                </a:moveTo>
                <a:cubicBezTo>
                  <a:pt x="519" y="2458"/>
                  <a:pt x="519" y="2458"/>
                  <a:pt x="519" y="2458"/>
                </a:cubicBezTo>
                <a:cubicBezTo>
                  <a:pt x="519" y="2458"/>
                  <a:pt x="519" y="2458"/>
                  <a:pt x="519" y="2458"/>
                </a:cubicBezTo>
                <a:cubicBezTo>
                  <a:pt x="519" y="2458"/>
                  <a:pt x="519" y="2458"/>
                  <a:pt x="519" y="2458"/>
                </a:cubicBezTo>
                <a:close/>
                <a:moveTo>
                  <a:pt x="527" y="2442"/>
                </a:moveTo>
                <a:cubicBezTo>
                  <a:pt x="527" y="2442"/>
                  <a:pt x="527" y="2442"/>
                  <a:pt x="519" y="2450"/>
                </a:cubicBezTo>
                <a:cubicBezTo>
                  <a:pt x="519" y="2458"/>
                  <a:pt x="519" y="2450"/>
                  <a:pt x="527" y="2442"/>
                </a:cubicBezTo>
                <a:close/>
                <a:moveTo>
                  <a:pt x="71" y="2004"/>
                </a:moveTo>
                <a:cubicBezTo>
                  <a:pt x="71" y="2004"/>
                  <a:pt x="71" y="2012"/>
                  <a:pt x="71" y="2004"/>
                </a:cubicBezTo>
                <a:cubicBezTo>
                  <a:pt x="71" y="2004"/>
                  <a:pt x="63" y="2004"/>
                  <a:pt x="63" y="1996"/>
                </a:cubicBezTo>
                <a:cubicBezTo>
                  <a:pt x="63" y="1996"/>
                  <a:pt x="63" y="1996"/>
                  <a:pt x="55" y="1996"/>
                </a:cubicBezTo>
                <a:cubicBezTo>
                  <a:pt x="55" y="1996"/>
                  <a:pt x="55" y="1996"/>
                  <a:pt x="63" y="1996"/>
                </a:cubicBezTo>
                <a:cubicBezTo>
                  <a:pt x="63" y="1996"/>
                  <a:pt x="63" y="1996"/>
                  <a:pt x="71" y="2004"/>
                </a:cubicBezTo>
                <a:close/>
                <a:moveTo>
                  <a:pt x="79" y="2035"/>
                </a:moveTo>
                <a:cubicBezTo>
                  <a:pt x="79" y="2035"/>
                  <a:pt x="79" y="2035"/>
                  <a:pt x="71" y="2035"/>
                </a:cubicBezTo>
                <a:cubicBezTo>
                  <a:pt x="71" y="2035"/>
                  <a:pt x="71" y="2035"/>
                  <a:pt x="71" y="2035"/>
                </a:cubicBezTo>
                <a:cubicBezTo>
                  <a:pt x="79" y="2035"/>
                  <a:pt x="79" y="2035"/>
                  <a:pt x="79" y="2035"/>
                </a:cubicBezTo>
                <a:close/>
                <a:moveTo>
                  <a:pt x="79" y="2035"/>
                </a:moveTo>
                <a:cubicBezTo>
                  <a:pt x="79" y="2035"/>
                  <a:pt x="79" y="2035"/>
                  <a:pt x="79" y="2035"/>
                </a:cubicBezTo>
                <a:cubicBezTo>
                  <a:pt x="79" y="2035"/>
                  <a:pt x="79" y="2035"/>
                  <a:pt x="79" y="2035"/>
                </a:cubicBezTo>
                <a:cubicBezTo>
                  <a:pt x="79" y="2035"/>
                  <a:pt x="79" y="2035"/>
                  <a:pt x="79" y="2035"/>
                </a:cubicBezTo>
                <a:close/>
                <a:moveTo>
                  <a:pt x="63" y="1996"/>
                </a:moveTo>
                <a:cubicBezTo>
                  <a:pt x="55" y="1996"/>
                  <a:pt x="55" y="1988"/>
                  <a:pt x="55" y="1988"/>
                </a:cubicBezTo>
                <a:cubicBezTo>
                  <a:pt x="55" y="1996"/>
                  <a:pt x="55" y="1996"/>
                  <a:pt x="55" y="1996"/>
                </a:cubicBezTo>
                <a:cubicBezTo>
                  <a:pt x="55" y="1996"/>
                  <a:pt x="63" y="1996"/>
                  <a:pt x="63" y="1996"/>
                </a:cubicBezTo>
                <a:cubicBezTo>
                  <a:pt x="63" y="1996"/>
                  <a:pt x="63" y="1996"/>
                  <a:pt x="63" y="1996"/>
                </a:cubicBezTo>
                <a:close/>
                <a:moveTo>
                  <a:pt x="833" y="1941"/>
                </a:moveTo>
                <a:cubicBezTo>
                  <a:pt x="833" y="1949"/>
                  <a:pt x="833" y="1949"/>
                  <a:pt x="833" y="1949"/>
                </a:cubicBezTo>
                <a:cubicBezTo>
                  <a:pt x="833" y="1949"/>
                  <a:pt x="833" y="1949"/>
                  <a:pt x="833" y="1957"/>
                </a:cubicBezTo>
                <a:cubicBezTo>
                  <a:pt x="833" y="1957"/>
                  <a:pt x="841" y="1949"/>
                  <a:pt x="841" y="1957"/>
                </a:cubicBezTo>
                <a:cubicBezTo>
                  <a:pt x="841" y="1957"/>
                  <a:pt x="841" y="1957"/>
                  <a:pt x="833" y="1965"/>
                </a:cubicBezTo>
                <a:cubicBezTo>
                  <a:pt x="841" y="1965"/>
                  <a:pt x="841" y="1965"/>
                  <a:pt x="841" y="1957"/>
                </a:cubicBezTo>
                <a:cubicBezTo>
                  <a:pt x="848" y="1949"/>
                  <a:pt x="841" y="1941"/>
                  <a:pt x="848" y="1934"/>
                </a:cubicBezTo>
                <a:cubicBezTo>
                  <a:pt x="841" y="1941"/>
                  <a:pt x="841" y="1941"/>
                  <a:pt x="841" y="1941"/>
                </a:cubicBezTo>
                <a:cubicBezTo>
                  <a:pt x="841" y="1941"/>
                  <a:pt x="841" y="1941"/>
                  <a:pt x="841" y="1941"/>
                </a:cubicBezTo>
                <a:cubicBezTo>
                  <a:pt x="841" y="1941"/>
                  <a:pt x="841" y="1941"/>
                  <a:pt x="833" y="1941"/>
                </a:cubicBezTo>
                <a:close/>
                <a:moveTo>
                  <a:pt x="841" y="1941"/>
                </a:moveTo>
                <a:cubicBezTo>
                  <a:pt x="841" y="1934"/>
                  <a:pt x="841" y="1926"/>
                  <a:pt x="841" y="1926"/>
                </a:cubicBezTo>
                <a:cubicBezTo>
                  <a:pt x="841" y="1926"/>
                  <a:pt x="841" y="1926"/>
                  <a:pt x="841" y="1926"/>
                </a:cubicBezTo>
                <a:cubicBezTo>
                  <a:pt x="841" y="1926"/>
                  <a:pt x="841" y="1926"/>
                  <a:pt x="841" y="1941"/>
                </a:cubicBezTo>
                <a:close/>
                <a:moveTo>
                  <a:pt x="542" y="2411"/>
                </a:moveTo>
                <a:cubicBezTo>
                  <a:pt x="542" y="2411"/>
                  <a:pt x="542" y="2411"/>
                  <a:pt x="542" y="2411"/>
                </a:cubicBezTo>
                <a:cubicBezTo>
                  <a:pt x="542" y="2411"/>
                  <a:pt x="550" y="2411"/>
                  <a:pt x="550" y="2403"/>
                </a:cubicBezTo>
                <a:cubicBezTo>
                  <a:pt x="542" y="2411"/>
                  <a:pt x="542" y="2411"/>
                  <a:pt x="542" y="2411"/>
                </a:cubicBezTo>
                <a:close/>
                <a:moveTo>
                  <a:pt x="833" y="1957"/>
                </a:moveTo>
                <a:cubicBezTo>
                  <a:pt x="833" y="1957"/>
                  <a:pt x="833" y="1957"/>
                  <a:pt x="833" y="1957"/>
                </a:cubicBezTo>
                <a:cubicBezTo>
                  <a:pt x="833" y="1965"/>
                  <a:pt x="833" y="1965"/>
                  <a:pt x="833" y="1957"/>
                </a:cubicBezTo>
                <a:close/>
                <a:moveTo>
                  <a:pt x="110" y="2020"/>
                </a:moveTo>
                <a:cubicBezTo>
                  <a:pt x="110" y="2020"/>
                  <a:pt x="110" y="2020"/>
                  <a:pt x="118" y="2020"/>
                </a:cubicBezTo>
                <a:cubicBezTo>
                  <a:pt x="118" y="2020"/>
                  <a:pt x="118" y="2020"/>
                  <a:pt x="118" y="2020"/>
                </a:cubicBezTo>
                <a:lnTo>
                  <a:pt x="110" y="2020"/>
                </a:lnTo>
                <a:close/>
                <a:moveTo>
                  <a:pt x="212" y="2223"/>
                </a:moveTo>
                <a:cubicBezTo>
                  <a:pt x="212" y="2223"/>
                  <a:pt x="205" y="2223"/>
                  <a:pt x="205" y="2223"/>
                </a:cubicBezTo>
                <a:cubicBezTo>
                  <a:pt x="212" y="2223"/>
                  <a:pt x="205" y="2223"/>
                  <a:pt x="212" y="2223"/>
                </a:cubicBezTo>
                <a:close/>
                <a:moveTo>
                  <a:pt x="817" y="1996"/>
                </a:moveTo>
                <a:cubicBezTo>
                  <a:pt x="817" y="2004"/>
                  <a:pt x="817" y="2004"/>
                  <a:pt x="817" y="2004"/>
                </a:cubicBezTo>
                <a:cubicBezTo>
                  <a:pt x="809" y="2028"/>
                  <a:pt x="794" y="2059"/>
                  <a:pt x="786" y="2090"/>
                </a:cubicBezTo>
                <a:cubicBezTo>
                  <a:pt x="786" y="2090"/>
                  <a:pt x="778" y="2098"/>
                  <a:pt x="778" y="2106"/>
                </a:cubicBezTo>
                <a:cubicBezTo>
                  <a:pt x="801" y="2051"/>
                  <a:pt x="817" y="1996"/>
                  <a:pt x="833" y="1934"/>
                </a:cubicBezTo>
                <a:cubicBezTo>
                  <a:pt x="841" y="1934"/>
                  <a:pt x="841" y="1934"/>
                  <a:pt x="841" y="1926"/>
                </a:cubicBezTo>
                <a:cubicBezTo>
                  <a:pt x="841" y="1926"/>
                  <a:pt x="841" y="1934"/>
                  <a:pt x="833" y="1934"/>
                </a:cubicBezTo>
                <a:cubicBezTo>
                  <a:pt x="841" y="1926"/>
                  <a:pt x="841" y="1926"/>
                  <a:pt x="841" y="1918"/>
                </a:cubicBezTo>
                <a:cubicBezTo>
                  <a:pt x="841" y="1918"/>
                  <a:pt x="833" y="1926"/>
                  <a:pt x="833" y="1926"/>
                </a:cubicBezTo>
                <a:cubicBezTo>
                  <a:pt x="833" y="1918"/>
                  <a:pt x="841" y="1910"/>
                  <a:pt x="848" y="1895"/>
                </a:cubicBezTo>
                <a:cubicBezTo>
                  <a:pt x="848" y="1895"/>
                  <a:pt x="848" y="1895"/>
                  <a:pt x="848" y="1895"/>
                </a:cubicBezTo>
                <a:cubicBezTo>
                  <a:pt x="841" y="1895"/>
                  <a:pt x="841" y="1895"/>
                  <a:pt x="841" y="1895"/>
                </a:cubicBezTo>
                <a:cubicBezTo>
                  <a:pt x="833" y="1910"/>
                  <a:pt x="833" y="1934"/>
                  <a:pt x="825" y="1949"/>
                </a:cubicBezTo>
                <a:cubicBezTo>
                  <a:pt x="825" y="1941"/>
                  <a:pt x="833" y="1934"/>
                  <a:pt x="833" y="1926"/>
                </a:cubicBezTo>
                <a:cubicBezTo>
                  <a:pt x="833" y="1926"/>
                  <a:pt x="833" y="1926"/>
                  <a:pt x="833" y="1926"/>
                </a:cubicBezTo>
                <a:cubicBezTo>
                  <a:pt x="833" y="1926"/>
                  <a:pt x="833" y="1926"/>
                  <a:pt x="833" y="1926"/>
                </a:cubicBezTo>
                <a:cubicBezTo>
                  <a:pt x="833" y="1926"/>
                  <a:pt x="833" y="1926"/>
                  <a:pt x="833" y="1926"/>
                </a:cubicBezTo>
                <a:cubicBezTo>
                  <a:pt x="833" y="1934"/>
                  <a:pt x="825" y="1934"/>
                  <a:pt x="825" y="1941"/>
                </a:cubicBezTo>
                <a:cubicBezTo>
                  <a:pt x="817" y="1949"/>
                  <a:pt x="817" y="1957"/>
                  <a:pt x="817" y="1957"/>
                </a:cubicBezTo>
                <a:cubicBezTo>
                  <a:pt x="817" y="1965"/>
                  <a:pt x="817" y="1957"/>
                  <a:pt x="817" y="1973"/>
                </a:cubicBezTo>
                <a:cubicBezTo>
                  <a:pt x="817" y="1965"/>
                  <a:pt x="817" y="1973"/>
                  <a:pt x="809" y="1973"/>
                </a:cubicBezTo>
                <a:cubicBezTo>
                  <a:pt x="809" y="1973"/>
                  <a:pt x="809" y="1973"/>
                  <a:pt x="809" y="1973"/>
                </a:cubicBezTo>
                <a:cubicBezTo>
                  <a:pt x="809" y="1973"/>
                  <a:pt x="809" y="1973"/>
                  <a:pt x="809" y="1973"/>
                </a:cubicBezTo>
                <a:cubicBezTo>
                  <a:pt x="809" y="1988"/>
                  <a:pt x="809" y="1988"/>
                  <a:pt x="801" y="1996"/>
                </a:cubicBezTo>
                <a:cubicBezTo>
                  <a:pt x="801" y="1996"/>
                  <a:pt x="809" y="1996"/>
                  <a:pt x="809" y="1996"/>
                </a:cubicBezTo>
                <a:cubicBezTo>
                  <a:pt x="809" y="1996"/>
                  <a:pt x="809" y="1996"/>
                  <a:pt x="809" y="1996"/>
                </a:cubicBezTo>
                <a:cubicBezTo>
                  <a:pt x="809" y="1996"/>
                  <a:pt x="809" y="1996"/>
                  <a:pt x="809" y="1988"/>
                </a:cubicBezTo>
                <a:cubicBezTo>
                  <a:pt x="809" y="1996"/>
                  <a:pt x="809" y="1996"/>
                  <a:pt x="809" y="1996"/>
                </a:cubicBezTo>
                <a:cubicBezTo>
                  <a:pt x="809" y="1996"/>
                  <a:pt x="809" y="1996"/>
                  <a:pt x="809" y="1988"/>
                </a:cubicBezTo>
                <a:cubicBezTo>
                  <a:pt x="809" y="1988"/>
                  <a:pt x="809" y="1988"/>
                  <a:pt x="809" y="1988"/>
                </a:cubicBezTo>
                <a:cubicBezTo>
                  <a:pt x="809" y="1988"/>
                  <a:pt x="809" y="1996"/>
                  <a:pt x="809" y="1996"/>
                </a:cubicBezTo>
                <a:cubicBezTo>
                  <a:pt x="809" y="2004"/>
                  <a:pt x="801" y="2020"/>
                  <a:pt x="794" y="2035"/>
                </a:cubicBezTo>
                <a:cubicBezTo>
                  <a:pt x="794" y="2020"/>
                  <a:pt x="794" y="2028"/>
                  <a:pt x="794" y="2020"/>
                </a:cubicBezTo>
                <a:cubicBezTo>
                  <a:pt x="786" y="2028"/>
                  <a:pt x="786" y="2028"/>
                  <a:pt x="786" y="2035"/>
                </a:cubicBezTo>
                <a:cubicBezTo>
                  <a:pt x="786" y="2035"/>
                  <a:pt x="778" y="2035"/>
                  <a:pt x="778" y="2035"/>
                </a:cubicBezTo>
                <a:cubicBezTo>
                  <a:pt x="786" y="2020"/>
                  <a:pt x="786" y="2020"/>
                  <a:pt x="786" y="2028"/>
                </a:cubicBezTo>
                <a:cubicBezTo>
                  <a:pt x="794" y="2012"/>
                  <a:pt x="794" y="2004"/>
                  <a:pt x="801" y="1988"/>
                </a:cubicBezTo>
                <a:cubicBezTo>
                  <a:pt x="801" y="1988"/>
                  <a:pt x="801" y="1988"/>
                  <a:pt x="794" y="1996"/>
                </a:cubicBezTo>
                <a:cubicBezTo>
                  <a:pt x="794" y="1996"/>
                  <a:pt x="794" y="1996"/>
                  <a:pt x="794" y="1988"/>
                </a:cubicBezTo>
                <a:cubicBezTo>
                  <a:pt x="801" y="1988"/>
                  <a:pt x="801" y="1973"/>
                  <a:pt x="801" y="1973"/>
                </a:cubicBezTo>
                <a:cubicBezTo>
                  <a:pt x="801" y="1965"/>
                  <a:pt x="801" y="1965"/>
                  <a:pt x="801" y="1965"/>
                </a:cubicBezTo>
                <a:cubicBezTo>
                  <a:pt x="794" y="1988"/>
                  <a:pt x="770" y="2043"/>
                  <a:pt x="762" y="2075"/>
                </a:cubicBezTo>
                <a:cubicBezTo>
                  <a:pt x="746" y="2106"/>
                  <a:pt x="746" y="2106"/>
                  <a:pt x="731" y="2129"/>
                </a:cubicBezTo>
                <a:cubicBezTo>
                  <a:pt x="731" y="2137"/>
                  <a:pt x="731" y="2137"/>
                  <a:pt x="731" y="2137"/>
                </a:cubicBezTo>
                <a:cubicBezTo>
                  <a:pt x="731" y="2137"/>
                  <a:pt x="731" y="2137"/>
                  <a:pt x="723" y="2145"/>
                </a:cubicBezTo>
                <a:cubicBezTo>
                  <a:pt x="723" y="2145"/>
                  <a:pt x="723" y="2145"/>
                  <a:pt x="723" y="2145"/>
                </a:cubicBezTo>
                <a:cubicBezTo>
                  <a:pt x="723" y="2153"/>
                  <a:pt x="723" y="2161"/>
                  <a:pt x="715" y="2161"/>
                </a:cubicBezTo>
                <a:cubicBezTo>
                  <a:pt x="715" y="2161"/>
                  <a:pt x="715" y="2161"/>
                  <a:pt x="715" y="2168"/>
                </a:cubicBezTo>
                <a:cubicBezTo>
                  <a:pt x="715" y="2153"/>
                  <a:pt x="715" y="2153"/>
                  <a:pt x="723" y="2145"/>
                </a:cubicBezTo>
                <a:cubicBezTo>
                  <a:pt x="723" y="2145"/>
                  <a:pt x="723" y="2145"/>
                  <a:pt x="723" y="2145"/>
                </a:cubicBezTo>
                <a:cubicBezTo>
                  <a:pt x="731" y="2137"/>
                  <a:pt x="723" y="2145"/>
                  <a:pt x="731" y="2137"/>
                </a:cubicBezTo>
                <a:cubicBezTo>
                  <a:pt x="731" y="2137"/>
                  <a:pt x="731" y="2137"/>
                  <a:pt x="731" y="2137"/>
                </a:cubicBezTo>
                <a:cubicBezTo>
                  <a:pt x="731" y="2121"/>
                  <a:pt x="754" y="2082"/>
                  <a:pt x="754" y="2075"/>
                </a:cubicBezTo>
                <a:cubicBezTo>
                  <a:pt x="754" y="2075"/>
                  <a:pt x="754" y="2075"/>
                  <a:pt x="762" y="2067"/>
                </a:cubicBezTo>
                <a:cubicBezTo>
                  <a:pt x="778" y="2020"/>
                  <a:pt x="794" y="1996"/>
                  <a:pt x="801" y="1957"/>
                </a:cubicBezTo>
                <a:cubicBezTo>
                  <a:pt x="794" y="1965"/>
                  <a:pt x="794" y="1965"/>
                  <a:pt x="794" y="1965"/>
                </a:cubicBezTo>
                <a:cubicBezTo>
                  <a:pt x="794" y="1965"/>
                  <a:pt x="794" y="1965"/>
                  <a:pt x="794" y="1957"/>
                </a:cubicBezTo>
                <a:cubicBezTo>
                  <a:pt x="794" y="1957"/>
                  <a:pt x="794" y="1957"/>
                  <a:pt x="801" y="1957"/>
                </a:cubicBezTo>
                <a:cubicBezTo>
                  <a:pt x="801" y="1941"/>
                  <a:pt x="801" y="1949"/>
                  <a:pt x="801" y="1941"/>
                </a:cubicBezTo>
                <a:cubicBezTo>
                  <a:pt x="801" y="1941"/>
                  <a:pt x="801" y="1941"/>
                  <a:pt x="794" y="1957"/>
                </a:cubicBezTo>
                <a:cubicBezTo>
                  <a:pt x="794" y="1965"/>
                  <a:pt x="794" y="1965"/>
                  <a:pt x="786" y="1973"/>
                </a:cubicBezTo>
                <a:cubicBezTo>
                  <a:pt x="786" y="1981"/>
                  <a:pt x="786" y="1973"/>
                  <a:pt x="786" y="1988"/>
                </a:cubicBezTo>
                <a:cubicBezTo>
                  <a:pt x="786" y="1981"/>
                  <a:pt x="786" y="1973"/>
                  <a:pt x="794" y="1965"/>
                </a:cubicBezTo>
                <a:cubicBezTo>
                  <a:pt x="794" y="1965"/>
                  <a:pt x="794" y="1965"/>
                  <a:pt x="786" y="1988"/>
                </a:cubicBezTo>
                <a:cubicBezTo>
                  <a:pt x="786" y="1988"/>
                  <a:pt x="786" y="1988"/>
                  <a:pt x="786" y="1988"/>
                </a:cubicBezTo>
                <a:cubicBezTo>
                  <a:pt x="778" y="1996"/>
                  <a:pt x="778" y="2004"/>
                  <a:pt x="770" y="2020"/>
                </a:cubicBezTo>
                <a:cubicBezTo>
                  <a:pt x="762" y="2028"/>
                  <a:pt x="762" y="2043"/>
                  <a:pt x="754" y="2051"/>
                </a:cubicBezTo>
                <a:cubicBezTo>
                  <a:pt x="754" y="2051"/>
                  <a:pt x="754" y="2051"/>
                  <a:pt x="762" y="2043"/>
                </a:cubicBezTo>
                <a:cubicBezTo>
                  <a:pt x="754" y="2059"/>
                  <a:pt x="754" y="2059"/>
                  <a:pt x="746" y="2059"/>
                </a:cubicBezTo>
                <a:cubicBezTo>
                  <a:pt x="746" y="2059"/>
                  <a:pt x="746" y="2059"/>
                  <a:pt x="746" y="2082"/>
                </a:cubicBezTo>
                <a:cubicBezTo>
                  <a:pt x="739" y="2090"/>
                  <a:pt x="739" y="2090"/>
                  <a:pt x="739" y="2090"/>
                </a:cubicBezTo>
                <a:cubicBezTo>
                  <a:pt x="739" y="2090"/>
                  <a:pt x="739" y="2090"/>
                  <a:pt x="739" y="2098"/>
                </a:cubicBezTo>
                <a:cubicBezTo>
                  <a:pt x="723" y="2121"/>
                  <a:pt x="715" y="2137"/>
                  <a:pt x="715" y="2145"/>
                </a:cubicBezTo>
                <a:cubicBezTo>
                  <a:pt x="715" y="2145"/>
                  <a:pt x="715" y="2145"/>
                  <a:pt x="699" y="2161"/>
                </a:cubicBezTo>
                <a:cubicBezTo>
                  <a:pt x="699" y="2153"/>
                  <a:pt x="699" y="2161"/>
                  <a:pt x="699" y="2161"/>
                </a:cubicBezTo>
                <a:cubicBezTo>
                  <a:pt x="699" y="2161"/>
                  <a:pt x="699" y="2161"/>
                  <a:pt x="691" y="2161"/>
                </a:cubicBezTo>
                <a:cubicBezTo>
                  <a:pt x="691" y="2161"/>
                  <a:pt x="691" y="2161"/>
                  <a:pt x="699" y="2161"/>
                </a:cubicBezTo>
                <a:cubicBezTo>
                  <a:pt x="691" y="2161"/>
                  <a:pt x="699" y="2161"/>
                  <a:pt x="691" y="2161"/>
                </a:cubicBezTo>
                <a:cubicBezTo>
                  <a:pt x="691" y="2161"/>
                  <a:pt x="691" y="2161"/>
                  <a:pt x="691" y="2161"/>
                </a:cubicBezTo>
                <a:cubicBezTo>
                  <a:pt x="691" y="2168"/>
                  <a:pt x="691" y="2168"/>
                  <a:pt x="684" y="2176"/>
                </a:cubicBezTo>
                <a:cubicBezTo>
                  <a:pt x="684" y="2176"/>
                  <a:pt x="684" y="2184"/>
                  <a:pt x="684" y="2192"/>
                </a:cubicBezTo>
                <a:cubicBezTo>
                  <a:pt x="684" y="2184"/>
                  <a:pt x="684" y="2176"/>
                  <a:pt x="684" y="2176"/>
                </a:cubicBezTo>
                <a:cubicBezTo>
                  <a:pt x="684" y="2176"/>
                  <a:pt x="684" y="2176"/>
                  <a:pt x="691" y="2168"/>
                </a:cubicBezTo>
                <a:cubicBezTo>
                  <a:pt x="691" y="2168"/>
                  <a:pt x="691" y="2168"/>
                  <a:pt x="699" y="2161"/>
                </a:cubicBezTo>
                <a:cubicBezTo>
                  <a:pt x="699" y="2168"/>
                  <a:pt x="699" y="2168"/>
                  <a:pt x="699" y="2168"/>
                </a:cubicBezTo>
                <a:cubicBezTo>
                  <a:pt x="691" y="2168"/>
                  <a:pt x="691" y="2168"/>
                  <a:pt x="691" y="2176"/>
                </a:cubicBezTo>
                <a:cubicBezTo>
                  <a:pt x="691" y="2176"/>
                  <a:pt x="691" y="2176"/>
                  <a:pt x="691" y="2176"/>
                </a:cubicBezTo>
                <a:cubicBezTo>
                  <a:pt x="684" y="2176"/>
                  <a:pt x="684" y="2176"/>
                  <a:pt x="684" y="2176"/>
                </a:cubicBezTo>
                <a:cubicBezTo>
                  <a:pt x="684" y="2184"/>
                  <a:pt x="684" y="2184"/>
                  <a:pt x="684" y="2184"/>
                </a:cubicBezTo>
                <a:cubicBezTo>
                  <a:pt x="691" y="2184"/>
                  <a:pt x="691" y="2184"/>
                  <a:pt x="691" y="2184"/>
                </a:cubicBezTo>
                <a:cubicBezTo>
                  <a:pt x="684" y="2184"/>
                  <a:pt x="684" y="2192"/>
                  <a:pt x="684" y="2192"/>
                </a:cubicBezTo>
                <a:cubicBezTo>
                  <a:pt x="684" y="2192"/>
                  <a:pt x="684" y="2192"/>
                  <a:pt x="684" y="2192"/>
                </a:cubicBezTo>
                <a:cubicBezTo>
                  <a:pt x="684" y="2192"/>
                  <a:pt x="684" y="2192"/>
                  <a:pt x="684" y="2192"/>
                </a:cubicBezTo>
                <a:cubicBezTo>
                  <a:pt x="684" y="2192"/>
                  <a:pt x="676" y="2192"/>
                  <a:pt x="676" y="2192"/>
                </a:cubicBezTo>
                <a:cubicBezTo>
                  <a:pt x="676" y="2200"/>
                  <a:pt x="676" y="2192"/>
                  <a:pt x="676" y="2200"/>
                </a:cubicBezTo>
                <a:cubicBezTo>
                  <a:pt x="676" y="2200"/>
                  <a:pt x="676" y="2200"/>
                  <a:pt x="684" y="2200"/>
                </a:cubicBezTo>
                <a:cubicBezTo>
                  <a:pt x="676" y="2200"/>
                  <a:pt x="676" y="2200"/>
                  <a:pt x="676" y="2200"/>
                </a:cubicBezTo>
                <a:cubicBezTo>
                  <a:pt x="676" y="2208"/>
                  <a:pt x="668" y="2215"/>
                  <a:pt x="668" y="2223"/>
                </a:cubicBezTo>
                <a:cubicBezTo>
                  <a:pt x="668" y="2223"/>
                  <a:pt x="668" y="2223"/>
                  <a:pt x="668" y="2223"/>
                </a:cubicBezTo>
                <a:cubicBezTo>
                  <a:pt x="668" y="2223"/>
                  <a:pt x="668" y="2223"/>
                  <a:pt x="668" y="2223"/>
                </a:cubicBezTo>
                <a:cubicBezTo>
                  <a:pt x="668" y="2223"/>
                  <a:pt x="668" y="2223"/>
                  <a:pt x="668" y="2223"/>
                </a:cubicBezTo>
                <a:cubicBezTo>
                  <a:pt x="660" y="2223"/>
                  <a:pt x="660" y="2223"/>
                  <a:pt x="660" y="2223"/>
                </a:cubicBezTo>
                <a:cubicBezTo>
                  <a:pt x="660" y="2223"/>
                  <a:pt x="660" y="2223"/>
                  <a:pt x="660" y="2223"/>
                </a:cubicBezTo>
                <a:cubicBezTo>
                  <a:pt x="660" y="2231"/>
                  <a:pt x="660" y="2231"/>
                  <a:pt x="660" y="2231"/>
                </a:cubicBezTo>
                <a:cubicBezTo>
                  <a:pt x="652" y="2231"/>
                  <a:pt x="652" y="2239"/>
                  <a:pt x="652" y="2239"/>
                </a:cubicBezTo>
                <a:cubicBezTo>
                  <a:pt x="652" y="2239"/>
                  <a:pt x="652" y="2247"/>
                  <a:pt x="644" y="2247"/>
                </a:cubicBezTo>
                <a:cubicBezTo>
                  <a:pt x="644" y="2255"/>
                  <a:pt x="644" y="2255"/>
                  <a:pt x="644" y="2255"/>
                </a:cubicBezTo>
                <a:cubicBezTo>
                  <a:pt x="644" y="2255"/>
                  <a:pt x="644" y="2255"/>
                  <a:pt x="644" y="2255"/>
                </a:cubicBezTo>
                <a:cubicBezTo>
                  <a:pt x="644" y="2255"/>
                  <a:pt x="644" y="2255"/>
                  <a:pt x="644" y="2255"/>
                </a:cubicBezTo>
                <a:cubicBezTo>
                  <a:pt x="644" y="2255"/>
                  <a:pt x="644" y="2255"/>
                  <a:pt x="644" y="2255"/>
                </a:cubicBezTo>
                <a:cubicBezTo>
                  <a:pt x="644" y="2255"/>
                  <a:pt x="644" y="2262"/>
                  <a:pt x="636" y="2262"/>
                </a:cubicBezTo>
                <a:cubicBezTo>
                  <a:pt x="636" y="2270"/>
                  <a:pt x="636" y="2270"/>
                  <a:pt x="629" y="2270"/>
                </a:cubicBezTo>
                <a:cubicBezTo>
                  <a:pt x="629" y="2278"/>
                  <a:pt x="629" y="2278"/>
                  <a:pt x="629" y="2278"/>
                </a:cubicBezTo>
                <a:cubicBezTo>
                  <a:pt x="629" y="2278"/>
                  <a:pt x="629" y="2286"/>
                  <a:pt x="629" y="2286"/>
                </a:cubicBezTo>
                <a:cubicBezTo>
                  <a:pt x="629" y="2286"/>
                  <a:pt x="629" y="2286"/>
                  <a:pt x="621" y="2294"/>
                </a:cubicBezTo>
                <a:cubicBezTo>
                  <a:pt x="629" y="2286"/>
                  <a:pt x="629" y="2286"/>
                  <a:pt x="629" y="2286"/>
                </a:cubicBezTo>
                <a:cubicBezTo>
                  <a:pt x="629" y="2286"/>
                  <a:pt x="629" y="2286"/>
                  <a:pt x="629" y="2294"/>
                </a:cubicBezTo>
                <a:cubicBezTo>
                  <a:pt x="629" y="2294"/>
                  <a:pt x="629" y="2294"/>
                  <a:pt x="621" y="2294"/>
                </a:cubicBezTo>
                <a:cubicBezTo>
                  <a:pt x="621" y="2294"/>
                  <a:pt x="621" y="2294"/>
                  <a:pt x="613" y="2301"/>
                </a:cubicBezTo>
                <a:cubicBezTo>
                  <a:pt x="613" y="2301"/>
                  <a:pt x="613" y="2309"/>
                  <a:pt x="613" y="2309"/>
                </a:cubicBezTo>
                <a:cubicBezTo>
                  <a:pt x="613" y="2309"/>
                  <a:pt x="613" y="2309"/>
                  <a:pt x="613" y="2309"/>
                </a:cubicBezTo>
                <a:cubicBezTo>
                  <a:pt x="621" y="2301"/>
                  <a:pt x="621" y="2301"/>
                  <a:pt x="621" y="2301"/>
                </a:cubicBezTo>
                <a:cubicBezTo>
                  <a:pt x="621" y="2301"/>
                  <a:pt x="621" y="2301"/>
                  <a:pt x="621" y="2301"/>
                </a:cubicBezTo>
                <a:cubicBezTo>
                  <a:pt x="621" y="2309"/>
                  <a:pt x="613" y="2309"/>
                  <a:pt x="613" y="2309"/>
                </a:cubicBezTo>
                <a:cubicBezTo>
                  <a:pt x="613" y="2309"/>
                  <a:pt x="613" y="2309"/>
                  <a:pt x="613" y="2309"/>
                </a:cubicBezTo>
                <a:cubicBezTo>
                  <a:pt x="613" y="2309"/>
                  <a:pt x="613" y="2309"/>
                  <a:pt x="613" y="2309"/>
                </a:cubicBezTo>
                <a:cubicBezTo>
                  <a:pt x="613" y="2309"/>
                  <a:pt x="613" y="2317"/>
                  <a:pt x="605" y="2325"/>
                </a:cubicBezTo>
                <a:cubicBezTo>
                  <a:pt x="605" y="2333"/>
                  <a:pt x="605" y="2333"/>
                  <a:pt x="597" y="2333"/>
                </a:cubicBezTo>
                <a:cubicBezTo>
                  <a:pt x="597" y="2341"/>
                  <a:pt x="597" y="2341"/>
                  <a:pt x="597" y="2341"/>
                </a:cubicBezTo>
                <a:cubicBezTo>
                  <a:pt x="597" y="2341"/>
                  <a:pt x="597" y="2341"/>
                  <a:pt x="597" y="2341"/>
                </a:cubicBezTo>
                <a:cubicBezTo>
                  <a:pt x="589" y="2341"/>
                  <a:pt x="589" y="2341"/>
                  <a:pt x="589" y="2341"/>
                </a:cubicBezTo>
                <a:cubicBezTo>
                  <a:pt x="589" y="2341"/>
                  <a:pt x="589" y="2341"/>
                  <a:pt x="589" y="2341"/>
                </a:cubicBezTo>
                <a:cubicBezTo>
                  <a:pt x="589" y="2341"/>
                  <a:pt x="589" y="2341"/>
                  <a:pt x="589" y="2341"/>
                </a:cubicBezTo>
                <a:cubicBezTo>
                  <a:pt x="589" y="2348"/>
                  <a:pt x="589" y="2348"/>
                  <a:pt x="582" y="2356"/>
                </a:cubicBezTo>
                <a:cubicBezTo>
                  <a:pt x="582" y="2364"/>
                  <a:pt x="582" y="2364"/>
                  <a:pt x="582" y="2364"/>
                </a:cubicBezTo>
                <a:cubicBezTo>
                  <a:pt x="574" y="2372"/>
                  <a:pt x="574" y="2372"/>
                  <a:pt x="574" y="2380"/>
                </a:cubicBezTo>
                <a:cubicBezTo>
                  <a:pt x="566" y="2380"/>
                  <a:pt x="566" y="2388"/>
                  <a:pt x="566" y="2388"/>
                </a:cubicBezTo>
                <a:cubicBezTo>
                  <a:pt x="566" y="2388"/>
                  <a:pt x="566" y="2388"/>
                  <a:pt x="566" y="2388"/>
                </a:cubicBezTo>
                <a:cubicBezTo>
                  <a:pt x="566" y="2388"/>
                  <a:pt x="566" y="2388"/>
                  <a:pt x="566" y="2388"/>
                </a:cubicBezTo>
                <a:cubicBezTo>
                  <a:pt x="558" y="2395"/>
                  <a:pt x="550" y="2403"/>
                  <a:pt x="550" y="2411"/>
                </a:cubicBezTo>
                <a:cubicBezTo>
                  <a:pt x="550" y="2411"/>
                  <a:pt x="542" y="2419"/>
                  <a:pt x="542" y="2427"/>
                </a:cubicBezTo>
                <a:cubicBezTo>
                  <a:pt x="542" y="2419"/>
                  <a:pt x="542" y="2419"/>
                  <a:pt x="542" y="2419"/>
                </a:cubicBezTo>
                <a:cubicBezTo>
                  <a:pt x="542" y="2427"/>
                  <a:pt x="534" y="2435"/>
                  <a:pt x="527" y="2442"/>
                </a:cubicBezTo>
                <a:cubicBezTo>
                  <a:pt x="527" y="2442"/>
                  <a:pt x="527" y="2442"/>
                  <a:pt x="527" y="2450"/>
                </a:cubicBezTo>
                <a:cubicBezTo>
                  <a:pt x="527" y="2450"/>
                  <a:pt x="527" y="2450"/>
                  <a:pt x="519" y="2458"/>
                </a:cubicBezTo>
                <a:cubicBezTo>
                  <a:pt x="519" y="2458"/>
                  <a:pt x="519" y="2458"/>
                  <a:pt x="519" y="2458"/>
                </a:cubicBezTo>
                <a:cubicBezTo>
                  <a:pt x="519" y="2458"/>
                  <a:pt x="519" y="2458"/>
                  <a:pt x="519" y="2458"/>
                </a:cubicBezTo>
                <a:cubicBezTo>
                  <a:pt x="519" y="2458"/>
                  <a:pt x="519" y="2458"/>
                  <a:pt x="519" y="2458"/>
                </a:cubicBezTo>
                <a:cubicBezTo>
                  <a:pt x="519" y="2458"/>
                  <a:pt x="519" y="2458"/>
                  <a:pt x="519" y="2458"/>
                </a:cubicBezTo>
                <a:cubicBezTo>
                  <a:pt x="519" y="2458"/>
                  <a:pt x="519" y="2458"/>
                  <a:pt x="519" y="2458"/>
                </a:cubicBezTo>
                <a:cubicBezTo>
                  <a:pt x="519" y="2458"/>
                  <a:pt x="519" y="2458"/>
                  <a:pt x="511" y="2458"/>
                </a:cubicBezTo>
                <a:cubicBezTo>
                  <a:pt x="519" y="2458"/>
                  <a:pt x="519" y="2458"/>
                  <a:pt x="519" y="2458"/>
                </a:cubicBezTo>
                <a:cubicBezTo>
                  <a:pt x="519" y="2458"/>
                  <a:pt x="519" y="2458"/>
                  <a:pt x="519" y="2458"/>
                </a:cubicBezTo>
                <a:cubicBezTo>
                  <a:pt x="519" y="2458"/>
                  <a:pt x="519" y="2458"/>
                  <a:pt x="519" y="2458"/>
                </a:cubicBezTo>
                <a:cubicBezTo>
                  <a:pt x="519" y="2458"/>
                  <a:pt x="519" y="2458"/>
                  <a:pt x="519" y="2450"/>
                </a:cubicBezTo>
                <a:cubicBezTo>
                  <a:pt x="519" y="2458"/>
                  <a:pt x="519" y="2458"/>
                  <a:pt x="519" y="2458"/>
                </a:cubicBezTo>
                <a:cubicBezTo>
                  <a:pt x="519" y="2458"/>
                  <a:pt x="519" y="2458"/>
                  <a:pt x="519" y="2450"/>
                </a:cubicBezTo>
                <a:cubicBezTo>
                  <a:pt x="519" y="2450"/>
                  <a:pt x="519" y="2450"/>
                  <a:pt x="527" y="2442"/>
                </a:cubicBezTo>
                <a:cubicBezTo>
                  <a:pt x="527" y="2442"/>
                  <a:pt x="527" y="2442"/>
                  <a:pt x="527" y="2435"/>
                </a:cubicBezTo>
                <a:cubicBezTo>
                  <a:pt x="527" y="2435"/>
                  <a:pt x="527" y="2435"/>
                  <a:pt x="527" y="2435"/>
                </a:cubicBezTo>
                <a:cubicBezTo>
                  <a:pt x="534" y="2435"/>
                  <a:pt x="534" y="2435"/>
                  <a:pt x="534" y="2435"/>
                </a:cubicBezTo>
                <a:cubicBezTo>
                  <a:pt x="534" y="2427"/>
                  <a:pt x="534" y="2427"/>
                  <a:pt x="534" y="2427"/>
                </a:cubicBezTo>
                <a:cubicBezTo>
                  <a:pt x="534" y="2427"/>
                  <a:pt x="534" y="2419"/>
                  <a:pt x="542" y="2419"/>
                </a:cubicBezTo>
                <a:cubicBezTo>
                  <a:pt x="542" y="2419"/>
                  <a:pt x="542" y="2411"/>
                  <a:pt x="550" y="2411"/>
                </a:cubicBezTo>
                <a:cubicBezTo>
                  <a:pt x="550" y="2411"/>
                  <a:pt x="550" y="2411"/>
                  <a:pt x="542" y="2411"/>
                </a:cubicBezTo>
                <a:cubicBezTo>
                  <a:pt x="542" y="2419"/>
                  <a:pt x="534" y="2419"/>
                  <a:pt x="534" y="2427"/>
                </a:cubicBezTo>
                <a:cubicBezTo>
                  <a:pt x="534" y="2427"/>
                  <a:pt x="534" y="2427"/>
                  <a:pt x="527" y="2427"/>
                </a:cubicBezTo>
                <a:cubicBezTo>
                  <a:pt x="527" y="2435"/>
                  <a:pt x="527" y="2427"/>
                  <a:pt x="527" y="2435"/>
                </a:cubicBezTo>
                <a:cubicBezTo>
                  <a:pt x="527" y="2442"/>
                  <a:pt x="527" y="2442"/>
                  <a:pt x="519" y="2442"/>
                </a:cubicBezTo>
                <a:cubicBezTo>
                  <a:pt x="519" y="2442"/>
                  <a:pt x="519" y="2442"/>
                  <a:pt x="519" y="2450"/>
                </a:cubicBezTo>
                <a:cubicBezTo>
                  <a:pt x="519" y="2450"/>
                  <a:pt x="519" y="2450"/>
                  <a:pt x="519" y="2450"/>
                </a:cubicBezTo>
                <a:cubicBezTo>
                  <a:pt x="519" y="2450"/>
                  <a:pt x="519" y="2450"/>
                  <a:pt x="519" y="2442"/>
                </a:cubicBezTo>
                <a:cubicBezTo>
                  <a:pt x="519" y="2442"/>
                  <a:pt x="519" y="2442"/>
                  <a:pt x="511" y="2442"/>
                </a:cubicBezTo>
                <a:cubicBezTo>
                  <a:pt x="527" y="2435"/>
                  <a:pt x="527" y="2435"/>
                  <a:pt x="527" y="2435"/>
                </a:cubicBezTo>
                <a:cubicBezTo>
                  <a:pt x="527" y="2435"/>
                  <a:pt x="527" y="2435"/>
                  <a:pt x="519" y="2442"/>
                </a:cubicBezTo>
                <a:cubicBezTo>
                  <a:pt x="519" y="2442"/>
                  <a:pt x="550" y="2388"/>
                  <a:pt x="558" y="2380"/>
                </a:cubicBezTo>
                <a:cubicBezTo>
                  <a:pt x="558" y="2380"/>
                  <a:pt x="558" y="2380"/>
                  <a:pt x="566" y="2372"/>
                </a:cubicBezTo>
                <a:cubicBezTo>
                  <a:pt x="566" y="2364"/>
                  <a:pt x="574" y="2356"/>
                  <a:pt x="574" y="2356"/>
                </a:cubicBezTo>
                <a:cubicBezTo>
                  <a:pt x="574" y="2356"/>
                  <a:pt x="582" y="2348"/>
                  <a:pt x="574" y="2356"/>
                </a:cubicBezTo>
                <a:cubicBezTo>
                  <a:pt x="574" y="2356"/>
                  <a:pt x="574" y="2356"/>
                  <a:pt x="582" y="2348"/>
                </a:cubicBezTo>
                <a:cubicBezTo>
                  <a:pt x="582" y="2341"/>
                  <a:pt x="582" y="2341"/>
                  <a:pt x="582" y="2341"/>
                </a:cubicBezTo>
                <a:cubicBezTo>
                  <a:pt x="582" y="2341"/>
                  <a:pt x="582" y="2341"/>
                  <a:pt x="582" y="2341"/>
                </a:cubicBezTo>
                <a:cubicBezTo>
                  <a:pt x="582" y="2341"/>
                  <a:pt x="582" y="2341"/>
                  <a:pt x="582" y="2341"/>
                </a:cubicBezTo>
                <a:cubicBezTo>
                  <a:pt x="582" y="2341"/>
                  <a:pt x="582" y="2341"/>
                  <a:pt x="574" y="2348"/>
                </a:cubicBezTo>
                <a:cubicBezTo>
                  <a:pt x="574" y="2348"/>
                  <a:pt x="574" y="2348"/>
                  <a:pt x="574" y="2348"/>
                </a:cubicBezTo>
                <a:cubicBezTo>
                  <a:pt x="574" y="2356"/>
                  <a:pt x="574" y="2356"/>
                  <a:pt x="566" y="2356"/>
                </a:cubicBezTo>
                <a:cubicBezTo>
                  <a:pt x="566" y="2356"/>
                  <a:pt x="566" y="2356"/>
                  <a:pt x="566" y="2364"/>
                </a:cubicBezTo>
                <a:cubicBezTo>
                  <a:pt x="566" y="2364"/>
                  <a:pt x="566" y="2364"/>
                  <a:pt x="566" y="2364"/>
                </a:cubicBezTo>
                <a:cubicBezTo>
                  <a:pt x="558" y="2372"/>
                  <a:pt x="550" y="2388"/>
                  <a:pt x="550" y="2395"/>
                </a:cubicBezTo>
                <a:cubicBezTo>
                  <a:pt x="542" y="2395"/>
                  <a:pt x="558" y="2372"/>
                  <a:pt x="542" y="2395"/>
                </a:cubicBezTo>
                <a:cubicBezTo>
                  <a:pt x="542" y="2388"/>
                  <a:pt x="550" y="2388"/>
                  <a:pt x="550" y="2380"/>
                </a:cubicBezTo>
                <a:cubicBezTo>
                  <a:pt x="550" y="2380"/>
                  <a:pt x="550" y="2380"/>
                  <a:pt x="550" y="2372"/>
                </a:cubicBezTo>
                <a:cubicBezTo>
                  <a:pt x="550" y="2372"/>
                  <a:pt x="550" y="2372"/>
                  <a:pt x="542" y="2388"/>
                </a:cubicBezTo>
                <a:cubicBezTo>
                  <a:pt x="542" y="2388"/>
                  <a:pt x="542" y="2388"/>
                  <a:pt x="542" y="2388"/>
                </a:cubicBezTo>
                <a:cubicBezTo>
                  <a:pt x="542" y="2388"/>
                  <a:pt x="542" y="2388"/>
                  <a:pt x="534" y="2403"/>
                </a:cubicBezTo>
                <a:cubicBezTo>
                  <a:pt x="527" y="2403"/>
                  <a:pt x="527" y="2403"/>
                  <a:pt x="527" y="2403"/>
                </a:cubicBezTo>
                <a:cubicBezTo>
                  <a:pt x="534" y="2395"/>
                  <a:pt x="534" y="2403"/>
                  <a:pt x="542" y="2388"/>
                </a:cubicBezTo>
                <a:cubicBezTo>
                  <a:pt x="534" y="2395"/>
                  <a:pt x="534" y="2395"/>
                  <a:pt x="527" y="2403"/>
                </a:cubicBezTo>
                <a:cubicBezTo>
                  <a:pt x="527" y="2411"/>
                  <a:pt x="527" y="2411"/>
                  <a:pt x="527" y="2411"/>
                </a:cubicBezTo>
                <a:cubicBezTo>
                  <a:pt x="527" y="2411"/>
                  <a:pt x="527" y="2411"/>
                  <a:pt x="527" y="2411"/>
                </a:cubicBezTo>
                <a:cubicBezTo>
                  <a:pt x="519" y="2419"/>
                  <a:pt x="519" y="2419"/>
                  <a:pt x="519" y="2419"/>
                </a:cubicBezTo>
                <a:cubicBezTo>
                  <a:pt x="519" y="2419"/>
                  <a:pt x="519" y="2419"/>
                  <a:pt x="519" y="2411"/>
                </a:cubicBezTo>
                <a:cubicBezTo>
                  <a:pt x="519" y="2419"/>
                  <a:pt x="511" y="2419"/>
                  <a:pt x="511" y="2427"/>
                </a:cubicBezTo>
                <a:cubicBezTo>
                  <a:pt x="511" y="2427"/>
                  <a:pt x="511" y="2427"/>
                  <a:pt x="511" y="2427"/>
                </a:cubicBezTo>
                <a:cubicBezTo>
                  <a:pt x="511" y="2427"/>
                  <a:pt x="511" y="2427"/>
                  <a:pt x="511" y="2427"/>
                </a:cubicBezTo>
                <a:cubicBezTo>
                  <a:pt x="511" y="2435"/>
                  <a:pt x="503" y="2435"/>
                  <a:pt x="503" y="2435"/>
                </a:cubicBezTo>
                <a:cubicBezTo>
                  <a:pt x="503" y="2435"/>
                  <a:pt x="503" y="2435"/>
                  <a:pt x="495" y="2435"/>
                </a:cubicBezTo>
                <a:cubicBezTo>
                  <a:pt x="495" y="2435"/>
                  <a:pt x="495" y="2435"/>
                  <a:pt x="495" y="2435"/>
                </a:cubicBezTo>
                <a:cubicBezTo>
                  <a:pt x="503" y="2435"/>
                  <a:pt x="503" y="2435"/>
                  <a:pt x="503" y="2442"/>
                </a:cubicBezTo>
                <a:cubicBezTo>
                  <a:pt x="503" y="2442"/>
                  <a:pt x="503" y="2442"/>
                  <a:pt x="503" y="2442"/>
                </a:cubicBezTo>
                <a:cubicBezTo>
                  <a:pt x="503" y="2435"/>
                  <a:pt x="503" y="2435"/>
                  <a:pt x="495" y="2435"/>
                </a:cubicBezTo>
                <a:cubicBezTo>
                  <a:pt x="495" y="2435"/>
                  <a:pt x="495" y="2435"/>
                  <a:pt x="495" y="2435"/>
                </a:cubicBezTo>
                <a:cubicBezTo>
                  <a:pt x="495" y="2435"/>
                  <a:pt x="495" y="2435"/>
                  <a:pt x="495" y="2435"/>
                </a:cubicBezTo>
                <a:cubicBezTo>
                  <a:pt x="495" y="2427"/>
                  <a:pt x="495" y="2427"/>
                  <a:pt x="495" y="2427"/>
                </a:cubicBezTo>
                <a:cubicBezTo>
                  <a:pt x="495" y="2427"/>
                  <a:pt x="495" y="2427"/>
                  <a:pt x="479" y="2419"/>
                </a:cubicBezTo>
                <a:cubicBezTo>
                  <a:pt x="479" y="2419"/>
                  <a:pt x="479" y="2419"/>
                  <a:pt x="479" y="2419"/>
                </a:cubicBezTo>
                <a:cubicBezTo>
                  <a:pt x="479" y="2419"/>
                  <a:pt x="479" y="2419"/>
                  <a:pt x="479" y="2411"/>
                </a:cubicBezTo>
                <a:cubicBezTo>
                  <a:pt x="479" y="2411"/>
                  <a:pt x="479" y="2411"/>
                  <a:pt x="479" y="2411"/>
                </a:cubicBezTo>
                <a:cubicBezTo>
                  <a:pt x="487" y="2419"/>
                  <a:pt x="487" y="2419"/>
                  <a:pt x="487" y="2427"/>
                </a:cubicBezTo>
                <a:cubicBezTo>
                  <a:pt x="487" y="2419"/>
                  <a:pt x="487" y="2419"/>
                  <a:pt x="487" y="2419"/>
                </a:cubicBezTo>
                <a:cubicBezTo>
                  <a:pt x="487" y="2427"/>
                  <a:pt x="495" y="2427"/>
                  <a:pt x="495" y="2427"/>
                </a:cubicBezTo>
                <a:cubicBezTo>
                  <a:pt x="495" y="2427"/>
                  <a:pt x="495" y="2427"/>
                  <a:pt x="495" y="2427"/>
                </a:cubicBezTo>
                <a:cubicBezTo>
                  <a:pt x="495" y="2427"/>
                  <a:pt x="495" y="2427"/>
                  <a:pt x="495" y="2427"/>
                </a:cubicBezTo>
                <a:cubicBezTo>
                  <a:pt x="495" y="2427"/>
                  <a:pt x="495" y="2427"/>
                  <a:pt x="495" y="2427"/>
                </a:cubicBezTo>
                <a:cubicBezTo>
                  <a:pt x="479" y="2411"/>
                  <a:pt x="464" y="2395"/>
                  <a:pt x="464" y="2388"/>
                </a:cubicBezTo>
                <a:cubicBezTo>
                  <a:pt x="464" y="2388"/>
                  <a:pt x="464" y="2388"/>
                  <a:pt x="456" y="2388"/>
                </a:cubicBezTo>
                <a:cubicBezTo>
                  <a:pt x="456" y="2388"/>
                  <a:pt x="440" y="2372"/>
                  <a:pt x="440" y="2364"/>
                </a:cubicBezTo>
                <a:cubicBezTo>
                  <a:pt x="440" y="2364"/>
                  <a:pt x="440" y="2364"/>
                  <a:pt x="432" y="2356"/>
                </a:cubicBezTo>
                <a:cubicBezTo>
                  <a:pt x="440" y="2372"/>
                  <a:pt x="424" y="2356"/>
                  <a:pt x="440" y="2372"/>
                </a:cubicBezTo>
                <a:cubicBezTo>
                  <a:pt x="432" y="2372"/>
                  <a:pt x="432" y="2372"/>
                  <a:pt x="432" y="2372"/>
                </a:cubicBezTo>
                <a:cubicBezTo>
                  <a:pt x="424" y="2364"/>
                  <a:pt x="432" y="2372"/>
                  <a:pt x="424" y="2364"/>
                </a:cubicBezTo>
                <a:cubicBezTo>
                  <a:pt x="424" y="2356"/>
                  <a:pt x="417" y="2356"/>
                  <a:pt x="417" y="2348"/>
                </a:cubicBezTo>
                <a:cubicBezTo>
                  <a:pt x="417" y="2348"/>
                  <a:pt x="417" y="2348"/>
                  <a:pt x="417" y="2356"/>
                </a:cubicBezTo>
                <a:cubicBezTo>
                  <a:pt x="417" y="2356"/>
                  <a:pt x="417" y="2356"/>
                  <a:pt x="424" y="2356"/>
                </a:cubicBezTo>
                <a:cubicBezTo>
                  <a:pt x="424" y="2364"/>
                  <a:pt x="424" y="2364"/>
                  <a:pt x="424" y="2364"/>
                </a:cubicBezTo>
                <a:cubicBezTo>
                  <a:pt x="424" y="2364"/>
                  <a:pt x="424" y="2364"/>
                  <a:pt x="424" y="2364"/>
                </a:cubicBezTo>
                <a:cubicBezTo>
                  <a:pt x="424" y="2364"/>
                  <a:pt x="424" y="2364"/>
                  <a:pt x="424" y="2364"/>
                </a:cubicBezTo>
                <a:cubicBezTo>
                  <a:pt x="424" y="2364"/>
                  <a:pt x="424" y="2364"/>
                  <a:pt x="424" y="2364"/>
                </a:cubicBezTo>
                <a:cubicBezTo>
                  <a:pt x="432" y="2364"/>
                  <a:pt x="432" y="2372"/>
                  <a:pt x="440" y="2372"/>
                </a:cubicBezTo>
                <a:cubicBezTo>
                  <a:pt x="432" y="2372"/>
                  <a:pt x="432" y="2372"/>
                  <a:pt x="424" y="2364"/>
                </a:cubicBezTo>
                <a:cubicBezTo>
                  <a:pt x="424" y="2364"/>
                  <a:pt x="424" y="2364"/>
                  <a:pt x="424" y="2364"/>
                </a:cubicBezTo>
                <a:cubicBezTo>
                  <a:pt x="424" y="2364"/>
                  <a:pt x="424" y="2364"/>
                  <a:pt x="424" y="2364"/>
                </a:cubicBezTo>
                <a:cubicBezTo>
                  <a:pt x="417" y="2364"/>
                  <a:pt x="417" y="2364"/>
                  <a:pt x="417" y="2356"/>
                </a:cubicBezTo>
                <a:cubicBezTo>
                  <a:pt x="417" y="2356"/>
                  <a:pt x="409" y="2348"/>
                  <a:pt x="401" y="2341"/>
                </a:cubicBezTo>
                <a:cubicBezTo>
                  <a:pt x="401" y="2341"/>
                  <a:pt x="401" y="2333"/>
                  <a:pt x="401" y="2333"/>
                </a:cubicBezTo>
                <a:cubicBezTo>
                  <a:pt x="385" y="2317"/>
                  <a:pt x="377" y="2301"/>
                  <a:pt x="370" y="2294"/>
                </a:cubicBezTo>
                <a:cubicBezTo>
                  <a:pt x="370" y="2294"/>
                  <a:pt x="377" y="2294"/>
                  <a:pt x="362" y="2278"/>
                </a:cubicBezTo>
                <a:cubicBezTo>
                  <a:pt x="362" y="2278"/>
                  <a:pt x="362" y="2278"/>
                  <a:pt x="362" y="2286"/>
                </a:cubicBezTo>
                <a:cubicBezTo>
                  <a:pt x="362" y="2286"/>
                  <a:pt x="362" y="2286"/>
                  <a:pt x="354" y="2270"/>
                </a:cubicBezTo>
                <a:cubicBezTo>
                  <a:pt x="354" y="2270"/>
                  <a:pt x="354" y="2270"/>
                  <a:pt x="354" y="2270"/>
                </a:cubicBezTo>
                <a:cubicBezTo>
                  <a:pt x="346" y="2270"/>
                  <a:pt x="346" y="2270"/>
                  <a:pt x="346" y="2270"/>
                </a:cubicBezTo>
                <a:cubicBezTo>
                  <a:pt x="346" y="2270"/>
                  <a:pt x="346" y="2270"/>
                  <a:pt x="346" y="2262"/>
                </a:cubicBezTo>
                <a:cubicBezTo>
                  <a:pt x="346" y="2262"/>
                  <a:pt x="346" y="2262"/>
                  <a:pt x="346" y="2255"/>
                </a:cubicBezTo>
                <a:cubicBezTo>
                  <a:pt x="346" y="2255"/>
                  <a:pt x="346" y="2255"/>
                  <a:pt x="346" y="2255"/>
                </a:cubicBezTo>
                <a:cubicBezTo>
                  <a:pt x="346" y="2255"/>
                  <a:pt x="346" y="2255"/>
                  <a:pt x="346" y="2255"/>
                </a:cubicBezTo>
                <a:cubicBezTo>
                  <a:pt x="346" y="2255"/>
                  <a:pt x="338" y="2255"/>
                  <a:pt x="338" y="2255"/>
                </a:cubicBezTo>
                <a:cubicBezTo>
                  <a:pt x="338" y="2247"/>
                  <a:pt x="338" y="2247"/>
                  <a:pt x="330" y="2239"/>
                </a:cubicBezTo>
                <a:cubicBezTo>
                  <a:pt x="330" y="2239"/>
                  <a:pt x="330" y="2239"/>
                  <a:pt x="330" y="2239"/>
                </a:cubicBezTo>
                <a:cubicBezTo>
                  <a:pt x="330" y="2239"/>
                  <a:pt x="330" y="2239"/>
                  <a:pt x="330" y="2239"/>
                </a:cubicBezTo>
                <a:cubicBezTo>
                  <a:pt x="330" y="2239"/>
                  <a:pt x="330" y="2239"/>
                  <a:pt x="330" y="2239"/>
                </a:cubicBezTo>
                <a:cubicBezTo>
                  <a:pt x="322" y="2231"/>
                  <a:pt x="315" y="2223"/>
                  <a:pt x="307" y="2208"/>
                </a:cubicBezTo>
                <a:cubicBezTo>
                  <a:pt x="315" y="2223"/>
                  <a:pt x="330" y="2239"/>
                  <a:pt x="338" y="2255"/>
                </a:cubicBezTo>
                <a:cubicBezTo>
                  <a:pt x="330" y="2255"/>
                  <a:pt x="330" y="2255"/>
                  <a:pt x="330" y="2247"/>
                </a:cubicBezTo>
                <a:cubicBezTo>
                  <a:pt x="330" y="2247"/>
                  <a:pt x="330" y="2247"/>
                  <a:pt x="330" y="2255"/>
                </a:cubicBezTo>
                <a:cubicBezTo>
                  <a:pt x="330" y="2247"/>
                  <a:pt x="322" y="2239"/>
                  <a:pt x="322" y="2239"/>
                </a:cubicBezTo>
                <a:cubicBezTo>
                  <a:pt x="322" y="2239"/>
                  <a:pt x="322" y="2239"/>
                  <a:pt x="322" y="2239"/>
                </a:cubicBezTo>
                <a:cubicBezTo>
                  <a:pt x="315" y="2239"/>
                  <a:pt x="315" y="2239"/>
                  <a:pt x="315" y="2239"/>
                </a:cubicBezTo>
                <a:cubicBezTo>
                  <a:pt x="315" y="2239"/>
                  <a:pt x="315" y="2239"/>
                  <a:pt x="315" y="2231"/>
                </a:cubicBezTo>
                <a:cubicBezTo>
                  <a:pt x="315" y="2231"/>
                  <a:pt x="315" y="2231"/>
                  <a:pt x="315" y="2223"/>
                </a:cubicBezTo>
                <a:cubicBezTo>
                  <a:pt x="315" y="2231"/>
                  <a:pt x="315" y="2231"/>
                  <a:pt x="315" y="2231"/>
                </a:cubicBezTo>
                <a:cubicBezTo>
                  <a:pt x="315" y="2231"/>
                  <a:pt x="315" y="2231"/>
                  <a:pt x="315" y="2231"/>
                </a:cubicBezTo>
                <a:cubicBezTo>
                  <a:pt x="315" y="2231"/>
                  <a:pt x="315" y="2231"/>
                  <a:pt x="322" y="2239"/>
                </a:cubicBezTo>
                <a:cubicBezTo>
                  <a:pt x="322" y="2231"/>
                  <a:pt x="322" y="2231"/>
                  <a:pt x="322" y="2231"/>
                </a:cubicBezTo>
                <a:cubicBezTo>
                  <a:pt x="307" y="2215"/>
                  <a:pt x="299" y="2208"/>
                  <a:pt x="291" y="2200"/>
                </a:cubicBezTo>
                <a:cubicBezTo>
                  <a:pt x="283" y="2192"/>
                  <a:pt x="244" y="2137"/>
                  <a:pt x="220" y="2114"/>
                </a:cubicBezTo>
                <a:cubicBezTo>
                  <a:pt x="228" y="2114"/>
                  <a:pt x="228" y="2114"/>
                  <a:pt x="228" y="2121"/>
                </a:cubicBezTo>
                <a:cubicBezTo>
                  <a:pt x="228" y="2121"/>
                  <a:pt x="228" y="2121"/>
                  <a:pt x="228" y="2121"/>
                </a:cubicBezTo>
                <a:cubicBezTo>
                  <a:pt x="228" y="2121"/>
                  <a:pt x="228" y="2121"/>
                  <a:pt x="228" y="2121"/>
                </a:cubicBezTo>
                <a:cubicBezTo>
                  <a:pt x="228" y="2121"/>
                  <a:pt x="228" y="2121"/>
                  <a:pt x="228" y="2129"/>
                </a:cubicBezTo>
                <a:cubicBezTo>
                  <a:pt x="228" y="2129"/>
                  <a:pt x="228" y="2129"/>
                  <a:pt x="228" y="2129"/>
                </a:cubicBezTo>
                <a:cubicBezTo>
                  <a:pt x="228" y="2129"/>
                  <a:pt x="236" y="2129"/>
                  <a:pt x="236" y="2137"/>
                </a:cubicBezTo>
                <a:cubicBezTo>
                  <a:pt x="252" y="2161"/>
                  <a:pt x="275" y="2184"/>
                  <a:pt x="275" y="2184"/>
                </a:cubicBezTo>
                <a:cubicBezTo>
                  <a:pt x="275" y="2184"/>
                  <a:pt x="275" y="2192"/>
                  <a:pt x="275" y="2192"/>
                </a:cubicBezTo>
                <a:cubicBezTo>
                  <a:pt x="291" y="2215"/>
                  <a:pt x="330" y="2262"/>
                  <a:pt x="362" y="2301"/>
                </a:cubicBezTo>
                <a:cubicBezTo>
                  <a:pt x="370" y="2301"/>
                  <a:pt x="370" y="2309"/>
                  <a:pt x="370" y="2309"/>
                </a:cubicBezTo>
                <a:cubicBezTo>
                  <a:pt x="370" y="2309"/>
                  <a:pt x="370" y="2309"/>
                  <a:pt x="370" y="2301"/>
                </a:cubicBezTo>
                <a:cubicBezTo>
                  <a:pt x="385" y="2325"/>
                  <a:pt x="401" y="2341"/>
                  <a:pt x="409" y="2348"/>
                </a:cubicBezTo>
                <a:cubicBezTo>
                  <a:pt x="409" y="2356"/>
                  <a:pt x="409" y="2348"/>
                  <a:pt x="409" y="2356"/>
                </a:cubicBezTo>
                <a:cubicBezTo>
                  <a:pt x="417" y="2364"/>
                  <a:pt x="417" y="2364"/>
                  <a:pt x="424" y="2372"/>
                </a:cubicBezTo>
                <a:cubicBezTo>
                  <a:pt x="424" y="2372"/>
                  <a:pt x="424" y="2372"/>
                  <a:pt x="424" y="2372"/>
                </a:cubicBezTo>
                <a:cubicBezTo>
                  <a:pt x="424" y="2372"/>
                  <a:pt x="424" y="2372"/>
                  <a:pt x="424" y="2372"/>
                </a:cubicBezTo>
                <a:cubicBezTo>
                  <a:pt x="424" y="2372"/>
                  <a:pt x="424" y="2372"/>
                  <a:pt x="424" y="2372"/>
                </a:cubicBezTo>
                <a:cubicBezTo>
                  <a:pt x="424" y="2380"/>
                  <a:pt x="432" y="2380"/>
                  <a:pt x="432" y="2388"/>
                </a:cubicBezTo>
                <a:cubicBezTo>
                  <a:pt x="432" y="2388"/>
                  <a:pt x="432" y="2388"/>
                  <a:pt x="440" y="2388"/>
                </a:cubicBezTo>
                <a:cubicBezTo>
                  <a:pt x="432" y="2388"/>
                  <a:pt x="432" y="2388"/>
                  <a:pt x="424" y="2380"/>
                </a:cubicBezTo>
                <a:cubicBezTo>
                  <a:pt x="432" y="2380"/>
                  <a:pt x="440" y="2388"/>
                  <a:pt x="440" y="2395"/>
                </a:cubicBezTo>
                <a:cubicBezTo>
                  <a:pt x="440" y="2395"/>
                  <a:pt x="440" y="2395"/>
                  <a:pt x="440" y="2395"/>
                </a:cubicBezTo>
                <a:cubicBezTo>
                  <a:pt x="440" y="2395"/>
                  <a:pt x="440" y="2395"/>
                  <a:pt x="440" y="2395"/>
                </a:cubicBezTo>
                <a:cubicBezTo>
                  <a:pt x="448" y="2395"/>
                  <a:pt x="448" y="2395"/>
                  <a:pt x="448" y="2395"/>
                </a:cubicBezTo>
                <a:cubicBezTo>
                  <a:pt x="448" y="2395"/>
                  <a:pt x="448" y="2395"/>
                  <a:pt x="448" y="2395"/>
                </a:cubicBezTo>
                <a:cubicBezTo>
                  <a:pt x="448" y="2395"/>
                  <a:pt x="448" y="2395"/>
                  <a:pt x="448" y="2395"/>
                </a:cubicBezTo>
                <a:cubicBezTo>
                  <a:pt x="448" y="2403"/>
                  <a:pt x="448" y="2403"/>
                  <a:pt x="448" y="2403"/>
                </a:cubicBezTo>
                <a:cubicBezTo>
                  <a:pt x="448" y="2403"/>
                  <a:pt x="448" y="2403"/>
                  <a:pt x="448" y="2403"/>
                </a:cubicBezTo>
                <a:cubicBezTo>
                  <a:pt x="448" y="2403"/>
                  <a:pt x="448" y="2403"/>
                  <a:pt x="448" y="2403"/>
                </a:cubicBezTo>
                <a:cubicBezTo>
                  <a:pt x="456" y="2403"/>
                  <a:pt x="456" y="2403"/>
                  <a:pt x="456" y="2403"/>
                </a:cubicBezTo>
                <a:cubicBezTo>
                  <a:pt x="448" y="2403"/>
                  <a:pt x="448" y="2403"/>
                  <a:pt x="448" y="2403"/>
                </a:cubicBezTo>
                <a:cubicBezTo>
                  <a:pt x="456" y="2403"/>
                  <a:pt x="456" y="2403"/>
                  <a:pt x="456" y="2403"/>
                </a:cubicBezTo>
                <a:cubicBezTo>
                  <a:pt x="456" y="2403"/>
                  <a:pt x="456" y="2403"/>
                  <a:pt x="456" y="2411"/>
                </a:cubicBezTo>
                <a:cubicBezTo>
                  <a:pt x="464" y="2419"/>
                  <a:pt x="479" y="2435"/>
                  <a:pt x="495" y="2450"/>
                </a:cubicBezTo>
                <a:cubicBezTo>
                  <a:pt x="495" y="2450"/>
                  <a:pt x="495" y="2450"/>
                  <a:pt x="487" y="2450"/>
                </a:cubicBezTo>
                <a:cubicBezTo>
                  <a:pt x="487" y="2450"/>
                  <a:pt x="487" y="2450"/>
                  <a:pt x="487" y="2442"/>
                </a:cubicBezTo>
                <a:cubicBezTo>
                  <a:pt x="479" y="2442"/>
                  <a:pt x="472" y="2427"/>
                  <a:pt x="464" y="2419"/>
                </a:cubicBezTo>
                <a:cubicBezTo>
                  <a:pt x="464" y="2419"/>
                  <a:pt x="464" y="2419"/>
                  <a:pt x="456" y="2411"/>
                </a:cubicBezTo>
                <a:cubicBezTo>
                  <a:pt x="456" y="2411"/>
                  <a:pt x="456" y="2411"/>
                  <a:pt x="456" y="2411"/>
                </a:cubicBezTo>
                <a:cubicBezTo>
                  <a:pt x="456" y="2411"/>
                  <a:pt x="456" y="2411"/>
                  <a:pt x="456" y="2411"/>
                </a:cubicBezTo>
                <a:cubicBezTo>
                  <a:pt x="456" y="2411"/>
                  <a:pt x="456" y="2411"/>
                  <a:pt x="440" y="2395"/>
                </a:cubicBezTo>
                <a:cubicBezTo>
                  <a:pt x="440" y="2395"/>
                  <a:pt x="440" y="2395"/>
                  <a:pt x="448" y="2403"/>
                </a:cubicBezTo>
                <a:cubicBezTo>
                  <a:pt x="448" y="2403"/>
                  <a:pt x="440" y="2403"/>
                  <a:pt x="440" y="2403"/>
                </a:cubicBezTo>
                <a:cubicBezTo>
                  <a:pt x="440" y="2403"/>
                  <a:pt x="440" y="2403"/>
                  <a:pt x="440" y="2403"/>
                </a:cubicBezTo>
                <a:cubicBezTo>
                  <a:pt x="440" y="2403"/>
                  <a:pt x="440" y="2403"/>
                  <a:pt x="440" y="2403"/>
                </a:cubicBezTo>
                <a:cubicBezTo>
                  <a:pt x="440" y="2395"/>
                  <a:pt x="440" y="2395"/>
                  <a:pt x="432" y="2395"/>
                </a:cubicBezTo>
                <a:cubicBezTo>
                  <a:pt x="432" y="2395"/>
                  <a:pt x="432" y="2395"/>
                  <a:pt x="440" y="2395"/>
                </a:cubicBezTo>
                <a:cubicBezTo>
                  <a:pt x="432" y="2388"/>
                  <a:pt x="432" y="2388"/>
                  <a:pt x="432" y="2388"/>
                </a:cubicBezTo>
                <a:cubicBezTo>
                  <a:pt x="432" y="2388"/>
                  <a:pt x="432" y="2388"/>
                  <a:pt x="432" y="2388"/>
                </a:cubicBezTo>
                <a:cubicBezTo>
                  <a:pt x="432" y="2388"/>
                  <a:pt x="432" y="2395"/>
                  <a:pt x="440" y="2395"/>
                </a:cubicBezTo>
                <a:cubicBezTo>
                  <a:pt x="432" y="2388"/>
                  <a:pt x="432" y="2388"/>
                  <a:pt x="432" y="2388"/>
                </a:cubicBezTo>
                <a:cubicBezTo>
                  <a:pt x="432" y="2388"/>
                  <a:pt x="432" y="2380"/>
                  <a:pt x="424" y="2372"/>
                </a:cubicBezTo>
                <a:cubicBezTo>
                  <a:pt x="424" y="2372"/>
                  <a:pt x="424" y="2372"/>
                  <a:pt x="424" y="2380"/>
                </a:cubicBezTo>
                <a:cubicBezTo>
                  <a:pt x="409" y="2364"/>
                  <a:pt x="409" y="2356"/>
                  <a:pt x="401" y="2348"/>
                </a:cubicBezTo>
                <a:cubicBezTo>
                  <a:pt x="401" y="2348"/>
                  <a:pt x="401" y="2348"/>
                  <a:pt x="393" y="2341"/>
                </a:cubicBezTo>
                <a:cubicBezTo>
                  <a:pt x="393" y="2341"/>
                  <a:pt x="393" y="2341"/>
                  <a:pt x="393" y="2341"/>
                </a:cubicBezTo>
                <a:cubicBezTo>
                  <a:pt x="393" y="2341"/>
                  <a:pt x="393" y="2341"/>
                  <a:pt x="393" y="2341"/>
                </a:cubicBezTo>
                <a:cubicBezTo>
                  <a:pt x="393" y="2341"/>
                  <a:pt x="393" y="2341"/>
                  <a:pt x="393" y="2341"/>
                </a:cubicBezTo>
                <a:cubicBezTo>
                  <a:pt x="393" y="2341"/>
                  <a:pt x="393" y="2341"/>
                  <a:pt x="393" y="2341"/>
                </a:cubicBezTo>
                <a:cubicBezTo>
                  <a:pt x="385" y="2333"/>
                  <a:pt x="385" y="2333"/>
                  <a:pt x="385" y="2333"/>
                </a:cubicBezTo>
                <a:cubicBezTo>
                  <a:pt x="377" y="2325"/>
                  <a:pt x="377" y="2317"/>
                  <a:pt x="370" y="2309"/>
                </a:cubicBezTo>
                <a:cubicBezTo>
                  <a:pt x="370" y="2309"/>
                  <a:pt x="370" y="2309"/>
                  <a:pt x="370" y="2309"/>
                </a:cubicBezTo>
                <a:cubicBezTo>
                  <a:pt x="370" y="2309"/>
                  <a:pt x="370" y="2309"/>
                  <a:pt x="370" y="2309"/>
                </a:cubicBezTo>
                <a:cubicBezTo>
                  <a:pt x="362" y="2301"/>
                  <a:pt x="354" y="2294"/>
                  <a:pt x="354" y="2286"/>
                </a:cubicBezTo>
                <a:cubicBezTo>
                  <a:pt x="346" y="2286"/>
                  <a:pt x="346" y="2286"/>
                  <a:pt x="346" y="2286"/>
                </a:cubicBezTo>
                <a:cubicBezTo>
                  <a:pt x="346" y="2286"/>
                  <a:pt x="346" y="2286"/>
                  <a:pt x="346" y="2286"/>
                </a:cubicBezTo>
                <a:cubicBezTo>
                  <a:pt x="346" y="2278"/>
                  <a:pt x="338" y="2278"/>
                  <a:pt x="338" y="2270"/>
                </a:cubicBezTo>
                <a:cubicBezTo>
                  <a:pt x="338" y="2270"/>
                  <a:pt x="338" y="2270"/>
                  <a:pt x="330" y="2270"/>
                </a:cubicBezTo>
                <a:cubicBezTo>
                  <a:pt x="330" y="2270"/>
                  <a:pt x="338" y="2270"/>
                  <a:pt x="338" y="2270"/>
                </a:cubicBezTo>
                <a:cubicBezTo>
                  <a:pt x="315" y="2247"/>
                  <a:pt x="299" y="2231"/>
                  <a:pt x="283" y="2208"/>
                </a:cubicBezTo>
                <a:cubicBezTo>
                  <a:pt x="291" y="2208"/>
                  <a:pt x="291" y="2208"/>
                  <a:pt x="291" y="2208"/>
                </a:cubicBezTo>
                <a:cubicBezTo>
                  <a:pt x="283" y="2208"/>
                  <a:pt x="291" y="2208"/>
                  <a:pt x="283" y="2208"/>
                </a:cubicBezTo>
                <a:cubicBezTo>
                  <a:pt x="283" y="2208"/>
                  <a:pt x="283" y="2208"/>
                  <a:pt x="283" y="2208"/>
                </a:cubicBezTo>
                <a:cubicBezTo>
                  <a:pt x="275" y="2200"/>
                  <a:pt x="275" y="2192"/>
                  <a:pt x="267" y="2184"/>
                </a:cubicBezTo>
                <a:cubicBezTo>
                  <a:pt x="267" y="2176"/>
                  <a:pt x="267" y="2184"/>
                  <a:pt x="267" y="2176"/>
                </a:cubicBezTo>
                <a:cubicBezTo>
                  <a:pt x="260" y="2176"/>
                  <a:pt x="260" y="2176"/>
                  <a:pt x="260" y="2176"/>
                </a:cubicBezTo>
                <a:cubicBezTo>
                  <a:pt x="260" y="2176"/>
                  <a:pt x="260" y="2176"/>
                  <a:pt x="260" y="2168"/>
                </a:cubicBezTo>
                <a:cubicBezTo>
                  <a:pt x="260" y="2168"/>
                  <a:pt x="260" y="2168"/>
                  <a:pt x="252" y="2161"/>
                </a:cubicBezTo>
                <a:cubicBezTo>
                  <a:pt x="252" y="2161"/>
                  <a:pt x="252" y="2161"/>
                  <a:pt x="260" y="2176"/>
                </a:cubicBezTo>
                <a:cubicBezTo>
                  <a:pt x="244" y="2153"/>
                  <a:pt x="220" y="2121"/>
                  <a:pt x="212" y="2106"/>
                </a:cubicBezTo>
                <a:cubicBezTo>
                  <a:pt x="212" y="2106"/>
                  <a:pt x="212" y="2106"/>
                  <a:pt x="205" y="2090"/>
                </a:cubicBezTo>
                <a:cubicBezTo>
                  <a:pt x="205" y="2090"/>
                  <a:pt x="205" y="2090"/>
                  <a:pt x="205" y="2098"/>
                </a:cubicBezTo>
                <a:cubicBezTo>
                  <a:pt x="197" y="2090"/>
                  <a:pt x="205" y="2090"/>
                  <a:pt x="197" y="2090"/>
                </a:cubicBezTo>
                <a:cubicBezTo>
                  <a:pt x="197" y="2090"/>
                  <a:pt x="197" y="2090"/>
                  <a:pt x="197" y="2082"/>
                </a:cubicBezTo>
                <a:cubicBezTo>
                  <a:pt x="189" y="2075"/>
                  <a:pt x="142" y="2020"/>
                  <a:pt x="142" y="2020"/>
                </a:cubicBezTo>
                <a:cubicBezTo>
                  <a:pt x="134" y="2012"/>
                  <a:pt x="134" y="2012"/>
                  <a:pt x="134" y="2012"/>
                </a:cubicBezTo>
                <a:cubicBezTo>
                  <a:pt x="118" y="1996"/>
                  <a:pt x="118" y="1996"/>
                  <a:pt x="103" y="1988"/>
                </a:cubicBezTo>
                <a:cubicBezTo>
                  <a:pt x="103" y="1988"/>
                  <a:pt x="103" y="1988"/>
                  <a:pt x="95" y="1981"/>
                </a:cubicBezTo>
                <a:cubicBezTo>
                  <a:pt x="95" y="1981"/>
                  <a:pt x="87" y="1973"/>
                  <a:pt x="87" y="1973"/>
                </a:cubicBezTo>
                <a:cubicBezTo>
                  <a:pt x="87" y="1973"/>
                  <a:pt x="87" y="1973"/>
                  <a:pt x="87" y="1973"/>
                </a:cubicBezTo>
                <a:cubicBezTo>
                  <a:pt x="87" y="1973"/>
                  <a:pt x="87" y="1973"/>
                  <a:pt x="87" y="1973"/>
                </a:cubicBezTo>
                <a:cubicBezTo>
                  <a:pt x="87" y="1973"/>
                  <a:pt x="87" y="1973"/>
                  <a:pt x="87" y="1973"/>
                </a:cubicBezTo>
                <a:cubicBezTo>
                  <a:pt x="87" y="1973"/>
                  <a:pt x="87" y="1973"/>
                  <a:pt x="87" y="1973"/>
                </a:cubicBezTo>
                <a:cubicBezTo>
                  <a:pt x="87" y="1973"/>
                  <a:pt x="87" y="1973"/>
                  <a:pt x="87" y="1973"/>
                </a:cubicBezTo>
                <a:cubicBezTo>
                  <a:pt x="79" y="1973"/>
                  <a:pt x="79" y="1973"/>
                  <a:pt x="79" y="1973"/>
                </a:cubicBezTo>
                <a:cubicBezTo>
                  <a:pt x="79" y="1973"/>
                  <a:pt x="87" y="1973"/>
                  <a:pt x="71" y="1957"/>
                </a:cubicBezTo>
                <a:cubicBezTo>
                  <a:pt x="71" y="1957"/>
                  <a:pt x="71" y="1957"/>
                  <a:pt x="71" y="1965"/>
                </a:cubicBezTo>
                <a:cubicBezTo>
                  <a:pt x="71" y="1965"/>
                  <a:pt x="71" y="1965"/>
                  <a:pt x="55" y="1957"/>
                </a:cubicBezTo>
                <a:cubicBezTo>
                  <a:pt x="55" y="1957"/>
                  <a:pt x="55" y="1957"/>
                  <a:pt x="63" y="1957"/>
                </a:cubicBezTo>
                <a:cubicBezTo>
                  <a:pt x="63" y="1957"/>
                  <a:pt x="63" y="1957"/>
                  <a:pt x="55" y="1957"/>
                </a:cubicBezTo>
                <a:cubicBezTo>
                  <a:pt x="55" y="1957"/>
                  <a:pt x="55" y="1957"/>
                  <a:pt x="48" y="1957"/>
                </a:cubicBezTo>
                <a:cubicBezTo>
                  <a:pt x="40" y="1957"/>
                  <a:pt x="40" y="1957"/>
                  <a:pt x="40" y="1957"/>
                </a:cubicBezTo>
                <a:cubicBezTo>
                  <a:pt x="40" y="1957"/>
                  <a:pt x="40" y="1957"/>
                  <a:pt x="55" y="1965"/>
                </a:cubicBezTo>
                <a:cubicBezTo>
                  <a:pt x="55" y="1965"/>
                  <a:pt x="55" y="1973"/>
                  <a:pt x="55" y="1965"/>
                </a:cubicBezTo>
                <a:cubicBezTo>
                  <a:pt x="55" y="1973"/>
                  <a:pt x="55" y="1973"/>
                  <a:pt x="55" y="1973"/>
                </a:cubicBezTo>
                <a:cubicBezTo>
                  <a:pt x="55" y="1973"/>
                  <a:pt x="55" y="1973"/>
                  <a:pt x="55" y="1973"/>
                </a:cubicBezTo>
                <a:cubicBezTo>
                  <a:pt x="55" y="1973"/>
                  <a:pt x="55" y="1973"/>
                  <a:pt x="48" y="1973"/>
                </a:cubicBezTo>
                <a:cubicBezTo>
                  <a:pt x="55" y="1973"/>
                  <a:pt x="55" y="1973"/>
                  <a:pt x="55" y="1973"/>
                </a:cubicBezTo>
                <a:cubicBezTo>
                  <a:pt x="71" y="1981"/>
                  <a:pt x="71" y="1981"/>
                  <a:pt x="71" y="1988"/>
                </a:cubicBezTo>
                <a:cubicBezTo>
                  <a:pt x="71" y="1988"/>
                  <a:pt x="71" y="1988"/>
                  <a:pt x="71" y="1988"/>
                </a:cubicBezTo>
                <a:cubicBezTo>
                  <a:pt x="71" y="1981"/>
                  <a:pt x="71" y="1981"/>
                  <a:pt x="63" y="1973"/>
                </a:cubicBezTo>
                <a:cubicBezTo>
                  <a:pt x="71" y="1981"/>
                  <a:pt x="71" y="1981"/>
                  <a:pt x="71" y="1981"/>
                </a:cubicBezTo>
                <a:cubicBezTo>
                  <a:pt x="71" y="1981"/>
                  <a:pt x="71" y="1981"/>
                  <a:pt x="71" y="1981"/>
                </a:cubicBezTo>
                <a:cubicBezTo>
                  <a:pt x="71" y="1981"/>
                  <a:pt x="71" y="1981"/>
                  <a:pt x="71" y="1981"/>
                </a:cubicBezTo>
                <a:cubicBezTo>
                  <a:pt x="79" y="1981"/>
                  <a:pt x="79" y="1981"/>
                  <a:pt x="87" y="1988"/>
                </a:cubicBezTo>
                <a:cubicBezTo>
                  <a:pt x="87" y="1988"/>
                  <a:pt x="87" y="1988"/>
                  <a:pt x="87" y="1988"/>
                </a:cubicBezTo>
                <a:cubicBezTo>
                  <a:pt x="87" y="1988"/>
                  <a:pt x="87" y="1988"/>
                  <a:pt x="103" y="1996"/>
                </a:cubicBezTo>
                <a:cubicBezTo>
                  <a:pt x="103" y="2004"/>
                  <a:pt x="103" y="1996"/>
                  <a:pt x="103" y="2004"/>
                </a:cubicBezTo>
                <a:cubicBezTo>
                  <a:pt x="95" y="2004"/>
                  <a:pt x="95" y="2004"/>
                  <a:pt x="95" y="1996"/>
                </a:cubicBezTo>
                <a:cubicBezTo>
                  <a:pt x="87" y="1996"/>
                  <a:pt x="87" y="1988"/>
                  <a:pt x="71" y="1988"/>
                </a:cubicBezTo>
                <a:cubicBezTo>
                  <a:pt x="79" y="1988"/>
                  <a:pt x="87" y="1996"/>
                  <a:pt x="79" y="1996"/>
                </a:cubicBezTo>
                <a:cubicBezTo>
                  <a:pt x="79" y="1996"/>
                  <a:pt x="79" y="1996"/>
                  <a:pt x="71" y="1996"/>
                </a:cubicBezTo>
                <a:cubicBezTo>
                  <a:pt x="87" y="2004"/>
                  <a:pt x="103" y="2020"/>
                  <a:pt x="118" y="2035"/>
                </a:cubicBezTo>
                <a:cubicBezTo>
                  <a:pt x="126" y="2043"/>
                  <a:pt x="126" y="2043"/>
                  <a:pt x="134" y="2043"/>
                </a:cubicBezTo>
                <a:cubicBezTo>
                  <a:pt x="134" y="2043"/>
                  <a:pt x="134" y="2051"/>
                  <a:pt x="134" y="2051"/>
                </a:cubicBezTo>
                <a:cubicBezTo>
                  <a:pt x="134" y="2051"/>
                  <a:pt x="134" y="2051"/>
                  <a:pt x="134" y="2043"/>
                </a:cubicBezTo>
                <a:cubicBezTo>
                  <a:pt x="134" y="2043"/>
                  <a:pt x="134" y="2043"/>
                  <a:pt x="142" y="2051"/>
                </a:cubicBezTo>
                <a:cubicBezTo>
                  <a:pt x="142" y="2051"/>
                  <a:pt x="134" y="2051"/>
                  <a:pt x="134" y="2051"/>
                </a:cubicBezTo>
                <a:cubicBezTo>
                  <a:pt x="142" y="2051"/>
                  <a:pt x="142" y="2051"/>
                  <a:pt x="142" y="2051"/>
                </a:cubicBezTo>
                <a:cubicBezTo>
                  <a:pt x="142" y="2051"/>
                  <a:pt x="142" y="2051"/>
                  <a:pt x="142" y="2059"/>
                </a:cubicBezTo>
                <a:cubicBezTo>
                  <a:pt x="134" y="2051"/>
                  <a:pt x="142" y="2059"/>
                  <a:pt x="134" y="2051"/>
                </a:cubicBezTo>
                <a:cubicBezTo>
                  <a:pt x="134" y="2051"/>
                  <a:pt x="142" y="2059"/>
                  <a:pt x="150" y="2067"/>
                </a:cubicBezTo>
                <a:cubicBezTo>
                  <a:pt x="150" y="2075"/>
                  <a:pt x="150" y="2075"/>
                  <a:pt x="150" y="2075"/>
                </a:cubicBezTo>
                <a:cubicBezTo>
                  <a:pt x="134" y="2059"/>
                  <a:pt x="95" y="2012"/>
                  <a:pt x="87" y="2012"/>
                </a:cubicBezTo>
                <a:cubicBezTo>
                  <a:pt x="87" y="2004"/>
                  <a:pt x="87" y="2012"/>
                  <a:pt x="87" y="2004"/>
                </a:cubicBezTo>
                <a:cubicBezTo>
                  <a:pt x="79" y="1996"/>
                  <a:pt x="71" y="1996"/>
                  <a:pt x="71" y="1996"/>
                </a:cubicBezTo>
                <a:cubicBezTo>
                  <a:pt x="63" y="1988"/>
                  <a:pt x="55" y="1988"/>
                  <a:pt x="55" y="1988"/>
                </a:cubicBezTo>
                <a:cubicBezTo>
                  <a:pt x="55" y="1988"/>
                  <a:pt x="55" y="1988"/>
                  <a:pt x="48" y="1981"/>
                </a:cubicBezTo>
                <a:cubicBezTo>
                  <a:pt x="48" y="1981"/>
                  <a:pt x="48" y="1981"/>
                  <a:pt x="55" y="1988"/>
                </a:cubicBezTo>
                <a:cubicBezTo>
                  <a:pt x="55" y="1988"/>
                  <a:pt x="55" y="1981"/>
                  <a:pt x="48" y="1981"/>
                </a:cubicBezTo>
                <a:cubicBezTo>
                  <a:pt x="48" y="1981"/>
                  <a:pt x="48" y="1981"/>
                  <a:pt x="48" y="1981"/>
                </a:cubicBezTo>
                <a:cubicBezTo>
                  <a:pt x="48" y="1981"/>
                  <a:pt x="48" y="1981"/>
                  <a:pt x="48" y="1981"/>
                </a:cubicBezTo>
                <a:cubicBezTo>
                  <a:pt x="48" y="1981"/>
                  <a:pt x="48" y="1981"/>
                  <a:pt x="48" y="1981"/>
                </a:cubicBezTo>
                <a:cubicBezTo>
                  <a:pt x="40" y="1981"/>
                  <a:pt x="40" y="1981"/>
                  <a:pt x="40" y="1973"/>
                </a:cubicBezTo>
                <a:cubicBezTo>
                  <a:pt x="40" y="1973"/>
                  <a:pt x="40" y="1973"/>
                  <a:pt x="32" y="1973"/>
                </a:cubicBezTo>
                <a:cubicBezTo>
                  <a:pt x="32" y="1973"/>
                  <a:pt x="40" y="1981"/>
                  <a:pt x="40" y="1981"/>
                </a:cubicBezTo>
                <a:cubicBezTo>
                  <a:pt x="40" y="1981"/>
                  <a:pt x="40" y="1981"/>
                  <a:pt x="40" y="1981"/>
                </a:cubicBezTo>
                <a:cubicBezTo>
                  <a:pt x="40" y="1981"/>
                  <a:pt x="40" y="1981"/>
                  <a:pt x="40" y="1981"/>
                </a:cubicBezTo>
                <a:cubicBezTo>
                  <a:pt x="48" y="1981"/>
                  <a:pt x="48" y="1988"/>
                  <a:pt x="48" y="1988"/>
                </a:cubicBezTo>
                <a:cubicBezTo>
                  <a:pt x="48" y="1988"/>
                  <a:pt x="48" y="1988"/>
                  <a:pt x="55" y="1988"/>
                </a:cubicBezTo>
                <a:cubicBezTo>
                  <a:pt x="55" y="1988"/>
                  <a:pt x="55" y="1988"/>
                  <a:pt x="55" y="1988"/>
                </a:cubicBezTo>
                <a:cubicBezTo>
                  <a:pt x="55" y="1988"/>
                  <a:pt x="55" y="1996"/>
                  <a:pt x="63" y="1996"/>
                </a:cubicBezTo>
                <a:cubicBezTo>
                  <a:pt x="63" y="1996"/>
                  <a:pt x="63" y="1996"/>
                  <a:pt x="63" y="1996"/>
                </a:cubicBezTo>
                <a:cubicBezTo>
                  <a:pt x="63" y="1996"/>
                  <a:pt x="71" y="2004"/>
                  <a:pt x="71" y="2004"/>
                </a:cubicBezTo>
                <a:cubicBezTo>
                  <a:pt x="79" y="2012"/>
                  <a:pt x="71" y="2004"/>
                  <a:pt x="71" y="1996"/>
                </a:cubicBezTo>
                <a:cubicBezTo>
                  <a:pt x="71" y="2004"/>
                  <a:pt x="71" y="1996"/>
                  <a:pt x="79" y="2004"/>
                </a:cubicBezTo>
                <a:cubicBezTo>
                  <a:pt x="79" y="2004"/>
                  <a:pt x="79" y="2004"/>
                  <a:pt x="79" y="2012"/>
                </a:cubicBezTo>
                <a:cubicBezTo>
                  <a:pt x="79" y="2012"/>
                  <a:pt x="79" y="2012"/>
                  <a:pt x="79" y="2012"/>
                </a:cubicBezTo>
                <a:cubicBezTo>
                  <a:pt x="79" y="2012"/>
                  <a:pt x="79" y="2012"/>
                  <a:pt x="71" y="2004"/>
                </a:cubicBezTo>
                <a:cubicBezTo>
                  <a:pt x="71" y="2004"/>
                  <a:pt x="71" y="2004"/>
                  <a:pt x="63" y="2004"/>
                </a:cubicBezTo>
                <a:cubicBezTo>
                  <a:pt x="63" y="2004"/>
                  <a:pt x="63" y="2004"/>
                  <a:pt x="71" y="2012"/>
                </a:cubicBezTo>
                <a:cubicBezTo>
                  <a:pt x="71" y="2012"/>
                  <a:pt x="71" y="2012"/>
                  <a:pt x="71" y="2012"/>
                </a:cubicBezTo>
                <a:cubicBezTo>
                  <a:pt x="71" y="2012"/>
                  <a:pt x="71" y="2012"/>
                  <a:pt x="71" y="2012"/>
                </a:cubicBezTo>
                <a:cubicBezTo>
                  <a:pt x="71" y="2012"/>
                  <a:pt x="71" y="2012"/>
                  <a:pt x="71" y="2012"/>
                </a:cubicBezTo>
                <a:cubicBezTo>
                  <a:pt x="71" y="2012"/>
                  <a:pt x="71" y="2012"/>
                  <a:pt x="71" y="2012"/>
                </a:cubicBezTo>
                <a:cubicBezTo>
                  <a:pt x="71" y="2012"/>
                  <a:pt x="71" y="2012"/>
                  <a:pt x="71" y="2012"/>
                </a:cubicBezTo>
                <a:cubicBezTo>
                  <a:pt x="63" y="2012"/>
                  <a:pt x="63" y="2004"/>
                  <a:pt x="63" y="2004"/>
                </a:cubicBezTo>
                <a:cubicBezTo>
                  <a:pt x="71" y="2012"/>
                  <a:pt x="71" y="2012"/>
                  <a:pt x="71" y="2012"/>
                </a:cubicBezTo>
                <a:cubicBezTo>
                  <a:pt x="71" y="2012"/>
                  <a:pt x="71" y="2012"/>
                  <a:pt x="71" y="2012"/>
                </a:cubicBezTo>
                <a:cubicBezTo>
                  <a:pt x="71" y="2012"/>
                  <a:pt x="79" y="2012"/>
                  <a:pt x="79" y="2012"/>
                </a:cubicBezTo>
                <a:cubicBezTo>
                  <a:pt x="79" y="2012"/>
                  <a:pt x="79" y="2012"/>
                  <a:pt x="79" y="2012"/>
                </a:cubicBezTo>
                <a:cubicBezTo>
                  <a:pt x="79" y="2012"/>
                  <a:pt x="79" y="2012"/>
                  <a:pt x="87" y="2020"/>
                </a:cubicBezTo>
                <a:cubicBezTo>
                  <a:pt x="87" y="2020"/>
                  <a:pt x="87" y="2020"/>
                  <a:pt x="87" y="2020"/>
                </a:cubicBezTo>
                <a:cubicBezTo>
                  <a:pt x="87" y="2020"/>
                  <a:pt x="87" y="2020"/>
                  <a:pt x="87" y="2020"/>
                </a:cubicBezTo>
                <a:cubicBezTo>
                  <a:pt x="87" y="2020"/>
                  <a:pt x="87" y="2020"/>
                  <a:pt x="87" y="2020"/>
                </a:cubicBezTo>
                <a:cubicBezTo>
                  <a:pt x="87" y="2020"/>
                  <a:pt x="87" y="2020"/>
                  <a:pt x="87" y="2020"/>
                </a:cubicBezTo>
                <a:cubicBezTo>
                  <a:pt x="87" y="2020"/>
                  <a:pt x="87" y="2020"/>
                  <a:pt x="87" y="2028"/>
                </a:cubicBezTo>
                <a:cubicBezTo>
                  <a:pt x="87" y="2028"/>
                  <a:pt x="87" y="2028"/>
                  <a:pt x="95" y="2028"/>
                </a:cubicBezTo>
                <a:cubicBezTo>
                  <a:pt x="95" y="2028"/>
                  <a:pt x="95" y="2028"/>
                  <a:pt x="110" y="2043"/>
                </a:cubicBezTo>
                <a:cubicBezTo>
                  <a:pt x="118" y="2051"/>
                  <a:pt x="126" y="2059"/>
                  <a:pt x="126" y="2059"/>
                </a:cubicBezTo>
                <a:cubicBezTo>
                  <a:pt x="126" y="2059"/>
                  <a:pt x="126" y="2059"/>
                  <a:pt x="134" y="2067"/>
                </a:cubicBezTo>
                <a:cubicBezTo>
                  <a:pt x="126" y="2067"/>
                  <a:pt x="142" y="2090"/>
                  <a:pt x="150" y="2098"/>
                </a:cubicBezTo>
                <a:cubicBezTo>
                  <a:pt x="142" y="2090"/>
                  <a:pt x="134" y="2082"/>
                  <a:pt x="126" y="2075"/>
                </a:cubicBezTo>
                <a:cubicBezTo>
                  <a:pt x="126" y="2075"/>
                  <a:pt x="126" y="2075"/>
                  <a:pt x="134" y="2075"/>
                </a:cubicBezTo>
                <a:cubicBezTo>
                  <a:pt x="134" y="2075"/>
                  <a:pt x="134" y="2075"/>
                  <a:pt x="126" y="2067"/>
                </a:cubicBezTo>
                <a:cubicBezTo>
                  <a:pt x="126" y="2067"/>
                  <a:pt x="118" y="2067"/>
                  <a:pt x="118" y="2059"/>
                </a:cubicBezTo>
                <a:cubicBezTo>
                  <a:pt x="110" y="2059"/>
                  <a:pt x="103" y="2043"/>
                  <a:pt x="95" y="2035"/>
                </a:cubicBezTo>
                <a:cubicBezTo>
                  <a:pt x="87" y="2035"/>
                  <a:pt x="87" y="2035"/>
                  <a:pt x="87" y="2028"/>
                </a:cubicBezTo>
                <a:cubicBezTo>
                  <a:pt x="79" y="2028"/>
                  <a:pt x="79" y="2028"/>
                  <a:pt x="79" y="2028"/>
                </a:cubicBezTo>
                <a:cubicBezTo>
                  <a:pt x="79" y="2035"/>
                  <a:pt x="87" y="2035"/>
                  <a:pt x="87" y="2043"/>
                </a:cubicBezTo>
                <a:cubicBezTo>
                  <a:pt x="87" y="2043"/>
                  <a:pt x="87" y="2035"/>
                  <a:pt x="79" y="2035"/>
                </a:cubicBezTo>
                <a:cubicBezTo>
                  <a:pt x="79" y="2035"/>
                  <a:pt x="87" y="2043"/>
                  <a:pt x="87" y="2043"/>
                </a:cubicBezTo>
                <a:cubicBezTo>
                  <a:pt x="87" y="2043"/>
                  <a:pt x="87" y="2043"/>
                  <a:pt x="95" y="2043"/>
                </a:cubicBezTo>
                <a:cubicBezTo>
                  <a:pt x="95" y="2051"/>
                  <a:pt x="95" y="2051"/>
                  <a:pt x="103" y="2059"/>
                </a:cubicBezTo>
                <a:cubicBezTo>
                  <a:pt x="103" y="2059"/>
                  <a:pt x="103" y="2059"/>
                  <a:pt x="103" y="2059"/>
                </a:cubicBezTo>
                <a:cubicBezTo>
                  <a:pt x="103" y="2059"/>
                  <a:pt x="103" y="2059"/>
                  <a:pt x="103" y="2059"/>
                </a:cubicBezTo>
                <a:cubicBezTo>
                  <a:pt x="103" y="2059"/>
                  <a:pt x="103" y="2059"/>
                  <a:pt x="103" y="2059"/>
                </a:cubicBezTo>
                <a:cubicBezTo>
                  <a:pt x="134" y="2098"/>
                  <a:pt x="173" y="2137"/>
                  <a:pt x="189" y="2161"/>
                </a:cubicBezTo>
                <a:cubicBezTo>
                  <a:pt x="181" y="2153"/>
                  <a:pt x="189" y="2161"/>
                  <a:pt x="173" y="2145"/>
                </a:cubicBezTo>
                <a:cubicBezTo>
                  <a:pt x="173" y="2145"/>
                  <a:pt x="173" y="2145"/>
                  <a:pt x="181" y="2153"/>
                </a:cubicBezTo>
                <a:cubicBezTo>
                  <a:pt x="173" y="2153"/>
                  <a:pt x="173" y="2145"/>
                  <a:pt x="165" y="2137"/>
                </a:cubicBezTo>
                <a:cubicBezTo>
                  <a:pt x="165" y="2137"/>
                  <a:pt x="158" y="2129"/>
                  <a:pt x="150" y="2121"/>
                </a:cubicBezTo>
                <a:cubicBezTo>
                  <a:pt x="158" y="2121"/>
                  <a:pt x="158" y="2121"/>
                  <a:pt x="158" y="2121"/>
                </a:cubicBezTo>
                <a:cubicBezTo>
                  <a:pt x="158" y="2121"/>
                  <a:pt x="158" y="2121"/>
                  <a:pt x="150" y="2121"/>
                </a:cubicBezTo>
                <a:cubicBezTo>
                  <a:pt x="150" y="2121"/>
                  <a:pt x="150" y="2121"/>
                  <a:pt x="150" y="2121"/>
                </a:cubicBezTo>
                <a:cubicBezTo>
                  <a:pt x="150" y="2121"/>
                  <a:pt x="150" y="2121"/>
                  <a:pt x="150" y="2121"/>
                </a:cubicBezTo>
                <a:cubicBezTo>
                  <a:pt x="150" y="2121"/>
                  <a:pt x="150" y="2121"/>
                  <a:pt x="150" y="2121"/>
                </a:cubicBezTo>
                <a:cubicBezTo>
                  <a:pt x="150" y="2114"/>
                  <a:pt x="150" y="2114"/>
                  <a:pt x="150" y="2114"/>
                </a:cubicBezTo>
                <a:cubicBezTo>
                  <a:pt x="142" y="2106"/>
                  <a:pt x="134" y="2098"/>
                  <a:pt x="126" y="2098"/>
                </a:cubicBezTo>
                <a:cubicBezTo>
                  <a:pt x="126" y="2090"/>
                  <a:pt x="126" y="2090"/>
                  <a:pt x="126" y="2090"/>
                </a:cubicBezTo>
                <a:cubicBezTo>
                  <a:pt x="126" y="2090"/>
                  <a:pt x="126" y="2090"/>
                  <a:pt x="126" y="2090"/>
                </a:cubicBezTo>
                <a:cubicBezTo>
                  <a:pt x="126" y="2090"/>
                  <a:pt x="126" y="2090"/>
                  <a:pt x="126" y="2090"/>
                </a:cubicBezTo>
                <a:cubicBezTo>
                  <a:pt x="118" y="2075"/>
                  <a:pt x="118" y="2075"/>
                  <a:pt x="118" y="2075"/>
                </a:cubicBezTo>
                <a:cubicBezTo>
                  <a:pt x="118" y="2075"/>
                  <a:pt x="118" y="2075"/>
                  <a:pt x="110" y="2075"/>
                </a:cubicBezTo>
                <a:cubicBezTo>
                  <a:pt x="110" y="2075"/>
                  <a:pt x="110" y="2075"/>
                  <a:pt x="103" y="2067"/>
                </a:cubicBezTo>
                <a:cubicBezTo>
                  <a:pt x="103" y="2059"/>
                  <a:pt x="87" y="2043"/>
                  <a:pt x="79" y="2043"/>
                </a:cubicBezTo>
                <a:cubicBezTo>
                  <a:pt x="79" y="2035"/>
                  <a:pt x="79" y="2035"/>
                  <a:pt x="71" y="2035"/>
                </a:cubicBezTo>
                <a:cubicBezTo>
                  <a:pt x="71" y="2035"/>
                  <a:pt x="71" y="2035"/>
                  <a:pt x="71" y="2035"/>
                </a:cubicBezTo>
                <a:cubicBezTo>
                  <a:pt x="71" y="2035"/>
                  <a:pt x="71" y="2035"/>
                  <a:pt x="71" y="2035"/>
                </a:cubicBezTo>
                <a:cubicBezTo>
                  <a:pt x="71" y="2035"/>
                  <a:pt x="71" y="2035"/>
                  <a:pt x="71" y="2028"/>
                </a:cubicBezTo>
                <a:cubicBezTo>
                  <a:pt x="71" y="2028"/>
                  <a:pt x="71" y="2028"/>
                  <a:pt x="71" y="2028"/>
                </a:cubicBezTo>
                <a:cubicBezTo>
                  <a:pt x="63" y="2028"/>
                  <a:pt x="63" y="2028"/>
                  <a:pt x="63" y="2028"/>
                </a:cubicBezTo>
                <a:cubicBezTo>
                  <a:pt x="63" y="2035"/>
                  <a:pt x="63" y="2035"/>
                  <a:pt x="71" y="2035"/>
                </a:cubicBezTo>
                <a:cubicBezTo>
                  <a:pt x="63" y="2035"/>
                  <a:pt x="55" y="2028"/>
                  <a:pt x="55" y="2028"/>
                </a:cubicBezTo>
                <a:cubicBezTo>
                  <a:pt x="55" y="2028"/>
                  <a:pt x="55" y="2028"/>
                  <a:pt x="55" y="2028"/>
                </a:cubicBezTo>
                <a:cubicBezTo>
                  <a:pt x="55" y="2028"/>
                  <a:pt x="55" y="2028"/>
                  <a:pt x="55" y="2028"/>
                </a:cubicBezTo>
                <a:cubicBezTo>
                  <a:pt x="48" y="2020"/>
                  <a:pt x="48" y="2020"/>
                  <a:pt x="40" y="2012"/>
                </a:cubicBezTo>
                <a:cubicBezTo>
                  <a:pt x="40" y="2020"/>
                  <a:pt x="48" y="2020"/>
                  <a:pt x="55" y="2028"/>
                </a:cubicBezTo>
                <a:cubicBezTo>
                  <a:pt x="55" y="2028"/>
                  <a:pt x="55" y="2028"/>
                  <a:pt x="55" y="2028"/>
                </a:cubicBezTo>
                <a:cubicBezTo>
                  <a:pt x="55" y="2028"/>
                  <a:pt x="55" y="2028"/>
                  <a:pt x="55" y="2028"/>
                </a:cubicBezTo>
                <a:cubicBezTo>
                  <a:pt x="55" y="2035"/>
                  <a:pt x="63" y="2035"/>
                  <a:pt x="63" y="2035"/>
                </a:cubicBezTo>
                <a:cubicBezTo>
                  <a:pt x="63" y="2043"/>
                  <a:pt x="63" y="2043"/>
                  <a:pt x="63" y="2043"/>
                </a:cubicBezTo>
                <a:cubicBezTo>
                  <a:pt x="63" y="2035"/>
                  <a:pt x="55" y="2035"/>
                  <a:pt x="55" y="2028"/>
                </a:cubicBezTo>
                <a:cubicBezTo>
                  <a:pt x="55" y="2035"/>
                  <a:pt x="55" y="2043"/>
                  <a:pt x="55" y="2035"/>
                </a:cubicBezTo>
                <a:cubicBezTo>
                  <a:pt x="55" y="2035"/>
                  <a:pt x="55" y="2035"/>
                  <a:pt x="55" y="2043"/>
                </a:cubicBezTo>
                <a:cubicBezTo>
                  <a:pt x="71" y="2043"/>
                  <a:pt x="71" y="2051"/>
                  <a:pt x="71" y="2051"/>
                </a:cubicBezTo>
                <a:cubicBezTo>
                  <a:pt x="71" y="2051"/>
                  <a:pt x="71" y="2051"/>
                  <a:pt x="71" y="2051"/>
                </a:cubicBezTo>
                <a:cubicBezTo>
                  <a:pt x="79" y="2059"/>
                  <a:pt x="103" y="2075"/>
                  <a:pt x="103" y="2075"/>
                </a:cubicBezTo>
                <a:cubicBezTo>
                  <a:pt x="118" y="2090"/>
                  <a:pt x="118" y="2090"/>
                  <a:pt x="118" y="2090"/>
                </a:cubicBezTo>
                <a:cubicBezTo>
                  <a:pt x="118" y="2090"/>
                  <a:pt x="118" y="2090"/>
                  <a:pt x="118" y="2090"/>
                </a:cubicBezTo>
                <a:cubicBezTo>
                  <a:pt x="126" y="2106"/>
                  <a:pt x="118" y="2106"/>
                  <a:pt x="142" y="2137"/>
                </a:cubicBezTo>
                <a:cubicBezTo>
                  <a:pt x="142" y="2129"/>
                  <a:pt x="134" y="2129"/>
                  <a:pt x="126" y="2121"/>
                </a:cubicBezTo>
                <a:cubicBezTo>
                  <a:pt x="126" y="2121"/>
                  <a:pt x="126" y="2121"/>
                  <a:pt x="126" y="2121"/>
                </a:cubicBezTo>
                <a:cubicBezTo>
                  <a:pt x="126" y="2129"/>
                  <a:pt x="126" y="2121"/>
                  <a:pt x="126" y="2129"/>
                </a:cubicBezTo>
                <a:cubicBezTo>
                  <a:pt x="134" y="2129"/>
                  <a:pt x="134" y="2129"/>
                  <a:pt x="134" y="2129"/>
                </a:cubicBezTo>
                <a:cubicBezTo>
                  <a:pt x="134" y="2137"/>
                  <a:pt x="134" y="2137"/>
                  <a:pt x="142" y="2137"/>
                </a:cubicBezTo>
                <a:cubicBezTo>
                  <a:pt x="142" y="2137"/>
                  <a:pt x="142" y="2137"/>
                  <a:pt x="142" y="2145"/>
                </a:cubicBezTo>
                <a:cubicBezTo>
                  <a:pt x="150" y="2145"/>
                  <a:pt x="150" y="2145"/>
                  <a:pt x="158" y="2153"/>
                </a:cubicBezTo>
                <a:cubicBezTo>
                  <a:pt x="158" y="2153"/>
                  <a:pt x="158" y="2153"/>
                  <a:pt x="158" y="2161"/>
                </a:cubicBezTo>
                <a:cubicBezTo>
                  <a:pt x="158" y="2161"/>
                  <a:pt x="158" y="2168"/>
                  <a:pt x="158" y="2168"/>
                </a:cubicBezTo>
                <a:cubicBezTo>
                  <a:pt x="158" y="2168"/>
                  <a:pt x="158" y="2168"/>
                  <a:pt x="158" y="2168"/>
                </a:cubicBezTo>
                <a:cubicBezTo>
                  <a:pt x="158" y="2168"/>
                  <a:pt x="158" y="2168"/>
                  <a:pt x="158" y="2168"/>
                </a:cubicBezTo>
                <a:cubicBezTo>
                  <a:pt x="165" y="2184"/>
                  <a:pt x="181" y="2200"/>
                  <a:pt x="189" y="2208"/>
                </a:cubicBezTo>
                <a:cubicBezTo>
                  <a:pt x="189" y="2208"/>
                  <a:pt x="189" y="2208"/>
                  <a:pt x="189" y="2208"/>
                </a:cubicBezTo>
                <a:cubicBezTo>
                  <a:pt x="189" y="2208"/>
                  <a:pt x="189" y="2208"/>
                  <a:pt x="197" y="2215"/>
                </a:cubicBezTo>
                <a:cubicBezTo>
                  <a:pt x="197" y="2223"/>
                  <a:pt x="197" y="2223"/>
                  <a:pt x="205" y="2223"/>
                </a:cubicBezTo>
                <a:cubicBezTo>
                  <a:pt x="205" y="2223"/>
                  <a:pt x="205" y="2223"/>
                  <a:pt x="205" y="2223"/>
                </a:cubicBezTo>
                <a:cubicBezTo>
                  <a:pt x="197" y="2223"/>
                  <a:pt x="197" y="2223"/>
                  <a:pt x="197" y="2215"/>
                </a:cubicBezTo>
                <a:cubicBezTo>
                  <a:pt x="197" y="2223"/>
                  <a:pt x="197" y="2223"/>
                  <a:pt x="197" y="2223"/>
                </a:cubicBezTo>
                <a:cubicBezTo>
                  <a:pt x="197" y="2223"/>
                  <a:pt x="197" y="2215"/>
                  <a:pt x="197" y="2215"/>
                </a:cubicBezTo>
                <a:cubicBezTo>
                  <a:pt x="197" y="2215"/>
                  <a:pt x="197" y="2215"/>
                  <a:pt x="197" y="2215"/>
                </a:cubicBezTo>
                <a:cubicBezTo>
                  <a:pt x="197" y="2215"/>
                  <a:pt x="197" y="2215"/>
                  <a:pt x="197" y="2215"/>
                </a:cubicBezTo>
                <a:cubicBezTo>
                  <a:pt x="197" y="2215"/>
                  <a:pt x="197" y="2215"/>
                  <a:pt x="197" y="2215"/>
                </a:cubicBezTo>
                <a:cubicBezTo>
                  <a:pt x="197" y="2215"/>
                  <a:pt x="197" y="2215"/>
                  <a:pt x="197" y="2215"/>
                </a:cubicBezTo>
                <a:cubicBezTo>
                  <a:pt x="197" y="2215"/>
                  <a:pt x="197" y="2215"/>
                  <a:pt x="205" y="2231"/>
                </a:cubicBezTo>
                <a:cubicBezTo>
                  <a:pt x="205" y="2223"/>
                  <a:pt x="205" y="2223"/>
                  <a:pt x="205" y="2223"/>
                </a:cubicBezTo>
                <a:cubicBezTo>
                  <a:pt x="205" y="2223"/>
                  <a:pt x="205" y="2223"/>
                  <a:pt x="197" y="2208"/>
                </a:cubicBezTo>
                <a:cubicBezTo>
                  <a:pt x="205" y="2215"/>
                  <a:pt x="212" y="2215"/>
                  <a:pt x="212" y="2231"/>
                </a:cubicBezTo>
                <a:cubicBezTo>
                  <a:pt x="212" y="2231"/>
                  <a:pt x="212" y="2231"/>
                  <a:pt x="212" y="2223"/>
                </a:cubicBezTo>
                <a:cubicBezTo>
                  <a:pt x="212" y="2223"/>
                  <a:pt x="212" y="2223"/>
                  <a:pt x="212" y="2239"/>
                </a:cubicBezTo>
                <a:cubicBezTo>
                  <a:pt x="212" y="2231"/>
                  <a:pt x="205" y="2223"/>
                  <a:pt x="212" y="2239"/>
                </a:cubicBezTo>
                <a:cubicBezTo>
                  <a:pt x="212" y="2239"/>
                  <a:pt x="212" y="2239"/>
                  <a:pt x="212" y="2239"/>
                </a:cubicBezTo>
                <a:cubicBezTo>
                  <a:pt x="205" y="2231"/>
                  <a:pt x="205" y="2231"/>
                  <a:pt x="205" y="2231"/>
                </a:cubicBezTo>
                <a:cubicBezTo>
                  <a:pt x="205" y="2231"/>
                  <a:pt x="205" y="2231"/>
                  <a:pt x="205" y="2231"/>
                </a:cubicBezTo>
                <a:cubicBezTo>
                  <a:pt x="205" y="2231"/>
                  <a:pt x="205" y="2231"/>
                  <a:pt x="205" y="2223"/>
                </a:cubicBezTo>
                <a:cubicBezTo>
                  <a:pt x="205" y="2223"/>
                  <a:pt x="205" y="2223"/>
                  <a:pt x="205" y="2223"/>
                </a:cubicBezTo>
                <a:cubicBezTo>
                  <a:pt x="205" y="2223"/>
                  <a:pt x="205" y="2223"/>
                  <a:pt x="205" y="2223"/>
                </a:cubicBezTo>
                <a:cubicBezTo>
                  <a:pt x="205" y="2223"/>
                  <a:pt x="205" y="2223"/>
                  <a:pt x="205" y="2231"/>
                </a:cubicBezTo>
                <a:cubicBezTo>
                  <a:pt x="205" y="2231"/>
                  <a:pt x="205" y="2231"/>
                  <a:pt x="205" y="2231"/>
                </a:cubicBezTo>
                <a:cubicBezTo>
                  <a:pt x="205" y="2239"/>
                  <a:pt x="205" y="2239"/>
                  <a:pt x="205" y="2239"/>
                </a:cubicBezTo>
                <a:cubicBezTo>
                  <a:pt x="212" y="2239"/>
                  <a:pt x="212" y="2239"/>
                  <a:pt x="212" y="2247"/>
                </a:cubicBezTo>
                <a:cubicBezTo>
                  <a:pt x="220" y="2255"/>
                  <a:pt x="212" y="2255"/>
                  <a:pt x="220" y="2255"/>
                </a:cubicBezTo>
                <a:cubicBezTo>
                  <a:pt x="220" y="2255"/>
                  <a:pt x="220" y="2255"/>
                  <a:pt x="228" y="2255"/>
                </a:cubicBezTo>
                <a:cubicBezTo>
                  <a:pt x="228" y="2255"/>
                  <a:pt x="228" y="2255"/>
                  <a:pt x="220" y="2255"/>
                </a:cubicBezTo>
                <a:cubicBezTo>
                  <a:pt x="220" y="2255"/>
                  <a:pt x="220" y="2255"/>
                  <a:pt x="228" y="2262"/>
                </a:cubicBezTo>
                <a:cubicBezTo>
                  <a:pt x="228" y="2262"/>
                  <a:pt x="228" y="2262"/>
                  <a:pt x="236" y="2270"/>
                </a:cubicBezTo>
                <a:cubicBezTo>
                  <a:pt x="236" y="2278"/>
                  <a:pt x="236" y="2270"/>
                  <a:pt x="236" y="2278"/>
                </a:cubicBezTo>
                <a:cubicBezTo>
                  <a:pt x="236" y="2278"/>
                  <a:pt x="236" y="2278"/>
                  <a:pt x="244" y="2286"/>
                </a:cubicBezTo>
                <a:cubicBezTo>
                  <a:pt x="244" y="2286"/>
                  <a:pt x="244" y="2286"/>
                  <a:pt x="252" y="2294"/>
                </a:cubicBezTo>
                <a:cubicBezTo>
                  <a:pt x="252" y="2294"/>
                  <a:pt x="252" y="2294"/>
                  <a:pt x="244" y="2294"/>
                </a:cubicBezTo>
                <a:cubicBezTo>
                  <a:pt x="260" y="2309"/>
                  <a:pt x="267" y="2325"/>
                  <a:pt x="283" y="2341"/>
                </a:cubicBezTo>
                <a:cubicBezTo>
                  <a:pt x="283" y="2341"/>
                  <a:pt x="283" y="2341"/>
                  <a:pt x="283" y="2341"/>
                </a:cubicBezTo>
                <a:cubicBezTo>
                  <a:pt x="283" y="2341"/>
                  <a:pt x="283" y="2341"/>
                  <a:pt x="283" y="2341"/>
                </a:cubicBezTo>
                <a:cubicBezTo>
                  <a:pt x="283" y="2341"/>
                  <a:pt x="283" y="2341"/>
                  <a:pt x="283" y="2348"/>
                </a:cubicBezTo>
                <a:cubicBezTo>
                  <a:pt x="291" y="2348"/>
                  <a:pt x="291" y="2348"/>
                  <a:pt x="291" y="2348"/>
                </a:cubicBezTo>
                <a:cubicBezTo>
                  <a:pt x="291" y="2348"/>
                  <a:pt x="291" y="2348"/>
                  <a:pt x="291" y="2356"/>
                </a:cubicBezTo>
                <a:cubicBezTo>
                  <a:pt x="291" y="2348"/>
                  <a:pt x="291" y="2356"/>
                  <a:pt x="291" y="2348"/>
                </a:cubicBezTo>
                <a:cubicBezTo>
                  <a:pt x="291" y="2348"/>
                  <a:pt x="291" y="2348"/>
                  <a:pt x="283" y="2341"/>
                </a:cubicBezTo>
                <a:cubicBezTo>
                  <a:pt x="283" y="2341"/>
                  <a:pt x="291" y="2348"/>
                  <a:pt x="291" y="2348"/>
                </a:cubicBezTo>
                <a:cubicBezTo>
                  <a:pt x="291" y="2348"/>
                  <a:pt x="291" y="2348"/>
                  <a:pt x="291" y="2356"/>
                </a:cubicBezTo>
                <a:cubicBezTo>
                  <a:pt x="291" y="2356"/>
                  <a:pt x="291" y="2356"/>
                  <a:pt x="299" y="2356"/>
                </a:cubicBezTo>
                <a:cubicBezTo>
                  <a:pt x="299" y="2356"/>
                  <a:pt x="299" y="2356"/>
                  <a:pt x="299" y="2356"/>
                </a:cubicBezTo>
                <a:cubicBezTo>
                  <a:pt x="299" y="2356"/>
                  <a:pt x="299" y="2356"/>
                  <a:pt x="322" y="2380"/>
                </a:cubicBezTo>
                <a:cubicBezTo>
                  <a:pt x="322" y="2380"/>
                  <a:pt x="322" y="2380"/>
                  <a:pt x="354" y="2411"/>
                </a:cubicBezTo>
                <a:cubicBezTo>
                  <a:pt x="346" y="2411"/>
                  <a:pt x="346" y="2411"/>
                  <a:pt x="346" y="2411"/>
                </a:cubicBezTo>
                <a:cubicBezTo>
                  <a:pt x="354" y="2419"/>
                  <a:pt x="354" y="2419"/>
                  <a:pt x="354" y="2419"/>
                </a:cubicBezTo>
                <a:cubicBezTo>
                  <a:pt x="362" y="2427"/>
                  <a:pt x="362" y="2427"/>
                  <a:pt x="362" y="2427"/>
                </a:cubicBezTo>
                <a:cubicBezTo>
                  <a:pt x="370" y="2435"/>
                  <a:pt x="377" y="2442"/>
                  <a:pt x="385" y="2458"/>
                </a:cubicBezTo>
                <a:cubicBezTo>
                  <a:pt x="385" y="2458"/>
                  <a:pt x="385" y="2458"/>
                  <a:pt x="393" y="2466"/>
                </a:cubicBezTo>
                <a:cubicBezTo>
                  <a:pt x="393" y="2466"/>
                  <a:pt x="393" y="2466"/>
                  <a:pt x="393" y="2466"/>
                </a:cubicBezTo>
                <a:cubicBezTo>
                  <a:pt x="393" y="2466"/>
                  <a:pt x="393" y="2466"/>
                  <a:pt x="393" y="2466"/>
                </a:cubicBezTo>
                <a:cubicBezTo>
                  <a:pt x="401" y="2474"/>
                  <a:pt x="401" y="2474"/>
                  <a:pt x="409" y="2482"/>
                </a:cubicBezTo>
                <a:cubicBezTo>
                  <a:pt x="409" y="2482"/>
                  <a:pt x="409" y="2482"/>
                  <a:pt x="409" y="2482"/>
                </a:cubicBezTo>
                <a:cubicBezTo>
                  <a:pt x="409" y="2482"/>
                  <a:pt x="409" y="2482"/>
                  <a:pt x="409" y="2482"/>
                </a:cubicBezTo>
                <a:cubicBezTo>
                  <a:pt x="409" y="2482"/>
                  <a:pt x="417" y="2482"/>
                  <a:pt x="417" y="2489"/>
                </a:cubicBezTo>
                <a:cubicBezTo>
                  <a:pt x="417" y="2489"/>
                  <a:pt x="417" y="2489"/>
                  <a:pt x="417" y="2489"/>
                </a:cubicBezTo>
                <a:cubicBezTo>
                  <a:pt x="424" y="2489"/>
                  <a:pt x="424" y="2489"/>
                  <a:pt x="424" y="2489"/>
                </a:cubicBezTo>
                <a:cubicBezTo>
                  <a:pt x="424" y="2489"/>
                  <a:pt x="424" y="2489"/>
                  <a:pt x="432" y="2505"/>
                </a:cubicBezTo>
                <a:cubicBezTo>
                  <a:pt x="432" y="2505"/>
                  <a:pt x="432" y="2505"/>
                  <a:pt x="440" y="2513"/>
                </a:cubicBezTo>
                <a:cubicBezTo>
                  <a:pt x="440" y="2513"/>
                  <a:pt x="440" y="2513"/>
                  <a:pt x="440" y="2513"/>
                </a:cubicBezTo>
                <a:cubicBezTo>
                  <a:pt x="440" y="2521"/>
                  <a:pt x="440" y="2521"/>
                  <a:pt x="440" y="2521"/>
                </a:cubicBezTo>
                <a:cubicBezTo>
                  <a:pt x="440" y="2521"/>
                  <a:pt x="440" y="2521"/>
                  <a:pt x="440" y="2521"/>
                </a:cubicBezTo>
                <a:cubicBezTo>
                  <a:pt x="440" y="2521"/>
                  <a:pt x="440" y="2521"/>
                  <a:pt x="448" y="2521"/>
                </a:cubicBezTo>
                <a:cubicBezTo>
                  <a:pt x="417" y="2521"/>
                  <a:pt x="401" y="2521"/>
                  <a:pt x="440" y="2521"/>
                </a:cubicBezTo>
                <a:cubicBezTo>
                  <a:pt x="440" y="2521"/>
                  <a:pt x="440" y="2521"/>
                  <a:pt x="440" y="2521"/>
                </a:cubicBezTo>
                <a:cubicBezTo>
                  <a:pt x="448" y="2521"/>
                  <a:pt x="456" y="2521"/>
                  <a:pt x="456" y="2521"/>
                </a:cubicBezTo>
                <a:cubicBezTo>
                  <a:pt x="456" y="2521"/>
                  <a:pt x="464" y="2521"/>
                  <a:pt x="472" y="2521"/>
                </a:cubicBezTo>
                <a:cubicBezTo>
                  <a:pt x="464" y="2521"/>
                  <a:pt x="456" y="2521"/>
                  <a:pt x="448" y="2521"/>
                </a:cubicBezTo>
                <a:cubicBezTo>
                  <a:pt x="495" y="2521"/>
                  <a:pt x="527" y="2521"/>
                  <a:pt x="542" y="2521"/>
                </a:cubicBezTo>
                <a:cubicBezTo>
                  <a:pt x="558" y="2521"/>
                  <a:pt x="574" y="2521"/>
                  <a:pt x="566" y="2521"/>
                </a:cubicBezTo>
                <a:cubicBezTo>
                  <a:pt x="566" y="2521"/>
                  <a:pt x="566" y="2521"/>
                  <a:pt x="566" y="2521"/>
                </a:cubicBezTo>
                <a:cubicBezTo>
                  <a:pt x="566" y="2521"/>
                  <a:pt x="566" y="2521"/>
                  <a:pt x="566" y="2521"/>
                </a:cubicBezTo>
                <a:cubicBezTo>
                  <a:pt x="597" y="2513"/>
                  <a:pt x="597" y="2513"/>
                  <a:pt x="582" y="2513"/>
                </a:cubicBezTo>
                <a:cubicBezTo>
                  <a:pt x="582" y="2513"/>
                  <a:pt x="574" y="2513"/>
                  <a:pt x="566" y="2513"/>
                </a:cubicBezTo>
                <a:cubicBezTo>
                  <a:pt x="566" y="2513"/>
                  <a:pt x="566" y="2513"/>
                  <a:pt x="566" y="2513"/>
                </a:cubicBezTo>
                <a:cubicBezTo>
                  <a:pt x="566" y="2513"/>
                  <a:pt x="566" y="2513"/>
                  <a:pt x="574" y="2505"/>
                </a:cubicBezTo>
                <a:cubicBezTo>
                  <a:pt x="574" y="2505"/>
                  <a:pt x="582" y="2497"/>
                  <a:pt x="582" y="2489"/>
                </a:cubicBezTo>
                <a:cubicBezTo>
                  <a:pt x="589" y="2489"/>
                  <a:pt x="589" y="2489"/>
                  <a:pt x="589" y="2489"/>
                </a:cubicBezTo>
                <a:cubicBezTo>
                  <a:pt x="589" y="2489"/>
                  <a:pt x="589" y="2489"/>
                  <a:pt x="589" y="2482"/>
                </a:cubicBezTo>
                <a:cubicBezTo>
                  <a:pt x="597" y="2482"/>
                  <a:pt x="597" y="2474"/>
                  <a:pt x="597" y="2474"/>
                </a:cubicBezTo>
                <a:cubicBezTo>
                  <a:pt x="605" y="2466"/>
                  <a:pt x="597" y="2466"/>
                  <a:pt x="605" y="2458"/>
                </a:cubicBezTo>
                <a:cubicBezTo>
                  <a:pt x="605" y="2458"/>
                  <a:pt x="605" y="2458"/>
                  <a:pt x="597" y="2466"/>
                </a:cubicBezTo>
                <a:cubicBezTo>
                  <a:pt x="597" y="2466"/>
                  <a:pt x="605" y="2450"/>
                  <a:pt x="613" y="2442"/>
                </a:cubicBezTo>
                <a:cubicBezTo>
                  <a:pt x="613" y="2442"/>
                  <a:pt x="613" y="2450"/>
                  <a:pt x="613" y="2450"/>
                </a:cubicBezTo>
                <a:cubicBezTo>
                  <a:pt x="613" y="2450"/>
                  <a:pt x="613" y="2450"/>
                  <a:pt x="613" y="2442"/>
                </a:cubicBezTo>
                <a:cubicBezTo>
                  <a:pt x="613" y="2442"/>
                  <a:pt x="613" y="2442"/>
                  <a:pt x="613" y="2442"/>
                </a:cubicBezTo>
                <a:cubicBezTo>
                  <a:pt x="613" y="2442"/>
                  <a:pt x="613" y="2442"/>
                  <a:pt x="613" y="2442"/>
                </a:cubicBezTo>
                <a:cubicBezTo>
                  <a:pt x="621" y="2442"/>
                  <a:pt x="621" y="2442"/>
                  <a:pt x="621" y="2442"/>
                </a:cubicBezTo>
                <a:cubicBezTo>
                  <a:pt x="621" y="2442"/>
                  <a:pt x="621" y="2442"/>
                  <a:pt x="629" y="2419"/>
                </a:cubicBezTo>
                <a:cubicBezTo>
                  <a:pt x="629" y="2419"/>
                  <a:pt x="629" y="2419"/>
                  <a:pt x="629" y="2419"/>
                </a:cubicBezTo>
                <a:cubicBezTo>
                  <a:pt x="629" y="2419"/>
                  <a:pt x="629" y="2419"/>
                  <a:pt x="636" y="2411"/>
                </a:cubicBezTo>
                <a:cubicBezTo>
                  <a:pt x="636" y="2411"/>
                  <a:pt x="636" y="2411"/>
                  <a:pt x="636" y="2411"/>
                </a:cubicBezTo>
                <a:cubicBezTo>
                  <a:pt x="636" y="2411"/>
                  <a:pt x="636" y="2403"/>
                  <a:pt x="644" y="2403"/>
                </a:cubicBezTo>
                <a:cubicBezTo>
                  <a:pt x="644" y="2403"/>
                  <a:pt x="644" y="2403"/>
                  <a:pt x="644" y="2403"/>
                </a:cubicBezTo>
                <a:cubicBezTo>
                  <a:pt x="644" y="2403"/>
                  <a:pt x="644" y="2403"/>
                  <a:pt x="644" y="2403"/>
                </a:cubicBezTo>
                <a:cubicBezTo>
                  <a:pt x="644" y="2403"/>
                  <a:pt x="644" y="2403"/>
                  <a:pt x="644" y="2403"/>
                </a:cubicBezTo>
                <a:cubicBezTo>
                  <a:pt x="644" y="2403"/>
                  <a:pt x="644" y="2403"/>
                  <a:pt x="644" y="2403"/>
                </a:cubicBezTo>
                <a:cubicBezTo>
                  <a:pt x="644" y="2403"/>
                  <a:pt x="644" y="2395"/>
                  <a:pt x="644" y="2395"/>
                </a:cubicBezTo>
                <a:cubicBezTo>
                  <a:pt x="644" y="2395"/>
                  <a:pt x="644" y="2395"/>
                  <a:pt x="644" y="2395"/>
                </a:cubicBezTo>
                <a:cubicBezTo>
                  <a:pt x="644" y="2395"/>
                  <a:pt x="644" y="2395"/>
                  <a:pt x="644" y="2395"/>
                </a:cubicBezTo>
                <a:cubicBezTo>
                  <a:pt x="644" y="2395"/>
                  <a:pt x="644" y="2395"/>
                  <a:pt x="644" y="2388"/>
                </a:cubicBezTo>
                <a:cubicBezTo>
                  <a:pt x="644" y="2388"/>
                  <a:pt x="644" y="2388"/>
                  <a:pt x="644" y="2388"/>
                </a:cubicBezTo>
                <a:cubicBezTo>
                  <a:pt x="652" y="2388"/>
                  <a:pt x="652" y="2388"/>
                  <a:pt x="652" y="2388"/>
                </a:cubicBezTo>
                <a:cubicBezTo>
                  <a:pt x="660" y="2380"/>
                  <a:pt x="660" y="2380"/>
                  <a:pt x="660" y="2380"/>
                </a:cubicBezTo>
                <a:cubicBezTo>
                  <a:pt x="660" y="2380"/>
                  <a:pt x="660" y="2380"/>
                  <a:pt x="660" y="2372"/>
                </a:cubicBezTo>
                <a:cubicBezTo>
                  <a:pt x="660" y="2372"/>
                  <a:pt x="660" y="2372"/>
                  <a:pt x="668" y="2372"/>
                </a:cubicBezTo>
                <a:cubicBezTo>
                  <a:pt x="668" y="2372"/>
                  <a:pt x="668" y="2372"/>
                  <a:pt x="660" y="2372"/>
                </a:cubicBezTo>
                <a:cubicBezTo>
                  <a:pt x="668" y="2364"/>
                  <a:pt x="676" y="2356"/>
                  <a:pt x="668" y="2356"/>
                </a:cubicBezTo>
                <a:cubicBezTo>
                  <a:pt x="668" y="2356"/>
                  <a:pt x="668" y="2356"/>
                  <a:pt x="676" y="2356"/>
                </a:cubicBezTo>
                <a:cubicBezTo>
                  <a:pt x="676" y="2348"/>
                  <a:pt x="676" y="2348"/>
                  <a:pt x="676" y="2348"/>
                </a:cubicBezTo>
                <a:cubicBezTo>
                  <a:pt x="676" y="2348"/>
                  <a:pt x="676" y="2348"/>
                  <a:pt x="676" y="2348"/>
                </a:cubicBezTo>
                <a:cubicBezTo>
                  <a:pt x="676" y="2348"/>
                  <a:pt x="684" y="2341"/>
                  <a:pt x="684" y="2341"/>
                </a:cubicBezTo>
                <a:cubicBezTo>
                  <a:pt x="684" y="2333"/>
                  <a:pt x="684" y="2333"/>
                  <a:pt x="684" y="2333"/>
                </a:cubicBezTo>
                <a:cubicBezTo>
                  <a:pt x="684" y="2325"/>
                  <a:pt x="684" y="2333"/>
                  <a:pt x="691" y="2325"/>
                </a:cubicBezTo>
                <a:cubicBezTo>
                  <a:pt x="691" y="2325"/>
                  <a:pt x="691" y="2325"/>
                  <a:pt x="684" y="2325"/>
                </a:cubicBezTo>
                <a:cubicBezTo>
                  <a:pt x="684" y="2325"/>
                  <a:pt x="684" y="2325"/>
                  <a:pt x="684" y="2325"/>
                </a:cubicBezTo>
                <a:cubicBezTo>
                  <a:pt x="691" y="2325"/>
                  <a:pt x="691" y="2325"/>
                  <a:pt x="691" y="2317"/>
                </a:cubicBezTo>
                <a:cubicBezTo>
                  <a:pt x="691" y="2317"/>
                  <a:pt x="691" y="2317"/>
                  <a:pt x="691" y="2317"/>
                </a:cubicBezTo>
                <a:cubicBezTo>
                  <a:pt x="691" y="2309"/>
                  <a:pt x="691" y="2309"/>
                  <a:pt x="691" y="2309"/>
                </a:cubicBezTo>
                <a:cubicBezTo>
                  <a:pt x="691" y="2309"/>
                  <a:pt x="699" y="2309"/>
                  <a:pt x="699" y="2309"/>
                </a:cubicBezTo>
                <a:cubicBezTo>
                  <a:pt x="699" y="2309"/>
                  <a:pt x="699" y="2309"/>
                  <a:pt x="699" y="2309"/>
                </a:cubicBezTo>
                <a:cubicBezTo>
                  <a:pt x="699" y="2309"/>
                  <a:pt x="699" y="2309"/>
                  <a:pt x="707" y="2301"/>
                </a:cubicBezTo>
                <a:cubicBezTo>
                  <a:pt x="707" y="2301"/>
                  <a:pt x="707" y="2301"/>
                  <a:pt x="707" y="2294"/>
                </a:cubicBezTo>
                <a:cubicBezTo>
                  <a:pt x="715" y="2286"/>
                  <a:pt x="715" y="2278"/>
                  <a:pt x="723" y="2270"/>
                </a:cubicBezTo>
                <a:cubicBezTo>
                  <a:pt x="731" y="2262"/>
                  <a:pt x="731" y="2255"/>
                  <a:pt x="739" y="2247"/>
                </a:cubicBezTo>
                <a:cubicBezTo>
                  <a:pt x="739" y="2247"/>
                  <a:pt x="739" y="2247"/>
                  <a:pt x="731" y="2255"/>
                </a:cubicBezTo>
                <a:cubicBezTo>
                  <a:pt x="731" y="2255"/>
                  <a:pt x="731" y="2255"/>
                  <a:pt x="731" y="2255"/>
                </a:cubicBezTo>
                <a:cubicBezTo>
                  <a:pt x="731" y="2247"/>
                  <a:pt x="731" y="2247"/>
                  <a:pt x="731" y="2247"/>
                </a:cubicBezTo>
                <a:cubicBezTo>
                  <a:pt x="731" y="2247"/>
                  <a:pt x="731" y="2247"/>
                  <a:pt x="731" y="2255"/>
                </a:cubicBezTo>
                <a:cubicBezTo>
                  <a:pt x="731" y="2255"/>
                  <a:pt x="731" y="2255"/>
                  <a:pt x="731" y="2255"/>
                </a:cubicBezTo>
                <a:cubicBezTo>
                  <a:pt x="723" y="2270"/>
                  <a:pt x="731" y="2255"/>
                  <a:pt x="715" y="2270"/>
                </a:cubicBezTo>
                <a:cubicBezTo>
                  <a:pt x="723" y="2270"/>
                  <a:pt x="723" y="2262"/>
                  <a:pt x="723" y="2262"/>
                </a:cubicBezTo>
                <a:cubicBezTo>
                  <a:pt x="723" y="2262"/>
                  <a:pt x="723" y="2262"/>
                  <a:pt x="723" y="2262"/>
                </a:cubicBezTo>
                <a:cubicBezTo>
                  <a:pt x="723" y="2262"/>
                  <a:pt x="723" y="2262"/>
                  <a:pt x="723" y="2262"/>
                </a:cubicBezTo>
                <a:cubicBezTo>
                  <a:pt x="723" y="2255"/>
                  <a:pt x="723" y="2255"/>
                  <a:pt x="731" y="2255"/>
                </a:cubicBezTo>
                <a:cubicBezTo>
                  <a:pt x="731" y="2255"/>
                  <a:pt x="731" y="2255"/>
                  <a:pt x="739" y="2231"/>
                </a:cubicBezTo>
                <a:cubicBezTo>
                  <a:pt x="739" y="2231"/>
                  <a:pt x="739" y="2231"/>
                  <a:pt x="739" y="2231"/>
                </a:cubicBezTo>
                <a:cubicBezTo>
                  <a:pt x="739" y="2231"/>
                  <a:pt x="739" y="2231"/>
                  <a:pt x="739" y="2239"/>
                </a:cubicBezTo>
                <a:cubicBezTo>
                  <a:pt x="739" y="2239"/>
                  <a:pt x="739" y="2231"/>
                  <a:pt x="746" y="2231"/>
                </a:cubicBezTo>
                <a:cubicBezTo>
                  <a:pt x="746" y="2231"/>
                  <a:pt x="746" y="2231"/>
                  <a:pt x="746" y="2223"/>
                </a:cubicBezTo>
                <a:cubicBezTo>
                  <a:pt x="746" y="2215"/>
                  <a:pt x="754" y="2215"/>
                  <a:pt x="754" y="2208"/>
                </a:cubicBezTo>
                <a:cubicBezTo>
                  <a:pt x="754" y="2208"/>
                  <a:pt x="754" y="2208"/>
                  <a:pt x="754" y="2200"/>
                </a:cubicBezTo>
                <a:cubicBezTo>
                  <a:pt x="754" y="2200"/>
                  <a:pt x="754" y="2200"/>
                  <a:pt x="762" y="2200"/>
                </a:cubicBezTo>
                <a:cubicBezTo>
                  <a:pt x="762" y="2200"/>
                  <a:pt x="754" y="2200"/>
                  <a:pt x="754" y="2200"/>
                </a:cubicBezTo>
                <a:cubicBezTo>
                  <a:pt x="754" y="2200"/>
                  <a:pt x="762" y="2200"/>
                  <a:pt x="762" y="2192"/>
                </a:cubicBezTo>
                <a:cubicBezTo>
                  <a:pt x="762" y="2192"/>
                  <a:pt x="762" y="2192"/>
                  <a:pt x="754" y="2200"/>
                </a:cubicBezTo>
                <a:cubicBezTo>
                  <a:pt x="754" y="2200"/>
                  <a:pt x="754" y="2200"/>
                  <a:pt x="754" y="2208"/>
                </a:cubicBezTo>
                <a:cubicBezTo>
                  <a:pt x="754" y="2208"/>
                  <a:pt x="754" y="2208"/>
                  <a:pt x="754" y="2208"/>
                </a:cubicBezTo>
                <a:cubicBezTo>
                  <a:pt x="754" y="2208"/>
                  <a:pt x="754" y="2208"/>
                  <a:pt x="746" y="2208"/>
                </a:cubicBezTo>
                <a:cubicBezTo>
                  <a:pt x="746" y="2208"/>
                  <a:pt x="746" y="2208"/>
                  <a:pt x="754" y="2192"/>
                </a:cubicBezTo>
                <a:cubicBezTo>
                  <a:pt x="762" y="2192"/>
                  <a:pt x="762" y="2192"/>
                  <a:pt x="762" y="2192"/>
                </a:cubicBezTo>
                <a:cubicBezTo>
                  <a:pt x="762" y="2192"/>
                  <a:pt x="762" y="2184"/>
                  <a:pt x="762" y="2192"/>
                </a:cubicBezTo>
                <a:cubicBezTo>
                  <a:pt x="762" y="2192"/>
                  <a:pt x="762" y="2192"/>
                  <a:pt x="762" y="2192"/>
                </a:cubicBezTo>
                <a:cubicBezTo>
                  <a:pt x="762" y="2192"/>
                  <a:pt x="762" y="2192"/>
                  <a:pt x="762" y="2184"/>
                </a:cubicBezTo>
                <a:cubicBezTo>
                  <a:pt x="762" y="2184"/>
                  <a:pt x="762" y="2184"/>
                  <a:pt x="762" y="2184"/>
                </a:cubicBezTo>
                <a:cubicBezTo>
                  <a:pt x="762" y="2184"/>
                  <a:pt x="762" y="2184"/>
                  <a:pt x="762" y="2176"/>
                </a:cubicBezTo>
                <a:cubicBezTo>
                  <a:pt x="762" y="2176"/>
                  <a:pt x="762" y="2176"/>
                  <a:pt x="770" y="2176"/>
                </a:cubicBezTo>
                <a:cubicBezTo>
                  <a:pt x="778" y="2161"/>
                  <a:pt x="770" y="2176"/>
                  <a:pt x="778" y="2161"/>
                </a:cubicBezTo>
                <a:cubicBezTo>
                  <a:pt x="778" y="2161"/>
                  <a:pt x="778" y="2161"/>
                  <a:pt x="778" y="2161"/>
                </a:cubicBezTo>
                <a:cubicBezTo>
                  <a:pt x="778" y="2161"/>
                  <a:pt x="770" y="2168"/>
                  <a:pt x="778" y="2161"/>
                </a:cubicBezTo>
                <a:cubicBezTo>
                  <a:pt x="778" y="2161"/>
                  <a:pt x="778" y="2161"/>
                  <a:pt x="770" y="2168"/>
                </a:cubicBezTo>
                <a:cubicBezTo>
                  <a:pt x="770" y="2161"/>
                  <a:pt x="770" y="2168"/>
                  <a:pt x="778" y="2161"/>
                </a:cubicBezTo>
                <a:cubicBezTo>
                  <a:pt x="762" y="2168"/>
                  <a:pt x="770" y="2161"/>
                  <a:pt x="762" y="2161"/>
                </a:cubicBezTo>
                <a:cubicBezTo>
                  <a:pt x="762" y="2161"/>
                  <a:pt x="762" y="2161"/>
                  <a:pt x="770" y="2153"/>
                </a:cubicBezTo>
                <a:cubicBezTo>
                  <a:pt x="770" y="2153"/>
                  <a:pt x="770" y="2161"/>
                  <a:pt x="770" y="2153"/>
                </a:cubicBezTo>
                <a:cubicBezTo>
                  <a:pt x="778" y="2153"/>
                  <a:pt x="778" y="2153"/>
                  <a:pt x="778" y="2145"/>
                </a:cubicBezTo>
                <a:cubicBezTo>
                  <a:pt x="778" y="2145"/>
                  <a:pt x="778" y="2145"/>
                  <a:pt x="778" y="2153"/>
                </a:cubicBezTo>
                <a:cubicBezTo>
                  <a:pt x="778" y="2145"/>
                  <a:pt x="794" y="2137"/>
                  <a:pt x="794" y="2137"/>
                </a:cubicBezTo>
                <a:cubicBezTo>
                  <a:pt x="794" y="2129"/>
                  <a:pt x="794" y="2137"/>
                  <a:pt x="794" y="2129"/>
                </a:cubicBezTo>
                <a:cubicBezTo>
                  <a:pt x="794" y="2129"/>
                  <a:pt x="794" y="2129"/>
                  <a:pt x="794" y="2121"/>
                </a:cubicBezTo>
                <a:cubicBezTo>
                  <a:pt x="801" y="2106"/>
                  <a:pt x="809" y="2090"/>
                  <a:pt x="809" y="2090"/>
                </a:cubicBezTo>
                <a:cubicBezTo>
                  <a:pt x="801" y="2090"/>
                  <a:pt x="801" y="2090"/>
                  <a:pt x="801" y="2090"/>
                </a:cubicBezTo>
                <a:cubicBezTo>
                  <a:pt x="801" y="2098"/>
                  <a:pt x="801" y="2098"/>
                  <a:pt x="794" y="2106"/>
                </a:cubicBezTo>
                <a:cubicBezTo>
                  <a:pt x="794" y="2106"/>
                  <a:pt x="794" y="2106"/>
                  <a:pt x="794" y="2106"/>
                </a:cubicBezTo>
                <a:cubicBezTo>
                  <a:pt x="794" y="2106"/>
                  <a:pt x="794" y="2106"/>
                  <a:pt x="809" y="2067"/>
                </a:cubicBezTo>
                <a:cubicBezTo>
                  <a:pt x="809" y="2067"/>
                  <a:pt x="809" y="2067"/>
                  <a:pt x="809" y="2075"/>
                </a:cubicBezTo>
                <a:cubicBezTo>
                  <a:pt x="809" y="2067"/>
                  <a:pt x="809" y="2059"/>
                  <a:pt x="817" y="2051"/>
                </a:cubicBezTo>
                <a:cubicBezTo>
                  <a:pt x="817" y="2043"/>
                  <a:pt x="809" y="2035"/>
                  <a:pt x="809" y="2043"/>
                </a:cubicBezTo>
                <a:cubicBezTo>
                  <a:pt x="809" y="2043"/>
                  <a:pt x="809" y="2043"/>
                  <a:pt x="809" y="2043"/>
                </a:cubicBezTo>
                <a:cubicBezTo>
                  <a:pt x="817" y="2020"/>
                  <a:pt x="825" y="1988"/>
                  <a:pt x="833" y="1957"/>
                </a:cubicBezTo>
                <a:cubicBezTo>
                  <a:pt x="833" y="1957"/>
                  <a:pt x="833" y="1957"/>
                  <a:pt x="833" y="1957"/>
                </a:cubicBezTo>
                <a:cubicBezTo>
                  <a:pt x="825" y="1973"/>
                  <a:pt x="825" y="1981"/>
                  <a:pt x="817" y="1996"/>
                </a:cubicBezTo>
                <a:close/>
                <a:moveTo>
                  <a:pt x="817" y="1973"/>
                </a:moveTo>
                <a:cubicBezTo>
                  <a:pt x="817" y="1973"/>
                  <a:pt x="817" y="1973"/>
                  <a:pt x="817" y="1973"/>
                </a:cubicBezTo>
                <a:cubicBezTo>
                  <a:pt x="817" y="1973"/>
                  <a:pt x="817" y="1973"/>
                  <a:pt x="817" y="1973"/>
                </a:cubicBezTo>
                <a:close/>
                <a:moveTo>
                  <a:pt x="448" y="2403"/>
                </a:moveTo>
                <a:cubicBezTo>
                  <a:pt x="448" y="2395"/>
                  <a:pt x="448" y="2395"/>
                  <a:pt x="448" y="2395"/>
                </a:cubicBezTo>
                <a:cubicBezTo>
                  <a:pt x="448" y="2395"/>
                  <a:pt x="448" y="2395"/>
                  <a:pt x="456" y="2403"/>
                </a:cubicBezTo>
                <a:cubicBezTo>
                  <a:pt x="456" y="2403"/>
                  <a:pt x="456" y="2403"/>
                  <a:pt x="448" y="2403"/>
                </a:cubicBezTo>
                <a:close/>
                <a:moveTo>
                  <a:pt x="440" y="2380"/>
                </a:moveTo>
                <a:cubicBezTo>
                  <a:pt x="448" y="2388"/>
                  <a:pt x="456" y="2395"/>
                  <a:pt x="456" y="2403"/>
                </a:cubicBezTo>
                <a:cubicBezTo>
                  <a:pt x="456" y="2395"/>
                  <a:pt x="448" y="2388"/>
                  <a:pt x="440" y="2380"/>
                </a:cubicBezTo>
                <a:close/>
                <a:moveTo>
                  <a:pt x="87" y="1996"/>
                </a:moveTo>
                <a:cubicBezTo>
                  <a:pt x="87" y="1996"/>
                  <a:pt x="87" y="1996"/>
                  <a:pt x="87" y="1996"/>
                </a:cubicBezTo>
                <a:cubicBezTo>
                  <a:pt x="87" y="1996"/>
                  <a:pt x="87" y="2004"/>
                  <a:pt x="95" y="2004"/>
                </a:cubicBezTo>
                <a:cubicBezTo>
                  <a:pt x="87" y="2004"/>
                  <a:pt x="87" y="2004"/>
                  <a:pt x="87" y="1996"/>
                </a:cubicBezTo>
                <a:close/>
                <a:moveTo>
                  <a:pt x="63" y="2043"/>
                </a:moveTo>
                <a:cubicBezTo>
                  <a:pt x="63" y="2043"/>
                  <a:pt x="63" y="2043"/>
                  <a:pt x="63" y="2043"/>
                </a:cubicBezTo>
                <a:cubicBezTo>
                  <a:pt x="63" y="2043"/>
                  <a:pt x="71" y="2043"/>
                  <a:pt x="71" y="2043"/>
                </a:cubicBezTo>
                <a:cubicBezTo>
                  <a:pt x="63" y="2043"/>
                  <a:pt x="63" y="2043"/>
                  <a:pt x="63" y="2043"/>
                </a:cubicBezTo>
                <a:close/>
                <a:moveTo>
                  <a:pt x="165" y="2176"/>
                </a:moveTo>
                <a:cubicBezTo>
                  <a:pt x="165" y="2176"/>
                  <a:pt x="165" y="2176"/>
                  <a:pt x="165" y="2168"/>
                </a:cubicBezTo>
                <a:cubicBezTo>
                  <a:pt x="165" y="2176"/>
                  <a:pt x="165" y="2176"/>
                  <a:pt x="173" y="2176"/>
                </a:cubicBezTo>
                <a:cubicBezTo>
                  <a:pt x="173" y="2176"/>
                  <a:pt x="173" y="2176"/>
                  <a:pt x="165" y="2176"/>
                </a:cubicBezTo>
                <a:close/>
                <a:moveTo>
                  <a:pt x="110" y="2004"/>
                </a:moveTo>
                <a:cubicBezTo>
                  <a:pt x="110" y="2004"/>
                  <a:pt x="110" y="2004"/>
                  <a:pt x="110" y="2004"/>
                </a:cubicBezTo>
                <a:cubicBezTo>
                  <a:pt x="110" y="2004"/>
                  <a:pt x="110" y="2004"/>
                  <a:pt x="103" y="2004"/>
                </a:cubicBezTo>
                <a:cubicBezTo>
                  <a:pt x="110" y="2004"/>
                  <a:pt x="110" y="2004"/>
                  <a:pt x="110" y="2004"/>
                </a:cubicBezTo>
                <a:close/>
                <a:moveTo>
                  <a:pt x="142" y="2051"/>
                </a:moveTo>
                <a:cubicBezTo>
                  <a:pt x="142" y="2043"/>
                  <a:pt x="142" y="2043"/>
                  <a:pt x="142" y="2043"/>
                </a:cubicBezTo>
                <a:cubicBezTo>
                  <a:pt x="134" y="2043"/>
                  <a:pt x="134" y="2043"/>
                  <a:pt x="126" y="2035"/>
                </a:cubicBezTo>
                <a:cubicBezTo>
                  <a:pt x="126" y="2028"/>
                  <a:pt x="118" y="2028"/>
                  <a:pt x="118" y="2020"/>
                </a:cubicBezTo>
                <a:cubicBezTo>
                  <a:pt x="110" y="2020"/>
                  <a:pt x="110" y="2020"/>
                  <a:pt x="110" y="2020"/>
                </a:cubicBezTo>
                <a:cubicBezTo>
                  <a:pt x="110" y="2020"/>
                  <a:pt x="110" y="2012"/>
                  <a:pt x="103" y="2012"/>
                </a:cubicBezTo>
                <a:cubicBezTo>
                  <a:pt x="103" y="2012"/>
                  <a:pt x="103" y="2012"/>
                  <a:pt x="118" y="2020"/>
                </a:cubicBezTo>
                <a:cubicBezTo>
                  <a:pt x="126" y="2020"/>
                  <a:pt x="134" y="2028"/>
                  <a:pt x="134" y="2028"/>
                </a:cubicBezTo>
                <a:cubicBezTo>
                  <a:pt x="126" y="2028"/>
                  <a:pt x="126" y="2028"/>
                  <a:pt x="126" y="2028"/>
                </a:cubicBezTo>
                <a:cubicBezTo>
                  <a:pt x="126" y="2028"/>
                  <a:pt x="126" y="2028"/>
                  <a:pt x="134" y="2035"/>
                </a:cubicBezTo>
                <a:cubicBezTo>
                  <a:pt x="134" y="2035"/>
                  <a:pt x="134" y="2035"/>
                  <a:pt x="134" y="2035"/>
                </a:cubicBezTo>
                <a:cubicBezTo>
                  <a:pt x="134" y="2035"/>
                  <a:pt x="134" y="2035"/>
                  <a:pt x="134" y="2035"/>
                </a:cubicBezTo>
                <a:cubicBezTo>
                  <a:pt x="142" y="2043"/>
                  <a:pt x="142" y="2043"/>
                  <a:pt x="142" y="2043"/>
                </a:cubicBezTo>
                <a:cubicBezTo>
                  <a:pt x="142" y="2043"/>
                  <a:pt x="142" y="2043"/>
                  <a:pt x="142" y="2051"/>
                </a:cubicBezTo>
                <a:cubicBezTo>
                  <a:pt x="142" y="2051"/>
                  <a:pt x="142" y="2051"/>
                  <a:pt x="150" y="2059"/>
                </a:cubicBezTo>
                <a:cubicBezTo>
                  <a:pt x="150" y="2059"/>
                  <a:pt x="150" y="2059"/>
                  <a:pt x="158" y="2059"/>
                </a:cubicBezTo>
                <a:cubicBezTo>
                  <a:pt x="150" y="2051"/>
                  <a:pt x="150" y="2051"/>
                  <a:pt x="142" y="2043"/>
                </a:cubicBezTo>
                <a:cubicBezTo>
                  <a:pt x="142" y="2043"/>
                  <a:pt x="150" y="2043"/>
                  <a:pt x="150" y="2043"/>
                </a:cubicBezTo>
                <a:cubicBezTo>
                  <a:pt x="142" y="2043"/>
                  <a:pt x="142" y="2035"/>
                  <a:pt x="142" y="2035"/>
                </a:cubicBezTo>
                <a:cubicBezTo>
                  <a:pt x="142" y="2028"/>
                  <a:pt x="142" y="2035"/>
                  <a:pt x="150" y="2043"/>
                </a:cubicBezTo>
                <a:cubicBezTo>
                  <a:pt x="158" y="2051"/>
                  <a:pt x="173" y="2075"/>
                  <a:pt x="173" y="2075"/>
                </a:cubicBezTo>
                <a:cubicBezTo>
                  <a:pt x="173" y="2075"/>
                  <a:pt x="173" y="2075"/>
                  <a:pt x="173" y="2082"/>
                </a:cubicBezTo>
                <a:cubicBezTo>
                  <a:pt x="165" y="2075"/>
                  <a:pt x="150" y="2059"/>
                  <a:pt x="142" y="2051"/>
                </a:cubicBezTo>
                <a:close/>
                <a:moveTo>
                  <a:pt x="212" y="2208"/>
                </a:moveTo>
                <a:cubicBezTo>
                  <a:pt x="205" y="2200"/>
                  <a:pt x="197" y="2184"/>
                  <a:pt x="197" y="2176"/>
                </a:cubicBezTo>
                <a:cubicBezTo>
                  <a:pt x="197" y="2176"/>
                  <a:pt x="197" y="2184"/>
                  <a:pt x="205" y="2184"/>
                </a:cubicBezTo>
                <a:cubicBezTo>
                  <a:pt x="205" y="2176"/>
                  <a:pt x="205" y="2184"/>
                  <a:pt x="205" y="2176"/>
                </a:cubicBezTo>
                <a:cubicBezTo>
                  <a:pt x="228" y="2223"/>
                  <a:pt x="385" y="2411"/>
                  <a:pt x="393" y="2427"/>
                </a:cubicBezTo>
                <a:cubicBezTo>
                  <a:pt x="362" y="2388"/>
                  <a:pt x="236" y="2239"/>
                  <a:pt x="212" y="2208"/>
                </a:cubicBezTo>
                <a:close/>
                <a:moveTo>
                  <a:pt x="393" y="2388"/>
                </a:moveTo>
                <a:cubicBezTo>
                  <a:pt x="377" y="2356"/>
                  <a:pt x="330" y="2309"/>
                  <a:pt x="315" y="2286"/>
                </a:cubicBezTo>
                <a:cubicBezTo>
                  <a:pt x="315" y="2286"/>
                  <a:pt x="315" y="2286"/>
                  <a:pt x="299" y="2270"/>
                </a:cubicBezTo>
                <a:cubicBezTo>
                  <a:pt x="267" y="2239"/>
                  <a:pt x="228" y="2168"/>
                  <a:pt x="205" y="2137"/>
                </a:cubicBezTo>
                <a:cubicBezTo>
                  <a:pt x="189" y="2121"/>
                  <a:pt x="173" y="2098"/>
                  <a:pt x="158" y="2075"/>
                </a:cubicBezTo>
                <a:cubicBezTo>
                  <a:pt x="158" y="2075"/>
                  <a:pt x="150" y="2075"/>
                  <a:pt x="150" y="2075"/>
                </a:cubicBezTo>
                <a:cubicBezTo>
                  <a:pt x="150" y="2075"/>
                  <a:pt x="150" y="2075"/>
                  <a:pt x="150" y="2075"/>
                </a:cubicBezTo>
                <a:cubicBezTo>
                  <a:pt x="173" y="2098"/>
                  <a:pt x="212" y="2153"/>
                  <a:pt x="220" y="2161"/>
                </a:cubicBezTo>
                <a:cubicBezTo>
                  <a:pt x="236" y="2192"/>
                  <a:pt x="346" y="2325"/>
                  <a:pt x="393" y="2388"/>
                </a:cubicBezTo>
                <a:cubicBezTo>
                  <a:pt x="393" y="2388"/>
                  <a:pt x="393" y="2388"/>
                  <a:pt x="393" y="2388"/>
                </a:cubicBezTo>
                <a:close/>
                <a:moveTo>
                  <a:pt x="511" y="2450"/>
                </a:moveTo>
                <a:cubicBezTo>
                  <a:pt x="519" y="2450"/>
                  <a:pt x="519" y="2450"/>
                  <a:pt x="519" y="2450"/>
                </a:cubicBezTo>
                <a:cubicBezTo>
                  <a:pt x="519" y="2450"/>
                  <a:pt x="519" y="2450"/>
                  <a:pt x="519" y="2450"/>
                </a:cubicBezTo>
                <a:cubicBezTo>
                  <a:pt x="511" y="2450"/>
                  <a:pt x="511" y="2450"/>
                  <a:pt x="511" y="2450"/>
                </a:cubicBezTo>
                <a:cubicBezTo>
                  <a:pt x="511" y="2450"/>
                  <a:pt x="511" y="2450"/>
                  <a:pt x="511" y="2450"/>
                </a:cubicBezTo>
                <a:close/>
                <a:moveTo>
                  <a:pt x="511" y="2450"/>
                </a:moveTo>
                <a:cubicBezTo>
                  <a:pt x="511" y="2450"/>
                  <a:pt x="511" y="2450"/>
                  <a:pt x="511" y="2450"/>
                </a:cubicBezTo>
                <a:cubicBezTo>
                  <a:pt x="511" y="2450"/>
                  <a:pt x="511" y="2450"/>
                  <a:pt x="511" y="2450"/>
                </a:cubicBezTo>
                <a:cubicBezTo>
                  <a:pt x="511" y="2450"/>
                  <a:pt x="511" y="2450"/>
                  <a:pt x="511" y="2450"/>
                </a:cubicBezTo>
                <a:close/>
                <a:moveTo>
                  <a:pt x="511" y="2458"/>
                </a:moveTo>
                <a:cubicBezTo>
                  <a:pt x="511" y="2458"/>
                  <a:pt x="511" y="2458"/>
                  <a:pt x="511" y="2458"/>
                </a:cubicBezTo>
                <a:cubicBezTo>
                  <a:pt x="511" y="2458"/>
                  <a:pt x="511" y="2458"/>
                  <a:pt x="511" y="2458"/>
                </a:cubicBezTo>
                <a:cubicBezTo>
                  <a:pt x="511" y="2458"/>
                  <a:pt x="511" y="2458"/>
                  <a:pt x="511" y="2458"/>
                </a:cubicBezTo>
                <a:cubicBezTo>
                  <a:pt x="511" y="2458"/>
                  <a:pt x="511" y="2458"/>
                  <a:pt x="511" y="2458"/>
                </a:cubicBezTo>
                <a:cubicBezTo>
                  <a:pt x="511" y="2458"/>
                  <a:pt x="511" y="2458"/>
                  <a:pt x="511" y="2458"/>
                </a:cubicBezTo>
                <a:cubicBezTo>
                  <a:pt x="511" y="2458"/>
                  <a:pt x="511" y="2458"/>
                  <a:pt x="511" y="2458"/>
                </a:cubicBezTo>
                <a:cubicBezTo>
                  <a:pt x="511" y="2458"/>
                  <a:pt x="511" y="2458"/>
                  <a:pt x="511" y="2458"/>
                </a:cubicBezTo>
                <a:cubicBezTo>
                  <a:pt x="511" y="2458"/>
                  <a:pt x="511" y="2458"/>
                  <a:pt x="511" y="2458"/>
                </a:cubicBezTo>
                <a:cubicBezTo>
                  <a:pt x="511" y="2458"/>
                  <a:pt x="511" y="2458"/>
                  <a:pt x="511" y="2458"/>
                </a:cubicBezTo>
                <a:close/>
                <a:moveTo>
                  <a:pt x="511" y="2458"/>
                </a:moveTo>
                <a:cubicBezTo>
                  <a:pt x="511" y="2458"/>
                  <a:pt x="511" y="2458"/>
                  <a:pt x="511" y="2458"/>
                </a:cubicBezTo>
                <a:cubicBezTo>
                  <a:pt x="511" y="2458"/>
                  <a:pt x="511" y="2458"/>
                  <a:pt x="511" y="2458"/>
                </a:cubicBezTo>
                <a:cubicBezTo>
                  <a:pt x="511" y="2458"/>
                  <a:pt x="511" y="2466"/>
                  <a:pt x="511" y="2466"/>
                </a:cubicBezTo>
                <a:cubicBezTo>
                  <a:pt x="511" y="2466"/>
                  <a:pt x="511" y="2466"/>
                  <a:pt x="511" y="2466"/>
                </a:cubicBezTo>
                <a:cubicBezTo>
                  <a:pt x="511" y="2466"/>
                  <a:pt x="511" y="2466"/>
                  <a:pt x="511" y="2466"/>
                </a:cubicBezTo>
                <a:cubicBezTo>
                  <a:pt x="511" y="2466"/>
                  <a:pt x="511" y="2466"/>
                  <a:pt x="511" y="2466"/>
                </a:cubicBezTo>
                <a:cubicBezTo>
                  <a:pt x="511" y="2466"/>
                  <a:pt x="511" y="2466"/>
                  <a:pt x="511" y="2466"/>
                </a:cubicBezTo>
                <a:cubicBezTo>
                  <a:pt x="511" y="2466"/>
                  <a:pt x="511" y="2466"/>
                  <a:pt x="511" y="2458"/>
                </a:cubicBezTo>
                <a:cubicBezTo>
                  <a:pt x="511" y="2466"/>
                  <a:pt x="511" y="2466"/>
                  <a:pt x="511" y="2466"/>
                </a:cubicBezTo>
                <a:cubicBezTo>
                  <a:pt x="511" y="2458"/>
                  <a:pt x="511" y="2458"/>
                  <a:pt x="511" y="2458"/>
                </a:cubicBezTo>
                <a:cubicBezTo>
                  <a:pt x="503" y="2458"/>
                  <a:pt x="511" y="2458"/>
                  <a:pt x="511" y="2458"/>
                </a:cubicBezTo>
                <a:cubicBezTo>
                  <a:pt x="511" y="2466"/>
                  <a:pt x="511" y="2466"/>
                  <a:pt x="511" y="2466"/>
                </a:cubicBezTo>
                <a:cubicBezTo>
                  <a:pt x="503" y="2466"/>
                  <a:pt x="503" y="2466"/>
                  <a:pt x="503" y="2466"/>
                </a:cubicBezTo>
                <a:cubicBezTo>
                  <a:pt x="503" y="2466"/>
                  <a:pt x="503" y="2458"/>
                  <a:pt x="511" y="2458"/>
                </a:cubicBezTo>
                <a:close/>
                <a:moveTo>
                  <a:pt x="503" y="2466"/>
                </a:moveTo>
                <a:cubicBezTo>
                  <a:pt x="503" y="2466"/>
                  <a:pt x="503" y="2458"/>
                  <a:pt x="503" y="2458"/>
                </a:cubicBezTo>
                <a:cubicBezTo>
                  <a:pt x="503" y="2458"/>
                  <a:pt x="503" y="2458"/>
                  <a:pt x="503" y="2458"/>
                </a:cubicBezTo>
                <a:cubicBezTo>
                  <a:pt x="503" y="2458"/>
                  <a:pt x="503" y="2458"/>
                  <a:pt x="503" y="2466"/>
                </a:cubicBezTo>
                <a:close/>
                <a:moveTo>
                  <a:pt x="495" y="2458"/>
                </a:moveTo>
                <a:cubicBezTo>
                  <a:pt x="495" y="2458"/>
                  <a:pt x="495" y="2458"/>
                  <a:pt x="495" y="2458"/>
                </a:cubicBezTo>
                <a:cubicBezTo>
                  <a:pt x="495" y="2458"/>
                  <a:pt x="495" y="2458"/>
                  <a:pt x="495" y="2458"/>
                </a:cubicBezTo>
                <a:cubicBezTo>
                  <a:pt x="503" y="2458"/>
                  <a:pt x="503" y="2458"/>
                  <a:pt x="503" y="2458"/>
                </a:cubicBezTo>
                <a:cubicBezTo>
                  <a:pt x="503" y="2458"/>
                  <a:pt x="503" y="2458"/>
                  <a:pt x="503" y="2458"/>
                </a:cubicBezTo>
                <a:cubicBezTo>
                  <a:pt x="503" y="2458"/>
                  <a:pt x="503" y="2458"/>
                  <a:pt x="495" y="2458"/>
                </a:cubicBezTo>
                <a:cubicBezTo>
                  <a:pt x="495" y="2458"/>
                  <a:pt x="495" y="2458"/>
                  <a:pt x="495" y="2458"/>
                </a:cubicBezTo>
                <a:cubicBezTo>
                  <a:pt x="495" y="2458"/>
                  <a:pt x="495" y="2458"/>
                  <a:pt x="495" y="2458"/>
                </a:cubicBezTo>
                <a:close/>
                <a:moveTo>
                  <a:pt x="495" y="2458"/>
                </a:moveTo>
                <a:cubicBezTo>
                  <a:pt x="495" y="2458"/>
                  <a:pt x="495" y="2458"/>
                  <a:pt x="495" y="2458"/>
                </a:cubicBezTo>
                <a:cubicBezTo>
                  <a:pt x="495" y="2458"/>
                  <a:pt x="495" y="2458"/>
                  <a:pt x="495" y="2458"/>
                </a:cubicBezTo>
                <a:cubicBezTo>
                  <a:pt x="495" y="2458"/>
                  <a:pt x="495" y="2458"/>
                  <a:pt x="495" y="2458"/>
                </a:cubicBezTo>
                <a:cubicBezTo>
                  <a:pt x="495" y="2458"/>
                  <a:pt x="495" y="2458"/>
                  <a:pt x="495" y="2458"/>
                </a:cubicBezTo>
                <a:close/>
                <a:moveTo>
                  <a:pt x="472" y="2474"/>
                </a:moveTo>
                <a:cubicBezTo>
                  <a:pt x="432" y="2427"/>
                  <a:pt x="432" y="2427"/>
                  <a:pt x="432" y="2427"/>
                </a:cubicBezTo>
                <a:cubicBezTo>
                  <a:pt x="432" y="2427"/>
                  <a:pt x="440" y="2427"/>
                  <a:pt x="440" y="2427"/>
                </a:cubicBezTo>
                <a:cubicBezTo>
                  <a:pt x="448" y="2442"/>
                  <a:pt x="456" y="2450"/>
                  <a:pt x="464" y="2466"/>
                </a:cubicBezTo>
                <a:cubicBezTo>
                  <a:pt x="464" y="2466"/>
                  <a:pt x="472" y="2466"/>
                  <a:pt x="479" y="2474"/>
                </a:cubicBezTo>
                <a:cubicBezTo>
                  <a:pt x="479" y="2474"/>
                  <a:pt x="479" y="2474"/>
                  <a:pt x="472" y="2474"/>
                </a:cubicBezTo>
                <a:close/>
                <a:moveTo>
                  <a:pt x="487" y="2489"/>
                </a:moveTo>
                <a:cubicBezTo>
                  <a:pt x="487" y="2489"/>
                  <a:pt x="487" y="2489"/>
                  <a:pt x="479" y="2489"/>
                </a:cubicBezTo>
                <a:cubicBezTo>
                  <a:pt x="479" y="2489"/>
                  <a:pt x="479" y="2489"/>
                  <a:pt x="479" y="2482"/>
                </a:cubicBezTo>
                <a:cubicBezTo>
                  <a:pt x="479" y="2482"/>
                  <a:pt x="479" y="2482"/>
                  <a:pt x="487" y="2489"/>
                </a:cubicBezTo>
                <a:cubicBezTo>
                  <a:pt x="487" y="2489"/>
                  <a:pt x="487" y="2489"/>
                  <a:pt x="487" y="2489"/>
                </a:cubicBezTo>
                <a:close/>
                <a:moveTo>
                  <a:pt x="487" y="2450"/>
                </a:moveTo>
                <a:cubicBezTo>
                  <a:pt x="487" y="2450"/>
                  <a:pt x="487" y="2450"/>
                  <a:pt x="487" y="2458"/>
                </a:cubicBezTo>
                <a:cubicBezTo>
                  <a:pt x="487" y="2458"/>
                  <a:pt x="487" y="2458"/>
                  <a:pt x="487" y="2458"/>
                </a:cubicBezTo>
                <a:cubicBezTo>
                  <a:pt x="487" y="2458"/>
                  <a:pt x="487" y="2458"/>
                  <a:pt x="487" y="2450"/>
                </a:cubicBezTo>
                <a:close/>
                <a:moveTo>
                  <a:pt x="487" y="2458"/>
                </a:moveTo>
                <a:cubicBezTo>
                  <a:pt x="487" y="2458"/>
                  <a:pt x="487" y="2458"/>
                  <a:pt x="487" y="2458"/>
                </a:cubicBezTo>
                <a:cubicBezTo>
                  <a:pt x="487" y="2458"/>
                  <a:pt x="487" y="2458"/>
                  <a:pt x="487" y="2458"/>
                </a:cubicBezTo>
                <a:cubicBezTo>
                  <a:pt x="495" y="2458"/>
                  <a:pt x="495" y="2458"/>
                  <a:pt x="495" y="2458"/>
                </a:cubicBezTo>
                <a:cubicBezTo>
                  <a:pt x="495" y="2458"/>
                  <a:pt x="495" y="2458"/>
                  <a:pt x="495" y="2458"/>
                </a:cubicBezTo>
                <a:cubicBezTo>
                  <a:pt x="495" y="2458"/>
                  <a:pt x="495" y="2458"/>
                  <a:pt x="495" y="2458"/>
                </a:cubicBezTo>
                <a:cubicBezTo>
                  <a:pt x="487" y="2458"/>
                  <a:pt x="487" y="2458"/>
                  <a:pt x="487" y="2458"/>
                </a:cubicBezTo>
                <a:close/>
                <a:moveTo>
                  <a:pt x="495" y="2466"/>
                </a:moveTo>
                <a:cubicBezTo>
                  <a:pt x="495" y="2466"/>
                  <a:pt x="495" y="2466"/>
                  <a:pt x="495" y="2466"/>
                </a:cubicBezTo>
                <a:cubicBezTo>
                  <a:pt x="495" y="2466"/>
                  <a:pt x="495" y="2466"/>
                  <a:pt x="495" y="2466"/>
                </a:cubicBezTo>
                <a:cubicBezTo>
                  <a:pt x="495" y="2466"/>
                  <a:pt x="495" y="2466"/>
                  <a:pt x="495" y="2466"/>
                </a:cubicBezTo>
                <a:cubicBezTo>
                  <a:pt x="495" y="2466"/>
                  <a:pt x="495" y="2466"/>
                  <a:pt x="495" y="2466"/>
                </a:cubicBezTo>
                <a:cubicBezTo>
                  <a:pt x="495" y="2466"/>
                  <a:pt x="495" y="2466"/>
                  <a:pt x="495" y="2458"/>
                </a:cubicBezTo>
                <a:cubicBezTo>
                  <a:pt x="495" y="2458"/>
                  <a:pt x="495" y="2458"/>
                  <a:pt x="495" y="2458"/>
                </a:cubicBezTo>
                <a:cubicBezTo>
                  <a:pt x="495" y="2458"/>
                  <a:pt x="495" y="2458"/>
                  <a:pt x="495" y="2458"/>
                </a:cubicBezTo>
                <a:cubicBezTo>
                  <a:pt x="495" y="2458"/>
                  <a:pt x="495" y="2458"/>
                  <a:pt x="495" y="2458"/>
                </a:cubicBezTo>
                <a:cubicBezTo>
                  <a:pt x="495" y="2458"/>
                  <a:pt x="495" y="2458"/>
                  <a:pt x="495" y="2458"/>
                </a:cubicBezTo>
                <a:cubicBezTo>
                  <a:pt x="495" y="2458"/>
                  <a:pt x="495" y="2458"/>
                  <a:pt x="495" y="2458"/>
                </a:cubicBezTo>
                <a:cubicBezTo>
                  <a:pt x="495" y="2466"/>
                  <a:pt x="495" y="2466"/>
                  <a:pt x="495" y="2466"/>
                </a:cubicBezTo>
                <a:cubicBezTo>
                  <a:pt x="495" y="2466"/>
                  <a:pt x="495" y="2466"/>
                  <a:pt x="495" y="2466"/>
                </a:cubicBezTo>
                <a:close/>
                <a:moveTo>
                  <a:pt x="495" y="2466"/>
                </a:moveTo>
                <a:cubicBezTo>
                  <a:pt x="495" y="2466"/>
                  <a:pt x="495" y="2466"/>
                  <a:pt x="495" y="2466"/>
                </a:cubicBezTo>
                <a:cubicBezTo>
                  <a:pt x="495" y="2466"/>
                  <a:pt x="495" y="2466"/>
                  <a:pt x="495" y="2466"/>
                </a:cubicBezTo>
                <a:cubicBezTo>
                  <a:pt x="495" y="2466"/>
                  <a:pt x="495" y="2466"/>
                  <a:pt x="495" y="2466"/>
                </a:cubicBezTo>
                <a:cubicBezTo>
                  <a:pt x="503" y="2466"/>
                  <a:pt x="503" y="2466"/>
                  <a:pt x="503" y="2466"/>
                </a:cubicBezTo>
                <a:cubicBezTo>
                  <a:pt x="503" y="2466"/>
                  <a:pt x="495" y="2466"/>
                  <a:pt x="495" y="2466"/>
                </a:cubicBezTo>
                <a:close/>
                <a:moveTo>
                  <a:pt x="511" y="2466"/>
                </a:moveTo>
                <a:cubicBezTo>
                  <a:pt x="511" y="2466"/>
                  <a:pt x="511" y="2466"/>
                  <a:pt x="503" y="2474"/>
                </a:cubicBezTo>
                <a:cubicBezTo>
                  <a:pt x="503" y="2474"/>
                  <a:pt x="503" y="2474"/>
                  <a:pt x="503" y="2474"/>
                </a:cubicBezTo>
                <a:cubicBezTo>
                  <a:pt x="511" y="2466"/>
                  <a:pt x="503" y="2474"/>
                  <a:pt x="503" y="2466"/>
                </a:cubicBezTo>
                <a:cubicBezTo>
                  <a:pt x="503" y="2466"/>
                  <a:pt x="503" y="2466"/>
                  <a:pt x="503" y="2466"/>
                </a:cubicBezTo>
                <a:cubicBezTo>
                  <a:pt x="503" y="2466"/>
                  <a:pt x="503" y="2466"/>
                  <a:pt x="503" y="2466"/>
                </a:cubicBezTo>
                <a:cubicBezTo>
                  <a:pt x="503" y="2466"/>
                  <a:pt x="503" y="2466"/>
                  <a:pt x="503" y="2466"/>
                </a:cubicBezTo>
                <a:cubicBezTo>
                  <a:pt x="503" y="2466"/>
                  <a:pt x="503" y="2466"/>
                  <a:pt x="503" y="2466"/>
                </a:cubicBezTo>
                <a:cubicBezTo>
                  <a:pt x="503" y="2466"/>
                  <a:pt x="503" y="2466"/>
                  <a:pt x="503" y="2466"/>
                </a:cubicBezTo>
                <a:cubicBezTo>
                  <a:pt x="503" y="2466"/>
                  <a:pt x="503" y="2466"/>
                  <a:pt x="503" y="2466"/>
                </a:cubicBezTo>
                <a:cubicBezTo>
                  <a:pt x="503" y="2466"/>
                  <a:pt x="503" y="2466"/>
                  <a:pt x="503" y="2466"/>
                </a:cubicBezTo>
                <a:cubicBezTo>
                  <a:pt x="503" y="2466"/>
                  <a:pt x="511" y="2466"/>
                  <a:pt x="511" y="2466"/>
                </a:cubicBezTo>
                <a:cubicBezTo>
                  <a:pt x="511" y="2466"/>
                  <a:pt x="511" y="2466"/>
                  <a:pt x="511" y="2466"/>
                </a:cubicBezTo>
                <a:cubicBezTo>
                  <a:pt x="511" y="2466"/>
                  <a:pt x="511" y="2466"/>
                  <a:pt x="511" y="2466"/>
                </a:cubicBezTo>
                <a:cubicBezTo>
                  <a:pt x="511" y="2466"/>
                  <a:pt x="511" y="2466"/>
                  <a:pt x="511" y="2458"/>
                </a:cubicBezTo>
                <a:cubicBezTo>
                  <a:pt x="511" y="2458"/>
                  <a:pt x="511" y="2458"/>
                  <a:pt x="511" y="2458"/>
                </a:cubicBezTo>
                <a:cubicBezTo>
                  <a:pt x="511" y="2458"/>
                  <a:pt x="519" y="2458"/>
                  <a:pt x="519" y="2458"/>
                </a:cubicBezTo>
                <a:cubicBezTo>
                  <a:pt x="519" y="2466"/>
                  <a:pt x="519" y="2466"/>
                  <a:pt x="511" y="2466"/>
                </a:cubicBezTo>
                <a:close/>
                <a:moveTo>
                  <a:pt x="668" y="2223"/>
                </a:moveTo>
                <a:cubicBezTo>
                  <a:pt x="668" y="2223"/>
                  <a:pt x="668" y="2223"/>
                  <a:pt x="668" y="2223"/>
                </a:cubicBezTo>
                <a:cubicBezTo>
                  <a:pt x="668" y="2223"/>
                  <a:pt x="660" y="2223"/>
                  <a:pt x="660" y="2223"/>
                </a:cubicBezTo>
                <a:cubicBezTo>
                  <a:pt x="660" y="2223"/>
                  <a:pt x="668" y="2223"/>
                  <a:pt x="668" y="2223"/>
                </a:cubicBezTo>
                <a:close/>
                <a:moveTo>
                  <a:pt x="629" y="2427"/>
                </a:moveTo>
                <a:cubicBezTo>
                  <a:pt x="629" y="2427"/>
                  <a:pt x="629" y="2427"/>
                  <a:pt x="629" y="2419"/>
                </a:cubicBezTo>
                <a:cubicBezTo>
                  <a:pt x="629" y="2419"/>
                  <a:pt x="629" y="2419"/>
                  <a:pt x="629" y="2419"/>
                </a:cubicBezTo>
                <a:cubicBezTo>
                  <a:pt x="629" y="2419"/>
                  <a:pt x="629" y="2427"/>
                  <a:pt x="629" y="2427"/>
                </a:cubicBezTo>
                <a:close/>
                <a:moveTo>
                  <a:pt x="652" y="2380"/>
                </a:moveTo>
                <a:cubicBezTo>
                  <a:pt x="652" y="2388"/>
                  <a:pt x="652" y="2388"/>
                  <a:pt x="652" y="2388"/>
                </a:cubicBezTo>
                <a:cubicBezTo>
                  <a:pt x="652" y="2388"/>
                  <a:pt x="652" y="2388"/>
                  <a:pt x="652" y="2388"/>
                </a:cubicBezTo>
                <a:cubicBezTo>
                  <a:pt x="652" y="2380"/>
                  <a:pt x="652" y="2380"/>
                  <a:pt x="652" y="2380"/>
                </a:cubicBezTo>
                <a:cubicBezTo>
                  <a:pt x="652" y="2380"/>
                  <a:pt x="652" y="2380"/>
                  <a:pt x="652" y="2380"/>
                </a:cubicBezTo>
                <a:close/>
                <a:moveTo>
                  <a:pt x="699" y="2215"/>
                </a:moveTo>
                <a:cubicBezTo>
                  <a:pt x="699" y="2215"/>
                  <a:pt x="699" y="2215"/>
                  <a:pt x="660" y="2278"/>
                </a:cubicBezTo>
                <a:cubicBezTo>
                  <a:pt x="660" y="2286"/>
                  <a:pt x="644" y="2301"/>
                  <a:pt x="644" y="2309"/>
                </a:cubicBezTo>
                <a:cubicBezTo>
                  <a:pt x="636" y="2317"/>
                  <a:pt x="644" y="2309"/>
                  <a:pt x="636" y="2325"/>
                </a:cubicBezTo>
                <a:cubicBezTo>
                  <a:pt x="629" y="2341"/>
                  <a:pt x="597" y="2372"/>
                  <a:pt x="582" y="2411"/>
                </a:cubicBezTo>
                <a:cubicBezTo>
                  <a:pt x="566" y="2427"/>
                  <a:pt x="550" y="2442"/>
                  <a:pt x="542" y="2458"/>
                </a:cubicBezTo>
                <a:cubicBezTo>
                  <a:pt x="542" y="2466"/>
                  <a:pt x="534" y="2474"/>
                  <a:pt x="527" y="2482"/>
                </a:cubicBezTo>
                <a:cubicBezTo>
                  <a:pt x="527" y="2482"/>
                  <a:pt x="527" y="2482"/>
                  <a:pt x="527" y="2489"/>
                </a:cubicBezTo>
                <a:cubicBezTo>
                  <a:pt x="527" y="2489"/>
                  <a:pt x="527" y="2489"/>
                  <a:pt x="527" y="2482"/>
                </a:cubicBezTo>
                <a:cubicBezTo>
                  <a:pt x="527" y="2482"/>
                  <a:pt x="527" y="2482"/>
                  <a:pt x="527" y="2482"/>
                </a:cubicBezTo>
                <a:cubicBezTo>
                  <a:pt x="527" y="2482"/>
                  <a:pt x="527" y="2482"/>
                  <a:pt x="534" y="2474"/>
                </a:cubicBezTo>
                <a:cubicBezTo>
                  <a:pt x="558" y="2442"/>
                  <a:pt x="613" y="2356"/>
                  <a:pt x="621" y="2341"/>
                </a:cubicBezTo>
                <a:cubicBezTo>
                  <a:pt x="629" y="2325"/>
                  <a:pt x="644" y="2301"/>
                  <a:pt x="652" y="2286"/>
                </a:cubicBezTo>
                <a:cubicBezTo>
                  <a:pt x="652" y="2286"/>
                  <a:pt x="652" y="2286"/>
                  <a:pt x="652" y="2294"/>
                </a:cubicBezTo>
                <a:cubicBezTo>
                  <a:pt x="660" y="2278"/>
                  <a:pt x="684" y="2239"/>
                  <a:pt x="684" y="2231"/>
                </a:cubicBezTo>
                <a:cubicBezTo>
                  <a:pt x="691" y="2223"/>
                  <a:pt x="699" y="2215"/>
                  <a:pt x="699" y="2208"/>
                </a:cubicBezTo>
                <a:cubicBezTo>
                  <a:pt x="699" y="2208"/>
                  <a:pt x="699" y="2208"/>
                  <a:pt x="699" y="2215"/>
                </a:cubicBezTo>
                <a:close/>
                <a:moveTo>
                  <a:pt x="778" y="2059"/>
                </a:moveTo>
                <a:cubicBezTo>
                  <a:pt x="770" y="2067"/>
                  <a:pt x="778" y="2059"/>
                  <a:pt x="770" y="2075"/>
                </a:cubicBezTo>
                <a:cubicBezTo>
                  <a:pt x="778" y="2067"/>
                  <a:pt x="770" y="2067"/>
                  <a:pt x="778" y="2059"/>
                </a:cubicBezTo>
                <a:cubicBezTo>
                  <a:pt x="778" y="2067"/>
                  <a:pt x="770" y="2067"/>
                  <a:pt x="770" y="2075"/>
                </a:cubicBezTo>
                <a:cubicBezTo>
                  <a:pt x="770" y="2067"/>
                  <a:pt x="770" y="2059"/>
                  <a:pt x="778" y="2051"/>
                </a:cubicBezTo>
                <a:cubicBezTo>
                  <a:pt x="778" y="2051"/>
                  <a:pt x="778" y="2051"/>
                  <a:pt x="786" y="2035"/>
                </a:cubicBezTo>
                <a:cubicBezTo>
                  <a:pt x="786" y="2035"/>
                  <a:pt x="778" y="2043"/>
                  <a:pt x="778" y="2043"/>
                </a:cubicBezTo>
                <a:cubicBezTo>
                  <a:pt x="778" y="2043"/>
                  <a:pt x="778" y="2043"/>
                  <a:pt x="778" y="2051"/>
                </a:cubicBezTo>
                <a:cubicBezTo>
                  <a:pt x="778" y="2059"/>
                  <a:pt x="778" y="2059"/>
                  <a:pt x="778" y="2059"/>
                </a:cubicBezTo>
                <a:cubicBezTo>
                  <a:pt x="778" y="2059"/>
                  <a:pt x="778" y="2059"/>
                  <a:pt x="778" y="2059"/>
                </a:cubicBezTo>
                <a:close/>
                <a:moveTo>
                  <a:pt x="809" y="2051"/>
                </a:moveTo>
                <a:cubicBezTo>
                  <a:pt x="801" y="2059"/>
                  <a:pt x="801" y="2059"/>
                  <a:pt x="801" y="2067"/>
                </a:cubicBezTo>
                <a:cubicBezTo>
                  <a:pt x="801" y="2067"/>
                  <a:pt x="801" y="2059"/>
                  <a:pt x="801" y="2059"/>
                </a:cubicBezTo>
                <a:cubicBezTo>
                  <a:pt x="801" y="2059"/>
                  <a:pt x="801" y="2051"/>
                  <a:pt x="809" y="2051"/>
                </a:cubicBezTo>
                <a:cubicBezTo>
                  <a:pt x="809" y="2051"/>
                  <a:pt x="809" y="2051"/>
                  <a:pt x="809" y="2051"/>
                </a:cubicBezTo>
                <a:close/>
                <a:moveTo>
                  <a:pt x="527" y="2442"/>
                </a:moveTo>
                <a:cubicBezTo>
                  <a:pt x="527" y="2442"/>
                  <a:pt x="519" y="2450"/>
                  <a:pt x="519" y="2458"/>
                </a:cubicBezTo>
                <a:cubicBezTo>
                  <a:pt x="519" y="2450"/>
                  <a:pt x="519" y="2450"/>
                  <a:pt x="527" y="2442"/>
                </a:cubicBezTo>
                <a:close/>
                <a:moveTo>
                  <a:pt x="833" y="1957"/>
                </a:moveTo>
                <a:cubicBezTo>
                  <a:pt x="833" y="1957"/>
                  <a:pt x="833" y="1957"/>
                  <a:pt x="833" y="1957"/>
                </a:cubicBezTo>
                <a:cubicBezTo>
                  <a:pt x="833" y="1957"/>
                  <a:pt x="833" y="1949"/>
                  <a:pt x="833" y="1949"/>
                </a:cubicBezTo>
                <a:cubicBezTo>
                  <a:pt x="833" y="1949"/>
                  <a:pt x="833" y="1957"/>
                  <a:pt x="833" y="1957"/>
                </a:cubicBezTo>
                <a:close/>
                <a:moveTo>
                  <a:pt x="71" y="2028"/>
                </a:moveTo>
                <a:cubicBezTo>
                  <a:pt x="63" y="2028"/>
                  <a:pt x="63" y="2028"/>
                  <a:pt x="63" y="2028"/>
                </a:cubicBezTo>
                <a:cubicBezTo>
                  <a:pt x="63" y="2028"/>
                  <a:pt x="55" y="2028"/>
                  <a:pt x="55" y="2020"/>
                </a:cubicBezTo>
                <a:cubicBezTo>
                  <a:pt x="55" y="2028"/>
                  <a:pt x="55" y="2028"/>
                  <a:pt x="55" y="2028"/>
                </a:cubicBezTo>
                <a:cubicBezTo>
                  <a:pt x="63" y="2028"/>
                  <a:pt x="63" y="2028"/>
                  <a:pt x="71" y="2028"/>
                </a:cubicBezTo>
                <a:close/>
                <a:moveTo>
                  <a:pt x="731" y="2098"/>
                </a:moveTo>
                <a:cubicBezTo>
                  <a:pt x="731" y="2098"/>
                  <a:pt x="731" y="2098"/>
                  <a:pt x="739" y="2098"/>
                </a:cubicBezTo>
                <a:cubicBezTo>
                  <a:pt x="739" y="2098"/>
                  <a:pt x="739" y="2098"/>
                  <a:pt x="739" y="2098"/>
                </a:cubicBezTo>
                <a:cubicBezTo>
                  <a:pt x="731" y="2098"/>
                  <a:pt x="731" y="2098"/>
                  <a:pt x="731" y="2098"/>
                </a:cubicBezTo>
                <a:close/>
                <a:moveTo>
                  <a:pt x="739" y="2098"/>
                </a:moveTo>
                <a:cubicBezTo>
                  <a:pt x="739" y="2090"/>
                  <a:pt x="739" y="2090"/>
                  <a:pt x="739" y="2090"/>
                </a:cubicBezTo>
                <a:cubicBezTo>
                  <a:pt x="739" y="2090"/>
                  <a:pt x="739" y="2090"/>
                  <a:pt x="739" y="2098"/>
                </a:cubicBezTo>
                <a:close/>
                <a:moveTo>
                  <a:pt x="770" y="2020"/>
                </a:moveTo>
                <a:cubicBezTo>
                  <a:pt x="770" y="2012"/>
                  <a:pt x="770" y="2012"/>
                  <a:pt x="770" y="2012"/>
                </a:cubicBezTo>
                <a:cubicBezTo>
                  <a:pt x="770" y="2020"/>
                  <a:pt x="762" y="2020"/>
                  <a:pt x="770" y="2020"/>
                </a:cubicBezTo>
                <a:close/>
                <a:moveTo>
                  <a:pt x="739" y="2082"/>
                </a:moveTo>
                <a:cubicBezTo>
                  <a:pt x="739" y="2082"/>
                  <a:pt x="739" y="2082"/>
                  <a:pt x="739" y="2090"/>
                </a:cubicBezTo>
                <a:cubicBezTo>
                  <a:pt x="739" y="2090"/>
                  <a:pt x="739" y="2090"/>
                  <a:pt x="739" y="2090"/>
                </a:cubicBezTo>
                <a:cubicBezTo>
                  <a:pt x="739" y="2082"/>
                  <a:pt x="739" y="2082"/>
                  <a:pt x="739" y="2082"/>
                </a:cubicBezTo>
                <a:close/>
                <a:moveTo>
                  <a:pt x="691" y="2153"/>
                </a:moveTo>
                <a:cubicBezTo>
                  <a:pt x="691" y="2153"/>
                  <a:pt x="691" y="2153"/>
                  <a:pt x="699" y="2161"/>
                </a:cubicBezTo>
                <a:cubicBezTo>
                  <a:pt x="699" y="2153"/>
                  <a:pt x="707" y="2145"/>
                  <a:pt x="707" y="2145"/>
                </a:cubicBezTo>
                <a:cubicBezTo>
                  <a:pt x="699" y="2153"/>
                  <a:pt x="699" y="2161"/>
                  <a:pt x="691" y="2153"/>
                </a:cubicBezTo>
                <a:close/>
                <a:moveTo>
                  <a:pt x="731" y="2090"/>
                </a:moveTo>
                <a:cubicBezTo>
                  <a:pt x="723" y="2098"/>
                  <a:pt x="723" y="2106"/>
                  <a:pt x="723" y="2114"/>
                </a:cubicBezTo>
                <a:cubicBezTo>
                  <a:pt x="723" y="2106"/>
                  <a:pt x="723" y="2098"/>
                  <a:pt x="731" y="2090"/>
                </a:cubicBezTo>
                <a:close/>
                <a:moveTo>
                  <a:pt x="715" y="2137"/>
                </a:moveTo>
                <a:cubicBezTo>
                  <a:pt x="715" y="2137"/>
                  <a:pt x="707" y="2137"/>
                  <a:pt x="707" y="2145"/>
                </a:cubicBezTo>
                <a:cubicBezTo>
                  <a:pt x="707" y="2137"/>
                  <a:pt x="715" y="2137"/>
                  <a:pt x="715" y="2137"/>
                </a:cubicBezTo>
                <a:cubicBezTo>
                  <a:pt x="715" y="2137"/>
                  <a:pt x="715" y="2137"/>
                  <a:pt x="715" y="2137"/>
                </a:cubicBezTo>
                <a:close/>
                <a:moveTo>
                  <a:pt x="841" y="1895"/>
                </a:moveTo>
                <a:cubicBezTo>
                  <a:pt x="841" y="1895"/>
                  <a:pt x="841" y="1895"/>
                  <a:pt x="841" y="1895"/>
                </a:cubicBezTo>
                <a:cubicBezTo>
                  <a:pt x="841" y="1895"/>
                  <a:pt x="841" y="1895"/>
                  <a:pt x="841" y="1895"/>
                </a:cubicBezTo>
                <a:cubicBezTo>
                  <a:pt x="841" y="1895"/>
                  <a:pt x="841" y="1895"/>
                  <a:pt x="841" y="1895"/>
                </a:cubicBezTo>
                <a:close/>
                <a:moveTo>
                  <a:pt x="841" y="1895"/>
                </a:moveTo>
                <a:cubicBezTo>
                  <a:pt x="841" y="1895"/>
                  <a:pt x="848" y="1887"/>
                  <a:pt x="848" y="1887"/>
                </a:cubicBezTo>
                <a:cubicBezTo>
                  <a:pt x="841" y="1895"/>
                  <a:pt x="841" y="1895"/>
                  <a:pt x="841" y="1895"/>
                </a:cubicBezTo>
                <a:close/>
                <a:moveTo>
                  <a:pt x="841" y="1895"/>
                </a:moveTo>
                <a:cubicBezTo>
                  <a:pt x="841" y="1902"/>
                  <a:pt x="841" y="1902"/>
                  <a:pt x="833" y="1910"/>
                </a:cubicBezTo>
                <a:cubicBezTo>
                  <a:pt x="833" y="1902"/>
                  <a:pt x="833" y="1910"/>
                  <a:pt x="833" y="1902"/>
                </a:cubicBezTo>
                <a:cubicBezTo>
                  <a:pt x="833" y="1910"/>
                  <a:pt x="833" y="1918"/>
                  <a:pt x="833" y="1926"/>
                </a:cubicBezTo>
                <a:cubicBezTo>
                  <a:pt x="833" y="1910"/>
                  <a:pt x="833" y="1910"/>
                  <a:pt x="841" y="1895"/>
                </a:cubicBezTo>
                <a:cubicBezTo>
                  <a:pt x="841" y="1895"/>
                  <a:pt x="841" y="1895"/>
                  <a:pt x="841" y="1895"/>
                </a:cubicBezTo>
                <a:close/>
                <a:moveTo>
                  <a:pt x="841" y="1887"/>
                </a:moveTo>
                <a:cubicBezTo>
                  <a:pt x="841" y="1895"/>
                  <a:pt x="841" y="1887"/>
                  <a:pt x="841" y="1895"/>
                </a:cubicBezTo>
                <a:cubicBezTo>
                  <a:pt x="841" y="1887"/>
                  <a:pt x="841" y="1879"/>
                  <a:pt x="848" y="1871"/>
                </a:cubicBezTo>
                <a:cubicBezTo>
                  <a:pt x="848" y="1871"/>
                  <a:pt x="848" y="1871"/>
                  <a:pt x="841" y="1887"/>
                </a:cubicBezTo>
                <a:close/>
                <a:moveTo>
                  <a:pt x="833" y="1895"/>
                </a:moveTo>
                <a:cubicBezTo>
                  <a:pt x="833" y="1895"/>
                  <a:pt x="833" y="1895"/>
                  <a:pt x="833" y="1902"/>
                </a:cubicBezTo>
                <a:cubicBezTo>
                  <a:pt x="833" y="1902"/>
                  <a:pt x="833" y="1902"/>
                  <a:pt x="833" y="1895"/>
                </a:cubicBezTo>
                <a:cubicBezTo>
                  <a:pt x="833" y="1895"/>
                  <a:pt x="833" y="1895"/>
                  <a:pt x="841" y="1895"/>
                </a:cubicBezTo>
                <a:cubicBezTo>
                  <a:pt x="841" y="1895"/>
                  <a:pt x="841" y="1895"/>
                  <a:pt x="841" y="1895"/>
                </a:cubicBezTo>
                <a:cubicBezTo>
                  <a:pt x="841" y="1887"/>
                  <a:pt x="833" y="1895"/>
                  <a:pt x="833" y="1895"/>
                </a:cubicBezTo>
                <a:close/>
                <a:moveTo>
                  <a:pt x="762" y="2059"/>
                </a:moveTo>
                <a:cubicBezTo>
                  <a:pt x="762" y="2059"/>
                  <a:pt x="762" y="2059"/>
                  <a:pt x="762" y="2067"/>
                </a:cubicBezTo>
                <a:cubicBezTo>
                  <a:pt x="762" y="2067"/>
                  <a:pt x="762" y="2067"/>
                  <a:pt x="762" y="2067"/>
                </a:cubicBezTo>
                <a:cubicBezTo>
                  <a:pt x="762" y="2059"/>
                  <a:pt x="762" y="2059"/>
                  <a:pt x="762" y="2059"/>
                </a:cubicBezTo>
                <a:close/>
                <a:moveTo>
                  <a:pt x="817" y="1965"/>
                </a:moveTo>
                <a:cubicBezTo>
                  <a:pt x="817" y="1957"/>
                  <a:pt x="817" y="1941"/>
                  <a:pt x="825" y="1926"/>
                </a:cubicBezTo>
                <a:cubicBezTo>
                  <a:pt x="825" y="1926"/>
                  <a:pt x="825" y="1926"/>
                  <a:pt x="825" y="1918"/>
                </a:cubicBezTo>
                <a:cubicBezTo>
                  <a:pt x="825" y="1918"/>
                  <a:pt x="825" y="1918"/>
                  <a:pt x="809" y="1965"/>
                </a:cubicBezTo>
                <a:cubicBezTo>
                  <a:pt x="809" y="1973"/>
                  <a:pt x="809" y="1973"/>
                  <a:pt x="809" y="1973"/>
                </a:cubicBezTo>
                <a:cubicBezTo>
                  <a:pt x="809" y="1973"/>
                  <a:pt x="809" y="1973"/>
                  <a:pt x="817" y="1957"/>
                </a:cubicBezTo>
                <a:cubicBezTo>
                  <a:pt x="817" y="1957"/>
                  <a:pt x="817" y="1957"/>
                  <a:pt x="817" y="1965"/>
                </a:cubicBezTo>
                <a:close/>
                <a:moveTo>
                  <a:pt x="40" y="1973"/>
                </a:moveTo>
                <a:cubicBezTo>
                  <a:pt x="40" y="1973"/>
                  <a:pt x="48" y="1973"/>
                  <a:pt x="48" y="1981"/>
                </a:cubicBezTo>
                <a:cubicBezTo>
                  <a:pt x="48" y="1981"/>
                  <a:pt x="48" y="1973"/>
                  <a:pt x="40" y="1973"/>
                </a:cubicBezTo>
                <a:close/>
                <a:moveTo>
                  <a:pt x="770" y="2161"/>
                </a:moveTo>
                <a:cubicBezTo>
                  <a:pt x="770" y="2161"/>
                  <a:pt x="770" y="2161"/>
                  <a:pt x="770" y="2161"/>
                </a:cubicBezTo>
                <a:cubicBezTo>
                  <a:pt x="770" y="2161"/>
                  <a:pt x="770" y="2161"/>
                  <a:pt x="770" y="2161"/>
                </a:cubicBezTo>
                <a:close/>
                <a:moveTo>
                  <a:pt x="770" y="2161"/>
                </a:moveTo>
                <a:cubicBezTo>
                  <a:pt x="778" y="2153"/>
                  <a:pt x="778" y="2161"/>
                  <a:pt x="778" y="2153"/>
                </a:cubicBezTo>
                <a:cubicBezTo>
                  <a:pt x="778" y="2153"/>
                  <a:pt x="770" y="2153"/>
                  <a:pt x="770" y="2153"/>
                </a:cubicBezTo>
                <a:cubicBezTo>
                  <a:pt x="770" y="2153"/>
                  <a:pt x="770" y="2153"/>
                  <a:pt x="770" y="2161"/>
                </a:cubicBezTo>
                <a:close/>
                <a:moveTo>
                  <a:pt x="95" y="2082"/>
                </a:moveTo>
                <a:cubicBezTo>
                  <a:pt x="95" y="2082"/>
                  <a:pt x="87" y="2075"/>
                  <a:pt x="87" y="2075"/>
                </a:cubicBezTo>
                <a:cubicBezTo>
                  <a:pt x="95" y="2082"/>
                  <a:pt x="95" y="2082"/>
                  <a:pt x="95" y="2082"/>
                </a:cubicBezTo>
                <a:close/>
                <a:moveTo>
                  <a:pt x="739" y="2239"/>
                </a:moveTo>
                <a:cubicBezTo>
                  <a:pt x="739" y="2239"/>
                  <a:pt x="739" y="2239"/>
                  <a:pt x="739" y="2239"/>
                </a:cubicBezTo>
                <a:cubicBezTo>
                  <a:pt x="739" y="2239"/>
                  <a:pt x="739" y="2239"/>
                  <a:pt x="731" y="2239"/>
                </a:cubicBezTo>
                <a:cubicBezTo>
                  <a:pt x="731" y="2239"/>
                  <a:pt x="731" y="2239"/>
                  <a:pt x="739" y="2239"/>
                </a:cubicBezTo>
                <a:close/>
                <a:moveTo>
                  <a:pt x="707" y="2301"/>
                </a:moveTo>
                <a:cubicBezTo>
                  <a:pt x="707" y="2301"/>
                  <a:pt x="707" y="2301"/>
                  <a:pt x="707" y="2301"/>
                </a:cubicBezTo>
                <a:cubicBezTo>
                  <a:pt x="707" y="2301"/>
                  <a:pt x="707" y="2301"/>
                  <a:pt x="723" y="2278"/>
                </a:cubicBezTo>
                <a:cubicBezTo>
                  <a:pt x="715" y="2278"/>
                  <a:pt x="715" y="2278"/>
                  <a:pt x="715" y="2278"/>
                </a:cubicBezTo>
                <a:cubicBezTo>
                  <a:pt x="715" y="2286"/>
                  <a:pt x="715" y="2286"/>
                  <a:pt x="707" y="2294"/>
                </a:cubicBezTo>
                <a:cubicBezTo>
                  <a:pt x="707" y="2294"/>
                  <a:pt x="707" y="2294"/>
                  <a:pt x="707" y="2294"/>
                </a:cubicBezTo>
                <a:cubicBezTo>
                  <a:pt x="707" y="2294"/>
                  <a:pt x="707" y="2294"/>
                  <a:pt x="707" y="2294"/>
                </a:cubicBezTo>
                <a:cubicBezTo>
                  <a:pt x="707" y="2294"/>
                  <a:pt x="707" y="2294"/>
                  <a:pt x="707" y="2294"/>
                </a:cubicBezTo>
                <a:cubicBezTo>
                  <a:pt x="707" y="2294"/>
                  <a:pt x="715" y="2286"/>
                  <a:pt x="715" y="2286"/>
                </a:cubicBezTo>
                <a:cubicBezTo>
                  <a:pt x="715" y="2294"/>
                  <a:pt x="707" y="2294"/>
                  <a:pt x="707" y="2301"/>
                </a:cubicBezTo>
                <a:close/>
                <a:moveTo>
                  <a:pt x="707" y="2294"/>
                </a:moveTo>
                <a:cubicBezTo>
                  <a:pt x="707" y="2286"/>
                  <a:pt x="715" y="2286"/>
                  <a:pt x="715" y="2286"/>
                </a:cubicBezTo>
                <a:cubicBezTo>
                  <a:pt x="715" y="2286"/>
                  <a:pt x="715" y="2286"/>
                  <a:pt x="707" y="2294"/>
                </a:cubicBezTo>
                <a:close/>
                <a:moveTo>
                  <a:pt x="833" y="2004"/>
                </a:moveTo>
                <a:cubicBezTo>
                  <a:pt x="833" y="2012"/>
                  <a:pt x="833" y="2012"/>
                  <a:pt x="833" y="2012"/>
                </a:cubicBezTo>
                <a:cubicBezTo>
                  <a:pt x="833" y="2012"/>
                  <a:pt x="833" y="2012"/>
                  <a:pt x="833" y="2012"/>
                </a:cubicBezTo>
                <a:cubicBezTo>
                  <a:pt x="833" y="2004"/>
                  <a:pt x="833" y="2012"/>
                  <a:pt x="833" y="2004"/>
                </a:cubicBezTo>
                <a:close/>
                <a:moveTo>
                  <a:pt x="833" y="2012"/>
                </a:moveTo>
                <a:cubicBezTo>
                  <a:pt x="833" y="2012"/>
                  <a:pt x="833" y="2012"/>
                  <a:pt x="833" y="2012"/>
                </a:cubicBezTo>
                <a:cubicBezTo>
                  <a:pt x="833" y="2028"/>
                  <a:pt x="833" y="2028"/>
                  <a:pt x="833" y="2028"/>
                </a:cubicBezTo>
                <a:cubicBezTo>
                  <a:pt x="833" y="2020"/>
                  <a:pt x="833" y="2028"/>
                  <a:pt x="833" y="2012"/>
                </a:cubicBezTo>
                <a:close/>
                <a:moveTo>
                  <a:pt x="801" y="2090"/>
                </a:moveTo>
                <a:cubicBezTo>
                  <a:pt x="801" y="2090"/>
                  <a:pt x="801" y="2090"/>
                  <a:pt x="809" y="2090"/>
                </a:cubicBezTo>
                <a:cubicBezTo>
                  <a:pt x="801" y="2090"/>
                  <a:pt x="801" y="2090"/>
                  <a:pt x="801" y="2090"/>
                </a:cubicBezTo>
                <a:close/>
                <a:moveTo>
                  <a:pt x="848" y="1926"/>
                </a:moveTo>
                <a:cubicBezTo>
                  <a:pt x="848" y="1926"/>
                  <a:pt x="848" y="1926"/>
                  <a:pt x="848" y="1926"/>
                </a:cubicBezTo>
                <a:cubicBezTo>
                  <a:pt x="841" y="1926"/>
                  <a:pt x="841" y="1926"/>
                  <a:pt x="841" y="1926"/>
                </a:cubicBezTo>
                <a:cubicBezTo>
                  <a:pt x="848" y="1926"/>
                  <a:pt x="848" y="1926"/>
                  <a:pt x="848" y="1926"/>
                </a:cubicBezTo>
                <a:close/>
                <a:moveTo>
                  <a:pt x="833" y="1957"/>
                </a:moveTo>
                <a:cubicBezTo>
                  <a:pt x="833" y="1957"/>
                  <a:pt x="833" y="1957"/>
                  <a:pt x="833" y="1957"/>
                </a:cubicBezTo>
                <a:cubicBezTo>
                  <a:pt x="833" y="1957"/>
                  <a:pt x="833" y="1957"/>
                  <a:pt x="833" y="1957"/>
                </a:cubicBezTo>
                <a:cubicBezTo>
                  <a:pt x="833" y="1957"/>
                  <a:pt x="833" y="1957"/>
                  <a:pt x="833" y="1957"/>
                </a:cubicBezTo>
                <a:close/>
                <a:moveTo>
                  <a:pt x="817" y="2059"/>
                </a:moveTo>
                <a:cubicBezTo>
                  <a:pt x="817" y="2059"/>
                  <a:pt x="817" y="2059"/>
                  <a:pt x="817" y="2059"/>
                </a:cubicBezTo>
                <a:cubicBezTo>
                  <a:pt x="817" y="2059"/>
                  <a:pt x="817" y="2059"/>
                  <a:pt x="817" y="2051"/>
                </a:cubicBezTo>
                <a:cubicBezTo>
                  <a:pt x="825" y="2043"/>
                  <a:pt x="825" y="2043"/>
                  <a:pt x="825" y="2051"/>
                </a:cubicBezTo>
                <a:cubicBezTo>
                  <a:pt x="825" y="2043"/>
                  <a:pt x="825" y="2035"/>
                  <a:pt x="825" y="2035"/>
                </a:cubicBezTo>
                <a:cubicBezTo>
                  <a:pt x="833" y="2028"/>
                  <a:pt x="833" y="2028"/>
                  <a:pt x="833" y="2028"/>
                </a:cubicBezTo>
                <a:cubicBezTo>
                  <a:pt x="833" y="2028"/>
                  <a:pt x="833" y="2028"/>
                  <a:pt x="825" y="2035"/>
                </a:cubicBezTo>
                <a:cubicBezTo>
                  <a:pt x="825" y="2035"/>
                  <a:pt x="825" y="2035"/>
                  <a:pt x="825" y="2028"/>
                </a:cubicBezTo>
                <a:cubicBezTo>
                  <a:pt x="833" y="2020"/>
                  <a:pt x="825" y="2020"/>
                  <a:pt x="833" y="2012"/>
                </a:cubicBezTo>
                <a:cubicBezTo>
                  <a:pt x="833" y="2012"/>
                  <a:pt x="833" y="2012"/>
                  <a:pt x="833" y="2012"/>
                </a:cubicBezTo>
                <a:cubicBezTo>
                  <a:pt x="817" y="2028"/>
                  <a:pt x="809" y="2067"/>
                  <a:pt x="809" y="2075"/>
                </a:cubicBezTo>
                <a:cubicBezTo>
                  <a:pt x="817" y="2059"/>
                  <a:pt x="817" y="2067"/>
                  <a:pt x="817" y="2059"/>
                </a:cubicBezTo>
                <a:cubicBezTo>
                  <a:pt x="817" y="2059"/>
                  <a:pt x="817" y="2059"/>
                  <a:pt x="817" y="2059"/>
                </a:cubicBezTo>
                <a:close/>
                <a:moveTo>
                  <a:pt x="739" y="2239"/>
                </a:moveTo>
                <a:cubicBezTo>
                  <a:pt x="739" y="2239"/>
                  <a:pt x="739" y="2239"/>
                  <a:pt x="739" y="2239"/>
                </a:cubicBezTo>
                <a:cubicBezTo>
                  <a:pt x="739" y="2247"/>
                  <a:pt x="739" y="2239"/>
                  <a:pt x="739" y="2247"/>
                </a:cubicBezTo>
                <a:cubicBezTo>
                  <a:pt x="739" y="2247"/>
                  <a:pt x="739" y="2239"/>
                  <a:pt x="739" y="2239"/>
                </a:cubicBezTo>
                <a:cubicBezTo>
                  <a:pt x="746" y="2239"/>
                  <a:pt x="746" y="2239"/>
                  <a:pt x="746" y="2239"/>
                </a:cubicBezTo>
                <a:cubicBezTo>
                  <a:pt x="746" y="2239"/>
                  <a:pt x="746" y="2239"/>
                  <a:pt x="746" y="2239"/>
                </a:cubicBezTo>
                <a:cubicBezTo>
                  <a:pt x="746" y="2223"/>
                  <a:pt x="746" y="2223"/>
                  <a:pt x="746" y="2223"/>
                </a:cubicBezTo>
                <a:cubicBezTo>
                  <a:pt x="746" y="2231"/>
                  <a:pt x="746" y="2231"/>
                  <a:pt x="746" y="2231"/>
                </a:cubicBezTo>
                <a:cubicBezTo>
                  <a:pt x="746" y="2231"/>
                  <a:pt x="746" y="2231"/>
                  <a:pt x="739" y="2239"/>
                </a:cubicBezTo>
                <a:cubicBezTo>
                  <a:pt x="739" y="2239"/>
                  <a:pt x="739" y="2239"/>
                  <a:pt x="739" y="2239"/>
                </a:cubicBezTo>
                <a:close/>
                <a:moveTo>
                  <a:pt x="809" y="2082"/>
                </a:moveTo>
                <a:cubicBezTo>
                  <a:pt x="817" y="2075"/>
                  <a:pt x="817" y="2075"/>
                  <a:pt x="809" y="2075"/>
                </a:cubicBezTo>
                <a:cubicBezTo>
                  <a:pt x="809" y="2075"/>
                  <a:pt x="809" y="2075"/>
                  <a:pt x="809" y="2082"/>
                </a:cubicBezTo>
                <a:cubicBezTo>
                  <a:pt x="809" y="2082"/>
                  <a:pt x="809" y="2082"/>
                  <a:pt x="809" y="2090"/>
                </a:cubicBezTo>
                <a:cubicBezTo>
                  <a:pt x="809" y="2090"/>
                  <a:pt x="809" y="2090"/>
                  <a:pt x="809" y="2090"/>
                </a:cubicBezTo>
                <a:cubicBezTo>
                  <a:pt x="809" y="2082"/>
                  <a:pt x="809" y="2082"/>
                  <a:pt x="809" y="2082"/>
                </a:cubicBezTo>
                <a:close/>
                <a:moveTo>
                  <a:pt x="833" y="2012"/>
                </a:moveTo>
                <a:cubicBezTo>
                  <a:pt x="825" y="2028"/>
                  <a:pt x="833" y="2020"/>
                  <a:pt x="825" y="2028"/>
                </a:cubicBezTo>
                <a:cubicBezTo>
                  <a:pt x="833" y="2020"/>
                  <a:pt x="833" y="2020"/>
                  <a:pt x="833" y="2012"/>
                </a:cubicBezTo>
                <a:close/>
                <a:moveTo>
                  <a:pt x="731" y="2255"/>
                </a:moveTo>
                <a:cubicBezTo>
                  <a:pt x="731" y="2247"/>
                  <a:pt x="731" y="2255"/>
                  <a:pt x="739" y="2247"/>
                </a:cubicBezTo>
                <a:cubicBezTo>
                  <a:pt x="731" y="2247"/>
                  <a:pt x="731" y="2247"/>
                  <a:pt x="731" y="2255"/>
                </a:cubicBezTo>
                <a:close/>
                <a:moveTo>
                  <a:pt x="244" y="2294"/>
                </a:moveTo>
                <a:cubicBezTo>
                  <a:pt x="244" y="2294"/>
                  <a:pt x="244" y="2294"/>
                  <a:pt x="244" y="2294"/>
                </a:cubicBezTo>
                <a:cubicBezTo>
                  <a:pt x="244" y="2294"/>
                  <a:pt x="244" y="2286"/>
                  <a:pt x="244" y="2286"/>
                </a:cubicBezTo>
                <a:cubicBezTo>
                  <a:pt x="244" y="2286"/>
                  <a:pt x="244" y="2294"/>
                  <a:pt x="244" y="2294"/>
                </a:cubicBezTo>
                <a:close/>
                <a:moveTo>
                  <a:pt x="228" y="2270"/>
                </a:moveTo>
                <a:cubicBezTo>
                  <a:pt x="236" y="2278"/>
                  <a:pt x="236" y="2278"/>
                  <a:pt x="244" y="2286"/>
                </a:cubicBezTo>
                <a:cubicBezTo>
                  <a:pt x="244" y="2286"/>
                  <a:pt x="244" y="2278"/>
                  <a:pt x="236" y="2278"/>
                </a:cubicBezTo>
                <a:cubicBezTo>
                  <a:pt x="236" y="2278"/>
                  <a:pt x="236" y="2278"/>
                  <a:pt x="228" y="2270"/>
                </a:cubicBezTo>
                <a:close/>
                <a:moveTo>
                  <a:pt x="181" y="2200"/>
                </a:moveTo>
                <a:cubicBezTo>
                  <a:pt x="189" y="2208"/>
                  <a:pt x="189" y="2208"/>
                  <a:pt x="189" y="2215"/>
                </a:cubicBezTo>
                <a:cubicBezTo>
                  <a:pt x="189" y="2215"/>
                  <a:pt x="189" y="2215"/>
                  <a:pt x="189" y="2208"/>
                </a:cubicBezTo>
                <a:cubicBezTo>
                  <a:pt x="189" y="2208"/>
                  <a:pt x="189" y="2208"/>
                  <a:pt x="181" y="2200"/>
                </a:cubicBezTo>
                <a:close/>
                <a:moveTo>
                  <a:pt x="150" y="2145"/>
                </a:moveTo>
                <a:cubicBezTo>
                  <a:pt x="158" y="2161"/>
                  <a:pt x="158" y="2161"/>
                  <a:pt x="158" y="2161"/>
                </a:cubicBezTo>
                <a:cubicBezTo>
                  <a:pt x="158" y="2161"/>
                  <a:pt x="158" y="2161"/>
                  <a:pt x="158" y="2161"/>
                </a:cubicBezTo>
                <a:cubicBezTo>
                  <a:pt x="150" y="2153"/>
                  <a:pt x="150" y="2153"/>
                  <a:pt x="150" y="2145"/>
                </a:cubicBezTo>
                <a:close/>
                <a:moveTo>
                  <a:pt x="126" y="2121"/>
                </a:moveTo>
                <a:cubicBezTo>
                  <a:pt x="126" y="2114"/>
                  <a:pt x="126" y="2114"/>
                  <a:pt x="118" y="2106"/>
                </a:cubicBezTo>
                <a:cubicBezTo>
                  <a:pt x="126" y="2114"/>
                  <a:pt x="126" y="2114"/>
                  <a:pt x="126" y="2121"/>
                </a:cubicBezTo>
                <a:close/>
                <a:moveTo>
                  <a:pt x="676" y="2192"/>
                </a:moveTo>
                <a:cubicBezTo>
                  <a:pt x="676" y="2192"/>
                  <a:pt x="676" y="2192"/>
                  <a:pt x="676" y="2192"/>
                </a:cubicBezTo>
                <a:cubicBezTo>
                  <a:pt x="676" y="2192"/>
                  <a:pt x="676" y="2192"/>
                  <a:pt x="676" y="2192"/>
                </a:cubicBezTo>
                <a:cubicBezTo>
                  <a:pt x="676" y="2184"/>
                  <a:pt x="676" y="2184"/>
                  <a:pt x="676" y="2184"/>
                </a:cubicBezTo>
                <a:cubicBezTo>
                  <a:pt x="676" y="2184"/>
                  <a:pt x="676" y="2184"/>
                  <a:pt x="676" y="2184"/>
                </a:cubicBezTo>
                <a:cubicBezTo>
                  <a:pt x="676" y="2184"/>
                  <a:pt x="676" y="2184"/>
                  <a:pt x="676" y="2184"/>
                </a:cubicBezTo>
                <a:cubicBezTo>
                  <a:pt x="676" y="2184"/>
                  <a:pt x="676" y="2184"/>
                  <a:pt x="676" y="2184"/>
                </a:cubicBezTo>
                <a:cubicBezTo>
                  <a:pt x="676" y="2192"/>
                  <a:pt x="676" y="2192"/>
                  <a:pt x="676" y="2192"/>
                </a:cubicBezTo>
                <a:cubicBezTo>
                  <a:pt x="676" y="2192"/>
                  <a:pt x="676" y="2192"/>
                  <a:pt x="676" y="2192"/>
                </a:cubicBezTo>
                <a:cubicBezTo>
                  <a:pt x="676" y="2192"/>
                  <a:pt x="676" y="2192"/>
                  <a:pt x="676" y="2192"/>
                </a:cubicBezTo>
                <a:close/>
                <a:moveTo>
                  <a:pt x="684" y="2168"/>
                </a:moveTo>
                <a:cubicBezTo>
                  <a:pt x="684" y="2168"/>
                  <a:pt x="684" y="2168"/>
                  <a:pt x="684" y="2168"/>
                </a:cubicBezTo>
                <a:cubicBezTo>
                  <a:pt x="684" y="2161"/>
                  <a:pt x="684" y="2161"/>
                  <a:pt x="684" y="2168"/>
                </a:cubicBezTo>
                <a:close/>
                <a:moveTo>
                  <a:pt x="597" y="2333"/>
                </a:moveTo>
                <a:cubicBezTo>
                  <a:pt x="605" y="2325"/>
                  <a:pt x="605" y="2325"/>
                  <a:pt x="605" y="2325"/>
                </a:cubicBezTo>
                <a:cubicBezTo>
                  <a:pt x="605" y="2325"/>
                  <a:pt x="605" y="2325"/>
                  <a:pt x="605" y="2317"/>
                </a:cubicBezTo>
                <a:cubicBezTo>
                  <a:pt x="605" y="2317"/>
                  <a:pt x="597" y="2325"/>
                  <a:pt x="597" y="2325"/>
                </a:cubicBezTo>
                <a:cubicBezTo>
                  <a:pt x="597" y="2325"/>
                  <a:pt x="597" y="2325"/>
                  <a:pt x="597" y="2325"/>
                </a:cubicBezTo>
                <a:cubicBezTo>
                  <a:pt x="597" y="2333"/>
                  <a:pt x="597" y="2333"/>
                  <a:pt x="597" y="2333"/>
                </a:cubicBezTo>
                <a:cubicBezTo>
                  <a:pt x="597" y="2333"/>
                  <a:pt x="589" y="2333"/>
                  <a:pt x="589" y="2341"/>
                </a:cubicBezTo>
                <a:cubicBezTo>
                  <a:pt x="597" y="2341"/>
                  <a:pt x="597" y="2341"/>
                  <a:pt x="597" y="2341"/>
                </a:cubicBezTo>
                <a:cubicBezTo>
                  <a:pt x="597" y="2341"/>
                  <a:pt x="597" y="2341"/>
                  <a:pt x="589" y="2341"/>
                </a:cubicBezTo>
                <a:cubicBezTo>
                  <a:pt x="597" y="2341"/>
                  <a:pt x="597" y="2341"/>
                  <a:pt x="597" y="2333"/>
                </a:cubicBezTo>
                <a:close/>
                <a:moveTo>
                  <a:pt x="550" y="2395"/>
                </a:moveTo>
                <a:cubicBezTo>
                  <a:pt x="558" y="2395"/>
                  <a:pt x="550" y="2403"/>
                  <a:pt x="558" y="2388"/>
                </a:cubicBezTo>
                <a:cubicBezTo>
                  <a:pt x="558" y="2388"/>
                  <a:pt x="558" y="2388"/>
                  <a:pt x="566" y="2388"/>
                </a:cubicBezTo>
                <a:cubicBezTo>
                  <a:pt x="558" y="2388"/>
                  <a:pt x="558" y="2388"/>
                  <a:pt x="550" y="2395"/>
                </a:cubicBezTo>
                <a:close/>
                <a:moveTo>
                  <a:pt x="550" y="2411"/>
                </a:moveTo>
                <a:cubicBezTo>
                  <a:pt x="550" y="2403"/>
                  <a:pt x="550" y="2403"/>
                  <a:pt x="550" y="2403"/>
                </a:cubicBezTo>
                <a:cubicBezTo>
                  <a:pt x="550" y="2403"/>
                  <a:pt x="550" y="2403"/>
                  <a:pt x="550" y="2411"/>
                </a:cubicBezTo>
                <a:close/>
                <a:moveTo>
                  <a:pt x="393" y="2341"/>
                </a:moveTo>
                <a:cubicBezTo>
                  <a:pt x="393" y="2341"/>
                  <a:pt x="393" y="2341"/>
                  <a:pt x="393" y="2341"/>
                </a:cubicBezTo>
                <a:cubicBezTo>
                  <a:pt x="393" y="2341"/>
                  <a:pt x="393" y="2341"/>
                  <a:pt x="393" y="2341"/>
                </a:cubicBezTo>
                <a:cubicBezTo>
                  <a:pt x="393" y="2341"/>
                  <a:pt x="393" y="2341"/>
                  <a:pt x="393" y="2341"/>
                </a:cubicBezTo>
                <a:close/>
                <a:moveTo>
                  <a:pt x="527" y="2442"/>
                </a:moveTo>
                <a:cubicBezTo>
                  <a:pt x="527" y="2442"/>
                  <a:pt x="527" y="2442"/>
                  <a:pt x="527" y="2442"/>
                </a:cubicBezTo>
                <a:cubicBezTo>
                  <a:pt x="527" y="2442"/>
                  <a:pt x="527" y="2442"/>
                  <a:pt x="527" y="2442"/>
                </a:cubicBezTo>
                <a:cubicBezTo>
                  <a:pt x="527" y="2442"/>
                  <a:pt x="527" y="2442"/>
                  <a:pt x="527" y="2442"/>
                </a:cubicBezTo>
                <a:close/>
                <a:moveTo>
                  <a:pt x="731" y="2106"/>
                </a:moveTo>
                <a:cubicBezTo>
                  <a:pt x="731" y="2090"/>
                  <a:pt x="739" y="2082"/>
                  <a:pt x="746" y="2067"/>
                </a:cubicBezTo>
                <a:cubicBezTo>
                  <a:pt x="746" y="2067"/>
                  <a:pt x="746" y="2067"/>
                  <a:pt x="731" y="2090"/>
                </a:cubicBezTo>
                <a:cubicBezTo>
                  <a:pt x="731" y="2090"/>
                  <a:pt x="731" y="2090"/>
                  <a:pt x="731" y="2090"/>
                </a:cubicBezTo>
                <a:cubicBezTo>
                  <a:pt x="731" y="2098"/>
                  <a:pt x="731" y="2098"/>
                  <a:pt x="731" y="2098"/>
                </a:cubicBezTo>
                <a:cubicBezTo>
                  <a:pt x="731" y="2098"/>
                  <a:pt x="731" y="2098"/>
                  <a:pt x="723" y="2106"/>
                </a:cubicBezTo>
                <a:cubicBezTo>
                  <a:pt x="715" y="2114"/>
                  <a:pt x="723" y="2114"/>
                  <a:pt x="723" y="2114"/>
                </a:cubicBezTo>
                <a:cubicBezTo>
                  <a:pt x="715" y="2121"/>
                  <a:pt x="715" y="2121"/>
                  <a:pt x="715" y="2121"/>
                </a:cubicBezTo>
                <a:cubicBezTo>
                  <a:pt x="715" y="2121"/>
                  <a:pt x="715" y="2121"/>
                  <a:pt x="715" y="2129"/>
                </a:cubicBezTo>
                <a:cubicBezTo>
                  <a:pt x="715" y="2129"/>
                  <a:pt x="715" y="2129"/>
                  <a:pt x="715" y="2137"/>
                </a:cubicBezTo>
                <a:cubicBezTo>
                  <a:pt x="715" y="2129"/>
                  <a:pt x="715" y="2129"/>
                  <a:pt x="723" y="2121"/>
                </a:cubicBezTo>
                <a:cubicBezTo>
                  <a:pt x="723" y="2114"/>
                  <a:pt x="723" y="2106"/>
                  <a:pt x="731" y="2106"/>
                </a:cubicBezTo>
                <a:close/>
                <a:moveTo>
                  <a:pt x="40" y="1957"/>
                </a:moveTo>
                <a:cubicBezTo>
                  <a:pt x="40" y="1957"/>
                  <a:pt x="40" y="1957"/>
                  <a:pt x="40" y="1957"/>
                </a:cubicBezTo>
                <a:cubicBezTo>
                  <a:pt x="40" y="1957"/>
                  <a:pt x="40" y="1957"/>
                  <a:pt x="48" y="1965"/>
                </a:cubicBezTo>
                <a:cubicBezTo>
                  <a:pt x="48" y="1957"/>
                  <a:pt x="48" y="1965"/>
                  <a:pt x="40" y="1957"/>
                </a:cubicBezTo>
                <a:close/>
                <a:moveTo>
                  <a:pt x="8" y="1949"/>
                </a:moveTo>
                <a:cubicBezTo>
                  <a:pt x="8" y="1957"/>
                  <a:pt x="8" y="1957"/>
                  <a:pt x="8" y="1957"/>
                </a:cubicBezTo>
                <a:cubicBezTo>
                  <a:pt x="16" y="1957"/>
                  <a:pt x="16" y="1957"/>
                  <a:pt x="16" y="1957"/>
                </a:cubicBezTo>
                <a:lnTo>
                  <a:pt x="8" y="1949"/>
                </a:lnTo>
                <a:close/>
                <a:moveTo>
                  <a:pt x="48" y="1981"/>
                </a:moveTo>
                <a:cubicBezTo>
                  <a:pt x="48" y="1973"/>
                  <a:pt x="48" y="1973"/>
                  <a:pt x="48" y="1973"/>
                </a:cubicBezTo>
                <a:cubicBezTo>
                  <a:pt x="48" y="1973"/>
                  <a:pt x="48" y="1981"/>
                  <a:pt x="48" y="1981"/>
                </a:cubicBezTo>
                <a:close/>
                <a:moveTo>
                  <a:pt x="71" y="1988"/>
                </a:moveTo>
                <a:cubicBezTo>
                  <a:pt x="71" y="1988"/>
                  <a:pt x="63" y="1988"/>
                  <a:pt x="55" y="1981"/>
                </a:cubicBezTo>
                <a:cubicBezTo>
                  <a:pt x="55" y="1973"/>
                  <a:pt x="55" y="1981"/>
                  <a:pt x="48" y="1981"/>
                </a:cubicBezTo>
                <a:cubicBezTo>
                  <a:pt x="55" y="1981"/>
                  <a:pt x="63" y="1988"/>
                  <a:pt x="71" y="1988"/>
                </a:cubicBezTo>
                <a:close/>
                <a:moveTo>
                  <a:pt x="8" y="1949"/>
                </a:moveTo>
                <a:cubicBezTo>
                  <a:pt x="8" y="1949"/>
                  <a:pt x="8" y="1949"/>
                  <a:pt x="8" y="1949"/>
                </a:cubicBezTo>
                <a:cubicBezTo>
                  <a:pt x="8" y="1949"/>
                  <a:pt x="8" y="1949"/>
                  <a:pt x="8" y="1949"/>
                </a:cubicBezTo>
                <a:cubicBezTo>
                  <a:pt x="8" y="1949"/>
                  <a:pt x="8" y="1949"/>
                  <a:pt x="8" y="1949"/>
                </a:cubicBezTo>
                <a:close/>
                <a:moveTo>
                  <a:pt x="48" y="1973"/>
                </a:moveTo>
                <a:cubicBezTo>
                  <a:pt x="55" y="1973"/>
                  <a:pt x="55" y="1973"/>
                  <a:pt x="55" y="1981"/>
                </a:cubicBezTo>
                <a:cubicBezTo>
                  <a:pt x="55" y="1973"/>
                  <a:pt x="55" y="1973"/>
                  <a:pt x="48" y="1973"/>
                </a:cubicBezTo>
                <a:close/>
                <a:moveTo>
                  <a:pt x="32" y="1965"/>
                </a:moveTo>
                <a:cubicBezTo>
                  <a:pt x="32" y="1965"/>
                  <a:pt x="32" y="1965"/>
                  <a:pt x="24" y="1965"/>
                </a:cubicBezTo>
                <a:cubicBezTo>
                  <a:pt x="32" y="1965"/>
                  <a:pt x="40" y="1965"/>
                  <a:pt x="48" y="1973"/>
                </a:cubicBezTo>
                <a:cubicBezTo>
                  <a:pt x="32" y="1965"/>
                  <a:pt x="24" y="1957"/>
                  <a:pt x="16" y="1957"/>
                </a:cubicBezTo>
                <a:lnTo>
                  <a:pt x="32" y="1965"/>
                </a:lnTo>
                <a:close/>
                <a:moveTo>
                  <a:pt x="24" y="1965"/>
                </a:moveTo>
                <a:cubicBezTo>
                  <a:pt x="24" y="1965"/>
                  <a:pt x="24" y="1965"/>
                  <a:pt x="16" y="1957"/>
                </a:cubicBezTo>
                <a:cubicBezTo>
                  <a:pt x="24" y="1965"/>
                  <a:pt x="24" y="1965"/>
                  <a:pt x="24" y="1965"/>
                </a:cubicBezTo>
                <a:close/>
                <a:moveTo>
                  <a:pt x="8" y="1957"/>
                </a:moveTo>
                <a:cubicBezTo>
                  <a:pt x="8" y="1957"/>
                  <a:pt x="8" y="1957"/>
                  <a:pt x="8" y="1957"/>
                </a:cubicBezTo>
                <a:cubicBezTo>
                  <a:pt x="8" y="1957"/>
                  <a:pt x="8" y="1957"/>
                  <a:pt x="0" y="1957"/>
                </a:cubicBezTo>
                <a:cubicBezTo>
                  <a:pt x="8" y="1957"/>
                  <a:pt x="8" y="1957"/>
                  <a:pt x="16" y="1965"/>
                </a:cubicBezTo>
                <a:cubicBezTo>
                  <a:pt x="16" y="1965"/>
                  <a:pt x="16" y="1965"/>
                  <a:pt x="24" y="1965"/>
                </a:cubicBezTo>
                <a:cubicBezTo>
                  <a:pt x="24" y="1965"/>
                  <a:pt x="24" y="1965"/>
                  <a:pt x="16" y="1957"/>
                </a:cubicBezTo>
                <a:cubicBezTo>
                  <a:pt x="24" y="1957"/>
                  <a:pt x="24" y="1957"/>
                  <a:pt x="24" y="1957"/>
                </a:cubicBezTo>
                <a:cubicBezTo>
                  <a:pt x="24" y="1957"/>
                  <a:pt x="24" y="1957"/>
                  <a:pt x="8" y="1957"/>
                </a:cubicBezTo>
                <a:close/>
                <a:moveTo>
                  <a:pt x="48" y="1988"/>
                </a:moveTo>
                <a:cubicBezTo>
                  <a:pt x="48" y="1988"/>
                  <a:pt x="48" y="1988"/>
                  <a:pt x="48" y="1988"/>
                </a:cubicBezTo>
                <a:cubicBezTo>
                  <a:pt x="40" y="1988"/>
                  <a:pt x="40" y="1988"/>
                  <a:pt x="40" y="1988"/>
                </a:cubicBezTo>
                <a:lnTo>
                  <a:pt x="48" y="1988"/>
                </a:lnTo>
                <a:close/>
                <a:moveTo>
                  <a:pt x="55" y="1988"/>
                </a:moveTo>
                <a:cubicBezTo>
                  <a:pt x="55" y="1996"/>
                  <a:pt x="55" y="1996"/>
                  <a:pt x="55" y="1996"/>
                </a:cubicBezTo>
                <a:cubicBezTo>
                  <a:pt x="55" y="1996"/>
                  <a:pt x="55" y="1996"/>
                  <a:pt x="55" y="1996"/>
                </a:cubicBezTo>
                <a:lnTo>
                  <a:pt x="55" y="1988"/>
                </a:lnTo>
                <a:close/>
                <a:moveTo>
                  <a:pt x="32" y="1981"/>
                </a:moveTo>
                <a:cubicBezTo>
                  <a:pt x="40" y="1988"/>
                  <a:pt x="40" y="1988"/>
                  <a:pt x="40" y="1988"/>
                </a:cubicBezTo>
                <a:cubicBezTo>
                  <a:pt x="40" y="1988"/>
                  <a:pt x="40" y="1988"/>
                  <a:pt x="40" y="1988"/>
                </a:cubicBezTo>
                <a:cubicBezTo>
                  <a:pt x="40" y="1981"/>
                  <a:pt x="40" y="1981"/>
                  <a:pt x="40" y="1981"/>
                </a:cubicBezTo>
                <a:lnTo>
                  <a:pt x="32" y="1981"/>
                </a:lnTo>
                <a:close/>
                <a:moveTo>
                  <a:pt x="87" y="2020"/>
                </a:moveTo>
                <a:cubicBezTo>
                  <a:pt x="87" y="2020"/>
                  <a:pt x="87" y="2020"/>
                  <a:pt x="87" y="2020"/>
                </a:cubicBezTo>
                <a:cubicBezTo>
                  <a:pt x="87" y="2020"/>
                  <a:pt x="87" y="2020"/>
                  <a:pt x="87" y="2020"/>
                </a:cubicBezTo>
                <a:close/>
                <a:moveTo>
                  <a:pt x="126" y="2059"/>
                </a:moveTo>
                <a:cubicBezTo>
                  <a:pt x="118" y="2059"/>
                  <a:pt x="118" y="2059"/>
                  <a:pt x="118" y="2051"/>
                </a:cubicBezTo>
                <a:cubicBezTo>
                  <a:pt x="118" y="2059"/>
                  <a:pt x="126" y="2059"/>
                  <a:pt x="126" y="2075"/>
                </a:cubicBezTo>
                <a:cubicBezTo>
                  <a:pt x="126" y="2075"/>
                  <a:pt x="126" y="2075"/>
                  <a:pt x="126" y="2059"/>
                </a:cubicBezTo>
                <a:close/>
                <a:moveTo>
                  <a:pt x="32" y="1981"/>
                </a:moveTo>
                <a:cubicBezTo>
                  <a:pt x="24" y="1973"/>
                  <a:pt x="24" y="1973"/>
                  <a:pt x="24" y="1973"/>
                </a:cubicBezTo>
                <a:cubicBezTo>
                  <a:pt x="32" y="1981"/>
                  <a:pt x="24" y="1981"/>
                  <a:pt x="32" y="1981"/>
                </a:cubicBezTo>
                <a:close/>
                <a:moveTo>
                  <a:pt x="24" y="1973"/>
                </a:moveTo>
                <a:cubicBezTo>
                  <a:pt x="24" y="1981"/>
                  <a:pt x="32" y="1981"/>
                  <a:pt x="32" y="1988"/>
                </a:cubicBezTo>
                <a:cubicBezTo>
                  <a:pt x="32" y="1981"/>
                  <a:pt x="32" y="1981"/>
                  <a:pt x="24" y="1973"/>
                </a:cubicBezTo>
                <a:close/>
                <a:moveTo>
                  <a:pt x="40" y="1996"/>
                </a:moveTo>
                <a:cubicBezTo>
                  <a:pt x="40" y="1996"/>
                  <a:pt x="40" y="1996"/>
                  <a:pt x="40" y="1996"/>
                </a:cubicBezTo>
                <a:cubicBezTo>
                  <a:pt x="40" y="1988"/>
                  <a:pt x="40" y="1988"/>
                  <a:pt x="40" y="1988"/>
                </a:cubicBezTo>
                <a:cubicBezTo>
                  <a:pt x="40" y="1988"/>
                  <a:pt x="40" y="1996"/>
                  <a:pt x="40" y="1996"/>
                </a:cubicBezTo>
                <a:close/>
                <a:moveTo>
                  <a:pt x="32" y="1988"/>
                </a:moveTo>
                <a:cubicBezTo>
                  <a:pt x="40" y="1988"/>
                  <a:pt x="40" y="1988"/>
                  <a:pt x="40" y="1996"/>
                </a:cubicBezTo>
                <a:cubicBezTo>
                  <a:pt x="40" y="1996"/>
                  <a:pt x="40" y="1996"/>
                  <a:pt x="40" y="1996"/>
                </a:cubicBezTo>
                <a:cubicBezTo>
                  <a:pt x="48" y="1996"/>
                  <a:pt x="48" y="1996"/>
                  <a:pt x="55" y="1996"/>
                </a:cubicBezTo>
                <a:cubicBezTo>
                  <a:pt x="40" y="1988"/>
                  <a:pt x="40" y="1988"/>
                  <a:pt x="32" y="1988"/>
                </a:cubicBezTo>
                <a:close/>
                <a:moveTo>
                  <a:pt x="95" y="2028"/>
                </a:moveTo>
                <a:cubicBezTo>
                  <a:pt x="95" y="2028"/>
                  <a:pt x="95" y="2028"/>
                  <a:pt x="87" y="2028"/>
                </a:cubicBezTo>
                <a:cubicBezTo>
                  <a:pt x="95" y="2028"/>
                  <a:pt x="87" y="2028"/>
                  <a:pt x="95" y="2028"/>
                </a:cubicBezTo>
                <a:close/>
                <a:moveTo>
                  <a:pt x="63" y="2012"/>
                </a:moveTo>
                <a:cubicBezTo>
                  <a:pt x="63" y="2012"/>
                  <a:pt x="63" y="2012"/>
                  <a:pt x="63" y="2012"/>
                </a:cubicBezTo>
                <a:cubicBezTo>
                  <a:pt x="63" y="2012"/>
                  <a:pt x="63" y="2012"/>
                  <a:pt x="79" y="2028"/>
                </a:cubicBezTo>
                <a:cubicBezTo>
                  <a:pt x="79" y="2028"/>
                  <a:pt x="79" y="2028"/>
                  <a:pt x="79" y="2028"/>
                </a:cubicBezTo>
                <a:cubicBezTo>
                  <a:pt x="79" y="2028"/>
                  <a:pt x="79" y="2028"/>
                  <a:pt x="71" y="2012"/>
                </a:cubicBezTo>
                <a:cubicBezTo>
                  <a:pt x="71" y="2012"/>
                  <a:pt x="71" y="2012"/>
                  <a:pt x="55" y="2004"/>
                </a:cubicBezTo>
                <a:cubicBezTo>
                  <a:pt x="55" y="2004"/>
                  <a:pt x="55" y="2004"/>
                  <a:pt x="63" y="2012"/>
                </a:cubicBezTo>
                <a:close/>
                <a:moveTo>
                  <a:pt x="71" y="2012"/>
                </a:moveTo>
                <a:cubicBezTo>
                  <a:pt x="79" y="2020"/>
                  <a:pt x="79" y="2020"/>
                  <a:pt x="79" y="2020"/>
                </a:cubicBezTo>
                <a:cubicBezTo>
                  <a:pt x="79" y="2020"/>
                  <a:pt x="79" y="2020"/>
                  <a:pt x="87" y="2028"/>
                </a:cubicBezTo>
                <a:cubicBezTo>
                  <a:pt x="87" y="2020"/>
                  <a:pt x="87" y="2020"/>
                  <a:pt x="87" y="2020"/>
                </a:cubicBezTo>
                <a:cubicBezTo>
                  <a:pt x="79" y="2012"/>
                  <a:pt x="79" y="2020"/>
                  <a:pt x="71" y="2012"/>
                </a:cubicBezTo>
                <a:close/>
                <a:moveTo>
                  <a:pt x="95" y="2028"/>
                </a:moveTo>
                <a:cubicBezTo>
                  <a:pt x="95" y="2028"/>
                  <a:pt x="95" y="2028"/>
                  <a:pt x="87" y="2028"/>
                </a:cubicBezTo>
                <a:cubicBezTo>
                  <a:pt x="87" y="2028"/>
                  <a:pt x="103" y="2035"/>
                  <a:pt x="103" y="2043"/>
                </a:cubicBezTo>
                <a:cubicBezTo>
                  <a:pt x="103" y="2035"/>
                  <a:pt x="103" y="2035"/>
                  <a:pt x="95" y="2028"/>
                </a:cubicBezTo>
                <a:close/>
                <a:moveTo>
                  <a:pt x="87" y="2028"/>
                </a:moveTo>
                <a:cubicBezTo>
                  <a:pt x="87" y="2028"/>
                  <a:pt x="87" y="2028"/>
                  <a:pt x="87" y="2028"/>
                </a:cubicBezTo>
                <a:cubicBezTo>
                  <a:pt x="87" y="2028"/>
                  <a:pt x="87" y="2028"/>
                  <a:pt x="87" y="2028"/>
                </a:cubicBezTo>
                <a:cubicBezTo>
                  <a:pt x="87" y="2028"/>
                  <a:pt x="87" y="2028"/>
                  <a:pt x="87" y="2028"/>
                </a:cubicBezTo>
                <a:cubicBezTo>
                  <a:pt x="87" y="2028"/>
                  <a:pt x="87" y="2028"/>
                  <a:pt x="87" y="2028"/>
                </a:cubicBezTo>
                <a:close/>
                <a:moveTo>
                  <a:pt x="55" y="1996"/>
                </a:moveTo>
                <a:cubicBezTo>
                  <a:pt x="55" y="1996"/>
                  <a:pt x="55" y="1996"/>
                  <a:pt x="40" y="1996"/>
                </a:cubicBezTo>
                <a:cubicBezTo>
                  <a:pt x="48" y="1996"/>
                  <a:pt x="48" y="2004"/>
                  <a:pt x="55" y="2004"/>
                </a:cubicBezTo>
                <a:cubicBezTo>
                  <a:pt x="55" y="2004"/>
                  <a:pt x="55" y="2004"/>
                  <a:pt x="55" y="2004"/>
                </a:cubicBezTo>
                <a:cubicBezTo>
                  <a:pt x="55" y="2004"/>
                  <a:pt x="55" y="2004"/>
                  <a:pt x="55" y="1996"/>
                </a:cubicBezTo>
                <a:close/>
                <a:moveTo>
                  <a:pt x="0" y="1973"/>
                </a:moveTo>
                <a:cubicBezTo>
                  <a:pt x="0" y="1973"/>
                  <a:pt x="0" y="1973"/>
                  <a:pt x="8" y="1973"/>
                </a:cubicBezTo>
                <a:cubicBezTo>
                  <a:pt x="8" y="1973"/>
                  <a:pt x="8" y="1973"/>
                  <a:pt x="8" y="1973"/>
                </a:cubicBezTo>
                <a:cubicBezTo>
                  <a:pt x="8" y="1973"/>
                  <a:pt x="8" y="1973"/>
                  <a:pt x="0" y="1973"/>
                </a:cubicBezTo>
                <a:cubicBezTo>
                  <a:pt x="8" y="1973"/>
                  <a:pt x="0" y="1973"/>
                  <a:pt x="0" y="1973"/>
                </a:cubicBezTo>
                <a:close/>
                <a:moveTo>
                  <a:pt x="8" y="1981"/>
                </a:moveTo>
                <a:cubicBezTo>
                  <a:pt x="8" y="1988"/>
                  <a:pt x="8" y="1988"/>
                  <a:pt x="8" y="1988"/>
                </a:cubicBezTo>
                <a:cubicBezTo>
                  <a:pt x="16" y="1988"/>
                  <a:pt x="16" y="1988"/>
                  <a:pt x="16" y="1988"/>
                </a:cubicBezTo>
                <a:cubicBezTo>
                  <a:pt x="8" y="1981"/>
                  <a:pt x="8" y="1981"/>
                  <a:pt x="8" y="1981"/>
                </a:cubicBezTo>
                <a:close/>
                <a:moveTo>
                  <a:pt x="24" y="1988"/>
                </a:moveTo>
                <a:cubicBezTo>
                  <a:pt x="16" y="1988"/>
                  <a:pt x="16" y="1988"/>
                  <a:pt x="8" y="1988"/>
                </a:cubicBezTo>
                <a:lnTo>
                  <a:pt x="24" y="1988"/>
                </a:lnTo>
                <a:close/>
                <a:moveTo>
                  <a:pt x="103" y="2090"/>
                </a:moveTo>
                <a:cubicBezTo>
                  <a:pt x="103" y="2090"/>
                  <a:pt x="103" y="2090"/>
                  <a:pt x="103" y="2090"/>
                </a:cubicBezTo>
                <a:cubicBezTo>
                  <a:pt x="103" y="2090"/>
                  <a:pt x="103" y="2090"/>
                  <a:pt x="110" y="2090"/>
                </a:cubicBezTo>
                <a:cubicBezTo>
                  <a:pt x="110" y="2090"/>
                  <a:pt x="110" y="2090"/>
                  <a:pt x="103" y="2082"/>
                </a:cubicBezTo>
                <a:cubicBezTo>
                  <a:pt x="103" y="2090"/>
                  <a:pt x="103" y="2090"/>
                  <a:pt x="103" y="2090"/>
                </a:cubicBezTo>
                <a:close/>
                <a:moveTo>
                  <a:pt x="103" y="2082"/>
                </a:moveTo>
                <a:cubicBezTo>
                  <a:pt x="103" y="2082"/>
                  <a:pt x="103" y="2082"/>
                  <a:pt x="103" y="2082"/>
                </a:cubicBezTo>
                <a:cubicBezTo>
                  <a:pt x="103" y="2082"/>
                  <a:pt x="103" y="2082"/>
                  <a:pt x="103" y="2082"/>
                </a:cubicBezTo>
                <a:close/>
                <a:moveTo>
                  <a:pt x="103" y="2082"/>
                </a:moveTo>
                <a:cubicBezTo>
                  <a:pt x="103" y="2082"/>
                  <a:pt x="103" y="2082"/>
                  <a:pt x="103" y="2082"/>
                </a:cubicBezTo>
                <a:cubicBezTo>
                  <a:pt x="110" y="2082"/>
                  <a:pt x="110" y="2082"/>
                  <a:pt x="110" y="2082"/>
                </a:cubicBezTo>
                <a:cubicBezTo>
                  <a:pt x="95" y="2075"/>
                  <a:pt x="95" y="2075"/>
                  <a:pt x="95" y="2075"/>
                </a:cubicBezTo>
                <a:cubicBezTo>
                  <a:pt x="103" y="2075"/>
                  <a:pt x="103" y="2075"/>
                  <a:pt x="103" y="2075"/>
                </a:cubicBezTo>
                <a:cubicBezTo>
                  <a:pt x="103" y="2082"/>
                  <a:pt x="103" y="2082"/>
                  <a:pt x="103" y="2082"/>
                </a:cubicBezTo>
                <a:close/>
                <a:moveTo>
                  <a:pt x="95" y="2075"/>
                </a:moveTo>
                <a:cubicBezTo>
                  <a:pt x="87" y="2067"/>
                  <a:pt x="87" y="2067"/>
                  <a:pt x="87" y="2067"/>
                </a:cubicBezTo>
                <a:cubicBezTo>
                  <a:pt x="87" y="2075"/>
                  <a:pt x="87" y="2075"/>
                  <a:pt x="87" y="2075"/>
                </a:cubicBezTo>
                <a:cubicBezTo>
                  <a:pt x="95" y="2075"/>
                  <a:pt x="95" y="2075"/>
                  <a:pt x="95" y="2075"/>
                </a:cubicBezTo>
                <a:close/>
                <a:moveTo>
                  <a:pt x="87" y="2067"/>
                </a:moveTo>
                <a:cubicBezTo>
                  <a:pt x="79" y="2067"/>
                  <a:pt x="87" y="2067"/>
                  <a:pt x="87" y="2075"/>
                </a:cubicBezTo>
                <a:cubicBezTo>
                  <a:pt x="87" y="2067"/>
                  <a:pt x="87" y="2075"/>
                  <a:pt x="87" y="2067"/>
                </a:cubicBezTo>
                <a:close/>
                <a:moveTo>
                  <a:pt x="95" y="2090"/>
                </a:moveTo>
                <a:cubicBezTo>
                  <a:pt x="95" y="2090"/>
                  <a:pt x="95" y="2082"/>
                  <a:pt x="95" y="2082"/>
                </a:cubicBezTo>
                <a:cubicBezTo>
                  <a:pt x="95" y="2082"/>
                  <a:pt x="95" y="2082"/>
                  <a:pt x="95" y="2090"/>
                </a:cubicBezTo>
                <a:close/>
                <a:moveTo>
                  <a:pt x="158" y="2161"/>
                </a:moveTo>
                <a:cubicBezTo>
                  <a:pt x="158" y="2168"/>
                  <a:pt x="158" y="2168"/>
                  <a:pt x="158" y="2168"/>
                </a:cubicBezTo>
                <a:cubicBezTo>
                  <a:pt x="158" y="2168"/>
                  <a:pt x="158" y="2161"/>
                  <a:pt x="158" y="2161"/>
                </a:cubicBezTo>
                <a:cubicBezTo>
                  <a:pt x="158" y="2161"/>
                  <a:pt x="158" y="2161"/>
                  <a:pt x="158" y="2161"/>
                </a:cubicBezTo>
                <a:close/>
                <a:moveTo>
                  <a:pt x="699" y="2317"/>
                </a:moveTo>
                <a:cubicBezTo>
                  <a:pt x="691" y="2317"/>
                  <a:pt x="691" y="2317"/>
                  <a:pt x="691" y="2317"/>
                </a:cubicBezTo>
                <a:cubicBezTo>
                  <a:pt x="691" y="2325"/>
                  <a:pt x="691" y="2325"/>
                  <a:pt x="691" y="2325"/>
                </a:cubicBezTo>
                <a:lnTo>
                  <a:pt x="699" y="2317"/>
                </a:lnTo>
                <a:close/>
                <a:moveTo>
                  <a:pt x="212" y="2247"/>
                </a:moveTo>
                <a:cubicBezTo>
                  <a:pt x="212" y="2247"/>
                  <a:pt x="212" y="2247"/>
                  <a:pt x="212" y="2247"/>
                </a:cubicBezTo>
                <a:cubicBezTo>
                  <a:pt x="212" y="2239"/>
                  <a:pt x="212" y="2239"/>
                  <a:pt x="212" y="2239"/>
                </a:cubicBezTo>
                <a:lnTo>
                  <a:pt x="212" y="2247"/>
                </a:lnTo>
                <a:close/>
                <a:moveTo>
                  <a:pt x="676" y="2356"/>
                </a:moveTo>
                <a:cubicBezTo>
                  <a:pt x="676" y="2356"/>
                  <a:pt x="676" y="2356"/>
                  <a:pt x="676" y="2348"/>
                </a:cubicBezTo>
                <a:cubicBezTo>
                  <a:pt x="676" y="2348"/>
                  <a:pt x="676" y="2348"/>
                  <a:pt x="668" y="2364"/>
                </a:cubicBezTo>
                <a:lnTo>
                  <a:pt x="676" y="2356"/>
                </a:lnTo>
                <a:close/>
                <a:moveTo>
                  <a:pt x="652" y="2395"/>
                </a:moveTo>
                <a:cubicBezTo>
                  <a:pt x="644" y="2395"/>
                  <a:pt x="644" y="2395"/>
                  <a:pt x="644" y="2395"/>
                </a:cubicBezTo>
                <a:cubicBezTo>
                  <a:pt x="644" y="2403"/>
                  <a:pt x="644" y="2403"/>
                  <a:pt x="644" y="2403"/>
                </a:cubicBezTo>
                <a:lnTo>
                  <a:pt x="652" y="2395"/>
                </a:lnTo>
                <a:close/>
                <a:moveTo>
                  <a:pt x="770" y="2176"/>
                </a:moveTo>
                <a:cubicBezTo>
                  <a:pt x="778" y="2176"/>
                  <a:pt x="778" y="2176"/>
                  <a:pt x="778" y="2176"/>
                </a:cubicBezTo>
                <a:cubicBezTo>
                  <a:pt x="770" y="2176"/>
                  <a:pt x="770" y="2176"/>
                  <a:pt x="770" y="2176"/>
                </a:cubicBezTo>
                <a:close/>
                <a:moveTo>
                  <a:pt x="778" y="2184"/>
                </a:moveTo>
                <a:cubicBezTo>
                  <a:pt x="778" y="2184"/>
                  <a:pt x="770" y="2176"/>
                  <a:pt x="770" y="2176"/>
                </a:cubicBezTo>
                <a:cubicBezTo>
                  <a:pt x="770" y="2176"/>
                  <a:pt x="770" y="2184"/>
                  <a:pt x="770" y="2184"/>
                </a:cubicBezTo>
                <a:cubicBezTo>
                  <a:pt x="770" y="2184"/>
                  <a:pt x="770" y="2184"/>
                  <a:pt x="778" y="2184"/>
                </a:cubicBezTo>
                <a:close/>
                <a:moveTo>
                  <a:pt x="770" y="2184"/>
                </a:moveTo>
                <a:cubicBezTo>
                  <a:pt x="770" y="2184"/>
                  <a:pt x="762" y="2192"/>
                  <a:pt x="770" y="2184"/>
                </a:cubicBezTo>
                <a:close/>
                <a:moveTo>
                  <a:pt x="762" y="2208"/>
                </a:moveTo>
                <a:cubicBezTo>
                  <a:pt x="762" y="2200"/>
                  <a:pt x="762" y="2200"/>
                  <a:pt x="762" y="2200"/>
                </a:cubicBezTo>
                <a:cubicBezTo>
                  <a:pt x="754" y="2208"/>
                  <a:pt x="754" y="2208"/>
                  <a:pt x="754" y="2208"/>
                </a:cubicBezTo>
                <a:lnTo>
                  <a:pt x="762" y="2208"/>
                </a:lnTo>
                <a:close/>
                <a:moveTo>
                  <a:pt x="676" y="2364"/>
                </a:moveTo>
                <a:cubicBezTo>
                  <a:pt x="676" y="2364"/>
                  <a:pt x="676" y="2364"/>
                  <a:pt x="676" y="2364"/>
                </a:cubicBezTo>
                <a:cubicBezTo>
                  <a:pt x="668" y="2364"/>
                  <a:pt x="668" y="2364"/>
                  <a:pt x="668" y="2372"/>
                </a:cubicBezTo>
                <a:cubicBezTo>
                  <a:pt x="676" y="2372"/>
                  <a:pt x="668" y="2372"/>
                  <a:pt x="676" y="2364"/>
                </a:cubicBezTo>
                <a:close/>
                <a:moveTo>
                  <a:pt x="676" y="2364"/>
                </a:moveTo>
                <a:cubicBezTo>
                  <a:pt x="676" y="2356"/>
                  <a:pt x="676" y="2356"/>
                  <a:pt x="676" y="2356"/>
                </a:cubicBezTo>
                <a:cubicBezTo>
                  <a:pt x="676" y="2356"/>
                  <a:pt x="676" y="2356"/>
                  <a:pt x="676" y="2356"/>
                </a:cubicBezTo>
                <a:cubicBezTo>
                  <a:pt x="676" y="2356"/>
                  <a:pt x="676" y="2364"/>
                  <a:pt x="676" y="2364"/>
                </a:cubicBezTo>
                <a:cubicBezTo>
                  <a:pt x="676" y="2364"/>
                  <a:pt x="676" y="2364"/>
                  <a:pt x="676" y="2364"/>
                </a:cubicBezTo>
                <a:close/>
                <a:moveTo>
                  <a:pt x="283" y="2341"/>
                </a:moveTo>
                <a:cubicBezTo>
                  <a:pt x="283" y="2341"/>
                  <a:pt x="283" y="2341"/>
                  <a:pt x="275" y="2341"/>
                </a:cubicBezTo>
                <a:cubicBezTo>
                  <a:pt x="283" y="2341"/>
                  <a:pt x="283" y="2341"/>
                  <a:pt x="283" y="2341"/>
                </a:cubicBezTo>
                <a:cubicBezTo>
                  <a:pt x="283" y="2341"/>
                  <a:pt x="283" y="2341"/>
                  <a:pt x="283" y="2341"/>
                </a:cubicBezTo>
                <a:close/>
                <a:moveTo>
                  <a:pt x="275" y="2325"/>
                </a:moveTo>
                <a:cubicBezTo>
                  <a:pt x="275" y="2325"/>
                  <a:pt x="275" y="2325"/>
                  <a:pt x="275" y="2325"/>
                </a:cubicBezTo>
                <a:cubicBezTo>
                  <a:pt x="267" y="2325"/>
                  <a:pt x="267" y="2325"/>
                  <a:pt x="267" y="2325"/>
                </a:cubicBezTo>
                <a:cubicBezTo>
                  <a:pt x="267" y="2325"/>
                  <a:pt x="267" y="2325"/>
                  <a:pt x="275" y="2333"/>
                </a:cubicBezTo>
                <a:cubicBezTo>
                  <a:pt x="275" y="2333"/>
                  <a:pt x="275" y="2333"/>
                  <a:pt x="275" y="2333"/>
                </a:cubicBezTo>
                <a:cubicBezTo>
                  <a:pt x="275" y="2333"/>
                  <a:pt x="275" y="2333"/>
                  <a:pt x="275" y="2333"/>
                </a:cubicBezTo>
                <a:cubicBezTo>
                  <a:pt x="275" y="2333"/>
                  <a:pt x="275" y="2341"/>
                  <a:pt x="275" y="2341"/>
                </a:cubicBezTo>
                <a:cubicBezTo>
                  <a:pt x="275" y="2341"/>
                  <a:pt x="275" y="2341"/>
                  <a:pt x="275" y="2341"/>
                </a:cubicBezTo>
                <a:cubicBezTo>
                  <a:pt x="275" y="2333"/>
                  <a:pt x="275" y="2333"/>
                  <a:pt x="275" y="2325"/>
                </a:cubicBezTo>
                <a:close/>
                <a:moveTo>
                  <a:pt x="291" y="2348"/>
                </a:moveTo>
                <a:cubicBezTo>
                  <a:pt x="291" y="2348"/>
                  <a:pt x="291" y="2348"/>
                  <a:pt x="291" y="2356"/>
                </a:cubicBezTo>
                <a:cubicBezTo>
                  <a:pt x="291" y="2341"/>
                  <a:pt x="291" y="2348"/>
                  <a:pt x="291" y="2348"/>
                </a:cubicBezTo>
                <a:close/>
                <a:moveTo>
                  <a:pt x="275" y="2341"/>
                </a:moveTo>
                <a:cubicBezTo>
                  <a:pt x="283" y="2341"/>
                  <a:pt x="275" y="2341"/>
                  <a:pt x="283" y="2341"/>
                </a:cubicBezTo>
                <a:cubicBezTo>
                  <a:pt x="283" y="2341"/>
                  <a:pt x="283" y="2341"/>
                  <a:pt x="283" y="2341"/>
                </a:cubicBezTo>
                <a:cubicBezTo>
                  <a:pt x="283" y="2341"/>
                  <a:pt x="283" y="2341"/>
                  <a:pt x="283" y="2341"/>
                </a:cubicBezTo>
                <a:cubicBezTo>
                  <a:pt x="283" y="2341"/>
                  <a:pt x="275" y="2341"/>
                  <a:pt x="275" y="2341"/>
                </a:cubicBezTo>
                <a:close/>
                <a:moveTo>
                  <a:pt x="291" y="2356"/>
                </a:moveTo>
                <a:cubicBezTo>
                  <a:pt x="291" y="2356"/>
                  <a:pt x="291" y="2356"/>
                  <a:pt x="291" y="2356"/>
                </a:cubicBezTo>
                <a:cubicBezTo>
                  <a:pt x="291" y="2356"/>
                  <a:pt x="291" y="2356"/>
                  <a:pt x="291" y="2356"/>
                </a:cubicBezTo>
                <a:cubicBezTo>
                  <a:pt x="291" y="2356"/>
                  <a:pt x="291" y="2356"/>
                  <a:pt x="291" y="2356"/>
                </a:cubicBezTo>
                <a:close/>
                <a:moveTo>
                  <a:pt x="252" y="2309"/>
                </a:moveTo>
                <a:cubicBezTo>
                  <a:pt x="244" y="2301"/>
                  <a:pt x="244" y="2301"/>
                  <a:pt x="244" y="2301"/>
                </a:cubicBezTo>
                <a:cubicBezTo>
                  <a:pt x="244" y="2294"/>
                  <a:pt x="236" y="2286"/>
                  <a:pt x="244" y="2286"/>
                </a:cubicBezTo>
                <a:cubicBezTo>
                  <a:pt x="244" y="2286"/>
                  <a:pt x="244" y="2286"/>
                  <a:pt x="228" y="2286"/>
                </a:cubicBezTo>
                <a:cubicBezTo>
                  <a:pt x="244" y="2301"/>
                  <a:pt x="252" y="2309"/>
                  <a:pt x="260" y="2317"/>
                </a:cubicBezTo>
                <a:cubicBezTo>
                  <a:pt x="260" y="2317"/>
                  <a:pt x="260" y="2309"/>
                  <a:pt x="260" y="2309"/>
                </a:cubicBezTo>
                <a:cubicBezTo>
                  <a:pt x="252" y="2301"/>
                  <a:pt x="252" y="2301"/>
                  <a:pt x="252" y="2309"/>
                </a:cubicBezTo>
                <a:close/>
                <a:moveTo>
                  <a:pt x="322" y="2380"/>
                </a:moveTo>
                <a:cubicBezTo>
                  <a:pt x="315" y="2372"/>
                  <a:pt x="322" y="2380"/>
                  <a:pt x="315" y="2372"/>
                </a:cubicBezTo>
                <a:cubicBezTo>
                  <a:pt x="315" y="2372"/>
                  <a:pt x="315" y="2372"/>
                  <a:pt x="315" y="2380"/>
                </a:cubicBezTo>
                <a:cubicBezTo>
                  <a:pt x="322" y="2388"/>
                  <a:pt x="322" y="2380"/>
                  <a:pt x="322" y="2388"/>
                </a:cubicBezTo>
                <a:cubicBezTo>
                  <a:pt x="322" y="2388"/>
                  <a:pt x="322" y="2388"/>
                  <a:pt x="322" y="2388"/>
                </a:cubicBezTo>
                <a:cubicBezTo>
                  <a:pt x="322" y="2388"/>
                  <a:pt x="322" y="2388"/>
                  <a:pt x="322" y="2380"/>
                </a:cubicBezTo>
                <a:close/>
                <a:moveTo>
                  <a:pt x="197" y="2231"/>
                </a:moveTo>
                <a:cubicBezTo>
                  <a:pt x="197" y="2231"/>
                  <a:pt x="197" y="2231"/>
                  <a:pt x="197" y="2231"/>
                </a:cubicBezTo>
                <a:cubicBezTo>
                  <a:pt x="197" y="2231"/>
                  <a:pt x="197" y="2231"/>
                  <a:pt x="197" y="2231"/>
                </a:cubicBezTo>
                <a:close/>
                <a:moveTo>
                  <a:pt x="197" y="2239"/>
                </a:moveTo>
                <a:cubicBezTo>
                  <a:pt x="197" y="2239"/>
                  <a:pt x="197" y="2239"/>
                  <a:pt x="197" y="2239"/>
                </a:cubicBezTo>
                <a:cubicBezTo>
                  <a:pt x="197" y="2239"/>
                  <a:pt x="197" y="2239"/>
                  <a:pt x="197" y="2239"/>
                </a:cubicBezTo>
                <a:cubicBezTo>
                  <a:pt x="197" y="2239"/>
                  <a:pt x="205" y="2239"/>
                  <a:pt x="205" y="2239"/>
                </a:cubicBezTo>
                <a:cubicBezTo>
                  <a:pt x="205" y="2239"/>
                  <a:pt x="205" y="2239"/>
                  <a:pt x="205" y="2239"/>
                </a:cubicBezTo>
                <a:cubicBezTo>
                  <a:pt x="197" y="2231"/>
                  <a:pt x="197" y="2231"/>
                  <a:pt x="197" y="2231"/>
                </a:cubicBezTo>
                <a:cubicBezTo>
                  <a:pt x="197" y="2231"/>
                  <a:pt x="197" y="2239"/>
                  <a:pt x="197" y="2239"/>
                </a:cubicBezTo>
                <a:close/>
                <a:moveTo>
                  <a:pt x="362" y="2427"/>
                </a:moveTo>
                <a:cubicBezTo>
                  <a:pt x="354" y="2419"/>
                  <a:pt x="354" y="2419"/>
                  <a:pt x="354" y="2419"/>
                </a:cubicBezTo>
                <a:cubicBezTo>
                  <a:pt x="354" y="2427"/>
                  <a:pt x="354" y="2427"/>
                  <a:pt x="354" y="2427"/>
                </a:cubicBezTo>
                <a:lnTo>
                  <a:pt x="362" y="2427"/>
                </a:lnTo>
                <a:close/>
                <a:moveTo>
                  <a:pt x="393" y="2474"/>
                </a:moveTo>
                <a:cubicBezTo>
                  <a:pt x="393" y="2474"/>
                  <a:pt x="393" y="2466"/>
                  <a:pt x="393" y="2466"/>
                </a:cubicBezTo>
                <a:cubicBezTo>
                  <a:pt x="393" y="2474"/>
                  <a:pt x="393" y="2474"/>
                  <a:pt x="393" y="2474"/>
                </a:cubicBezTo>
                <a:cubicBezTo>
                  <a:pt x="393" y="2474"/>
                  <a:pt x="393" y="2474"/>
                  <a:pt x="393" y="2474"/>
                </a:cubicBezTo>
                <a:close/>
                <a:moveTo>
                  <a:pt x="346" y="2411"/>
                </a:moveTo>
                <a:cubicBezTo>
                  <a:pt x="346" y="2411"/>
                  <a:pt x="346" y="2411"/>
                  <a:pt x="346" y="2411"/>
                </a:cubicBezTo>
                <a:cubicBezTo>
                  <a:pt x="346" y="2411"/>
                  <a:pt x="346" y="2411"/>
                  <a:pt x="346" y="2411"/>
                </a:cubicBezTo>
                <a:cubicBezTo>
                  <a:pt x="338" y="2403"/>
                  <a:pt x="338" y="2403"/>
                  <a:pt x="338" y="2403"/>
                </a:cubicBezTo>
                <a:cubicBezTo>
                  <a:pt x="338" y="2403"/>
                  <a:pt x="338" y="2403"/>
                  <a:pt x="330" y="2403"/>
                </a:cubicBezTo>
                <a:cubicBezTo>
                  <a:pt x="338" y="2403"/>
                  <a:pt x="338" y="2403"/>
                  <a:pt x="338" y="2403"/>
                </a:cubicBezTo>
                <a:cubicBezTo>
                  <a:pt x="322" y="2388"/>
                  <a:pt x="322" y="2388"/>
                  <a:pt x="322" y="2388"/>
                </a:cubicBezTo>
                <a:cubicBezTo>
                  <a:pt x="330" y="2395"/>
                  <a:pt x="330" y="2403"/>
                  <a:pt x="338" y="2411"/>
                </a:cubicBezTo>
                <a:cubicBezTo>
                  <a:pt x="338" y="2411"/>
                  <a:pt x="338" y="2411"/>
                  <a:pt x="346" y="2419"/>
                </a:cubicBezTo>
                <a:cubicBezTo>
                  <a:pt x="346" y="2411"/>
                  <a:pt x="346" y="2411"/>
                  <a:pt x="346" y="2419"/>
                </a:cubicBezTo>
                <a:cubicBezTo>
                  <a:pt x="346" y="2419"/>
                  <a:pt x="346" y="2419"/>
                  <a:pt x="346" y="2411"/>
                </a:cubicBezTo>
                <a:cubicBezTo>
                  <a:pt x="346" y="2411"/>
                  <a:pt x="346" y="2411"/>
                  <a:pt x="346" y="2411"/>
                </a:cubicBezTo>
                <a:close/>
                <a:moveTo>
                  <a:pt x="370" y="2442"/>
                </a:moveTo>
                <a:cubicBezTo>
                  <a:pt x="362" y="2435"/>
                  <a:pt x="362" y="2435"/>
                  <a:pt x="354" y="2427"/>
                </a:cubicBezTo>
                <a:cubicBezTo>
                  <a:pt x="354" y="2427"/>
                  <a:pt x="354" y="2427"/>
                  <a:pt x="354" y="2427"/>
                </a:cubicBezTo>
                <a:cubicBezTo>
                  <a:pt x="354" y="2427"/>
                  <a:pt x="354" y="2427"/>
                  <a:pt x="370" y="2442"/>
                </a:cubicBezTo>
                <a:close/>
                <a:moveTo>
                  <a:pt x="424" y="2505"/>
                </a:moveTo>
                <a:cubicBezTo>
                  <a:pt x="432" y="2513"/>
                  <a:pt x="432" y="2513"/>
                  <a:pt x="432" y="2513"/>
                </a:cubicBezTo>
                <a:cubicBezTo>
                  <a:pt x="440" y="2521"/>
                  <a:pt x="440" y="2521"/>
                  <a:pt x="440" y="2521"/>
                </a:cubicBezTo>
                <a:lnTo>
                  <a:pt x="424" y="2505"/>
                </a:lnTo>
                <a:close/>
                <a:moveTo>
                  <a:pt x="566" y="2521"/>
                </a:moveTo>
                <a:cubicBezTo>
                  <a:pt x="566" y="2521"/>
                  <a:pt x="566" y="2521"/>
                  <a:pt x="566" y="2521"/>
                </a:cubicBezTo>
                <a:cubicBezTo>
                  <a:pt x="558" y="2521"/>
                  <a:pt x="550" y="2521"/>
                  <a:pt x="566" y="2521"/>
                </a:cubicBezTo>
                <a:close/>
                <a:moveTo>
                  <a:pt x="566" y="2521"/>
                </a:moveTo>
                <a:cubicBezTo>
                  <a:pt x="566" y="2521"/>
                  <a:pt x="566" y="2521"/>
                  <a:pt x="566" y="2521"/>
                </a:cubicBezTo>
                <a:cubicBezTo>
                  <a:pt x="527" y="2521"/>
                  <a:pt x="487" y="2521"/>
                  <a:pt x="472" y="2521"/>
                </a:cubicBezTo>
                <a:cubicBezTo>
                  <a:pt x="527" y="2521"/>
                  <a:pt x="558" y="2521"/>
                  <a:pt x="566" y="2521"/>
                </a:cubicBezTo>
                <a:close/>
                <a:moveTo>
                  <a:pt x="566" y="2521"/>
                </a:moveTo>
                <a:cubicBezTo>
                  <a:pt x="566" y="2521"/>
                  <a:pt x="566" y="2521"/>
                  <a:pt x="566" y="2521"/>
                </a:cubicBezTo>
                <a:cubicBezTo>
                  <a:pt x="582" y="2521"/>
                  <a:pt x="589" y="2521"/>
                  <a:pt x="566" y="2521"/>
                </a:cubicBezTo>
                <a:close/>
                <a:moveTo>
                  <a:pt x="456" y="2521"/>
                </a:moveTo>
                <a:cubicBezTo>
                  <a:pt x="401" y="2528"/>
                  <a:pt x="456" y="2521"/>
                  <a:pt x="456" y="2521"/>
                </a:cubicBezTo>
                <a:close/>
                <a:moveTo>
                  <a:pt x="299" y="2364"/>
                </a:moveTo>
                <a:cubicBezTo>
                  <a:pt x="307" y="2372"/>
                  <a:pt x="307" y="2372"/>
                  <a:pt x="307" y="2372"/>
                </a:cubicBezTo>
                <a:cubicBezTo>
                  <a:pt x="299" y="2356"/>
                  <a:pt x="299" y="2364"/>
                  <a:pt x="299" y="2356"/>
                </a:cubicBezTo>
                <a:cubicBezTo>
                  <a:pt x="291" y="2356"/>
                  <a:pt x="291" y="2356"/>
                  <a:pt x="291" y="2356"/>
                </a:cubicBezTo>
                <a:cubicBezTo>
                  <a:pt x="299" y="2356"/>
                  <a:pt x="299" y="2364"/>
                  <a:pt x="299" y="2364"/>
                </a:cubicBezTo>
                <a:close/>
                <a:moveTo>
                  <a:pt x="354" y="2427"/>
                </a:moveTo>
                <a:cubicBezTo>
                  <a:pt x="354" y="2427"/>
                  <a:pt x="354" y="2427"/>
                  <a:pt x="354" y="2427"/>
                </a:cubicBezTo>
                <a:cubicBezTo>
                  <a:pt x="354" y="2427"/>
                  <a:pt x="354" y="2427"/>
                  <a:pt x="354" y="2427"/>
                </a:cubicBezTo>
                <a:close/>
                <a:moveTo>
                  <a:pt x="346" y="2427"/>
                </a:moveTo>
                <a:cubicBezTo>
                  <a:pt x="354" y="2427"/>
                  <a:pt x="354" y="2427"/>
                  <a:pt x="354" y="2427"/>
                </a:cubicBezTo>
                <a:cubicBezTo>
                  <a:pt x="346" y="2419"/>
                  <a:pt x="346" y="2419"/>
                  <a:pt x="346" y="2419"/>
                </a:cubicBezTo>
                <a:lnTo>
                  <a:pt x="346" y="2427"/>
                </a:lnTo>
                <a:close/>
                <a:moveTo>
                  <a:pt x="315" y="2380"/>
                </a:moveTo>
                <a:cubicBezTo>
                  <a:pt x="315" y="2380"/>
                  <a:pt x="315" y="2380"/>
                  <a:pt x="307" y="2372"/>
                </a:cubicBezTo>
                <a:cubicBezTo>
                  <a:pt x="307" y="2372"/>
                  <a:pt x="315" y="2380"/>
                  <a:pt x="315" y="2380"/>
                </a:cubicBezTo>
                <a:close/>
                <a:moveTo>
                  <a:pt x="260" y="2309"/>
                </a:moveTo>
                <a:cubicBezTo>
                  <a:pt x="260" y="2325"/>
                  <a:pt x="260" y="2325"/>
                  <a:pt x="260" y="2325"/>
                </a:cubicBezTo>
                <a:cubicBezTo>
                  <a:pt x="260" y="2317"/>
                  <a:pt x="260" y="2317"/>
                  <a:pt x="260" y="2317"/>
                </a:cubicBezTo>
                <a:lnTo>
                  <a:pt x="260" y="2309"/>
                </a:lnTo>
                <a:close/>
                <a:moveTo>
                  <a:pt x="417" y="2505"/>
                </a:moveTo>
                <a:cubicBezTo>
                  <a:pt x="417" y="2497"/>
                  <a:pt x="417" y="2497"/>
                  <a:pt x="417" y="2497"/>
                </a:cubicBezTo>
                <a:cubicBezTo>
                  <a:pt x="409" y="2489"/>
                  <a:pt x="409" y="2489"/>
                  <a:pt x="409" y="2489"/>
                </a:cubicBezTo>
                <a:lnTo>
                  <a:pt x="417" y="2505"/>
                </a:lnTo>
                <a:close/>
                <a:moveTo>
                  <a:pt x="260" y="2317"/>
                </a:moveTo>
                <a:cubicBezTo>
                  <a:pt x="260" y="2325"/>
                  <a:pt x="267" y="2325"/>
                  <a:pt x="260" y="2325"/>
                </a:cubicBezTo>
                <a:cubicBezTo>
                  <a:pt x="260" y="2325"/>
                  <a:pt x="260" y="2325"/>
                  <a:pt x="260" y="2317"/>
                </a:cubicBezTo>
                <a:close/>
                <a:moveTo>
                  <a:pt x="432" y="501"/>
                </a:moveTo>
                <a:cubicBezTo>
                  <a:pt x="432" y="501"/>
                  <a:pt x="440" y="501"/>
                  <a:pt x="440" y="517"/>
                </a:cubicBezTo>
                <a:cubicBezTo>
                  <a:pt x="440" y="501"/>
                  <a:pt x="440" y="501"/>
                  <a:pt x="448" y="501"/>
                </a:cubicBezTo>
                <a:cubicBezTo>
                  <a:pt x="448" y="501"/>
                  <a:pt x="448" y="501"/>
                  <a:pt x="432" y="501"/>
                </a:cubicBezTo>
                <a:close/>
                <a:moveTo>
                  <a:pt x="424" y="501"/>
                </a:moveTo>
                <a:cubicBezTo>
                  <a:pt x="432" y="501"/>
                  <a:pt x="432" y="501"/>
                  <a:pt x="432" y="501"/>
                </a:cubicBezTo>
                <a:cubicBezTo>
                  <a:pt x="432" y="501"/>
                  <a:pt x="424" y="501"/>
                  <a:pt x="424" y="501"/>
                </a:cubicBezTo>
                <a:close/>
                <a:moveTo>
                  <a:pt x="456" y="619"/>
                </a:moveTo>
                <a:cubicBezTo>
                  <a:pt x="464" y="627"/>
                  <a:pt x="464" y="627"/>
                  <a:pt x="464" y="627"/>
                </a:cubicBezTo>
                <a:cubicBezTo>
                  <a:pt x="464" y="627"/>
                  <a:pt x="464" y="627"/>
                  <a:pt x="464" y="619"/>
                </a:cubicBezTo>
                <a:cubicBezTo>
                  <a:pt x="464" y="619"/>
                  <a:pt x="464" y="619"/>
                  <a:pt x="464" y="611"/>
                </a:cubicBezTo>
                <a:cubicBezTo>
                  <a:pt x="456" y="611"/>
                  <a:pt x="456" y="611"/>
                  <a:pt x="456" y="611"/>
                </a:cubicBezTo>
                <a:cubicBezTo>
                  <a:pt x="456" y="611"/>
                  <a:pt x="456" y="611"/>
                  <a:pt x="456" y="619"/>
                </a:cubicBezTo>
                <a:cubicBezTo>
                  <a:pt x="456" y="619"/>
                  <a:pt x="456" y="619"/>
                  <a:pt x="456" y="619"/>
                </a:cubicBezTo>
                <a:cubicBezTo>
                  <a:pt x="456" y="619"/>
                  <a:pt x="456" y="619"/>
                  <a:pt x="456" y="619"/>
                </a:cubicBezTo>
                <a:cubicBezTo>
                  <a:pt x="456" y="619"/>
                  <a:pt x="456" y="619"/>
                  <a:pt x="456" y="627"/>
                </a:cubicBezTo>
                <a:cubicBezTo>
                  <a:pt x="456" y="627"/>
                  <a:pt x="456" y="627"/>
                  <a:pt x="456" y="627"/>
                </a:cubicBezTo>
                <a:cubicBezTo>
                  <a:pt x="456" y="634"/>
                  <a:pt x="456" y="634"/>
                  <a:pt x="456" y="627"/>
                </a:cubicBezTo>
                <a:cubicBezTo>
                  <a:pt x="456" y="627"/>
                  <a:pt x="456" y="627"/>
                  <a:pt x="456" y="634"/>
                </a:cubicBezTo>
                <a:cubicBezTo>
                  <a:pt x="456" y="627"/>
                  <a:pt x="456" y="627"/>
                  <a:pt x="456" y="619"/>
                </a:cubicBezTo>
                <a:cubicBezTo>
                  <a:pt x="456" y="619"/>
                  <a:pt x="456" y="619"/>
                  <a:pt x="456" y="619"/>
                </a:cubicBezTo>
                <a:close/>
                <a:moveTo>
                  <a:pt x="464" y="658"/>
                </a:moveTo>
                <a:cubicBezTo>
                  <a:pt x="464" y="650"/>
                  <a:pt x="464" y="650"/>
                  <a:pt x="464" y="634"/>
                </a:cubicBezTo>
                <a:cubicBezTo>
                  <a:pt x="464" y="634"/>
                  <a:pt x="456" y="634"/>
                  <a:pt x="456" y="634"/>
                </a:cubicBezTo>
                <a:cubicBezTo>
                  <a:pt x="464" y="650"/>
                  <a:pt x="464" y="658"/>
                  <a:pt x="464" y="674"/>
                </a:cubicBezTo>
                <a:cubicBezTo>
                  <a:pt x="464" y="674"/>
                  <a:pt x="464" y="674"/>
                  <a:pt x="464" y="666"/>
                </a:cubicBezTo>
                <a:cubicBezTo>
                  <a:pt x="464" y="666"/>
                  <a:pt x="464" y="666"/>
                  <a:pt x="464" y="658"/>
                </a:cubicBezTo>
                <a:close/>
                <a:moveTo>
                  <a:pt x="464" y="674"/>
                </a:moveTo>
                <a:cubicBezTo>
                  <a:pt x="464" y="674"/>
                  <a:pt x="464" y="681"/>
                  <a:pt x="464" y="681"/>
                </a:cubicBezTo>
                <a:cubicBezTo>
                  <a:pt x="464" y="697"/>
                  <a:pt x="464" y="697"/>
                  <a:pt x="464" y="697"/>
                </a:cubicBezTo>
                <a:cubicBezTo>
                  <a:pt x="464" y="697"/>
                  <a:pt x="464" y="697"/>
                  <a:pt x="464" y="697"/>
                </a:cubicBezTo>
                <a:cubicBezTo>
                  <a:pt x="464" y="697"/>
                  <a:pt x="464" y="697"/>
                  <a:pt x="464" y="697"/>
                </a:cubicBezTo>
                <a:cubicBezTo>
                  <a:pt x="464" y="697"/>
                  <a:pt x="464" y="697"/>
                  <a:pt x="464" y="697"/>
                </a:cubicBezTo>
                <a:cubicBezTo>
                  <a:pt x="464" y="705"/>
                  <a:pt x="464" y="697"/>
                  <a:pt x="464" y="705"/>
                </a:cubicBezTo>
                <a:cubicBezTo>
                  <a:pt x="464" y="705"/>
                  <a:pt x="464" y="705"/>
                  <a:pt x="464" y="713"/>
                </a:cubicBezTo>
                <a:cubicBezTo>
                  <a:pt x="464" y="728"/>
                  <a:pt x="472" y="744"/>
                  <a:pt x="472" y="767"/>
                </a:cubicBezTo>
                <a:cubicBezTo>
                  <a:pt x="472" y="767"/>
                  <a:pt x="472" y="760"/>
                  <a:pt x="472" y="752"/>
                </a:cubicBezTo>
                <a:cubicBezTo>
                  <a:pt x="472" y="752"/>
                  <a:pt x="472" y="752"/>
                  <a:pt x="472" y="744"/>
                </a:cubicBezTo>
                <a:cubicBezTo>
                  <a:pt x="464" y="736"/>
                  <a:pt x="464" y="736"/>
                  <a:pt x="464" y="721"/>
                </a:cubicBezTo>
                <a:cubicBezTo>
                  <a:pt x="464" y="721"/>
                  <a:pt x="464" y="721"/>
                  <a:pt x="464" y="713"/>
                </a:cubicBezTo>
                <a:cubicBezTo>
                  <a:pt x="464" y="713"/>
                  <a:pt x="464" y="713"/>
                  <a:pt x="464" y="713"/>
                </a:cubicBezTo>
                <a:cubicBezTo>
                  <a:pt x="464" y="705"/>
                  <a:pt x="464" y="705"/>
                  <a:pt x="464" y="697"/>
                </a:cubicBezTo>
                <a:cubicBezTo>
                  <a:pt x="464" y="697"/>
                  <a:pt x="464" y="697"/>
                  <a:pt x="464" y="697"/>
                </a:cubicBezTo>
                <a:cubicBezTo>
                  <a:pt x="464" y="689"/>
                  <a:pt x="464" y="689"/>
                  <a:pt x="464" y="681"/>
                </a:cubicBezTo>
                <a:cubicBezTo>
                  <a:pt x="464" y="681"/>
                  <a:pt x="464" y="681"/>
                  <a:pt x="464" y="666"/>
                </a:cubicBezTo>
                <a:cubicBezTo>
                  <a:pt x="464" y="666"/>
                  <a:pt x="464" y="666"/>
                  <a:pt x="464" y="674"/>
                </a:cubicBezTo>
                <a:close/>
                <a:moveTo>
                  <a:pt x="472" y="924"/>
                </a:moveTo>
                <a:cubicBezTo>
                  <a:pt x="472" y="924"/>
                  <a:pt x="472" y="924"/>
                  <a:pt x="464" y="924"/>
                </a:cubicBezTo>
                <a:cubicBezTo>
                  <a:pt x="472" y="932"/>
                  <a:pt x="472" y="932"/>
                  <a:pt x="472" y="932"/>
                </a:cubicBezTo>
                <a:cubicBezTo>
                  <a:pt x="472" y="932"/>
                  <a:pt x="472" y="924"/>
                  <a:pt x="472" y="924"/>
                </a:cubicBezTo>
                <a:close/>
                <a:moveTo>
                  <a:pt x="464" y="1644"/>
                </a:moveTo>
                <a:cubicBezTo>
                  <a:pt x="464" y="1644"/>
                  <a:pt x="464" y="1644"/>
                  <a:pt x="464" y="1668"/>
                </a:cubicBezTo>
                <a:cubicBezTo>
                  <a:pt x="464" y="1691"/>
                  <a:pt x="464" y="1691"/>
                  <a:pt x="464" y="1691"/>
                </a:cubicBezTo>
                <a:cubicBezTo>
                  <a:pt x="464" y="1714"/>
                  <a:pt x="464" y="1730"/>
                  <a:pt x="464" y="1761"/>
                </a:cubicBezTo>
                <a:cubicBezTo>
                  <a:pt x="464" y="1761"/>
                  <a:pt x="464" y="1761"/>
                  <a:pt x="464" y="1761"/>
                </a:cubicBezTo>
                <a:cubicBezTo>
                  <a:pt x="464" y="1761"/>
                  <a:pt x="464" y="1761"/>
                  <a:pt x="464" y="1761"/>
                </a:cubicBezTo>
                <a:cubicBezTo>
                  <a:pt x="464" y="1769"/>
                  <a:pt x="464" y="1777"/>
                  <a:pt x="464" y="1793"/>
                </a:cubicBezTo>
                <a:cubicBezTo>
                  <a:pt x="464" y="1785"/>
                  <a:pt x="464" y="1769"/>
                  <a:pt x="464" y="1754"/>
                </a:cubicBezTo>
                <a:cubicBezTo>
                  <a:pt x="464" y="1754"/>
                  <a:pt x="464" y="1754"/>
                  <a:pt x="464" y="1754"/>
                </a:cubicBezTo>
                <a:cubicBezTo>
                  <a:pt x="464" y="1754"/>
                  <a:pt x="464" y="1754"/>
                  <a:pt x="464" y="1754"/>
                </a:cubicBezTo>
                <a:cubicBezTo>
                  <a:pt x="464" y="1754"/>
                  <a:pt x="464" y="1746"/>
                  <a:pt x="464" y="1746"/>
                </a:cubicBezTo>
                <a:cubicBezTo>
                  <a:pt x="464" y="1746"/>
                  <a:pt x="464" y="1746"/>
                  <a:pt x="472" y="1707"/>
                </a:cubicBezTo>
                <a:cubicBezTo>
                  <a:pt x="472" y="1707"/>
                  <a:pt x="472" y="1707"/>
                  <a:pt x="472" y="1691"/>
                </a:cubicBezTo>
                <a:cubicBezTo>
                  <a:pt x="472" y="1691"/>
                  <a:pt x="472" y="1691"/>
                  <a:pt x="472" y="1707"/>
                </a:cubicBezTo>
                <a:cubicBezTo>
                  <a:pt x="472" y="1691"/>
                  <a:pt x="472" y="1668"/>
                  <a:pt x="472" y="1660"/>
                </a:cubicBezTo>
                <a:cubicBezTo>
                  <a:pt x="472" y="1660"/>
                  <a:pt x="472" y="1660"/>
                  <a:pt x="464" y="1644"/>
                </a:cubicBezTo>
                <a:close/>
                <a:moveTo>
                  <a:pt x="464" y="2067"/>
                </a:moveTo>
                <a:cubicBezTo>
                  <a:pt x="472" y="2067"/>
                  <a:pt x="472" y="2067"/>
                  <a:pt x="472" y="2067"/>
                </a:cubicBezTo>
                <a:cubicBezTo>
                  <a:pt x="464" y="2059"/>
                  <a:pt x="472" y="2067"/>
                  <a:pt x="464" y="2067"/>
                </a:cubicBezTo>
                <a:close/>
                <a:moveTo>
                  <a:pt x="472" y="1785"/>
                </a:moveTo>
                <a:cubicBezTo>
                  <a:pt x="472" y="1793"/>
                  <a:pt x="472" y="1793"/>
                  <a:pt x="472" y="1801"/>
                </a:cubicBezTo>
                <a:cubicBezTo>
                  <a:pt x="472" y="1793"/>
                  <a:pt x="472" y="1793"/>
                  <a:pt x="472" y="1785"/>
                </a:cubicBezTo>
                <a:close/>
                <a:moveTo>
                  <a:pt x="479" y="2137"/>
                </a:moveTo>
                <a:cubicBezTo>
                  <a:pt x="479" y="2137"/>
                  <a:pt x="479" y="2137"/>
                  <a:pt x="479" y="2137"/>
                </a:cubicBezTo>
                <a:cubicBezTo>
                  <a:pt x="479" y="2137"/>
                  <a:pt x="479" y="2137"/>
                  <a:pt x="479" y="2121"/>
                </a:cubicBezTo>
                <a:cubicBezTo>
                  <a:pt x="479" y="2121"/>
                  <a:pt x="479" y="2121"/>
                  <a:pt x="479" y="2145"/>
                </a:cubicBezTo>
                <a:cubicBezTo>
                  <a:pt x="479" y="2137"/>
                  <a:pt x="479" y="2137"/>
                  <a:pt x="479" y="2137"/>
                </a:cubicBezTo>
                <a:cubicBezTo>
                  <a:pt x="479" y="2137"/>
                  <a:pt x="479" y="2137"/>
                  <a:pt x="479" y="2137"/>
                </a:cubicBezTo>
                <a:close/>
                <a:moveTo>
                  <a:pt x="464" y="2028"/>
                </a:moveTo>
                <a:cubicBezTo>
                  <a:pt x="464" y="2028"/>
                  <a:pt x="464" y="2035"/>
                  <a:pt x="464" y="2035"/>
                </a:cubicBezTo>
                <a:cubicBezTo>
                  <a:pt x="464" y="2035"/>
                  <a:pt x="464" y="2035"/>
                  <a:pt x="472" y="2067"/>
                </a:cubicBezTo>
                <a:cubicBezTo>
                  <a:pt x="479" y="2075"/>
                  <a:pt x="479" y="2075"/>
                  <a:pt x="479" y="2075"/>
                </a:cubicBezTo>
                <a:cubicBezTo>
                  <a:pt x="479" y="2075"/>
                  <a:pt x="479" y="2075"/>
                  <a:pt x="472" y="2059"/>
                </a:cubicBezTo>
                <a:cubicBezTo>
                  <a:pt x="472" y="2043"/>
                  <a:pt x="472" y="2035"/>
                  <a:pt x="464" y="2028"/>
                </a:cubicBezTo>
                <a:close/>
                <a:moveTo>
                  <a:pt x="464" y="1988"/>
                </a:moveTo>
                <a:cubicBezTo>
                  <a:pt x="464" y="2004"/>
                  <a:pt x="464" y="2012"/>
                  <a:pt x="464" y="2028"/>
                </a:cubicBezTo>
                <a:cubicBezTo>
                  <a:pt x="464" y="2020"/>
                  <a:pt x="464" y="2012"/>
                  <a:pt x="464" y="2012"/>
                </a:cubicBezTo>
                <a:cubicBezTo>
                  <a:pt x="464" y="1988"/>
                  <a:pt x="464" y="1988"/>
                  <a:pt x="464" y="1988"/>
                </a:cubicBezTo>
                <a:close/>
                <a:moveTo>
                  <a:pt x="479" y="1315"/>
                </a:moveTo>
                <a:cubicBezTo>
                  <a:pt x="479" y="1323"/>
                  <a:pt x="479" y="1323"/>
                  <a:pt x="472" y="1331"/>
                </a:cubicBezTo>
                <a:cubicBezTo>
                  <a:pt x="479" y="1354"/>
                  <a:pt x="479" y="1354"/>
                  <a:pt x="479" y="1354"/>
                </a:cubicBezTo>
                <a:cubicBezTo>
                  <a:pt x="479" y="1347"/>
                  <a:pt x="479" y="1339"/>
                  <a:pt x="479" y="1315"/>
                </a:cubicBezTo>
                <a:close/>
                <a:moveTo>
                  <a:pt x="487" y="2153"/>
                </a:moveTo>
                <a:cubicBezTo>
                  <a:pt x="479" y="2145"/>
                  <a:pt x="479" y="2145"/>
                  <a:pt x="479" y="2145"/>
                </a:cubicBezTo>
                <a:cubicBezTo>
                  <a:pt x="487" y="2161"/>
                  <a:pt x="487" y="2161"/>
                  <a:pt x="487" y="2161"/>
                </a:cubicBezTo>
                <a:lnTo>
                  <a:pt x="487" y="2153"/>
                </a:lnTo>
                <a:close/>
                <a:moveTo>
                  <a:pt x="464" y="814"/>
                </a:moveTo>
                <a:cubicBezTo>
                  <a:pt x="464" y="846"/>
                  <a:pt x="464" y="846"/>
                  <a:pt x="464" y="861"/>
                </a:cubicBezTo>
                <a:cubicBezTo>
                  <a:pt x="464" y="877"/>
                  <a:pt x="464" y="877"/>
                  <a:pt x="464" y="877"/>
                </a:cubicBezTo>
                <a:cubicBezTo>
                  <a:pt x="464" y="846"/>
                  <a:pt x="464" y="830"/>
                  <a:pt x="464" y="830"/>
                </a:cubicBezTo>
                <a:cubicBezTo>
                  <a:pt x="464" y="814"/>
                  <a:pt x="464" y="822"/>
                  <a:pt x="464" y="814"/>
                </a:cubicBezTo>
                <a:close/>
                <a:moveTo>
                  <a:pt x="472" y="1597"/>
                </a:moveTo>
                <a:cubicBezTo>
                  <a:pt x="472" y="1605"/>
                  <a:pt x="472" y="1613"/>
                  <a:pt x="472" y="1613"/>
                </a:cubicBezTo>
                <a:cubicBezTo>
                  <a:pt x="472" y="1621"/>
                  <a:pt x="472" y="1621"/>
                  <a:pt x="472" y="1628"/>
                </a:cubicBezTo>
                <a:cubicBezTo>
                  <a:pt x="472" y="1636"/>
                  <a:pt x="472" y="1636"/>
                  <a:pt x="472" y="1636"/>
                </a:cubicBezTo>
                <a:cubicBezTo>
                  <a:pt x="472" y="1636"/>
                  <a:pt x="472" y="1636"/>
                  <a:pt x="472" y="1644"/>
                </a:cubicBezTo>
                <a:cubicBezTo>
                  <a:pt x="472" y="1621"/>
                  <a:pt x="472" y="1621"/>
                  <a:pt x="479" y="1605"/>
                </a:cubicBezTo>
                <a:cubicBezTo>
                  <a:pt x="479" y="1597"/>
                  <a:pt x="479" y="1597"/>
                  <a:pt x="472" y="1597"/>
                </a:cubicBezTo>
                <a:close/>
                <a:moveTo>
                  <a:pt x="464" y="1973"/>
                </a:moveTo>
                <a:cubicBezTo>
                  <a:pt x="464" y="1965"/>
                  <a:pt x="464" y="1965"/>
                  <a:pt x="464" y="1965"/>
                </a:cubicBezTo>
                <a:cubicBezTo>
                  <a:pt x="464" y="1973"/>
                  <a:pt x="464" y="1973"/>
                  <a:pt x="464" y="1973"/>
                </a:cubicBezTo>
                <a:close/>
                <a:moveTo>
                  <a:pt x="464" y="1761"/>
                </a:moveTo>
                <a:cubicBezTo>
                  <a:pt x="464" y="1754"/>
                  <a:pt x="464" y="1746"/>
                  <a:pt x="472" y="1738"/>
                </a:cubicBezTo>
                <a:cubicBezTo>
                  <a:pt x="472" y="1730"/>
                  <a:pt x="472" y="1730"/>
                  <a:pt x="464" y="1746"/>
                </a:cubicBezTo>
                <a:cubicBezTo>
                  <a:pt x="464" y="1746"/>
                  <a:pt x="464" y="1754"/>
                  <a:pt x="464" y="1754"/>
                </a:cubicBezTo>
                <a:cubicBezTo>
                  <a:pt x="464" y="1754"/>
                  <a:pt x="464" y="1761"/>
                  <a:pt x="464" y="1761"/>
                </a:cubicBezTo>
                <a:close/>
                <a:moveTo>
                  <a:pt x="464" y="767"/>
                </a:moveTo>
                <a:cubicBezTo>
                  <a:pt x="464" y="767"/>
                  <a:pt x="464" y="767"/>
                  <a:pt x="464" y="767"/>
                </a:cubicBezTo>
                <a:cubicBezTo>
                  <a:pt x="464" y="767"/>
                  <a:pt x="464" y="767"/>
                  <a:pt x="464" y="767"/>
                </a:cubicBezTo>
                <a:cubicBezTo>
                  <a:pt x="464" y="752"/>
                  <a:pt x="464" y="752"/>
                  <a:pt x="464" y="744"/>
                </a:cubicBezTo>
                <a:cubicBezTo>
                  <a:pt x="464" y="744"/>
                  <a:pt x="464" y="744"/>
                  <a:pt x="464" y="736"/>
                </a:cubicBezTo>
                <a:cubicBezTo>
                  <a:pt x="464" y="736"/>
                  <a:pt x="464" y="736"/>
                  <a:pt x="464" y="736"/>
                </a:cubicBezTo>
                <a:cubicBezTo>
                  <a:pt x="464" y="736"/>
                  <a:pt x="464" y="736"/>
                  <a:pt x="464" y="736"/>
                </a:cubicBezTo>
                <a:cubicBezTo>
                  <a:pt x="464" y="736"/>
                  <a:pt x="464" y="736"/>
                  <a:pt x="464" y="736"/>
                </a:cubicBezTo>
                <a:cubicBezTo>
                  <a:pt x="464" y="736"/>
                  <a:pt x="464" y="736"/>
                  <a:pt x="456" y="713"/>
                </a:cubicBezTo>
                <a:cubicBezTo>
                  <a:pt x="456" y="713"/>
                  <a:pt x="456" y="713"/>
                  <a:pt x="456" y="728"/>
                </a:cubicBezTo>
                <a:cubicBezTo>
                  <a:pt x="464" y="736"/>
                  <a:pt x="464" y="752"/>
                  <a:pt x="464" y="775"/>
                </a:cubicBezTo>
                <a:cubicBezTo>
                  <a:pt x="464" y="775"/>
                  <a:pt x="464" y="775"/>
                  <a:pt x="464" y="767"/>
                </a:cubicBezTo>
                <a:close/>
                <a:moveTo>
                  <a:pt x="456" y="642"/>
                </a:moveTo>
                <a:cubicBezTo>
                  <a:pt x="456" y="642"/>
                  <a:pt x="456" y="650"/>
                  <a:pt x="456" y="658"/>
                </a:cubicBezTo>
                <a:cubicBezTo>
                  <a:pt x="456" y="666"/>
                  <a:pt x="456" y="666"/>
                  <a:pt x="456" y="666"/>
                </a:cubicBezTo>
                <a:cubicBezTo>
                  <a:pt x="456" y="666"/>
                  <a:pt x="456" y="666"/>
                  <a:pt x="456" y="674"/>
                </a:cubicBezTo>
                <a:cubicBezTo>
                  <a:pt x="456" y="658"/>
                  <a:pt x="456" y="650"/>
                  <a:pt x="456" y="642"/>
                </a:cubicBezTo>
                <a:close/>
                <a:moveTo>
                  <a:pt x="456" y="666"/>
                </a:moveTo>
                <a:cubicBezTo>
                  <a:pt x="456" y="674"/>
                  <a:pt x="456" y="674"/>
                  <a:pt x="456" y="674"/>
                </a:cubicBezTo>
                <a:cubicBezTo>
                  <a:pt x="456" y="674"/>
                  <a:pt x="456" y="674"/>
                  <a:pt x="456" y="681"/>
                </a:cubicBezTo>
                <a:cubicBezTo>
                  <a:pt x="456" y="681"/>
                  <a:pt x="456" y="681"/>
                  <a:pt x="456" y="666"/>
                </a:cubicBezTo>
                <a:close/>
                <a:moveTo>
                  <a:pt x="448" y="580"/>
                </a:moveTo>
                <a:cubicBezTo>
                  <a:pt x="448" y="572"/>
                  <a:pt x="448" y="572"/>
                  <a:pt x="448" y="572"/>
                </a:cubicBezTo>
                <a:cubicBezTo>
                  <a:pt x="448" y="564"/>
                  <a:pt x="448" y="564"/>
                  <a:pt x="448" y="564"/>
                </a:cubicBezTo>
                <a:cubicBezTo>
                  <a:pt x="440" y="564"/>
                  <a:pt x="440" y="564"/>
                  <a:pt x="440" y="564"/>
                </a:cubicBezTo>
                <a:lnTo>
                  <a:pt x="448" y="580"/>
                </a:lnTo>
                <a:close/>
                <a:moveTo>
                  <a:pt x="464" y="791"/>
                </a:moveTo>
                <a:cubicBezTo>
                  <a:pt x="464" y="791"/>
                  <a:pt x="464" y="791"/>
                  <a:pt x="464" y="799"/>
                </a:cubicBezTo>
                <a:cubicBezTo>
                  <a:pt x="464" y="799"/>
                  <a:pt x="464" y="799"/>
                  <a:pt x="464" y="799"/>
                </a:cubicBezTo>
                <a:cubicBezTo>
                  <a:pt x="464" y="799"/>
                  <a:pt x="464" y="799"/>
                  <a:pt x="464" y="783"/>
                </a:cubicBezTo>
                <a:cubicBezTo>
                  <a:pt x="464" y="783"/>
                  <a:pt x="464" y="783"/>
                  <a:pt x="464" y="783"/>
                </a:cubicBezTo>
                <a:cubicBezTo>
                  <a:pt x="464" y="783"/>
                  <a:pt x="464" y="783"/>
                  <a:pt x="464" y="775"/>
                </a:cubicBezTo>
                <a:cubicBezTo>
                  <a:pt x="464" y="783"/>
                  <a:pt x="464" y="783"/>
                  <a:pt x="464" y="783"/>
                </a:cubicBezTo>
                <a:cubicBezTo>
                  <a:pt x="464" y="783"/>
                  <a:pt x="464" y="783"/>
                  <a:pt x="464" y="791"/>
                </a:cubicBezTo>
                <a:close/>
                <a:moveTo>
                  <a:pt x="464" y="1808"/>
                </a:moveTo>
                <a:cubicBezTo>
                  <a:pt x="464" y="1808"/>
                  <a:pt x="464" y="1808"/>
                  <a:pt x="472" y="1801"/>
                </a:cubicBezTo>
                <a:cubicBezTo>
                  <a:pt x="472" y="1801"/>
                  <a:pt x="472" y="1801"/>
                  <a:pt x="464" y="1793"/>
                </a:cubicBezTo>
                <a:cubicBezTo>
                  <a:pt x="464" y="1801"/>
                  <a:pt x="464" y="1801"/>
                  <a:pt x="464" y="1808"/>
                </a:cubicBezTo>
                <a:close/>
                <a:moveTo>
                  <a:pt x="456" y="650"/>
                </a:moveTo>
                <a:cubicBezTo>
                  <a:pt x="456" y="642"/>
                  <a:pt x="456" y="642"/>
                  <a:pt x="456" y="642"/>
                </a:cubicBezTo>
                <a:cubicBezTo>
                  <a:pt x="456" y="658"/>
                  <a:pt x="456" y="658"/>
                  <a:pt x="456" y="658"/>
                </a:cubicBezTo>
                <a:cubicBezTo>
                  <a:pt x="456" y="650"/>
                  <a:pt x="456" y="650"/>
                  <a:pt x="456" y="650"/>
                </a:cubicBezTo>
                <a:close/>
                <a:moveTo>
                  <a:pt x="456" y="634"/>
                </a:moveTo>
                <a:cubicBezTo>
                  <a:pt x="456" y="642"/>
                  <a:pt x="456" y="642"/>
                  <a:pt x="456" y="642"/>
                </a:cubicBezTo>
                <a:cubicBezTo>
                  <a:pt x="456" y="642"/>
                  <a:pt x="456" y="642"/>
                  <a:pt x="456" y="634"/>
                </a:cubicBezTo>
                <a:close/>
                <a:moveTo>
                  <a:pt x="487" y="2129"/>
                </a:moveTo>
                <a:cubicBezTo>
                  <a:pt x="479" y="2114"/>
                  <a:pt x="479" y="2106"/>
                  <a:pt x="479" y="2106"/>
                </a:cubicBezTo>
                <a:cubicBezTo>
                  <a:pt x="479" y="2121"/>
                  <a:pt x="479" y="2121"/>
                  <a:pt x="487" y="2129"/>
                </a:cubicBezTo>
                <a:close/>
                <a:moveTo>
                  <a:pt x="440" y="533"/>
                </a:moveTo>
                <a:cubicBezTo>
                  <a:pt x="448" y="541"/>
                  <a:pt x="440" y="533"/>
                  <a:pt x="448" y="541"/>
                </a:cubicBezTo>
                <a:cubicBezTo>
                  <a:pt x="440" y="541"/>
                  <a:pt x="440" y="533"/>
                  <a:pt x="440" y="533"/>
                </a:cubicBezTo>
                <a:close/>
                <a:moveTo>
                  <a:pt x="487" y="2137"/>
                </a:moveTo>
                <a:cubicBezTo>
                  <a:pt x="487" y="2129"/>
                  <a:pt x="487" y="2129"/>
                  <a:pt x="487" y="2129"/>
                </a:cubicBezTo>
                <a:cubicBezTo>
                  <a:pt x="487" y="2129"/>
                  <a:pt x="487" y="2129"/>
                  <a:pt x="487" y="2137"/>
                </a:cubicBezTo>
                <a:close/>
                <a:moveTo>
                  <a:pt x="479" y="1691"/>
                </a:moveTo>
                <a:cubicBezTo>
                  <a:pt x="472" y="1707"/>
                  <a:pt x="472" y="1707"/>
                  <a:pt x="472" y="1707"/>
                </a:cubicBezTo>
                <a:cubicBezTo>
                  <a:pt x="479" y="1699"/>
                  <a:pt x="479" y="1691"/>
                  <a:pt x="479" y="1691"/>
                </a:cubicBezTo>
                <a:close/>
                <a:moveTo>
                  <a:pt x="472" y="2035"/>
                </a:moveTo>
                <a:cubicBezTo>
                  <a:pt x="479" y="2051"/>
                  <a:pt x="479" y="2059"/>
                  <a:pt x="479" y="2075"/>
                </a:cubicBezTo>
                <a:cubicBezTo>
                  <a:pt x="479" y="2075"/>
                  <a:pt x="479" y="2075"/>
                  <a:pt x="479" y="2075"/>
                </a:cubicBezTo>
                <a:cubicBezTo>
                  <a:pt x="479" y="2059"/>
                  <a:pt x="479" y="2059"/>
                  <a:pt x="479" y="2035"/>
                </a:cubicBezTo>
                <a:cubicBezTo>
                  <a:pt x="479" y="2035"/>
                  <a:pt x="479" y="2035"/>
                  <a:pt x="472" y="2035"/>
                </a:cubicBezTo>
                <a:close/>
                <a:moveTo>
                  <a:pt x="495" y="2145"/>
                </a:moveTo>
                <a:cubicBezTo>
                  <a:pt x="487" y="2137"/>
                  <a:pt x="487" y="2137"/>
                  <a:pt x="487" y="2137"/>
                </a:cubicBezTo>
                <a:cubicBezTo>
                  <a:pt x="487" y="2137"/>
                  <a:pt x="487" y="2145"/>
                  <a:pt x="495" y="2161"/>
                </a:cubicBezTo>
                <a:cubicBezTo>
                  <a:pt x="495" y="2161"/>
                  <a:pt x="495" y="2161"/>
                  <a:pt x="495" y="2161"/>
                </a:cubicBezTo>
                <a:cubicBezTo>
                  <a:pt x="495" y="2153"/>
                  <a:pt x="495" y="2153"/>
                  <a:pt x="495" y="2145"/>
                </a:cubicBezTo>
                <a:cubicBezTo>
                  <a:pt x="495" y="2153"/>
                  <a:pt x="495" y="2153"/>
                  <a:pt x="495" y="2153"/>
                </a:cubicBezTo>
                <a:cubicBezTo>
                  <a:pt x="495" y="2153"/>
                  <a:pt x="495" y="2161"/>
                  <a:pt x="495" y="2161"/>
                </a:cubicBezTo>
                <a:cubicBezTo>
                  <a:pt x="495" y="2161"/>
                  <a:pt x="495" y="2153"/>
                  <a:pt x="495" y="2153"/>
                </a:cubicBezTo>
                <a:cubicBezTo>
                  <a:pt x="495" y="2153"/>
                  <a:pt x="495" y="2153"/>
                  <a:pt x="495" y="2153"/>
                </a:cubicBezTo>
                <a:cubicBezTo>
                  <a:pt x="495" y="2145"/>
                  <a:pt x="495" y="2145"/>
                  <a:pt x="495" y="2145"/>
                </a:cubicBezTo>
                <a:cubicBezTo>
                  <a:pt x="495" y="2145"/>
                  <a:pt x="495" y="2137"/>
                  <a:pt x="495" y="2129"/>
                </a:cubicBezTo>
                <a:cubicBezTo>
                  <a:pt x="487" y="2129"/>
                  <a:pt x="487" y="2129"/>
                  <a:pt x="495" y="2145"/>
                </a:cubicBezTo>
                <a:close/>
                <a:moveTo>
                  <a:pt x="495" y="2129"/>
                </a:moveTo>
                <a:cubicBezTo>
                  <a:pt x="495" y="2129"/>
                  <a:pt x="495" y="2129"/>
                  <a:pt x="495" y="2129"/>
                </a:cubicBezTo>
                <a:cubicBezTo>
                  <a:pt x="495" y="2129"/>
                  <a:pt x="495" y="2129"/>
                  <a:pt x="487" y="2121"/>
                </a:cubicBezTo>
                <a:cubicBezTo>
                  <a:pt x="487" y="2129"/>
                  <a:pt x="495" y="2129"/>
                  <a:pt x="495" y="2129"/>
                </a:cubicBezTo>
                <a:close/>
                <a:moveTo>
                  <a:pt x="495" y="2176"/>
                </a:moveTo>
                <a:cubicBezTo>
                  <a:pt x="503" y="2192"/>
                  <a:pt x="503" y="2184"/>
                  <a:pt x="503" y="2192"/>
                </a:cubicBezTo>
                <a:cubicBezTo>
                  <a:pt x="503" y="2192"/>
                  <a:pt x="503" y="2192"/>
                  <a:pt x="503" y="2192"/>
                </a:cubicBezTo>
                <a:cubicBezTo>
                  <a:pt x="503" y="2184"/>
                  <a:pt x="503" y="2184"/>
                  <a:pt x="503" y="2184"/>
                </a:cubicBezTo>
                <a:cubicBezTo>
                  <a:pt x="503" y="2184"/>
                  <a:pt x="503" y="2184"/>
                  <a:pt x="503" y="2176"/>
                </a:cubicBezTo>
                <a:cubicBezTo>
                  <a:pt x="495" y="2176"/>
                  <a:pt x="495" y="2176"/>
                  <a:pt x="495" y="2176"/>
                </a:cubicBezTo>
                <a:close/>
                <a:moveTo>
                  <a:pt x="495" y="2161"/>
                </a:moveTo>
                <a:cubicBezTo>
                  <a:pt x="495" y="2161"/>
                  <a:pt x="503" y="2168"/>
                  <a:pt x="503" y="2168"/>
                </a:cubicBezTo>
                <a:cubicBezTo>
                  <a:pt x="503" y="2168"/>
                  <a:pt x="495" y="2161"/>
                  <a:pt x="495" y="2161"/>
                </a:cubicBezTo>
                <a:close/>
                <a:moveTo>
                  <a:pt x="503" y="2176"/>
                </a:moveTo>
                <a:cubicBezTo>
                  <a:pt x="503" y="2176"/>
                  <a:pt x="503" y="2176"/>
                  <a:pt x="503" y="2168"/>
                </a:cubicBezTo>
                <a:cubicBezTo>
                  <a:pt x="503" y="2176"/>
                  <a:pt x="503" y="2176"/>
                  <a:pt x="503" y="2176"/>
                </a:cubicBezTo>
                <a:cubicBezTo>
                  <a:pt x="503" y="2176"/>
                  <a:pt x="503" y="2176"/>
                  <a:pt x="503" y="2176"/>
                </a:cubicBezTo>
                <a:close/>
                <a:moveTo>
                  <a:pt x="487" y="2121"/>
                </a:moveTo>
                <a:cubicBezTo>
                  <a:pt x="487" y="2121"/>
                  <a:pt x="487" y="2121"/>
                  <a:pt x="487" y="2121"/>
                </a:cubicBezTo>
                <a:cubicBezTo>
                  <a:pt x="487" y="2121"/>
                  <a:pt x="495" y="2129"/>
                  <a:pt x="495" y="2129"/>
                </a:cubicBezTo>
                <a:cubicBezTo>
                  <a:pt x="487" y="2121"/>
                  <a:pt x="487" y="2121"/>
                  <a:pt x="487" y="2121"/>
                </a:cubicBezTo>
                <a:cubicBezTo>
                  <a:pt x="487" y="2114"/>
                  <a:pt x="487" y="2114"/>
                  <a:pt x="487" y="2114"/>
                </a:cubicBezTo>
                <a:cubicBezTo>
                  <a:pt x="487" y="2114"/>
                  <a:pt x="487" y="2114"/>
                  <a:pt x="487" y="2121"/>
                </a:cubicBezTo>
                <a:cubicBezTo>
                  <a:pt x="487" y="2121"/>
                  <a:pt x="487" y="2121"/>
                  <a:pt x="487" y="2121"/>
                </a:cubicBezTo>
                <a:cubicBezTo>
                  <a:pt x="487" y="2121"/>
                  <a:pt x="487" y="2121"/>
                  <a:pt x="487" y="2121"/>
                </a:cubicBezTo>
                <a:cubicBezTo>
                  <a:pt x="487" y="2121"/>
                  <a:pt x="487" y="2121"/>
                  <a:pt x="487" y="2121"/>
                </a:cubicBezTo>
                <a:close/>
                <a:moveTo>
                  <a:pt x="472" y="1848"/>
                </a:moveTo>
                <a:cubicBezTo>
                  <a:pt x="472" y="1848"/>
                  <a:pt x="472" y="1855"/>
                  <a:pt x="472" y="1863"/>
                </a:cubicBezTo>
                <a:cubicBezTo>
                  <a:pt x="472" y="1863"/>
                  <a:pt x="472" y="1871"/>
                  <a:pt x="472" y="1871"/>
                </a:cubicBezTo>
                <a:cubicBezTo>
                  <a:pt x="472" y="1871"/>
                  <a:pt x="472" y="1855"/>
                  <a:pt x="479" y="1840"/>
                </a:cubicBezTo>
                <a:cubicBezTo>
                  <a:pt x="472" y="1840"/>
                  <a:pt x="472" y="1840"/>
                  <a:pt x="472" y="1848"/>
                </a:cubicBezTo>
                <a:close/>
                <a:moveTo>
                  <a:pt x="479" y="2082"/>
                </a:moveTo>
                <a:cubicBezTo>
                  <a:pt x="479" y="2090"/>
                  <a:pt x="479" y="2090"/>
                  <a:pt x="479" y="2090"/>
                </a:cubicBezTo>
                <a:cubicBezTo>
                  <a:pt x="479" y="2090"/>
                  <a:pt x="479" y="2090"/>
                  <a:pt x="479" y="2090"/>
                </a:cubicBezTo>
                <a:cubicBezTo>
                  <a:pt x="487" y="2098"/>
                  <a:pt x="487" y="2098"/>
                  <a:pt x="487" y="2098"/>
                </a:cubicBezTo>
                <a:cubicBezTo>
                  <a:pt x="487" y="2090"/>
                  <a:pt x="487" y="2082"/>
                  <a:pt x="479" y="2067"/>
                </a:cubicBezTo>
                <a:cubicBezTo>
                  <a:pt x="479" y="2075"/>
                  <a:pt x="479" y="2075"/>
                  <a:pt x="479" y="2075"/>
                </a:cubicBezTo>
                <a:cubicBezTo>
                  <a:pt x="479" y="2082"/>
                  <a:pt x="479" y="2082"/>
                  <a:pt x="479" y="2082"/>
                </a:cubicBezTo>
                <a:close/>
                <a:moveTo>
                  <a:pt x="487" y="2098"/>
                </a:moveTo>
                <a:cubicBezTo>
                  <a:pt x="487" y="2106"/>
                  <a:pt x="487" y="2114"/>
                  <a:pt x="487" y="2121"/>
                </a:cubicBezTo>
                <a:cubicBezTo>
                  <a:pt x="487" y="2106"/>
                  <a:pt x="487" y="2106"/>
                  <a:pt x="487" y="2098"/>
                </a:cubicBezTo>
                <a:close/>
                <a:moveTo>
                  <a:pt x="479" y="2067"/>
                </a:moveTo>
                <a:cubicBezTo>
                  <a:pt x="479" y="2067"/>
                  <a:pt x="479" y="2067"/>
                  <a:pt x="479" y="2059"/>
                </a:cubicBezTo>
                <a:cubicBezTo>
                  <a:pt x="479" y="2059"/>
                  <a:pt x="479" y="2059"/>
                  <a:pt x="479" y="2059"/>
                </a:cubicBezTo>
                <a:cubicBezTo>
                  <a:pt x="479" y="2059"/>
                  <a:pt x="479" y="2067"/>
                  <a:pt x="479" y="2067"/>
                </a:cubicBezTo>
                <a:cubicBezTo>
                  <a:pt x="479" y="2067"/>
                  <a:pt x="479" y="2067"/>
                  <a:pt x="479" y="2067"/>
                </a:cubicBezTo>
                <a:close/>
                <a:moveTo>
                  <a:pt x="448" y="525"/>
                </a:moveTo>
                <a:cubicBezTo>
                  <a:pt x="448" y="525"/>
                  <a:pt x="448" y="533"/>
                  <a:pt x="448" y="533"/>
                </a:cubicBezTo>
                <a:cubicBezTo>
                  <a:pt x="456" y="548"/>
                  <a:pt x="456" y="548"/>
                  <a:pt x="456" y="548"/>
                </a:cubicBezTo>
                <a:cubicBezTo>
                  <a:pt x="448" y="533"/>
                  <a:pt x="448" y="525"/>
                  <a:pt x="448" y="525"/>
                </a:cubicBezTo>
                <a:close/>
                <a:moveTo>
                  <a:pt x="456" y="580"/>
                </a:moveTo>
                <a:cubicBezTo>
                  <a:pt x="456" y="580"/>
                  <a:pt x="456" y="580"/>
                  <a:pt x="456" y="595"/>
                </a:cubicBezTo>
                <a:cubicBezTo>
                  <a:pt x="456" y="587"/>
                  <a:pt x="456" y="587"/>
                  <a:pt x="456" y="587"/>
                </a:cubicBezTo>
                <a:cubicBezTo>
                  <a:pt x="456" y="587"/>
                  <a:pt x="456" y="587"/>
                  <a:pt x="456" y="580"/>
                </a:cubicBezTo>
                <a:close/>
                <a:moveTo>
                  <a:pt x="550" y="1934"/>
                </a:moveTo>
                <a:cubicBezTo>
                  <a:pt x="550" y="1934"/>
                  <a:pt x="550" y="1941"/>
                  <a:pt x="550" y="1949"/>
                </a:cubicBezTo>
                <a:cubicBezTo>
                  <a:pt x="550" y="1949"/>
                  <a:pt x="550" y="1949"/>
                  <a:pt x="550" y="1965"/>
                </a:cubicBezTo>
                <a:cubicBezTo>
                  <a:pt x="550" y="1949"/>
                  <a:pt x="550" y="1926"/>
                  <a:pt x="550" y="1918"/>
                </a:cubicBezTo>
                <a:cubicBezTo>
                  <a:pt x="550" y="1918"/>
                  <a:pt x="550" y="1918"/>
                  <a:pt x="550" y="1926"/>
                </a:cubicBezTo>
                <a:cubicBezTo>
                  <a:pt x="550" y="1926"/>
                  <a:pt x="550" y="1934"/>
                  <a:pt x="550" y="1934"/>
                </a:cubicBezTo>
                <a:close/>
                <a:moveTo>
                  <a:pt x="456" y="541"/>
                </a:moveTo>
                <a:cubicBezTo>
                  <a:pt x="456" y="548"/>
                  <a:pt x="456" y="548"/>
                  <a:pt x="464" y="556"/>
                </a:cubicBezTo>
                <a:cubicBezTo>
                  <a:pt x="464" y="548"/>
                  <a:pt x="456" y="548"/>
                  <a:pt x="456" y="541"/>
                </a:cubicBezTo>
                <a:close/>
                <a:moveTo>
                  <a:pt x="448" y="423"/>
                </a:moveTo>
                <a:cubicBezTo>
                  <a:pt x="448" y="423"/>
                  <a:pt x="448" y="423"/>
                  <a:pt x="448" y="415"/>
                </a:cubicBezTo>
                <a:cubicBezTo>
                  <a:pt x="448" y="415"/>
                  <a:pt x="448" y="423"/>
                  <a:pt x="448" y="415"/>
                </a:cubicBezTo>
                <a:cubicBezTo>
                  <a:pt x="448" y="423"/>
                  <a:pt x="448" y="423"/>
                  <a:pt x="448" y="423"/>
                </a:cubicBezTo>
                <a:cubicBezTo>
                  <a:pt x="448" y="423"/>
                  <a:pt x="448" y="423"/>
                  <a:pt x="448" y="423"/>
                </a:cubicBezTo>
                <a:close/>
                <a:moveTo>
                  <a:pt x="542" y="2059"/>
                </a:moveTo>
                <a:cubicBezTo>
                  <a:pt x="542" y="2051"/>
                  <a:pt x="542" y="2043"/>
                  <a:pt x="542" y="2043"/>
                </a:cubicBezTo>
                <a:cubicBezTo>
                  <a:pt x="542" y="2043"/>
                  <a:pt x="542" y="2043"/>
                  <a:pt x="542" y="2043"/>
                </a:cubicBezTo>
                <a:cubicBezTo>
                  <a:pt x="542" y="2059"/>
                  <a:pt x="542" y="2059"/>
                  <a:pt x="542" y="2059"/>
                </a:cubicBezTo>
                <a:close/>
                <a:moveTo>
                  <a:pt x="487" y="893"/>
                </a:moveTo>
                <a:cubicBezTo>
                  <a:pt x="487" y="901"/>
                  <a:pt x="487" y="901"/>
                  <a:pt x="487" y="901"/>
                </a:cubicBezTo>
                <a:cubicBezTo>
                  <a:pt x="487" y="885"/>
                  <a:pt x="487" y="885"/>
                  <a:pt x="487" y="885"/>
                </a:cubicBezTo>
                <a:cubicBezTo>
                  <a:pt x="487" y="893"/>
                  <a:pt x="487" y="893"/>
                  <a:pt x="487" y="893"/>
                </a:cubicBezTo>
                <a:close/>
                <a:moveTo>
                  <a:pt x="542" y="2082"/>
                </a:moveTo>
                <a:cubicBezTo>
                  <a:pt x="542" y="2082"/>
                  <a:pt x="550" y="2090"/>
                  <a:pt x="550" y="2090"/>
                </a:cubicBezTo>
                <a:cubicBezTo>
                  <a:pt x="550" y="2082"/>
                  <a:pt x="542" y="2051"/>
                  <a:pt x="542" y="2051"/>
                </a:cubicBezTo>
                <a:cubicBezTo>
                  <a:pt x="542" y="2059"/>
                  <a:pt x="542" y="2059"/>
                  <a:pt x="542" y="2059"/>
                </a:cubicBezTo>
                <a:cubicBezTo>
                  <a:pt x="542" y="2059"/>
                  <a:pt x="542" y="2059"/>
                  <a:pt x="542" y="2059"/>
                </a:cubicBezTo>
                <a:cubicBezTo>
                  <a:pt x="542" y="2067"/>
                  <a:pt x="542" y="2067"/>
                  <a:pt x="542" y="2075"/>
                </a:cubicBezTo>
                <a:cubicBezTo>
                  <a:pt x="542" y="2082"/>
                  <a:pt x="542" y="2075"/>
                  <a:pt x="542" y="2082"/>
                </a:cubicBezTo>
                <a:close/>
                <a:moveTo>
                  <a:pt x="479" y="220"/>
                </a:moveTo>
                <a:cubicBezTo>
                  <a:pt x="479" y="220"/>
                  <a:pt x="479" y="220"/>
                  <a:pt x="479" y="220"/>
                </a:cubicBezTo>
                <a:cubicBezTo>
                  <a:pt x="479" y="220"/>
                  <a:pt x="479" y="220"/>
                  <a:pt x="479" y="212"/>
                </a:cubicBezTo>
                <a:cubicBezTo>
                  <a:pt x="479" y="220"/>
                  <a:pt x="479" y="220"/>
                  <a:pt x="479" y="220"/>
                </a:cubicBezTo>
                <a:close/>
                <a:moveTo>
                  <a:pt x="472" y="173"/>
                </a:moveTo>
                <a:cubicBezTo>
                  <a:pt x="472" y="180"/>
                  <a:pt x="472" y="180"/>
                  <a:pt x="472" y="180"/>
                </a:cubicBezTo>
                <a:cubicBezTo>
                  <a:pt x="472" y="180"/>
                  <a:pt x="472" y="180"/>
                  <a:pt x="472" y="188"/>
                </a:cubicBezTo>
                <a:cubicBezTo>
                  <a:pt x="479" y="188"/>
                  <a:pt x="479" y="188"/>
                  <a:pt x="479" y="188"/>
                </a:cubicBezTo>
                <a:cubicBezTo>
                  <a:pt x="472" y="180"/>
                  <a:pt x="472" y="180"/>
                  <a:pt x="472" y="173"/>
                </a:cubicBezTo>
                <a:close/>
                <a:moveTo>
                  <a:pt x="409" y="24"/>
                </a:moveTo>
                <a:cubicBezTo>
                  <a:pt x="409" y="24"/>
                  <a:pt x="409" y="24"/>
                  <a:pt x="409" y="24"/>
                </a:cubicBezTo>
                <a:cubicBezTo>
                  <a:pt x="409" y="24"/>
                  <a:pt x="409" y="24"/>
                  <a:pt x="409" y="32"/>
                </a:cubicBezTo>
                <a:cubicBezTo>
                  <a:pt x="409" y="24"/>
                  <a:pt x="409" y="24"/>
                  <a:pt x="409" y="24"/>
                </a:cubicBezTo>
                <a:close/>
                <a:moveTo>
                  <a:pt x="542" y="564"/>
                </a:moveTo>
                <a:cubicBezTo>
                  <a:pt x="542" y="564"/>
                  <a:pt x="542" y="564"/>
                  <a:pt x="542" y="548"/>
                </a:cubicBezTo>
                <a:cubicBezTo>
                  <a:pt x="542" y="548"/>
                  <a:pt x="542" y="548"/>
                  <a:pt x="534" y="548"/>
                </a:cubicBezTo>
                <a:cubicBezTo>
                  <a:pt x="534" y="548"/>
                  <a:pt x="534" y="548"/>
                  <a:pt x="542" y="564"/>
                </a:cubicBezTo>
                <a:cubicBezTo>
                  <a:pt x="542" y="564"/>
                  <a:pt x="542" y="564"/>
                  <a:pt x="542" y="564"/>
                </a:cubicBezTo>
                <a:close/>
                <a:moveTo>
                  <a:pt x="409" y="16"/>
                </a:moveTo>
                <a:cubicBezTo>
                  <a:pt x="409" y="16"/>
                  <a:pt x="409" y="16"/>
                  <a:pt x="409" y="16"/>
                </a:cubicBezTo>
                <a:cubicBezTo>
                  <a:pt x="409" y="16"/>
                  <a:pt x="409" y="16"/>
                  <a:pt x="409" y="24"/>
                </a:cubicBezTo>
                <a:cubicBezTo>
                  <a:pt x="409" y="16"/>
                  <a:pt x="409" y="16"/>
                  <a:pt x="409" y="16"/>
                </a:cubicBezTo>
                <a:close/>
                <a:moveTo>
                  <a:pt x="487" y="1057"/>
                </a:moveTo>
                <a:cubicBezTo>
                  <a:pt x="487" y="1057"/>
                  <a:pt x="487" y="1057"/>
                  <a:pt x="487" y="1057"/>
                </a:cubicBezTo>
                <a:cubicBezTo>
                  <a:pt x="487" y="1057"/>
                  <a:pt x="487" y="1065"/>
                  <a:pt x="487" y="1065"/>
                </a:cubicBezTo>
                <a:cubicBezTo>
                  <a:pt x="487" y="1065"/>
                  <a:pt x="487" y="1065"/>
                  <a:pt x="495" y="1065"/>
                </a:cubicBezTo>
                <a:cubicBezTo>
                  <a:pt x="487" y="1049"/>
                  <a:pt x="495" y="1057"/>
                  <a:pt x="487" y="1049"/>
                </a:cubicBezTo>
                <a:cubicBezTo>
                  <a:pt x="487" y="1057"/>
                  <a:pt x="487" y="1057"/>
                  <a:pt x="487" y="1057"/>
                </a:cubicBezTo>
                <a:close/>
                <a:moveTo>
                  <a:pt x="519" y="431"/>
                </a:moveTo>
                <a:cubicBezTo>
                  <a:pt x="519" y="431"/>
                  <a:pt x="519" y="431"/>
                  <a:pt x="519" y="423"/>
                </a:cubicBezTo>
                <a:cubicBezTo>
                  <a:pt x="519" y="431"/>
                  <a:pt x="519" y="447"/>
                  <a:pt x="511" y="431"/>
                </a:cubicBezTo>
                <a:cubicBezTo>
                  <a:pt x="511" y="431"/>
                  <a:pt x="511" y="431"/>
                  <a:pt x="519" y="447"/>
                </a:cubicBezTo>
                <a:cubicBezTo>
                  <a:pt x="519" y="431"/>
                  <a:pt x="519" y="439"/>
                  <a:pt x="519" y="431"/>
                </a:cubicBezTo>
                <a:close/>
                <a:moveTo>
                  <a:pt x="511" y="2184"/>
                </a:moveTo>
                <a:cubicBezTo>
                  <a:pt x="511" y="2184"/>
                  <a:pt x="511" y="2184"/>
                  <a:pt x="511" y="2192"/>
                </a:cubicBezTo>
                <a:cubicBezTo>
                  <a:pt x="511" y="2192"/>
                  <a:pt x="511" y="2192"/>
                  <a:pt x="511" y="2192"/>
                </a:cubicBezTo>
                <a:cubicBezTo>
                  <a:pt x="511" y="2184"/>
                  <a:pt x="511" y="2184"/>
                  <a:pt x="511" y="2176"/>
                </a:cubicBezTo>
                <a:cubicBezTo>
                  <a:pt x="511" y="2192"/>
                  <a:pt x="511" y="2184"/>
                  <a:pt x="511" y="2184"/>
                </a:cubicBezTo>
                <a:close/>
                <a:moveTo>
                  <a:pt x="527" y="2121"/>
                </a:moveTo>
                <a:cubicBezTo>
                  <a:pt x="527" y="2121"/>
                  <a:pt x="527" y="2121"/>
                  <a:pt x="527" y="2121"/>
                </a:cubicBezTo>
                <a:cubicBezTo>
                  <a:pt x="527" y="2121"/>
                  <a:pt x="527" y="2121"/>
                  <a:pt x="527" y="2129"/>
                </a:cubicBezTo>
                <a:cubicBezTo>
                  <a:pt x="527" y="2129"/>
                  <a:pt x="527" y="2129"/>
                  <a:pt x="527" y="2137"/>
                </a:cubicBezTo>
                <a:cubicBezTo>
                  <a:pt x="527" y="2137"/>
                  <a:pt x="527" y="2137"/>
                  <a:pt x="527" y="2137"/>
                </a:cubicBezTo>
                <a:cubicBezTo>
                  <a:pt x="527" y="2129"/>
                  <a:pt x="527" y="2129"/>
                  <a:pt x="527" y="2121"/>
                </a:cubicBezTo>
                <a:cubicBezTo>
                  <a:pt x="527" y="2129"/>
                  <a:pt x="527" y="2129"/>
                  <a:pt x="527" y="2129"/>
                </a:cubicBezTo>
                <a:cubicBezTo>
                  <a:pt x="527" y="2129"/>
                  <a:pt x="527" y="2121"/>
                  <a:pt x="527" y="2121"/>
                </a:cubicBezTo>
                <a:cubicBezTo>
                  <a:pt x="527" y="2121"/>
                  <a:pt x="527" y="2114"/>
                  <a:pt x="527" y="2114"/>
                </a:cubicBezTo>
                <a:cubicBezTo>
                  <a:pt x="527" y="2114"/>
                  <a:pt x="527" y="2121"/>
                  <a:pt x="527" y="2121"/>
                </a:cubicBezTo>
                <a:close/>
                <a:moveTo>
                  <a:pt x="464" y="611"/>
                </a:moveTo>
                <a:cubicBezTo>
                  <a:pt x="464" y="611"/>
                  <a:pt x="464" y="611"/>
                  <a:pt x="464" y="603"/>
                </a:cubicBezTo>
                <a:cubicBezTo>
                  <a:pt x="464" y="611"/>
                  <a:pt x="464" y="611"/>
                  <a:pt x="464" y="619"/>
                </a:cubicBezTo>
                <a:cubicBezTo>
                  <a:pt x="464" y="619"/>
                  <a:pt x="464" y="611"/>
                  <a:pt x="464" y="611"/>
                </a:cubicBezTo>
                <a:close/>
                <a:moveTo>
                  <a:pt x="503" y="2059"/>
                </a:moveTo>
                <a:cubicBezTo>
                  <a:pt x="503" y="2059"/>
                  <a:pt x="503" y="2059"/>
                  <a:pt x="503" y="2059"/>
                </a:cubicBezTo>
                <a:cubicBezTo>
                  <a:pt x="503" y="2059"/>
                  <a:pt x="503" y="2067"/>
                  <a:pt x="503" y="2067"/>
                </a:cubicBezTo>
                <a:cubicBezTo>
                  <a:pt x="503" y="2067"/>
                  <a:pt x="503" y="2067"/>
                  <a:pt x="503" y="2067"/>
                </a:cubicBezTo>
                <a:cubicBezTo>
                  <a:pt x="503" y="2059"/>
                  <a:pt x="503" y="2059"/>
                  <a:pt x="503" y="2051"/>
                </a:cubicBezTo>
                <a:cubicBezTo>
                  <a:pt x="503" y="2051"/>
                  <a:pt x="503" y="2059"/>
                  <a:pt x="503" y="2059"/>
                </a:cubicBezTo>
                <a:close/>
                <a:moveTo>
                  <a:pt x="448" y="415"/>
                </a:moveTo>
                <a:cubicBezTo>
                  <a:pt x="448" y="415"/>
                  <a:pt x="448" y="415"/>
                  <a:pt x="448" y="415"/>
                </a:cubicBezTo>
                <a:cubicBezTo>
                  <a:pt x="448" y="415"/>
                  <a:pt x="448" y="415"/>
                  <a:pt x="448" y="415"/>
                </a:cubicBezTo>
                <a:cubicBezTo>
                  <a:pt x="448" y="415"/>
                  <a:pt x="440" y="407"/>
                  <a:pt x="440" y="407"/>
                </a:cubicBezTo>
                <a:cubicBezTo>
                  <a:pt x="440" y="407"/>
                  <a:pt x="440" y="407"/>
                  <a:pt x="440" y="407"/>
                </a:cubicBezTo>
                <a:cubicBezTo>
                  <a:pt x="440" y="407"/>
                  <a:pt x="440" y="400"/>
                  <a:pt x="440" y="400"/>
                </a:cubicBezTo>
                <a:cubicBezTo>
                  <a:pt x="440" y="400"/>
                  <a:pt x="440" y="400"/>
                  <a:pt x="440" y="400"/>
                </a:cubicBezTo>
                <a:cubicBezTo>
                  <a:pt x="440" y="400"/>
                  <a:pt x="440" y="400"/>
                  <a:pt x="440" y="400"/>
                </a:cubicBezTo>
                <a:cubicBezTo>
                  <a:pt x="440" y="400"/>
                  <a:pt x="440" y="400"/>
                  <a:pt x="440" y="400"/>
                </a:cubicBezTo>
                <a:cubicBezTo>
                  <a:pt x="440" y="400"/>
                  <a:pt x="440" y="400"/>
                  <a:pt x="448" y="400"/>
                </a:cubicBezTo>
                <a:cubicBezTo>
                  <a:pt x="448" y="392"/>
                  <a:pt x="440" y="384"/>
                  <a:pt x="440" y="376"/>
                </a:cubicBezTo>
                <a:cubicBezTo>
                  <a:pt x="440" y="384"/>
                  <a:pt x="448" y="384"/>
                  <a:pt x="448" y="384"/>
                </a:cubicBezTo>
                <a:cubicBezTo>
                  <a:pt x="448" y="376"/>
                  <a:pt x="448" y="376"/>
                  <a:pt x="440" y="360"/>
                </a:cubicBezTo>
                <a:cubicBezTo>
                  <a:pt x="440" y="368"/>
                  <a:pt x="440" y="368"/>
                  <a:pt x="440" y="368"/>
                </a:cubicBezTo>
                <a:cubicBezTo>
                  <a:pt x="440" y="360"/>
                  <a:pt x="440" y="353"/>
                  <a:pt x="440" y="337"/>
                </a:cubicBezTo>
                <a:cubicBezTo>
                  <a:pt x="440" y="337"/>
                  <a:pt x="440" y="337"/>
                  <a:pt x="432" y="337"/>
                </a:cubicBezTo>
                <a:cubicBezTo>
                  <a:pt x="432" y="337"/>
                  <a:pt x="432" y="337"/>
                  <a:pt x="440" y="376"/>
                </a:cubicBezTo>
                <a:cubicBezTo>
                  <a:pt x="440" y="376"/>
                  <a:pt x="440" y="384"/>
                  <a:pt x="440" y="384"/>
                </a:cubicBezTo>
                <a:cubicBezTo>
                  <a:pt x="440" y="392"/>
                  <a:pt x="440" y="400"/>
                  <a:pt x="440" y="407"/>
                </a:cubicBezTo>
                <a:cubicBezTo>
                  <a:pt x="440" y="407"/>
                  <a:pt x="440" y="407"/>
                  <a:pt x="440" y="407"/>
                </a:cubicBezTo>
                <a:cubicBezTo>
                  <a:pt x="440" y="407"/>
                  <a:pt x="440" y="415"/>
                  <a:pt x="448" y="415"/>
                </a:cubicBezTo>
                <a:cubicBezTo>
                  <a:pt x="448" y="415"/>
                  <a:pt x="448" y="423"/>
                  <a:pt x="448" y="431"/>
                </a:cubicBezTo>
                <a:cubicBezTo>
                  <a:pt x="448" y="423"/>
                  <a:pt x="448" y="423"/>
                  <a:pt x="448" y="423"/>
                </a:cubicBezTo>
                <a:cubicBezTo>
                  <a:pt x="448" y="423"/>
                  <a:pt x="448" y="423"/>
                  <a:pt x="448" y="415"/>
                </a:cubicBezTo>
                <a:close/>
                <a:moveTo>
                  <a:pt x="503" y="2161"/>
                </a:moveTo>
                <a:cubicBezTo>
                  <a:pt x="503" y="2161"/>
                  <a:pt x="503" y="2161"/>
                  <a:pt x="503" y="2168"/>
                </a:cubicBezTo>
                <a:cubicBezTo>
                  <a:pt x="503" y="2168"/>
                  <a:pt x="511" y="2168"/>
                  <a:pt x="511" y="2176"/>
                </a:cubicBezTo>
                <a:cubicBezTo>
                  <a:pt x="511" y="2176"/>
                  <a:pt x="511" y="2176"/>
                  <a:pt x="511" y="2184"/>
                </a:cubicBezTo>
                <a:cubicBezTo>
                  <a:pt x="511" y="2176"/>
                  <a:pt x="503" y="2145"/>
                  <a:pt x="495" y="2129"/>
                </a:cubicBezTo>
                <a:cubicBezTo>
                  <a:pt x="495" y="2129"/>
                  <a:pt x="495" y="2129"/>
                  <a:pt x="503" y="2153"/>
                </a:cubicBezTo>
                <a:cubicBezTo>
                  <a:pt x="503" y="2161"/>
                  <a:pt x="503" y="2153"/>
                  <a:pt x="503" y="2161"/>
                </a:cubicBezTo>
                <a:close/>
                <a:moveTo>
                  <a:pt x="424" y="251"/>
                </a:moveTo>
                <a:cubicBezTo>
                  <a:pt x="424" y="251"/>
                  <a:pt x="424" y="251"/>
                  <a:pt x="424" y="251"/>
                </a:cubicBezTo>
                <a:cubicBezTo>
                  <a:pt x="424" y="251"/>
                  <a:pt x="424" y="251"/>
                  <a:pt x="424" y="259"/>
                </a:cubicBezTo>
                <a:cubicBezTo>
                  <a:pt x="424" y="259"/>
                  <a:pt x="424" y="259"/>
                  <a:pt x="424" y="259"/>
                </a:cubicBezTo>
                <a:cubicBezTo>
                  <a:pt x="424" y="251"/>
                  <a:pt x="424" y="251"/>
                  <a:pt x="424" y="251"/>
                </a:cubicBezTo>
                <a:close/>
                <a:moveTo>
                  <a:pt x="448" y="431"/>
                </a:moveTo>
                <a:cubicBezTo>
                  <a:pt x="448" y="431"/>
                  <a:pt x="448" y="431"/>
                  <a:pt x="448" y="431"/>
                </a:cubicBezTo>
                <a:cubicBezTo>
                  <a:pt x="448" y="439"/>
                  <a:pt x="448" y="439"/>
                  <a:pt x="448" y="447"/>
                </a:cubicBezTo>
                <a:cubicBezTo>
                  <a:pt x="448" y="447"/>
                  <a:pt x="448" y="447"/>
                  <a:pt x="448" y="454"/>
                </a:cubicBezTo>
                <a:cubicBezTo>
                  <a:pt x="448" y="447"/>
                  <a:pt x="448" y="439"/>
                  <a:pt x="448" y="423"/>
                </a:cubicBezTo>
                <a:cubicBezTo>
                  <a:pt x="448" y="423"/>
                  <a:pt x="448" y="431"/>
                  <a:pt x="448" y="431"/>
                </a:cubicBezTo>
                <a:close/>
                <a:moveTo>
                  <a:pt x="448" y="454"/>
                </a:moveTo>
                <a:cubicBezTo>
                  <a:pt x="448" y="454"/>
                  <a:pt x="448" y="462"/>
                  <a:pt x="456" y="462"/>
                </a:cubicBezTo>
                <a:cubicBezTo>
                  <a:pt x="456" y="462"/>
                  <a:pt x="456" y="462"/>
                  <a:pt x="456" y="454"/>
                </a:cubicBezTo>
                <a:cubicBezTo>
                  <a:pt x="448" y="454"/>
                  <a:pt x="448" y="454"/>
                  <a:pt x="448" y="454"/>
                </a:cubicBezTo>
                <a:close/>
                <a:moveTo>
                  <a:pt x="409" y="149"/>
                </a:moveTo>
                <a:cubicBezTo>
                  <a:pt x="409" y="149"/>
                  <a:pt x="409" y="149"/>
                  <a:pt x="409" y="149"/>
                </a:cubicBezTo>
                <a:cubicBezTo>
                  <a:pt x="409" y="134"/>
                  <a:pt x="409" y="141"/>
                  <a:pt x="401" y="134"/>
                </a:cubicBezTo>
                <a:cubicBezTo>
                  <a:pt x="401" y="134"/>
                  <a:pt x="401" y="134"/>
                  <a:pt x="409" y="165"/>
                </a:cubicBezTo>
                <a:cubicBezTo>
                  <a:pt x="409" y="157"/>
                  <a:pt x="409" y="157"/>
                  <a:pt x="409" y="157"/>
                </a:cubicBezTo>
                <a:cubicBezTo>
                  <a:pt x="409" y="165"/>
                  <a:pt x="409" y="173"/>
                  <a:pt x="409" y="180"/>
                </a:cubicBezTo>
                <a:cubicBezTo>
                  <a:pt x="409" y="188"/>
                  <a:pt x="409" y="188"/>
                  <a:pt x="417" y="196"/>
                </a:cubicBezTo>
                <a:cubicBezTo>
                  <a:pt x="417" y="188"/>
                  <a:pt x="409" y="180"/>
                  <a:pt x="409" y="173"/>
                </a:cubicBezTo>
                <a:cubicBezTo>
                  <a:pt x="409" y="173"/>
                  <a:pt x="409" y="173"/>
                  <a:pt x="409" y="165"/>
                </a:cubicBezTo>
                <a:cubicBezTo>
                  <a:pt x="409" y="165"/>
                  <a:pt x="409" y="165"/>
                  <a:pt x="417" y="196"/>
                </a:cubicBezTo>
                <a:cubicBezTo>
                  <a:pt x="417" y="196"/>
                  <a:pt x="417" y="196"/>
                  <a:pt x="424" y="204"/>
                </a:cubicBezTo>
                <a:cubicBezTo>
                  <a:pt x="424" y="204"/>
                  <a:pt x="424" y="204"/>
                  <a:pt x="417" y="204"/>
                </a:cubicBezTo>
                <a:cubicBezTo>
                  <a:pt x="424" y="220"/>
                  <a:pt x="424" y="227"/>
                  <a:pt x="424" y="251"/>
                </a:cubicBezTo>
                <a:cubicBezTo>
                  <a:pt x="424" y="251"/>
                  <a:pt x="424" y="251"/>
                  <a:pt x="424" y="251"/>
                </a:cubicBezTo>
                <a:cubicBezTo>
                  <a:pt x="424" y="251"/>
                  <a:pt x="424" y="251"/>
                  <a:pt x="424" y="251"/>
                </a:cubicBezTo>
                <a:cubicBezTo>
                  <a:pt x="424" y="259"/>
                  <a:pt x="424" y="259"/>
                  <a:pt x="424" y="259"/>
                </a:cubicBezTo>
                <a:cubicBezTo>
                  <a:pt x="424" y="259"/>
                  <a:pt x="424" y="259"/>
                  <a:pt x="424" y="259"/>
                </a:cubicBezTo>
                <a:cubicBezTo>
                  <a:pt x="424" y="259"/>
                  <a:pt x="424" y="259"/>
                  <a:pt x="424" y="259"/>
                </a:cubicBezTo>
                <a:cubicBezTo>
                  <a:pt x="424" y="259"/>
                  <a:pt x="424" y="259"/>
                  <a:pt x="424" y="259"/>
                </a:cubicBezTo>
                <a:cubicBezTo>
                  <a:pt x="424" y="267"/>
                  <a:pt x="432" y="298"/>
                  <a:pt x="440" y="306"/>
                </a:cubicBezTo>
                <a:cubicBezTo>
                  <a:pt x="440" y="306"/>
                  <a:pt x="440" y="306"/>
                  <a:pt x="432" y="298"/>
                </a:cubicBezTo>
                <a:cubicBezTo>
                  <a:pt x="440" y="321"/>
                  <a:pt x="440" y="321"/>
                  <a:pt x="440" y="329"/>
                </a:cubicBezTo>
                <a:cubicBezTo>
                  <a:pt x="440" y="329"/>
                  <a:pt x="440" y="329"/>
                  <a:pt x="440" y="353"/>
                </a:cubicBezTo>
                <a:cubicBezTo>
                  <a:pt x="440" y="353"/>
                  <a:pt x="440" y="353"/>
                  <a:pt x="440" y="360"/>
                </a:cubicBezTo>
                <a:cubicBezTo>
                  <a:pt x="440" y="360"/>
                  <a:pt x="440" y="360"/>
                  <a:pt x="448" y="368"/>
                </a:cubicBezTo>
                <a:cubicBezTo>
                  <a:pt x="456" y="407"/>
                  <a:pt x="456" y="454"/>
                  <a:pt x="456" y="470"/>
                </a:cubicBezTo>
                <a:cubicBezTo>
                  <a:pt x="456" y="470"/>
                  <a:pt x="456" y="470"/>
                  <a:pt x="464" y="494"/>
                </a:cubicBezTo>
                <a:cubicBezTo>
                  <a:pt x="456" y="486"/>
                  <a:pt x="456" y="494"/>
                  <a:pt x="456" y="494"/>
                </a:cubicBezTo>
                <a:cubicBezTo>
                  <a:pt x="456" y="486"/>
                  <a:pt x="456" y="470"/>
                  <a:pt x="456" y="462"/>
                </a:cubicBezTo>
                <a:cubicBezTo>
                  <a:pt x="456" y="486"/>
                  <a:pt x="448" y="494"/>
                  <a:pt x="448" y="494"/>
                </a:cubicBezTo>
                <a:cubicBezTo>
                  <a:pt x="448" y="494"/>
                  <a:pt x="448" y="494"/>
                  <a:pt x="456" y="501"/>
                </a:cubicBezTo>
                <a:cubicBezTo>
                  <a:pt x="456" y="501"/>
                  <a:pt x="456" y="501"/>
                  <a:pt x="456" y="501"/>
                </a:cubicBezTo>
                <a:cubicBezTo>
                  <a:pt x="456" y="509"/>
                  <a:pt x="456" y="509"/>
                  <a:pt x="456" y="525"/>
                </a:cubicBezTo>
                <a:cubicBezTo>
                  <a:pt x="456" y="533"/>
                  <a:pt x="456" y="533"/>
                  <a:pt x="456" y="541"/>
                </a:cubicBezTo>
                <a:cubicBezTo>
                  <a:pt x="456" y="541"/>
                  <a:pt x="456" y="533"/>
                  <a:pt x="464" y="533"/>
                </a:cubicBezTo>
                <a:cubicBezTo>
                  <a:pt x="464" y="541"/>
                  <a:pt x="464" y="541"/>
                  <a:pt x="464" y="541"/>
                </a:cubicBezTo>
                <a:cubicBezTo>
                  <a:pt x="464" y="541"/>
                  <a:pt x="464" y="541"/>
                  <a:pt x="464" y="541"/>
                </a:cubicBezTo>
                <a:cubicBezTo>
                  <a:pt x="464" y="548"/>
                  <a:pt x="464" y="548"/>
                  <a:pt x="464" y="556"/>
                </a:cubicBezTo>
                <a:cubicBezTo>
                  <a:pt x="464" y="548"/>
                  <a:pt x="464" y="548"/>
                  <a:pt x="464" y="548"/>
                </a:cubicBezTo>
                <a:cubicBezTo>
                  <a:pt x="464" y="564"/>
                  <a:pt x="464" y="564"/>
                  <a:pt x="464" y="564"/>
                </a:cubicBezTo>
                <a:cubicBezTo>
                  <a:pt x="464" y="572"/>
                  <a:pt x="464" y="580"/>
                  <a:pt x="464" y="587"/>
                </a:cubicBezTo>
                <a:cubicBezTo>
                  <a:pt x="464" y="587"/>
                  <a:pt x="464" y="595"/>
                  <a:pt x="464" y="595"/>
                </a:cubicBezTo>
                <a:cubicBezTo>
                  <a:pt x="464" y="603"/>
                  <a:pt x="464" y="603"/>
                  <a:pt x="464" y="611"/>
                </a:cubicBezTo>
                <a:cubicBezTo>
                  <a:pt x="464" y="603"/>
                  <a:pt x="472" y="603"/>
                  <a:pt x="472" y="595"/>
                </a:cubicBezTo>
                <a:cubicBezTo>
                  <a:pt x="472" y="611"/>
                  <a:pt x="472" y="619"/>
                  <a:pt x="472" y="627"/>
                </a:cubicBezTo>
                <a:cubicBezTo>
                  <a:pt x="472" y="634"/>
                  <a:pt x="472" y="634"/>
                  <a:pt x="464" y="627"/>
                </a:cubicBezTo>
                <a:cubicBezTo>
                  <a:pt x="464" y="634"/>
                  <a:pt x="464" y="642"/>
                  <a:pt x="464" y="650"/>
                </a:cubicBezTo>
                <a:cubicBezTo>
                  <a:pt x="464" y="650"/>
                  <a:pt x="464" y="650"/>
                  <a:pt x="464" y="650"/>
                </a:cubicBezTo>
                <a:cubicBezTo>
                  <a:pt x="464" y="658"/>
                  <a:pt x="464" y="658"/>
                  <a:pt x="464" y="658"/>
                </a:cubicBezTo>
                <a:cubicBezTo>
                  <a:pt x="464" y="666"/>
                  <a:pt x="464" y="666"/>
                  <a:pt x="464" y="666"/>
                </a:cubicBezTo>
                <a:cubicBezTo>
                  <a:pt x="464" y="666"/>
                  <a:pt x="464" y="666"/>
                  <a:pt x="464" y="666"/>
                </a:cubicBezTo>
                <a:cubicBezTo>
                  <a:pt x="464" y="666"/>
                  <a:pt x="464" y="666"/>
                  <a:pt x="464" y="666"/>
                </a:cubicBezTo>
                <a:cubicBezTo>
                  <a:pt x="464" y="666"/>
                  <a:pt x="464" y="658"/>
                  <a:pt x="464" y="658"/>
                </a:cubicBezTo>
                <a:cubicBezTo>
                  <a:pt x="464" y="674"/>
                  <a:pt x="472" y="681"/>
                  <a:pt x="472" y="721"/>
                </a:cubicBezTo>
                <a:cubicBezTo>
                  <a:pt x="472" y="728"/>
                  <a:pt x="472" y="728"/>
                  <a:pt x="472" y="736"/>
                </a:cubicBezTo>
                <a:cubicBezTo>
                  <a:pt x="472" y="721"/>
                  <a:pt x="479" y="713"/>
                  <a:pt x="479" y="713"/>
                </a:cubicBezTo>
                <a:cubicBezTo>
                  <a:pt x="479" y="713"/>
                  <a:pt x="479" y="713"/>
                  <a:pt x="479" y="728"/>
                </a:cubicBezTo>
                <a:cubicBezTo>
                  <a:pt x="479" y="736"/>
                  <a:pt x="479" y="736"/>
                  <a:pt x="479" y="736"/>
                </a:cubicBezTo>
                <a:cubicBezTo>
                  <a:pt x="479" y="736"/>
                  <a:pt x="479" y="736"/>
                  <a:pt x="479" y="744"/>
                </a:cubicBezTo>
                <a:cubicBezTo>
                  <a:pt x="479" y="752"/>
                  <a:pt x="479" y="752"/>
                  <a:pt x="479" y="752"/>
                </a:cubicBezTo>
                <a:cubicBezTo>
                  <a:pt x="479" y="752"/>
                  <a:pt x="479" y="752"/>
                  <a:pt x="479" y="767"/>
                </a:cubicBezTo>
                <a:cubicBezTo>
                  <a:pt x="479" y="767"/>
                  <a:pt x="479" y="767"/>
                  <a:pt x="479" y="767"/>
                </a:cubicBezTo>
                <a:cubicBezTo>
                  <a:pt x="479" y="767"/>
                  <a:pt x="479" y="767"/>
                  <a:pt x="479" y="767"/>
                </a:cubicBezTo>
                <a:cubicBezTo>
                  <a:pt x="479" y="767"/>
                  <a:pt x="479" y="767"/>
                  <a:pt x="479" y="783"/>
                </a:cubicBezTo>
                <a:cubicBezTo>
                  <a:pt x="479" y="783"/>
                  <a:pt x="479" y="783"/>
                  <a:pt x="479" y="791"/>
                </a:cubicBezTo>
                <a:cubicBezTo>
                  <a:pt x="479" y="791"/>
                  <a:pt x="479" y="791"/>
                  <a:pt x="479" y="799"/>
                </a:cubicBezTo>
                <a:cubicBezTo>
                  <a:pt x="479" y="799"/>
                  <a:pt x="479" y="799"/>
                  <a:pt x="479" y="799"/>
                </a:cubicBezTo>
                <a:cubicBezTo>
                  <a:pt x="479" y="799"/>
                  <a:pt x="479" y="799"/>
                  <a:pt x="479" y="814"/>
                </a:cubicBezTo>
                <a:cubicBezTo>
                  <a:pt x="479" y="814"/>
                  <a:pt x="479" y="814"/>
                  <a:pt x="479" y="814"/>
                </a:cubicBezTo>
                <a:cubicBezTo>
                  <a:pt x="479" y="814"/>
                  <a:pt x="479" y="822"/>
                  <a:pt x="479" y="822"/>
                </a:cubicBezTo>
                <a:cubicBezTo>
                  <a:pt x="479" y="814"/>
                  <a:pt x="479" y="838"/>
                  <a:pt x="479" y="830"/>
                </a:cubicBezTo>
                <a:cubicBezTo>
                  <a:pt x="479" y="854"/>
                  <a:pt x="479" y="861"/>
                  <a:pt x="479" y="885"/>
                </a:cubicBezTo>
                <a:cubicBezTo>
                  <a:pt x="479" y="893"/>
                  <a:pt x="479" y="893"/>
                  <a:pt x="479" y="893"/>
                </a:cubicBezTo>
                <a:cubicBezTo>
                  <a:pt x="479" y="901"/>
                  <a:pt x="479" y="893"/>
                  <a:pt x="487" y="893"/>
                </a:cubicBezTo>
                <a:cubicBezTo>
                  <a:pt x="487" y="885"/>
                  <a:pt x="487" y="877"/>
                  <a:pt x="479" y="861"/>
                </a:cubicBezTo>
                <a:cubicBezTo>
                  <a:pt x="479" y="861"/>
                  <a:pt x="479" y="854"/>
                  <a:pt x="479" y="854"/>
                </a:cubicBezTo>
                <a:cubicBezTo>
                  <a:pt x="479" y="854"/>
                  <a:pt x="479" y="854"/>
                  <a:pt x="487" y="861"/>
                </a:cubicBezTo>
                <a:cubicBezTo>
                  <a:pt x="487" y="861"/>
                  <a:pt x="487" y="861"/>
                  <a:pt x="487" y="861"/>
                </a:cubicBezTo>
                <a:cubicBezTo>
                  <a:pt x="487" y="869"/>
                  <a:pt x="487" y="877"/>
                  <a:pt x="487" y="877"/>
                </a:cubicBezTo>
                <a:cubicBezTo>
                  <a:pt x="487" y="885"/>
                  <a:pt x="487" y="885"/>
                  <a:pt x="487" y="885"/>
                </a:cubicBezTo>
                <a:cubicBezTo>
                  <a:pt x="487" y="885"/>
                  <a:pt x="487" y="885"/>
                  <a:pt x="487" y="885"/>
                </a:cubicBezTo>
                <a:cubicBezTo>
                  <a:pt x="487" y="893"/>
                  <a:pt x="487" y="893"/>
                  <a:pt x="487" y="893"/>
                </a:cubicBezTo>
                <a:cubicBezTo>
                  <a:pt x="487" y="893"/>
                  <a:pt x="487" y="901"/>
                  <a:pt x="487" y="908"/>
                </a:cubicBezTo>
                <a:cubicBezTo>
                  <a:pt x="487" y="901"/>
                  <a:pt x="487" y="901"/>
                  <a:pt x="487" y="901"/>
                </a:cubicBezTo>
                <a:cubicBezTo>
                  <a:pt x="487" y="908"/>
                  <a:pt x="487" y="908"/>
                  <a:pt x="487" y="916"/>
                </a:cubicBezTo>
                <a:cubicBezTo>
                  <a:pt x="487" y="916"/>
                  <a:pt x="487" y="916"/>
                  <a:pt x="479" y="916"/>
                </a:cubicBezTo>
                <a:cubicBezTo>
                  <a:pt x="479" y="908"/>
                  <a:pt x="479" y="908"/>
                  <a:pt x="479" y="901"/>
                </a:cubicBezTo>
                <a:cubicBezTo>
                  <a:pt x="479" y="901"/>
                  <a:pt x="479" y="901"/>
                  <a:pt x="479" y="885"/>
                </a:cubicBezTo>
                <a:cubicBezTo>
                  <a:pt x="479" y="901"/>
                  <a:pt x="479" y="908"/>
                  <a:pt x="479" y="932"/>
                </a:cubicBezTo>
                <a:cubicBezTo>
                  <a:pt x="479" y="932"/>
                  <a:pt x="479" y="932"/>
                  <a:pt x="479" y="932"/>
                </a:cubicBezTo>
                <a:cubicBezTo>
                  <a:pt x="479" y="940"/>
                  <a:pt x="472" y="901"/>
                  <a:pt x="472" y="932"/>
                </a:cubicBezTo>
                <a:cubicBezTo>
                  <a:pt x="472" y="940"/>
                  <a:pt x="472" y="940"/>
                  <a:pt x="472" y="947"/>
                </a:cubicBezTo>
                <a:cubicBezTo>
                  <a:pt x="472" y="955"/>
                  <a:pt x="472" y="963"/>
                  <a:pt x="464" y="963"/>
                </a:cubicBezTo>
                <a:cubicBezTo>
                  <a:pt x="464" y="971"/>
                  <a:pt x="464" y="979"/>
                  <a:pt x="464" y="987"/>
                </a:cubicBezTo>
                <a:cubicBezTo>
                  <a:pt x="464" y="1010"/>
                  <a:pt x="472" y="1034"/>
                  <a:pt x="464" y="1049"/>
                </a:cubicBezTo>
                <a:cubicBezTo>
                  <a:pt x="472" y="1073"/>
                  <a:pt x="472" y="1065"/>
                  <a:pt x="472" y="1073"/>
                </a:cubicBezTo>
                <a:cubicBezTo>
                  <a:pt x="472" y="1073"/>
                  <a:pt x="472" y="1081"/>
                  <a:pt x="472" y="1081"/>
                </a:cubicBezTo>
                <a:cubicBezTo>
                  <a:pt x="472" y="1088"/>
                  <a:pt x="472" y="1088"/>
                  <a:pt x="472" y="1096"/>
                </a:cubicBezTo>
                <a:cubicBezTo>
                  <a:pt x="472" y="1096"/>
                  <a:pt x="472" y="1096"/>
                  <a:pt x="472" y="1104"/>
                </a:cubicBezTo>
                <a:cubicBezTo>
                  <a:pt x="472" y="1104"/>
                  <a:pt x="472" y="1112"/>
                  <a:pt x="472" y="1112"/>
                </a:cubicBezTo>
                <a:cubicBezTo>
                  <a:pt x="472" y="1120"/>
                  <a:pt x="472" y="1120"/>
                  <a:pt x="472" y="1120"/>
                </a:cubicBezTo>
                <a:cubicBezTo>
                  <a:pt x="472" y="1120"/>
                  <a:pt x="472" y="1128"/>
                  <a:pt x="472" y="1128"/>
                </a:cubicBezTo>
                <a:cubicBezTo>
                  <a:pt x="472" y="1135"/>
                  <a:pt x="472" y="1143"/>
                  <a:pt x="472" y="1151"/>
                </a:cubicBezTo>
                <a:cubicBezTo>
                  <a:pt x="472" y="1151"/>
                  <a:pt x="472" y="1151"/>
                  <a:pt x="472" y="1151"/>
                </a:cubicBezTo>
                <a:cubicBezTo>
                  <a:pt x="472" y="1159"/>
                  <a:pt x="472" y="1159"/>
                  <a:pt x="472" y="1159"/>
                </a:cubicBezTo>
                <a:cubicBezTo>
                  <a:pt x="472" y="1167"/>
                  <a:pt x="472" y="1167"/>
                  <a:pt x="472" y="1167"/>
                </a:cubicBezTo>
                <a:cubicBezTo>
                  <a:pt x="472" y="1174"/>
                  <a:pt x="472" y="1174"/>
                  <a:pt x="472" y="1182"/>
                </a:cubicBezTo>
                <a:cubicBezTo>
                  <a:pt x="472" y="1190"/>
                  <a:pt x="472" y="1206"/>
                  <a:pt x="472" y="1206"/>
                </a:cubicBezTo>
                <a:cubicBezTo>
                  <a:pt x="472" y="1206"/>
                  <a:pt x="472" y="1206"/>
                  <a:pt x="472" y="1214"/>
                </a:cubicBezTo>
                <a:cubicBezTo>
                  <a:pt x="472" y="1214"/>
                  <a:pt x="472" y="1214"/>
                  <a:pt x="472" y="1214"/>
                </a:cubicBezTo>
                <a:cubicBezTo>
                  <a:pt x="472" y="1221"/>
                  <a:pt x="472" y="1245"/>
                  <a:pt x="472" y="1268"/>
                </a:cubicBezTo>
                <a:cubicBezTo>
                  <a:pt x="472" y="1268"/>
                  <a:pt x="472" y="1268"/>
                  <a:pt x="472" y="1276"/>
                </a:cubicBezTo>
                <a:cubicBezTo>
                  <a:pt x="472" y="1276"/>
                  <a:pt x="472" y="1284"/>
                  <a:pt x="472" y="1284"/>
                </a:cubicBezTo>
                <a:cubicBezTo>
                  <a:pt x="472" y="1284"/>
                  <a:pt x="472" y="1284"/>
                  <a:pt x="472" y="1292"/>
                </a:cubicBezTo>
                <a:cubicBezTo>
                  <a:pt x="472" y="1300"/>
                  <a:pt x="472" y="1300"/>
                  <a:pt x="472" y="1300"/>
                </a:cubicBezTo>
                <a:cubicBezTo>
                  <a:pt x="472" y="1300"/>
                  <a:pt x="472" y="1300"/>
                  <a:pt x="472" y="1300"/>
                </a:cubicBezTo>
                <a:cubicBezTo>
                  <a:pt x="472" y="1300"/>
                  <a:pt x="472" y="1300"/>
                  <a:pt x="472" y="1315"/>
                </a:cubicBezTo>
                <a:cubicBezTo>
                  <a:pt x="472" y="1300"/>
                  <a:pt x="472" y="1292"/>
                  <a:pt x="479" y="1300"/>
                </a:cubicBezTo>
                <a:cubicBezTo>
                  <a:pt x="479" y="1300"/>
                  <a:pt x="479" y="1300"/>
                  <a:pt x="479" y="1292"/>
                </a:cubicBezTo>
                <a:cubicBezTo>
                  <a:pt x="472" y="1292"/>
                  <a:pt x="472" y="1284"/>
                  <a:pt x="472" y="1276"/>
                </a:cubicBezTo>
                <a:cubicBezTo>
                  <a:pt x="479" y="1253"/>
                  <a:pt x="479" y="1276"/>
                  <a:pt x="479" y="1261"/>
                </a:cubicBezTo>
                <a:cubicBezTo>
                  <a:pt x="479" y="1253"/>
                  <a:pt x="479" y="1245"/>
                  <a:pt x="479" y="1245"/>
                </a:cubicBezTo>
                <a:cubicBezTo>
                  <a:pt x="479" y="1261"/>
                  <a:pt x="487" y="1276"/>
                  <a:pt x="487" y="1292"/>
                </a:cubicBezTo>
                <a:cubicBezTo>
                  <a:pt x="479" y="1292"/>
                  <a:pt x="479" y="1308"/>
                  <a:pt x="479" y="1331"/>
                </a:cubicBezTo>
                <a:cubicBezTo>
                  <a:pt x="479" y="1331"/>
                  <a:pt x="479" y="1323"/>
                  <a:pt x="479" y="1315"/>
                </a:cubicBezTo>
                <a:cubicBezTo>
                  <a:pt x="479" y="1362"/>
                  <a:pt x="479" y="1394"/>
                  <a:pt x="479" y="1417"/>
                </a:cubicBezTo>
                <a:cubicBezTo>
                  <a:pt x="479" y="1417"/>
                  <a:pt x="479" y="1417"/>
                  <a:pt x="479" y="1433"/>
                </a:cubicBezTo>
                <a:cubicBezTo>
                  <a:pt x="479" y="1433"/>
                  <a:pt x="479" y="1433"/>
                  <a:pt x="479" y="1441"/>
                </a:cubicBezTo>
                <a:cubicBezTo>
                  <a:pt x="479" y="1448"/>
                  <a:pt x="479" y="1448"/>
                  <a:pt x="479" y="1456"/>
                </a:cubicBezTo>
                <a:cubicBezTo>
                  <a:pt x="479" y="1456"/>
                  <a:pt x="479" y="1456"/>
                  <a:pt x="479" y="1464"/>
                </a:cubicBezTo>
                <a:cubicBezTo>
                  <a:pt x="479" y="1464"/>
                  <a:pt x="479" y="1464"/>
                  <a:pt x="472" y="1464"/>
                </a:cubicBezTo>
                <a:cubicBezTo>
                  <a:pt x="472" y="1464"/>
                  <a:pt x="472" y="1464"/>
                  <a:pt x="472" y="1472"/>
                </a:cubicBezTo>
                <a:cubicBezTo>
                  <a:pt x="472" y="1480"/>
                  <a:pt x="472" y="1480"/>
                  <a:pt x="472" y="1495"/>
                </a:cubicBezTo>
                <a:cubicBezTo>
                  <a:pt x="472" y="1511"/>
                  <a:pt x="472" y="1527"/>
                  <a:pt x="472" y="1527"/>
                </a:cubicBezTo>
                <a:cubicBezTo>
                  <a:pt x="472" y="1542"/>
                  <a:pt x="472" y="1558"/>
                  <a:pt x="472" y="1581"/>
                </a:cubicBezTo>
                <a:cubicBezTo>
                  <a:pt x="479" y="1558"/>
                  <a:pt x="479" y="1527"/>
                  <a:pt x="479" y="1495"/>
                </a:cubicBezTo>
                <a:cubicBezTo>
                  <a:pt x="479" y="1503"/>
                  <a:pt x="479" y="1495"/>
                  <a:pt x="479" y="1511"/>
                </a:cubicBezTo>
                <a:cubicBezTo>
                  <a:pt x="479" y="1511"/>
                  <a:pt x="479" y="1511"/>
                  <a:pt x="479" y="1519"/>
                </a:cubicBezTo>
                <a:cubicBezTo>
                  <a:pt x="479" y="1527"/>
                  <a:pt x="479" y="1527"/>
                  <a:pt x="479" y="1527"/>
                </a:cubicBezTo>
                <a:cubicBezTo>
                  <a:pt x="479" y="1534"/>
                  <a:pt x="479" y="1534"/>
                  <a:pt x="479" y="1534"/>
                </a:cubicBezTo>
                <a:cubicBezTo>
                  <a:pt x="479" y="1534"/>
                  <a:pt x="479" y="1534"/>
                  <a:pt x="479" y="1542"/>
                </a:cubicBezTo>
                <a:cubicBezTo>
                  <a:pt x="479" y="1542"/>
                  <a:pt x="479" y="1542"/>
                  <a:pt x="479" y="1542"/>
                </a:cubicBezTo>
                <a:cubicBezTo>
                  <a:pt x="479" y="1574"/>
                  <a:pt x="479" y="1581"/>
                  <a:pt x="479" y="1605"/>
                </a:cubicBezTo>
                <a:cubicBezTo>
                  <a:pt x="479" y="1621"/>
                  <a:pt x="472" y="1730"/>
                  <a:pt x="472" y="1785"/>
                </a:cubicBezTo>
                <a:cubicBezTo>
                  <a:pt x="472" y="1777"/>
                  <a:pt x="472" y="1769"/>
                  <a:pt x="479" y="1754"/>
                </a:cubicBezTo>
                <a:cubicBezTo>
                  <a:pt x="479" y="1754"/>
                  <a:pt x="479" y="1746"/>
                  <a:pt x="479" y="1746"/>
                </a:cubicBezTo>
                <a:cubicBezTo>
                  <a:pt x="479" y="1738"/>
                  <a:pt x="479" y="1738"/>
                  <a:pt x="479" y="1730"/>
                </a:cubicBezTo>
                <a:cubicBezTo>
                  <a:pt x="479" y="1699"/>
                  <a:pt x="479" y="1652"/>
                  <a:pt x="479" y="1644"/>
                </a:cubicBezTo>
                <a:cubicBezTo>
                  <a:pt x="479" y="1644"/>
                  <a:pt x="479" y="1636"/>
                  <a:pt x="479" y="1628"/>
                </a:cubicBezTo>
                <a:cubicBezTo>
                  <a:pt x="495" y="1566"/>
                  <a:pt x="487" y="1370"/>
                  <a:pt x="487" y="1315"/>
                </a:cubicBezTo>
                <a:cubicBezTo>
                  <a:pt x="487" y="1300"/>
                  <a:pt x="487" y="1308"/>
                  <a:pt x="487" y="1300"/>
                </a:cubicBezTo>
                <a:cubicBezTo>
                  <a:pt x="487" y="1292"/>
                  <a:pt x="487" y="1292"/>
                  <a:pt x="487" y="1292"/>
                </a:cubicBezTo>
                <a:cubicBezTo>
                  <a:pt x="487" y="1268"/>
                  <a:pt x="487" y="1253"/>
                  <a:pt x="487" y="1229"/>
                </a:cubicBezTo>
                <a:cubicBezTo>
                  <a:pt x="487" y="1229"/>
                  <a:pt x="487" y="1229"/>
                  <a:pt x="487" y="1221"/>
                </a:cubicBezTo>
                <a:cubicBezTo>
                  <a:pt x="487" y="1221"/>
                  <a:pt x="487" y="1214"/>
                  <a:pt x="487" y="1214"/>
                </a:cubicBezTo>
                <a:cubicBezTo>
                  <a:pt x="487" y="1214"/>
                  <a:pt x="487" y="1214"/>
                  <a:pt x="487" y="1214"/>
                </a:cubicBezTo>
                <a:cubicBezTo>
                  <a:pt x="487" y="1214"/>
                  <a:pt x="487" y="1214"/>
                  <a:pt x="487" y="1206"/>
                </a:cubicBezTo>
                <a:cubicBezTo>
                  <a:pt x="487" y="1206"/>
                  <a:pt x="487" y="1206"/>
                  <a:pt x="487" y="1198"/>
                </a:cubicBezTo>
                <a:cubicBezTo>
                  <a:pt x="487" y="1198"/>
                  <a:pt x="487" y="1198"/>
                  <a:pt x="487" y="1198"/>
                </a:cubicBezTo>
                <a:cubicBezTo>
                  <a:pt x="487" y="1198"/>
                  <a:pt x="487" y="1190"/>
                  <a:pt x="487" y="1190"/>
                </a:cubicBezTo>
                <a:cubicBezTo>
                  <a:pt x="487" y="1143"/>
                  <a:pt x="479" y="1065"/>
                  <a:pt x="479" y="1026"/>
                </a:cubicBezTo>
                <a:cubicBezTo>
                  <a:pt x="479" y="1026"/>
                  <a:pt x="479" y="1026"/>
                  <a:pt x="479" y="1026"/>
                </a:cubicBezTo>
                <a:cubicBezTo>
                  <a:pt x="479" y="1018"/>
                  <a:pt x="479" y="1018"/>
                  <a:pt x="479" y="1018"/>
                </a:cubicBezTo>
                <a:cubicBezTo>
                  <a:pt x="479" y="1018"/>
                  <a:pt x="479" y="1010"/>
                  <a:pt x="479" y="1010"/>
                </a:cubicBezTo>
                <a:cubicBezTo>
                  <a:pt x="479" y="1010"/>
                  <a:pt x="479" y="1010"/>
                  <a:pt x="479" y="1010"/>
                </a:cubicBezTo>
                <a:cubicBezTo>
                  <a:pt x="479" y="1002"/>
                  <a:pt x="479" y="994"/>
                  <a:pt x="479" y="994"/>
                </a:cubicBezTo>
                <a:cubicBezTo>
                  <a:pt x="479" y="971"/>
                  <a:pt x="479" y="947"/>
                  <a:pt x="479" y="932"/>
                </a:cubicBezTo>
                <a:cubicBezTo>
                  <a:pt x="487" y="932"/>
                  <a:pt x="487" y="932"/>
                  <a:pt x="487" y="924"/>
                </a:cubicBezTo>
                <a:cubicBezTo>
                  <a:pt x="487" y="924"/>
                  <a:pt x="487" y="924"/>
                  <a:pt x="487" y="916"/>
                </a:cubicBezTo>
                <a:cubicBezTo>
                  <a:pt x="487" y="916"/>
                  <a:pt x="487" y="916"/>
                  <a:pt x="487" y="916"/>
                </a:cubicBezTo>
                <a:cubicBezTo>
                  <a:pt x="487" y="924"/>
                  <a:pt x="487" y="924"/>
                  <a:pt x="487" y="924"/>
                </a:cubicBezTo>
                <a:cubicBezTo>
                  <a:pt x="487" y="924"/>
                  <a:pt x="487" y="924"/>
                  <a:pt x="487" y="924"/>
                </a:cubicBezTo>
                <a:cubicBezTo>
                  <a:pt x="495" y="971"/>
                  <a:pt x="495" y="971"/>
                  <a:pt x="495" y="971"/>
                </a:cubicBezTo>
                <a:cubicBezTo>
                  <a:pt x="495" y="987"/>
                  <a:pt x="495" y="1002"/>
                  <a:pt x="495" y="1010"/>
                </a:cubicBezTo>
                <a:cubicBezTo>
                  <a:pt x="487" y="1010"/>
                  <a:pt x="487" y="1010"/>
                  <a:pt x="487" y="1010"/>
                </a:cubicBezTo>
                <a:cubicBezTo>
                  <a:pt x="495" y="1026"/>
                  <a:pt x="495" y="1026"/>
                  <a:pt x="495" y="1026"/>
                </a:cubicBezTo>
                <a:cubicBezTo>
                  <a:pt x="495" y="1026"/>
                  <a:pt x="495" y="1026"/>
                  <a:pt x="495" y="1034"/>
                </a:cubicBezTo>
                <a:cubicBezTo>
                  <a:pt x="495" y="1034"/>
                  <a:pt x="495" y="1041"/>
                  <a:pt x="495" y="1041"/>
                </a:cubicBezTo>
                <a:cubicBezTo>
                  <a:pt x="495" y="1049"/>
                  <a:pt x="495" y="1049"/>
                  <a:pt x="495" y="1049"/>
                </a:cubicBezTo>
                <a:cubicBezTo>
                  <a:pt x="495" y="1057"/>
                  <a:pt x="495" y="1057"/>
                  <a:pt x="495" y="1065"/>
                </a:cubicBezTo>
                <a:cubicBezTo>
                  <a:pt x="495" y="1065"/>
                  <a:pt x="495" y="1065"/>
                  <a:pt x="495" y="1065"/>
                </a:cubicBezTo>
                <a:cubicBezTo>
                  <a:pt x="495" y="1057"/>
                  <a:pt x="495" y="1073"/>
                  <a:pt x="487" y="1073"/>
                </a:cubicBezTo>
                <a:cubicBezTo>
                  <a:pt x="487" y="1081"/>
                  <a:pt x="487" y="1088"/>
                  <a:pt x="487" y="1088"/>
                </a:cubicBezTo>
                <a:cubicBezTo>
                  <a:pt x="487" y="1088"/>
                  <a:pt x="487" y="1088"/>
                  <a:pt x="495" y="1096"/>
                </a:cubicBezTo>
                <a:cubicBezTo>
                  <a:pt x="495" y="1096"/>
                  <a:pt x="495" y="1096"/>
                  <a:pt x="487" y="1112"/>
                </a:cubicBezTo>
                <a:cubicBezTo>
                  <a:pt x="487" y="1128"/>
                  <a:pt x="487" y="1135"/>
                  <a:pt x="487" y="1151"/>
                </a:cubicBezTo>
                <a:cubicBezTo>
                  <a:pt x="487" y="1151"/>
                  <a:pt x="487" y="1151"/>
                  <a:pt x="487" y="1151"/>
                </a:cubicBezTo>
                <a:cubicBezTo>
                  <a:pt x="487" y="1159"/>
                  <a:pt x="487" y="1167"/>
                  <a:pt x="487" y="1167"/>
                </a:cubicBezTo>
                <a:cubicBezTo>
                  <a:pt x="487" y="1167"/>
                  <a:pt x="487" y="1167"/>
                  <a:pt x="495" y="1174"/>
                </a:cubicBezTo>
                <a:cubicBezTo>
                  <a:pt x="495" y="1174"/>
                  <a:pt x="495" y="1174"/>
                  <a:pt x="495" y="1182"/>
                </a:cubicBezTo>
                <a:cubicBezTo>
                  <a:pt x="487" y="1190"/>
                  <a:pt x="487" y="1190"/>
                  <a:pt x="487" y="1190"/>
                </a:cubicBezTo>
                <a:cubicBezTo>
                  <a:pt x="495" y="1190"/>
                  <a:pt x="495" y="1190"/>
                  <a:pt x="495" y="1190"/>
                </a:cubicBezTo>
                <a:cubicBezTo>
                  <a:pt x="495" y="1190"/>
                  <a:pt x="495" y="1190"/>
                  <a:pt x="495" y="1198"/>
                </a:cubicBezTo>
                <a:cubicBezTo>
                  <a:pt x="495" y="1198"/>
                  <a:pt x="495" y="1198"/>
                  <a:pt x="495" y="1198"/>
                </a:cubicBezTo>
                <a:cubicBezTo>
                  <a:pt x="495" y="1198"/>
                  <a:pt x="495" y="1198"/>
                  <a:pt x="487" y="1221"/>
                </a:cubicBezTo>
                <a:cubicBezTo>
                  <a:pt x="495" y="1229"/>
                  <a:pt x="495" y="1229"/>
                  <a:pt x="495" y="1229"/>
                </a:cubicBezTo>
                <a:cubicBezTo>
                  <a:pt x="495" y="1229"/>
                  <a:pt x="495" y="1229"/>
                  <a:pt x="495" y="1229"/>
                </a:cubicBezTo>
                <a:cubicBezTo>
                  <a:pt x="495" y="1237"/>
                  <a:pt x="495" y="1237"/>
                  <a:pt x="495" y="1237"/>
                </a:cubicBezTo>
                <a:cubicBezTo>
                  <a:pt x="487" y="1245"/>
                  <a:pt x="495" y="1245"/>
                  <a:pt x="495" y="1261"/>
                </a:cubicBezTo>
                <a:cubicBezTo>
                  <a:pt x="495" y="1261"/>
                  <a:pt x="495" y="1268"/>
                  <a:pt x="495" y="1268"/>
                </a:cubicBezTo>
                <a:cubicBezTo>
                  <a:pt x="495" y="1268"/>
                  <a:pt x="495" y="1276"/>
                  <a:pt x="495" y="1276"/>
                </a:cubicBezTo>
                <a:cubicBezTo>
                  <a:pt x="495" y="1284"/>
                  <a:pt x="495" y="1292"/>
                  <a:pt x="495" y="1300"/>
                </a:cubicBezTo>
                <a:cubicBezTo>
                  <a:pt x="495" y="1300"/>
                  <a:pt x="495" y="1308"/>
                  <a:pt x="495" y="1308"/>
                </a:cubicBezTo>
                <a:cubicBezTo>
                  <a:pt x="495" y="1315"/>
                  <a:pt x="495" y="1315"/>
                  <a:pt x="495" y="1315"/>
                </a:cubicBezTo>
                <a:cubicBezTo>
                  <a:pt x="495" y="1315"/>
                  <a:pt x="495" y="1315"/>
                  <a:pt x="495" y="1323"/>
                </a:cubicBezTo>
                <a:cubicBezTo>
                  <a:pt x="495" y="1331"/>
                  <a:pt x="495" y="1339"/>
                  <a:pt x="495" y="1347"/>
                </a:cubicBezTo>
                <a:cubicBezTo>
                  <a:pt x="487" y="1433"/>
                  <a:pt x="487" y="1534"/>
                  <a:pt x="487" y="1613"/>
                </a:cubicBezTo>
                <a:cubicBezTo>
                  <a:pt x="487" y="1613"/>
                  <a:pt x="487" y="1613"/>
                  <a:pt x="487" y="1613"/>
                </a:cubicBezTo>
                <a:cubicBezTo>
                  <a:pt x="487" y="1613"/>
                  <a:pt x="487" y="1613"/>
                  <a:pt x="487" y="1613"/>
                </a:cubicBezTo>
                <a:cubicBezTo>
                  <a:pt x="487" y="1613"/>
                  <a:pt x="487" y="1613"/>
                  <a:pt x="487" y="1613"/>
                </a:cubicBezTo>
                <a:cubicBezTo>
                  <a:pt x="487" y="1628"/>
                  <a:pt x="487" y="1644"/>
                  <a:pt x="487" y="1652"/>
                </a:cubicBezTo>
                <a:cubicBezTo>
                  <a:pt x="487" y="1652"/>
                  <a:pt x="487" y="1652"/>
                  <a:pt x="487" y="1660"/>
                </a:cubicBezTo>
                <a:cubicBezTo>
                  <a:pt x="479" y="1668"/>
                  <a:pt x="479" y="1668"/>
                  <a:pt x="487" y="1668"/>
                </a:cubicBezTo>
                <a:cubicBezTo>
                  <a:pt x="487" y="1668"/>
                  <a:pt x="487" y="1668"/>
                  <a:pt x="487" y="1683"/>
                </a:cubicBezTo>
                <a:cubicBezTo>
                  <a:pt x="487" y="1683"/>
                  <a:pt x="487" y="1683"/>
                  <a:pt x="479" y="1691"/>
                </a:cubicBezTo>
                <a:cubicBezTo>
                  <a:pt x="479" y="1691"/>
                  <a:pt x="479" y="1691"/>
                  <a:pt x="479" y="1675"/>
                </a:cubicBezTo>
                <a:cubicBezTo>
                  <a:pt x="479" y="1707"/>
                  <a:pt x="479" y="1777"/>
                  <a:pt x="479" y="1801"/>
                </a:cubicBezTo>
                <a:cubicBezTo>
                  <a:pt x="472" y="1808"/>
                  <a:pt x="472" y="1824"/>
                  <a:pt x="472" y="1832"/>
                </a:cubicBezTo>
                <a:cubicBezTo>
                  <a:pt x="472" y="1832"/>
                  <a:pt x="472" y="1832"/>
                  <a:pt x="472" y="1840"/>
                </a:cubicBezTo>
                <a:cubicBezTo>
                  <a:pt x="472" y="1840"/>
                  <a:pt x="472" y="1840"/>
                  <a:pt x="472" y="1840"/>
                </a:cubicBezTo>
                <a:cubicBezTo>
                  <a:pt x="472" y="1832"/>
                  <a:pt x="472" y="1824"/>
                  <a:pt x="479" y="1808"/>
                </a:cubicBezTo>
                <a:cubicBezTo>
                  <a:pt x="479" y="1816"/>
                  <a:pt x="479" y="1816"/>
                  <a:pt x="479" y="1824"/>
                </a:cubicBezTo>
                <a:cubicBezTo>
                  <a:pt x="479" y="1832"/>
                  <a:pt x="479" y="1824"/>
                  <a:pt x="479" y="1832"/>
                </a:cubicBezTo>
                <a:cubicBezTo>
                  <a:pt x="479" y="1832"/>
                  <a:pt x="479" y="1832"/>
                  <a:pt x="479" y="1840"/>
                </a:cubicBezTo>
                <a:cubicBezTo>
                  <a:pt x="479" y="1840"/>
                  <a:pt x="479" y="1848"/>
                  <a:pt x="479" y="1848"/>
                </a:cubicBezTo>
                <a:cubicBezTo>
                  <a:pt x="479" y="1871"/>
                  <a:pt x="479" y="1973"/>
                  <a:pt x="479" y="1973"/>
                </a:cubicBezTo>
                <a:cubicBezTo>
                  <a:pt x="479" y="1973"/>
                  <a:pt x="479" y="1981"/>
                  <a:pt x="479" y="1988"/>
                </a:cubicBezTo>
                <a:cubicBezTo>
                  <a:pt x="479" y="1988"/>
                  <a:pt x="479" y="1981"/>
                  <a:pt x="479" y="1981"/>
                </a:cubicBezTo>
                <a:cubicBezTo>
                  <a:pt x="479" y="1981"/>
                  <a:pt x="479" y="1981"/>
                  <a:pt x="479" y="1973"/>
                </a:cubicBezTo>
                <a:cubicBezTo>
                  <a:pt x="479" y="1965"/>
                  <a:pt x="472" y="1934"/>
                  <a:pt x="472" y="1910"/>
                </a:cubicBezTo>
                <a:cubicBezTo>
                  <a:pt x="472" y="1918"/>
                  <a:pt x="472" y="1926"/>
                  <a:pt x="472" y="1926"/>
                </a:cubicBezTo>
                <a:cubicBezTo>
                  <a:pt x="472" y="1926"/>
                  <a:pt x="472" y="1926"/>
                  <a:pt x="472" y="1934"/>
                </a:cubicBezTo>
                <a:cubicBezTo>
                  <a:pt x="472" y="1934"/>
                  <a:pt x="472" y="1934"/>
                  <a:pt x="472" y="1941"/>
                </a:cubicBezTo>
                <a:cubicBezTo>
                  <a:pt x="472" y="1949"/>
                  <a:pt x="472" y="1981"/>
                  <a:pt x="479" y="1996"/>
                </a:cubicBezTo>
                <a:cubicBezTo>
                  <a:pt x="479" y="2012"/>
                  <a:pt x="479" y="2012"/>
                  <a:pt x="479" y="2012"/>
                </a:cubicBezTo>
                <a:cubicBezTo>
                  <a:pt x="479" y="2028"/>
                  <a:pt x="479" y="2043"/>
                  <a:pt x="479" y="2059"/>
                </a:cubicBezTo>
                <a:cubicBezTo>
                  <a:pt x="479" y="2035"/>
                  <a:pt x="479" y="2012"/>
                  <a:pt x="479" y="1988"/>
                </a:cubicBezTo>
                <a:cubicBezTo>
                  <a:pt x="479" y="2012"/>
                  <a:pt x="479" y="2028"/>
                  <a:pt x="479" y="2059"/>
                </a:cubicBezTo>
                <a:cubicBezTo>
                  <a:pt x="479" y="2059"/>
                  <a:pt x="479" y="2059"/>
                  <a:pt x="487" y="2059"/>
                </a:cubicBezTo>
                <a:cubicBezTo>
                  <a:pt x="487" y="2059"/>
                  <a:pt x="487" y="2059"/>
                  <a:pt x="487" y="2059"/>
                </a:cubicBezTo>
                <a:cubicBezTo>
                  <a:pt x="487" y="2059"/>
                  <a:pt x="487" y="2059"/>
                  <a:pt x="487" y="2067"/>
                </a:cubicBezTo>
                <a:cubicBezTo>
                  <a:pt x="487" y="2067"/>
                  <a:pt x="487" y="2067"/>
                  <a:pt x="487" y="2075"/>
                </a:cubicBezTo>
                <a:cubicBezTo>
                  <a:pt x="487" y="2075"/>
                  <a:pt x="487" y="2075"/>
                  <a:pt x="487" y="2075"/>
                </a:cubicBezTo>
                <a:cubicBezTo>
                  <a:pt x="487" y="2082"/>
                  <a:pt x="487" y="2090"/>
                  <a:pt x="487" y="2098"/>
                </a:cubicBezTo>
                <a:cubicBezTo>
                  <a:pt x="495" y="2098"/>
                  <a:pt x="487" y="2098"/>
                  <a:pt x="495" y="2121"/>
                </a:cubicBezTo>
                <a:cubicBezTo>
                  <a:pt x="495" y="2121"/>
                  <a:pt x="495" y="2114"/>
                  <a:pt x="495" y="2106"/>
                </a:cubicBezTo>
                <a:cubicBezTo>
                  <a:pt x="495" y="2106"/>
                  <a:pt x="495" y="2106"/>
                  <a:pt x="495" y="2137"/>
                </a:cubicBezTo>
                <a:cubicBezTo>
                  <a:pt x="495" y="2137"/>
                  <a:pt x="495" y="2137"/>
                  <a:pt x="495" y="2129"/>
                </a:cubicBezTo>
                <a:cubicBezTo>
                  <a:pt x="495" y="2129"/>
                  <a:pt x="495" y="2129"/>
                  <a:pt x="503" y="2129"/>
                </a:cubicBezTo>
                <a:cubicBezTo>
                  <a:pt x="503" y="2129"/>
                  <a:pt x="503" y="2129"/>
                  <a:pt x="511" y="2145"/>
                </a:cubicBezTo>
                <a:cubicBezTo>
                  <a:pt x="511" y="2145"/>
                  <a:pt x="511" y="2153"/>
                  <a:pt x="511" y="2153"/>
                </a:cubicBezTo>
                <a:cubicBezTo>
                  <a:pt x="511" y="2153"/>
                  <a:pt x="511" y="2153"/>
                  <a:pt x="511" y="2145"/>
                </a:cubicBezTo>
                <a:cubicBezTo>
                  <a:pt x="511" y="2145"/>
                  <a:pt x="511" y="2137"/>
                  <a:pt x="511" y="2121"/>
                </a:cubicBezTo>
                <a:cubicBezTo>
                  <a:pt x="511" y="2121"/>
                  <a:pt x="511" y="2121"/>
                  <a:pt x="511" y="2121"/>
                </a:cubicBezTo>
                <a:cubicBezTo>
                  <a:pt x="511" y="2121"/>
                  <a:pt x="511" y="2121"/>
                  <a:pt x="511" y="2129"/>
                </a:cubicBezTo>
                <a:cubicBezTo>
                  <a:pt x="511" y="2121"/>
                  <a:pt x="511" y="2121"/>
                  <a:pt x="511" y="2114"/>
                </a:cubicBezTo>
                <a:cubicBezTo>
                  <a:pt x="511" y="2098"/>
                  <a:pt x="511" y="2098"/>
                  <a:pt x="511" y="2090"/>
                </a:cubicBezTo>
                <a:cubicBezTo>
                  <a:pt x="511" y="2098"/>
                  <a:pt x="511" y="2106"/>
                  <a:pt x="511" y="2106"/>
                </a:cubicBezTo>
                <a:cubicBezTo>
                  <a:pt x="503" y="2090"/>
                  <a:pt x="503" y="2106"/>
                  <a:pt x="495" y="2067"/>
                </a:cubicBezTo>
                <a:cubicBezTo>
                  <a:pt x="495" y="2067"/>
                  <a:pt x="495" y="2067"/>
                  <a:pt x="503" y="2067"/>
                </a:cubicBezTo>
                <a:cubicBezTo>
                  <a:pt x="503" y="2067"/>
                  <a:pt x="503" y="2067"/>
                  <a:pt x="495" y="2043"/>
                </a:cubicBezTo>
                <a:cubicBezTo>
                  <a:pt x="495" y="2043"/>
                  <a:pt x="495" y="2043"/>
                  <a:pt x="495" y="2035"/>
                </a:cubicBezTo>
                <a:cubicBezTo>
                  <a:pt x="495" y="2035"/>
                  <a:pt x="495" y="2035"/>
                  <a:pt x="495" y="2028"/>
                </a:cubicBezTo>
                <a:cubicBezTo>
                  <a:pt x="503" y="2028"/>
                  <a:pt x="503" y="2028"/>
                  <a:pt x="503" y="2028"/>
                </a:cubicBezTo>
                <a:cubicBezTo>
                  <a:pt x="503" y="2035"/>
                  <a:pt x="503" y="2043"/>
                  <a:pt x="503" y="2051"/>
                </a:cubicBezTo>
                <a:cubicBezTo>
                  <a:pt x="503" y="2043"/>
                  <a:pt x="503" y="2035"/>
                  <a:pt x="503" y="2028"/>
                </a:cubicBezTo>
                <a:cubicBezTo>
                  <a:pt x="503" y="2028"/>
                  <a:pt x="503" y="2028"/>
                  <a:pt x="503" y="2028"/>
                </a:cubicBezTo>
                <a:cubicBezTo>
                  <a:pt x="503" y="2028"/>
                  <a:pt x="503" y="2043"/>
                  <a:pt x="511" y="2059"/>
                </a:cubicBezTo>
                <a:cubicBezTo>
                  <a:pt x="503" y="2059"/>
                  <a:pt x="503" y="2059"/>
                  <a:pt x="503" y="2067"/>
                </a:cubicBezTo>
                <a:cubicBezTo>
                  <a:pt x="503" y="2075"/>
                  <a:pt x="503" y="2075"/>
                  <a:pt x="511" y="2090"/>
                </a:cubicBezTo>
                <a:cubicBezTo>
                  <a:pt x="511" y="2075"/>
                  <a:pt x="503" y="2067"/>
                  <a:pt x="511" y="2067"/>
                </a:cubicBezTo>
                <a:cubicBezTo>
                  <a:pt x="511" y="2067"/>
                  <a:pt x="511" y="2067"/>
                  <a:pt x="511" y="2075"/>
                </a:cubicBezTo>
                <a:cubicBezTo>
                  <a:pt x="511" y="2075"/>
                  <a:pt x="511" y="2067"/>
                  <a:pt x="511" y="2075"/>
                </a:cubicBezTo>
                <a:cubicBezTo>
                  <a:pt x="511" y="2067"/>
                  <a:pt x="511" y="2051"/>
                  <a:pt x="503" y="2035"/>
                </a:cubicBezTo>
                <a:cubicBezTo>
                  <a:pt x="511" y="2035"/>
                  <a:pt x="511" y="2035"/>
                  <a:pt x="511" y="2028"/>
                </a:cubicBezTo>
                <a:cubicBezTo>
                  <a:pt x="503" y="2020"/>
                  <a:pt x="503" y="2020"/>
                  <a:pt x="503" y="2020"/>
                </a:cubicBezTo>
                <a:cubicBezTo>
                  <a:pt x="503" y="2004"/>
                  <a:pt x="503" y="1988"/>
                  <a:pt x="503" y="1973"/>
                </a:cubicBezTo>
                <a:cubicBezTo>
                  <a:pt x="503" y="1973"/>
                  <a:pt x="503" y="1965"/>
                  <a:pt x="503" y="1965"/>
                </a:cubicBezTo>
                <a:cubicBezTo>
                  <a:pt x="503" y="1957"/>
                  <a:pt x="503" y="1957"/>
                  <a:pt x="503" y="1949"/>
                </a:cubicBezTo>
                <a:cubicBezTo>
                  <a:pt x="503" y="1949"/>
                  <a:pt x="503" y="1949"/>
                  <a:pt x="503" y="1941"/>
                </a:cubicBezTo>
                <a:cubicBezTo>
                  <a:pt x="503" y="1941"/>
                  <a:pt x="503" y="1941"/>
                  <a:pt x="503" y="1934"/>
                </a:cubicBezTo>
                <a:cubicBezTo>
                  <a:pt x="503" y="1934"/>
                  <a:pt x="503" y="1934"/>
                  <a:pt x="503" y="1926"/>
                </a:cubicBezTo>
                <a:cubicBezTo>
                  <a:pt x="503" y="1941"/>
                  <a:pt x="503" y="1934"/>
                  <a:pt x="503" y="1941"/>
                </a:cubicBezTo>
                <a:cubicBezTo>
                  <a:pt x="503" y="1941"/>
                  <a:pt x="503" y="1918"/>
                  <a:pt x="503" y="1895"/>
                </a:cubicBezTo>
                <a:cubicBezTo>
                  <a:pt x="503" y="1926"/>
                  <a:pt x="511" y="2035"/>
                  <a:pt x="511" y="2043"/>
                </a:cubicBezTo>
                <a:cubicBezTo>
                  <a:pt x="511" y="2043"/>
                  <a:pt x="511" y="2043"/>
                  <a:pt x="511" y="2043"/>
                </a:cubicBezTo>
                <a:cubicBezTo>
                  <a:pt x="511" y="2043"/>
                  <a:pt x="511" y="2043"/>
                  <a:pt x="511" y="2051"/>
                </a:cubicBezTo>
                <a:cubicBezTo>
                  <a:pt x="511" y="2059"/>
                  <a:pt x="511" y="2067"/>
                  <a:pt x="511" y="2075"/>
                </a:cubicBezTo>
                <a:cubicBezTo>
                  <a:pt x="519" y="2090"/>
                  <a:pt x="511" y="2082"/>
                  <a:pt x="519" y="2082"/>
                </a:cubicBezTo>
                <a:cubicBezTo>
                  <a:pt x="519" y="2090"/>
                  <a:pt x="519" y="2098"/>
                  <a:pt x="519" y="2106"/>
                </a:cubicBezTo>
                <a:cubicBezTo>
                  <a:pt x="519" y="2106"/>
                  <a:pt x="519" y="2106"/>
                  <a:pt x="519" y="2121"/>
                </a:cubicBezTo>
                <a:cubicBezTo>
                  <a:pt x="519" y="2121"/>
                  <a:pt x="519" y="2121"/>
                  <a:pt x="527" y="2129"/>
                </a:cubicBezTo>
                <a:cubicBezTo>
                  <a:pt x="527" y="2137"/>
                  <a:pt x="527" y="2129"/>
                  <a:pt x="527" y="2129"/>
                </a:cubicBezTo>
                <a:cubicBezTo>
                  <a:pt x="527" y="2121"/>
                  <a:pt x="527" y="2121"/>
                  <a:pt x="527" y="2121"/>
                </a:cubicBezTo>
                <a:cubicBezTo>
                  <a:pt x="527" y="2121"/>
                  <a:pt x="527" y="2121"/>
                  <a:pt x="527" y="2121"/>
                </a:cubicBezTo>
                <a:cubicBezTo>
                  <a:pt x="527" y="2121"/>
                  <a:pt x="527" y="2121"/>
                  <a:pt x="527" y="2114"/>
                </a:cubicBezTo>
                <a:cubicBezTo>
                  <a:pt x="527" y="2114"/>
                  <a:pt x="527" y="2114"/>
                  <a:pt x="519" y="2106"/>
                </a:cubicBezTo>
                <a:cubicBezTo>
                  <a:pt x="527" y="2106"/>
                  <a:pt x="527" y="2106"/>
                  <a:pt x="527" y="2106"/>
                </a:cubicBezTo>
                <a:cubicBezTo>
                  <a:pt x="527" y="2106"/>
                  <a:pt x="527" y="2106"/>
                  <a:pt x="527" y="2114"/>
                </a:cubicBezTo>
                <a:cubicBezTo>
                  <a:pt x="527" y="2114"/>
                  <a:pt x="527" y="2114"/>
                  <a:pt x="527" y="2114"/>
                </a:cubicBezTo>
                <a:cubicBezTo>
                  <a:pt x="527" y="2114"/>
                  <a:pt x="527" y="2114"/>
                  <a:pt x="527" y="2082"/>
                </a:cubicBezTo>
                <a:cubicBezTo>
                  <a:pt x="527" y="2082"/>
                  <a:pt x="527" y="2082"/>
                  <a:pt x="527" y="2082"/>
                </a:cubicBezTo>
                <a:cubicBezTo>
                  <a:pt x="527" y="2082"/>
                  <a:pt x="527" y="2082"/>
                  <a:pt x="527" y="2075"/>
                </a:cubicBezTo>
                <a:cubicBezTo>
                  <a:pt x="527" y="2075"/>
                  <a:pt x="527" y="2075"/>
                  <a:pt x="527" y="2075"/>
                </a:cubicBezTo>
                <a:cubicBezTo>
                  <a:pt x="527" y="2067"/>
                  <a:pt x="527" y="2067"/>
                  <a:pt x="527" y="2067"/>
                </a:cubicBezTo>
                <a:cubicBezTo>
                  <a:pt x="527" y="2051"/>
                  <a:pt x="527" y="2043"/>
                  <a:pt x="519" y="2043"/>
                </a:cubicBezTo>
                <a:cubicBezTo>
                  <a:pt x="519" y="2051"/>
                  <a:pt x="519" y="2059"/>
                  <a:pt x="519" y="2059"/>
                </a:cubicBezTo>
                <a:cubicBezTo>
                  <a:pt x="519" y="2059"/>
                  <a:pt x="519" y="2059"/>
                  <a:pt x="519" y="2059"/>
                </a:cubicBezTo>
                <a:cubicBezTo>
                  <a:pt x="519" y="2075"/>
                  <a:pt x="527" y="2082"/>
                  <a:pt x="527" y="2090"/>
                </a:cubicBezTo>
                <a:cubicBezTo>
                  <a:pt x="527" y="2090"/>
                  <a:pt x="527" y="2098"/>
                  <a:pt x="527" y="2098"/>
                </a:cubicBezTo>
                <a:cubicBezTo>
                  <a:pt x="519" y="2090"/>
                  <a:pt x="519" y="2090"/>
                  <a:pt x="519" y="2090"/>
                </a:cubicBezTo>
                <a:cubicBezTo>
                  <a:pt x="519" y="2082"/>
                  <a:pt x="519" y="2075"/>
                  <a:pt x="519" y="2059"/>
                </a:cubicBezTo>
                <a:cubicBezTo>
                  <a:pt x="519" y="2059"/>
                  <a:pt x="519" y="2059"/>
                  <a:pt x="519" y="2059"/>
                </a:cubicBezTo>
                <a:cubicBezTo>
                  <a:pt x="519" y="2059"/>
                  <a:pt x="519" y="2059"/>
                  <a:pt x="519" y="2051"/>
                </a:cubicBezTo>
                <a:cubicBezTo>
                  <a:pt x="519" y="2051"/>
                  <a:pt x="519" y="2051"/>
                  <a:pt x="519" y="2043"/>
                </a:cubicBezTo>
                <a:cubicBezTo>
                  <a:pt x="519" y="2043"/>
                  <a:pt x="519" y="2043"/>
                  <a:pt x="519" y="2043"/>
                </a:cubicBezTo>
                <a:cubicBezTo>
                  <a:pt x="519" y="2043"/>
                  <a:pt x="519" y="2043"/>
                  <a:pt x="519" y="2043"/>
                </a:cubicBezTo>
                <a:cubicBezTo>
                  <a:pt x="519" y="2043"/>
                  <a:pt x="519" y="2043"/>
                  <a:pt x="519" y="2043"/>
                </a:cubicBezTo>
                <a:cubicBezTo>
                  <a:pt x="519" y="2035"/>
                  <a:pt x="519" y="2028"/>
                  <a:pt x="519" y="2028"/>
                </a:cubicBezTo>
                <a:cubicBezTo>
                  <a:pt x="519" y="2028"/>
                  <a:pt x="519" y="2020"/>
                  <a:pt x="519" y="2020"/>
                </a:cubicBezTo>
                <a:cubicBezTo>
                  <a:pt x="527" y="2028"/>
                  <a:pt x="527" y="2028"/>
                  <a:pt x="527" y="2028"/>
                </a:cubicBezTo>
                <a:cubicBezTo>
                  <a:pt x="527" y="2028"/>
                  <a:pt x="527" y="2020"/>
                  <a:pt x="527" y="2020"/>
                </a:cubicBezTo>
                <a:cubicBezTo>
                  <a:pt x="519" y="2012"/>
                  <a:pt x="527" y="2012"/>
                  <a:pt x="519" y="2012"/>
                </a:cubicBezTo>
                <a:cubicBezTo>
                  <a:pt x="519" y="2012"/>
                  <a:pt x="519" y="2012"/>
                  <a:pt x="527" y="2012"/>
                </a:cubicBezTo>
                <a:cubicBezTo>
                  <a:pt x="527" y="2012"/>
                  <a:pt x="527" y="2012"/>
                  <a:pt x="527" y="2012"/>
                </a:cubicBezTo>
                <a:cubicBezTo>
                  <a:pt x="527" y="2012"/>
                  <a:pt x="527" y="1996"/>
                  <a:pt x="519" y="1988"/>
                </a:cubicBezTo>
                <a:cubicBezTo>
                  <a:pt x="519" y="1981"/>
                  <a:pt x="519" y="1981"/>
                  <a:pt x="519" y="1981"/>
                </a:cubicBezTo>
                <a:cubicBezTo>
                  <a:pt x="519" y="1965"/>
                  <a:pt x="511" y="1957"/>
                  <a:pt x="511" y="1949"/>
                </a:cubicBezTo>
                <a:cubicBezTo>
                  <a:pt x="519" y="1957"/>
                  <a:pt x="519" y="1949"/>
                  <a:pt x="519" y="1965"/>
                </a:cubicBezTo>
                <a:cubicBezTo>
                  <a:pt x="519" y="1957"/>
                  <a:pt x="519" y="1949"/>
                  <a:pt x="519" y="1934"/>
                </a:cubicBezTo>
                <a:cubicBezTo>
                  <a:pt x="519" y="1934"/>
                  <a:pt x="519" y="1965"/>
                  <a:pt x="527" y="1981"/>
                </a:cubicBezTo>
                <a:cubicBezTo>
                  <a:pt x="527" y="1973"/>
                  <a:pt x="527" y="1973"/>
                  <a:pt x="527" y="1957"/>
                </a:cubicBezTo>
                <a:cubicBezTo>
                  <a:pt x="527" y="1957"/>
                  <a:pt x="527" y="1957"/>
                  <a:pt x="527" y="1957"/>
                </a:cubicBezTo>
                <a:cubicBezTo>
                  <a:pt x="527" y="1973"/>
                  <a:pt x="527" y="1996"/>
                  <a:pt x="527" y="2012"/>
                </a:cubicBezTo>
                <a:cubicBezTo>
                  <a:pt x="527" y="2012"/>
                  <a:pt x="527" y="2020"/>
                  <a:pt x="527" y="2020"/>
                </a:cubicBezTo>
                <a:cubicBezTo>
                  <a:pt x="527" y="2020"/>
                  <a:pt x="527" y="2028"/>
                  <a:pt x="527" y="2028"/>
                </a:cubicBezTo>
                <a:cubicBezTo>
                  <a:pt x="534" y="2059"/>
                  <a:pt x="534" y="2051"/>
                  <a:pt x="542" y="2090"/>
                </a:cubicBezTo>
                <a:cubicBezTo>
                  <a:pt x="542" y="2090"/>
                  <a:pt x="542" y="2090"/>
                  <a:pt x="542" y="2090"/>
                </a:cubicBezTo>
                <a:cubicBezTo>
                  <a:pt x="542" y="2090"/>
                  <a:pt x="542" y="2059"/>
                  <a:pt x="542" y="2043"/>
                </a:cubicBezTo>
                <a:cubicBezTo>
                  <a:pt x="542" y="2043"/>
                  <a:pt x="542" y="2043"/>
                  <a:pt x="534" y="2035"/>
                </a:cubicBezTo>
                <a:cubicBezTo>
                  <a:pt x="534" y="2028"/>
                  <a:pt x="534" y="2012"/>
                  <a:pt x="534" y="2012"/>
                </a:cubicBezTo>
                <a:cubicBezTo>
                  <a:pt x="534" y="2012"/>
                  <a:pt x="534" y="2020"/>
                  <a:pt x="534" y="2020"/>
                </a:cubicBezTo>
                <a:cubicBezTo>
                  <a:pt x="534" y="2020"/>
                  <a:pt x="534" y="2020"/>
                  <a:pt x="534" y="2028"/>
                </a:cubicBezTo>
                <a:cubicBezTo>
                  <a:pt x="534" y="2012"/>
                  <a:pt x="534" y="1996"/>
                  <a:pt x="534" y="1973"/>
                </a:cubicBezTo>
                <a:cubicBezTo>
                  <a:pt x="534" y="1973"/>
                  <a:pt x="534" y="1973"/>
                  <a:pt x="534" y="1973"/>
                </a:cubicBezTo>
                <a:cubicBezTo>
                  <a:pt x="534" y="1973"/>
                  <a:pt x="534" y="1973"/>
                  <a:pt x="534" y="1973"/>
                </a:cubicBezTo>
                <a:cubicBezTo>
                  <a:pt x="527" y="1926"/>
                  <a:pt x="527" y="1871"/>
                  <a:pt x="534" y="1824"/>
                </a:cubicBezTo>
                <a:cubicBezTo>
                  <a:pt x="534" y="1824"/>
                  <a:pt x="534" y="1824"/>
                  <a:pt x="534" y="1824"/>
                </a:cubicBezTo>
                <a:cubicBezTo>
                  <a:pt x="534" y="1824"/>
                  <a:pt x="534" y="1824"/>
                  <a:pt x="534" y="1824"/>
                </a:cubicBezTo>
                <a:cubicBezTo>
                  <a:pt x="534" y="1801"/>
                  <a:pt x="534" y="1777"/>
                  <a:pt x="534" y="1761"/>
                </a:cubicBezTo>
                <a:cubicBezTo>
                  <a:pt x="534" y="1769"/>
                  <a:pt x="534" y="1769"/>
                  <a:pt x="534" y="1777"/>
                </a:cubicBezTo>
                <a:cubicBezTo>
                  <a:pt x="534" y="1777"/>
                  <a:pt x="534" y="1785"/>
                  <a:pt x="534" y="1785"/>
                </a:cubicBezTo>
                <a:cubicBezTo>
                  <a:pt x="534" y="1793"/>
                  <a:pt x="534" y="1801"/>
                  <a:pt x="534" y="1808"/>
                </a:cubicBezTo>
                <a:cubicBezTo>
                  <a:pt x="534" y="1777"/>
                  <a:pt x="534" y="1738"/>
                  <a:pt x="534" y="1722"/>
                </a:cubicBezTo>
                <a:cubicBezTo>
                  <a:pt x="534" y="1722"/>
                  <a:pt x="534" y="1722"/>
                  <a:pt x="542" y="1722"/>
                </a:cubicBezTo>
                <a:cubicBezTo>
                  <a:pt x="542" y="1730"/>
                  <a:pt x="542" y="1746"/>
                  <a:pt x="542" y="1746"/>
                </a:cubicBezTo>
                <a:cubicBezTo>
                  <a:pt x="534" y="1761"/>
                  <a:pt x="534" y="1793"/>
                  <a:pt x="534" y="1824"/>
                </a:cubicBezTo>
                <a:cubicBezTo>
                  <a:pt x="534" y="1824"/>
                  <a:pt x="534" y="1832"/>
                  <a:pt x="534" y="1832"/>
                </a:cubicBezTo>
                <a:cubicBezTo>
                  <a:pt x="534" y="1824"/>
                  <a:pt x="534" y="1824"/>
                  <a:pt x="534" y="1824"/>
                </a:cubicBezTo>
                <a:cubicBezTo>
                  <a:pt x="534" y="1832"/>
                  <a:pt x="534" y="1832"/>
                  <a:pt x="534" y="1840"/>
                </a:cubicBezTo>
                <a:cubicBezTo>
                  <a:pt x="534" y="1840"/>
                  <a:pt x="534" y="1848"/>
                  <a:pt x="534" y="1855"/>
                </a:cubicBezTo>
                <a:cubicBezTo>
                  <a:pt x="534" y="1855"/>
                  <a:pt x="534" y="1855"/>
                  <a:pt x="534" y="1855"/>
                </a:cubicBezTo>
                <a:cubicBezTo>
                  <a:pt x="534" y="1855"/>
                  <a:pt x="534" y="1855"/>
                  <a:pt x="534" y="1855"/>
                </a:cubicBezTo>
                <a:cubicBezTo>
                  <a:pt x="534" y="1855"/>
                  <a:pt x="534" y="1863"/>
                  <a:pt x="534" y="1871"/>
                </a:cubicBezTo>
                <a:cubicBezTo>
                  <a:pt x="534" y="1871"/>
                  <a:pt x="534" y="1871"/>
                  <a:pt x="534" y="1871"/>
                </a:cubicBezTo>
                <a:cubicBezTo>
                  <a:pt x="534" y="1871"/>
                  <a:pt x="534" y="1871"/>
                  <a:pt x="534" y="1871"/>
                </a:cubicBezTo>
                <a:cubicBezTo>
                  <a:pt x="534" y="1879"/>
                  <a:pt x="534" y="1887"/>
                  <a:pt x="534" y="1895"/>
                </a:cubicBezTo>
                <a:cubicBezTo>
                  <a:pt x="534" y="1895"/>
                  <a:pt x="534" y="1895"/>
                  <a:pt x="534" y="1895"/>
                </a:cubicBezTo>
                <a:cubicBezTo>
                  <a:pt x="534" y="1895"/>
                  <a:pt x="534" y="1895"/>
                  <a:pt x="534" y="1902"/>
                </a:cubicBezTo>
                <a:cubicBezTo>
                  <a:pt x="534" y="1902"/>
                  <a:pt x="534" y="1902"/>
                  <a:pt x="534" y="1902"/>
                </a:cubicBezTo>
                <a:cubicBezTo>
                  <a:pt x="534" y="1910"/>
                  <a:pt x="534" y="1910"/>
                  <a:pt x="534" y="1910"/>
                </a:cubicBezTo>
                <a:cubicBezTo>
                  <a:pt x="534" y="1910"/>
                  <a:pt x="534" y="1910"/>
                  <a:pt x="534" y="1910"/>
                </a:cubicBezTo>
                <a:cubicBezTo>
                  <a:pt x="534" y="1934"/>
                  <a:pt x="534" y="1934"/>
                  <a:pt x="534" y="1941"/>
                </a:cubicBezTo>
                <a:cubicBezTo>
                  <a:pt x="534" y="1941"/>
                  <a:pt x="534" y="1941"/>
                  <a:pt x="534" y="1941"/>
                </a:cubicBezTo>
                <a:cubicBezTo>
                  <a:pt x="534" y="1949"/>
                  <a:pt x="534" y="1949"/>
                  <a:pt x="534" y="1957"/>
                </a:cubicBezTo>
                <a:cubicBezTo>
                  <a:pt x="534" y="1973"/>
                  <a:pt x="534" y="1996"/>
                  <a:pt x="542" y="2012"/>
                </a:cubicBezTo>
                <a:cubicBezTo>
                  <a:pt x="542" y="2035"/>
                  <a:pt x="542" y="2028"/>
                  <a:pt x="542" y="2043"/>
                </a:cubicBezTo>
                <a:cubicBezTo>
                  <a:pt x="542" y="2043"/>
                  <a:pt x="542" y="2043"/>
                  <a:pt x="542" y="2043"/>
                </a:cubicBezTo>
                <a:cubicBezTo>
                  <a:pt x="542" y="2035"/>
                  <a:pt x="542" y="2035"/>
                  <a:pt x="542" y="2028"/>
                </a:cubicBezTo>
                <a:cubicBezTo>
                  <a:pt x="550" y="2043"/>
                  <a:pt x="550" y="2059"/>
                  <a:pt x="550" y="2082"/>
                </a:cubicBezTo>
                <a:cubicBezTo>
                  <a:pt x="550" y="2059"/>
                  <a:pt x="550" y="2035"/>
                  <a:pt x="550" y="2020"/>
                </a:cubicBezTo>
                <a:cubicBezTo>
                  <a:pt x="550" y="2020"/>
                  <a:pt x="550" y="2020"/>
                  <a:pt x="550" y="2020"/>
                </a:cubicBezTo>
                <a:cubicBezTo>
                  <a:pt x="550" y="2028"/>
                  <a:pt x="550" y="2035"/>
                  <a:pt x="550" y="2051"/>
                </a:cubicBezTo>
                <a:cubicBezTo>
                  <a:pt x="550" y="2043"/>
                  <a:pt x="550" y="2051"/>
                  <a:pt x="550" y="2043"/>
                </a:cubicBezTo>
                <a:cubicBezTo>
                  <a:pt x="550" y="2035"/>
                  <a:pt x="550" y="2035"/>
                  <a:pt x="550" y="2035"/>
                </a:cubicBezTo>
                <a:cubicBezTo>
                  <a:pt x="550" y="2028"/>
                  <a:pt x="550" y="2028"/>
                  <a:pt x="550" y="2020"/>
                </a:cubicBezTo>
                <a:cubicBezTo>
                  <a:pt x="550" y="2028"/>
                  <a:pt x="550" y="2028"/>
                  <a:pt x="550" y="2028"/>
                </a:cubicBezTo>
                <a:cubicBezTo>
                  <a:pt x="550" y="2020"/>
                  <a:pt x="550" y="2020"/>
                  <a:pt x="550" y="2020"/>
                </a:cubicBezTo>
                <a:cubicBezTo>
                  <a:pt x="550" y="2004"/>
                  <a:pt x="550" y="2004"/>
                  <a:pt x="550" y="2004"/>
                </a:cubicBezTo>
                <a:cubicBezTo>
                  <a:pt x="550" y="1996"/>
                  <a:pt x="542" y="1957"/>
                  <a:pt x="542" y="1941"/>
                </a:cubicBezTo>
                <a:cubicBezTo>
                  <a:pt x="542" y="1926"/>
                  <a:pt x="542" y="1910"/>
                  <a:pt x="542" y="1926"/>
                </a:cubicBezTo>
                <a:cubicBezTo>
                  <a:pt x="542" y="1926"/>
                  <a:pt x="542" y="1926"/>
                  <a:pt x="542" y="1910"/>
                </a:cubicBezTo>
                <a:cubicBezTo>
                  <a:pt x="550" y="1902"/>
                  <a:pt x="550" y="1895"/>
                  <a:pt x="550" y="1895"/>
                </a:cubicBezTo>
                <a:cubicBezTo>
                  <a:pt x="550" y="1895"/>
                  <a:pt x="550" y="1895"/>
                  <a:pt x="550" y="1895"/>
                </a:cubicBezTo>
                <a:cubicBezTo>
                  <a:pt x="550" y="1902"/>
                  <a:pt x="550" y="1910"/>
                  <a:pt x="550" y="1918"/>
                </a:cubicBezTo>
                <a:cubicBezTo>
                  <a:pt x="550" y="1887"/>
                  <a:pt x="550" y="1871"/>
                  <a:pt x="550" y="1863"/>
                </a:cubicBezTo>
                <a:cubicBezTo>
                  <a:pt x="550" y="1855"/>
                  <a:pt x="550" y="1855"/>
                  <a:pt x="550" y="1855"/>
                </a:cubicBezTo>
                <a:cubicBezTo>
                  <a:pt x="550" y="1855"/>
                  <a:pt x="550" y="1855"/>
                  <a:pt x="550" y="1855"/>
                </a:cubicBezTo>
                <a:cubicBezTo>
                  <a:pt x="550" y="1855"/>
                  <a:pt x="550" y="1855"/>
                  <a:pt x="550" y="1855"/>
                </a:cubicBezTo>
                <a:cubicBezTo>
                  <a:pt x="550" y="1855"/>
                  <a:pt x="550" y="1855"/>
                  <a:pt x="550" y="1840"/>
                </a:cubicBezTo>
                <a:cubicBezTo>
                  <a:pt x="550" y="1840"/>
                  <a:pt x="550" y="1840"/>
                  <a:pt x="550" y="1824"/>
                </a:cubicBezTo>
                <a:cubicBezTo>
                  <a:pt x="550" y="1824"/>
                  <a:pt x="550" y="1824"/>
                  <a:pt x="550" y="1824"/>
                </a:cubicBezTo>
                <a:cubicBezTo>
                  <a:pt x="550" y="1824"/>
                  <a:pt x="550" y="1824"/>
                  <a:pt x="558" y="1808"/>
                </a:cubicBezTo>
                <a:cubicBezTo>
                  <a:pt x="558" y="1801"/>
                  <a:pt x="558" y="1793"/>
                  <a:pt x="558" y="1793"/>
                </a:cubicBezTo>
                <a:cubicBezTo>
                  <a:pt x="558" y="1793"/>
                  <a:pt x="558" y="1793"/>
                  <a:pt x="558" y="1793"/>
                </a:cubicBezTo>
                <a:cubicBezTo>
                  <a:pt x="558" y="1793"/>
                  <a:pt x="558" y="1793"/>
                  <a:pt x="558" y="1785"/>
                </a:cubicBezTo>
                <a:cubicBezTo>
                  <a:pt x="558" y="1777"/>
                  <a:pt x="558" y="1785"/>
                  <a:pt x="558" y="1777"/>
                </a:cubicBezTo>
                <a:cubicBezTo>
                  <a:pt x="558" y="1746"/>
                  <a:pt x="566" y="1683"/>
                  <a:pt x="558" y="1683"/>
                </a:cubicBezTo>
                <a:cubicBezTo>
                  <a:pt x="558" y="1683"/>
                  <a:pt x="558" y="1683"/>
                  <a:pt x="558" y="1668"/>
                </a:cubicBezTo>
                <a:cubicBezTo>
                  <a:pt x="558" y="1668"/>
                  <a:pt x="558" y="1668"/>
                  <a:pt x="558" y="1660"/>
                </a:cubicBezTo>
                <a:cubicBezTo>
                  <a:pt x="558" y="1660"/>
                  <a:pt x="558" y="1660"/>
                  <a:pt x="558" y="1660"/>
                </a:cubicBezTo>
                <a:cubicBezTo>
                  <a:pt x="558" y="1660"/>
                  <a:pt x="558" y="1660"/>
                  <a:pt x="558" y="1660"/>
                </a:cubicBezTo>
                <a:cubicBezTo>
                  <a:pt x="558" y="1660"/>
                  <a:pt x="558" y="1652"/>
                  <a:pt x="558" y="1652"/>
                </a:cubicBezTo>
                <a:cubicBezTo>
                  <a:pt x="558" y="1652"/>
                  <a:pt x="558" y="1652"/>
                  <a:pt x="558" y="1644"/>
                </a:cubicBezTo>
                <a:cubicBezTo>
                  <a:pt x="558" y="1636"/>
                  <a:pt x="558" y="1636"/>
                  <a:pt x="558" y="1636"/>
                </a:cubicBezTo>
                <a:cubicBezTo>
                  <a:pt x="566" y="1636"/>
                  <a:pt x="566" y="1636"/>
                  <a:pt x="566" y="1644"/>
                </a:cubicBezTo>
                <a:cubicBezTo>
                  <a:pt x="566" y="1644"/>
                  <a:pt x="566" y="1644"/>
                  <a:pt x="566" y="1644"/>
                </a:cubicBezTo>
                <a:cubicBezTo>
                  <a:pt x="566" y="1636"/>
                  <a:pt x="566" y="1636"/>
                  <a:pt x="566" y="1636"/>
                </a:cubicBezTo>
                <a:cubicBezTo>
                  <a:pt x="566" y="1636"/>
                  <a:pt x="566" y="1628"/>
                  <a:pt x="566" y="1628"/>
                </a:cubicBezTo>
                <a:cubicBezTo>
                  <a:pt x="566" y="1628"/>
                  <a:pt x="566" y="1628"/>
                  <a:pt x="566" y="1628"/>
                </a:cubicBezTo>
                <a:cubicBezTo>
                  <a:pt x="566" y="1613"/>
                  <a:pt x="566" y="1628"/>
                  <a:pt x="566" y="1613"/>
                </a:cubicBezTo>
                <a:cubicBezTo>
                  <a:pt x="566" y="1613"/>
                  <a:pt x="566" y="1613"/>
                  <a:pt x="566" y="1613"/>
                </a:cubicBezTo>
                <a:cubicBezTo>
                  <a:pt x="566" y="1613"/>
                  <a:pt x="566" y="1613"/>
                  <a:pt x="566" y="1605"/>
                </a:cubicBezTo>
                <a:cubicBezTo>
                  <a:pt x="566" y="1605"/>
                  <a:pt x="566" y="1605"/>
                  <a:pt x="566" y="1605"/>
                </a:cubicBezTo>
                <a:cubicBezTo>
                  <a:pt x="566" y="1605"/>
                  <a:pt x="566" y="1605"/>
                  <a:pt x="566" y="1597"/>
                </a:cubicBezTo>
                <a:cubicBezTo>
                  <a:pt x="566" y="1589"/>
                  <a:pt x="566" y="1597"/>
                  <a:pt x="566" y="1597"/>
                </a:cubicBezTo>
                <a:cubicBezTo>
                  <a:pt x="566" y="1597"/>
                  <a:pt x="566" y="1597"/>
                  <a:pt x="566" y="1581"/>
                </a:cubicBezTo>
                <a:cubicBezTo>
                  <a:pt x="566" y="1542"/>
                  <a:pt x="574" y="1464"/>
                  <a:pt x="574" y="1409"/>
                </a:cubicBezTo>
                <a:cubicBezTo>
                  <a:pt x="574" y="1409"/>
                  <a:pt x="574" y="1409"/>
                  <a:pt x="574" y="1409"/>
                </a:cubicBezTo>
                <a:cubicBezTo>
                  <a:pt x="582" y="1409"/>
                  <a:pt x="582" y="1409"/>
                  <a:pt x="582" y="1425"/>
                </a:cubicBezTo>
                <a:cubicBezTo>
                  <a:pt x="582" y="1425"/>
                  <a:pt x="582" y="1425"/>
                  <a:pt x="582" y="1409"/>
                </a:cubicBezTo>
                <a:cubicBezTo>
                  <a:pt x="582" y="1409"/>
                  <a:pt x="582" y="1409"/>
                  <a:pt x="582" y="1394"/>
                </a:cubicBezTo>
                <a:cubicBezTo>
                  <a:pt x="582" y="1394"/>
                  <a:pt x="582" y="1394"/>
                  <a:pt x="574" y="1394"/>
                </a:cubicBezTo>
                <a:cubicBezTo>
                  <a:pt x="574" y="1386"/>
                  <a:pt x="574" y="1378"/>
                  <a:pt x="574" y="1362"/>
                </a:cubicBezTo>
                <a:cubicBezTo>
                  <a:pt x="574" y="1261"/>
                  <a:pt x="574" y="1143"/>
                  <a:pt x="566" y="1065"/>
                </a:cubicBezTo>
                <a:cubicBezTo>
                  <a:pt x="566" y="1065"/>
                  <a:pt x="566" y="1065"/>
                  <a:pt x="566" y="1049"/>
                </a:cubicBezTo>
                <a:cubicBezTo>
                  <a:pt x="566" y="1041"/>
                  <a:pt x="566" y="1034"/>
                  <a:pt x="566" y="1026"/>
                </a:cubicBezTo>
                <a:cubicBezTo>
                  <a:pt x="566" y="1026"/>
                  <a:pt x="566" y="1026"/>
                  <a:pt x="566" y="1026"/>
                </a:cubicBezTo>
                <a:cubicBezTo>
                  <a:pt x="566" y="1026"/>
                  <a:pt x="566" y="1026"/>
                  <a:pt x="566" y="1026"/>
                </a:cubicBezTo>
                <a:cubicBezTo>
                  <a:pt x="566" y="1010"/>
                  <a:pt x="566" y="994"/>
                  <a:pt x="566" y="979"/>
                </a:cubicBezTo>
                <a:cubicBezTo>
                  <a:pt x="566" y="979"/>
                  <a:pt x="566" y="979"/>
                  <a:pt x="566" y="979"/>
                </a:cubicBezTo>
                <a:cubicBezTo>
                  <a:pt x="566" y="979"/>
                  <a:pt x="566" y="979"/>
                  <a:pt x="566" y="979"/>
                </a:cubicBezTo>
                <a:cubicBezTo>
                  <a:pt x="566" y="963"/>
                  <a:pt x="566" y="971"/>
                  <a:pt x="566" y="955"/>
                </a:cubicBezTo>
                <a:cubicBezTo>
                  <a:pt x="566" y="963"/>
                  <a:pt x="566" y="955"/>
                  <a:pt x="566" y="971"/>
                </a:cubicBezTo>
                <a:cubicBezTo>
                  <a:pt x="558" y="971"/>
                  <a:pt x="558" y="940"/>
                  <a:pt x="558" y="916"/>
                </a:cubicBezTo>
                <a:cubicBezTo>
                  <a:pt x="558" y="916"/>
                  <a:pt x="558" y="908"/>
                  <a:pt x="566" y="924"/>
                </a:cubicBezTo>
                <a:cubicBezTo>
                  <a:pt x="566" y="924"/>
                  <a:pt x="566" y="924"/>
                  <a:pt x="566" y="916"/>
                </a:cubicBezTo>
                <a:cubicBezTo>
                  <a:pt x="566" y="916"/>
                  <a:pt x="566" y="916"/>
                  <a:pt x="558" y="877"/>
                </a:cubicBezTo>
                <a:cubicBezTo>
                  <a:pt x="558" y="877"/>
                  <a:pt x="558" y="869"/>
                  <a:pt x="558" y="869"/>
                </a:cubicBezTo>
                <a:cubicBezTo>
                  <a:pt x="558" y="869"/>
                  <a:pt x="558" y="861"/>
                  <a:pt x="558" y="861"/>
                </a:cubicBezTo>
                <a:cubicBezTo>
                  <a:pt x="566" y="861"/>
                  <a:pt x="566" y="861"/>
                  <a:pt x="566" y="861"/>
                </a:cubicBezTo>
                <a:cubicBezTo>
                  <a:pt x="566" y="861"/>
                  <a:pt x="566" y="861"/>
                  <a:pt x="566" y="861"/>
                </a:cubicBezTo>
                <a:cubicBezTo>
                  <a:pt x="558" y="854"/>
                  <a:pt x="558" y="854"/>
                  <a:pt x="558" y="854"/>
                </a:cubicBezTo>
                <a:cubicBezTo>
                  <a:pt x="558" y="854"/>
                  <a:pt x="558" y="854"/>
                  <a:pt x="558" y="861"/>
                </a:cubicBezTo>
                <a:cubicBezTo>
                  <a:pt x="550" y="846"/>
                  <a:pt x="558" y="846"/>
                  <a:pt x="550" y="846"/>
                </a:cubicBezTo>
                <a:cubicBezTo>
                  <a:pt x="550" y="846"/>
                  <a:pt x="550" y="846"/>
                  <a:pt x="550" y="830"/>
                </a:cubicBezTo>
                <a:cubicBezTo>
                  <a:pt x="558" y="830"/>
                  <a:pt x="558" y="830"/>
                  <a:pt x="558" y="830"/>
                </a:cubicBezTo>
                <a:cubicBezTo>
                  <a:pt x="550" y="814"/>
                  <a:pt x="550" y="814"/>
                  <a:pt x="550" y="814"/>
                </a:cubicBezTo>
                <a:cubicBezTo>
                  <a:pt x="558" y="807"/>
                  <a:pt x="558" y="807"/>
                  <a:pt x="558" y="807"/>
                </a:cubicBezTo>
                <a:cubicBezTo>
                  <a:pt x="550" y="799"/>
                  <a:pt x="550" y="799"/>
                  <a:pt x="550" y="799"/>
                </a:cubicBezTo>
                <a:cubicBezTo>
                  <a:pt x="550" y="799"/>
                  <a:pt x="550" y="799"/>
                  <a:pt x="550" y="799"/>
                </a:cubicBezTo>
                <a:cubicBezTo>
                  <a:pt x="550" y="791"/>
                  <a:pt x="550" y="791"/>
                  <a:pt x="550" y="783"/>
                </a:cubicBezTo>
                <a:cubicBezTo>
                  <a:pt x="550" y="783"/>
                  <a:pt x="550" y="775"/>
                  <a:pt x="550" y="775"/>
                </a:cubicBezTo>
                <a:cubicBezTo>
                  <a:pt x="550" y="767"/>
                  <a:pt x="550" y="752"/>
                  <a:pt x="550" y="736"/>
                </a:cubicBezTo>
                <a:cubicBezTo>
                  <a:pt x="550" y="736"/>
                  <a:pt x="550" y="721"/>
                  <a:pt x="550" y="721"/>
                </a:cubicBezTo>
                <a:cubicBezTo>
                  <a:pt x="550" y="713"/>
                  <a:pt x="550" y="721"/>
                  <a:pt x="550" y="713"/>
                </a:cubicBezTo>
                <a:cubicBezTo>
                  <a:pt x="550" y="713"/>
                  <a:pt x="550" y="713"/>
                  <a:pt x="550" y="728"/>
                </a:cubicBezTo>
                <a:cubicBezTo>
                  <a:pt x="550" y="721"/>
                  <a:pt x="550" y="697"/>
                  <a:pt x="542" y="697"/>
                </a:cubicBezTo>
                <a:cubicBezTo>
                  <a:pt x="542" y="697"/>
                  <a:pt x="542" y="697"/>
                  <a:pt x="542" y="689"/>
                </a:cubicBezTo>
                <a:cubicBezTo>
                  <a:pt x="542" y="689"/>
                  <a:pt x="542" y="689"/>
                  <a:pt x="542" y="689"/>
                </a:cubicBezTo>
                <a:cubicBezTo>
                  <a:pt x="542" y="681"/>
                  <a:pt x="542" y="681"/>
                  <a:pt x="550" y="689"/>
                </a:cubicBezTo>
                <a:cubicBezTo>
                  <a:pt x="542" y="681"/>
                  <a:pt x="542" y="666"/>
                  <a:pt x="542" y="658"/>
                </a:cubicBezTo>
                <a:cubicBezTo>
                  <a:pt x="542" y="658"/>
                  <a:pt x="542" y="658"/>
                  <a:pt x="550" y="666"/>
                </a:cubicBezTo>
                <a:cubicBezTo>
                  <a:pt x="550" y="666"/>
                  <a:pt x="550" y="666"/>
                  <a:pt x="542" y="619"/>
                </a:cubicBezTo>
                <a:cubicBezTo>
                  <a:pt x="542" y="619"/>
                  <a:pt x="542" y="627"/>
                  <a:pt x="542" y="627"/>
                </a:cubicBezTo>
                <a:cubicBezTo>
                  <a:pt x="542" y="634"/>
                  <a:pt x="542" y="634"/>
                  <a:pt x="542" y="642"/>
                </a:cubicBezTo>
                <a:cubicBezTo>
                  <a:pt x="542" y="642"/>
                  <a:pt x="542" y="642"/>
                  <a:pt x="542" y="650"/>
                </a:cubicBezTo>
                <a:cubicBezTo>
                  <a:pt x="542" y="642"/>
                  <a:pt x="542" y="619"/>
                  <a:pt x="542" y="611"/>
                </a:cubicBezTo>
                <a:cubicBezTo>
                  <a:pt x="542" y="611"/>
                  <a:pt x="542" y="619"/>
                  <a:pt x="542" y="611"/>
                </a:cubicBezTo>
                <a:cubicBezTo>
                  <a:pt x="542" y="603"/>
                  <a:pt x="542" y="587"/>
                  <a:pt x="542" y="572"/>
                </a:cubicBezTo>
                <a:cubicBezTo>
                  <a:pt x="542" y="572"/>
                  <a:pt x="542" y="572"/>
                  <a:pt x="542" y="580"/>
                </a:cubicBezTo>
                <a:cubicBezTo>
                  <a:pt x="542" y="580"/>
                  <a:pt x="542" y="580"/>
                  <a:pt x="542" y="580"/>
                </a:cubicBezTo>
                <a:cubicBezTo>
                  <a:pt x="542" y="580"/>
                  <a:pt x="542" y="580"/>
                  <a:pt x="534" y="580"/>
                </a:cubicBezTo>
                <a:cubicBezTo>
                  <a:pt x="534" y="580"/>
                  <a:pt x="534" y="580"/>
                  <a:pt x="534" y="564"/>
                </a:cubicBezTo>
                <a:cubicBezTo>
                  <a:pt x="534" y="564"/>
                  <a:pt x="534" y="564"/>
                  <a:pt x="534" y="564"/>
                </a:cubicBezTo>
                <a:cubicBezTo>
                  <a:pt x="534" y="556"/>
                  <a:pt x="534" y="556"/>
                  <a:pt x="534" y="548"/>
                </a:cubicBezTo>
                <a:cubicBezTo>
                  <a:pt x="534" y="548"/>
                  <a:pt x="534" y="548"/>
                  <a:pt x="534" y="548"/>
                </a:cubicBezTo>
                <a:cubicBezTo>
                  <a:pt x="534" y="548"/>
                  <a:pt x="534" y="548"/>
                  <a:pt x="534" y="548"/>
                </a:cubicBezTo>
                <a:cubicBezTo>
                  <a:pt x="534" y="541"/>
                  <a:pt x="534" y="541"/>
                  <a:pt x="534" y="541"/>
                </a:cubicBezTo>
                <a:cubicBezTo>
                  <a:pt x="534" y="541"/>
                  <a:pt x="534" y="541"/>
                  <a:pt x="534" y="541"/>
                </a:cubicBezTo>
                <a:cubicBezTo>
                  <a:pt x="534" y="525"/>
                  <a:pt x="527" y="517"/>
                  <a:pt x="527" y="509"/>
                </a:cubicBezTo>
                <a:cubicBezTo>
                  <a:pt x="527" y="509"/>
                  <a:pt x="527" y="509"/>
                  <a:pt x="527" y="486"/>
                </a:cubicBezTo>
                <a:cubicBezTo>
                  <a:pt x="527" y="478"/>
                  <a:pt x="527" y="478"/>
                  <a:pt x="527" y="478"/>
                </a:cubicBezTo>
                <a:cubicBezTo>
                  <a:pt x="527" y="478"/>
                  <a:pt x="527" y="478"/>
                  <a:pt x="527" y="470"/>
                </a:cubicBezTo>
                <a:cubicBezTo>
                  <a:pt x="519" y="454"/>
                  <a:pt x="527" y="470"/>
                  <a:pt x="519" y="462"/>
                </a:cubicBezTo>
                <a:cubicBezTo>
                  <a:pt x="519" y="462"/>
                  <a:pt x="519" y="462"/>
                  <a:pt x="519" y="454"/>
                </a:cubicBezTo>
                <a:cubicBezTo>
                  <a:pt x="519" y="454"/>
                  <a:pt x="519" y="454"/>
                  <a:pt x="519" y="447"/>
                </a:cubicBezTo>
                <a:cubicBezTo>
                  <a:pt x="519" y="447"/>
                  <a:pt x="519" y="447"/>
                  <a:pt x="519" y="447"/>
                </a:cubicBezTo>
                <a:cubicBezTo>
                  <a:pt x="511" y="439"/>
                  <a:pt x="519" y="447"/>
                  <a:pt x="511" y="431"/>
                </a:cubicBezTo>
                <a:cubicBezTo>
                  <a:pt x="511" y="423"/>
                  <a:pt x="511" y="423"/>
                  <a:pt x="511" y="423"/>
                </a:cubicBezTo>
                <a:cubicBezTo>
                  <a:pt x="511" y="423"/>
                  <a:pt x="511" y="423"/>
                  <a:pt x="511" y="423"/>
                </a:cubicBezTo>
                <a:cubicBezTo>
                  <a:pt x="511" y="423"/>
                  <a:pt x="511" y="423"/>
                  <a:pt x="511" y="423"/>
                </a:cubicBezTo>
                <a:cubicBezTo>
                  <a:pt x="511" y="423"/>
                  <a:pt x="511" y="423"/>
                  <a:pt x="511" y="423"/>
                </a:cubicBezTo>
                <a:cubicBezTo>
                  <a:pt x="511" y="431"/>
                  <a:pt x="511" y="439"/>
                  <a:pt x="511" y="431"/>
                </a:cubicBezTo>
                <a:cubicBezTo>
                  <a:pt x="511" y="439"/>
                  <a:pt x="511" y="439"/>
                  <a:pt x="511" y="439"/>
                </a:cubicBezTo>
                <a:cubicBezTo>
                  <a:pt x="511" y="439"/>
                  <a:pt x="511" y="439"/>
                  <a:pt x="511" y="423"/>
                </a:cubicBezTo>
                <a:cubicBezTo>
                  <a:pt x="511" y="423"/>
                  <a:pt x="511" y="423"/>
                  <a:pt x="511" y="423"/>
                </a:cubicBezTo>
                <a:cubicBezTo>
                  <a:pt x="511" y="423"/>
                  <a:pt x="511" y="415"/>
                  <a:pt x="511" y="415"/>
                </a:cubicBezTo>
                <a:cubicBezTo>
                  <a:pt x="511" y="415"/>
                  <a:pt x="511" y="415"/>
                  <a:pt x="511" y="415"/>
                </a:cubicBezTo>
                <a:cubicBezTo>
                  <a:pt x="511" y="400"/>
                  <a:pt x="511" y="384"/>
                  <a:pt x="511" y="384"/>
                </a:cubicBezTo>
                <a:cubicBezTo>
                  <a:pt x="511" y="368"/>
                  <a:pt x="511" y="376"/>
                  <a:pt x="511" y="368"/>
                </a:cubicBezTo>
                <a:cubicBezTo>
                  <a:pt x="511" y="368"/>
                  <a:pt x="511" y="368"/>
                  <a:pt x="511" y="368"/>
                </a:cubicBezTo>
                <a:cubicBezTo>
                  <a:pt x="511" y="368"/>
                  <a:pt x="511" y="368"/>
                  <a:pt x="511" y="353"/>
                </a:cubicBezTo>
                <a:cubicBezTo>
                  <a:pt x="503" y="337"/>
                  <a:pt x="495" y="314"/>
                  <a:pt x="495" y="306"/>
                </a:cubicBezTo>
                <a:cubicBezTo>
                  <a:pt x="495" y="298"/>
                  <a:pt x="495" y="298"/>
                  <a:pt x="495" y="298"/>
                </a:cubicBezTo>
                <a:cubicBezTo>
                  <a:pt x="495" y="274"/>
                  <a:pt x="495" y="282"/>
                  <a:pt x="495" y="282"/>
                </a:cubicBezTo>
                <a:cubicBezTo>
                  <a:pt x="487" y="259"/>
                  <a:pt x="495" y="274"/>
                  <a:pt x="487" y="259"/>
                </a:cubicBezTo>
                <a:cubicBezTo>
                  <a:pt x="487" y="259"/>
                  <a:pt x="487" y="259"/>
                  <a:pt x="487" y="243"/>
                </a:cubicBezTo>
                <a:cubicBezTo>
                  <a:pt x="487" y="227"/>
                  <a:pt x="479" y="220"/>
                  <a:pt x="479" y="220"/>
                </a:cubicBezTo>
                <a:cubicBezTo>
                  <a:pt x="479" y="212"/>
                  <a:pt x="479" y="212"/>
                  <a:pt x="479" y="204"/>
                </a:cubicBezTo>
                <a:cubicBezTo>
                  <a:pt x="479" y="196"/>
                  <a:pt x="479" y="204"/>
                  <a:pt x="472" y="188"/>
                </a:cubicBezTo>
                <a:cubicBezTo>
                  <a:pt x="472" y="188"/>
                  <a:pt x="472" y="188"/>
                  <a:pt x="472" y="188"/>
                </a:cubicBezTo>
                <a:cubicBezTo>
                  <a:pt x="472" y="196"/>
                  <a:pt x="479" y="196"/>
                  <a:pt x="479" y="204"/>
                </a:cubicBezTo>
                <a:cubicBezTo>
                  <a:pt x="479" y="204"/>
                  <a:pt x="472" y="196"/>
                  <a:pt x="472" y="188"/>
                </a:cubicBezTo>
                <a:cubicBezTo>
                  <a:pt x="472" y="188"/>
                  <a:pt x="472" y="188"/>
                  <a:pt x="472" y="188"/>
                </a:cubicBezTo>
                <a:cubicBezTo>
                  <a:pt x="472" y="204"/>
                  <a:pt x="472" y="204"/>
                  <a:pt x="472" y="204"/>
                </a:cubicBezTo>
                <a:cubicBezTo>
                  <a:pt x="472" y="204"/>
                  <a:pt x="472" y="196"/>
                  <a:pt x="472" y="196"/>
                </a:cubicBezTo>
                <a:cubicBezTo>
                  <a:pt x="472" y="204"/>
                  <a:pt x="479" y="204"/>
                  <a:pt x="479" y="204"/>
                </a:cubicBezTo>
                <a:cubicBezTo>
                  <a:pt x="479" y="204"/>
                  <a:pt x="479" y="204"/>
                  <a:pt x="479" y="204"/>
                </a:cubicBezTo>
                <a:cubicBezTo>
                  <a:pt x="479" y="204"/>
                  <a:pt x="479" y="204"/>
                  <a:pt x="472" y="204"/>
                </a:cubicBezTo>
                <a:cubicBezTo>
                  <a:pt x="479" y="212"/>
                  <a:pt x="479" y="212"/>
                  <a:pt x="479" y="212"/>
                </a:cubicBezTo>
                <a:cubicBezTo>
                  <a:pt x="479" y="212"/>
                  <a:pt x="479" y="212"/>
                  <a:pt x="479" y="212"/>
                </a:cubicBezTo>
                <a:cubicBezTo>
                  <a:pt x="479" y="212"/>
                  <a:pt x="479" y="212"/>
                  <a:pt x="479" y="227"/>
                </a:cubicBezTo>
                <a:cubicBezTo>
                  <a:pt x="479" y="220"/>
                  <a:pt x="479" y="220"/>
                  <a:pt x="479" y="220"/>
                </a:cubicBezTo>
                <a:cubicBezTo>
                  <a:pt x="479" y="251"/>
                  <a:pt x="487" y="274"/>
                  <a:pt x="487" y="282"/>
                </a:cubicBezTo>
                <a:cubicBezTo>
                  <a:pt x="487" y="282"/>
                  <a:pt x="479" y="267"/>
                  <a:pt x="479" y="251"/>
                </a:cubicBezTo>
                <a:cubicBezTo>
                  <a:pt x="479" y="235"/>
                  <a:pt x="472" y="235"/>
                  <a:pt x="472" y="251"/>
                </a:cubicBezTo>
                <a:cubicBezTo>
                  <a:pt x="472" y="251"/>
                  <a:pt x="472" y="251"/>
                  <a:pt x="472" y="251"/>
                </a:cubicBezTo>
                <a:cubicBezTo>
                  <a:pt x="464" y="212"/>
                  <a:pt x="456" y="165"/>
                  <a:pt x="440" y="110"/>
                </a:cubicBezTo>
                <a:cubicBezTo>
                  <a:pt x="440" y="110"/>
                  <a:pt x="440" y="110"/>
                  <a:pt x="440" y="102"/>
                </a:cubicBezTo>
                <a:cubicBezTo>
                  <a:pt x="448" y="110"/>
                  <a:pt x="448" y="110"/>
                  <a:pt x="448" y="126"/>
                </a:cubicBezTo>
                <a:cubicBezTo>
                  <a:pt x="448" y="118"/>
                  <a:pt x="448" y="118"/>
                  <a:pt x="448" y="110"/>
                </a:cubicBezTo>
                <a:cubicBezTo>
                  <a:pt x="440" y="94"/>
                  <a:pt x="440" y="87"/>
                  <a:pt x="440" y="79"/>
                </a:cubicBezTo>
                <a:cubicBezTo>
                  <a:pt x="440" y="94"/>
                  <a:pt x="440" y="87"/>
                  <a:pt x="432" y="87"/>
                </a:cubicBezTo>
                <a:cubicBezTo>
                  <a:pt x="424" y="55"/>
                  <a:pt x="424" y="47"/>
                  <a:pt x="424" y="32"/>
                </a:cubicBezTo>
                <a:cubicBezTo>
                  <a:pt x="424" y="32"/>
                  <a:pt x="424" y="32"/>
                  <a:pt x="417" y="32"/>
                </a:cubicBezTo>
                <a:cubicBezTo>
                  <a:pt x="417" y="32"/>
                  <a:pt x="417" y="32"/>
                  <a:pt x="417" y="32"/>
                </a:cubicBezTo>
                <a:cubicBezTo>
                  <a:pt x="424" y="55"/>
                  <a:pt x="424" y="47"/>
                  <a:pt x="424" y="63"/>
                </a:cubicBezTo>
                <a:cubicBezTo>
                  <a:pt x="424" y="63"/>
                  <a:pt x="424" y="63"/>
                  <a:pt x="424" y="71"/>
                </a:cubicBezTo>
                <a:cubicBezTo>
                  <a:pt x="424" y="71"/>
                  <a:pt x="424" y="71"/>
                  <a:pt x="424" y="71"/>
                </a:cubicBezTo>
                <a:cubicBezTo>
                  <a:pt x="424" y="71"/>
                  <a:pt x="424" y="71"/>
                  <a:pt x="424" y="87"/>
                </a:cubicBezTo>
                <a:cubicBezTo>
                  <a:pt x="424" y="79"/>
                  <a:pt x="424" y="71"/>
                  <a:pt x="424" y="63"/>
                </a:cubicBezTo>
                <a:cubicBezTo>
                  <a:pt x="424" y="63"/>
                  <a:pt x="424" y="71"/>
                  <a:pt x="424" y="71"/>
                </a:cubicBezTo>
                <a:cubicBezTo>
                  <a:pt x="424" y="63"/>
                  <a:pt x="417" y="55"/>
                  <a:pt x="409" y="32"/>
                </a:cubicBezTo>
                <a:cubicBezTo>
                  <a:pt x="409" y="32"/>
                  <a:pt x="409" y="32"/>
                  <a:pt x="409" y="32"/>
                </a:cubicBezTo>
                <a:cubicBezTo>
                  <a:pt x="409" y="32"/>
                  <a:pt x="409" y="40"/>
                  <a:pt x="409" y="16"/>
                </a:cubicBezTo>
                <a:cubicBezTo>
                  <a:pt x="409" y="47"/>
                  <a:pt x="432" y="118"/>
                  <a:pt x="440" y="149"/>
                </a:cubicBezTo>
                <a:cubicBezTo>
                  <a:pt x="432" y="126"/>
                  <a:pt x="424" y="94"/>
                  <a:pt x="409" y="40"/>
                </a:cubicBezTo>
                <a:cubicBezTo>
                  <a:pt x="409" y="47"/>
                  <a:pt x="409" y="47"/>
                  <a:pt x="409" y="47"/>
                </a:cubicBezTo>
                <a:cubicBezTo>
                  <a:pt x="409" y="40"/>
                  <a:pt x="409" y="24"/>
                  <a:pt x="401" y="0"/>
                </a:cubicBezTo>
                <a:cubicBezTo>
                  <a:pt x="401" y="0"/>
                  <a:pt x="401" y="0"/>
                  <a:pt x="409" y="24"/>
                </a:cubicBezTo>
                <a:cubicBezTo>
                  <a:pt x="409" y="32"/>
                  <a:pt x="409" y="24"/>
                  <a:pt x="409" y="32"/>
                </a:cubicBezTo>
                <a:cubicBezTo>
                  <a:pt x="401" y="16"/>
                  <a:pt x="401" y="32"/>
                  <a:pt x="401" y="32"/>
                </a:cubicBezTo>
                <a:cubicBezTo>
                  <a:pt x="409" y="40"/>
                  <a:pt x="409" y="40"/>
                  <a:pt x="409" y="47"/>
                </a:cubicBezTo>
                <a:cubicBezTo>
                  <a:pt x="409" y="47"/>
                  <a:pt x="409" y="47"/>
                  <a:pt x="409" y="47"/>
                </a:cubicBezTo>
                <a:cubicBezTo>
                  <a:pt x="409" y="63"/>
                  <a:pt x="409" y="63"/>
                  <a:pt x="417" y="87"/>
                </a:cubicBezTo>
                <a:cubicBezTo>
                  <a:pt x="417" y="87"/>
                  <a:pt x="417" y="87"/>
                  <a:pt x="417" y="79"/>
                </a:cubicBezTo>
                <a:cubicBezTo>
                  <a:pt x="417" y="79"/>
                  <a:pt x="417" y="79"/>
                  <a:pt x="417" y="71"/>
                </a:cubicBezTo>
                <a:cubicBezTo>
                  <a:pt x="424" y="87"/>
                  <a:pt x="424" y="87"/>
                  <a:pt x="424" y="102"/>
                </a:cubicBezTo>
                <a:cubicBezTo>
                  <a:pt x="424" y="102"/>
                  <a:pt x="424" y="102"/>
                  <a:pt x="424" y="102"/>
                </a:cubicBezTo>
                <a:cubicBezTo>
                  <a:pt x="424" y="118"/>
                  <a:pt x="424" y="126"/>
                  <a:pt x="432" y="134"/>
                </a:cubicBezTo>
                <a:cubicBezTo>
                  <a:pt x="432" y="134"/>
                  <a:pt x="432" y="134"/>
                  <a:pt x="432" y="141"/>
                </a:cubicBezTo>
                <a:cubicBezTo>
                  <a:pt x="432" y="141"/>
                  <a:pt x="432" y="141"/>
                  <a:pt x="432" y="149"/>
                </a:cubicBezTo>
                <a:cubicBezTo>
                  <a:pt x="432" y="141"/>
                  <a:pt x="432" y="149"/>
                  <a:pt x="440" y="165"/>
                </a:cubicBezTo>
                <a:cubicBezTo>
                  <a:pt x="432" y="165"/>
                  <a:pt x="432" y="165"/>
                  <a:pt x="432" y="165"/>
                </a:cubicBezTo>
                <a:cubicBezTo>
                  <a:pt x="432" y="149"/>
                  <a:pt x="424" y="141"/>
                  <a:pt x="424" y="134"/>
                </a:cubicBezTo>
                <a:cubicBezTo>
                  <a:pt x="424" y="134"/>
                  <a:pt x="424" y="134"/>
                  <a:pt x="424" y="126"/>
                </a:cubicBezTo>
                <a:cubicBezTo>
                  <a:pt x="424" y="118"/>
                  <a:pt x="417" y="94"/>
                  <a:pt x="409" y="79"/>
                </a:cubicBezTo>
                <a:cubicBezTo>
                  <a:pt x="409" y="79"/>
                  <a:pt x="409" y="79"/>
                  <a:pt x="424" y="149"/>
                </a:cubicBezTo>
                <a:cubicBezTo>
                  <a:pt x="432" y="165"/>
                  <a:pt x="424" y="157"/>
                  <a:pt x="424" y="165"/>
                </a:cubicBezTo>
                <a:cubicBezTo>
                  <a:pt x="424" y="165"/>
                  <a:pt x="424" y="165"/>
                  <a:pt x="432" y="165"/>
                </a:cubicBezTo>
                <a:cubicBezTo>
                  <a:pt x="440" y="180"/>
                  <a:pt x="440" y="180"/>
                  <a:pt x="440" y="196"/>
                </a:cubicBezTo>
                <a:cubicBezTo>
                  <a:pt x="440" y="196"/>
                  <a:pt x="440" y="196"/>
                  <a:pt x="440" y="196"/>
                </a:cubicBezTo>
                <a:cubicBezTo>
                  <a:pt x="440" y="196"/>
                  <a:pt x="440" y="196"/>
                  <a:pt x="440" y="173"/>
                </a:cubicBezTo>
                <a:cubicBezTo>
                  <a:pt x="440" y="188"/>
                  <a:pt x="440" y="196"/>
                  <a:pt x="440" y="196"/>
                </a:cubicBezTo>
                <a:cubicBezTo>
                  <a:pt x="448" y="204"/>
                  <a:pt x="456" y="227"/>
                  <a:pt x="456" y="251"/>
                </a:cubicBezTo>
                <a:cubicBezTo>
                  <a:pt x="448" y="235"/>
                  <a:pt x="448" y="243"/>
                  <a:pt x="440" y="235"/>
                </a:cubicBezTo>
                <a:cubicBezTo>
                  <a:pt x="440" y="251"/>
                  <a:pt x="448" y="251"/>
                  <a:pt x="448" y="259"/>
                </a:cubicBezTo>
                <a:cubicBezTo>
                  <a:pt x="448" y="259"/>
                  <a:pt x="440" y="259"/>
                  <a:pt x="440" y="259"/>
                </a:cubicBezTo>
                <a:cubicBezTo>
                  <a:pt x="440" y="243"/>
                  <a:pt x="440" y="243"/>
                  <a:pt x="440" y="243"/>
                </a:cubicBezTo>
                <a:cubicBezTo>
                  <a:pt x="440" y="227"/>
                  <a:pt x="440" y="220"/>
                  <a:pt x="432" y="204"/>
                </a:cubicBezTo>
                <a:cubicBezTo>
                  <a:pt x="432" y="204"/>
                  <a:pt x="432" y="204"/>
                  <a:pt x="432" y="188"/>
                </a:cubicBezTo>
                <a:cubicBezTo>
                  <a:pt x="424" y="180"/>
                  <a:pt x="424" y="165"/>
                  <a:pt x="424" y="165"/>
                </a:cubicBezTo>
                <a:cubicBezTo>
                  <a:pt x="417" y="149"/>
                  <a:pt x="424" y="157"/>
                  <a:pt x="417" y="149"/>
                </a:cubicBezTo>
                <a:cubicBezTo>
                  <a:pt x="409" y="149"/>
                  <a:pt x="417" y="165"/>
                  <a:pt x="409" y="165"/>
                </a:cubicBezTo>
                <a:cubicBezTo>
                  <a:pt x="409" y="165"/>
                  <a:pt x="409" y="165"/>
                  <a:pt x="409" y="157"/>
                </a:cubicBezTo>
                <a:cubicBezTo>
                  <a:pt x="409" y="157"/>
                  <a:pt x="409" y="157"/>
                  <a:pt x="409" y="149"/>
                </a:cubicBezTo>
                <a:close/>
                <a:moveTo>
                  <a:pt x="456" y="501"/>
                </a:moveTo>
                <a:cubicBezTo>
                  <a:pt x="456" y="501"/>
                  <a:pt x="456" y="501"/>
                  <a:pt x="456" y="501"/>
                </a:cubicBezTo>
                <a:cubicBezTo>
                  <a:pt x="456" y="501"/>
                  <a:pt x="456" y="501"/>
                  <a:pt x="456" y="501"/>
                </a:cubicBezTo>
                <a:cubicBezTo>
                  <a:pt x="456" y="501"/>
                  <a:pt x="456" y="501"/>
                  <a:pt x="456" y="501"/>
                </a:cubicBezTo>
                <a:close/>
                <a:moveTo>
                  <a:pt x="550" y="1652"/>
                </a:moveTo>
                <a:cubicBezTo>
                  <a:pt x="550" y="1652"/>
                  <a:pt x="550" y="1652"/>
                  <a:pt x="550" y="1644"/>
                </a:cubicBezTo>
                <a:cubicBezTo>
                  <a:pt x="550" y="1636"/>
                  <a:pt x="550" y="1636"/>
                  <a:pt x="550" y="1636"/>
                </a:cubicBezTo>
                <a:cubicBezTo>
                  <a:pt x="550" y="1652"/>
                  <a:pt x="558" y="1660"/>
                  <a:pt x="558" y="1668"/>
                </a:cubicBezTo>
                <a:cubicBezTo>
                  <a:pt x="558" y="1675"/>
                  <a:pt x="558" y="1683"/>
                  <a:pt x="550" y="1714"/>
                </a:cubicBezTo>
                <a:cubicBezTo>
                  <a:pt x="550" y="1683"/>
                  <a:pt x="550" y="1675"/>
                  <a:pt x="550" y="1652"/>
                </a:cubicBezTo>
                <a:close/>
                <a:moveTo>
                  <a:pt x="558" y="1761"/>
                </a:moveTo>
                <a:cubicBezTo>
                  <a:pt x="558" y="1769"/>
                  <a:pt x="558" y="1769"/>
                  <a:pt x="558" y="1769"/>
                </a:cubicBezTo>
                <a:cubicBezTo>
                  <a:pt x="558" y="1769"/>
                  <a:pt x="558" y="1769"/>
                  <a:pt x="558" y="1769"/>
                </a:cubicBezTo>
                <a:cubicBezTo>
                  <a:pt x="558" y="1769"/>
                  <a:pt x="558" y="1777"/>
                  <a:pt x="558" y="1777"/>
                </a:cubicBezTo>
                <a:cubicBezTo>
                  <a:pt x="558" y="1777"/>
                  <a:pt x="558" y="1777"/>
                  <a:pt x="558" y="1785"/>
                </a:cubicBezTo>
                <a:cubicBezTo>
                  <a:pt x="550" y="1785"/>
                  <a:pt x="550" y="1777"/>
                  <a:pt x="550" y="1777"/>
                </a:cubicBezTo>
                <a:cubicBezTo>
                  <a:pt x="550" y="1777"/>
                  <a:pt x="550" y="1777"/>
                  <a:pt x="558" y="1761"/>
                </a:cubicBezTo>
                <a:close/>
                <a:moveTo>
                  <a:pt x="550" y="1824"/>
                </a:moveTo>
                <a:cubicBezTo>
                  <a:pt x="550" y="1824"/>
                  <a:pt x="550" y="1824"/>
                  <a:pt x="550" y="1832"/>
                </a:cubicBezTo>
                <a:cubicBezTo>
                  <a:pt x="550" y="1848"/>
                  <a:pt x="550" y="1863"/>
                  <a:pt x="550" y="1879"/>
                </a:cubicBezTo>
                <a:cubicBezTo>
                  <a:pt x="550" y="1887"/>
                  <a:pt x="550" y="1887"/>
                  <a:pt x="550" y="1887"/>
                </a:cubicBezTo>
                <a:cubicBezTo>
                  <a:pt x="550" y="1871"/>
                  <a:pt x="550" y="1855"/>
                  <a:pt x="550" y="1824"/>
                </a:cubicBezTo>
                <a:close/>
                <a:moveTo>
                  <a:pt x="542" y="1229"/>
                </a:moveTo>
                <a:cubicBezTo>
                  <a:pt x="550" y="1308"/>
                  <a:pt x="550" y="1558"/>
                  <a:pt x="542" y="1660"/>
                </a:cubicBezTo>
                <a:cubicBezTo>
                  <a:pt x="542" y="1519"/>
                  <a:pt x="542" y="1253"/>
                  <a:pt x="542" y="1229"/>
                </a:cubicBezTo>
                <a:close/>
                <a:moveTo>
                  <a:pt x="542" y="611"/>
                </a:moveTo>
                <a:cubicBezTo>
                  <a:pt x="542" y="611"/>
                  <a:pt x="542" y="611"/>
                  <a:pt x="542" y="611"/>
                </a:cubicBezTo>
                <a:cubicBezTo>
                  <a:pt x="542" y="611"/>
                  <a:pt x="542" y="619"/>
                  <a:pt x="542" y="619"/>
                </a:cubicBezTo>
                <a:cubicBezTo>
                  <a:pt x="542" y="619"/>
                  <a:pt x="542" y="619"/>
                  <a:pt x="542" y="611"/>
                </a:cubicBezTo>
                <a:close/>
                <a:moveTo>
                  <a:pt x="542" y="611"/>
                </a:moveTo>
                <a:cubicBezTo>
                  <a:pt x="542" y="611"/>
                  <a:pt x="542" y="611"/>
                  <a:pt x="542" y="611"/>
                </a:cubicBezTo>
                <a:cubicBezTo>
                  <a:pt x="542" y="611"/>
                  <a:pt x="542" y="603"/>
                  <a:pt x="534" y="603"/>
                </a:cubicBezTo>
                <a:cubicBezTo>
                  <a:pt x="542" y="603"/>
                  <a:pt x="542" y="603"/>
                  <a:pt x="542" y="611"/>
                </a:cubicBezTo>
                <a:close/>
                <a:moveTo>
                  <a:pt x="479" y="243"/>
                </a:moveTo>
                <a:cubicBezTo>
                  <a:pt x="479" y="235"/>
                  <a:pt x="479" y="235"/>
                  <a:pt x="479" y="235"/>
                </a:cubicBezTo>
                <a:cubicBezTo>
                  <a:pt x="479" y="235"/>
                  <a:pt x="479" y="235"/>
                  <a:pt x="479" y="235"/>
                </a:cubicBezTo>
                <a:cubicBezTo>
                  <a:pt x="479" y="235"/>
                  <a:pt x="479" y="235"/>
                  <a:pt x="479" y="243"/>
                </a:cubicBezTo>
                <a:close/>
                <a:moveTo>
                  <a:pt x="495" y="2004"/>
                </a:moveTo>
                <a:cubicBezTo>
                  <a:pt x="495" y="2012"/>
                  <a:pt x="495" y="2012"/>
                  <a:pt x="495" y="2020"/>
                </a:cubicBezTo>
                <a:cubicBezTo>
                  <a:pt x="495" y="2020"/>
                  <a:pt x="495" y="2020"/>
                  <a:pt x="495" y="1988"/>
                </a:cubicBezTo>
                <a:cubicBezTo>
                  <a:pt x="495" y="2004"/>
                  <a:pt x="495" y="2012"/>
                  <a:pt x="495" y="2020"/>
                </a:cubicBezTo>
                <a:cubicBezTo>
                  <a:pt x="495" y="2020"/>
                  <a:pt x="495" y="2020"/>
                  <a:pt x="495" y="2020"/>
                </a:cubicBezTo>
                <a:cubicBezTo>
                  <a:pt x="495" y="2020"/>
                  <a:pt x="495" y="2020"/>
                  <a:pt x="495" y="2012"/>
                </a:cubicBezTo>
                <a:cubicBezTo>
                  <a:pt x="495" y="2012"/>
                  <a:pt x="495" y="2012"/>
                  <a:pt x="495" y="2012"/>
                </a:cubicBezTo>
                <a:cubicBezTo>
                  <a:pt x="495" y="1996"/>
                  <a:pt x="495" y="1996"/>
                  <a:pt x="495" y="1996"/>
                </a:cubicBezTo>
                <a:cubicBezTo>
                  <a:pt x="495" y="1996"/>
                  <a:pt x="495" y="1996"/>
                  <a:pt x="495" y="1996"/>
                </a:cubicBezTo>
                <a:cubicBezTo>
                  <a:pt x="495" y="1988"/>
                  <a:pt x="487" y="1973"/>
                  <a:pt x="487" y="1973"/>
                </a:cubicBezTo>
                <a:cubicBezTo>
                  <a:pt x="487" y="1957"/>
                  <a:pt x="487" y="1957"/>
                  <a:pt x="495" y="1957"/>
                </a:cubicBezTo>
                <a:cubicBezTo>
                  <a:pt x="495" y="1957"/>
                  <a:pt x="495" y="1957"/>
                  <a:pt x="487" y="1934"/>
                </a:cubicBezTo>
                <a:cubicBezTo>
                  <a:pt x="487" y="1934"/>
                  <a:pt x="487" y="1934"/>
                  <a:pt x="487" y="1934"/>
                </a:cubicBezTo>
                <a:cubicBezTo>
                  <a:pt x="487" y="1949"/>
                  <a:pt x="487" y="1957"/>
                  <a:pt x="487" y="1957"/>
                </a:cubicBezTo>
                <a:cubicBezTo>
                  <a:pt x="487" y="1965"/>
                  <a:pt x="487" y="1949"/>
                  <a:pt x="479" y="1941"/>
                </a:cubicBezTo>
                <a:cubicBezTo>
                  <a:pt x="479" y="1918"/>
                  <a:pt x="495" y="1879"/>
                  <a:pt x="495" y="1879"/>
                </a:cubicBezTo>
                <a:cubicBezTo>
                  <a:pt x="495" y="1895"/>
                  <a:pt x="495" y="1910"/>
                  <a:pt x="495" y="1918"/>
                </a:cubicBezTo>
                <a:cubicBezTo>
                  <a:pt x="495" y="1918"/>
                  <a:pt x="495" y="1918"/>
                  <a:pt x="495" y="1926"/>
                </a:cubicBezTo>
                <a:cubicBezTo>
                  <a:pt x="495" y="1926"/>
                  <a:pt x="495" y="1934"/>
                  <a:pt x="495" y="1934"/>
                </a:cubicBezTo>
                <a:cubicBezTo>
                  <a:pt x="495" y="1934"/>
                  <a:pt x="495" y="1934"/>
                  <a:pt x="495" y="1941"/>
                </a:cubicBezTo>
                <a:cubicBezTo>
                  <a:pt x="495" y="1941"/>
                  <a:pt x="495" y="1941"/>
                  <a:pt x="495" y="1941"/>
                </a:cubicBezTo>
                <a:cubicBezTo>
                  <a:pt x="495" y="1941"/>
                  <a:pt x="495" y="1941"/>
                  <a:pt x="495" y="1941"/>
                </a:cubicBezTo>
                <a:cubicBezTo>
                  <a:pt x="495" y="1941"/>
                  <a:pt x="495" y="1941"/>
                  <a:pt x="495" y="1941"/>
                </a:cubicBezTo>
                <a:cubicBezTo>
                  <a:pt x="495" y="1949"/>
                  <a:pt x="495" y="1949"/>
                  <a:pt x="495" y="1949"/>
                </a:cubicBezTo>
                <a:cubicBezTo>
                  <a:pt x="495" y="1949"/>
                  <a:pt x="495" y="1957"/>
                  <a:pt x="495" y="1957"/>
                </a:cubicBezTo>
                <a:cubicBezTo>
                  <a:pt x="495" y="1965"/>
                  <a:pt x="495" y="1965"/>
                  <a:pt x="495" y="1973"/>
                </a:cubicBezTo>
                <a:cubicBezTo>
                  <a:pt x="495" y="1973"/>
                  <a:pt x="495" y="1973"/>
                  <a:pt x="495" y="1988"/>
                </a:cubicBezTo>
                <a:cubicBezTo>
                  <a:pt x="495" y="1988"/>
                  <a:pt x="495" y="1988"/>
                  <a:pt x="495" y="1988"/>
                </a:cubicBezTo>
                <a:cubicBezTo>
                  <a:pt x="495" y="1996"/>
                  <a:pt x="495" y="2004"/>
                  <a:pt x="495" y="2004"/>
                </a:cubicBezTo>
                <a:cubicBezTo>
                  <a:pt x="495" y="2004"/>
                  <a:pt x="495" y="2004"/>
                  <a:pt x="495" y="2004"/>
                </a:cubicBezTo>
                <a:close/>
                <a:moveTo>
                  <a:pt x="527" y="1957"/>
                </a:moveTo>
                <a:cubicBezTo>
                  <a:pt x="527" y="1957"/>
                  <a:pt x="527" y="1957"/>
                  <a:pt x="527" y="1957"/>
                </a:cubicBezTo>
                <a:cubicBezTo>
                  <a:pt x="527" y="1949"/>
                  <a:pt x="527" y="1949"/>
                  <a:pt x="527" y="1949"/>
                </a:cubicBezTo>
                <a:cubicBezTo>
                  <a:pt x="527" y="1949"/>
                  <a:pt x="527" y="1949"/>
                  <a:pt x="527" y="1957"/>
                </a:cubicBezTo>
                <a:close/>
                <a:moveTo>
                  <a:pt x="527" y="1871"/>
                </a:moveTo>
                <a:cubicBezTo>
                  <a:pt x="527" y="1895"/>
                  <a:pt x="527" y="1902"/>
                  <a:pt x="527" y="1926"/>
                </a:cubicBezTo>
                <a:cubicBezTo>
                  <a:pt x="527" y="1926"/>
                  <a:pt x="527" y="1926"/>
                  <a:pt x="527" y="1934"/>
                </a:cubicBezTo>
                <a:cubicBezTo>
                  <a:pt x="527" y="1918"/>
                  <a:pt x="519" y="1926"/>
                  <a:pt x="519" y="1910"/>
                </a:cubicBezTo>
                <a:cubicBezTo>
                  <a:pt x="519" y="1910"/>
                  <a:pt x="519" y="1910"/>
                  <a:pt x="519" y="1926"/>
                </a:cubicBezTo>
                <a:cubicBezTo>
                  <a:pt x="519" y="1926"/>
                  <a:pt x="519" y="1926"/>
                  <a:pt x="511" y="1949"/>
                </a:cubicBezTo>
                <a:cubicBezTo>
                  <a:pt x="511" y="1949"/>
                  <a:pt x="511" y="1941"/>
                  <a:pt x="511" y="1941"/>
                </a:cubicBezTo>
                <a:cubicBezTo>
                  <a:pt x="511" y="1941"/>
                  <a:pt x="511" y="1941"/>
                  <a:pt x="511" y="1926"/>
                </a:cubicBezTo>
                <a:cubicBezTo>
                  <a:pt x="511" y="1926"/>
                  <a:pt x="519" y="1895"/>
                  <a:pt x="527" y="1871"/>
                </a:cubicBezTo>
                <a:close/>
                <a:moveTo>
                  <a:pt x="503" y="744"/>
                </a:moveTo>
                <a:cubicBezTo>
                  <a:pt x="503" y="752"/>
                  <a:pt x="503" y="744"/>
                  <a:pt x="503" y="752"/>
                </a:cubicBezTo>
                <a:cubicBezTo>
                  <a:pt x="511" y="814"/>
                  <a:pt x="519" y="1034"/>
                  <a:pt x="511" y="1081"/>
                </a:cubicBezTo>
                <a:cubicBezTo>
                  <a:pt x="511" y="1081"/>
                  <a:pt x="511" y="1081"/>
                  <a:pt x="519" y="1096"/>
                </a:cubicBezTo>
                <a:cubicBezTo>
                  <a:pt x="519" y="1214"/>
                  <a:pt x="519" y="1214"/>
                  <a:pt x="519" y="1214"/>
                </a:cubicBezTo>
                <a:cubicBezTo>
                  <a:pt x="519" y="1221"/>
                  <a:pt x="519" y="1221"/>
                  <a:pt x="519" y="1229"/>
                </a:cubicBezTo>
                <a:cubicBezTo>
                  <a:pt x="519" y="1253"/>
                  <a:pt x="519" y="1276"/>
                  <a:pt x="519" y="1292"/>
                </a:cubicBezTo>
                <a:cubicBezTo>
                  <a:pt x="519" y="1331"/>
                  <a:pt x="519" y="1425"/>
                  <a:pt x="519" y="1480"/>
                </a:cubicBezTo>
                <a:cubicBezTo>
                  <a:pt x="519" y="1480"/>
                  <a:pt x="519" y="1480"/>
                  <a:pt x="519" y="1519"/>
                </a:cubicBezTo>
                <a:cubicBezTo>
                  <a:pt x="519" y="1589"/>
                  <a:pt x="511" y="1707"/>
                  <a:pt x="511" y="1769"/>
                </a:cubicBezTo>
                <a:cubicBezTo>
                  <a:pt x="511" y="1801"/>
                  <a:pt x="503" y="1840"/>
                  <a:pt x="503" y="1879"/>
                </a:cubicBezTo>
                <a:cubicBezTo>
                  <a:pt x="503" y="1824"/>
                  <a:pt x="503" y="1746"/>
                  <a:pt x="511" y="1722"/>
                </a:cubicBezTo>
                <a:cubicBezTo>
                  <a:pt x="511" y="1660"/>
                  <a:pt x="519" y="1315"/>
                  <a:pt x="519" y="1229"/>
                </a:cubicBezTo>
                <a:cubicBezTo>
                  <a:pt x="519" y="1229"/>
                  <a:pt x="519" y="1229"/>
                  <a:pt x="511" y="1182"/>
                </a:cubicBezTo>
                <a:cubicBezTo>
                  <a:pt x="511" y="1159"/>
                  <a:pt x="511" y="1112"/>
                  <a:pt x="511" y="1081"/>
                </a:cubicBezTo>
                <a:cubicBezTo>
                  <a:pt x="511" y="1065"/>
                  <a:pt x="511" y="1057"/>
                  <a:pt x="511" y="1049"/>
                </a:cubicBezTo>
                <a:cubicBezTo>
                  <a:pt x="511" y="979"/>
                  <a:pt x="503" y="822"/>
                  <a:pt x="503" y="799"/>
                </a:cubicBezTo>
                <a:cubicBezTo>
                  <a:pt x="503" y="775"/>
                  <a:pt x="495" y="728"/>
                  <a:pt x="495" y="697"/>
                </a:cubicBezTo>
                <a:cubicBezTo>
                  <a:pt x="495" y="697"/>
                  <a:pt x="495" y="697"/>
                  <a:pt x="495" y="713"/>
                </a:cubicBezTo>
                <a:cubicBezTo>
                  <a:pt x="495" y="681"/>
                  <a:pt x="487" y="603"/>
                  <a:pt x="487" y="595"/>
                </a:cubicBezTo>
                <a:cubicBezTo>
                  <a:pt x="487" y="580"/>
                  <a:pt x="487" y="572"/>
                  <a:pt x="487" y="564"/>
                </a:cubicBezTo>
                <a:cubicBezTo>
                  <a:pt x="487" y="564"/>
                  <a:pt x="487" y="564"/>
                  <a:pt x="495" y="681"/>
                </a:cubicBezTo>
                <a:cubicBezTo>
                  <a:pt x="495" y="697"/>
                  <a:pt x="503" y="721"/>
                  <a:pt x="503" y="744"/>
                </a:cubicBezTo>
                <a:close/>
                <a:moveTo>
                  <a:pt x="495" y="282"/>
                </a:moveTo>
                <a:cubicBezTo>
                  <a:pt x="495" y="282"/>
                  <a:pt x="495" y="282"/>
                  <a:pt x="495" y="298"/>
                </a:cubicBezTo>
                <a:cubicBezTo>
                  <a:pt x="495" y="298"/>
                  <a:pt x="495" y="298"/>
                  <a:pt x="495" y="314"/>
                </a:cubicBezTo>
                <a:cubicBezTo>
                  <a:pt x="495" y="314"/>
                  <a:pt x="495" y="314"/>
                  <a:pt x="495" y="314"/>
                </a:cubicBezTo>
                <a:cubicBezTo>
                  <a:pt x="495" y="306"/>
                  <a:pt x="495" y="298"/>
                  <a:pt x="487" y="282"/>
                </a:cubicBezTo>
                <a:cubicBezTo>
                  <a:pt x="487" y="290"/>
                  <a:pt x="495" y="290"/>
                  <a:pt x="495" y="282"/>
                </a:cubicBezTo>
                <a:close/>
                <a:moveTo>
                  <a:pt x="495" y="337"/>
                </a:moveTo>
                <a:cubicBezTo>
                  <a:pt x="495" y="337"/>
                  <a:pt x="495" y="329"/>
                  <a:pt x="495" y="314"/>
                </a:cubicBezTo>
                <a:cubicBezTo>
                  <a:pt x="495" y="321"/>
                  <a:pt x="495" y="329"/>
                  <a:pt x="495" y="337"/>
                </a:cubicBezTo>
                <a:close/>
                <a:moveTo>
                  <a:pt x="479" y="274"/>
                </a:moveTo>
                <a:cubicBezTo>
                  <a:pt x="479" y="282"/>
                  <a:pt x="479" y="282"/>
                  <a:pt x="479" y="298"/>
                </a:cubicBezTo>
                <a:cubicBezTo>
                  <a:pt x="479" y="306"/>
                  <a:pt x="479" y="298"/>
                  <a:pt x="479" y="282"/>
                </a:cubicBezTo>
                <a:cubicBezTo>
                  <a:pt x="479" y="282"/>
                  <a:pt x="479" y="282"/>
                  <a:pt x="472" y="274"/>
                </a:cubicBezTo>
                <a:cubicBezTo>
                  <a:pt x="472" y="274"/>
                  <a:pt x="472" y="274"/>
                  <a:pt x="479" y="274"/>
                </a:cubicBezTo>
                <a:close/>
                <a:moveTo>
                  <a:pt x="440" y="118"/>
                </a:moveTo>
                <a:cubicBezTo>
                  <a:pt x="440" y="118"/>
                  <a:pt x="440" y="118"/>
                  <a:pt x="440" y="118"/>
                </a:cubicBezTo>
                <a:cubicBezTo>
                  <a:pt x="440" y="134"/>
                  <a:pt x="440" y="118"/>
                  <a:pt x="440" y="110"/>
                </a:cubicBezTo>
                <a:cubicBezTo>
                  <a:pt x="440" y="110"/>
                  <a:pt x="440" y="110"/>
                  <a:pt x="440" y="118"/>
                </a:cubicBezTo>
                <a:close/>
                <a:moveTo>
                  <a:pt x="440" y="165"/>
                </a:moveTo>
                <a:cubicBezTo>
                  <a:pt x="440" y="173"/>
                  <a:pt x="440" y="188"/>
                  <a:pt x="440" y="188"/>
                </a:cubicBezTo>
                <a:cubicBezTo>
                  <a:pt x="440" y="188"/>
                  <a:pt x="440" y="188"/>
                  <a:pt x="440" y="165"/>
                </a:cubicBezTo>
                <a:close/>
                <a:moveTo>
                  <a:pt x="424" y="87"/>
                </a:moveTo>
                <a:cubicBezTo>
                  <a:pt x="424" y="79"/>
                  <a:pt x="424" y="79"/>
                  <a:pt x="424" y="79"/>
                </a:cubicBezTo>
                <a:cubicBezTo>
                  <a:pt x="432" y="79"/>
                  <a:pt x="432" y="87"/>
                  <a:pt x="432" y="94"/>
                </a:cubicBezTo>
                <a:cubicBezTo>
                  <a:pt x="432" y="102"/>
                  <a:pt x="432" y="102"/>
                  <a:pt x="440" y="110"/>
                </a:cubicBezTo>
                <a:cubicBezTo>
                  <a:pt x="440" y="134"/>
                  <a:pt x="440" y="149"/>
                  <a:pt x="456" y="180"/>
                </a:cubicBezTo>
                <a:cubicBezTo>
                  <a:pt x="456" y="188"/>
                  <a:pt x="456" y="188"/>
                  <a:pt x="456" y="188"/>
                </a:cubicBezTo>
                <a:cubicBezTo>
                  <a:pt x="464" y="235"/>
                  <a:pt x="464" y="274"/>
                  <a:pt x="479" y="321"/>
                </a:cubicBezTo>
                <a:cubicBezTo>
                  <a:pt x="479" y="329"/>
                  <a:pt x="495" y="415"/>
                  <a:pt x="495" y="447"/>
                </a:cubicBezTo>
                <a:cubicBezTo>
                  <a:pt x="495" y="447"/>
                  <a:pt x="495" y="447"/>
                  <a:pt x="495" y="447"/>
                </a:cubicBezTo>
                <a:cubicBezTo>
                  <a:pt x="479" y="337"/>
                  <a:pt x="456" y="212"/>
                  <a:pt x="424" y="87"/>
                </a:cubicBezTo>
                <a:close/>
                <a:moveTo>
                  <a:pt x="448" y="267"/>
                </a:moveTo>
                <a:cubicBezTo>
                  <a:pt x="448" y="267"/>
                  <a:pt x="448" y="274"/>
                  <a:pt x="456" y="282"/>
                </a:cubicBezTo>
                <a:cubicBezTo>
                  <a:pt x="456" y="298"/>
                  <a:pt x="456" y="298"/>
                  <a:pt x="456" y="298"/>
                </a:cubicBezTo>
                <a:cubicBezTo>
                  <a:pt x="456" y="306"/>
                  <a:pt x="456" y="306"/>
                  <a:pt x="456" y="306"/>
                </a:cubicBezTo>
                <a:cubicBezTo>
                  <a:pt x="456" y="306"/>
                  <a:pt x="456" y="306"/>
                  <a:pt x="456" y="321"/>
                </a:cubicBezTo>
                <a:cubicBezTo>
                  <a:pt x="456" y="314"/>
                  <a:pt x="456" y="306"/>
                  <a:pt x="448" y="290"/>
                </a:cubicBezTo>
                <a:cubicBezTo>
                  <a:pt x="448" y="282"/>
                  <a:pt x="448" y="274"/>
                  <a:pt x="448" y="267"/>
                </a:cubicBezTo>
                <a:close/>
                <a:moveTo>
                  <a:pt x="456" y="321"/>
                </a:moveTo>
                <a:cubicBezTo>
                  <a:pt x="456" y="329"/>
                  <a:pt x="456" y="329"/>
                  <a:pt x="456" y="329"/>
                </a:cubicBezTo>
                <a:cubicBezTo>
                  <a:pt x="464" y="384"/>
                  <a:pt x="456" y="384"/>
                  <a:pt x="464" y="431"/>
                </a:cubicBezTo>
                <a:cubicBezTo>
                  <a:pt x="464" y="447"/>
                  <a:pt x="464" y="431"/>
                  <a:pt x="464" y="447"/>
                </a:cubicBezTo>
                <a:cubicBezTo>
                  <a:pt x="472" y="454"/>
                  <a:pt x="464" y="462"/>
                  <a:pt x="472" y="486"/>
                </a:cubicBezTo>
                <a:cubicBezTo>
                  <a:pt x="472" y="486"/>
                  <a:pt x="472" y="486"/>
                  <a:pt x="472" y="494"/>
                </a:cubicBezTo>
                <a:cubicBezTo>
                  <a:pt x="464" y="470"/>
                  <a:pt x="464" y="470"/>
                  <a:pt x="464" y="454"/>
                </a:cubicBezTo>
                <a:cubicBezTo>
                  <a:pt x="464" y="447"/>
                  <a:pt x="464" y="454"/>
                  <a:pt x="464" y="447"/>
                </a:cubicBezTo>
                <a:cubicBezTo>
                  <a:pt x="464" y="447"/>
                  <a:pt x="464" y="447"/>
                  <a:pt x="464" y="431"/>
                </a:cubicBezTo>
                <a:cubicBezTo>
                  <a:pt x="464" y="423"/>
                  <a:pt x="456" y="345"/>
                  <a:pt x="456" y="337"/>
                </a:cubicBezTo>
                <a:cubicBezTo>
                  <a:pt x="456" y="337"/>
                  <a:pt x="456" y="337"/>
                  <a:pt x="448" y="306"/>
                </a:cubicBezTo>
                <a:cubicBezTo>
                  <a:pt x="448" y="306"/>
                  <a:pt x="448" y="306"/>
                  <a:pt x="448" y="321"/>
                </a:cubicBezTo>
                <a:cubicBezTo>
                  <a:pt x="440" y="298"/>
                  <a:pt x="440" y="282"/>
                  <a:pt x="440" y="259"/>
                </a:cubicBezTo>
                <a:cubicBezTo>
                  <a:pt x="440" y="282"/>
                  <a:pt x="448" y="314"/>
                  <a:pt x="456" y="321"/>
                </a:cubicBezTo>
                <a:close/>
                <a:moveTo>
                  <a:pt x="440" y="407"/>
                </a:moveTo>
                <a:cubicBezTo>
                  <a:pt x="448" y="407"/>
                  <a:pt x="448" y="407"/>
                  <a:pt x="448" y="407"/>
                </a:cubicBezTo>
                <a:cubicBezTo>
                  <a:pt x="440" y="400"/>
                  <a:pt x="440" y="400"/>
                  <a:pt x="440" y="400"/>
                </a:cubicBezTo>
                <a:cubicBezTo>
                  <a:pt x="440" y="400"/>
                  <a:pt x="440" y="400"/>
                  <a:pt x="440" y="400"/>
                </a:cubicBezTo>
                <a:cubicBezTo>
                  <a:pt x="440" y="400"/>
                  <a:pt x="440" y="407"/>
                  <a:pt x="440" y="407"/>
                </a:cubicBezTo>
                <a:close/>
                <a:moveTo>
                  <a:pt x="487" y="1026"/>
                </a:moveTo>
                <a:cubicBezTo>
                  <a:pt x="487" y="1026"/>
                  <a:pt x="487" y="1026"/>
                  <a:pt x="487" y="1034"/>
                </a:cubicBezTo>
                <a:cubicBezTo>
                  <a:pt x="495" y="1034"/>
                  <a:pt x="495" y="1034"/>
                  <a:pt x="495" y="1026"/>
                </a:cubicBezTo>
                <a:cubicBezTo>
                  <a:pt x="495" y="1026"/>
                  <a:pt x="495" y="1026"/>
                  <a:pt x="487" y="1018"/>
                </a:cubicBezTo>
                <a:cubicBezTo>
                  <a:pt x="487" y="1018"/>
                  <a:pt x="487" y="1018"/>
                  <a:pt x="487" y="1026"/>
                </a:cubicBezTo>
                <a:close/>
                <a:moveTo>
                  <a:pt x="440" y="204"/>
                </a:moveTo>
                <a:cubicBezTo>
                  <a:pt x="432" y="188"/>
                  <a:pt x="432" y="188"/>
                  <a:pt x="432" y="188"/>
                </a:cubicBezTo>
                <a:cubicBezTo>
                  <a:pt x="432" y="196"/>
                  <a:pt x="432" y="204"/>
                  <a:pt x="432" y="204"/>
                </a:cubicBezTo>
                <a:cubicBezTo>
                  <a:pt x="432" y="204"/>
                  <a:pt x="432" y="204"/>
                  <a:pt x="440" y="204"/>
                </a:cubicBezTo>
                <a:close/>
                <a:moveTo>
                  <a:pt x="456" y="517"/>
                </a:moveTo>
                <a:cubicBezTo>
                  <a:pt x="448" y="517"/>
                  <a:pt x="448" y="517"/>
                  <a:pt x="456" y="525"/>
                </a:cubicBezTo>
                <a:cubicBezTo>
                  <a:pt x="456" y="525"/>
                  <a:pt x="456" y="525"/>
                  <a:pt x="456" y="517"/>
                </a:cubicBezTo>
                <a:close/>
                <a:moveTo>
                  <a:pt x="479" y="814"/>
                </a:moveTo>
                <a:cubicBezTo>
                  <a:pt x="479" y="799"/>
                  <a:pt x="479" y="791"/>
                  <a:pt x="479" y="783"/>
                </a:cubicBezTo>
                <a:cubicBezTo>
                  <a:pt x="479" y="783"/>
                  <a:pt x="479" y="783"/>
                  <a:pt x="479" y="775"/>
                </a:cubicBezTo>
                <a:cubicBezTo>
                  <a:pt x="479" y="775"/>
                  <a:pt x="479" y="783"/>
                  <a:pt x="479" y="783"/>
                </a:cubicBezTo>
                <a:cubicBezTo>
                  <a:pt x="479" y="783"/>
                  <a:pt x="479" y="783"/>
                  <a:pt x="479" y="783"/>
                </a:cubicBezTo>
                <a:cubicBezTo>
                  <a:pt x="479" y="791"/>
                  <a:pt x="479" y="799"/>
                  <a:pt x="479" y="814"/>
                </a:cubicBezTo>
                <a:cubicBezTo>
                  <a:pt x="479" y="814"/>
                  <a:pt x="479" y="814"/>
                  <a:pt x="472" y="799"/>
                </a:cubicBezTo>
                <a:cubicBezTo>
                  <a:pt x="472" y="799"/>
                  <a:pt x="472" y="807"/>
                  <a:pt x="472" y="807"/>
                </a:cubicBezTo>
                <a:cubicBezTo>
                  <a:pt x="472" y="807"/>
                  <a:pt x="472" y="814"/>
                  <a:pt x="472" y="814"/>
                </a:cubicBezTo>
                <a:cubicBezTo>
                  <a:pt x="472" y="814"/>
                  <a:pt x="472" y="814"/>
                  <a:pt x="472" y="822"/>
                </a:cubicBezTo>
                <a:cubicBezTo>
                  <a:pt x="472" y="822"/>
                  <a:pt x="472" y="830"/>
                  <a:pt x="472" y="838"/>
                </a:cubicBezTo>
                <a:cubicBezTo>
                  <a:pt x="472" y="838"/>
                  <a:pt x="472" y="838"/>
                  <a:pt x="472" y="846"/>
                </a:cubicBezTo>
                <a:cubicBezTo>
                  <a:pt x="472" y="846"/>
                  <a:pt x="472" y="846"/>
                  <a:pt x="472" y="854"/>
                </a:cubicBezTo>
                <a:cubicBezTo>
                  <a:pt x="472" y="854"/>
                  <a:pt x="472" y="854"/>
                  <a:pt x="472" y="861"/>
                </a:cubicBezTo>
                <a:cubicBezTo>
                  <a:pt x="464" y="846"/>
                  <a:pt x="464" y="846"/>
                  <a:pt x="464" y="830"/>
                </a:cubicBezTo>
                <a:cubicBezTo>
                  <a:pt x="464" y="830"/>
                  <a:pt x="464" y="830"/>
                  <a:pt x="464" y="830"/>
                </a:cubicBezTo>
                <a:cubicBezTo>
                  <a:pt x="464" y="838"/>
                  <a:pt x="464" y="846"/>
                  <a:pt x="464" y="854"/>
                </a:cubicBezTo>
                <a:cubicBezTo>
                  <a:pt x="464" y="854"/>
                  <a:pt x="464" y="854"/>
                  <a:pt x="464" y="854"/>
                </a:cubicBezTo>
                <a:cubicBezTo>
                  <a:pt x="464" y="877"/>
                  <a:pt x="472" y="861"/>
                  <a:pt x="472" y="877"/>
                </a:cubicBezTo>
                <a:cubicBezTo>
                  <a:pt x="472" y="877"/>
                  <a:pt x="472" y="877"/>
                  <a:pt x="472" y="877"/>
                </a:cubicBezTo>
                <a:cubicBezTo>
                  <a:pt x="472" y="869"/>
                  <a:pt x="472" y="869"/>
                  <a:pt x="479" y="877"/>
                </a:cubicBezTo>
                <a:cubicBezTo>
                  <a:pt x="479" y="869"/>
                  <a:pt x="479" y="869"/>
                  <a:pt x="479" y="861"/>
                </a:cubicBezTo>
                <a:cubicBezTo>
                  <a:pt x="479" y="861"/>
                  <a:pt x="479" y="861"/>
                  <a:pt x="479" y="861"/>
                </a:cubicBezTo>
                <a:cubicBezTo>
                  <a:pt x="479" y="854"/>
                  <a:pt x="479" y="854"/>
                  <a:pt x="479" y="854"/>
                </a:cubicBezTo>
                <a:cubicBezTo>
                  <a:pt x="479" y="854"/>
                  <a:pt x="479" y="854"/>
                  <a:pt x="479" y="854"/>
                </a:cubicBezTo>
                <a:cubicBezTo>
                  <a:pt x="479" y="854"/>
                  <a:pt x="479" y="854"/>
                  <a:pt x="479" y="846"/>
                </a:cubicBezTo>
                <a:cubicBezTo>
                  <a:pt x="472" y="830"/>
                  <a:pt x="479" y="838"/>
                  <a:pt x="479" y="830"/>
                </a:cubicBezTo>
                <a:cubicBezTo>
                  <a:pt x="479" y="830"/>
                  <a:pt x="479" y="822"/>
                  <a:pt x="479" y="814"/>
                </a:cubicBezTo>
                <a:cubicBezTo>
                  <a:pt x="479" y="822"/>
                  <a:pt x="479" y="814"/>
                  <a:pt x="479" y="814"/>
                </a:cubicBezTo>
                <a:close/>
                <a:moveTo>
                  <a:pt x="511" y="2145"/>
                </a:moveTo>
                <a:cubicBezTo>
                  <a:pt x="511" y="2145"/>
                  <a:pt x="511" y="2145"/>
                  <a:pt x="519" y="2153"/>
                </a:cubicBezTo>
                <a:cubicBezTo>
                  <a:pt x="519" y="2153"/>
                  <a:pt x="519" y="2153"/>
                  <a:pt x="511" y="2137"/>
                </a:cubicBezTo>
                <a:cubicBezTo>
                  <a:pt x="511" y="2137"/>
                  <a:pt x="511" y="2145"/>
                  <a:pt x="511" y="2145"/>
                </a:cubicBezTo>
                <a:close/>
                <a:moveTo>
                  <a:pt x="519" y="2129"/>
                </a:moveTo>
                <a:cubicBezTo>
                  <a:pt x="519" y="2137"/>
                  <a:pt x="519" y="2145"/>
                  <a:pt x="527" y="2153"/>
                </a:cubicBezTo>
                <a:cubicBezTo>
                  <a:pt x="527" y="2145"/>
                  <a:pt x="519" y="2137"/>
                  <a:pt x="519" y="2129"/>
                </a:cubicBezTo>
                <a:close/>
                <a:moveTo>
                  <a:pt x="534" y="2192"/>
                </a:moveTo>
                <a:cubicBezTo>
                  <a:pt x="534" y="2176"/>
                  <a:pt x="527" y="2168"/>
                  <a:pt x="527" y="2161"/>
                </a:cubicBezTo>
                <a:lnTo>
                  <a:pt x="534" y="2192"/>
                </a:lnTo>
                <a:close/>
                <a:moveTo>
                  <a:pt x="527" y="2153"/>
                </a:moveTo>
                <a:cubicBezTo>
                  <a:pt x="527" y="2153"/>
                  <a:pt x="527" y="2153"/>
                  <a:pt x="527" y="2153"/>
                </a:cubicBezTo>
                <a:cubicBezTo>
                  <a:pt x="527" y="2153"/>
                  <a:pt x="527" y="2153"/>
                  <a:pt x="527" y="2153"/>
                </a:cubicBezTo>
                <a:cubicBezTo>
                  <a:pt x="527" y="2153"/>
                  <a:pt x="527" y="2161"/>
                  <a:pt x="527" y="2161"/>
                </a:cubicBezTo>
                <a:cubicBezTo>
                  <a:pt x="527" y="2161"/>
                  <a:pt x="527" y="2153"/>
                  <a:pt x="527" y="2153"/>
                </a:cubicBezTo>
                <a:close/>
                <a:moveTo>
                  <a:pt x="511" y="2082"/>
                </a:moveTo>
                <a:cubicBezTo>
                  <a:pt x="511" y="2082"/>
                  <a:pt x="511" y="2082"/>
                  <a:pt x="511" y="2090"/>
                </a:cubicBezTo>
                <a:cubicBezTo>
                  <a:pt x="511" y="2090"/>
                  <a:pt x="511" y="2090"/>
                  <a:pt x="511" y="2098"/>
                </a:cubicBezTo>
                <a:cubicBezTo>
                  <a:pt x="511" y="2098"/>
                  <a:pt x="511" y="2106"/>
                  <a:pt x="511" y="2106"/>
                </a:cubicBezTo>
                <a:cubicBezTo>
                  <a:pt x="511" y="2106"/>
                  <a:pt x="511" y="2114"/>
                  <a:pt x="511" y="2114"/>
                </a:cubicBezTo>
                <a:cubicBezTo>
                  <a:pt x="519" y="2114"/>
                  <a:pt x="519" y="2114"/>
                  <a:pt x="519" y="2114"/>
                </a:cubicBezTo>
                <a:cubicBezTo>
                  <a:pt x="511" y="2106"/>
                  <a:pt x="511" y="2098"/>
                  <a:pt x="511" y="2082"/>
                </a:cubicBezTo>
                <a:close/>
                <a:moveTo>
                  <a:pt x="511" y="2114"/>
                </a:moveTo>
                <a:cubicBezTo>
                  <a:pt x="511" y="2114"/>
                  <a:pt x="511" y="2114"/>
                  <a:pt x="511" y="2114"/>
                </a:cubicBezTo>
                <a:cubicBezTo>
                  <a:pt x="511" y="2114"/>
                  <a:pt x="511" y="2114"/>
                  <a:pt x="511" y="2114"/>
                </a:cubicBezTo>
                <a:cubicBezTo>
                  <a:pt x="511" y="2114"/>
                  <a:pt x="511" y="2114"/>
                  <a:pt x="511" y="2114"/>
                </a:cubicBezTo>
                <a:close/>
                <a:moveTo>
                  <a:pt x="511" y="2114"/>
                </a:moveTo>
                <a:cubicBezTo>
                  <a:pt x="511" y="2121"/>
                  <a:pt x="519" y="2121"/>
                  <a:pt x="519" y="2129"/>
                </a:cubicBezTo>
                <a:cubicBezTo>
                  <a:pt x="519" y="2121"/>
                  <a:pt x="519" y="2121"/>
                  <a:pt x="519" y="2121"/>
                </a:cubicBezTo>
                <a:cubicBezTo>
                  <a:pt x="519" y="2121"/>
                  <a:pt x="519" y="2121"/>
                  <a:pt x="519" y="2121"/>
                </a:cubicBezTo>
                <a:cubicBezTo>
                  <a:pt x="519" y="2121"/>
                  <a:pt x="519" y="2121"/>
                  <a:pt x="519" y="2114"/>
                </a:cubicBezTo>
                <a:cubicBezTo>
                  <a:pt x="519" y="2121"/>
                  <a:pt x="519" y="2121"/>
                  <a:pt x="519" y="2121"/>
                </a:cubicBezTo>
                <a:cubicBezTo>
                  <a:pt x="519" y="2121"/>
                  <a:pt x="519" y="2121"/>
                  <a:pt x="511" y="2114"/>
                </a:cubicBezTo>
                <a:close/>
                <a:moveTo>
                  <a:pt x="542" y="2192"/>
                </a:moveTo>
                <a:cubicBezTo>
                  <a:pt x="542" y="2176"/>
                  <a:pt x="542" y="2176"/>
                  <a:pt x="542" y="2168"/>
                </a:cubicBezTo>
                <a:cubicBezTo>
                  <a:pt x="542" y="2168"/>
                  <a:pt x="542" y="2168"/>
                  <a:pt x="534" y="2161"/>
                </a:cubicBezTo>
                <a:cubicBezTo>
                  <a:pt x="534" y="2161"/>
                  <a:pt x="534" y="2161"/>
                  <a:pt x="534" y="2168"/>
                </a:cubicBezTo>
                <a:cubicBezTo>
                  <a:pt x="534" y="2168"/>
                  <a:pt x="534" y="2168"/>
                  <a:pt x="534" y="2176"/>
                </a:cubicBezTo>
                <a:cubicBezTo>
                  <a:pt x="534" y="2161"/>
                  <a:pt x="534" y="2161"/>
                  <a:pt x="527" y="2161"/>
                </a:cubicBezTo>
                <a:cubicBezTo>
                  <a:pt x="527" y="2161"/>
                  <a:pt x="527" y="2161"/>
                  <a:pt x="534" y="2176"/>
                </a:cubicBezTo>
                <a:cubicBezTo>
                  <a:pt x="534" y="2184"/>
                  <a:pt x="534" y="2184"/>
                  <a:pt x="534" y="2184"/>
                </a:cubicBezTo>
                <a:cubicBezTo>
                  <a:pt x="542" y="2192"/>
                  <a:pt x="542" y="2192"/>
                  <a:pt x="542" y="2192"/>
                </a:cubicBezTo>
                <a:close/>
                <a:moveTo>
                  <a:pt x="527" y="2067"/>
                </a:moveTo>
                <a:cubicBezTo>
                  <a:pt x="527" y="2067"/>
                  <a:pt x="527" y="2075"/>
                  <a:pt x="527" y="2075"/>
                </a:cubicBezTo>
                <a:cubicBezTo>
                  <a:pt x="527" y="2067"/>
                  <a:pt x="527" y="2067"/>
                  <a:pt x="527" y="2067"/>
                </a:cubicBezTo>
                <a:cubicBezTo>
                  <a:pt x="527" y="2067"/>
                  <a:pt x="527" y="2067"/>
                  <a:pt x="527" y="2067"/>
                </a:cubicBezTo>
                <a:cubicBezTo>
                  <a:pt x="527" y="2067"/>
                  <a:pt x="527" y="2067"/>
                  <a:pt x="527" y="2075"/>
                </a:cubicBezTo>
                <a:cubicBezTo>
                  <a:pt x="527" y="2067"/>
                  <a:pt x="527" y="2067"/>
                  <a:pt x="534" y="2075"/>
                </a:cubicBezTo>
                <a:cubicBezTo>
                  <a:pt x="534" y="2075"/>
                  <a:pt x="534" y="2075"/>
                  <a:pt x="527" y="2059"/>
                </a:cubicBezTo>
                <a:cubicBezTo>
                  <a:pt x="527" y="2067"/>
                  <a:pt x="527" y="2067"/>
                  <a:pt x="527" y="2067"/>
                </a:cubicBezTo>
                <a:cubicBezTo>
                  <a:pt x="527" y="2067"/>
                  <a:pt x="527" y="2059"/>
                  <a:pt x="527" y="2059"/>
                </a:cubicBezTo>
                <a:cubicBezTo>
                  <a:pt x="527" y="2059"/>
                  <a:pt x="527" y="2059"/>
                  <a:pt x="527" y="2059"/>
                </a:cubicBezTo>
                <a:cubicBezTo>
                  <a:pt x="527" y="2059"/>
                  <a:pt x="527" y="2059"/>
                  <a:pt x="527" y="2059"/>
                </a:cubicBezTo>
                <a:cubicBezTo>
                  <a:pt x="527" y="2059"/>
                  <a:pt x="527" y="2059"/>
                  <a:pt x="527" y="2059"/>
                </a:cubicBezTo>
                <a:cubicBezTo>
                  <a:pt x="527" y="2051"/>
                  <a:pt x="527" y="2051"/>
                  <a:pt x="527" y="2051"/>
                </a:cubicBezTo>
                <a:cubicBezTo>
                  <a:pt x="527" y="2051"/>
                  <a:pt x="527" y="2051"/>
                  <a:pt x="527" y="2059"/>
                </a:cubicBezTo>
                <a:cubicBezTo>
                  <a:pt x="527" y="2051"/>
                  <a:pt x="527" y="2051"/>
                  <a:pt x="527" y="2051"/>
                </a:cubicBezTo>
                <a:cubicBezTo>
                  <a:pt x="527" y="2059"/>
                  <a:pt x="527" y="2059"/>
                  <a:pt x="527" y="2067"/>
                </a:cubicBezTo>
                <a:cubicBezTo>
                  <a:pt x="527" y="2059"/>
                  <a:pt x="527" y="2067"/>
                  <a:pt x="527" y="2075"/>
                </a:cubicBezTo>
                <a:cubicBezTo>
                  <a:pt x="527" y="2075"/>
                  <a:pt x="527" y="2075"/>
                  <a:pt x="527" y="2067"/>
                </a:cubicBezTo>
                <a:close/>
                <a:moveTo>
                  <a:pt x="527" y="2098"/>
                </a:moveTo>
                <a:cubicBezTo>
                  <a:pt x="534" y="2106"/>
                  <a:pt x="534" y="2114"/>
                  <a:pt x="534" y="2121"/>
                </a:cubicBezTo>
                <a:cubicBezTo>
                  <a:pt x="527" y="2121"/>
                  <a:pt x="527" y="2121"/>
                  <a:pt x="527" y="2121"/>
                </a:cubicBezTo>
                <a:cubicBezTo>
                  <a:pt x="534" y="2129"/>
                  <a:pt x="534" y="2129"/>
                  <a:pt x="534" y="2129"/>
                </a:cubicBezTo>
                <a:cubicBezTo>
                  <a:pt x="534" y="2121"/>
                  <a:pt x="534" y="2121"/>
                  <a:pt x="534" y="2121"/>
                </a:cubicBezTo>
                <a:cubicBezTo>
                  <a:pt x="534" y="2129"/>
                  <a:pt x="534" y="2129"/>
                  <a:pt x="534" y="2137"/>
                </a:cubicBezTo>
                <a:cubicBezTo>
                  <a:pt x="534" y="2129"/>
                  <a:pt x="534" y="2129"/>
                  <a:pt x="534" y="2106"/>
                </a:cubicBezTo>
                <a:cubicBezTo>
                  <a:pt x="534" y="2098"/>
                  <a:pt x="534" y="2098"/>
                  <a:pt x="527" y="2098"/>
                </a:cubicBezTo>
                <a:close/>
                <a:moveTo>
                  <a:pt x="534" y="2137"/>
                </a:moveTo>
                <a:cubicBezTo>
                  <a:pt x="534" y="2137"/>
                  <a:pt x="534" y="2137"/>
                  <a:pt x="534" y="2145"/>
                </a:cubicBezTo>
                <a:cubicBezTo>
                  <a:pt x="534" y="2145"/>
                  <a:pt x="534" y="2145"/>
                  <a:pt x="542" y="2145"/>
                </a:cubicBezTo>
                <a:cubicBezTo>
                  <a:pt x="534" y="2145"/>
                  <a:pt x="534" y="2145"/>
                  <a:pt x="534" y="2145"/>
                </a:cubicBezTo>
                <a:cubicBezTo>
                  <a:pt x="534" y="2145"/>
                  <a:pt x="534" y="2145"/>
                  <a:pt x="542" y="2145"/>
                </a:cubicBezTo>
                <a:cubicBezTo>
                  <a:pt x="542" y="2145"/>
                  <a:pt x="542" y="2145"/>
                  <a:pt x="534" y="2145"/>
                </a:cubicBezTo>
                <a:cubicBezTo>
                  <a:pt x="534" y="2137"/>
                  <a:pt x="534" y="2137"/>
                  <a:pt x="534" y="2137"/>
                </a:cubicBezTo>
                <a:cubicBezTo>
                  <a:pt x="534" y="2137"/>
                  <a:pt x="534" y="2137"/>
                  <a:pt x="534" y="2145"/>
                </a:cubicBezTo>
                <a:cubicBezTo>
                  <a:pt x="534" y="2137"/>
                  <a:pt x="534" y="2137"/>
                  <a:pt x="534" y="2137"/>
                </a:cubicBezTo>
                <a:close/>
                <a:moveTo>
                  <a:pt x="527" y="2043"/>
                </a:moveTo>
                <a:cubicBezTo>
                  <a:pt x="527" y="2043"/>
                  <a:pt x="527" y="2043"/>
                  <a:pt x="527" y="2028"/>
                </a:cubicBezTo>
                <a:cubicBezTo>
                  <a:pt x="527" y="2035"/>
                  <a:pt x="527" y="2035"/>
                  <a:pt x="527" y="2043"/>
                </a:cubicBezTo>
                <a:cubicBezTo>
                  <a:pt x="527" y="2043"/>
                  <a:pt x="527" y="2043"/>
                  <a:pt x="527" y="2043"/>
                </a:cubicBezTo>
                <a:cubicBezTo>
                  <a:pt x="527" y="2051"/>
                  <a:pt x="527" y="2051"/>
                  <a:pt x="527" y="2051"/>
                </a:cubicBezTo>
                <a:cubicBezTo>
                  <a:pt x="527" y="2051"/>
                  <a:pt x="527" y="2051"/>
                  <a:pt x="527" y="2043"/>
                </a:cubicBezTo>
                <a:close/>
                <a:moveTo>
                  <a:pt x="527" y="2051"/>
                </a:moveTo>
                <a:cubicBezTo>
                  <a:pt x="527" y="2051"/>
                  <a:pt x="527" y="2051"/>
                  <a:pt x="527" y="2051"/>
                </a:cubicBezTo>
                <a:cubicBezTo>
                  <a:pt x="527" y="2051"/>
                  <a:pt x="527" y="2051"/>
                  <a:pt x="527" y="2043"/>
                </a:cubicBezTo>
                <a:cubicBezTo>
                  <a:pt x="527" y="2051"/>
                  <a:pt x="527" y="2051"/>
                  <a:pt x="527" y="2051"/>
                </a:cubicBezTo>
                <a:close/>
                <a:moveTo>
                  <a:pt x="527" y="2043"/>
                </a:moveTo>
                <a:cubicBezTo>
                  <a:pt x="527" y="2028"/>
                  <a:pt x="527" y="2028"/>
                  <a:pt x="527" y="2028"/>
                </a:cubicBezTo>
                <a:cubicBezTo>
                  <a:pt x="527" y="2035"/>
                  <a:pt x="527" y="2043"/>
                  <a:pt x="527" y="2043"/>
                </a:cubicBezTo>
                <a:cubicBezTo>
                  <a:pt x="527" y="2043"/>
                  <a:pt x="527" y="2043"/>
                  <a:pt x="527" y="2043"/>
                </a:cubicBezTo>
                <a:close/>
                <a:moveTo>
                  <a:pt x="534" y="2082"/>
                </a:moveTo>
                <a:cubicBezTo>
                  <a:pt x="534" y="2082"/>
                  <a:pt x="534" y="2082"/>
                  <a:pt x="534" y="2090"/>
                </a:cubicBezTo>
                <a:cubicBezTo>
                  <a:pt x="534" y="2090"/>
                  <a:pt x="534" y="2090"/>
                  <a:pt x="534" y="2106"/>
                </a:cubicBezTo>
                <a:cubicBezTo>
                  <a:pt x="542" y="2121"/>
                  <a:pt x="542" y="2121"/>
                  <a:pt x="542" y="2121"/>
                </a:cubicBezTo>
                <a:cubicBezTo>
                  <a:pt x="534" y="2106"/>
                  <a:pt x="534" y="2098"/>
                  <a:pt x="534" y="2082"/>
                </a:cubicBezTo>
                <a:close/>
                <a:moveTo>
                  <a:pt x="527" y="2051"/>
                </a:moveTo>
                <a:cubicBezTo>
                  <a:pt x="527" y="2051"/>
                  <a:pt x="527" y="2051"/>
                  <a:pt x="527" y="2059"/>
                </a:cubicBezTo>
                <a:cubicBezTo>
                  <a:pt x="534" y="2059"/>
                  <a:pt x="534" y="2059"/>
                  <a:pt x="534" y="2059"/>
                </a:cubicBezTo>
                <a:cubicBezTo>
                  <a:pt x="527" y="2051"/>
                  <a:pt x="534" y="2059"/>
                  <a:pt x="527" y="2051"/>
                </a:cubicBezTo>
                <a:close/>
                <a:moveTo>
                  <a:pt x="550" y="2168"/>
                </a:moveTo>
                <a:cubicBezTo>
                  <a:pt x="550" y="2168"/>
                  <a:pt x="550" y="2168"/>
                  <a:pt x="550" y="2168"/>
                </a:cubicBezTo>
                <a:cubicBezTo>
                  <a:pt x="550" y="2168"/>
                  <a:pt x="550" y="2168"/>
                  <a:pt x="550" y="2168"/>
                </a:cubicBezTo>
                <a:cubicBezTo>
                  <a:pt x="550" y="2168"/>
                  <a:pt x="550" y="2168"/>
                  <a:pt x="550" y="2168"/>
                </a:cubicBezTo>
                <a:close/>
                <a:moveTo>
                  <a:pt x="550" y="2161"/>
                </a:moveTo>
                <a:cubicBezTo>
                  <a:pt x="550" y="2168"/>
                  <a:pt x="550" y="2168"/>
                  <a:pt x="550" y="2168"/>
                </a:cubicBezTo>
                <a:cubicBezTo>
                  <a:pt x="550" y="2161"/>
                  <a:pt x="550" y="2161"/>
                  <a:pt x="550" y="2161"/>
                </a:cubicBezTo>
                <a:cubicBezTo>
                  <a:pt x="550" y="2161"/>
                  <a:pt x="550" y="2161"/>
                  <a:pt x="550" y="2161"/>
                </a:cubicBezTo>
                <a:close/>
                <a:moveTo>
                  <a:pt x="550" y="2176"/>
                </a:moveTo>
                <a:cubicBezTo>
                  <a:pt x="550" y="2168"/>
                  <a:pt x="550" y="2168"/>
                  <a:pt x="550" y="2168"/>
                </a:cubicBezTo>
                <a:cubicBezTo>
                  <a:pt x="550" y="2168"/>
                  <a:pt x="550" y="2168"/>
                  <a:pt x="550" y="2176"/>
                </a:cubicBezTo>
                <a:close/>
                <a:moveTo>
                  <a:pt x="550" y="2137"/>
                </a:moveTo>
                <a:cubicBezTo>
                  <a:pt x="550" y="2145"/>
                  <a:pt x="550" y="2137"/>
                  <a:pt x="550" y="2145"/>
                </a:cubicBezTo>
                <a:cubicBezTo>
                  <a:pt x="550" y="2161"/>
                  <a:pt x="550" y="2161"/>
                  <a:pt x="550" y="2161"/>
                </a:cubicBezTo>
                <a:cubicBezTo>
                  <a:pt x="550" y="2161"/>
                  <a:pt x="550" y="2161"/>
                  <a:pt x="550" y="2137"/>
                </a:cubicBezTo>
                <a:close/>
                <a:moveTo>
                  <a:pt x="542" y="1957"/>
                </a:moveTo>
                <a:cubicBezTo>
                  <a:pt x="550" y="1957"/>
                  <a:pt x="550" y="1957"/>
                  <a:pt x="550" y="1957"/>
                </a:cubicBezTo>
                <a:cubicBezTo>
                  <a:pt x="542" y="1934"/>
                  <a:pt x="542" y="1934"/>
                  <a:pt x="542" y="1934"/>
                </a:cubicBezTo>
                <a:lnTo>
                  <a:pt x="542" y="1957"/>
                </a:lnTo>
                <a:close/>
                <a:moveTo>
                  <a:pt x="566" y="1652"/>
                </a:moveTo>
                <a:cubicBezTo>
                  <a:pt x="566" y="1652"/>
                  <a:pt x="566" y="1652"/>
                  <a:pt x="566" y="1644"/>
                </a:cubicBezTo>
                <a:cubicBezTo>
                  <a:pt x="566" y="1644"/>
                  <a:pt x="566" y="1644"/>
                  <a:pt x="566" y="1636"/>
                </a:cubicBezTo>
                <a:cubicBezTo>
                  <a:pt x="566" y="1636"/>
                  <a:pt x="566" y="1636"/>
                  <a:pt x="566" y="1628"/>
                </a:cubicBezTo>
                <a:cubicBezTo>
                  <a:pt x="566" y="1628"/>
                  <a:pt x="566" y="1628"/>
                  <a:pt x="566" y="1636"/>
                </a:cubicBezTo>
                <a:cubicBezTo>
                  <a:pt x="566" y="1644"/>
                  <a:pt x="566" y="1644"/>
                  <a:pt x="566" y="1652"/>
                </a:cubicBezTo>
                <a:close/>
                <a:moveTo>
                  <a:pt x="527" y="462"/>
                </a:moveTo>
                <a:cubicBezTo>
                  <a:pt x="527" y="462"/>
                  <a:pt x="527" y="462"/>
                  <a:pt x="527" y="454"/>
                </a:cubicBezTo>
                <a:cubicBezTo>
                  <a:pt x="527" y="454"/>
                  <a:pt x="527" y="454"/>
                  <a:pt x="527" y="447"/>
                </a:cubicBezTo>
                <a:cubicBezTo>
                  <a:pt x="527" y="447"/>
                  <a:pt x="527" y="447"/>
                  <a:pt x="527" y="462"/>
                </a:cubicBezTo>
                <a:cubicBezTo>
                  <a:pt x="527" y="470"/>
                  <a:pt x="527" y="454"/>
                  <a:pt x="527" y="462"/>
                </a:cubicBezTo>
                <a:close/>
                <a:moveTo>
                  <a:pt x="566" y="1660"/>
                </a:moveTo>
                <a:cubicBezTo>
                  <a:pt x="566" y="1652"/>
                  <a:pt x="566" y="1652"/>
                  <a:pt x="566" y="1652"/>
                </a:cubicBezTo>
                <a:cubicBezTo>
                  <a:pt x="566" y="1660"/>
                  <a:pt x="566" y="1660"/>
                  <a:pt x="566" y="1660"/>
                </a:cubicBezTo>
                <a:cubicBezTo>
                  <a:pt x="566" y="1660"/>
                  <a:pt x="566" y="1660"/>
                  <a:pt x="566" y="1660"/>
                </a:cubicBezTo>
                <a:close/>
                <a:moveTo>
                  <a:pt x="550" y="775"/>
                </a:moveTo>
                <a:cubicBezTo>
                  <a:pt x="558" y="783"/>
                  <a:pt x="558" y="783"/>
                  <a:pt x="558" y="783"/>
                </a:cubicBezTo>
                <a:cubicBezTo>
                  <a:pt x="550" y="767"/>
                  <a:pt x="550" y="775"/>
                  <a:pt x="550" y="775"/>
                </a:cubicBezTo>
                <a:close/>
                <a:moveTo>
                  <a:pt x="527" y="486"/>
                </a:moveTo>
                <a:cubicBezTo>
                  <a:pt x="527" y="486"/>
                  <a:pt x="527" y="486"/>
                  <a:pt x="527" y="486"/>
                </a:cubicBezTo>
                <a:cubicBezTo>
                  <a:pt x="527" y="494"/>
                  <a:pt x="527" y="494"/>
                  <a:pt x="527" y="494"/>
                </a:cubicBezTo>
                <a:cubicBezTo>
                  <a:pt x="527" y="494"/>
                  <a:pt x="527" y="501"/>
                  <a:pt x="527" y="501"/>
                </a:cubicBezTo>
                <a:cubicBezTo>
                  <a:pt x="534" y="501"/>
                  <a:pt x="534" y="501"/>
                  <a:pt x="534" y="501"/>
                </a:cubicBezTo>
                <a:cubicBezTo>
                  <a:pt x="534" y="494"/>
                  <a:pt x="534" y="494"/>
                  <a:pt x="534" y="494"/>
                </a:cubicBezTo>
                <a:cubicBezTo>
                  <a:pt x="534" y="494"/>
                  <a:pt x="534" y="494"/>
                  <a:pt x="534" y="494"/>
                </a:cubicBezTo>
                <a:lnTo>
                  <a:pt x="527" y="486"/>
                </a:lnTo>
                <a:close/>
                <a:moveTo>
                  <a:pt x="542" y="548"/>
                </a:moveTo>
                <a:cubicBezTo>
                  <a:pt x="542" y="541"/>
                  <a:pt x="542" y="541"/>
                  <a:pt x="542" y="541"/>
                </a:cubicBezTo>
                <a:cubicBezTo>
                  <a:pt x="534" y="533"/>
                  <a:pt x="534" y="533"/>
                  <a:pt x="534" y="533"/>
                </a:cubicBezTo>
                <a:lnTo>
                  <a:pt x="542" y="548"/>
                </a:lnTo>
                <a:close/>
                <a:moveTo>
                  <a:pt x="582" y="1448"/>
                </a:moveTo>
                <a:cubicBezTo>
                  <a:pt x="582" y="1448"/>
                  <a:pt x="582" y="1448"/>
                  <a:pt x="582" y="1441"/>
                </a:cubicBezTo>
                <a:cubicBezTo>
                  <a:pt x="582" y="1441"/>
                  <a:pt x="582" y="1441"/>
                  <a:pt x="582" y="1441"/>
                </a:cubicBezTo>
                <a:cubicBezTo>
                  <a:pt x="574" y="1425"/>
                  <a:pt x="574" y="1409"/>
                  <a:pt x="574" y="1417"/>
                </a:cubicBezTo>
                <a:cubicBezTo>
                  <a:pt x="574" y="1425"/>
                  <a:pt x="574" y="1425"/>
                  <a:pt x="574" y="1425"/>
                </a:cubicBezTo>
                <a:cubicBezTo>
                  <a:pt x="574" y="1425"/>
                  <a:pt x="574" y="1425"/>
                  <a:pt x="574" y="1425"/>
                </a:cubicBezTo>
                <a:cubicBezTo>
                  <a:pt x="574" y="1433"/>
                  <a:pt x="574" y="1433"/>
                  <a:pt x="574" y="1441"/>
                </a:cubicBezTo>
                <a:cubicBezTo>
                  <a:pt x="574" y="1441"/>
                  <a:pt x="574" y="1441"/>
                  <a:pt x="574" y="1448"/>
                </a:cubicBezTo>
                <a:cubicBezTo>
                  <a:pt x="574" y="1448"/>
                  <a:pt x="574" y="1456"/>
                  <a:pt x="574" y="1456"/>
                </a:cubicBezTo>
                <a:cubicBezTo>
                  <a:pt x="574" y="1464"/>
                  <a:pt x="574" y="1472"/>
                  <a:pt x="574" y="1480"/>
                </a:cubicBezTo>
                <a:cubicBezTo>
                  <a:pt x="574" y="1480"/>
                  <a:pt x="582" y="1456"/>
                  <a:pt x="582" y="1456"/>
                </a:cubicBezTo>
                <a:cubicBezTo>
                  <a:pt x="582" y="1448"/>
                  <a:pt x="582" y="1456"/>
                  <a:pt x="582" y="1448"/>
                </a:cubicBezTo>
                <a:close/>
                <a:moveTo>
                  <a:pt x="574" y="1519"/>
                </a:moveTo>
                <a:cubicBezTo>
                  <a:pt x="574" y="1519"/>
                  <a:pt x="574" y="1519"/>
                  <a:pt x="574" y="1519"/>
                </a:cubicBezTo>
                <a:cubicBezTo>
                  <a:pt x="574" y="1527"/>
                  <a:pt x="574" y="1527"/>
                  <a:pt x="574" y="1542"/>
                </a:cubicBezTo>
                <a:cubicBezTo>
                  <a:pt x="574" y="1542"/>
                  <a:pt x="574" y="1550"/>
                  <a:pt x="574" y="1558"/>
                </a:cubicBezTo>
                <a:cubicBezTo>
                  <a:pt x="574" y="1558"/>
                  <a:pt x="574" y="1558"/>
                  <a:pt x="574" y="1558"/>
                </a:cubicBezTo>
                <a:cubicBezTo>
                  <a:pt x="574" y="1558"/>
                  <a:pt x="574" y="1558"/>
                  <a:pt x="574" y="1566"/>
                </a:cubicBezTo>
                <a:cubicBezTo>
                  <a:pt x="574" y="1542"/>
                  <a:pt x="582" y="1527"/>
                  <a:pt x="582" y="1495"/>
                </a:cubicBezTo>
                <a:cubicBezTo>
                  <a:pt x="574" y="1495"/>
                  <a:pt x="574" y="1503"/>
                  <a:pt x="574" y="1511"/>
                </a:cubicBezTo>
                <a:cubicBezTo>
                  <a:pt x="574" y="1511"/>
                  <a:pt x="574" y="1511"/>
                  <a:pt x="574" y="1519"/>
                </a:cubicBezTo>
                <a:close/>
                <a:moveTo>
                  <a:pt x="566" y="1660"/>
                </a:moveTo>
                <a:cubicBezTo>
                  <a:pt x="566" y="1660"/>
                  <a:pt x="566" y="1668"/>
                  <a:pt x="566" y="1668"/>
                </a:cubicBezTo>
                <a:cubicBezTo>
                  <a:pt x="574" y="1660"/>
                  <a:pt x="566" y="1668"/>
                  <a:pt x="574" y="1652"/>
                </a:cubicBezTo>
                <a:cubicBezTo>
                  <a:pt x="574" y="1652"/>
                  <a:pt x="574" y="1652"/>
                  <a:pt x="566" y="1652"/>
                </a:cubicBezTo>
                <a:cubicBezTo>
                  <a:pt x="566" y="1652"/>
                  <a:pt x="566" y="1652"/>
                  <a:pt x="566" y="1660"/>
                </a:cubicBezTo>
                <a:cubicBezTo>
                  <a:pt x="566" y="1660"/>
                  <a:pt x="566" y="1660"/>
                  <a:pt x="566" y="1660"/>
                </a:cubicBezTo>
                <a:close/>
                <a:moveTo>
                  <a:pt x="582" y="1315"/>
                </a:moveTo>
                <a:cubicBezTo>
                  <a:pt x="582" y="1315"/>
                  <a:pt x="582" y="1315"/>
                  <a:pt x="582" y="1315"/>
                </a:cubicBezTo>
                <a:cubicBezTo>
                  <a:pt x="582" y="1308"/>
                  <a:pt x="582" y="1308"/>
                  <a:pt x="582" y="1308"/>
                </a:cubicBezTo>
                <a:cubicBezTo>
                  <a:pt x="582" y="1308"/>
                  <a:pt x="582" y="1308"/>
                  <a:pt x="582" y="1300"/>
                </a:cubicBezTo>
                <a:cubicBezTo>
                  <a:pt x="582" y="1300"/>
                  <a:pt x="582" y="1300"/>
                  <a:pt x="582" y="1300"/>
                </a:cubicBezTo>
                <a:cubicBezTo>
                  <a:pt x="582" y="1300"/>
                  <a:pt x="582" y="1292"/>
                  <a:pt x="582" y="1292"/>
                </a:cubicBezTo>
                <a:cubicBezTo>
                  <a:pt x="574" y="1292"/>
                  <a:pt x="574" y="1300"/>
                  <a:pt x="574" y="1292"/>
                </a:cubicBezTo>
                <a:cubicBezTo>
                  <a:pt x="574" y="1292"/>
                  <a:pt x="574" y="1292"/>
                  <a:pt x="574" y="1292"/>
                </a:cubicBezTo>
                <a:cubicBezTo>
                  <a:pt x="574" y="1292"/>
                  <a:pt x="574" y="1300"/>
                  <a:pt x="574" y="1300"/>
                </a:cubicBezTo>
                <a:cubicBezTo>
                  <a:pt x="574" y="1300"/>
                  <a:pt x="574" y="1300"/>
                  <a:pt x="574" y="1300"/>
                </a:cubicBezTo>
                <a:cubicBezTo>
                  <a:pt x="574" y="1331"/>
                  <a:pt x="574" y="1331"/>
                  <a:pt x="574" y="1331"/>
                </a:cubicBezTo>
                <a:cubicBezTo>
                  <a:pt x="574" y="1347"/>
                  <a:pt x="574" y="1347"/>
                  <a:pt x="574" y="1347"/>
                </a:cubicBezTo>
                <a:cubicBezTo>
                  <a:pt x="574" y="1339"/>
                  <a:pt x="582" y="1323"/>
                  <a:pt x="582" y="1315"/>
                </a:cubicBezTo>
                <a:cubicBezTo>
                  <a:pt x="582" y="1315"/>
                  <a:pt x="582" y="1315"/>
                  <a:pt x="582" y="1315"/>
                </a:cubicBezTo>
                <a:close/>
                <a:moveTo>
                  <a:pt x="574" y="1276"/>
                </a:moveTo>
                <a:cubicBezTo>
                  <a:pt x="582" y="1268"/>
                  <a:pt x="582" y="1268"/>
                  <a:pt x="582" y="1268"/>
                </a:cubicBezTo>
                <a:cubicBezTo>
                  <a:pt x="582" y="1268"/>
                  <a:pt x="582" y="1268"/>
                  <a:pt x="574" y="1229"/>
                </a:cubicBezTo>
                <a:cubicBezTo>
                  <a:pt x="574" y="1261"/>
                  <a:pt x="574" y="1261"/>
                  <a:pt x="574" y="1276"/>
                </a:cubicBezTo>
                <a:close/>
                <a:moveTo>
                  <a:pt x="582" y="1284"/>
                </a:moveTo>
                <a:cubicBezTo>
                  <a:pt x="582" y="1284"/>
                  <a:pt x="582" y="1284"/>
                  <a:pt x="582" y="1268"/>
                </a:cubicBezTo>
                <a:cubicBezTo>
                  <a:pt x="574" y="1276"/>
                  <a:pt x="574" y="1276"/>
                  <a:pt x="574" y="1276"/>
                </a:cubicBezTo>
                <a:lnTo>
                  <a:pt x="582" y="1284"/>
                </a:lnTo>
                <a:close/>
                <a:moveTo>
                  <a:pt x="558" y="752"/>
                </a:moveTo>
                <a:cubicBezTo>
                  <a:pt x="558" y="760"/>
                  <a:pt x="558" y="760"/>
                  <a:pt x="558" y="760"/>
                </a:cubicBezTo>
                <a:cubicBezTo>
                  <a:pt x="566" y="767"/>
                  <a:pt x="566" y="767"/>
                  <a:pt x="566" y="767"/>
                </a:cubicBezTo>
                <a:lnTo>
                  <a:pt x="558" y="752"/>
                </a:lnTo>
                <a:close/>
                <a:moveTo>
                  <a:pt x="574" y="1120"/>
                </a:moveTo>
                <a:cubicBezTo>
                  <a:pt x="574" y="1135"/>
                  <a:pt x="574" y="1135"/>
                  <a:pt x="574" y="1135"/>
                </a:cubicBezTo>
                <a:cubicBezTo>
                  <a:pt x="582" y="1128"/>
                  <a:pt x="582" y="1128"/>
                  <a:pt x="582" y="1128"/>
                </a:cubicBezTo>
                <a:lnTo>
                  <a:pt x="574" y="112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a:solidFill>
                <a:schemeClr val="accent2"/>
              </a:solidFill>
              <a:latin typeface="Verdana"/>
            </a:endParaRPr>
          </a:p>
        </p:txBody>
      </p:sp>
      <p:grpSp>
        <p:nvGrpSpPr>
          <p:cNvPr id="74" name="Sticker86818"/>
          <p:cNvGrpSpPr/>
          <p:nvPr/>
        </p:nvGrpSpPr>
        <p:grpSpPr>
          <a:xfrm>
            <a:off x="6655172" y="1818386"/>
            <a:ext cx="1710407" cy="247652"/>
            <a:chOff x="8112576" y="1304663"/>
            <a:chExt cx="1554915" cy="247652"/>
          </a:xfrm>
          <a:solidFill>
            <a:schemeClr val="accent2"/>
          </a:solidFill>
        </p:grpSpPr>
        <p:sp>
          <p:nvSpPr>
            <p:cNvPr id="75" name="StickerText86818"/>
            <p:cNvSpPr txBox="1"/>
            <p:nvPr/>
          </p:nvSpPr>
          <p:spPr>
            <a:xfrm>
              <a:off x="8284533" y="1336156"/>
              <a:ext cx="1210996" cy="184666"/>
            </a:xfrm>
            <a:prstGeom prst="rect">
              <a:avLst/>
            </a:prstGeom>
            <a:grpFill/>
          </p:spPr>
          <p:txBody>
            <a:bodyPr vert="horz" wrap="none" lIns="0" tIns="0" rIns="0" bIns="0" rtlCol="0" anchor="ctr"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all" spc="0" normalizeH="0" baseline="0" noProof="0" smtClean="0">
                  <a:ln>
                    <a:noFill/>
                  </a:ln>
                  <a:solidFill>
                    <a:srgbClr val="000000"/>
                  </a:solidFill>
                  <a:effectLst/>
                  <a:uLnTx/>
                  <a:uFillTx/>
                  <a:latin typeface="Verdana"/>
                </a:rPr>
                <a:t>aspirational</a:t>
              </a:r>
              <a:endParaRPr kumimoji="0" lang="en-US" sz="1200" b="1" i="0" u="none" strike="noStrike" kern="0" cap="all" spc="0" normalizeH="0" baseline="0" noProof="0" dirty="0" err="1" smtClean="0">
                <a:ln>
                  <a:noFill/>
                </a:ln>
                <a:solidFill>
                  <a:srgbClr val="000000"/>
                </a:solidFill>
                <a:effectLst/>
                <a:uLnTx/>
                <a:uFillTx/>
                <a:latin typeface="Verdana"/>
              </a:endParaRPr>
            </a:p>
          </p:txBody>
        </p:sp>
        <p:cxnSp>
          <p:nvCxnSpPr>
            <p:cNvPr id="76" name="StickerLineTop86818"/>
            <p:cNvCxnSpPr/>
            <p:nvPr/>
          </p:nvCxnSpPr>
          <p:spPr>
            <a:xfrm>
              <a:off x="8112576" y="1304663"/>
              <a:ext cx="1554915" cy="0"/>
            </a:xfrm>
            <a:prstGeom prst="line">
              <a:avLst/>
            </a:prstGeom>
            <a:grpFill/>
            <a:ln w="38100" cap="flat" cmpd="dbl" algn="ctr">
              <a:solidFill>
                <a:srgbClr val="000000"/>
              </a:solidFill>
              <a:prstDash val="solid"/>
              <a:headEnd type="none" w="med" len="med"/>
              <a:tailEnd type="none" w="med" len="med"/>
            </a:ln>
            <a:effectLst/>
          </p:spPr>
        </p:cxnSp>
        <p:cxnSp>
          <p:nvCxnSpPr>
            <p:cNvPr id="77" name="StickerLineBottom86818"/>
            <p:cNvCxnSpPr/>
            <p:nvPr/>
          </p:nvCxnSpPr>
          <p:spPr>
            <a:xfrm>
              <a:off x="8112576" y="1552315"/>
              <a:ext cx="1554915" cy="0"/>
            </a:xfrm>
            <a:prstGeom prst="line">
              <a:avLst/>
            </a:prstGeom>
            <a:grpFill/>
            <a:ln w="38100" cap="flat" cmpd="dbl" algn="ctr">
              <a:solidFill>
                <a:srgbClr val="000000"/>
              </a:solidFill>
              <a:prstDash val="solid"/>
              <a:headEnd type="none" w="med" len="med"/>
              <a:tailEnd type="none" w="med" len="med"/>
            </a:ln>
            <a:effectLst/>
          </p:spPr>
        </p:cxnSp>
      </p:grpSp>
      <p:grpSp>
        <p:nvGrpSpPr>
          <p:cNvPr id="78" name="BainArrow"/>
          <p:cNvGrpSpPr>
            <a:grpSpLocks noChangeAspect="1"/>
          </p:cNvGrpSpPr>
          <p:nvPr>
            <p:custDataLst>
              <p:tags r:id="rId4"/>
            </p:custDataLst>
          </p:nvPr>
        </p:nvGrpSpPr>
        <p:grpSpPr>
          <a:xfrm>
            <a:off x="822960" y="4845259"/>
            <a:ext cx="7542619" cy="1427845"/>
            <a:chOff x="2226100" y="5277342"/>
            <a:chExt cx="5906240" cy="1772004"/>
          </a:xfrm>
          <a:solidFill>
            <a:schemeClr val="accent2"/>
          </a:solidFill>
        </p:grpSpPr>
        <p:sp>
          <p:nvSpPr>
            <p:cNvPr id="79" name="Down Arrow 78"/>
            <p:cNvSpPr>
              <a:spLocks noChangeAspect="1"/>
            </p:cNvSpPr>
            <p:nvPr/>
          </p:nvSpPr>
          <p:spPr>
            <a:xfrm>
              <a:off x="4658508" y="5277342"/>
              <a:ext cx="1041423" cy="408391"/>
            </a:xfrm>
            <a:prstGeom prst="downArrow">
              <a:avLst/>
            </a:prstGeom>
            <a:grpFill/>
            <a:ln w="19050" cap="flat" cmpd="sng" algn="ctr">
              <a:solidFill>
                <a:schemeClr val="accent2"/>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prstClr val="black"/>
                </a:solidFill>
                <a:effectLst/>
                <a:uLnTx/>
                <a:uFillTx/>
                <a:latin typeface="Verdana"/>
                <a:ea typeface="+mn-ea"/>
                <a:cs typeface="+mn-cs"/>
              </a:endParaRPr>
            </a:p>
          </p:txBody>
        </p:sp>
        <p:sp>
          <p:nvSpPr>
            <p:cNvPr id="80" name="BainArrowBox"/>
            <p:cNvSpPr>
              <a:spLocks noChangeArrowheads="1"/>
            </p:cNvSpPr>
            <p:nvPr/>
          </p:nvSpPr>
          <p:spPr bwMode="auto">
            <a:xfrm>
              <a:off x="2226100" y="5855239"/>
              <a:ext cx="5906240" cy="1194107"/>
            </a:xfrm>
            <a:prstGeom prst="rect">
              <a:avLst/>
            </a:prstGeom>
            <a:grpFill/>
            <a:ln w="9525">
              <a:solidFill>
                <a:schemeClr val="accent2"/>
              </a:solidFill>
              <a:miter lim="800000"/>
              <a:headEnd/>
              <a:tailEnd/>
            </a:ln>
            <a:effectLst/>
          </p:spPr>
          <p:txBody>
            <a:bodyPr wrap="square" lIns="99440" tIns="49721" rIns="99440" bIns="49721">
              <a:spAutoFit/>
            </a:bodyPr>
            <a:lstStyle>
              <a:defPPr>
                <a:defRPr lang="en-US"/>
              </a:defPPr>
              <a:lvl1pPr algn="ctr" rtl="0" eaLnBrk="0" fontAlgn="base" hangingPunct="0">
                <a:spcBef>
                  <a:spcPct val="0"/>
                </a:spcBef>
                <a:spcAft>
                  <a:spcPct val="0"/>
                </a:spcAft>
                <a:defRPr sz="2400" kern="1200">
                  <a:solidFill>
                    <a:schemeClr val="bg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bg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bg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bg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bg1"/>
                  </a:solidFill>
                  <a:latin typeface="Verdana" pitchFamily="34" charset="0"/>
                  <a:ea typeface="+mn-ea"/>
                  <a:cs typeface="+mn-cs"/>
                </a:defRPr>
              </a:lvl5pPr>
              <a:lvl6pPr marL="2286000" algn="l" defTabSz="914400" rtl="0" eaLnBrk="1" latinLnBrk="0" hangingPunct="1">
                <a:defRPr sz="2400" kern="1200">
                  <a:solidFill>
                    <a:schemeClr val="bg1"/>
                  </a:solidFill>
                  <a:latin typeface="Verdana" pitchFamily="34" charset="0"/>
                  <a:ea typeface="+mn-ea"/>
                  <a:cs typeface="+mn-cs"/>
                </a:defRPr>
              </a:lvl6pPr>
              <a:lvl7pPr marL="2743200" algn="l" defTabSz="914400" rtl="0" eaLnBrk="1" latinLnBrk="0" hangingPunct="1">
                <a:defRPr sz="2400" kern="1200">
                  <a:solidFill>
                    <a:schemeClr val="bg1"/>
                  </a:solidFill>
                  <a:latin typeface="Verdana" pitchFamily="34" charset="0"/>
                  <a:ea typeface="+mn-ea"/>
                  <a:cs typeface="+mn-cs"/>
                </a:defRPr>
              </a:lvl7pPr>
              <a:lvl8pPr marL="3200400" algn="l" defTabSz="914400" rtl="0" eaLnBrk="1" latinLnBrk="0" hangingPunct="1">
                <a:defRPr sz="2400" kern="1200">
                  <a:solidFill>
                    <a:schemeClr val="bg1"/>
                  </a:solidFill>
                  <a:latin typeface="Verdana" pitchFamily="34" charset="0"/>
                  <a:ea typeface="+mn-ea"/>
                  <a:cs typeface="+mn-cs"/>
                </a:defRPr>
              </a:lvl8pPr>
              <a:lvl9pPr marL="3657600" algn="l" defTabSz="914400" rtl="0" eaLnBrk="1" latinLnBrk="0" hangingPunct="1">
                <a:defRPr sz="2400" kern="1200">
                  <a:solidFill>
                    <a:schemeClr val="bg1"/>
                  </a:solidFill>
                  <a:latin typeface="Verdana" pitchFamily="34" charset="0"/>
                  <a:ea typeface="+mn-ea"/>
                  <a:cs typeface="+mn-cs"/>
                </a:defRPr>
              </a:lvl9pPr>
            </a:lstStyle>
            <a:p>
              <a:pPr marL="0" marR="0" lvl="0" indent="0" algn="ctr" defTabSz="1062038" rtl="0" eaLnBrk="0" fontAlgn="base" latinLnBrk="0" hangingPunct="0">
                <a:lnSpc>
                  <a:spcPct val="100000"/>
                </a:lnSpc>
                <a:spcBef>
                  <a:spcPct val="20000"/>
                </a:spcBef>
                <a:spcAft>
                  <a:spcPct val="0"/>
                </a:spcAft>
                <a:buClr>
                  <a:srgbClr val="FFFFFF"/>
                </a:buClr>
                <a:buSzTx/>
                <a:buFontTx/>
                <a:buNone/>
                <a:tabLst/>
                <a:defRPr/>
              </a:pPr>
              <a:r>
                <a:rPr kumimoji="0" lang="en-US" sz="1400" b="1" i="0" u="none" strike="noStrike" kern="1200" cap="none" spc="0" normalizeH="0" baseline="0" noProof="0" dirty="0" smtClean="0">
                  <a:ln>
                    <a:noFill/>
                  </a:ln>
                  <a:solidFill>
                    <a:srgbClr val="FFFFFF"/>
                  </a:solidFill>
                  <a:effectLst/>
                  <a:uLnTx/>
                  <a:uFillTx/>
                  <a:latin typeface="Verdana"/>
                  <a:ea typeface="+mn-ea"/>
                  <a:cs typeface="+mn-cs"/>
                </a:rPr>
                <a:t>Nigeria has a </a:t>
              </a:r>
              <a:r>
                <a:rPr kumimoji="0" lang="en-US" sz="1400" b="1" i="0" u="none" strike="noStrike" kern="1200" cap="none" spc="0" normalizeH="0" baseline="0" noProof="0" dirty="0">
                  <a:ln>
                    <a:noFill/>
                  </a:ln>
                  <a:solidFill>
                    <a:srgbClr val="FFFFFF"/>
                  </a:solidFill>
                  <a:effectLst/>
                  <a:uLnTx/>
                  <a:uFillTx/>
                  <a:latin typeface="Verdana"/>
                  <a:ea typeface="+mn-ea"/>
                  <a:cs typeface="+mn-cs"/>
                </a:rPr>
                <a:t>vision to improve the poor Nigerian business environment and Ease of Doing Business ranking across key regulations, processes, support systems, execution capabilities and training amongst other </a:t>
              </a:r>
              <a:r>
                <a:rPr kumimoji="0" lang="en-US" sz="1400" b="1" i="0" u="none" strike="noStrike" kern="1200" cap="none" spc="0" normalizeH="0" baseline="0" noProof="0" dirty="0" smtClean="0">
                  <a:ln>
                    <a:noFill/>
                  </a:ln>
                  <a:solidFill>
                    <a:srgbClr val="FFFFFF"/>
                  </a:solidFill>
                  <a:effectLst/>
                  <a:uLnTx/>
                  <a:uFillTx/>
                  <a:latin typeface="Verdana"/>
                  <a:ea typeface="+mn-ea"/>
                  <a:cs typeface="+mn-cs"/>
                </a:rPr>
                <a:t>metrics</a:t>
              </a:r>
              <a:endParaRPr kumimoji="0" lang="en-US" sz="1400" b="1" i="0" u="none" strike="noStrike" kern="1200" cap="none" spc="0" normalizeH="0" baseline="0" noProof="0" dirty="0">
                <a:ln>
                  <a:noFill/>
                </a:ln>
                <a:solidFill>
                  <a:srgbClr val="FFFFFF"/>
                </a:solidFill>
                <a:effectLst/>
                <a:uLnTx/>
                <a:uFillTx/>
                <a:latin typeface="Verdana"/>
                <a:ea typeface="+mn-ea"/>
                <a:cs typeface="+mn-cs"/>
              </a:endParaRPr>
            </a:p>
          </p:txBody>
        </p:sp>
      </p:grpSp>
    </p:spTree>
    <p:extLst>
      <p:ext uri="{BB962C8B-B14F-4D97-AF65-F5344CB8AC3E}">
        <p14:creationId xmlns:p14="http://schemas.microsoft.com/office/powerpoint/2010/main" val="3129524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nvPr>
        </p:nvGraphicFramePr>
        <p:xfrm>
          <a:off x="1891" y="1621"/>
          <a:ext cx="1619" cy="1619"/>
        </p:xfrm>
        <a:graphic>
          <a:graphicData uri="http://schemas.openxmlformats.org/presentationml/2006/ole">
            <mc:AlternateContent xmlns:mc="http://schemas.openxmlformats.org/markup-compatibility/2006">
              <mc:Choice xmlns:v="urn:schemas-microsoft-com:vml" Requires="v">
                <p:oleObj spid="_x0000_s972809"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891" y="1621"/>
                        <a:ext cx="1619" cy="1619"/>
                      </a:xfrm>
                      <a:prstGeom prst="rect">
                        <a:avLst/>
                      </a:prstGeom>
                    </p:spPr>
                  </p:pic>
                </p:oleObj>
              </mc:Fallback>
            </mc:AlternateContent>
          </a:graphicData>
        </a:graphic>
      </p:graphicFrame>
      <p:sp>
        <p:nvSpPr>
          <p:cNvPr id="2" name="Title 1"/>
          <p:cNvSpPr>
            <a:spLocks noGrp="1"/>
          </p:cNvSpPr>
          <p:nvPr>
            <p:ph type="title"/>
          </p:nvPr>
        </p:nvSpPr>
        <p:spPr>
          <a:xfrm>
            <a:off x="1242060" y="537699"/>
            <a:ext cx="7445124" cy="307777"/>
          </a:xfrm>
          <a:noFill/>
          <a:ln>
            <a:noFill/>
          </a:ln>
          <a:effectLst/>
          <a:extLst/>
        </p:spPr>
        <p:txBody>
          <a:bodyPr vert="horz" wrap="square" lIns="0" tIns="0" rIns="0" bIns="0" numCol="1" anchor="ctr" anchorCtr="0" compatLnSpc="1">
            <a:prstTxWarp prst="textNoShape">
              <a:avLst/>
            </a:prstTxWarp>
            <a:spAutoFit/>
          </a:bodyPr>
          <a:lstStyle/>
          <a:p>
            <a:r>
              <a:rPr lang="en-US" dirty="0" err="1" smtClean="0">
                <a:latin typeface="Calibri" panose="020F0502020204030204" pitchFamily="34" charset="0"/>
              </a:rPr>
              <a:t>PEBEC</a:t>
            </a:r>
            <a:r>
              <a:rPr lang="en-US" dirty="0" smtClean="0">
                <a:latin typeface="Calibri" panose="020F0502020204030204" pitchFamily="34" charset="0"/>
              </a:rPr>
              <a:t> Reform Agenda</a:t>
            </a:r>
            <a:endParaRPr lang="en-US" dirty="0">
              <a:latin typeface="Calibri" panose="020F0502020204030204" pitchFamily="34" charset="0"/>
            </a:endParaRPr>
          </a:p>
        </p:txBody>
      </p:sp>
      <p:sp>
        <p:nvSpPr>
          <p:cNvPr id="16" name="AutoShape 250"/>
          <p:cNvSpPr>
            <a:spLocks noChangeArrowheads="1"/>
          </p:cNvSpPr>
          <p:nvPr/>
        </p:nvSpPr>
        <p:spPr bwMode="gray">
          <a:xfrm>
            <a:off x="355292" y="1168959"/>
            <a:ext cx="8433417" cy="315825"/>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72009" tIns="45720" rIns="72009" bIns="45720" anchor="ctr" anchorCtr="0">
            <a:noAutofit/>
          </a:bodyPr>
          <a:lstStyle/>
          <a:p>
            <a:pPr fontAlgn="base">
              <a:spcBef>
                <a:spcPct val="0"/>
              </a:spcBef>
              <a:spcAft>
                <a:spcPct val="0"/>
              </a:spcAft>
            </a:pPr>
            <a:r>
              <a:rPr lang="en-US" sz="1600" b="1" dirty="0" smtClean="0">
                <a:solidFill>
                  <a:srgbClr val="3E5020"/>
                </a:solidFill>
              </a:rPr>
              <a:t>Project overview and structure</a:t>
            </a:r>
            <a:endParaRPr lang="en-US" sz="1600" b="1" dirty="0">
              <a:solidFill>
                <a:srgbClr val="3E5020"/>
              </a:solidFill>
            </a:endParaRPr>
          </a:p>
        </p:txBody>
      </p:sp>
      <p:sp>
        <p:nvSpPr>
          <p:cNvPr id="19" name="AutoShape 250"/>
          <p:cNvSpPr>
            <a:spLocks noChangeArrowheads="1"/>
          </p:cNvSpPr>
          <p:nvPr/>
        </p:nvSpPr>
        <p:spPr bwMode="gray">
          <a:xfrm>
            <a:off x="355292" y="4005064"/>
            <a:ext cx="8433417" cy="268834"/>
          </a:xfrm>
          <a:prstGeom prst="rect">
            <a:avLst/>
          </a:prstGeom>
          <a:solidFill>
            <a:schemeClr val="accent5"/>
          </a:solid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72009" tIns="45720" rIns="72009" bIns="45720" anchor="ctr" anchorCtr="0">
            <a:noAutofit/>
          </a:bodyPr>
          <a:lstStyle/>
          <a:p>
            <a:pPr fontAlgn="base">
              <a:spcBef>
                <a:spcPct val="0"/>
              </a:spcBef>
              <a:spcAft>
                <a:spcPct val="0"/>
              </a:spcAft>
            </a:pPr>
            <a:r>
              <a:rPr lang="en-US" sz="1400" b="1" dirty="0" smtClean="0">
                <a:solidFill>
                  <a:schemeClr val="bg1"/>
                </a:solidFill>
              </a:rPr>
              <a:t>The reform agenda</a:t>
            </a:r>
            <a:endParaRPr lang="en-US" sz="1400" b="1" dirty="0">
              <a:solidFill>
                <a:schemeClr val="bg1"/>
              </a:solidFill>
            </a:endParaRPr>
          </a:p>
        </p:txBody>
      </p:sp>
      <p:sp>
        <p:nvSpPr>
          <p:cNvPr id="4" name="TextBox 3"/>
          <p:cNvSpPr txBox="1">
            <a:spLocks/>
          </p:cNvSpPr>
          <p:nvPr/>
        </p:nvSpPr>
        <p:spPr>
          <a:xfrm>
            <a:off x="438378" y="4365429"/>
            <a:ext cx="4003543" cy="230832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fontAlgn="base">
              <a:spcBef>
                <a:spcPts val="200"/>
              </a:spcBef>
              <a:spcAft>
                <a:spcPts val="200"/>
              </a:spcAft>
              <a:buClr>
                <a:srgbClr val="3D3D3D"/>
              </a:buClr>
            </a:pPr>
            <a:r>
              <a:rPr lang="en-US" sz="1300" dirty="0" smtClean="0">
                <a:solidFill>
                  <a:srgbClr val="000000"/>
                </a:solidFill>
              </a:rPr>
              <a:t>A challenge as broad as “The Business Environment” requires </a:t>
            </a:r>
            <a:r>
              <a:rPr lang="en-US" sz="1300" dirty="0" err="1" smtClean="0">
                <a:solidFill>
                  <a:srgbClr val="000000"/>
                </a:solidFill>
              </a:rPr>
              <a:t>prioritisation</a:t>
            </a:r>
            <a:r>
              <a:rPr lang="en-US" sz="1300" dirty="0" smtClean="0">
                <a:solidFill>
                  <a:srgbClr val="000000"/>
                </a:solidFill>
              </a:rPr>
              <a:t>, across two lenses: </a:t>
            </a:r>
          </a:p>
          <a:p>
            <a:pPr marL="599254" lvl="2" indent="-400050" fontAlgn="base">
              <a:spcBef>
                <a:spcPts val="200"/>
              </a:spcBef>
              <a:spcAft>
                <a:spcPts val="200"/>
              </a:spcAft>
              <a:buClr>
                <a:srgbClr val="3D3D3D"/>
              </a:buClr>
              <a:buSzPct val="100000"/>
              <a:buFont typeface="+mj-lt"/>
              <a:buAutoNum type="romanLcPeriod"/>
            </a:pPr>
            <a:r>
              <a:rPr lang="en-US" sz="1300" dirty="0" smtClean="0">
                <a:solidFill>
                  <a:srgbClr val="000000"/>
                </a:solidFill>
              </a:rPr>
              <a:t>The private sector’s most pressing concerns; </a:t>
            </a:r>
            <a:endParaRPr lang="en-US" sz="1300" dirty="0">
              <a:solidFill>
                <a:srgbClr val="000000"/>
              </a:solidFill>
            </a:endParaRPr>
          </a:p>
          <a:p>
            <a:pPr marL="599254" lvl="2" indent="-400050" fontAlgn="base">
              <a:spcBef>
                <a:spcPts val="200"/>
              </a:spcBef>
              <a:spcAft>
                <a:spcPts val="200"/>
              </a:spcAft>
              <a:buClr>
                <a:srgbClr val="3D3D3D"/>
              </a:buClr>
              <a:buSzPct val="100000"/>
              <a:buFont typeface="+mj-lt"/>
              <a:buAutoNum type="romanLcPeriod"/>
            </a:pPr>
            <a:r>
              <a:rPr lang="en-US" sz="1300" dirty="0" smtClean="0">
                <a:solidFill>
                  <a:srgbClr val="000000"/>
                </a:solidFill>
              </a:rPr>
              <a:t>The World Bank (WB) Ease of Doing Business (EODB) Rankings</a:t>
            </a:r>
          </a:p>
          <a:p>
            <a:pPr lvl="1" fontAlgn="base">
              <a:spcBef>
                <a:spcPts val="200"/>
              </a:spcBef>
              <a:spcAft>
                <a:spcPts val="200"/>
              </a:spcAft>
              <a:buClr>
                <a:srgbClr val="3D3D3D"/>
              </a:buClr>
            </a:pPr>
            <a:r>
              <a:rPr lang="en-US" sz="1300" dirty="0" smtClean="0">
                <a:solidFill>
                  <a:srgbClr val="000000"/>
                </a:solidFill>
              </a:rPr>
              <a:t>Initial engagement with the private sector </a:t>
            </a:r>
            <a:r>
              <a:rPr lang="en-US" sz="1300" dirty="0" err="1" smtClean="0">
                <a:solidFill>
                  <a:srgbClr val="000000"/>
                </a:solidFill>
              </a:rPr>
              <a:t>prioritised</a:t>
            </a:r>
            <a:r>
              <a:rPr lang="en-US" sz="1300" dirty="0" smtClean="0">
                <a:solidFill>
                  <a:srgbClr val="000000"/>
                </a:solidFill>
              </a:rPr>
              <a:t>:</a:t>
            </a:r>
          </a:p>
          <a:p>
            <a:pPr lvl="2" fontAlgn="base">
              <a:spcBef>
                <a:spcPts val="200"/>
              </a:spcBef>
              <a:spcAft>
                <a:spcPts val="200"/>
              </a:spcAft>
              <a:buClr>
                <a:srgbClr val="3D3D3D"/>
              </a:buClr>
            </a:pPr>
            <a:r>
              <a:rPr lang="en-US" sz="1300" dirty="0" smtClean="0">
                <a:solidFill>
                  <a:srgbClr val="000000"/>
                </a:solidFill>
              </a:rPr>
              <a:t>Entry and Exit of Goods </a:t>
            </a:r>
          </a:p>
          <a:p>
            <a:pPr lvl="2" fontAlgn="base">
              <a:spcBef>
                <a:spcPts val="200"/>
              </a:spcBef>
              <a:spcAft>
                <a:spcPts val="200"/>
              </a:spcAft>
              <a:buClr>
                <a:srgbClr val="3D3D3D"/>
              </a:buClr>
            </a:pPr>
            <a:r>
              <a:rPr lang="en-US" sz="1300" dirty="0" smtClean="0">
                <a:solidFill>
                  <a:srgbClr val="000000"/>
                </a:solidFill>
              </a:rPr>
              <a:t>Entry and Exit of People</a:t>
            </a:r>
          </a:p>
          <a:p>
            <a:pPr lvl="2" fontAlgn="base">
              <a:spcBef>
                <a:spcPts val="200"/>
              </a:spcBef>
              <a:spcAft>
                <a:spcPts val="200"/>
              </a:spcAft>
              <a:buClr>
                <a:srgbClr val="3D3D3D"/>
              </a:buClr>
            </a:pPr>
            <a:r>
              <a:rPr lang="en-US" sz="1300" dirty="0" smtClean="0">
                <a:solidFill>
                  <a:srgbClr val="000000"/>
                </a:solidFill>
              </a:rPr>
              <a:t>Transparency: availability and consistency of information, use of technology</a:t>
            </a:r>
          </a:p>
        </p:txBody>
      </p:sp>
      <p:sp>
        <p:nvSpPr>
          <p:cNvPr id="6" name="TextBox 5"/>
          <p:cNvSpPr txBox="1"/>
          <p:nvPr/>
        </p:nvSpPr>
        <p:spPr>
          <a:xfrm>
            <a:off x="438378" y="1556792"/>
            <a:ext cx="8526110" cy="235449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fontAlgn="base">
              <a:spcBef>
                <a:spcPts val="1200"/>
              </a:spcBef>
              <a:spcAft>
                <a:spcPts val="300"/>
              </a:spcAft>
              <a:buClr>
                <a:srgbClr val="3D3D3D"/>
              </a:buClr>
            </a:pPr>
            <a:r>
              <a:rPr lang="en-US" sz="1600" dirty="0" smtClean="0">
                <a:solidFill>
                  <a:srgbClr val="000000"/>
                </a:solidFill>
              </a:rPr>
              <a:t>The Federal Government has </a:t>
            </a:r>
            <a:r>
              <a:rPr lang="en-US" sz="1600" dirty="0" err="1" smtClean="0">
                <a:solidFill>
                  <a:srgbClr val="000000"/>
                </a:solidFill>
              </a:rPr>
              <a:t>prioritised</a:t>
            </a:r>
            <a:r>
              <a:rPr lang="en-US" sz="1600" dirty="0" smtClean="0">
                <a:solidFill>
                  <a:srgbClr val="000000"/>
                </a:solidFill>
              </a:rPr>
              <a:t> the holistic improvement of Nigeria’s business environment for local and foreign businesses – </a:t>
            </a:r>
            <a:r>
              <a:rPr lang="en-US" sz="1600" b="1" dirty="0" smtClean="0">
                <a:solidFill>
                  <a:srgbClr val="3E5020"/>
                </a:solidFill>
                <a:ea typeface="ＭＳ Ｐゴシック" panose="020B0600070205080204" pitchFamily="34" charset="-128"/>
              </a:rPr>
              <a:t>especially SMEs </a:t>
            </a:r>
            <a:r>
              <a:rPr lang="en-US" sz="1600" dirty="0" smtClean="0">
                <a:solidFill>
                  <a:srgbClr val="000000"/>
                </a:solidFill>
              </a:rPr>
              <a:t>– to drive economic development</a:t>
            </a:r>
          </a:p>
          <a:p>
            <a:pPr lvl="1" fontAlgn="base">
              <a:spcBef>
                <a:spcPts val="1200"/>
              </a:spcBef>
              <a:spcAft>
                <a:spcPts val="300"/>
              </a:spcAft>
              <a:buClr>
                <a:srgbClr val="3D3D3D"/>
              </a:buClr>
            </a:pPr>
            <a:r>
              <a:rPr lang="en-US" sz="1600" dirty="0">
                <a:solidFill>
                  <a:srgbClr val="3E5020"/>
                </a:solidFill>
                <a:ea typeface="ＭＳ Ｐゴシック" panose="020B0600070205080204" pitchFamily="34" charset="-128"/>
              </a:rPr>
              <a:t>July </a:t>
            </a:r>
            <a:r>
              <a:rPr lang="en-US" sz="1600" dirty="0" smtClean="0">
                <a:solidFill>
                  <a:srgbClr val="3E5020"/>
                </a:solidFill>
                <a:ea typeface="ＭＳ Ｐゴシック" panose="020B0600070205080204" pitchFamily="34" charset="-128"/>
              </a:rPr>
              <a:t>2016 t</a:t>
            </a:r>
            <a:r>
              <a:rPr lang="en-US" sz="1600" dirty="0" smtClean="0">
                <a:solidFill>
                  <a:srgbClr val="000000"/>
                </a:solidFill>
              </a:rPr>
              <a:t>he President approved the </a:t>
            </a:r>
            <a:r>
              <a:rPr lang="en-US" sz="1600" b="1" dirty="0" smtClean="0">
                <a:solidFill>
                  <a:srgbClr val="3E5020"/>
                </a:solidFill>
                <a:ea typeface="ＭＳ Ｐゴシック" panose="020B0600070205080204" pitchFamily="34" charset="-128"/>
              </a:rPr>
              <a:t>Presidential Enabling Business Environment Council (PEBEC)</a:t>
            </a:r>
          </a:p>
          <a:p>
            <a:pPr lvl="2" fontAlgn="base">
              <a:spcBef>
                <a:spcPts val="300"/>
              </a:spcBef>
              <a:spcAft>
                <a:spcPts val="300"/>
              </a:spcAft>
              <a:buClr>
                <a:srgbClr val="3D3D3D"/>
              </a:buClr>
            </a:pPr>
            <a:r>
              <a:rPr lang="en-US" sz="1600" dirty="0" smtClean="0">
                <a:solidFill>
                  <a:srgbClr val="000000"/>
                </a:solidFill>
              </a:rPr>
              <a:t>Chaired by H.E. the Vice President</a:t>
            </a:r>
          </a:p>
          <a:p>
            <a:pPr lvl="2" fontAlgn="base">
              <a:spcBef>
                <a:spcPts val="300"/>
              </a:spcBef>
              <a:spcAft>
                <a:spcPts val="300"/>
              </a:spcAft>
              <a:buClr>
                <a:srgbClr val="3D3D3D"/>
              </a:buClr>
            </a:pPr>
            <a:r>
              <a:rPr lang="en-US" sz="1600" dirty="0" smtClean="0">
                <a:solidFill>
                  <a:srgbClr val="000000"/>
                </a:solidFill>
              </a:rPr>
              <a:t>Comprised of 10 Honourable Ministers, the Central Bank governor, the Head of Service, Reps of NASS, LASG, KASG and the private sector.</a:t>
            </a:r>
          </a:p>
          <a:p>
            <a:pPr lvl="1" fontAlgn="base">
              <a:buClr>
                <a:srgbClr val="3D3D3D"/>
              </a:buClr>
            </a:pPr>
            <a:r>
              <a:rPr lang="en-US" sz="1600" dirty="0" smtClean="0">
                <a:solidFill>
                  <a:srgbClr val="000000"/>
                </a:solidFill>
              </a:rPr>
              <a:t>PEBEC is supported by the </a:t>
            </a:r>
            <a:r>
              <a:rPr lang="en-US" sz="1600" b="1" dirty="0" smtClean="0">
                <a:solidFill>
                  <a:srgbClr val="3E5020"/>
                </a:solidFill>
                <a:ea typeface="ＭＳ Ｐゴシック" panose="020B0600070205080204" pitchFamily="34" charset="-128"/>
              </a:rPr>
              <a:t>Enabling Business Environment Secretariat (EBES)</a:t>
            </a:r>
            <a:r>
              <a:rPr lang="en-US" sz="1600" dirty="0" smtClean="0">
                <a:solidFill>
                  <a:srgbClr val="3E5020"/>
                </a:solidFill>
                <a:ea typeface="ＭＳ Ｐゴシック" panose="020B0600070205080204" pitchFamily="34" charset="-128"/>
              </a:rPr>
              <a:t>, </a:t>
            </a:r>
            <a:r>
              <a:rPr lang="en-US" sz="1600" dirty="0" smtClean="0">
                <a:ea typeface="ＭＳ Ｐゴシック" panose="020B0600070205080204" pitchFamily="34" charset="-128"/>
              </a:rPr>
              <a:t>a small task force </a:t>
            </a:r>
            <a:r>
              <a:rPr lang="en-US" sz="1600" dirty="0" smtClean="0">
                <a:solidFill>
                  <a:srgbClr val="000000"/>
                </a:solidFill>
              </a:rPr>
              <a:t>responsible for driving the reform agenda and ensuring implementation across MDAs.</a:t>
            </a:r>
            <a:endParaRPr lang="en-US" sz="1600" dirty="0">
              <a:solidFill>
                <a:srgbClr val="000000"/>
              </a:solidFill>
            </a:endParaRPr>
          </a:p>
        </p:txBody>
      </p:sp>
      <p:sp>
        <p:nvSpPr>
          <p:cNvPr id="3" name="TextBox 2"/>
          <p:cNvSpPr txBox="1">
            <a:spLocks/>
          </p:cNvSpPr>
          <p:nvPr/>
        </p:nvSpPr>
        <p:spPr>
          <a:xfrm>
            <a:off x="4613543" y="4365429"/>
            <a:ext cx="4092080" cy="268560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lvl="0" indent="0" defTabSz="913429" fontAlgn="base">
              <a:spcBef>
                <a:spcPct val="0"/>
              </a:spcBef>
              <a:spcAft>
                <a:spcPct val="0"/>
              </a:spcAft>
              <a:buClr>
                <a:schemeClr val="tx2"/>
              </a:buClr>
              <a:defRPr sz="1600" baseline="0"/>
            </a:lvl1pPr>
            <a:lvl2pPr marL="197586" lvl="1" indent="-195966" defTabSz="913429" fontAlgn="base">
              <a:spcBef>
                <a:spcPct val="0"/>
              </a:spcBef>
              <a:spcAft>
                <a:spcPct val="0"/>
              </a:spcAft>
              <a:buClr>
                <a:schemeClr val="tx2"/>
              </a:buClr>
              <a:buSzPct val="125000"/>
              <a:buFont typeface="Arial" charset="0"/>
              <a:buChar char="▪"/>
              <a:defRPr sz="1600" baseline="0"/>
            </a:lvl2pPr>
            <a:lvl3pPr marL="466431" lvl="2" indent="-267227" defTabSz="913429" fontAlgn="base">
              <a:spcBef>
                <a:spcPct val="0"/>
              </a:spcBef>
              <a:spcAft>
                <a:spcPct val="0"/>
              </a:spcAft>
              <a:buClr>
                <a:schemeClr val="tx2"/>
              </a:buClr>
              <a:buSzPct val="120000"/>
              <a:buFont typeface="Arial" charset="0"/>
              <a:buChar char="–"/>
              <a:defRPr sz="1600" baseline="0"/>
            </a:lvl3pPr>
            <a:lvl4pPr marL="626768" lvl="3" indent="-158716" defTabSz="913429" fontAlgn="base">
              <a:spcBef>
                <a:spcPct val="0"/>
              </a:spcBef>
              <a:spcAft>
                <a:spcPct val="0"/>
              </a:spcAft>
              <a:buClr>
                <a:schemeClr val="tx2"/>
              </a:buClr>
              <a:buSzPct val="120000"/>
              <a:buFont typeface="Arial" charset="0"/>
              <a:buChar char="▫"/>
              <a:defRPr sz="1600" baseline="0"/>
            </a:lvl4pPr>
            <a:lvl5pPr marL="764947" lvl="4" indent="-132804" defTabSz="913429" fontAlgn="base">
              <a:spcBef>
                <a:spcPct val="0"/>
              </a:spcBef>
              <a:spcAft>
                <a:spcPct val="0"/>
              </a:spcAft>
              <a:buClr>
                <a:schemeClr val="tx2"/>
              </a:buClr>
              <a:buSzPct val="89000"/>
              <a:buFont typeface="Arial" charset="0"/>
              <a:buChar char="-"/>
              <a:defRPr sz="1600" baseline="0"/>
            </a:lvl5pPr>
            <a:lvl6pPr marL="764947" indent="-132804" defTabSz="913429" fontAlgn="base">
              <a:spcBef>
                <a:spcPct val="0"/>
              </a:spcBef>
              <a:spcAft>
                <a:spcPct val="0"/>
              </a:spcAft>
              <a:buClr>
                <a:schemeClr val="tx2"/>
              </a:buClr>
              <a:buSzPct val="89000"/>
              <a:buFont typeface="Arial" charset="0"/>
              <a:buChar char="-"/>
              <a:defRPr sz="1600" baseline="0"/>
            </a:lvl6pPr>
            <a:lvl7pPr marL="764947" indent="-132804" defTabSz="913429" fontAlgn="base">
              <a:spcBef>
                <a:spcPct val="0"/>
              </a:spcBef>
              <a:spcAft>
                <a:spcPct val="0"/>
              </a:spcAft>
              <a:buClr>
                <a:schemeClr val="tx2"/>
              </a:buClr>
              <a:buSzPct val="89000"/>
              <a:buFont typeface="Arial" charset="0"/>
              <a:buChar char="-"/>
              <a:defRPr sz="1600" baseline="0"/>
            </a:lvl7pPr>
            <a:lvl8pPr marL="764947" indent="-132804" defTabSz="913429" fontAlgn="base">
              <a:spcBef>
                <a:spcPct val="0"/>
              </a:spcBef>
              <a:spcAft>
                <a:spcPct val="0"/>
              </a:spcAft>
              <a:buClr>
                <a:schemeClr val="tx2"/>
              </a:buClr>
              <a:buSzPct val="89000"/>
              <a:buFont typeface="Arial" charset="0"/>
              <a:buChar char="-"/>
              <a:defRPr sz="1600" baseline="0"/>
            </a:lvl8pPr>
            <a:lvl9pPr marL="764947" indent="-132804" defTabSz="913429" fontAlgn="base">
              <a:spcBef>
                <a:spcPct val="0"/>
              </a:spcBef>
              <a:spcAft>
                <a:spcPct val="0"/>
              </a:spcAft>
              <a:buClr>
                <a:schemeClr val="tx2"/>
              </a:buClr>
              <a:buSzPct val="89000"/>
              <a:buFont typeface="Arial" charset="0"/>
              <a:buChar char="-"/>
              <a:defRPr sz="1600" baseline="0"/>
            </a:lvl9pPr>
          </a:lstStyle>
          <a:p>
            <a:pPr lvl="1">
              <a:spcBef>
                <a:spcPts val="200"/>
              </a:spcBef>
              <a:spcAft>
                <a:spcPts val="200"/>
              </a:spcAft>
              <a:buClr>
                <a:srgbClr val="3D3D3D"/>
              </a:buClr>
            </a:pPr>
            <a:r>
              <a:rPr lang="en-US" sz="1300" dirty="0">
                <a:solidFill>
                  <a:srgbClr val="000000"/>
                </a:solidFill>
              </a:rPr>
              <a:t>With our consultative partners, we have </a:t>
            </a:r>
            <a:r>
              <a:rPr lang="en-US" sz="1300" b="1" dirty="0" err="1">
                <a:solidFill>
                  <a:schemeClr val="accent4"/>
                </a:solidFill>
              </a:rPr>
              <a:t>prioritised</a:t>
            </a:r>
            <a:r>
              <a:rPr lang="en-US" sz="1300" b="1" dirty="0">
                <a:solidFill>
                  <a:schemeClr val="accent4"/>
                </a:solidFill>
              </a:rPr>
              <a:t> </a:t>
            </a:r>
            <a:r>
              <a:rPr lang="en-US" sz="1300" b="1" dirty="0" smtClean="0">
                <a:solidFill>
                  <a:schemeClr val="accent4"/>
                </a:solidFill>
              </a:rPr>
              <a:t>8 </a:t>
            </a:r>
            <a:r>
              <a:rPr lang="en-US" sz="1300" b="1" dirty="0">
                <a:solidFill>
                  <a:schemeClr val="accent4"/>
                </a:solidFill>
              </a:rPr>
              <a:t>indicators</a:t>
            </a:r>
            <a:r>
              <a:rPr lang="en-US" sz="1300" dirty="0">
                <a:solidFill>
                  <a:srgbClr val="000000"/>
                </a:solidFill>
              </a:rPr>
              <a:t>, with the aim of moving Nigeria up </a:t>
            </a:r>
            <a:r>
              <a:rPr lang="en-US" sz="1300" b="1" dirty="0">
                <a:solidFill>
                  <a:schemeClr val="accent4"/>
                </a:solidFill>
              </a:rPr>
              <a:t>at least 20 places</a:t>
            </a:r>
            <a:r>
              <a:rPr lang="en-US" sz="1300" dirty="0">
                <a:solidFill>
                  <a:srgbClr val="000000"/>
                </a:solidFill>
              </a:rPr>
              <a:t> in the EODB rankings:</a:t>
            </a:r>
          </a:p>
          <a:p>
            <a:pPr lvl="2">
              <a:lnSpc>
                <a:spcPct val="90000"/>
              </a:lnSpc>
              <a:spcBef>
                <a:spcPts val="200"/>
              </a:spcBef>
              <a:spcAft>
                <a:spcPts val="200"/>
              </a:spcAft>
              <a:buClr>
                <a:srgbClr val="3D3D3D"/>
              </a:buClr>
            </a:pPr>
            <a:r>
              <a:rPr lang="en-US" sz="1300" dirty="0">
                <a:solidFill>
                  <a:srgbClr val="000000"/>
                </a:solidFill>
              </a:rPr>
              <a:t>Trading Across Borders</a:t>
            </a:r>
          </a:p>
          <a:p>
            <a:pPr lvl="2">
              <a:lnSpc>
                <a:spcPct val="90000"/>
              </a:lnSpc>
              <a:spcBef>
                <a:spcPts val="200"/>
              </a:spcBef>
              <a:spcAft>
                <a:spcPts val="200"/>
              </a:spcAft>
              <a:buClr>
                <a:srgbClr val="3D3D3D"/>
              </a:buClr>
            </a:pPr>
            <a:r>
              <a:rPr lang="en-US" sz="1300" dirty="0">
                <a:solidFill>
                  <a:srgbClr val="000000"/>
                </a:solidFill>
              </a:rPr>
              <a:t>Starting a Business</a:t>
            </a:r>
          </a:p>
          <a:p>
            <a:pPr lvl="2">
              <a:lnSpc>
                <a:spcPct val="90000"/>
              </a:lnSpc>
              <a:spcBef>
                <a:spcPts val="200"/>
              </a:spcBef>
              <a:spcAft>
                <a:spcPts val="200"/>
              </a:spcAft>
              <a:buClr>
                <a:srgbClr val="3D3D3D"/>
              </a:buClr>
            </a:pPr>
            <a:r>
              <a:rPr lang="en-US" sz="1300" dirty="0">
                <a:solidFill>
                  <a:srgbClr val="000000"/>
                </a:solidFill>
              </a:rPr>
              <a:t>Getting Credit</a:t>
            </a:r>
          </a:p>
          <a:p>
            <a:pPr lvl="2">
              <a:lnSpc>
                <a:spcPct val="90000"/>
              </a:lnSpc>
              <a:spcBef>
                <a:spcPts val="200"/>
              </a:spcBef>
              <a:spcAft>
                <a:spcPts val="200"/>
              </a:spcAft>
              <a:buClr>
                <a:srgbClr val="3D3D3D"/>
              </a:buClr>
            </a:pPr>
            <a:r>
              <a:rPr lang="en-US" sz="1300" dirty="0">
                <a:solidFill>
                  <a:srgbClr val="000000"/>
                </a:solidFill>
              </a:rPr>
              <a:t>Dealing with Construction Permits</a:t>
            </a:r>
          </a:p>
          <a:p>
            <a:pPr lvl="2">
              <a:lnSpc>
                <a:spcPct val="90000"/>
              </a:lnSpc>
              <a:spcBef>
                <a:spcPts val="200"/>
              </a:spcBef>
              <a:spcAft>
                <a:spcPts val="200"/>
              </a:spcAft>
              <a:buClr>
                <a:srgbClr val="3D3D3D"/>
              </a:buClr>
            </a:pPr>
            <a:r>
              <a:rPr lang="en-US" sz="1300" dirty="0">
                <a:solidFill>
                  <a:srgbClr val="000000"/>
                </a:solidFill>
              </a:rPr>
              <a:t>Paying Taxes</a:t>
            </a:r>
          </a:p>
          <a:p>
            <a:pPr lvl="2">
              <a:lnSpc>
                <a:spcPct val="90000"/>
              </a:lnSpc>
              <a:spcBef>
                <a:spcPts val="200"/>
              </a:spcBef>
              <a:spcAft>
                <a:spcPts val="200"/>
              </a:spcAft>
              <a:buClr>
                <a:srgbClr val="3D3D3D"/>
              </a:buClr>
            </a:pPr>
            <a:r>
              <a:rPr lang="en-US" sz="1300" dirty="0">
                <a:solidFill>
                  <a:srgbClr val="000000"/>
                </a:solidFill>
              </a:rPr>
              <a:t>Registering Property</a:t>
            </a:r>
          </a:p>
          <a:p>
            <a:pPr lvl="2">
              <a:lnSpc>
                <a:spcPct val="90000"/>
              </a:lnSpc>
              <a:spcBef>
                <a:spcPts val="200"/>
              </a:spcBef>
              <a:spcAft>
                <a:spcPts val="200"/>
              </a:spcAft>
              <a:buClr>
                <a:srgbClr val="3D3D3D"/>
              </a:buClr>
            </a:pPr>
            <a:r>
              <a:rPr lang="en-US" sz="1300" dirty="0">
                <a:solidFill>
                  <a:srgbClr val="000000"/>
                </a:solidFill>
              </a:rPr>
              <a:t>Getting </a:t>
            </a:r>
            <a:r>
              <a:rPr lang="en-US" sz="1300" dirty="0" smtClean="0">
                <a:solidFill>
                  <a:srgbClr val="000000"/>
                </a:solidFill>
              </a:rPr>
              <a:t>Electricity</a:t>
            </a:r>
          </a:p>
          <a:p>
            <a:pPr lvl="2">
              <a:lnSpc>
                <a:spcPct val="90000"/>
              </a:lnSpc>
              <a:spcBef>
                <a:spcPts val="200"/>
              </a:spcBef>
              <a:spcAft>
                <a:spcPts val="200"/>
              </a:spcAft>
              <a:buClr>
                <a:srgbClr val="3D3D3D"/>
              </a:buClr>
            </a:pPr>
            <a:r>
              <a:rPr lang="en-US" sz="1300" dirty="0" smtClean="0">
                <a:solidFill>
                  <a:srgbClr val="000000"/>
                </a:solidFill>
              </a:rPr>
              <a:t>Entry &amp; Exit of People</a:t>
            </a:r>
          </a:p>
          <a:p>
            <a:pPr lvl="2">
              <a:spcBef>
                <a:spcPts val="200"/>
              </a:spcBef>
              <a:spcAft>
                <a:spcPts val="200"/>
              </a:spcAft>
              <a:buClr>
                <a:srgbClr val="3D3D3D"/>
              </a:buClr>
            </a:pPr>
            <a:endParaRPr lang="en-US" sz="1300" dirty="0"/>
          </a:p>
        </p:txBody>
      </p:sp>
      <p:cxnSp>
        <p:nvCxnSpPr>
          <p:cNvPr id="7" name="Straight Connector 6"/>
          <p:cNvCxnSpPr/>
          <p:nvPr/>
        </p:nvCxnSpPr>
        <p:spPr>
          <a:xfrm>
            <a:off x="4499992" y="4313057"/>
            <a:ext cx="0" cy="24840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571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p:cNvGraphicFramePr>
            <a:graphicFrameLocks noChangeAspect="1"/>
          </p:cNvGraphicFramePr>
          <p:nvPr>
            <p:custDataLst>
              <p:tags r:id="rId2"/>
            </p:custDataLst>
            <p:extLst>
              <p:ext uri="{D42A27DB-BD31-4B8C-83A1-F6EECF244321}">
                <p14:modId xmlns:p14="http://schemas.microsoft.com/office/powerpoint/2010/main" val="305930748"/>
              </p:ext>
            </p:extLst>
          </p:nvPr>
        </p:nvGraphicFramePr>
        <p:xfrm>
          <a:off x="1891" y="1621"/>
          <a:ext cx="1619" cy="1619"/>
        </p:xfrm>
        <a:graphic>
          <a:graphicData uri="http://schemas.openxmlformats.org/presentationml/2006/ole">
            <mc:AlternateContent xmlns:mc="http://schemas.openxmlformats.org/markup-compatibility/2006">
              <mc:Choice xmlns:v="urn:schemas-microsoft-com:vml" Requires="v">
                <p:oleObj spid="_x0000_s928887" name="think-cell Slide" r:id="rId4" imgW="493" imgH="493" progId="TCLayout.ActiveDocument.1">
                  <p:embed/>
                </p:oleObj>
              </mc:Choice>
              <mc:Fallback>
                <p:oleObj name="think-cell Slide" r:id="rId4" imgW="493" imgH="493" progId="TCLayout.ActiveDocument.1">
                  <p:embed/>
                  <p:pic>
                    <p:nvPicPr>
                      <p:cNvPr id="0" name=""/>
                      <p:cNvPicPr/>
                      <p:nvPr/>
                    </p:nvPicPr>
                    <p:blipFill>
                      <a:blip r:embed="rId5"/>
                      <a:stretch>
                        <a:fillRect/>
                      </a:stretch>
                    </p:blipFill>
                    <p:spPr>
                      <a:xfrm>
                        <a:off x="1891" y="1621"/>
                        <a:ext cx="1619" cy="1619"/>
                      </a:xfrm>
                      <a:prstGeom prst="rect">
                        <a:avLst/>
                      </a:prstGeom>
                    </p:spPr>
                  </p:pic>
                </p:oleObj>
              </mc:Fallback>
            </mc:AlternateContent>
          </a:graphicData>
        </a:graphic>
      </p:graphicFrame>
      <p:sp>
        <p:nvSpPr>
          <p:cNvPr id="2" name="Title 1"/>
          <p:cNvSpPr>
            <a:spLocks noGrp="1"/>
          </p:cNvSpPr>
          <p:nvPr>
            <p:ph type="title"/>
          </p:nvPr>
        </p:nvSpPr>
        <p:spPr>
          <a:xfrm>
            <a:off x="1242060" y="383811"/>
            <a:ext cx="7609840" cy="615553"/>
          </a:xfrm>
          <a:noFill/>
          <a:ln>
            <a:noFill/>
          </a:ln>
          <a:effectLst/>
        </p:spPr>
        <p:txBody>
          <a:bodyPr vert="horz" wrap="square" lIns="0" tIns="0" rIns="0" bIns="0" numCol="1" anchor="ctr" anchorCtr="0" compatLnSpc="1">
            <a:prstTxWarp prst="textNoShape">
              <a:avLst/>
            </a:prstTxWarp>
            <a:spAutoFit/>
          </a:bodyPr>
          <a:lstStyle/>
          <a:p>
            <a:r>
              <a:rPr lang="en-US" b="0" dirty="0">
                <a:latin typeface="Calibri Light" panose="020F0302020204030204" pitchFamily="34" charset="0"/>
              </a:rPr>
              <a:t>In February, PEBEC released </a:t>
            </a:r>
            <a:r>
              <a:rPr lang="en-US" b="0" dirty="0" smtClean="0">
                <a:latin typeface="Calibri Light" panose="020F0302020204030204" pitchFamily="34" charset="0"/>
              </a:rPr>
              <a:t>a short term National Action Plan (NAP-60) to jumpstart our reforms and promote accountability </a:t>
            </a:r>
            <a:endParaRPr lang="en-US" b="0" dirty="0">
              <a:latin typeface="Calibri Light" panose="020F0302020204030204" pitchFamily="34" charset="0"/>
            </a:endParaRPr>
          </a:p>
        </p:txBody>
      </p:sp>
      <p:sp>
        <p:nvSpPr>
          <p:cNvPr id="3" name="5. Source"/>
          <p:cNvSpPr>
            <a:spLocks noChangeArrowheads="1"/>
          </p:cNvSpPr>
          <p:nvPr/>
        </p:nvSpPr>
        <p:spPr bwMode="gray">
          <a:xfrm>
            <a:off x="330214" y="6646930"/>
            <a:ext cx="7866474" cy="123100"/>
          </a:xfrm>
          <a:prstGeom prst="rect">
            <a:avLst/>
          </a:prstGeom>
          <a:noFill/>
          <a:ln>
            <a:noFill/>
          </a:ln>
          <a:effectLst/>
          <a:extLst/>
        </p:spPr>
        <p:txBody>
          <a:bodyPr wrap="square" lIns="0" tIns="0" rIns="0" bIns="0" anchor="b">
            <a:spAutoFit/>
          </a:bodyPr>
          <a:lstStyle/>
          <a:p>
            <a:pPr marL="381000" indent="-381000" defTabSz="913429">
              <a:tabLst>
                <a:tab pos="625148" algn="l"/>
              </a:tabLst>
            </a:pPr>
            <a:r>
              <a:rPr lang="en-US" sz="800" dirty="0">
                <a:solidFill>
                  <a:srgbClr val="000000"/>
                </a:solidFill>
                <a:latin typeface="Calibri"/>
              </a:rPr>
              <a:t>SOURCE: PEBEC March Council Meeting</a:t>
            </a:r>
          </a:p>
        </p:txBody>
      </p:sp>
      <p:sp>
        <p:nvSpPr>
          <p:cNvPr id="7" name="Isosceles Triangle 6"/>
          <p:cNvSpPr/>
          <p:nvPr/>
        </p:nvSpPr>
        <p:spPr>
          <a:xfrm rot="5400000">
            <a:off x="2415334" y="3699142"/>
            <a:ext cx="1330881" cy="191642"/>
          </a:xfrm>
          <a:prstGeom prst="triangle">
            <a:avLst/>
          </a:prstGeom>
          <a:solidFill>
            <a:schemeClr val="accent1"/>
          </a:solidFill>
          <a:ln w="9525">
            <a:noFill/>
            <a:miter lim="800000"/>
            <a:headEnd/>
            <a:tailEnd/>
          </a:ln>
          <a:effectLst/>
        </p:spPr>
        <p:txBody>
          <a:bodyPr wrap="none" anchor="ctr"/>
          <a:lstStyle/>
          <a:p>
            <a:endParaRPr lang="en-US" sz="1400" dirty="0">
              <a:latin typeface="+mn-lt"/>
            </a:endParaRPr>
          </a:p>
        </p:txBody>
      </p:sp>
      <p:grpSp>
        <p:nvGrpSpPr>
          <p:cNvPr id="39" name="Group 38"/>
          <p:cNvGrpSpPr/>
          <p:nvPr/>
        </p:nvGrpSpPr>
        <p:grpSpPr>
          <a:xfrm>
            <a:off x="392430" y="3031374"/>
            <a:ext cx="2505550" cy="1542772"/>
            <a:chOff x="392430" y="2945672"/>
            <a:chExt cx="2505550" cy="1542772"/>
          </a:xfrm>
        </p:grpSpPr>
        <p:sp>
          <p:nvSpPr>
            <p:cNvPr id="11" name="Rectangle 13"/>
            <p:cNvSpPr>
              <a:spLocks noChangeArrowheads="1"/>
            </p:cNvSpPr>
            <p:nvPr/>
          </p:nvSpPr>
          <p:spPr bwMode="gray">
            <a:xfrm>
              <a:off x="673872" y="3170006"/>
              <a:ext cx="2224108" cy="1318438"/>
            </a:xfrm>
            <a:prstGeom prst="rect">
              <a:avLst/>
            </a:prstGeom>
            <a:noFill/>
            <a:ln w="9525" algn="ctr">
              <a:noFill/>
              <a:miter lim="800000"/>
              <a:headEnd/>
              <a:tailEnd/>
            </a:ln>
          </p:spPr>
          <p:txBody>
            <a:bodyPr lIns="0" tIns="0" rIns="0" bIns="0">
              <a:spAutoFit/>
            </a:bodyPr>
            <a:lstStyle/>
            <a:p>
              <a:pPr>
                <a:spcBef>
                  <a:spcPct val="80000"/>
                </a:spcBef>
                <a:buClr>
                  <a:srgbClr val="000000"/>
                </a:buClr>
                <a:buSzPct val="80000"/>
                <a:defRPr/>
              </a:pPr>
              <a:r>
                <a:rPr lang="en-US" sz="1400" dirty="0">
                  <a:solidFill>
                    <a:srgbClr val="000000"/>
                  </a:solidFill>
                  <a:latin typeface="+mn-lt"/>
                  <a:cs typeface="Arial" pitchFamily="34" charset="0"/>
                </a:rPr>
                <a:t>For each reform Module, we shared what </a:t>
              </a:r>
              <a:r>
                <a:rPr lang="en-US" sz="1400" b="1" dirty="0">
                  <a:solidFill>
                    <a:schemeClr val="accent4"/>
                  </a:solidFill>
                  <a:latin typeface="+mn-lt"/>
                  <a:cs typeface="Arial" pitchFamily="34" charset="0"/>
                </a:rPr>
                <a:t>impact Nigerians can expect </a:t>
              </a:r>
              <a:r>
                <a:rPr lang="en-US" sz="1400" dirty="0">
                  <a:solidFill>
                    <a:srgbClr val="000000"/>
                  </a:solidFill>
                  <a:latin typeface="+mn-lt"/>
                  <a:cs typeface="Arial" pitchFamily="34" charset="0"/>
                </a:rPr>
                <a:t>if we complete our mission; we also shared who is </a:t>
              </a:r>
              <a:r>
                <a:rPr lang="en-US" sz="1400" b="1" dirty="0" smtClean="0">
                  <a:solidFill>
                    <a:schemeClr val="accent4"/>
                  </a:solidFill>
                  <a:latin typeface="+mn-lt"/>
                  <a:cs typeface="Arial" pitchFamily="34" charset="0"/>
                </a:rPr>
                <a:t>responsible</a:t>
              </a:r>
              <a:r>
                <a:rPr lang="en-US" sz="1400" dirty="0" smtClean="0">
                  <a:solidFill>
                    <a:srgbClr val="000000"/>
                  </a:solidFill>
                  <a:latin typeface="+mn-lt"/>
                  <a:cs typeface="Arial" pitchFamily="34" charset="0"/>
                </a:rPr>
                <a:t> </a:t>
              </a:r>
              <a:r>
                <a:rPr lang="en-US" sz="1400" dirty="0">
                  <a:solidFill>
                    <a:srgbClr val="000000"/>
                  </a:solidFill>
                  <a:latin typeface="+mn-lt"/>
                  <a:cs typeface="Arial" pitchFamily="34" charset="0"/>
                </a:rPr>
                <a:t>if we don’t, for full transparency</a:t>
              </a:r>
              <a:endParaRPr lang="en-US" sz="1400" b="1" i="1" dirty="0">
                <a:solidFill>
                  <a:schemeClr val="accent1"/>
                </a:solidFill>
                <a:latin typeface="+mn-lt"/>
                <a:cs typeface="Arial" pitchFamily="34" charset="0"/>
              </a:endParaRPr>
            </a:p>
          </p:txBody>
        </p:sp>
        <p:grpSp>
          <p:nvGrpSpPr>
            <p:cNvPr id="38" name="Group 37"/>
            <p:cNvGrpSpPr/>
            <p:nvPr/>
          </p:nvGrpSpPr>
          <p:grpSpPr>
            <a:xfrm>
              <a:off x="392430" y="2945672"/>
              <a:ext cx="2505550" cy="219820"/>
              <a:chOff x="392430" y="2945672"/>
              <a:chExt cx="2505550" cy="219820"/>
            </a:xfrm>
          </p:grpSpPr>
          <p:sp>
            <p:nvSpPr>
              <p:cNvPr id="10" name="TextBox 9"/>
              <p:cNvSpPr txBox="1">
                <a:spLocks/>
              </p:cNvSpPr>
              <p:nvPr/>
            </p:nvSpPr>
            <p:spPr>
              <a:xfrm>
                <a:off x="392430" y="2945672"/>
                <a:ext cx="219456" cy="215444"/>
              </a:xfrm>
              <a:prstGeom prst="ellipse">
                <a:avLst/>
              </a:prstGeom>
              <a:solidFill>
                <a:schemeClr val="accent4"/>
              </a:solidFill>
              <a:ln w="9525" algn="ctr">
                <a:solidFill>
                  <a:srgbClr val="FFFFFF"/>
                </a:solidFill>
                <a:round/>
                <a:headEnd/>
                <a:tailEnd/>
              </a:ln>
            </p:spPr>
            <p:txBody>
              <a:bodyPr wrap="none" lIns="0" tIns="0" rIns="0" bIns="0" anchor="ctr">
                <a:noAutofit/>
              </a:bodyPr>
              <a:lstStyle>
                <a:defPPr>
                  <a:defRPr lang="en-US"/>
                </a:defPPr>
                <a:lvl1pPr marR="0" lvl="0" indent="0" algn="ctr" fontAlgn="base">
                  <a:lnSpc>
                    <a:spcPct val="100000"/>
                  </a:lnSpc>
                  <a:spcBef>
                    <a:spcPct val="0"/>
                  </a:spcBef>
                  <a:spcAft>
                    <a:spcPct val="0"/>
                  </a:spcAft>
                  <a:buClrTx/>
                  <a:buSzTx/>
                  <a:buFontTx/>
                  <a:buNone/>
                  <a:tabLst/>
                  <a:defRPr kumimoji="0" sz="1000" b="1" i="0" u="none" strike="noStrike" kern="0" cap="none" spc="0" normalizeH="0" baseline="0">
                    <a:ln>
                      <a:noFill/>
                    </a:ln>
                    <a:solidFill>
                      <a:srgbClr val="FFFFFF"/>
                    </a:solidFill>
                    <a:effectLst/>
                    <a:uLnTx/>
                    <a:uFillTx/>
                    <a:latin typeface="Arial" pitchFamily="34" charset="0"/>
                    <a:ea typeface="ＭＳ Ｐゴシック"/>
                    <a:cs typeface="Arial" pitchFamily="34" charset="0"/>
                  </a:defRPr>
                </a:lvl1pPr>
                <a:lvl2pPr marL="742950" indent="-285750" eaLnBrk="0" hangingPunct="0">
                  <a:spcBef>
                    <a:spcPct val="20000"/>
                  </a:spcBef>
                  <a:buClr>
                    <a:srgbClr val="777777"/>
                  </a:buClr>
                  <a:buChar char="•"/>
                  <a:defRPr sz="1600">
                    <a:latin typeface="Arial" pitchFamily="34" charset="0"/>
                    <a:cs typeface="Arial" pitchFamily="34" charset="0"/>
                  </a:defRPr>
                </a:lvl2pPr>
                <a:lvl3pPr marL="1143000" indent="-228600" eaLnBrk="0" hangingPunct="0">
                  <a:spcBef>
                    <a:spcPct val="20000"/>
                  </a:spcBef>
                  <a:buClr>
                    <a:srgbClr val="777777"/>
                  </a:buClr>
                  <a:buFont typeface="Trebuchet MS" pitchFamily="34" charset="0"/>
                  <a:buChar char="–"/>
                  <a:defRPr sz="1600">
                    <a:latin typeface="Arial" pitchFamily="34" charset="0"/>
                    <a:cs typeface="Arial" pitchFamily="34" charset="0"/>
                  </a:defRPr>
                </a:lvl3pPr>
                <a:lvl4pPr marL="1600200" indent="-228600" eaLnBrk="0" hangingPunct="0">
                  <a:spcBef>
                    <a:spcPct val="20000"/>
                  </a:spcBef>
                  <a:buClr>
                    <a:srgbClr val="777777"/>
                  </a:buClr>
                  <a:buFont typeface="Trebuchet MS" pitchFamily="34" charset="0"/>
                  <a:buChar char="–"/>
                  <a:defRPr sz="1600">
                    <a:latin typeface="Arial" pitchFamily="34" charset="0"/>
                    <a:cs typeface="Arial" pitchFamily="34" charset="0"/>
                  </a:defRPr>
                </a:lvl4pPr>
                <a:lvl5pPr marL="2057400" indent="-228600" eaLnBrk="0" hangingPunct="0">
                  <a:spcBef>
                    <a:spcPct val="20000"/>
                  </a:spcBef>
                  <a:buClr>
                    <a:srgbClr val="777777"/>
                  </a:buClr>
                  <a:buFont typeface="Trebuchet MS" pitchFamily="34" charset="0"/>
                  <a:buChar char="–"/>
                  <a:defRPr sz="1600">
                    <a:latin typeface="Arial" pitchFamily="34" charset="0"/>
                    <a:cs typeface="Arial" pitchFamily="34" charset="0"/>
                  </a:defRPr>
                </a:lvl5pPr>
                <a:lvl6pPr marL="2514600" indent="-228600" eaLnBrk="0" fontAlgn="base" hangingPunct="0">
                  <a:spcBef>
                    <a:spcPct val="20000"/>
                  </a:spcBef>
                  <a:spcAft>
                    <a:spcPct val="0"/>
                  </a:spcAft>
                  <a:buClr>
                    <a:srgbClr val="777777"/>
                  </a:buClr>
                  <a:buFont typeface="Trebuchet MS" pitchFamily="34" charset="0"/>
                  <a:buChar char="–"/>
                  <a:defRPr sz="1600">
                    <a:latin typeface="Arial" pitchFamily="34" charset="0"/>
                    <a:cs typeface="Arial" pitchFamily="34" charset="0"/>
                  </a:defRPr>
                </a:lvl6pPr>
                <a:lvl7pPr marL="2971800" indent="-228600" eaLnBrk="0" fontAlgn="base" hangingPunct="0">
                  <a:spcBef>
                    <a:spcPct val="20000"/>
                  </a:spcBef>
                  <a:spcAft>
                    <a:spcPct val="0"/>
                  </a:spcAft>
                  <a:buClr>
                    <a:srgbClr val="777777"/>
                  </a:buClr>
                  <a:buFont typeface="Trebuchet MS" pitchFamily="34" charset="0"/>
                  <a:buChar char="–"/>
                  <a:defRPr sz="1600">
                    <a:latin typeface="Arial" pitchFamily="34" charset="0"/>
                    <a:cs typeface="Arial" pitchFamily="34" charset="0"/>
                  </a:defRPr>
                </a:lvl7pPr>
                <a:lvl8pPr marL="3429000" indent="-228600" eaLnBrk="0" fontAlgn="base" hangingPunct="0">
                  <a:spcBef>
                    <a:spcPct val="20000"/>
                  </a:spcBef>
                  <a:spcAft>
                    <a:spcPct val="0"/>
                  </a:spcAft>
                  <a:buClr>
                    <a:srgbClr val="777777"/>
                  </a:buClr>
                  <a:buFont typeface="Trebuchet MS" pitchFamily="34" charset="0"/>
                  <a:buChar char="–"/>
                  <a:defRPr sz="1600">
                    <a:latin typeface="Arial" pitchFamily="34" charset="0"/>
                    <a:cs typeface="Arial" pitchFamily="34" charset="0"/>
                  </a:defRPr>
                </a:lvl8pPr>
                <a:lvl9pPr marL="3886200" indent="-228600" eaLnBrk="0" fontAlgn="base" hangingPunct="0">
                  <a:spcBef>
                    <a:spcPct val="20000"/>
                  </a:spcBef>
                  <a:spcAft>
                    <a:spcPct val="0"/>
                  </a:spcAft>
                  <a:buClr>
                    <a:srgbClr val="777777"/>
                  </a:buClr>
                  <a:buFont typeface="Trebuchet MS" pitchFamily="34" charset="0"/>
                  <a:buChar char="–"/>
                  <a:defRPr sz="1600">
                    <a:latin typeface="Arial" pitchFamily="34" charset="0"/>
                    <a:cs typeface="Arial" pitchFamily="34" charset="0"/>
                  </a:defRPr>
                </a:lvl9pPr>
              </a:lstStyle>
              <a:p>
                <a:r>
                  <a:rPr lang="en-US" sz="1400" dirty="0">
                    <a:latin typeface="+mn-lt"/>
                  </a:rPr>
                  <a:t>2</a:t>
                </a:r>
              </a:p>
            </p:txBody>
          </p:sp>
          <p:sp>
            <p:nvSpPr>
              <p:cNvPr id="12" name="TextBox 11"/>
              <p:cNvSpPr txBox="1">
                <a:spLocks/>
              </p:cNvSpPr>
              <p:nvPr/>
            </p:nvSpPr>
            <p:spPr>
              <a:xfrm>
                <a:off x="673872" y="2945672"/>
                <a:ext cx="2224108" cy="21982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20000"/>
                  <a:buFont typeface="Arial"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777777"/>
                  </a:buClr>
                </a:pPr>
                <a:r>
                  <a:rPr lang="en-US" sz="1400" b="1" dirty="0">
                    <a:solidFill>
                      <a:schemeClr val="accent4"/>
                    </a:solidFill>
                  </a:rPr>
                  <a:t>Ownership and Impact</a:t>
                </a:r>
              </a:p>
            </p:txBody>
          </p:sp>
        </p:grpSp>
      </p:grpSp>
      <p:grpSp>
        <p:nvGrpSpPr>
          <p:cNvPr id="37" name="Group 36"/>
          <p:cNvGrpSpPr/>
          <p:nvPr/>
        </p:nvGrpSpPr>
        <p:grpSpPr>
          <a:xfrm>
            <a:off x="392430" y="1282347"/>
            <a:ext cx="2505550" cy="1535487"/>
            <a:chOff x="392430" y="1281422"/>
            <a:chExt cx="2505550" cy="1535487"/>
          </a:xfrm>
        </p:grpSpPr>
        <p:sp>
          <p:nvSpPr>
            <p:cNvPr id="8" name="Rectangle 13"/>
            <p:cNvSpPr>
              <a:spLocks noChangeArrowheads="1"/>
            </p:cNvSpPr>
            <p:nvPr/>
          </p:nvSpPr>
          <p:spPr bwMode="gray">
            <a:xfrm>
              <a:off x="673872" y="1524247"/>
              <a:ext cx="2224108" cy="1292662"/>
            </a:xfrm>
            <a:prstGeom prst="rect">
              <a:avLst/>
            </a:prstGeom>
            <a:noFill/>
            <a:ln w="9525" algn="ctr">
              <a:noFill/>
              <a:miter lim="800000"/>
              <a:headEnd/>
              <a:tailEnd/>
            </a:ln>
          </p:spPr>
          <p:txBody>
            <a:bodyPr lIns="0" tIns="0" rIns="0" bIns="0">
              <a:spAutoFit/>
            </a:bodyPr>
            <a:lstStyle/>
            <a:p>
              <a:pPr>
                <a:defRPr/>
              </a:pPr>
              <a:r>
                <a:rPr lang="en-US" sz="1400" dirty="0">
                  <a:solidFill>
                    <a:srgbClr val="000000"/>
                  </a:solidFill>
                  <a:latin typeface="+mn-lt"/>
                  <a:cs typeface="Arial" pitchFamily="34" charset="0"/>
                </a:rPr>
                <a:t>The Plan detailed, by reform Module, what initiatives have been prioritized for the next 60 days, sharing both the pain point and PEBEC’s proposed solution</a:t>
              </a:r>
              <a:endParaRPr lang="en-US" sz="1400" i="1" dirty="0">
                <a:solidFill>
                  <a:schemeClr val="accent1"/>
                </a:solidFill>
                <a:latin typeface="+mn-lt"/>
                <a:cs typeface="Arial" pitchFamily="34" charset="0"/>
              </a:endParaRPr>
            </a:p>
          </p:txBody>
        </p:sp>
        <p:grpSp>
          <p:nvGrpSpPr>
            <p:cNvPr id="35" name="Group 34"/>
            <p:cNvGrpSpPr/>
            <p:nvPr/>
          </p:nvGrpSpPr>
          <p:grpSpPr>
            <a:xfrm>
              <a:off x="392430" y="1281422"/>
              <a:ext cx="2505550" cy="215444"/>
              <a:chOff x="392430" y="1281422"/>
              <a:chExt cx="2505550" cy="215444"/>
            </a:xfrm>
          </p:grpSpPr>
          <p:sp>
            <p:nvSpPr>
              <p:cNvPr id="9" name="TextBox 8"/>
              <p:cNvSpPr txBox="1">
                <a:spLocks/>
              </p:cNvSpPr>
              <p:nvPr/>
            </p:nvSpPr>
            <p:spPr>
              <a:xfrm>
                <a:off x="673872" y="1281422"/>
                <a:ext cx="2224108"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20000"/>
                  <a:buFont typeface="Arial"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777777"/>
                  </a:buClr>
                </a:pPr>
                <a:r>
                  <a:rPr lang="en-US" sz="1400" b="1" dirty="0">
                    <a:solidFill>
                      <a:schemeClr val="accent4"/>
                    </a:solidFill>
                  </a:rPr>
                  <a:t>Prioritized initiatives/reforms</a:t>
                </a:r>
              </a:p>
            </p:txBody>
          </p:sp>
          <p:sp>
            <p:nvSpPr>
              <p:cNvPr id="13" name="TextBox 12"/>
              <p:cNvSpPr txBox="1">
                <a:spLocks/>
              </p:cNvSpPr>
              <p:nvPr/>
            </p:nvSpPr>
            <p:spPr>
              <a:xfrm>
                <a:off x="392430" y="1281422"/>
                <a:ext cx="219456" cy="215444"/>
              </a:xfrm>
              <a:prstGeom prst="ellipse">
                <a:avLst/>
              </a:prstGeom>
              <a:solidFill>
                <a:schemeClr val="accent4"/>
              </a:solidFill>
              <a:ln w="9525" algn="ctr">
                <a:solidFill>
                  <a:srgbClr val="FFFFFF"/>
                </a:solidFill>
                <a:round/>
                <a:headEnd/>
                <a:tailEnd/>
              </a:ln>
            </p:spPr>
            <p:txBody>
              <a:bodyPr wrap="none" lIns="0" tIns="0" rIns="0" bIns="0" anchor="ctr">
                <a:noAutofit/>
              </a:bodyPr>
              <a:lstStyle>
                <a:defPPr>
                  <a:defRPr lang="en-US"/>
                </a:defPPr>
                <a:lvl1pPr marR="0" lvl="0" indent="0" algn="ctr" fontAlgn="base">
                  <a:lnSpc>
                    <a:spcPct val="100000"/>
                  </a:lnSpc>
                  <a:spcBef>
                    <a:spcPct val="0"/>
                  </a:spcBef>
                  <a:spcAft>
                    <a:spcPct val="0"/>
                  </a:spcAft>
                  <a:buClrTx/>
                  <a:buSzTx/>
                  <a:buFontTx/>
                  <a:buNone/>
                  <a:tabLst/>
                  <a:defRPr kumimoji="0" sz="1000" b="1" i="0" u="none" strike="noStrike" kern="0" cap="none" spc="0" normalizeH="0" baseline="0">
                    <a:ln>
                      <a:noFill/>
                    </a:ln>
                    <a:solidFill>
                      <a:srgbClr val="FFFFFF"/>
                    </a:solidFill>
                    <a:effectLst/>
                    <a:uLnTx/>
                    <a:uFillTx/>
                    <a:latin typeface="Arial" pitchFamily="34" charset="0"/>
                    <a:ea typeface="ＭＳ Ｐゴシック"/>
                    <a:cs typeface="Arial" pitchFamily="34" charset="0"/>
                  </a:defRPr>
                </a:lvl1pPr>
                <a:lvl2pPr marL="742950" indent="-285750" eaLnBrk="0" hangingPunct="0">
                  <a:spcBef>
                    <a:spcPct val="20000"/>
                  </a:spcBef>
                  <a:buClr>
                    <a:srgbClr val="777777"/>
                  </a:buClr>
                  <a:buChar char="•"/>
                  <a:defRPr sz="1600">
                    <a:latin typeface="Arial" pitchFamily="34" charset="0"/>
                    <a:cs typeface="Arial" pitchFamily="34" charset="0"/>
                  </a:defRPr>
                </a:lvl2pPr>
                <a:lvl3pPr marL="1143000" indent="-228600" eaLnBrk="0" hangingPunct="0">
                  <a:spcBef>
                    <a:spcPct val="20000"/>
                  </a:spcBef>
                  <a:buClr>
                    <a:srgbClr val="777777"/>
                  </a:buClr>
                  <a:buFont typeface="Trebuchet MS" pitchFamily="34" charset="0"/>
                  <a:buChar char="–"/>
                  <a:defRPr sz="1600">
                    <a:latin typeface="Arial" pitchFamily="34" charset="0"/>
                    <a:cs typeface="Arial" pitchFamily="34" charset="0"/>
                  </a:defRPr>
                </a:lvl3pPr>
                <a:lvl4pPr marL="1600200" indent="-228600" eaLnBrk="0" hangingPunct="0">
                  <a:spcBef>
                    <a:spcPct val="20000"/>
                  </a:spcBef>
                  <a:buClr>
                    <a:srgbClr val="777777"/>
                  </a:buClr>
                  <a:buFont typeface="Trebuchet MS" pitchFamily="34" charset="0"/>
                  <a:buChar char="–"/>
                  <a:defRPr sz="1600">
                    <a:latin typeface="Arial" pitchFamily="34" charset="0"/>
                    <a:cs typeface="Arial" pitchFamily="34" charset="0"/>
                  </a:defRPr>
                </a:lvl4pPr>
                <a:lvl5pPr marL="2057400" indent="-228600" eaLnBrk="0" hangingPunct="0">
                  <a:spcBef>
                    <a:spcPct val="20000"/>
                  </a:spcBef>
                  <a:buClr>
                    <a:srgbClr val="777777"/>
                  </a:buClr>
                  <a:buFont typeface="Trebuchet MS" pitchFamily="34" charset="0"/>
                  <a:buChar char="–"/>
                  <a:defRPr sz="1600">
                    <a:latin typeface="Arial" pitchFamily="34" charset="0"/>
                    <a:cs typeface="Arial" pitchFamily="34" charset="0"/>
                  </a:defRPr>
                </a:lvl5pPr>
                <a:lvl6pPr marL="2514600" indent="-228600" eaLnBrk="0" fontAlgn="base" hangingPunct="0">
                  <a:spcBef>
                    <a:spcPct val="20000"/>
                  </a:spcBef>
                  <a:spcAft>
                    <a:spcPct val="0"/>
                  </a:spcAft>
                  <a:buClr>
                    <a:srgbClr val="777777"/>
                  </a:buClr>
                  <a:buFont typeface="Trebuchet MS" pitchFamily="34" charset="0"/>
                  <a:buChar char="–"/>
                  <a:defRPr sz="1600">
                    <a:latin typeface="Arial" pitchFamily="34" charset="0"/>
                    <a:cs typeface="Arial" pitchFamily="34" charset="0"/>
                  </a:defRPr>
                </a:lvl6pPr>
                <a:lvl7pPr marL="2971800" indent="-228600" eaLnBrk="0" fontAlgn="base" hangingPunct="0">
                  <a:spcBef>
                    <a:spcPct val="20000"/>
                  </a:spcBef>
                  <a:spcAft>
                    <a:spcPct val="0"/>
                  </a:spcAft>
                  <a:buClr>
                    <a:srgbClr val="777777"/>
                  </a:buClr>
                  <a:buFont typeface="Trebuchet MS" pitchFamily="34" charset="0"/>
                  <a:buChar char="–"/>
                  <a:defRPr sz="1600">
                    <a:latin typeface="Arial" pitchFamily="34" charset="0"/>
                    <a:cs typeface="Arial" pitchFamily="34" charset="0"/>
                  </a:defRPr>
                </a:lvl7pPr>
                <a:lvl8pPr marL="3429000" indent="-228600" eaLnBrk="0" fontAlgn="base" hangingPunct="0">
                  <a:spcBef>
                    <a:spcPct val="20000"/>
                  </a:spcBef>
                  <a:spcAft>
                    <a:spcPct val="0"/>
                  </a:spcAft>
                  <a:buClr>
                    <a:srgbClr val="777777"/>
                  </a:buClr>
                  <a:buFont typeface="Trebuchet MS" pitchFamily="34" charset="0"/>
                  <a:buChar char="–"/>
                  <a:defRPr sz="1600">
                    <a:latin typeface="Arial" pitchFamily="34" charset="0"/>
                    <a:cs typeface="Arial" pitchFamily="34" charset="0"/>
                  </a:defRPr>
                </a:lvl8pPr>
                <a:lvl9pPr marL="3886200" indent="-228600" eaLnBrk="0" fontAlgn="base" hangingPunct="0">
                  <a:spcBef>
                    <a:spcPct val="20000"/>
                  </a:spcBef>
                  <a:spcAft>
                    <a:spcPct val="0"/>
                  </a:spcAft>
                  <a:buClr>
                    <a:srgbClr val="777777"/>
                  </a:buClr>
                  <a:buFont typeface="Trebuchet MS" pitchFamily="34" charset="0"/>
                  <a:buChar char="–"/>
                  <a:defRPr sz="1600">
                    <a:latin typeface="Arial" pitchFamily="34" charset="0"/>
                    <a:cs typeface="Arial" pitchFamily="34" charset="0"/>
                  </a:defRPr>
                </a:lvl9pPr>
              </a:lstStyle>
              <a:p>
                <a:r>
                  <a:rPr lang="en-US" sz="1400" dirty="0">
                    <a:latin typeface="+mn-lt"/>
                  </a:rPr>
                  <a:t>1</a:t>
                </a:r>
              </a:p>
            </p:txBody>
          </p:sp>
        </p:grpSp>
      </p:grpSp>
      <p:grpSp>
        <p:nvGrpSpPr>
          <p:cNvPr id="41" name="Group 40"/>
          <p:cNvGrpSpPr/>
          <p:nvPr/>
        </p:nvGrpSpPr>
        <p:grpSpPr>
          <a:xfrm>
            <a:off x="392430" y="4787686"/>
            <a:ext cx="2505550" cy="1519893"/>
            <a:chOff x="392430" y="4786761"/>
            <a:chExt cx="2505550" cy="1519893"/>
          </a:xfrm>
        </p:grpSpPr>
        <p:sp>
          <p:nvSpPr>
            <p:cNvPr id="15" name="Rectangle 14"/>
            <p:cNvSpPr>
              <a:spLocks noChangeArrowheads="1"/>
            </p:cNvSpPr>
            <p:nvPr/>
          </p:nvSpPr>
          <p:spPr bwMode="gray">
            <a:xfrm>
              <a:off x="673872" y="5013992"/>
              <a:ext cx="2224108" cy="1292662"/>
            </a:xfrm>
            <a:prstGeom prst="rect">
              <a:avLst/>
            </a:prstGeom>
            <a:noFill/>
            <a:ln w="9525" algn="ctr">
              <a:noFill/>
              <a:miter lim="800000"/>
              <a:headEnd/>
              <a:tailEnd/>
            </a:ln>
          </p:spPr>
          <p:txBody>
            <a:bodyPr lIns="0" tIns="0" rIns="0" bIns="0">
              <a:spAutoFit/>
            </a:bodyPr>
            <a:lstStyle/>
            <a:p>
              <a:pPr>
                <a:spcBef>
                  <a:spcPct val="80000"/>
                </a:spcBef>
                <a:buClr>
                  <a:srgbClr val="000000"/>
                </a:buClr>
                <a:buSzPct val="80000"/>
                <a:defRPr/>
              </a:pPr>
              <a:r>
                <a:rPr lang="en-US" sz="1400" dirty="0">
                  <a:solidFill>
                    <a:srgbClr val="000000"/>
                  </a:solidFill>
                  <a:latin typeface="+mn-lt"/>
                  <a:cs typeface="Arial" pitchFamily="34" charset="0"/>
                </a:rPr>
                <a:t>In line with the PEBEC mandate and with a view of the EODB rankings, PEBEC committed to completing all initiatives shown by </a:t>
              </a:r>
              <a:r>
                <a:rPr lang="en-US" sz="1400" b="1" dirty="0">
                  <a:solidFill>
                    <a:schemeClr val="accent4"/>
                  </a:solidFill>
                  <a:latin typeface="+mn-lt"/>
                  <a:cs typeface="Arial" pitchFamily="34" charset="0"/>
                </a:rPr>
                <a:t>April 21</a:t>
              </a:r>
              <a:r>
                <a:rPr lang="en-US" sz="1400" b="1" baseline="30000" dirty="0">
                  <a:solidFill>
                    <a:schemeClr val="accent4"/>
                  </a:solidFill>
                  <a:latin typeface="+mn-lt"/>
                  <a:cs typeface="Arial" pitchFamily="34" charset="0"/>
                </a:rPr>
                <a:t>st</a:t>
              </a:r>
              <a:r>
                <a:rPr lang="en-US" sz="1400" b="1" dirty="0">
                  <a:solidFill>
                    <a:schemeClr val="accent4"/>
                  </a:solidFill>
                  <a:latin typeface="+mn-lt"/>
                  <a:cs typeface="Arial" pitchFamily="34" charset="0"/>
                </a:rPr>
                <a:t>, 2017</a:t>
              </a:r>
            </a:p>
          </p:txBody>
        </p:sp>
        <p:grpSp>
          <p:nvGrpSpPr>
            <p:cNvPr id="40" name="Group 39"/>
            <p:cNvGrpSpPr/>
            <p:nvPr/>
          </p:nvGrpSpPr>
          <p:grpSpPr>
            <a:xfrm>
              <a:off x="392430" y="4786761"/>
              <a:ext cx="2505550" cy="215444"/>
              <a:chOff x="392430" y="4786761"/>
              <a:chExt cx="2505550" cy="215444"/>
            </a:xfrm>
          </p:grpSpPr>
          <p:sp>
            <p:nvSpPr>
              <p:cNvPr id="14" name="TextBox 13"/>
              <p:cNvSpPr txBox="1">
                <a:spLocks/>
              </p:cNvSpPr>
              <p:nvPr/>
            </p:nvSpPr>
            <p:spPr>
              <a:xfrm>
                <a:off x="392430" y="4786761"/>
                <a:ext cx="219456" cy="215444"/>
              </a:xfrm>
              <a:prstGeom prst="ellipse">
                <a:avLst/>
              </a:prstGeom>
              <a:solidFill>
                <a:schemeClr val="accent4"/>
              </a:solidFill>
              <a:ln w="9525" algn="ctr">
                <a:solidFill>
                  <a:srgbClr val="FFFFFF"/>
                </a:solidFill>
                <a:round/>
                <a:headEnd/>
                <a:tailEnd/>
              </a:ln>
            </p:spPr>
            <p:txBody>
              <a:bodyPr wrap="none" lIns="0" tIns="0" rIns="0" bIns="0" anchor="ctr">
                <a:noAutofit/>
              </a:bodyPr>
              <a:lstStyle>
                <a:defPPr>
                  <a:defRPr lang="en-US"/>
                </a:defPPr>
                <a:lvl1pPr marR="0" lvl="0" indent="0" algn="ctr" fontAlgn="base">
                  <a:lnSpc>
                    <a:spcPct val="100000"/>
                  </a:lnSpc>
                  <a:spcBef>
                    <a:spcPct val="0"/>
                  </a:spcBef>
                  <a:spcAft>
                    <a:spcPct val="0"/>
                  </a:spcAft>
                  <a:buClrTx/>
                  <a:buSzTx/>
                  <a:buFontTx/>
                  <a:buNone/>
                  <a:tabLst/>
                  <a:defRPr kumimoji="0" sz="1000" b="1" i="0" u="none" strike="noStrike" kern="0" cap="none" spc="0" normalizeH="0" baseline="0">
                    <a:ln>
                      <a:noFill/>
                    </a:ln>
                    <a:solidFill>
                      <a:srgbClr val="FFFFFF"/>
                    </a:solidFill>
                    <a:effectLst/>
                    <a:uLnTx/>
                    <a:uFillTx/>
                    <a:latin typeface="Arial" pitchFamily="34" charset="0"/>
                    <a:ea typeface="ＭＳ Ｐゴシック"/>
                    <a:cs typeface="Arial" pitchFamily="34" charset="0"/>
                  </a:defRPr>
                </a:lvl1pPr>
                <a:lvl2pPr marL="742950" indent="-285750" eaLnBrk="0" hangingPunct="0">
                  <a:spcBef>
                    <a:spcPct val="20000"/>
                  </a:spcBef>
                  <a:buClr>
                    <a:srgbClr val="777777"/>
                  </a:buClr>
                  <a:buChar char="•"/>
                  <a:defRPr sz="1600">
                    <a:latin typeface="Arial" pitchFamily="34" charset="0"/>
                    <a:cs typeface="Arial" pitchFamily="34" charset="0"/>
                  </a:defRPr>
                </a:lvl2pPr>
                <a:lvl3pPr marL="1143000" indent="-228600" eaLnBrk="0" hangingPunct="0">
                  <a:spcBef>
                    <a:spcPct val="20000"/>
                  </a:spcBef>
                  <a:buClr>
                    <a:srgbClr val="777777"/>
                  </a:buClr>
                  <a:buFont typeface="Trebuchet MS" pitchFamily="34" charset="0"/>
                  <a:buChar char="–"/>
                  <a:defRPr sz="1600">
                    <a:latin typeface="Arial" pitchFamily="34" charset="0"/>
                    <a:cs typeface="Arial" pitchFamily="34" charset="0"/>
                  </a:defRPr>
                </a:lvl3pPr>
                <a:lvl4pPr marL="1600200" indent="-228600" eaLnBrk="0" hangingPunct="0">
                  <a:spcBef>
                    <a:spcPct val="20000"/>
                  </a:spcBef>
                  <a:buClr>
                    <a:srgbClr val="777777"/>
                  </a:buClr>
                  <a:buFont typeface="Trebuchet MS" pitchFamily="34" charset="0"/>
                  <a:buChar char="–"/>
                  <a:defRPr sz="1600">
                    <a:latin typeface="Arial" pitchFamily="34" charset="0"/>
                    <a:cs typeface="Arial" pitchFamily="34" charset="0"/>
                  </a:defRPr>
                </a:lvl4pPr>
                <a:lvl5pPr marL="2057400" indent="-228600" eaLnBrk="0" hangingPunct="0">
                  <a:spcBef>
                    <a:spcPct val="20000"/>
                  </a:spcBef>
                  <a:buClr>
                    <a:srgbClr val="777777"/>
                  </a:buClr>
                  <a:buFont typeface="Trebuchet MS" pitchFamily="34" charset="0"/>
                  <a:buChar char="–"/>
                  <a:defRPr sz="1600">
                    <a:latin typeface="Arial" pitchFamily="34" charset="0"/>
                    <a:cs typeface="Arial" pitchFamily="34" charset="0"/>
                  </a:defRPr>
                </a:lvl5pPr>
                <a:lvl6pPr marL="2514600" indent="-228600" eaLnBrk="0" fontAlgn="base" hangingPunct="0">
                  <a:spcBef>
                    <a:spcPct val="20000"/>
                  </a:spcBef>
                  <a:spcAft>
                    <a:spcPct val="0"/>
                  </a:spcAft>
                  <a:buClr>
                    <a:srgbClr val="777777"/>
                  </a:buClr>
                  <a:buFont typeface="Trebuchet MS" pitchFamily="34" charset="0"/>
                  <a:buChar char="–"/>
                  <a:defRPr sz="1600">
                    <a:latin typeface="Arial" pitchFamily="34" charset="0"/>
                    <a:cs typeface="Arial" pitchFamily="34" charset="0"/>
                  </a:defRPr>
                </a:lvl6pPr>
                <a:lvl7pPr marL="2971800" indent="-228600" eaLnBrk="0" fontAlgn="base" hangingPunct="0">
                  <a:spcBef>
                    <a:spcPct val="20000"/>
                  </a:spcBef>
                  <a:spcAft>
                    <a:spcPct val="0"/>
                  </a:spcAft>
                  <a:buClr>
                    <a:srgbClr val="777777"/>
                  </a:buClr>
                  <a:buFont typeface="Trebuchet MS" pitchFamily="34" charset="0"/>
                  <a:buChar char="–"/>
                  <a:defRPr sz="1600">
                    <a:latin typeface="Arial" pitchFamily="34" charset="0"/>
                    <a:cs typeface="Arial" pitchFamily="34" charset="0"/>
                  </a:defRPr>
                </a:lvl7pPr>
                <a:lvl8pPr marL="3429000" indent="-228600" eaLnBrk="0" fontAlgn="base" hangingPunct="0">
                  <a:spcBef>
                    <a:spcPct val="20000"/>
                  </a:spcBef>
                  <a:spcAft>
                    <a:spcPct val="0"/>
                  </a:spcAft>
                  <a:buClr>
                    <a:srgbClr val="777777"/>
                  </a:buClr>
                  <a:buFont typeface="Trebuchet MS" pitchFamily="34" charset="0"/>
                  <a:buChar char="–"/>
                  <a:defRPr sz="1600">
                    <a:latin typeface="Arial" pitchFamily="34" charset="0"/>
                    <a:cs typeface="Arial" pitchFamily="34" charset="0"/>
                  </a:defRPr>
                </a:lvl8pPr>
                <a:lvl9pPr marL="3886200" indent="-228600" eaLnBrk="0" fontAlgn="base" hangingPunct="0">
                  <a:spcBef>
                    <a:spcPct val="20000"/>
                  </a:spcBef>
                  <a:spcAft>
                    <a:spcPct val="0"/>
                  </a:spcAft>
                  <a:buClr>
                    <a:srgbClr val="777777"/>
                  </a:buClr>
                  <a:buFont typeface="Trebuchet MS" pitchFamily="34" charset="0"/>
                  <a:buChar char="–"/>
                  <a:defRPr sz="1600">
                    <a:latin typeface="Arial" pitchFamily="34" charset="0"/>
                    <a:cs typeface="Arial" pitchFamily="34" charset="0"/>
                  </a:defRPr>
                </a:lvl9pPr>
              </a:lstStyle>
              <a:p>
                <a:r>
                  <a:rPr lang="en-US" sz="1400" dirty="0">
                    <a:latin typeface="+mn-lt"/>
                  </a:rPr>
                  <a:t>3</a:t>
                </a:r>
              </a:p>
            </p:txBody>
          </p:sp>
          <p:sp>
            <p:nvSpPr>
              <p:cNvPr id="16" name="TextBox 15"/>
              <p:cNvSpPr txBox="1">
                <a:spLocks/>
              </p:cNvSpPr>
              <p:nvPr/>
            </p:nvSpPr>
            <p:spPr>
              <a:xfrm>
                <a:off x="673872" y="4786761"/>
                <a:ext cx="2224108" cy="2154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indent="-195987" defTabSz="913526" eaLnBrk="1" hangingPunct="1">
                  <a:buClr>
                    <a:schemeClr val="accent3"/>
                  </a:buClr>
                  <a:buSzPct val="125000"/>
                  <a:buFont typeface="Arial" charset="0"/>
                  <a:buChar char="▪"/>
                  <a:defRPr baseline="0">
                    <a:latin typeface="+mn-lt"/>
                  </a:defRPr>
                </a:lvl2pPr>
                <a:lvl3pPr marL="466481" indent="-267255" defTabSz="913526" eaLnBrk="1" hangingPunct="1">
                  <a:buClr>
                    <a:schemeClr val="accent3"/>
                  </a:buClr>
                  <a:buSzPct val="120000"/>
                  <a:buFont typeface="Arial" charset="0"/>
                  <a:buChar char="–"/>
                  <a:defRPr baseline="0">
                    <a:latin typeface="+mn-lt"/>
                  </a:defRPr>
                </a:lvl3pPr>
                <a:lvl4pPr marL="626835" indent="-158733" defTabSz="913526" eaLnBrk="1" hangingPunct="1">
                  <a:buClr>
                    <a:schemeClr val="accent3"/>
                  </a:buClr>
                  <a:buSzPct val="120000"/>
                  <a:buFont typeface="Arial" charset="0"/>
                  <a:buChar char="▫"/>
                  <a:defRPr baseline="0">
                    <a:latin typeface="+mn-lt"/>
                  </a:defRPr>
                </a:lvl4pPr>
                <a:lvl5pPr marL="765029" indent="-132818" defTabSz="913526" eaLnBrk="1" hangingPunct="1">
                  <a:buClr>
                    <a:schemeClr val="accent3"/>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777777"/>
                  </a:buClr>
                </a:pPr>
                <a:r>
                  <a:rPr lang="en-US" sz="1400" b="1" dirty="0">
                    <a:solidFill>
                      <a:schemeClr val="accent4"/>
                    </a:solidFill>
                  </a:rPr>
                  <a:t>Firm Time Commitment</a:t>
                </a:r>
              </a:p>
            </p:txBody>
          </p:sp>
        </p:grpSp>
      </p:grpSp>
      <p:cxnSp>
        <p:nvCxnSpPr>
          <p:cNvPr id="17" name="Straight Connector 16"/>
          <p:cNvCxnSpPr>
            <a:cxnSpLocks/>
          </p:cNvCxnSpPr>
          <p:nvPr/>
        </p:nvCxnSpPr>
        <p:spPr bwMode="auto">
          <a:xfrm>
            <a:off x="392430" y="2924604"/>
            <a:ext cx="2505550" cy="0"/>
          </a:xfrm>
          <a:prstGeom prst="line">
            <a:avLst/>
          </a:prstGeom>
          <a:noFill/>
          <a:ln w="12700">
            <a:solidFill>
              <a:schemeClr val="accent6"/>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 name="Straight Connector 17"/>
          <p:cNvCxnSpPr>
            <a:cxnSpLocks/>
          </p:cNvCxnSpPr>
          <p:nvPr/>
        </p:nvCxnSpPr>
        <p:spPr bwMode="auto">
          <a:xfrm>
            <a:off x="392430" y="4680916"/>
            <a:ext cx="2505550" cy="0"/>
          </a:xfrm>
          <a:prstGeom prst="line">
            <a:avLst/>
          </a:prstGeom>
          <a:noFill/>
          <a:ln w="12700">
            <a:solidFill>
              <a:schemeClr val="accent6"/>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2" name="1. On-page tracker"/>
          <p:cNvSpPr>
            <a:spLocks noChangeArrowheads="1"/>
          </p:cNvSpPr>
          <p:nvPr/>
        </p:nvSpPr>
        <p:spPr bwMode="gray">
          <a:xfrm>
            <a:off x="334902" y="27536"/>
            <a:ext cx="1210268" cy="123111"/>
          </a:xfrm>
          <a:prstGeom prst="rect">
            <a:avLst/>
          </a:prstGeom>
          <a:noFill/>
          <a:ln>
            <a:noFill/>
          </a:ln>
          <a:effectLst/>
          <a:extLst/>
        </p:spPr>
        <p:txBody>
          <a:bodyPr wrap="none" lIns="0" tIns="0" rIns="0" bIns="0">
            <a:spAutoFit/>
          </a:bodyPr>
          <a:lstStyle/>
          <a:p>
            <a:r>
              <a:rPr lang="en-US" sz="800" dirty="0" err="1" smtClean="0">
                <a:solidFill>
                  <a:srgbClr val="808080"/>
                </a:solidFill>
                <a:latin typeface="Calibri"/>
              </a:rPr>
              <a:t>PEBEC’S</a:t>
            </a:r>
            <a:r>
              <a:rPr lang="en-US" sz="800" dirty="0" smtClean="0">
                <a:solidFill>
                  <a:srgbClr val="808080"/>
                </a:solidFill>
                <a:latin typeface="Calibri"/>
              </a:rPr>
              <a:t> ONGOING REFORMS</a:t>
            </a:r>
            <a:endParaRPr lang="en-US" sz="800" dirty="0">
              <a:solidFill>
                <a:srgbClr val="808080"/>
              </a:solidFill>
              <a:latin typeface="Calibri"/>
            </a:endParaRPr>
          </a:p>
        </p:txBody>
      </p:sp>
      <p:grpSp>
        <p:nvGrpSpPr>
          <p:cNvPr id="4" name="Group 3"/>
          <p:cNvGrpSpPr/>
          <p:nvPr/>
        </p:nvGrpSpPr>
        <p:grpSpPr>
          <a:xfrm>
            <a:off x="3263569" y="1330739"/>
            <a:ext cx="5499036" cy="4928448"/>
            <a:chOff x="3248329" y="1268457"/>
            <a:chExt cx="5499036" cy="4928448"/>
          </a:xfrm>
        </p:grpSpPr>
        <p:pic>
          <p:nvPicPr>
            <p:cNvPr id="21" name="Picture 20"/>
            <p:cNvPicPr>
              <a:picLocks/>
            </p:cNvPicPr>
            <p:nvPr/>
          </p:nvPicPr>
          <p:blipFill>
            <a:blip r:embed="rId6" cstate="screen">
              <a:extLst>
                <a:ext uri="{28A0092B-C50C-407E-A947-70E740481C1C}">
                  <a14:useLocalDpi xmlns:a14="http://schemas.microsoft.com/office/drawing/2010/main"/>
                </a:ext>
              </a:extLst>
            </a:blip>
            <a:stretch>
              <a:fillRect/>
            </a:stretch>
          </p:blipFill>
          <p:spPr>
            <a:xfrm>
              <a:off x="6630250" y="3187627"/>
              <a:ext cx="1408954" cy="1977534"/>
            </a:xfrm>
            <a:prstGeom prst="rect">
              <a:avLst/>
            </a:prstGeom>
            <a:solidFill>
              <a:schemeClr val="accent1"/>
            </a:solidFill>
            <a:ln cmpd="thickThin">
              <a:solidFill>
                <a:srgbClr val="FFFFFF"/>
              </a:solidFill>
              <a:round/>
            </a:ln>
            <a:effectLst/>
          </p:spPr>
        </p:pic>
        <p:pic>
          <p:nvPicPr>
            <p:cNvPr id="22" name="Picture 21"/>
            <p:cNvPicPr>
              <a:picLocks/>
            </p:cNvPicPr>
            <p:nvPr/>
          </p:nvPicPr>
          <p:blipFill>
            <a:blip r:embed="rId7" cstate="screen">
              <a:extLst>
                <a:ext uri="{28A0092B-C50C-407E-A947-70E740481C1C}">
                  <a14:useLocalDpi xmlns:a14="http://schemas.microsoft.com/office/drawing/2010/main"/>
                </a:ext>
              </a:extLst>
            </a:blip>
            <a:stretch>
              <a:fillRect/>
            </a:stretch>
          </p:blipFill>
          <p:spPr>
            <a:xfrm>
              <a:off x="3942540" y="3187627"/>
              <a:ext cx="1408954" cy="1977534"/>
            </a:xfrm>
            <a:prstGeom prst="rect">
              <a:avLst/>
            </a:prstGeom>
            <a:solidFill>
              <a:schemeClr val="accent1"/>
            </a:solidFill>
            <a:ln cmpd="thickThin">
              <a:solidFill>
                <a:srgbClr val="FFFFFF"/>
              </a:solidFill>
              <a:round/>
            </a:ln>
            <a:effectLst/>
          </p:spPr>
        </p:pic>
        <p:pic>
          <p:nvPicPr>
            <p:cNvPr id="23" name="Picture 22"/>
            <p:cNvPicPr>
              <a:picLocks/>
            </p:cNvPicPr>
            <p:nvPr/>
          </p:nvPicPr>
          <p:blipFill>
            <a:blip r:embed="rId8" cstate="screen">
              <a:extLst>
                <a:ext uri="{28A0092B-C50C-407E-A947-70E740481C1C}">
                  <a14:useLocalDpi xmlns:a14="http://schemas.microsoft.com/office/drawing/2010/main"/>
                </a:ext>
              </a:extLst>
            </a:blip>
            <a:stretch>
              <a:fillRect/>
            </a:stretch>
          </p:blipFill>
          <p:spPr>
            <a:xfrm>
              <a:off x="5286395" y="3187627"/>
              <a:ext cx="1408954" cy="1977534"/>
            </a:xfrm>
            <a:prstGeom prst="rect">
              <a:avLst/>
            </a:prstGeom>
            <a:solidFill>
              <a:schemeClr val="accent1"/>
            </a:solidFill>
            <a:ln cmpd="thickThin">
              <a:solidFill>
                <a:srgbClr val="FFFFFF"/>
              </a:solidFill>
              <a:round/>
            </a:ln>
            <a:effectLst/>
          </p:spPr>
        </p:pic>
        <p:pic>
          <p:nvPicPr>
            <p:cNvPr id="24" name="Picture 23"/>
            <p:cNvPicPr>
              <a:picLocks/>
            </p:cNvPicPr>
            <p:nvPr/>
          </p:nvPicPr>
          <p:blipFill>
            <a:blip r:embed="rId9" cstate="screen">
              <a:extLst>
                <a:ext uri="{28A0092B-C50C-407E-A947-70E740481C1C}">
                  <a14:useLocalDpi xmlns:a14="http://schemas.microsoft.com/office/drawing/2010/main"/>
                </a:ext>
              </a:extLst>
            </a:blip>
            <a:stretch>
              <a:fillRect/>
            </a:stretch>
          </p:blipFill>
          <p:spPr>
            <a:xfrm>
              <a:off x="5958322" y="1268457"/>
              <a:ext cx="1408954" cy="1977534"/>
            </a:xfrm>
            <a:prstGeom prst="rect">
              <a:avLst/>
            </a:prstGeom>
            <a:solidFill>
              <a:schemeClr val="accent1"/>
            </a:solidFill>
            <a:ln cmpd="thickThin">
              <a:solidFill>
                <a:srgbClr val="FFFFFF"/>
              </a:solidFill>
              <a:round/>
            </a:ln>
            <a:effectLst/>
          </p:spPr>
        </p:pic>
        <p:pic>
          <p:nvPicPr>
            <p:cNvPr id="25" name="Picture 24"/>
            <p:cNvPicPr>
              <a:picLocks/>
            </p:cNvPicPr>
            <p:nvPr/>
          </p:nvPicPr>
          <p:blipFill>
            <a:blip r:embed="rId10" cstate="screen">
              <a:extLst>
                <a:ext uri="{28A0092B-C50C-407E-A947-70E740481C1C}">
                  <a14:useLocalDpi xmlns:a14="http://schemas.microsoft.com/office/drawing/2010/main"/>
                </a:ext>
              </a:extLst>
            </a:blip>
            <a:stretch>
              <a:fillRect/>
            </a:stretch>
          </p:blipFill>
          <p:spPr>
            <a:xfrm>
              <a:off x="4614468" y="1268457"/>
              <a:ext cx="1408954" cy="1977534"/>
            </a:xfrm>
            <a:prstGeom prst="rect">
              <a:avLst/>
            </a:prstGeom>
            <a:solidFill>
              <a:schemeClr val="accent1"/>
            </a:solidFill>
            <a:ln cmpd="thickThin">
              <a:solidFill>
                <a:srgbClr val="FFFFFF"/>
              </a:solidFill>
              <a:round/>
            </a:ln>
            <a:effectLst/>
          </p:spPr>
        </p:pic>
        <p:pic>
          <p:nvPicPr>
            <p:cNvPr id="26" name="Picture 25"/>
            <p:cNvPicPr>
              <a:picLocks/>
            </p:cNvPicPr>
            <p:nvPr/>
          </p:nvPicPr>
          <p:blipFill>
            <a:blip r:embed="rId11" cstate="screen">
              <a:extLst>
                <a:ext uri="{28A0092B-C50C-407E-A947-70E740481C1C}">
                  <a14:useLocalDpi xmlns:a14="http://schemas.microsoft.com/office/drawing/2010/main"/>
                </a:ext>
              </a:extLst>
            </a:blip>
            <a:stretch>
              <a:fillRect/>
            </a:stretch>
          </p:blipFill>
          <p:spPr>
            <a:xfrm>
              <a:off x="7302176" y="1268457"/>
              <a:ext cx="1408954" cy="1977534"/>
            </a:xfrm>
            <a:prstGeom prst="rect">
              <a:avLst/>
            </a:prstGeom>
            <a:solidFill>
              <a:schemeClr val="accent1"/>
            </a:solidFill>
            <a:ln cmpd="thickThin">
              <a:solidFill>
                <a:srgbClr val="FFFFFF"/>
              </a:solidFill>
              <a:round/>
            </a:ln>
            <a:effectLst/>
          </p:spPr>
        </p:pic>
        <p:sp>
          <p:nvSpPr>
            <p:cNvPr id="27" name="TextBox 26"/>
            <p:cNvSpPr txBox="1">
              <a:spLocks/>
            </p:cNvSpPr>
            <p:nvPr/>
          </p:nvSpPr>
          <p:spPr>
            <a:xfrm>
              <a:off x="4639309" y="5296600"/>
              <a:ext cx="1326098" cy="900305"/>
            </a:xfrm>
            <a:prstGeom prst="rect">
              <a:avLst/>
            </a:prstGeom>
            <a:solidFill>
              <a:schemeClr val="accent6">
                <a:lumMod val="75000"/>
              </a:schemeClr>
            </a:solidFill>
            <a:ln w="12700">
              <a:solidFill>
                <a:schemeClr val="bg1"/>
              </a:solidFill>
              <a:miter lim="800000"/>
              <a:headEnd/>
              <a:tailEnd/>
            </a:ln>
          </p:spPr>
          <p:txBody>
            <a:bodyPr vert="horz" wrap="square" lIns="73472" tIns="27989" rIns="46649" bIns="27989" numCol="1" anchor="ctr" anchorCtr="0" compatLnSpc="1">
              <a:prstTxWarp prst="textNoShape">
                <a:avLst/>
              </a:prstTxWarp>
              <a:noAutofit/>
            </a:bodyPr>
            <a:lstStyle>
              <a:defPPr>
                <a:defRPr lang="en-US"/>
              </a:defPPr>
              <a:lvl1pPr marL="228600" lvl="0" indent="-228600" defTabSz="944563" eaLnBrk="0" fontAlgn="base" hangingPunct="0">
                <a:spcBef>
                  <a:spcPct val="40000"/>
                </a:spcBef>
                <a:spcAft>
                  <a:spcPct val="0"/>
                </a:spcAft>
                <a:buClr>
                  <a:schemeClr val="tx2"/>
                </a:buClr>
                <a:buChar char="•"/>
                <a:defRPr>
                  <a:ea typeface="MS PGothic" pitchFamily="34" charset="-128"/>
                  <a:cs typeface="MS PGothic" charset="0"/>
                </a:defRPr>
              </a:lvl1pPr>
              <a:lvl2pPr marL="0" lvl="1" indent="0" defTabSz="944563" eaLnBrk="0" fontAlgn="base" hangingPunct="0">
                <a:spcBef>
                  <a:spcPct val="0"/>
                </a:spcBef>
                <a:spcAft>
                  <a:spcPct val="0"/>
                </a:spcAft>
                <a:buClr>
                  <a:schemeClr val="tx2"/>
                </a:buClr>
                <a:buFont typeface="Arial" pitchFamily="34" charset="0"/>
                <a:buNone/>
                <a:defRPr sz="1400" b="1">
                  <a:solidFill>
                    <a:schemeClr val="bg1"/>
                  </a:solidFill>
                  <a:ea typeface="MS PGothic" pitchFamily="34" charset="-128"/>
                </a:defRPr>
              </a:lvl2pPr>
              <a:lvl3pPr marL="685800" lvl="2" indent="-228600" defTabSz="944563" eaLnBrk="0" fontAlgn="base" hangingPunct="0">
                <a:spcBef>
                  <a:spcPct val="0"/>
                </a:spcBef>
                <a:spcAft>
                  <a:spcPct val="0"/>
                </a:spcAft>
                <a:buClr>
                  <a:schemeClr val="tx2"/>
                </a:buClr>
                <a:buChar char="•"/>
                <a:defRPr>
                  <a:ea typeface="MS PGothic" pitchFamily="34" charset="-128"/>
                  <a:cs typeface="MS PGothic" charset="0"/>
                </a:defRPr>
              </a:lvl3pPr>
              <a:lvl4pPr marL="914400" lvl="3" indent="-228600" defTabSz="944563" eaLnBrk="0" fontAlgn="base" hangingPunct="0">
                <a:spcBef>
                  <a:spcPct val="0"/>
                </a:spcBef>
                <a:spcAft>
                  <a:spcPct val="0"/>
                </a:spcAft>
                <a:buClr>
                  <a:schemeClr val="tx2"/>
                </a:buClr>
                <a:buFont typeface="Arial" pitchFamily="34" charset="0"/>
                <a:buChar char="»"/>
                <a:defRPr>
                  <a:ea typeface="MS PGothic" pitchFamily="34" charset="-128"/>
                  <a:cs typeface="MS PGothic" charset="0"/>
                </a:defRPr>
              </a:lvl4pPr>
              <a:lvl5pPr marL="1143000" lvl="4" indent="-228600" defTabSz="944563" eaLnBrk="0" fontAlgn="base" hangingPunct="0">
                <a:spcBef>
                  <a:spcPct val="0"/>
                </a:spcBef>
                <a:spcAft>
                  <a:spcPct val="0"/>
                </a:spcAft>
                <a:buClr>
                  <a:schemeClr val="tx2"/>
                </a:buClr>
                <a:buFont typeface="Arial" pitchFamily="34" charset="0"/>
                <a:buChar char="–"/>
                <a:defRPr>
                  <a:ea typeface="MS PGothic" pitchFamily="34" charset="-128"/>
                  <a:cs typeface="MS PGothic" charset="0"/>
                </a:defRPr>
              </a:lvl5pPr>
              <a:lvl6pPr marL="1997075" indent="-222250" defTabSz="944563" fontAlgn="base">
                <a:spcBef>
                  <a:spcPct val="0"/>
                </a:spcBef>
                <a:spcAft>
                  <a:spcPct val="0"/>
                </a:spcAft>
                <a:buClr>
                  <a:schemeClr val="tx2"/>
                </a:buClr>
                <a:buFont typeface="Arial" pitchFamily="34" charset="0"/>
                <a:buChar char="–"/>
              </a:lvl6pPr>
              <a:lvl7pPr marL="2454275" indent="-222250" defTabSz="944563" fontAlgn="base">
                <a:spcBef>
                  <a:spcPct val="0"/>
                </a:spcBef>
                <a:spcAft>
                  <a:spcPct val="0"/>
                </a:spcAft>
                <a:buClr>
                  <a:schemeClr val="tx2"/>
                </a:buClr>
                <a:buFont typeface="Arial" pitchFamily="34" charset="0"/>
                <a:buChar char="–"/>
              </a:lvl7pPr>
              <a:lvl8pPr marL="2911475" indent="-222250" defTabSz="944563" fontAlgn="base">
                <a:spcBef>
                  <a:spcPct val="0"/>
                </a:spcBef>
                <a:spcAft>
                  <a:spcPct val="0"/>
                </a:spcAft>
                <a:buClr>
                  <a:schemeClr val="tx2"/>
                </a:buClr>
                <a:buFont typeface="Arial" pitchFamily="34" charset="0"/>
                <a:buChar char="–"/>
              </a:lvl8pPr>
              <a:lvl9pPr marL="3368675" indent="-222250" defTabSz="944563" fontAlgn="base">
                <a:spcBef>
                  <a:spcPct val="0"/>
                </a:spcBef>
                <a:spcAft>
                  <a:spcPct val="0"/>
                </a:spcAft>
                <a:buClr>
                  <a:schemeClr val="tx2"/>
                </a:buClr>
                <a:buFont typeface="Arial" pitchFamily="34" charset="0"/>
                <a:buChar char="–"/>
              </a:lvl9pPr>
            </a:lstStyle>
            <a:p>
              <a:pPr lvl="1" algn="ctr"/>
              <a:r>
                <a:rPr lang="en-US" sz="2245" dirty="0">
                  <a:solidFill>
                    <a:schemeClr val="bg2"/>
                  </a:solidFill>
                  <a:latin typeface="Calibri Light" panose="020F0302020204030204" pitchFamily="34" charset="0"/>
                </a:rPr>
                <a:t>22</a:t>
              </a:r>
              <a:br>
                <a:rPr lang="en-US" sz="2245" dirty="0">
                  <a:solidFill>
                    <a:schemeClr val="bg2"/>
                  </a:solidFill>
                  <a:latin typeface="Calibri Light" panose="020F0302020204030204" pitchFamily="34" charset="0"/>
                </a:rPr>
              </a:br>
              <a:r>
                <a:rPr lang="en-US" sz="1837" b="0" dirty="0" smtClean="0">
                  <a:solidFill>
                    <a:schemeClr val="bg2"/>
                  </a:solidFill>
                  <a:latin typeface="Calibri Light" panose="020F0302020204030204" pitchFamily="34" charset="0"/>
                </a:rPr>
                <a:t>Initiatives</a:t>
              </a:r>
              <a:r>
                <a:rPr lang="en-US" sz="1837" b="0" baseline="30000" dirty="0" smtClean="0">
                  <a:solidFill>
                    <a:schemeClr val="bg2"/>
                  </a:solidFill>
                  <a:latin typeface="Calibri Light" panose="020F0302020204030204" pitchFamily="34" charset="0"/>
                </a:rPr>
                <a:t>1</a:t>
              </a:r>
              <a:r>
                <a:rPr lang="en-US" sz="1837" b="0" dirty="0" smtClean="0">
                  <a:solidFill>
                    <a:schemeClr val="bg2"/>
                  </a:solidFill>
                  <a:latin typeface="Calibri Light" panose="020F0302020204030204" pitchFamily="34" charset="0"/>
                </a:rPr>
                <a:t> </a:t>
              </a:r>
              <a:endParaRPr lang="en-US" sz="1837" b="0" dirty="0">
                <a:solidFill>
                  <a:schemeClr val="bg2"/>
                </a:solidFill>
                <a:latin typeface="Calibri Light" panose="020F0302020204030204" pitchFamily="34" charset="0"/>
              </a:endParaRPr>
            </a:p>
          </p:txBody>
        </p:sp>
        <p:sp>
          <p:nvSpPr>
            <p:cNvPr id="28" name="TextBox 27"/>
            <p:cNvSpPr txBox="1">
              <a:spLocks/>
            </p:cNvSpPr>
            <p:nvPr/>
          </p:nvSpPr>
          <p:spPr>
            <a:xfrm>
              <a:off x="6030288" y="5296600"/>
              <a:ext cx="1326098" cy="900305"/>
            </a:xfrm>
            <a:prstGeom prst="rect">
              <a:avLst/>
            </a:prstGeom>
            <a:solidFill>
              <a:schemeClr val="accent6">
                <a:lumMod val="75000"/>
              </a:schemeClr>
            </a:solidFill>
            <a:ln w="12700">
              <a:solidFill>
                <a:schemeClr val="bg1"/>
              </a:solidFill>
              <a:miter lim="800000"/>
              <a:headEnd/>
              <a:tailEnd/>
            </a:ln>
          </p:spPr>
          <p:txBody>
            <a:bodyPr vert="horz" wrap="square" lIns="73472" tIns="27989" rIns="46649" bIns="27989" numCol="1" anchor="ctr" anchorCtr="0" compatLnSpc="1">
              <a:prstTxWarp prst="textNoShape">
                <a:avLst/>
              </a:prstTxWarp>
              <a:noAutofit/>
            </a:bodyPr>
            <a:lstStyle>
              <a:defPPr>
                <a:defRPr lang="en-US"/>
              </a:defPPr>
              <a:lvl1pPr marL="228600" lvl="0" indent="-228600" defTabSz="944563" eaLnBrk="0" fontAlgn="base" hangingPunct="0">
                <a:spcBef>
                  <a:spcPct val="40000"/>
                </a:spcBef>
                <a:spcAft>
                  <a:spcPct val="0"/>
                </a:spcAft>
                <a:buClr>
                  <a:schemeClr val="tx2"/>
                </a:buClr>
                <a:buChar char="•"/>
                <a:defRPr>
                  <a:ea typeface="MS PGothic" pitchFamily="34" charset="-128"/>
                  <a:cs typeface="MS PGothic" charset="0"/>
                </a:defRPr>
              </a:lvl1pPr>
              <a:lvl2pPr marL="0" lvl="1" indent="0" defTabSz="944563" eaLnBrk="0" fontAlgn="base" hangingPunct="0">
                <a:spcBef>
                  <a:spcPct val="0"/>
                </a:spcBef>
                <a:spcAft>
                  <a:spcPct val="0"/>
                </a:spcAft>
                <a:buClr>
                  <a:schemeClr val="tx2"/>
                </a:buClr>
                <a:buFont typeface="Arial" pitchFamily="34" charset="0"/>
                <a:buNone/>
                <a:defRPr sz="1400" b="1">
                  <a:solidFill>
                    <a:schemeClr val="bg1"/>
                  </a:solidFill>
                  <a:ea typeface="MS PGothic" pitchFamily="34" charset="-128"/>
                </a:defRPr>
              </a:lvl2pPr>
              <a:lvl3pPr marL="685800" lvl="2" indent="-228600" defTabSz="944563" eaLnBrk="0" fontAlgn="base" hangingPunct="0">
                <a:spcBef>
                  <a:spcPct val="0"/>
                </a:spcBef>
                <a:spcAft>
                  <a:spcPct val="0"/>
                </a:spcAft>
                <a:buClr>
                  <a:schemeClr val="tx2"/>
                </a:buClr>
                <a:buChar char="•"/>
                <a:defRPr>
                  <a:ea typeface="MS PGothic" pitchFamily="34" charset="-128"/>
                  <a:cs typeface="MS PGothic" charset="0"/>
                </a:defRPr>
              </a:lvl3pPr>
              <a:lvl4pPr marL="914400" lvl="3" indent="-228600" defTabSz="944563" eaLnBrk="0" fontAlgn="base" hangingPunct="0">
                <a:spcBef>
                  <a:spcPct val="0"/>
                </a:spcBef>
                <a:spcAft>
                  <a:spcPct val="0"/>
                </a:spcAft>
                <a:buClr>
                  <a:schemeClr val="tx2"/>
                </a:buClr>
                <a:buFont typeface="Arial" pitchFamily="34" charset="0"/>
                <a:buChar char="»"/>
                <a:defRPr>
                  <a:ea typeface="MS PGothic" pitchFamily="34" charset="-128"/>
                  <a:cs typeface="MS PGothic" charset="0"/>
                </a:defRPr>
              </a:lvl4pPr>
              <a:lvl5pPr marL="1143000" lvl="4" indent="-228600" defTabSz="944563" eaLnBrk="0" fontAlgn="base" hangingPunct="0">
                <a:spcBef>
                  <a:spcPct val="0"/>
                </a:spcBef>
                <a:spcAft>
                  <a:spcPct val="0"/>
                </a:spcAft>
                <a:buClr>
                  <a:schemeClr val="tx2"/>
                </a:buClr>
                <a:buFont typeface="Arial" pitchFamily="34" charset="0"/>
                <a:buChar char="–"/>
                <a:defRPr>
                  <a:ea typeface="MS PGothic" pitchFamily="34" charset="-128"/>
                  <a:cs typeface="MS PGothic" charset="0"/>
                </a:defRPr>
              </a:lvl5pPr>
              <a:lvl6pPr marL="1997075" indent="-222250" defTabSz="944563" fontAlgn="base">
                <a:spcBef>
                  <a:spcPct val="0"/>
                </a:spcBef>
                <a:spcAft>
                  <a:spcPct val="0"/>
                </a:spcAft>
                <a:buClr>
                  <a:schemeClr val="tx2"/>
                </a:buClr>
                <a:buFont typeface="Arial" pitchFamily="34" charset="0"/>
                <a:buChar char="–"/>
              </a:lvl6pPr>
              <a:lvl7pPr marL="2454275" indent="-222250" defTabSz="944563" fontAlgn="base">
                <a:spcBef>
                  <a:spcPct val="0"/>
                </a:spcBef>
                <a:spcAft>
                  <a:spcPct val="0"/>
                </a:spcAft>
                <a:buClr>
                  <a:schemeClr val="tx2"/>
                </a:buClr>
                <a:buFont typeface="Arial" pitchFamily="34" charset="0"/>
                <a:buChar char="–"/>
              </a:lvl7pPr>
              <a:lvl8pPr marL="2911475" indent="-222250" defTabSz="944563" fontAlgn="base">
                <a:spcBef>
                  <a:spcPct val="0"/>
                </a:spcBef>
                <a:spcAft>
                  <a:spcPct val="0"/>
                </a:spcAft>
                <a:buClr>
                  <a:schemeClr val="tx2"/>
                </a:buClr>
                <a:buFont typeface="Arial" pitchFamily="34" charset="0"/>
                <a:buChar char="–"/>
              </a:lvl8pPr>
              <a:lvl9pPr marL="3368675" indent="-222250" defTabSz="944563" fontAlgn="base">
                <a:spcBef>
                  <a:spcPct val="0"/>
                </a:spcBef>
                <a:spcAft>
                  <a:spcPct val="0"/>
                </a:spcAft>
                <a:buClr>
                  <a:schemeClr val="tx2"/>
                </a:buClr>
                <a:buFont typeface="Arial" pitchFamily="34" charset="0"/>
                <a:buChar char="–"/>
              </a:lvl9pPr>
            </a:lstStyle>
            <a:p>
              <a:pPr lvl="1" algn="ctr"/>
              <a:r>
                <a:rPr lang="en-US" sz="2245" dirty="0">
                  <a:solidFill>
                    <a:schemeClr val="bg2"/>
                  </a:solidFill>
                  <a:latin typeface="Calibri Light" panose="020F0302020204030204" pitchFamily="34" charset="0"/>
                </a:rPr>
                <a:t>60 </a:t>
              </a:r>
              <a:br>
                <a:rPr lang="en-US" sz="2245" dirty="0">
                  <a:solidFill>
                    <a:schemeClr val="bg2"/>
                  </a:solidFill>
                  <a:latin typeface="Calibri Light" panose="020F0302020204030204" pitchFamily="34" charset="0"/>
                </a:rPr>
              </a:br>
              <a:r>
                <a:rPr lang="en-US" sz="1837" b="0" dirty="0">
                  <a:solidFill>
                    <a:schemeClr val="bg2"/>
                  </a:solidFill>
                  <a:latin typeface="Calibri Light" panose="020F0302020204030204" pitchFamily="34" charset="0"/>
                </a:rPr>
                <a:t>Days</a:t>
              </a:r>
            </a:p>
          </p:txBody>
        </p:sp>
        <p:sp>
          <p:nvSpPr>
            <p:cNvPr id="29" name="TextBox 28"/>
            <p:cNvSpPr txBox="1">
              <a:spLocks/>
            </p:cNvSpPr>
            <p:nvPr/>
          </p:nvSpPr>
          <p:spPr>
            <a:xfrm>
              <a:off x="7421267" y="5296600"/>
              <a:ext cx="1326098" cy="900305"/>
            </a:xfrm>
            <a:prstGeom prst="rect">
              <a:avLst/>
            </a:prstGeom>
            <a:solidFill>
              <a:schemeClr val="accent6">
                <a:lumMod val="75000"/>
              </a:schemeClr>
            </a:solidFill>
            <a:ln w="12700">
              <a:solidFill>
                <a:schemeClr val="bg1"/>
              </a:solidFill>
              <a:miter lim="800000"/>
              <a:headEnd/>
              <a:tailEnd/>
            </a:ln>
          </p:spPr>
          <p:txBody>
            <a:bodyPr vert="horz" wrap="square" lIns="73472" tIns="27989" rIns="46649" bIns="27989" numCol="1" anchor="ctr" anchorCtr="0" compatLnSpc="1">
              <a:prstTxWarp prst="textNoShape">
                <a:avLst/>
              </a:prstTxWarp>
              <a:noAutofit/>
            </a:bodyPr>
            <a:lstStyle>
              <a:defPPr>
                <a:defRPr lang="en-US"/>
              </a:defPPr>
              <a:lvl1pPr marL="228600" lvl="0" indent="-228600" defTabSz="944563" eaLnBrk="0" fontAlgn="base" hangingPunct="0">
                <a:spcBef>
                  <a:spcPct val="40000"/>
                </a:spcBef>
                <a:spcAft>
                  <a:spcPct val="0"/>
                </a:spcAft>
                <a:buClr>
                  <a:schemeClr val="tx2"/>
                </a:buClr>
                <a:buChar char="•"/>
                <a:defRPr>
                  <a:ea typeface="MS PGothic" pitchFamily="34" charset="-128"/>
                  <a:cs typeface="MS PGothic" charset="0"/>
                </a:defRPr>
              </a:lvl1pPr>
              <a:lvl2pPr marL="0" lvl="1" indent="0" defTabSz="944563" eaLnBrk="0" fontAlgn="base" hangingPunct="0">
                <a:spcBef>
                  <a:spcPct val="0"/>
                </a:spcBef>
                <a:spcAft>
                  <a:spcPct val="0"/>
                </a:spcAft>
                <a:buClr>
                  <a:schemeClr val="tx2"/>
                </a:buClr>
                <a:buFont typeface="Arial" pitchFamily="34" charset="0"/>
                <a:buNone/>
                <a:defRPr sz="1400" b="1">
                  <a:solidFill>
                    <a:schemeClr val="bg1"/>
                  </a:solidFill>
                  <a:ea typeface="MS PGothic" pitchFamily="34" charset="-128"/>
                </a:defRPr>
              </a:lvl2pPr>
              <a:lvl3pPr marL="685800" lvl="2" indent="-228600" defTabSz="944563" eaLnBrk="0" fontAlgn="base" hangingPunct="0">
                <a:spcBef>
                  <a:spcPct val="0"/>
                </a:spcBef>
                <a:spcAft>
                  <a:spcPct val="0"/>
                </a:spcAft>
                <a:buClr>
                  <a:schemeClr val="tx2"/>
                </a:buClr>
                <a:buChar char="•"/>
                <a:defRPr>
                  <a:ea typeface="MS PGothic" pitchFamily="34" charset="-128"/>
                  <a:cs typeface="MS PGothic" charset="0"/>
                </a:defRPr>
              </a:lvl3pPr>
              <a:lvl4pPr marL="914400" lvl="3" indent="-228600" defTabSz="944563" eaLnBrk="0" fontAlgn="base" hangingPunct="0">
                <a:spcBef>
                  <a:spcPct val="0"/>
                </a:spcBef>
                <a:spcAft>
                  <a:spcPct val="0"/>
                </a:spcAft>
                <a:buClr>
                  <a:schemeClr val="tx2"/>
                </a:buClr>
                <a:buFont typeface="Arial" pitchFamily="34" charset="0"/>
                <a:buChar char="»"/>
                <a:defRPr>
                  <a:ea typeface="MS PGothic" pitchFamily="34" charset="-128"/>
                  <a:cs typeface="MS PGothic" charset="0"/>
                </a:defRPr>
              </a:lvl4pPr>
              <a:lvl5pPr marL="1143000" lvl="4" indent="-228600" defTabSz="944563" eaLnBrk="0" fontAlgn="base" hangingPunct="0">
                <a:spcBef>
                  <a:spcPct val="0"/>
                </a:spcBef>
                <a:spcAft>
                  <a:spcPct val="0"/>
                </a:spcAft>
                <a:buClr>
                  <a:schemeClr val="tx2"/>
                </a:buClr>
                <a:buFont typeface="Arial" pitchFamily="34" charset="0"/>
                <a:buChar char="–"/>
                <a:defRPr>
                  <a:ea typeface="MS PGothic" pitchFamily="34" charset="-128"/>
                  <a:cs typeface="MS PGothic" charset="0"/>
                </a:defRPr>
              </a:lvl5pPr>
              <a:lvl6pPr marL="1997075" indent="-222250" defTabSz="944563" fontAlgn="base">
                <a:spcBef>
                  <a:spcPct val="0"/>
                </a:spcBef>
                <a:spcAft>
                  <a:spcPct val="0"/>
                </a:spcAft>
                <a:buClr>
                  <a:schemeClr val="tx2"/>
                </a:buClr>
                <a:buFont typeface="Arial" pitchFamily="34" charset="0"/>
                <a:buChar char="–"/>
              </a:lvl6pPr>
              <a:lvl7pPr marL="2454275" indent="-222250" defTabSz="944563" fontAlgn="base">
                <a:spcBef>
                  <a:spcPct val="0"/>
                </a:spcBef>
                <a:spcAft>
                  <a:spcPct val="0"/>
                </a:spcAft>
                <a:buClr>
                  <a:schemeClr val="tx2"/>
                </a:buClr>
                <a:buFont typeface="Arial" pitchFamily="34" charset="0"/>
                <a:buChar char="–"/>
              </a:lvl7pPr>
              <a:lvl8pPr marL="2911475" indent="-222250" defTabSz="944563" fontAlgn="base">
                <a:spcBef>
                  <a:spcPct val="0"/>
                </a:spcBef>
                <a:spcAft>
                  <a:spcPct val="0"/>
                </a:spcAft>
                <a:buClr>
                  <a:schemeClr val="tx2"/>
                </a:buClr>
                <a:buFont typeface="Arial" pitchFamily="34" charset="0"/>
                <a:buChar char="–"/>
              </a:lvl8pPr>
              <a:lvl9pPr marL="3368675" indent="-222250" defTabSz="944563" fontAlgn="base">
                <a:spcBef>
                  <a:spcPct val="0"/>
                </a:spcBef>
                <a:spcAft>
                  <a:spcPct val="0"/>
                </a:spcAft>
                <a:buClr>
                  <a:schemeClr val="tx2"/>
                </a:buClr>
                <a:buFont typeface="Arial" pitchFamily="34" charset="0"/>
                <a:buChar char="–"/>
              </a:lvl9pPr>
            </a:lstStyle>
            <a:p>
              <a:pPr lvl="1" algn="ctr"/>
              <a:r>
                <a:rPr lang="en-US" sz="2245" dirty="0">
                  <a:solidFill>
                    <a:schemeClr val="bg2"/>
                  </a:solidFill>
                  <a:latin typeface="Calibri Light" panose="020F0302020204030204" pitchFamily="34" charset="0"/>
                </a:rPr>
                <a:t>12</a:t>
              </a:r>
              <a:br>
                <a:rPr lang="en-US" sz="2245" dirty="0">
                  <a:solidFill>
                    <a:schemeClr val="bg2"/>
                  </a:solidFill>
                  <a:latin typeface="Calibri Light" panose="020F0302020204030204" pitchFamily="34" charset="0"/>
                </a:rPr>
              </a:br>
              <a:r>
                <a:rPr lang="en-US" sz="1837" b="0" dirty="0">
                  <a:solidFill>
                    <a:schemeClr val="bg2"/>
                  </a:solidFill>
                  <a:latin typeface="Calibri Light" panose="020F0302020204030204" pitchFamily="34" charset="0"/>
                </a:rPr>
                <a:t>MDAs</a:t>
              </a:r>
            </a:p>
          </p:txBody>
        </p:sp>
        <p:sp>
          <p:nvSpPr>
            <p:cNvPr id="30" name="TextBox 29"/>
            <p:cNvSpPr txBox="1">
              <a:spLocks/>
            </p:cNvSpPr>
            <p:nvPr/>
          </p:nvSpPr>
          <p:spPr>
            <a:xfrm>
              <a:off x="3248329" y="5296600"/>
              <a:ext cx="1326098" cy="900305"/>
            </a:xfrm>
            <a:prstGeom prst="rect">
              <a:avLst/>
            </a:prstGeom>
            <a:solidFill>
              <a:schemeClr val="accent6">
                <a:lumMod val="75000"/>
              </a:schemeClr>
            </a:solidFill>
            <a:ln w="12700">
              <a:solidFill>
                <a:schemeClr val="bg1"/>
              </a:solidFill>
              <a:miter lim="800000"/>
              <a:headEnd/>
              <a:tailEnd/>
            </a:ln>
          </p:spPr>
          <p:txBody>
            <a:bodyPr vert="horz" wrap="square" lIns="73472" tIns="27989" rIns="46649" bIns="27989" numCol="1" anchor="ctr" anchorCtr="0" compatLnSpc="1">
              <a:prstTxWarp prst="textNoShape">
                <a:avLst/>
              </a:prstTxWarp>
              <a:noAutofit/>
            </a:bodyPr>
            <a:lstStyle>
              <a:defPPr>
                <a:defRPr lang="en-US"/>
              </a:defPPr>
              <a:lvl1pPr marL="228600" lvl="0" indent="-228600" defTabSz="944563" eaLnBrk="0" fontAlgn="base" hangingPunct="0">
                <a:spcBef>
                  <a:spcPct val="40000"/>
                </a:spcBef>
                <a:spcAft>
                  <a:spcPct val="0"/>
                </a:spcAft>
                <a:buClr>
                  <a:schemeClr val="tx2"/>
                </a:buClr>
                <a:buChar char="•"/>
                <a:defRPr>
                  <a:ea typeface="MS PGothic" pitchFamily="34" charset="-128"/>
                  <a:cs typeface="MS PGothic" charset="0"/>
                </a:defRPr>
              </a:lvl1pPr>
              <a:lvl2pPr marL="0" lvl="1" indent="0" defTabSz="944563" eaLnBrk="0" fontAlgn="base" hangingPunct="0">
                <a:spcBef>
                  <a:spcPct val="0"/>
                </a:spcBef>
                <a:spcAft>
                  <a:spcPct val="0"/>
                </a:spcAft>
                <a:buClr>
                  <a:schemeClr val="tx2"/>
                </a:buClr>
                <a:buFont typeface="Arial" pitchFamily="34" charset="0"/>
                <a:buNone/>
                <a:defRPr sz="1400" b="1">
                  <a:solidFill>
                    <a:schemeClr val="bg1"/>
                  </a:solidFill>
                  <a:ea typeface="MS PGothic" pitchFamily="34" charset="-128"/>
                </a:defRPr>
              </a:lvl2pPr>
              <a:lvl3pPr marL="685800" lvl="2" indent="-228600" defTabSz="944563" eaLnBrk="0" fontAlgn="base" hangingPunct="0">
                <a:spcBef>
                  <a:spcPct val="0"/>
                </a:spcBef>
                <a:spcAft>
                  <a:spcPct val="0"/>
                </a:spcAft>
                <a:buClr>
                  <a:schemeClr val="tx2"/>
                </a:buClr>
                <a:buChar char="•"/>
                <a:defRPr>
                  <a:ea typeface="MS PGothic" pitchFamily="34" charset="-128"/>
                  <a:cs typeface="MS PGothic" charset="0"/>
                </a:defRPr>
              </a:lvl3pPr>
              <a:lvl4pPr marL="914400" lvl="3" indent="-228600" defTabSz="944563" eaLnBrk="0" fontAlgn="base" hangingPunct="0">
                <a:spcBef>
                  <a:spcPct val="0"/>
                </a:spcBef>
                <a:spcAft>
                  <a:spcPct val="0"/>
                </a:spcAft>
                <a:buClr>
                  <a:schemeClr val="tx2"/>
                </a:buClr>
                <a:buFont typeface="Arial" pitchFamily="34" charset="0"/>
                <a:buChar char="»"/>
                <a:defRPr>
                  <a:ea typeface="MS PGothic" pitchFamily="34" charset="-128"/>
                  <a:cs typeface="MS PGothic" charset="0"/>
                </a:defRPr>
              </a:lvl4pPr>
              <a:lvl5pPr marL="1143000" lvl="4" indent="-228600" defTabSz="944563" eaLnBrk="0" fontAlgn="base" hangingPunct="0">
                <a:spcBef>
                  <a:spcPct val="0"/>
                </a:spcBef>
                <a:spcAft>
                  <a:spcPct val="0"/>
                </a:spcAft>
                <a:buClr>
                  <a:schemeClr val="tx2"/>
                </a:buClr>
                <a:buFont typeface="Arial" pitchFamily="34" charset="0"/>
                <a:buChar char="–"/>
                <a:defRPr>
                  <a:ea typeface="MS PGothic" pitchFamily="34" charset="-128"/>
                  <a:cs typeface="MS PGothic" charset="0"/>
                </a:defRPr>
              </a:lvl5pPr>
              <a:lvl6pPr marL="1997075" indent="-222250" defTabSz="944563" fontAlgn="base">
                <a:spcBef>
                  <a:spcPct val="0"/>
                </a:spcBef>
                <a:spcAft>
                  <a:spcPct val="0"/>
                </a:spcAft>
                <a:buClr>
                  <a:schemeClr val="tx2"/>
                </a:buClr>
                <a:buFont typeface="Arial" pitchFamily="34" charset="0"/>
                <a:buChar char="–"/>
              </a:lvl6pPr>
              <a:lvl7pPr marL="2454275" indent="-222250" defTabSz="944563" fontAlgn="base">
                <a:spcBef>
                  <a:spcPct val="0"/>
                </a:spcBef>
                <a:spcAft>
                  <a:spcPct val="0"/>
                </a:spcAft>
                <a:buClr>
                  <a:schemeClr val="tx2"/>
                </a:buClr>
                <a:buFont typeface="Arial" pitchFamily="34" charset="0"/>
                <a:buChar char="–"/>
              </a:lvl7pPr>
              <a:lvl8pPr marL="2911475" indent="-222250" defTabSz="944563" fontAlgn="base">
                <a:spcBef>
                  <a:spcPct val="0"/>
                </a:spcBef>
                <a:spcAft>
                  <a:spcPct val="0"/>
                </a:spcAft>
                <a:buClr>
                  <a:schemeClr val="tx2"/>
                </a:buClr>
                <a:buFont typeface="Arial" pitchFamily="34" charset="0"/>
                <a:buChar char="–"/>
              </a:lvl8pPr>
              <a:lvl9pPr marL="3368675" indent="-222250" defTabSz="944563" fontAlgn="base">
                <a:spcBef>
                  <a:spcPct val="0"/>
                </a:spcBef>
                <a:spcAft>
                  <a:spcPct val="0"/>
                </a:spcAft>
                <a:buClr>
                  <a:schemeClr val="tx2"/>
                </a:buClr>
                <a:buFont typeface="Arial" pitchFamily="34" charset="0"/>
                <a:buChar char="–"/>
              </a:lvl9pPr>
            </a:lstStyle>
            <a:p>
              <a:pPr lvl="1" algn="ctr"/>
              <a:r>
                <a:rPr lang="en-US" sz="2245" dirty="0">
                  <a:solidFill>
                    <a:schemeClr val="bg2"/>
                  </a:solidFill>
                  <a:latin typeface="Calibri Light" panose="020F0302020204030204" pitchFamily="34" charset="0"/>
                </a:rPr>
                <a:t>8</a:t>
              </a:r>
              <a:r>
                <a:rPr lang="en-US" sz="1837" dirty="0">
                  <a:solidFill>
                    <a:schemeClr val="bg2"/>
                  </a:solidFill>
                  <a:latin typeface="Calibri Light" panose="020F0302020204030204" pitchFamily="34" charset="0"/>
                </a:rPr>
                <a:t> </a:t>
              </a:r>
              <a:br>
                <a:rPr lang="en-US" sz="1837" dirty="0">
                  <a:solidFill>
                    <a:schemeClr val="bg2"/>
                  </a:solidFill>
                  <a:latin typeface="Calibri Light" panose="020F0302020204030204" pitchFamily="34" charset="0"/>
                </a:rPr>
              </a:br>
              <a:r>
                <a:rPr lang="en-US" sz="1837" b="0" dirty="0">
                  <a:solidFill>
                    <a:schemeClr val="bg2"/>
                  </a:solidFill>
                  <a:latin typeface="Calibri Light" panose="020F0302020204030204" pitchFamily="34" charset="0"/>
                </a:rPr>
                <a:t>Indicators</a:t>
              </a:r>
            </a:p>
          </p:txBody>
        </p:sp>
        <p:pic>
          <p:nvPicPr>
            <p:cNvPr id="19" name="Picture 18"/>
            <p:cNvPicPr>
              <a:picLocks/>
            </p:cNvPicPr>
            <p:nvPr/>
          </p:nvPicPr>
          <p:blipFill>
            <a:blip r:embed="rId12" cstate="screen">
              <a:extLst>
                <a:ext uri="{28A0092B-C50C-407E-A947-70E740481C1C}">
                  <a14:useLocalDpi xmlns:a14="http://schemas.microsoft.com/office/drawing/2010/main"/>
                </a:ext>
              </a:extLst>
            </a:blip>
            <a:stretch>
              <a:fillRect/>
            </a:stretch>
          </p:blipFill>
          <p:spPr>
            <a:xfrm>
              <a:off x="3284563" y="1268457"/>
              <a:ext cx="1395004" cy="1977534"/>
            </a:xfrm>
            <a:prstGeom prst="rect">
              <a:avLst/>
            </a:prstGeom>
            <a:solidFill>
              <a:schemeClr val="accent1"/>
            </a:solidFill>
            <a:ln cmpd="thickThin">
              <a:solidFill>
                <a:srgbClr val="FFFFFF"/>
              </a:solidFill>
              <a:round/>
            </a:ln>
            <a:effectLst/>
          </p:spPr>
        </p:pic>
      </p:grpSp>
      <p:sp>
        <p:nvSpPr>
          <p:cNvPr id="31" name="Rectangle 30"/>
          <p:cNvSpPr>
            <a:spLocks/>
          </p:cNvSpPr>
          <p:nvPr/>
        </p:nvSpPr>
        <p:spPr>
          <a:xfrm>
            <a:off x="313124" y="1104289"/>
            <a:ext cx="8517752" cy="538134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97" tIns="46649" rIns="93297" bIns="46649" numCol="1" spcCol="0" rtlCol="0" fromWordArt="0" anchor="ctr" anchorCtr="0" forceAA="0" compatLnSpc="1">
            <a:prstTxWarp prst="textNoShape">
              <a:avLst/>
            </a:prstTxWarp>
            <a:noAutofit/>
          </a:bodyPr>
          <a:lstStyle/>
          <a:p>
            <a:pPr algn="ctr"/>
            <a:endParaRPr lang="en-US" sz="1400" dirty="0"/>
          </a:p>
        </p:txBody>
      </p:sp>
      <p:sp>
        <p:nvSpPr>
          <p:cNvPr id="42" name="4. Footnote"/>
          <p:cNvSpPr txBox="1">
            <a:spLocks noChangeArrowheads="1"/>
          </p:cNvSpPr>
          <p:nvPr/>
        </p:nvSpPr>
        <p:spPr bwMode="auto">
          <a:xfrm>
            <a:off x="330214" y="6507862"/>
            <a:ext cx="8482004" cy="123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defPPr>
              <a:defRPr lang="en-US"/>
            </a:defPPr>
            <a:lvl1pPr marL="74613" indent="-74613" defTabSz="895350">
              <a:defRPr sz="800">
                <a:solidFill>
                  <a:srgbClr val="000000"/>
                </a:solidFill>
                <a:latin typeface="Calibri"/>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a:t>1 Selected from a total of 56</a:t>
            </a:r>
            <a:endParaRPr lang="en-GB" dirty="0"/>
          </a:p>
        </p:txBody>
      </p:sp>
    </p:spTree>
    <p:extLst>
      <p:ext uri="{BB962C8B-B14F-4D97-AF65-F5344CB8AC3E}">
        <p14:creationId xmlns:p14="http://schemas.microsoft.com/office/powerpoint/2010/main" val="185309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nvPr>
        </p:nvGraphicFramePr>
        <p:xfrm>
          <a:off x="1859" y="1791"/>
          <a:ext cx="1587" cy="1587"/>
        </p:xfrm>
        <a:graphic>
          <a:graphicData uri="http://schemas.openxmlformats.org/presentationml/2006/ole">
            <mc:AlternateContent xmlns:mc="http://schemas.openxmlformats.org/markup-compatibility/2006">
              <mc:Choice xmlns:v="urn:schemas-microsoft-com:vml" Requires="v">
                <p:oleObj spid="_x0000_s962574"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859" y="1791"/>
                        <a:ext cx="1587" cy="1587"/>
                      </a:xfrm>
                      <a:prstGeom prst="rect">
                        <a:avLst/>
                      </a:prstGeom>
                    </p:spPr>
                  </p:pic>
                </p:oleObj>
              </mc:Fallback>
            </mc:AlternateContent>
          </a:graphicData>
        </a:graphic>
      </p:graphicFrame>
      <p:sp>
        <p:nvSpPr>
          <p:cNvPr id="2" name="Title 1"/>
          <p:cNvSpPr>
            <a:spLocks noGrp="1"/>
          </p:cNvSpPr>
          <p:nvPr>
            <p:ph type="title"/>
          </p:nvPr>
        </p:nvSpPr>
        <p:spPr>
          <a:xfrm>
            <a:off x="1242060" y="383811"/>
            <a:ext cx="7445124" cy="615553"/>
          </a:xfrm>
          <a:noFill/>
          <a:ln>
            <a:noFill/>
          </a:ln>
          <a:effectLst/>
          <a:extLst/>
        </p:spPr>
        <p:txBody>
          <a:bodyPr vert="horz" wrap="square" lIns="0" tIns="0" rIns="0" bIns="0" numCol="1" anchor="ctr" anchorCtr="0" compatLnSpc="1">
            <a:prstTxWarp prst="textNoShape">
              <a:avLst/>
            </a:prstTxWarp>
            <a:spAutoFit/>
          </a:bodyPr>
          <a:lstStyle/>
          <a:p>
            <a:r>
              <a:rPr lang="en-US" b="0" dirty="0" smtClean="0">
                <a:latin typeface="Calibri Light" panose="020F0302020204030204" pitchFamily="34" charset="0"/>
              </a:rPr>
              <a:t>NAP-60 committed </a:t>
            </a:r>
            <a:r>
              <a:rPr lang="en-US" b="0" dirty="0">
                <a:latin typeface="Calibri Light" panose="020F0302020204030204" pitchFamily="34" charset="0"/>
              </a:rPr>
              <a:t>to a clear set of desired outcomes for each reform </a:t>
            </a:r>
            <a:r>
              <a:rPr lang="en-US" b="0" dirty="0" smtClean="0">
                <a:latin typeface="Calibri Light" panose="020F0302020204030204" pitchFamily="34" charset="0"/>
              </a:rPr>
              <a:t>area and finished at 70% (pending reforms were address)</a:t>
            </a:r>
            <a:endParaRPr lang="en-US" b="0" dirty="0">
              <a:latin typeface="Calibri Light" panose="020F0302020204030204" pitchFamily="34" charset="0"/>
            </a:endParaRPr>
          </a:p>
        </p:txBody>
      </p:sp>
      <p:sp>
        <p:nvSpPr>
          <p:cNvPr id="14" name="5. Source"/>
          <p:cNvSpPr>
            <a:spLocks noChangeArrowheads="1"/>
          </p:cNvSpPr>
          <p:nvPr/>
        </p:nvSpPr>
        <p:spPr bwMode="auto">
          <a:xfrm>
            <a:off x="330213" y="6596355"/>
            <a:ext cx="7866474" cy="1255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381000" indent="-381000" defTabSz="913429">
              <a:tabLst>
                <a:tab pos="625148" algn="l"/>
              </a:tabLst>
            </a:pPr>
            <a:r>
              <a:rPr lang="en-GB" sz="800" dirty="0">
                <a:solidFill>
                  <a:srgbClr val="000000"/>
                </a:solidFill>
                <a:latin typeface="Calibri"/>
              </a:rPr>
              <a:t>SOURCE: PEBEC NAP-60 National Action Plan</a:t>
            </a:r>
          </a:p>
        </p:txBody>
      </p:sp>
      <p:sp>
        <p:nvSpPr>
          <p:cNvPr id="21" name="Rectangle 20"/>
          <p:cNvSpPr>
            <a:spLocks/>
          </p:cNvSpPr>
          <p:nvPr/>
        </p:nvSpPr>
        <p:spPr>
          <a:xfrm>
            <a:off x="1769446" y="1307334"/>
            <a:ext cx="2747484" cy="1156022"/>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err="1">
              <a:solidFill>
                <a:schemeClr val="tx1"/>
              </a:solidFill>
            </a:endParaRPr>
          </a:p>
        </p:txBody>
      </p:sp>
      <p:sp>
        <p:nvSpPr>
          <p:cNvPr id="32" name="Rectangle 31"/>
          <p:cNvSpPr>
            <a:spLocks/>
          </p:cNvSpPr>
          <p:nvPr/>
        </p:nvSpPr>
        <p:spPr>
          <a:xfrm>
            <a:off x="474487" y="1308731"/>
            <a:ext cx="1280748" cy="1156022"/>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err="1">
              <a:solidFill>
                <a:schemeClr val="tx1"/>
              </a:solidFill>
            </a:endParaRPr>
          </a:p>
        </p:txBody>
      </p:sp>
      <p:sp>
        <p:nvSpPr>
          <p:cNvPr id="38" name="TextBox 37"/>
          <p:cNvSpPr txBox="1">
            <a:spLocks/>
          </p:cNvSpPr>
          <p:nvPr/>
        </p:nvSpPr>
        <p:spPr>
          <a:xfrm>
            <a:off x="592268" y="2014093"/>
            <a:ext cx="1045185" cy="33855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algn="ctr"/>
            <a:r>
              <a:rPr lang="en-US" sz="1100" dirty="0">
                <a:solidFill>
                  <a:schemeClr val="tx2"/>
                </a:solidFill>
              </a:rPr>
              <a:t>STARTING A BUSINESS</a:t>
            </a:r>
          </a:p>
        </p:txBody>
      </p:sp>
      <p:sp>
        <p:nvSpPr>
          <p:cNvPr id="55" name="Freeform 10"/>
          <p:cNvSpPr>
            <a:spLocks noEditPoints="1"/>
          </p:cNvSpPr>
          <p:nvPr/>
        </p:nvSpPr>
        <p:spPr bwMode="auto">
          <a:xfrm>
            <a:off x="850672" y="1441814"/>
            <a:ext cx="531047" cy="465518"/>
          </a:xfrm>
          <a:custGeom>
            <a:avLst/>
            <a:gdLst>
              <a:gd name="T0" fmla="*/ 2100 w 3852"/>
              <a:gd name="T1" fmla="*/ 2699 h 3277"/>
              <a:gd name="T2" fmla="*/ 3755 w 3852"/>
              <a:gd name="T3" fmla="*/ 2327 h 3277"/>
              <a:gd name="T4" fmla="*/ 3748 w 3852"/>
              <a:gd name="T5" fmla="*/ 2436 h 3277"/>
              <a:gd name="T6" fmla="*/ 3736 w 3852"/>
              <a:gd name="T7" fmla="*/ 2618 h 3277"/>
              <a:gd name="T8" fmla="*/ 3724 w 3852"/>
              <a:gd name="T9" fmla="*/ 2839 h 3277"/>
              <a:gd name="T10" fmla="*/ 3713 w 3852"/>
              <a:gd name="T11" fmla="*/ 2997 h 3277"/>
              <a:gd name="T12" fmla="*/ 3692 w 3852"/>
              <a:gd name="T13" fmla="*/ 3091 h 3277"/>
              <a:gd name="T14" fmla="*/ 3638 w 3852"/>
              <a:gd name="T15" fmla="*/ 3181 h 3277"/>
              <a:gd name="T16" fmla="*/ 3537 w 3852"/>
              <a:gd name="T17" fmla="*/ 3250 h 3277"/>
              <a:gd name="T18" fmla="*/ 3371 w 3852"/>
              <a:gd name="T19" fmla="*/ 3277 h 3277"/>
              <a:gd name="T20" fmla="*/ 350 w 3852"/>
              <a:gd name="T21" fmla="*/ 3261 h 3277"/>
              <a:gd name="T22" fmla="*/ 233 w 3852"/>
              <a:gd name="T23" fmla="*/ 3201 h 3277"/>
              <a:gd name="T24" fmla="*/ 169 w 3852"/>
              <a:gd name="T25" fmla="*/ 3115 h 3277"/>
              <a:gd name="T26" fmla="*/ 141 w 3852"/>
              <a:gd name="T27" fmla="*/ 3019 h 3277"/>
              <a:gd name="T28" fmla="*/ 132 w 3852"/>
              <a:gd name="T29" fmla="*/ 2897 h 3277"/>
              <a:gd name="T30" fmla="*/ 119 w 3852"/>
              <a:gd name="T31" fmla="*/ 2674 h 3277"/>
              <a:gd name="T32" fmla="*/ 107 w 3852"/>
              <a:gd name="T33" fmla="*/ 2478 h 3277"/>
              <a:gd name="T34" fmla="*/ 98 w 3852"/>
              <a:gd name="T35" fmla="*/ 2347 h 3277"/>
              <a:gd name="T36" fmla="*/ 1631 w 3852"/>
              <a:gd name="T37" fmla="*/ 271 h 3277"/>
              <a:gd name="T38" fmla="*/ 1531 w 3852"/>
              <a:gd name="T39" fmla="*/ 288 h 3277"/>
              <a:gd name="T40" fmla="*/ 1473 w 3852"/>
              <a:gd name="T41" fmla="*/ 370 h 3277"/>
              <a:gd name="T42" fmla="*/ 1430 w 3852"/>
              <a:gd name="T43" fmla="*/ 451 h 3277"/>
              <a:gd name="T44" fmla="*/ 1362 w 3852"/>
              <a:gd name="T45" fmla="*/ 579 h 3277"/>
              <a:gd name="T46" fmla="*/ 2437 w 3852"/>
              <a:gd name="T47" fmla="*/ 480 h 3277"/>
              <a:gd name="T48" fmla="*/ 2386 w 3852"/>
              <a:gd name="T49" fmla="*/ 384 h 3277"/>
              <a:gd name="T50" fmla="*/ 2336 w 3852"/>
              <a:gd name="T51" fmla="*/ 301 h 3277"/>
              <a:gd name="T52" fmla="*/ 2254 w 3852"/>
              <a:gd name="T53" fmla="*/ 271 h 3277"/>
              <a:gd name="T54" fmla="*/ 2353 w 3852"/>
              <a:gd name="T55" fmla="*/ 0 h 3277"/>
              <a:gd name="T56" fmla="*/ 2476 w 3852"/>
              <a:gd name="T57" fmla="*/ 16 h 3277"/>
              <a:gd name="T58" fmla="*/ 2546 w 3852"/>
              <a:gd name="T59" fmla="*/ 83 h 3277"/>
              <a:gd name="T60" fmla="*/ 2602 w 3852"/>
              <a:gd name="T61" fmla="*/ 184 h 3277"/>
              <a:gd name="T62" fmla="*/ 2671 w 3852"/>
              <a:gd name="T63" fmla="*/ 316 h 3277"/>
              <a:gd name="T64" fmla="*/ 2762 w 3852"/>
              <a:gd name="T65" fmla="*/ 488 h 3277"/>
              <a:gd name="T66" fmla="*/ 3480 w 3852"/>
              <a:gd name="T67" fmla="*/ 580 h 3277"/>
              <a:gd name="T68" fmla="*/ 3642 w 3852"/>
              <a:gd name="T69" fmla="*/ 623 h 3277"/>
              <a:gd name="T70" fmla="*/ 3745 w 3852"/>
              <a:gd name="T71" fmla="*/ 718 h 3277"/>
              <a:gd name="T72" fmla="*/ 3798 w 3852"/>
              <a:gd name="T73" fmla="*/ 859 h 3277"/>
              <a:gd name="T74" fmla="*/ 3815 w 3852"/>
              <a:gd name="T75" fmla="*/ 1029 h 3277"/>
              <a:gd name="T76" fmla="*/ 3822 w 3852"/>
              <a:gd name="T77" fmla="*/ 1224 h 3277"/>
              <a:gd name="T78" fmla="*/ 3830 w 3852"/>
              <a:gd name="T79" fmla="*/ 1467 h 3277"/>
              <a:gd name="T80" fmla="*/ 3838 w 3852"/>
              <a:gd name="T81" fmla="*/ 1718 h 3277"/>
              <a:gd name="T82" fmla="*/ 3846 w 3852"/>
              <a:gd name="T83" fmla="*/ 1937 h 3277"/>
              <a:gd name="T84" fmla="*/ 3851 w 3852"/>
              <a:gd name="T85" fmla="*/ 2082 h 3277"/>
              <a:gd name="T86" fmla="*/ 2100 w 3852"/>
              <a:gd name="T87" fmla="*/ 2121 h 3277"/>
              <a:gd name="T88" fmla="*/ 0 w 3852"/>
              <a:gd name="T89" fmla="*/ 2121 h 3277"/>
              <a:gd name="T90" fmla="*/ 2 w 3852"/>
              <a:gd name="T91" fmla="*/ 2059 h 3277"/>
              <a:gd name="T92" fmla="*/ 7 w 3852"/>
              <a:gd name="T93" fmla="*/ 1901 h 3277"/>
              <a:gd name="T94" fmla="*/ 14 w 3852"/>
              <a:gd name="T95" fmla="*/ 1682 h 3277"/>
              <a:gd name="T96" fmla="*/ 22 w 3852"/>
              <a:gd name="T97" fmla="*/ 1439 h 3277"/>
              <a:gd name="T98" fmla="*/ 30 w 3852"/>
              <a:gd name="T99" fmla="*/ 1207 h 3277"/>
              <a:gd name="T100" fmla="*/ 37 w 3852"/>
              <a:gd name="T101" fmla="*/ 1025 h 3277"/>
              <a:gd name="T102" fmla="*/ 54 w 3852"/>
              <a:gd name="T103" fmla="*/ 859 h 3277"/>
              <a:gd name="T104" fmla="*/ 107 w 3852"/>
              <a:gd name="T105" fmla="*/ 718 h 3277"/>
              <a:gd name="T106" fmla="*/ 210 w 3852"/>
              <a:gd name="T107" fmla="*/ 623 h 3277"/>
              <a:gd name="T108" fmla="*/ 372 w 3852"/>
              <a:gd name="T109" fmla="*/ 580 h 3277"/>
              <a:gd name="T110" fmla="*/ 1090 w 3852"/>
              <a:gd name="T111" fmla="*/ 488 h 3277"/>
              <a:gd name="T112" fmla="*/ 1181 w 3852"/>
              <a:gd name="T113" fmla="*/ 316 h 3277"/>
              <a:gd name="T114" fmla="*/ 1250 w 3852"/>
              <a:gd name="T115" fmla="*/ 184 h 3277"/>
              <a:gd name="T116" fmla="*/ 1306 w 3852"/>
              <a:gd name="T117" fmla="*/ 83 h 3277"/>
              <a:gd name="T118" fmla="*/ 1376 w 3852"/>
              <a:gd name="T119" fmla="*/ 16 h 3277"/>
              <a:gd name="T120" fmla="*/ 1499 w 3852"/>
              <a:gd name="T121" fmla="*/ 0 h 3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2" h="3277">
                <a:moveTo>
                  <a:pt x="97" y="2313"/>
                </a:moveTo>
                <a:lnTo>
                  <a:pt x="1752" y="2313"/>
                </a:lnTo>
                <a:lnTo>
                  <a:pt x="1752" y="2699"/>
                </a:lnTo>
                <a:lnTo>
                  <a:pt x="2100" y="2699"/>
                </a:lnTo>
                <a:lnTo>
                  <a:pt x="2100" y="2313"/>
                </a:lnTo>
                <a:lnTo>
                  <a:pt x="3756" y="2313"/>
                </a:lnTo>
                <a:lnTo>
                  <a:pt x="3755" y="2317"/>
                </a:lnTo>
                <a:lnTo>
                  <a:pt x="3755" y="2327"/>
                </a:lnTo>
                <a:lnTo>
                  <a:pt x="3754" y="2346"/>
                </a:lnTo>
                <a:lnTo>
                  <a:pt x="3752" y="2371"/>
                </a:lnTo>
                <a:lnTo>
                  <a:pt x="3750" y="2401"/>
                </a:lnTo>
                <a:lnTo>
                  <a:pt x="3748" y="2436"/>
                </a:lnTo>
                <a:lnTo>
                  <a:pt x="3746" y="2476"/>
                </a:lnTo>
                <a:lnTo>
                  <a:pt x="3742" y="2520"/>
                </a:lnTo>
                <a:lnTo>
                  <a:pt x="3740" y="2567"/>
                </a:lnTo>
                <a:lnTo>
                  <a:pt x="3736" y="2618"/>
                </a:lnTo>
                <a:lnTo>
                  <a:pt x="3733" y="2671"/>
                </a:lnTo>
                <a:lnTo>
                  <a:pt x="3731" y="2726"/>
                </a:lnTo>
                <a:lnTo>
                  <a:pt x="3727" y="2782"/>
                </a:lnTo>
                <a:lnTo>
                  <a:pt x="3724" y="2839"/>
                </a:lnTo>
                <a:lnTo>
                  <a:pt x="3720" y="2896"/>
                </a:lnTo>
                <a:lnTo>
                  <a:pt x="3717" y="2953"/>
                </a:lnTo>
                <a:lnTo>
                  <a:pt x="3715" y="2975"/>
                </a:lnTo>
                <a:lnTo>
                  <a:pt x="3713" y="2997"/>
                </a:lnTo>
                <a:lnTo>
                  <a:pt x="3711" y="3019"/>
                </a:lnTo>
                <a:lnTo>
                  <a:pt x="3706" y="3043"/>
                </a:lnTo>
                <a:lnTo>
                  <a:pt x="3700" y="3067"/>
                </a:lnTo>
                <a:lnTo>
                  <a:pt x="3692" y="3091"/>
                </a:lnTo>
                <a:lnTo>
                  <a:pt x="3683" y="3115"/>
                </a:lnTo>
                <a:lnTo>
                  <a:pt x="3670" y="3138"/>
                </a:lnTo>
                <a:lnTo>
                  <a:pt x="3656" y="3160"/>
                </a:lnTo>
                <a:lnTo>
                  <a:pt x="3638" y="3181"/>
                </a:lnTo>
                <a:lnTo>
                  <a:pt x="3619" y="3201"/>
                </a:lnTo>
                <a:lnTo>
                  <a:pt x="3594" y="3220"/>
                </a:lnTo>
                <a:lnTo>
                  <a:pt x="3567" y="3236"/>
                </a:lnTo>
                <a:lnTo>
                  <a:pt x="3537" y="3250"/>
                </a:lnTo>
                <a:lnTo>
                  <a:pt x="3502" y="3261"/>
                </a:lnTo>
                <a:lnTo>
                  <a:pt x="3462" y="3269"/>
                </a:lnTo>
                <a:lnTo>
                  <a:pt x="3419" y="3275"/>
                </a:lnTo>
                <a:lnTo>
                  <a:pt x="3371" y="3277"/>
                </a:lnTo>
                <a:lnTo>
                  <a:pt x="481" y="3277"/>
                </a:lnTo>
                <a:lnTo>
                  <a:pt x="433" y="3275"/>
                </a:lnTo>
                <a:lnTo>
                  <a:pt x="390" y="3269"/>
                </a:lnTo>
                <a:lnTo>
                  <a:pt x="350" y="3261"/>
                </a:lnTo>
                <a:lnTo>
                  <a:pt x="315" y="3250"/>
                </a:lnTo>
                <a:lnTo>
                  <a:pt x="285" y="3236"/>
                </a:lnTo>
                <a:lnTo>
                  <a:pt x="258" y="3220"/>
                </a:lnTo>
                <a:lnTo>
                  <a:pt x="233" y="3201"/>
                </a:lnTo>
                <a:lnTo>
                  <a:pt x="214" y="3181"/>
                </a:lnTo>
                <a:lnTo>
                  <a:pt x="196" y="3160"/>
                </a:lnTo>
                <a:lnTo>
                  <a:pt x="181" y="3138"/>
                </a:lnTo>
                <a:lnTo>
                  <a:pt x="169" y="3115"/>
                </a:lnTo>
                <a:lnTo>
                  <a:pt x="160" y="3091"/>
                </a:lnTo>
                <a:lnTo>
                  <a:pt x="152" y="3067"/>
                </a:lnTo>
                <a:lnTo>
                  <a:pt x="146" y="3043"/>
                </a:lnTo>
                <a:lnTo>
                  <a:pt x="141" y="3019"/>
                </a:lnTo>
                <a:lnTo>
                  <a:pt x="138" y="2997"/>
                </a:lnTo>
                <a:lnTo>
                  <a:pt x="137" y="2975"/>
                </a:lnTo>
                <a:lnTo>
                  <a:pt x="135" y="2953"/>
                </a:lnTo>
                <a:lnTo>
                  <a:pt x="132" y="2897"/>
                </a:lnTo>
                <a:lnTo>
                  <a:pt x="130" y="2841"/>
                </a:lnTo>
                <a:lnTo>
                  <a:pt x="126" y="2785"/>
                </a:lnTo>
                <a:lnTo>
                  <a:pt x="123" y="2729"/>
                </a:lnTo>
                <a:lnTo>
                  <a:pt x="119" y="2674"/>
                </a:lnTo>
                <a:lnTo>
                  <a:pt x="117" y="2622"/>
                </a:lnTo>
                <a:lnTo>
                  <a:pt x="113" y="2570"/>
                </a:lnTo>
                <a:lnTo>
                  <a:pt x="110" y="2523"/>
                </a:lnTo>
                <a:lnTo>
                  <a:pt x="107" y="2478"/>
                </a:lnTo>
                <a:lnTo>
                  <a:pt x="105" y="2438"/>
                </a:lnTo>
                <a:lnTo>
                  <a:pt x="103" y="2402"/>
                </a:lnTo>
                <a:lnTo>
                  <a:pt x="100" y="2372"/>
                </a:lnTo>
                <a:lnTo>
                  <a:pt x="98" y="2347"/>
                </a:lnTo>
                <a:lnTo>
                  <a:pt x="97" y="2329"/>
                </a:lnTo>
                <a:lnTo>
                  <a:pt x="97" y="2317"/>
                </a:lnTo>
                <a:lnTo>
                  <a:pt x="97" y="2313"/>
                </a:lnTo>
                <a:close/>
                <a:moveTo>
                  <a:pt x="1631" y="271"/>
                </a:moveTo>
                <a:lnTo>
                  <a:pt x="1598" y="271"/>
                </a:lnTo>
                <a:lnTo>
                  <a:pt x="1571" y="274"/>
                </a:lnTo>
                <a:lnTo>
                  <a:pt x="1549" y="280"/>
                </a:lnTo>
                <a:lnTo>
                  <a:pt x="1531" y="288"/>
                </a:lnTo>
                <a:lnTo>
                  <a:pt x="1516" y="301"/>
                </a:lnTo>
                <a:lnTo>
                  <a:pt x="1502" y="319"/>
                </a:lnTo>
                <a:lnTo>
                  <a:pt x="1488" y="341"/>
                </a:lnTo>
                <a:lnTo>
                  <a:pt x="1473" y="370"/>
                </a:lnTo>
                <a:lnTo>
                  <a:pt x="1466" y="384"/>
                </a:lnTo>
                <a:lnTo>
                  <a:pt x="1456" y="403"/>
                </a:lnTo>
                <a:lnTo>
                  <a:pt x="1444" y="425"/>
                </a:lnTo>
                <a:lnTo>
                  <a:pt x="1430" y="451"/>
                </a:lnTo>
                <a:lnTo>
                  <a:pt x="1415" y="480"/>
                </a:lnTo>
                <a:lnTo>
                  <a:pt x="1398" y="511"/>
                </a:lnTo>
                <a:lnTo>
                  <a:pt x="1381" y="544"/>
                </a:lnTo>
                <a:lnTo>
                  <a:pt x="1362" y="579"/>
                </a:lnTo>
                <a:lnTo>
                  <a:pt x="2490" y="579"/>
                </a:lnTo>
                <a:lnTo>
                  <a:pt x="2471" y="544"/>
                </a:lnTo>
                <a:lnTo>
                  <a:pt x="2454" y="511"/>
                </a:lnTo>
                <a:lnTo>
                  <a:pt x="2437" y="480"/>
                </a:lnTo>
                <a:lnTo>
                  <a:pt x="2422" y="451"/>
                </a:lnTo>
                <a:lnTo>
                  <a:pt x="2408" y="425"/>
                </a:lnTo>
                <a:lnTo>
                  <a:pt x="2396" y="403"/>
                </a:lnTo>
                <a:lnTo>
                  <a:pt x="2386" y="384"/>
                </a:lnTo>
                <a:lnTo>
                  <a:pt x="2379" y="370"/>
                </a:lnTo>
                <a:lnTo>
                  <a:pt x="2364" y="341"/>
                </a:lnTo>
                <a:lnTo>
                  <a:pt x="2350" y="319"/>
                </a:lnTo>
                <a:lnTo>
                  <a:pt x="2336" y="301"/>
                </a:lnTo>
                <a:lnTo>
                  <a:pt x="2321" y="288"/>
                </a:lnTo>
                <a:lnTo>
                  <a:pt x="2303" y="280"/>
                </a:lnTo>
                <a:lnTo>
                  <a:pt x="2281" y="274"/>
                </a:lnTo>
                <a:lnTo>
                  <a:pt x="2254" y="271"/>
                </a:lnTo>
                <a:lnTo>
                  <a:pt x="2221" y="271"/>
                </a:lnTo>
                <a:lnTo>
                  <a:pt x="1631" y="271"/>
                </a:lnTo>
                <a:close/>
                <a:moveTo>
                  <a:pt x="1499" y="0"/>
                </a:moveTo>
                <a:lnTo>
                  <a:pt x="2353" y="0"/>
                </a:lnTo>
                <a:lnTo>
                  <a:pt x="2392" y="1"/>
                </a:lnTo>
                <a:lnTo>
                  <a:pt x="2424" y="3"/>
                </a:lnTo>
                <a:lnTo>
                  <a:pt x="2452" y="9"/>
                </a:lnTo>
                <a:lnTo>
                  <a:pt x="2476" y="16"/>
                </a:lnTo>
                <a:lnTo>
                  <a:pt x="2496" y="27"/>
                </a:lnTo>
                <a:lnTo>
                  <a:pt x="2513" y="42"/>
                </a:lnTo>
                <a:lnTo>
                  <a:pt x="2529" y="59"/>
                </a:lnTo>
                <a:lnTo>
                  <a:pt x="2546" y="83"/>
                </a:lnTo>
                <a:lnTo>
                  <a:pt x="2562" y="111"/>
                </a:lnTo>
                <a:lnTo>
                  <a:pt x="2580" y="143"/>
                </a:lnTo>
                <a:lnTo>
                  <a:pt x="2589" y="162"/>
                </a:lnTo>
                <a:lnTo>
                  <a:pt x="2602" y="184"/>
                </a:lnTo>
                <a:lnTo>
                  <a:pt x="2616" y="211"/>
                </a:lnTo>
                <a:lnTo>
                  <a:pt x="2632" y="243"/>
                </a:lnTo>
                <a:lnTo>
                  <a:pt x="2651" y="278"/>
                </a:lnTo>
                <a:lnTo>
                  <a:pt x="2671" y="316"/>
                </a:lnTo>
                <a:lnTo>
                  <a:pt x="2693" y="356"/>
                </a:lnTo>
                <a:lnTo>
                  <a:pt x="2715" y="399"/>
                </a:lnTo>
                <a:lnTo>
                  <a:pt x="2738" y="442"/>
                </a:lnTo>
                <a:lnTo>
                  <a:pt x="2762" y="488"/>
                </a:lnTo>
                <a:lnTo>
                  <a:pt x="2786" y="534"/>
                </a:lnTo>
                <a:lnTo>
                  <a:pt x="2811" y="579"/>
                </a:lnTo>
                <a:lnTo>
                  <a:pt x="3428" y="579"/>
                </a:lnTo>
                <a:lnTo>
                  <a:pt x="3480" y="580"/>
                </a:lnTo>
                <a:lnTo>
                  <a:pt x="3526" y="586"/>
                </a:lnTo>
                <a:lnTo>
                  <a:pt x="3568" y="594"/>
                </a:lnTo>
                <a:lnTo>
                  <a:pt x="3607" y="607"/>
                </a:lnTo>
                <a:lnTo>
                  <a:pt x="3642" y="623"/>
                </a:lnTo>
                <a:lnTo>
                  <a:pt x="3672" y="642"/>
                </a:lnTo>
                <a:lnTo>
                  <a:pt x="3700" y="664"/>
                </a:lnTo>
                <a:lnTo>
                  <a:pt x="3724" y="690"/>
                </a:lnTo>
                <a:lnTo>
                  <a:pt x="3745" y="718"/>
                </a:lnTo>
                <a:lnTo>
                  <a:pt x="3762" y="748"/>
                </a:lnTo>
                <a:lnTo>
                  <a:pt x="3777" y="784"/>
                </a:lnTo>
                <a:lnTo>
                  <a:pt x="3789" y="820"/>
                </a:lnTo>
                <a:lnTo>
                  <a:pt x="3798" y="859"/>
                </a:lnTo>
                <a:lnTo>
                  <a:pt x="3805" y="901"/>
                </a:lnTo>
                <a:lnTo>
                  <a:pt x="3811" y="946"/>
                </a:lnTo>
                <a:lnTo>
                  <a:pt x="3813" y="993"/>
                </a:lnTo>
                <a:lnTo>
                  <a:pt x="3815" y="1029"/>
                </a:lnTo>
                <a:lnTo>
                  <a:pt x="3816" y="1071"/>
                </a:lnTo>
                <a:lnTo>
                  <a:pt x="3818" y="1118"/>
                </a:lnTo>
                <a:lnTo>
                  <a:pt x="3819" y="1169"/>
                </a:lnTo>
                <a:lnTo>
                  <a:pt x="3822" y="1224"/>
                </a:lnTo>
                <a:lnTo>
                  <a:pt x="3824" y="1282"/>
                </a:lnTo>
                <a:lnTo>
                  <a:pt x="3826" y="1342"/>
                </a:lnTo>
                <a:lnTo>
                  <a:pt x="3827" y="1404"/>
                </a:lnTo>
                <a:lnTo>
                  <a:pt x="3830" y="1467"/>
                </a:lnTo>
                <a:lnTo>
                  <a:pt x="3832" y="1531"/>
                </a:lnTo>
                <a:lnTo>
                  <a:pt x="3834" y="1594"/>
                </a:lnTo>
                <a:lnTo>
                  <a:pt x="3837" y="1657"/>
                </a:lnTo>
                <a:lnTo>
                  <a:pt x="3838" y="1718"/>
                </a:lnTo>
                <a:lnTo>
                  <a:pt x="3840" y="1777"/>
                </a:lnTo>
                <a:lnTo>
                  <a:pt x="3843" y="1835"/>
                </a:lnTo>
                <a:lnTo>
                  <a:pt x="3844" y="1887"/>
                </a:lnTo>
                <a:lnTo>
                  <a:pt x="3846" y="1937"/>
                </a:lnTo>
                <a:lnTo>
                  <a:pt x="3847" y="1982"/>
                </a:lnTo>
                <a:lnTo>
                  <a:pt x="3848" y="2021"/>
                </a:lnTo>
                <a:lnTo>
                  <a:pt x="3850" y="2055"/>
                </a:lnTo>
                <a:lnTo>
                  <a:pt x="3851" y="2082"/>
                </a:lnTo>
                <a:lnTo>
                  <a:pt x="3852" y="2103"/>
                </a:lnTo>
                <a:lnTo>
                  <a:pt x="3852" y="2116"/>
                </a:lnTo>
                <a:lnTo>
                  <a:pt x="3852" y="2121"/>
                </a:lnTo>
                <a:lnTo>
                  <a:pt x="2100" y="2121"/>
                </a:lnTo>
                <a:lnTo>
                  <a:pt x="2100" y="1734"/>
                </a:lnTo>
                <a:lnTo>
                  <a:pt x="1752" y="1734"/>
                </a:lnTo>
                <a:lnTo>
                  <a:pt x="1752" y="2121"/>
                </a:lnTo>
                <a:lnTo>
                  <a:pt x="0" y="2121"/>
                </a:lnTo>
                <a:lnTo>
                  <a:pt x="0" y="2116"/>
                </a:lnTo>
                <a:lnTo>
                  <a:pt x="0" y="2104"/>
                </a:lnTo>
                <a:lnTo>
                  <a:pt x="1" y="2085"/>
                </a:lnTo>
                <a:lnTo>
                  <a:pt x="2" y="2059"/>
                </a:lnTo>
                <a:lnTo>
                  <a:pt x="4" y="2027"/>
                </a:lnTo>
                <a:lnTo>
                  <a:pt x="5" y="1990"/>
                </a:lnTo>
                <a:lnTo>
                  <a:pt x="6" y="1948"/>
                </a:lnTo>
                <a:lnTo>
                  <a:pt x="7" y="1901"/>
                </a:lnTo>
                <a:lnTo>
                  <a:pt x="9" y="1851"/>
                </a:lnTo>
                <a:lnTo>
                  <a:pt x="11" y="1797"/>
                </a:lnTo>
                <a:lnTo>
                  <a:pt x="13" y="1740"/>
                </a:lnTo>
                <a:lnTo>
                  <a:pt x="14" y="1682"/>
                </a:lnTo>
                <a:lnTo>
                  <a:pt x="16" y="1622"/>
                </a:lnTo>
                <a:lnTo>
                  <a:pt x="19" y="1561"/>
                </a:lnTo>
                <a:lnTo>
                  <a:pt x="21" y="1499"/>
                </a:lnTo>
                <a:lnTo>
                  <a:pt x="22" y="1439"/>
                </a:lnTo>
                <a:lnTo>
                  <a:pt x="25" y="1378"/>
                </a:lnTo>
                <a:lnTo>
                  <a:pt x="27" y="1320"/>
                </a:lnTo>
                <a:lnTo>
                  <a:pt x="28" y="1262"/>
                </a:lnTo>
                <a:lnTo>
                  <a:pt x="30" y="1207"/>
                </a:lnTo>
                <a:lnTo>
                  <a:pt x="33" y="1156"/>
                </a:lnTo>
                <a:lnTo>
                  <a:pt x="34" y="1108"/>
                </a:lnTo>
                <a:lnTo>
                  <a:pt x="36" y="1065"/>
                </a:lnTo>
                <a:lnTo>
                  <a:pt x="37" y="1025"/>
                </a:lnTo>
                <a:lnTo>
                  <a:pt x="39" y="993"/>
                </a:lnTo>
                <a:lnTo>
                  <a:pt x="42" y="946"/>
                </a:lnTo>
                <a:lnTo>
                  <a:pt x="47" y="901"/>
                </a:lnTo>
                <a:lnTo>
                  <a:pt x="54" y="859"/>
                </a:lnTo>
                <a:lnTo>
                  <a:pt x="63" y="820"/>
                </a:lnTo>
                <a:lnTo>
                  <a:pt x="76" y="784"/>
                </a:lnTo>
                <a:lnTo>
                  <a:pt x="90" y="748"/>
                </a:lnTo>
                <a:lnTo>
                  <a:pt x="107" y="718"/>
                </a:lnTo>
                <a:lnTo>
                  <a:pt x="128" y="690"/>
                </a:lnTo>
                <a:lnTo>
                  <a:pt x="153" y="664"/>
                </a:lnTo>
                <a:lnTo>
                  <a:pt x="180" y="642"/>
                </a:lnTo>
                <a:lnTo>
                  <a:pt x="210" y="623"/>
                </a:lnTo>
                <a:lnTo>
                  <a:pt x="245" y="607"/>
                </a:lnTo>
                <a:lnTo>
                  <a:pt x="284" y="594"/>
                </a:lnTo>
                <a:lnTo>
                  <a:pt x="326" y="586"/>
                </a:lnTo>
                <a:lnTo>
                  <a:pt x="372" y="580"/>
                </a:lnTo>
                <a:lnTo>
                  <a:pt x="424" y="579"/>
                </a:lnTo>
                <a:lnTo>
                  <a:pt x="1041" y="579"/>
                </a:lnTo>
                <a:lnTo>
                  <a:pt x="1066" y="534"/>
                </a:lnTo>
                <a:lnTo>
                  <a:pt x="1090" y="488"/>
                </a:lnTo>
                <a:lnTo>
                  <a:pt x="1114" y="442"/>
                </a:lnTo>
                <a:lnTo>
                  <a:pt x="1137" y="399"/>
                </a:lnTo>
                <a:lnTo>
                  <a:pt x="1159" y="356"/>
                </a:lnTo>
                <a:lnTo>
                  <a:pt x="1181" y="316"/>
                </a:lnTo>
                <a:lnTo>
                  <a:pt x="1201" y="278"/>
                </a:lnTo>
                <a:lnTo>
                  <a:pt x="1220" y="243"/>
                </a:lnTo>
                <a:lnTo>
                  <a:pt x="1236" y="211"/>
                </a:lnTo>
                <a:lnTo>
                  <a:pt x="1250" y="184"/>
                </a:lnTo>
                <a:lnTo>
                  <a:pt x="1263" y="162"/>
                </a:lnTo>
                <a:lnTo>
                  <a:pt x="1272" y="143"/>
                </a:lnTo>
                <a:lnTo>
                  <a:pt x="1290" y="111"/>
                </a:lnTo>
                <a:lnTo>
                  <a:pt x="1306" y="83"/>
                </a:lnTo>
                <a:lnTo>
                  <a:pt x="1323" y="59"/>
                </a:lnTo>
                <a:lnTo>
                  <a:pt x="1339" y="42"/>
                </a:lnTo>
                <a:lnTo>
                  <a:pt x="1356" y="27"/>
                </a:lnTo>
                <a:lnTo>
                  <a:pt x="1376" y="16"/>
                </a:lnTo>
                <a:lnTo>
                  <a:pt x="1400" y="9"/>
                </a:lnTo>
                <a:lnTo>
                  <a:pt x="1428" y="3"/>
                </a:lnTo>
                <a:lnTo>
                  <a:pt x="1460" y="1"/>
                </a:lnTo>
                <a:lnTo>
                  <a:pt x="1499" y="0"/>
                </a:lnTo>
                <a:close/>
              </a:path>
            </a:pathLst>
          </a:custGeom>
          <a:solidFill>
            <a:schemeClr val="accent4"/>
          </a:solidFill>
          <a:ln w="6350">
            <a:solidFill>
              <a:schemeClr val="bg1"/>
            </a:solidFill>
            <a:prstDash val="solid"/>
            <a:round/>
            <a:headEnd/>
            <a:tailEnd/>
          </a:ln>
        </p:spPr>
        <p:txBody>
          <a:bodyPr vert="horz" wrap="square" lIns="91434" tIns="45717" rIns="91434" bIns="45717" numCol="1" anchor="t" anchorCtr="0" compatLnSpc="1">
            <a:prstTxWarp prst="textNoShape">
              <a:avLst/>
            </a:prstTxWarp>
          </a:bodyPr>
          <a:lstStyle/>
          <a:p>
            <a:endParaRPr lang="en-US" sz="1100">
              <a:latin typeface="+mn-lt"/>
            </a:endParaRPr>
          </a:p>
        </p:txBody>
      </p:sp>
      <p:sp>
        <p:nvSpPr>
          <p:cNvPr id="22" name="Rectangle 21"/>
          <p:cNvSpPr>
            <a:spLocks/>
          </p:cNvSpPr>
          <p:nvPr/>
        </p:nvSpPr>
        <p:spPr>
          <a:xfrm flipH="1">
            <a:off x="5922030" y="1308731"/>
            <a:ext cx="2747484" cy="1156022"/>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sp>
        <p:nvSpPr>
          <p:cNvPr id="33" name="Rectangle 32"/>
          <p:cNvSpPr>
            <a:spLocks/>
          </p:cNvSpPr>
          <p:nvPr/>
        </p:nvSpPr>
        <p:spPr>
          <a:xfrm>
            <a:off x="4627071" y="1308731"/>
            <a:ext cx="1280748" cy="1156022"/>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sp>
        <p:nvSpPr>
          <p:cNvPr id="42" name="TextBox 41"/>
          <p:cNvSpPr txBox="1">
            <a:spLocks/>
          </p:cNvSpPr>
          <p:nvPr/>
        </p:nvSpPr>
        <p:spPr>
          <a:xfrm>
            <a:off x="4716836" y="2014093"/>
            <a:ext cx="1101217" cy="33855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algn="ctr"/>
            <a:r>
              <a:rPr lang="en-US" sz="1100" b="1" dirty="0">
                <a:solidFill>
                  <a:schemeClr val="accent4"/>
                </a:solidFill>
              </a:rPr>
              <a:t>GETTING</a:t>
            </a:r>
            <a:br>
              <a:rPr lang="en-US" sz="1100" b="1" dirty="0">
                <a:solidFill>
                  <a:schemeClr val="accent4"/>
                </a:solidFill>
              </a:rPr>
            </a:br>
            <a:r>
              <a:rPr lang="en-US" sz="1100" b="1" dirty="0">
                <a:solidFill>
                  <a:schemeClr val="accent4"/>
                </a:solidFill>
              </a:rPr>
              <a:t>CREDIT</a:t>
            </a:r>
          </a:p>
        </p:txBody>
      </p:sp>
      <p:grpSp>
        <p:nvGrpSpPr>
          <p:cNvPr id="114" name="Group 113"/>
          <p:cNvGrpSpPr/>
          <p:nvPr/>
        </p:nvGrpSpPr>
        <p:grpSpPr>
          <a:xfrm>
            <a:off x="4901281" y="1491329"/>
            <a:ext cx="695660" cy="404656"/>
            <a:chOff x="7856356" y="1433421"/>
            <a:chExt cx="895940" cy="505616"/>
          </a:xfrm>
          <a:solidFill>
            <a:schemeClr val="accent4"/>
          </a:solidFill>
        </p:grpSpPr>
        <p:sp>
          <p:nvSpPr>
            <p:cNvPr id="103" name="Rounded Rectangle 17"/>
            <p:cNvSpPr/>
            <p:nvPr/>
          </p:nvSpPr>
          <p:spPr>
            <a:xfrm>
              <a:off x="7856356" y="1634282"/>
              <a:ext cx="234534" cy="304755"/>
            </a:xfrm>
            <a:custGeom>
              <a:avLst/>
              <a:gdLst/>
              <a:ahLst/>
              <a:cxnLst/>
              <a:rect l="l" t="t" r="r" b="b"/>
              <a:pathLst>
                <a:path w="1173480" h="1524834">
                  <a:moveTo>
                    <a:pt x="800100" y="191334"/>
                  </a:moveTo>
                  <a:cubicBezTo>
                    <a:pt x="715932" y="191334"/>
                    <a:pt x="647700" y="259566"/>
                    <a:pt x="647700" y="343734"/>
                  </a:cubicBezTo>
                  <a:cubicBezTo>
                    <a:pt x="647700" y="427902"/>
                    <a:pt x="715932" y="496134"/>
                    <a:pt x="800100" y="496134"/>
                  </a:cubicBezTo>
                  <a:cubicBezTo>
                    <a:pt x="884268" y="496134"/>
                    <a:pt x="952500" y="427902"/>
                    <a:pt x="952500" y="343734"/>
                  </a:cubicBezTo>
                  <a:cubicBezTo>
                    <a:pt x="952500" y="259566"/>
                    <a:pt x="884268" y="191334"/>
                    <a:pt x="800100" y="191334"/>
                  </a:cubicBezTo>
                  <a:close/>
                  <a:moveTo>
                    <a:pt x="172725" y="0"/>
                  </a:moveTo>
                  <a:lnTo>
                    <a:pt x="1000755" y="0"/>
                  </a:lnTo>
                  <a:cubicBezTo>
                    <a:pt x="1096148" y="0"/>
                    <a:pt x="1173480" y="77332"/>
                    <a:pt x="1173480" y="172725"/>
                  </a:cubicBezTo>
                  <a:lnTo>
                    <a:pt x="1173480" y="1352109"/>
                  </a:lnTo>
                  <a:cubicBezTo>
                    <a:pt x="1173480" y="1447502"/>
                    <a:pt x="1096148" y="1524834"/>
                    <a:pt x="1000755" y="1524834"/>
                  </a:cubicBezTo>
                  <a:lnTo>
                    <a:pt x="172725" y="1524834"/>
                  </a:lnTo>
                  <a:cubicBezTo>
                    <a:pt x="77332" y="1524834"/>
                    <a:pt x="0" y="1447502"/>
                    <a:pt x="0" y="1352109"/>
                  </a:cubicBezTo>
                  <a:lnTo>
                    <a:pt x="0" y="172725"/>
                  </a:lnTo>
                  <a:cubicBezTo>
                    <a:pt x="0" y="77332"/>
                    <a:pt x="77332" y="0"/>
                    <a:pt x="172725" y="0"/>
                  </a:cubicBez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sp>
          <p:nvSpPr>
            <p:cNvPr id="104" name="Freeform 103"/>
            <p:cNvSpPr/>
            <p:nvPr/>
          </p:nvSpPr>
          <p:spPr>
            <a:xfrm>
              <a:off x="8118303" y="1632926"/>
              <a:ext cx="633993" cy="263469"/>
            </a:xfrm>
            <a:custGeom>
              <a:avLst/>
              <a:gdLst>
                <a:gd name="connsiteX0" fmla="*/ 0 w 3070860"/>
                <a:gd name="connsiteY0" fmla="*/ 129540 h 1318260"/>
                <a:gd name="connsiteX1" fmla="*/ 0 w 3070860"/>
                <a:gd name="connsiteY1" fmla="*/ 1082040 h 1318260"/>
                <a:gd name="connsiteX2" fmla="*/ 396240 w 3070860"/>
                <a:gd name="connsiteY2" fmla="*/ 1074420 h 1318260"/>
                <a:gd name="connsiteX3" fmla="*/ 1699260 w 3070860"/>
                <a:gd name="connsiteY3" fmla="*/ 1318260 h 1318260"/>
                <a:gd name="connsiteX4" fmla="*/ 1851660 w 3070860"/>
                <a:gd name="connsiteY4" fmla="*/ 1303020 h 1318260"/>
                <a:gd name="connsiteX5" fmla="*/ 3070860 w 3070860"/>
                <a:gd name="connsiteY5" fmla="*/ 601980 h 1318260"/>
                <a:gd name="connsiteX6" fmla="*/ 2811780 w 3070860"/>
                <a:gd name="connsiteY6" fmla="*/ 167640 h 1318260"/>
                <a:gd name="connsiteX7" fmla="*/ 2042160 w 3070860"/>
                <a:gd name="connsiteY7" fmla="*/ 594360 h 1318260"/>
                <a:gd name="connsiteX8" fmla="*/ 1729740 w 3070860"/>
                <a:gd name="connsiteY8" fmla="*/ 1104900 h 1318260"/>
                <a:gd name="connsiteX9" fmla="*/ 1043940 w 3070860"/>
                <a:gd name="connsiteY9" fmla="*/ 883920 h 1318260"/>
                <a:gd name="connsiteX10" fmla="*/ 1104900 w 3070860"/>
                <a:gd name="connsiteY10" fmla="*/ 754380 h 1318260"/>
                <a:gd name="connsiteX11" fmla="*/ 1729740 w 3070860"/>
                <a:gd name="connsiteY11" fmla="*/ 944880 h 1318260"/>
                <a:gd name="connsiteX12" fmla="*/ 1798320 w 3070860"/>
                <a:gd name="connsiteY12" fmla="*/ 502920 h 1318260"/>
                <a:gd name="connsiteX13" fmla="*/ 533400 w 3070860"/>
                <a:gd name="connsiteY13" fmla="*/ 0 h 1318260"/>
                <a:gd name="connsiteX14" fmla="*/ 0 w 3070860"/>
                <a:gd name="connsiteY14" fmla="*/ 129540 h 1318260"/>
                <a:gd name="connsiteX0" fmla="*/ 0 w 3070860"/>
                <a:gd name="connsiteY0" fmla="*/ 129540 h 1318260"/>
                <a:gd name="connsiteX1" fmla="*/ 0 w 3070860"/>
                <a:gd name="connsiteY1" fmla="*/ 1082040 h 1318260"/>
                <a:gd name="connsiteX2" fmla="*/ 396240 w 3070860"/>
                <a:gd name="connsiteY2" fmla="*/ 1074420 h 1318260"/>
                <a:gd name="connsiteX3" fmla="*/ 1699260 w 3070860"/>
                <a:gd name="connsiteY3" fmla="*/ 1318260 h 1318260"/>
                <a:gd name="connsiteX4" fmla="*/ 1851660 w 3070860"/>
                <a:gd name="connsiteY4" fmla="*/ 1303020 h 1318260"/>
                <a:gd name="connsiteX5" fmla="*/ 3070860 w 3070860"/>
                <a:gd name="connsiteY5" fmla="*/ 601980 h 1318260"/>
                <a:gd name="connsiteX6" fmla="*/ 2811780 w 3070860"/>
                <a:gd name="connsiteY6" fmla="*/ 167640 h 1318260"/>
                <a:gd name="connsiteX7" fmla="*/ 2042160 w 3070860"/>
                <a:gd name="connsiteY7" fmla="*/ 594360 h 1318260"/>
                <a:gd name="connsiteX8" fmla="*/ 1729740 w 3070860"/>
                <a:gd name="connsiteY8" fmla="*/ 1104900 h 1318260"/>
                <a:gd name="connsiteX9" fmla="*/ 1043940 w 3070860"/>
                <a:gd name="connsiteY9" fmla="*/ 883920 h 1318260"/>
                <a:gd name="connsiteX10" fmla="*/ 1104900 w 3070860"/>
                <a:gd name="connsiteY10" fmla="*/ 754380 h 1318260"/>
                <a:gd name="connsiteX11" fmla="*/ 1729740 w 3070860"/>
                <a:gd name="connsiteY11" fmla="*/ 944880 h 1318260"/>
                <a:gd name="connsiteX12" fmla="*/ 1798320 w 3070860"/>
                <a:gd name="connsiteY12" fmla="*/ 502920 h 1318260"/>
                <a:gd name="connsiteX13" fmla="*/ 533400 w 3070860"/>
                <a:gd name="connsiteY13" fmla="*/ 0 h 1318260"/>
                <a:gd name="connsiteX14" fmla="*/ 0 w 3070860"/>
                <a:gd name="connsiteY14" fmla="*/ 129540 h 1318260"/>
                <a:gd name="connsiteX0" fmla="*/ 0 w 3070860"/>
                <a:gd name="connsiteY0" fmla="*/ 129540 h 1318260"/>
                <a:gd name="connsiteX1" fmla="*/ 0 w 3070860"/>
                <a:gd name="connsiteY1" fmla="*/ 1082040 h 1318260"/>
                <a:gd name="connsiteX2" fmla="*/ 396240 w 3070860"/>
                <a:gd name="connsiteY2" fmla="*/ 1074420 h 1318260"/>
                <a:gd name="connsiteX3" fmla="*/ 1699260 w 3070860"/>
                <a:gd name="connsiteY3" fmla="*/ 1318260 h 1318260"/>
                <a:gd name="connsiteX4" fmla="*/ 1851660 w 3070860"/>
                <a:gd name="connsiteY4" fmla="*/ 1303020 h 1318260"/>
                <a:gd name="connsiteX5" fmla="*/ 3070860 w 3070860"/>
                <a:gd name="connsiteY5" fmla="*/ 601980 h 1318260"/>
                <a:gd name="connsiteX6" fmla="*/ 2811780 w 3070860"/>
                <a:gd name="connsiteY6" fmla="*/ 167640 h 1318260"/>
                <a:gd name="connsiteX7" fmla="*/ 2042160 w 3070860"/>
                <a:gd name="connsiteY7" fmla="*/ 594360 h 1318260"/>
                <a:gd name="connsiteX8" fmla="*/ 1729740 w 3070860"/>
                <a:gd name="connsiteY8" fmla="*/ 1104900 h 1318260"/>
                <a:gd name="connsiteX9" fmla="*/ 1043940 w 3070860"/>
                <a:gd name="connsiteY9" fmla="*/ 883920 h 1318260"/>
                <a:gd name="connsiteX10" fmla="*/ 1104900 w 3070860"/>
                <a:gd name="connsiteY10" fmla="*/ 754380 h 1318260"/>
                <a:gd name="connsiteX11" fmla="*/ 1729740 w 3070860"/>
                <a:gd name="connsiteY11" fmla="*/ 944880 h 1318260"/>
                <a:gd name="connsiteX12" fmla="*/ 1798320 w 3070860"/>
                <a:gd name="connsiteY12" fmla="*/ 502920 h 1318260"/>
                <a:gd name="connsiteX13" fmla="*/ 533400 w 3070860"/>
                <a:gd name="connsiteY13" fmla="*/ 0 h 1318260"/>
                <a:gd name="connsiteX14" fmla="*/ 0 w 3070860"/>
                <a:gd name="connsiteY14" fmla="*/ 129540 h 1318260"/>
                <a:gd name="connsiteX0" fmla="*/ 0 w 3070860"/>
                <a:gd name="connsiteY0" fmla="*/ 129540 h 1318260"/>
                <a:gd name="connsiteX1" fmla="*/ 0 w 3070860"/>
                <a:gd name="connsiteY1" fmla="*/ 1082040 h 1318260"/>
                <a:gd name="connsiteX2" fmla="*/ 396240 w 3070860"/>
                <a:gd name="connsiteY2" fmla="*/ 1074420 h 1318260"/>
                <a:gd name="connsiteX3" fmla="*/ 1699260 w 3070860"/>
                <a:gd name="connsiteY3" fmla="*/ 1318260 h 1318260"/>
                <a:gd name="connsiteX4" fmla="*/ 1851660 w 3070860"/>
                <a:gd name="connsiteY4" fmla="*/ 1303020 h 1318260"/>
                <a:gd name="connsiteX5" fmla="*/ 3070860 w 3070860"/>
                <a:gd name="connsiteY5" fmla="*/ 601980 h 1318260"/>
                <a:gd name="connsiteX6" fmla="*/ 2811780 w 3070860"/>
                <a:gd name="connsiteY6" fmla="*/ 167640 h 1318260"/>
                <a:gd name="connsiteX7" fmla="*/ 2042160 w 3070860"/>
                <a:gd name="connsiteY7" fmla="*/ 594360 h 1318260"/>
                <a:gd name="connsiteX8" fmla="*/ 1729740 w 3070860"/>
                <a:gd name="connsiteY8" fmla="*/ 1104900 h 1318260"/>
                <a:gd name="connsiteX9" fmla="*/ 1043940 w 3070860"/>
                <a:gd name="connsiteY9" fmla="*/ 883920 h 1318260"/>
                <a:gd name="connsiteX10" fmla="*/ 1104900 w 3070860"/>
                <a:gd name="connsiteY10" fmla="*/ 754380 h 1318260"/>
                <a:gd name="connsiteX11" fmla="*/ 1729740 w 3070860"/>
                <a:gd name="connsiteY11" fmla="*/ 944880 h 1318260"/>
                <a:gd name="connsiteX12" fmla="*/ 1798320 w 3070860"/>
                <a:gd name="connsiteY12" fmla="*/ 502920 h 1318260"/>
                <a:gd name="connsiteX13" fmla="*/ 533400 w 3070860"/>
                <a:gd name="connsiteY13" fmla="*/ 0 h 1318260"/>
                <a:gd name="connsiteX14" fmla="*/ 0 w 3070860"/>
                <a:gd name="connsiteY14" fmla="*/ 129540 h 1318260"/>
                <a:gd name="connsiteX0" fmla="*/ 0 w 3070860"/>
                <a:gd name="connsiteY0" fmla="*/ 129540 h 1318260"/>
                <a:gd name="connsiteX1" fmla="*/ 0 w 3070860"/>
                <a:gd name="connsiteY1" fmla="*/ 1082040 h 1318260"/>
                <a:gd name="connsiteX2" fmla="*/ 396240 w 3070860"/>
                <a:gd name="connsiteY2" fmla="*/ 1074420 h 1318260"/>
                <a:gd name="connsiteX3" fmla="*/ 1699260 w 3070860"/>
                <a:gd name="connsiteY3" fmla="*/ 1318260 h 1318260"/>
                <a:gd name="connsiteX4" fmla="*/ 1851660 w 3070860"/>
                <a:gd name="connsiteY4" fmla="*/ 1303020 h 1318260"/>
                <a:gd name="connsiteX5" fmla="*/ 3070860 w 3070860"/>
                <a:gd name="connsiteY5" fmla="*/ 601980 h 1318260"/>
                <a:gd name="connsiteX6" fmla="*/ 2811780 w 3070860"/>
                <a:gd name="connsiteY6" fmla="*/ 167640 h 1318260"/>
                <a:gd name="connsiteX7" fmla="*/ 2042160 w 3070860"/>
                <a:gd name="connsiteY7" fmla="*/ 594360 h 1318260"/>
                <a:gd name="connsiteX8" fmla="*/ 1729740 w 3070860"/>
                <a:gd name="connsiteY8" fmla="*/ 1104900 h 1318260"/>
                <a:gd name="connsiteX9" fmla="*/ 1043940 w 3070860"/>
                <a:gd name="connsiteY9" fmla="*/ 883920 h 1318260"/>
                <a:gd name="connsiteX10" fmla="*/ 1104900 w 3070860"/>
                <a:gd name="connsiteY10" fmla="*/ 754380 h 1318260"/>
                <a:gd name="connsiteX11" fmla="*/ 1729740 w 3070860"/>
                <a:gd name="connsiteY11" fmla="*/ 944880 h 1318260"/>
                <a:gd name="connsiteX12" fmla="*/ 1798320 w 3070860"/>
                <a:gd name="connsiteY12" fmla="*/ 502920 h 1318260"/>
                <a:gd name="connsiteX13" fmla="*/ 533400 w 3070860"/>
                <a:gd name="connsiteY13" fmla="*/ 0 h 1318260"/>
                <a:gd name="connsiteX14" fmla="*/ 0 w 3070860"/>
                <a:gd name="connsiteY14" fmla="*/ 129540 h 1318260"/>
                <a:gd name="connsiteX0" fmla="*/ 0 w 3166319"/>
                <a:gd name="connsiteY0" fmla="*/ 129540 h 1318260"/>
                <a:gd name="connsiteX1" fmla="*/ 0 w 3166319"/>
                <a:gd name="connsiteY1" fmla="*/ 1082040 h 1318260"/>
                <a:gd name="connsiteX2" fmla="*/ 396240 w 3166319"/>
                <a:gd name="connsiteY2" fmla="*/ 1074420 h 1318260"/>
                <a:gd name="connsiteX3" fmla="*/ 1699260 w 3166319"/>
                <a:gd name="connsiteY3" fmla="*/ 1318260 h 1318260"/>
                <a:gd name="connsiteX4" fmla="*/ 1851660 w 3166319"/>
                <a:gd name="connsiteY4" fmla="*/ 1303020 h 1318260"/>
                <a:gd name="connsiteX5" fmla="*/ 3070860 w 3166319"/>
                <a:gd name="connsiteY5" fmla="*/ 601980 h 1318260"/>
                <a:gd name="connsiteX6" fmla="*/ 2811780 w 3166319"/>
                <a:gd name="connsiteY6" fmla="*/ 167640 h 1318260"/>
                <a:gd name="connsiteX7" fmla="*/ 2042160 w 3166319"/>
                <a:gd name="connsiteY7" fmla="*/ 594360 h 1318260"/>
                <a:gd name="connsiteX8" fmla="*/ 1729740 w 3166319"/>
                <a:gd name="connsiteY8" fmla="*/ 1104900 h 1318260"/>
                <a:gd name="connsiteX9" fmla="*/ 1043940 w 3166319"/>
                <a:gd name="connsiteY9" fmla="*/ 883920 h 1318260"/>
                <a:gd name="connsiteX10" fmla="*/ 1104900 w 3166319"/>
                <a:gd name="connsiteY10" fmla="*/ 754380 h 1318260"/>
                <a:gd name="connsiteX11" fmla="*/ 1729740 w 3166319"/>
                <a:gd name="connsiteY11" fmla="*/ 944880 h 1318260"/>
                <a:gd name="connsiteX12" fmla="*/ 1798320 w 3166319"/>
                <a:gd name="connsiteY12" fmla="*/ 502920 h 1318260"/>
                <a:gd name="connsiteX13" fmla="*/ 533400 w 3166319"/>
                <a:gd name="connsiteY13" fmla="*/ 0 h 1318260"/>
                <a:gd name="connsiteX14" fmla="*/ 0 w 3166319"/>
                <a:gd name="connsiteY14" fmla="*/ 129540 h 1318260"/>
                <a:gd name="connsiteX0" fmla="*/ 0 w 3168835"/>
                <a:gd name="connsiteY0" fmla="*/ 129540 h 1318260"/>
                <a:gd name="connsiteX1" fmla="*/ 0 w 3168835"/>
                <a:gd name="connsiteY1" fmla="*/ 1082040 h 1318260"/>
                <a:gd name="connsiteX2" fmla="*/ 396240 w 3168835"/>
                <a:gd name="connsiteY2" fmla="*/ 1074420 h 1318260"/>
                <a:gd name="connsiteX3" fmla="*/ 1699260 w 3168835"/>
                <a:gd name="connsiteY3" fmla="*/ 1318260 h 1318260"/>
                <a:gd name="connsiteX4" fmla="*/ 1851660 w 3168835"/>
                <a:gd name="connsiteY4" fmla="*/ 1303020 h 1318260"/>
                <a:gd name="connsiteX5" fmla="*/ 3070860 w 3168835"/>
                <a:gd name="connsiteY5" fmla="*/ 601980 h 1318260"/>
                <a:gd name="connsiteX6" fmla="*/ 2811780 w 3168835"/>
                <a:gd name="connsiteY6" fmla="*/ 167640 h 1318260"/>
                <a:gd name="connsiteX7" fmla="*/ 2042160 w 3168835"/>
                <a:gd name="connsiteY7" fmla="*/ 594360 h 1318260"/>
                <a:gd name="connsiteX8" fmla="*/ 1729740 w 3168835"/>
                <a:gd name="connsiteY8" fmla="*/ 1104900 h 1318260"/>
                <a:gd name="connsiteX9" fmla="*/ 1043940 w 3168835"/>
                <a:gd name="connsiteY9" fmla="*/ 883920 h 1318260"/>
                <a:gd name="connsiteX10" fmla="*/ 1104900 w 3168835"/>
                <a:gd name="connsiteY10" fmla="*/ 754380 h 1318260"/>
                <a:gd name="connsiteX11" fmla="*/ 1729740 w 3168835"/>
                <a:gd name="connsiteY11" fmla="*/ 944880 h 1318260"/>
                <a:gd name="connsiteX12" fmla="*/ 1798320 w 3168835"/>
                <a:gd name="connsiteY12" fmla="*/ 502920 h 1318260"/>
                <a:gd name="connsiteX13" fmla="*/ 533400 w 3168835"/>
                <a:gd name="connsiteY13" fmla="*/ 0 h 1318260"/>
                <a:gd name="connsiteX14" fmla="*/ 0 w 3168835"/>
                <a:gd name="connsiteY14" fmla="*/ 129540 h 1318260"/>
                <a:gd name="connsiteX0" fmla="*/ 0 w 3172153"/>
                <a:gd name="connsiteY0" fmla="*/ 129540 h 1318260"/>
                <a:gd name="connsiteX1" fmla="*/ 0 w 3172153"/>
                <a:gd name="connsiteY1" fmla="*/ 1082040 h 1318260"/>
                <a:gd name="connsiteX2" fmla="*/ 396240 w 3172153"/>
                <a:gd name="connsiteY2" fmla="*/ 1074420 h 1318260"/>
                <a:gd name="connsiteX3" fmla="*/ 1699260 w 3172153"/>
                <a:gd name="connsiteY3" fmla="*/ 1318260 h 1318260"/>
                <a:gd name="connsiteX4" fmla="*/ 1851660 w 3172153"/>
                <a:gd name="connsiteY4" fmla="*/ 1303020 h 1318260"/>
                <a:gd name="connsiteX5" fmla="*/ 3070860 w 3172153"/>
                <a:gd name="connsiteY5" fmla="*/ 601980 h 1318260"/>
                <a:gd name="connsiteX6" fmla="*/ 2811780 w 3172153"/>
                <a:gd name="connsiteY6" fmla="*/ 167640 h 1318260"/>
                <a:gd name="connsiteX7" fmla="*/ 2042160 w 3172153"/>
                <a:gd name="connsiteY7" fmla="*/ 594360 h 1318260"/>
                <a:gd name="connsiteX8" fmla="*/ 1729740 w 3172153"/>
                <a:gd name="connsiteY8" fmla="*/ 1104900 h 1318260"/>
                <a:gd name="connsiteX9" fmla="*/ 1043940 w 3172153"/>
                <a:gd name="connsiteY9" fmla="*/ 883920 h 1318260"/>
                <a:gd name="connsiteX10" fmla="*/ 1104900 w 3172153"/>
                <a:gd name="connsiteY10" fmla="*/ 754380 h 1318260"/>
                <a:gd name="connsiteX11" fmla="*/ 1729740 w 3172153"/>
                <a:gd name="connsiteY11" fmla="*/ 944880 h 1318260"/>
                <a:gd name="connsiteX12" fmla="*/ 1798320 w 3172153"/>
                <a:gd name="connsiteY12" fmla="*/ 502920 h 1318260"/>
                <a:gd name="connsiteX13" fmla="*/ 533400 w 3172153"/>
                <a:gd name="connsiteY13" fmla="*/ 0 h 1318260"/>
                <a:gd name="connsiteX14" fmla="*/ 0 w 3172153"/>
                <a:gd name="connsiteY14" fmla="*/ 129540 h 1318260"/>
                <a:gd name="connsiteX0" fmla="*/ 0 w 3172153"/>
                <a:gd name="connsiteY0" fmla="*/ 129540 h 1319237"/>
                <a:gd name="connsiteX1" fmla="*/ 0 w 3172153"/>
                <a:gd name="connsiteY1" fmla="*/ 1082040 h 1319237"/>
                <a:gd name="connsiteX2" fmla="*/ 396240 w 3172153"/>
                <a:gd name="connsiteY2" fmla="*/ 1074420 h 1319237"/>
                <a:gd name="connsiteX3" fmla="*/ 1699260 w 3172153"/>
                <a:gd name="connsiteY3" fmla="*/ 1318260 h 1319237"/>
                <a:gd name="connsiteX4" fmla="*/ 1851660 w 3172153"/>
                <a:gd name="connsiteY4" fmla="*/ 1303020 h 1319237"/>
                <a:gd name="connsiteX5" fmla="*/ 3070860 w 3172153"/>
                <a:gd name="connsiteY5" fmla="*/ 601980 h 1319237"/>
                <a:gd name="connsiteX6" fmla="*/ 2811780 w 3172153"/>
                <a:gd name="connsiteY6" fmla="*/ 167640 h 1319237"/>
                <a:gd name="connsiteX7" fmla="*/ 2042160 w 3172153"/>
                <a:gd name="connsiteY7" fmla="*/ 594360 h 1319237"/>
                <a:gd name="connsiteX8" fmla="*/ 1729740 w 3172153"/>
                <a:gd name="connsiteY8" fmla="*/ 1104900 h 1319237"/>
                <a:gd name="connsiteX9" fmla="*/ 1043940 w 3172153"/>
                <a:gd name="connsiteY9" fmla="*/ 883920 h 1319237"/>
                <a:gd name="connsiteX10" fmla="*/ 1104900 w 3172153"/>
                <a:gd name="connsiteY10" fmla="*/ 754380 h 1319237"/>
                <a:gd name="connsiteX11" fmla="*/ 1729740 w 3172153"/>
                <a:gd name="connsiteY11" fmla="*/ 944880 h 1319237"/>
                <a:gd name="connsiteX12" fmla="*/ 1798320 w 3172153"/>
                <a:gd name="connsiteY12" fmla="*/ 502920 h 1319237"/>
                <a:gd name="connsiteX13" fmla="*/ 533400 w 3172153"/>
                <a:gd name="connsiteY13" fmla="*/ 0 h 1319237"/>
                <a:gd name="connsiteX14" fmla="*/ 0 w 3172153"/>
                <a:gd name="connsiteY14" fmla="*/ 129540 h 1319237"/>
                <a:gd name="connsiteX0" fmla="*/ 0 w 3172153"/>
                <a:gd name="connsiteY0" fmla="*/ 129540 h 1318260"/>
                <a:gd name="connsiteX1" fmla="*/ 0 w 3172153"/>
                <a:gd name="connsiteY1" fmla="*/ 1082040 h 1318260"/>
                <a:gd name="connsiteX2" fmla="*/ 396240 w 3172153"/>
                <a:gd name="connsiteY2" fmla="*/ 1074420 h 1318260"/>
                <a:gd name="connsiteX3" fmla="*/ 1699260 w 3172153"/>
                <a:gd name="connsiteY3" fmla="*/ 1318260 h 1318260"/>
                <a:gd name="connsiteX4" fmla="*/ 1851660 w 3172153"/>
                <a:gd name="connsiteY4" fmla="*/ 1303020 h 1318260"/>
                <a:gd name="connsiteX5" fmla="*/ 3070860 w 3172153"/>
                <a:gd name="connsiteY5" fmla="*/ 601980 h 1318260"/>
                <a:gd name="connsiteX6" fmla="*/ 2811780 w 3172153"/>
                <a:gd name="connsiteY6" fmla="*/ 167640 h 1318260"/>
                <a:gd name="connsiteX7" fmla="*/ 2042160 w 3172153"/>
                <a:gd name="connsiteY7" fmla="*/ 594360 h 1318260"/>
                <a:gd name="connsiteX8" fmla="*/ 1729740 w 3172153"/>
                <a:gd name="connsiteY8" fmla="*/ 1104900 h 1318260"/>
                <a:gd name="connsiteX9" fmla="*/ 1043940 w 3172153"/>
                <a:gd name="connsiteY9" fmla="*/ 883920 h 1318260"/>
                <a:gd name="connsiteX10" fmla="*/ 1104900 w 3172153"/>
                <a:gd name="connsiteY10" fmla="*/ 754380 h 1318260"/>
                <a:gd name="connsiteX11" fmla="*/ 1729740 w 3172153"/>
                <a:gd name="connsiteY11" fmla="*/ 944880 h 1318260"/>
                <a:gd name="connsiteX12" fmla="*/ 1798320 w 3172153"/>
                <a:gd name="connsiteY12" fmla="*/ 502920 h 1318260"/>
                <a:gd name="connsiteX13" fmla="*/ 533400 w 3172153"/>
                <a:gd name="connsiteY13" fmla="*/ 0 h 1318260"/>
                <a:gd name="connsiteX14" fmla="*/ 0 w 3172153"/>
                <a:gd name="connsiteY14" fmla="*/ 129540 h 1318260"/>
                <a:gd name="connsiteX0" fmla="*/ 0 w 3172153"/>
                <a:gd name="connsiteY0" fmla="*/ 129540 h 1318260"/>
                <a:gd name="connsiteX1" fmla="*/ 0 w 3172153"/>
                <a:gd name="connsiteY1" fmla="*/ 1082040 h 1318260"/>
                <a:gd name="connsiteX2" fmla="*/ 396240 w 3172153"/>
                <a:gd name="connsiteY2" fmla="*/ 1074420 h 1318260"/>
                <a:gd name="connsiteX3" fmla="*/ 1699260 w 3172153"/>
                <a:gd name="connsiteY3" fmla="*/ 1318260 h 1318260"/>
                <a:gd name="connsiteX4" fmla="*/ 1851660 w 3172153"/>
                <a:gd name="connsiteY4" fmla="*/ 1303020 h 1318260"/>
                <a:gd name="connsiteX5" fmla="*/ 3070860 w 3172153"/>
                <a:gd name="connsiteY5" fmla="*/ 601980 h 1318260"/>
                <a:gd name="connsiteX6" fmla="*/ 2811780 w 3172153"/>
                <a:gd name="connsiteY6" fmla="*/ 167640 h 1318260"/>
                <a:gd name="connsiteX7" fmla="*/ 2042160 w 3172153"/>
                <a:gd name="connsiteY7" fmla="*/ 594360 h 1318260"/>
                <a:gd name="connsiteX8" fmla="*/ 1729740 w 3172153"/>
                <a:gd name="connsiteY8" fmla="*/ 1104900 h 1318260"/>
                <a:gd name="connsiteX9" fmla="*/ 1043940 w 3172153"/>
                <a:gd name="connsiteY9" fmla="*/ 883920 h 1318260"/>
                <a:gd name="connsiteX10" fmla="*/ 1104900 w 3172153"/>
                <a:gd name="connsiteY10" fmla="*/ 754380 h 1318260"/>
                <a:gd name="connsiteX11" fmla="*/ 1729740 w 3172153"/>
                <a:gd name="connsiteY11" fmla="*/ 944880 h 1318260"/>
                <a:gd name="connsiteX12" fmla="*/ 1798320 w 3172153"/>
                <a:gd name="connsiteY12" fmla="*/ 502920 h 1318260"/>
                <a:gd name="connsiteX13" fmla="*/ 533400 w 3172153"/>
                <a:gd name="connsiteY13" fmla="*/ 0 h 1318260"/>
                <a:gd name="connsiteX14" fmla="*/ 0 w 3172153"/>
                <a:gd name="connsiteY14" fmla="*/ 129540 h 1318260"/>
                <a:gd name="connsiteX0" fmla="*/ 0 w 3172153"/>
                <a:gd name="connsiteY0" fmla="*/ 129540 h 1318260"/>
                <a:gd name="connsiteX1" fmla="*/ 0 w 3172153"/>
                <a:gd name="connsiteY1" fmla="*/ 1082040 h 1318260"/>
                <a:gd name="connsiteX2" fmla="*/ 396240 w 3172153"/>
                <a:gd name="connsiteY2" fmla="*/ 1074420 h 1318260"/>
                <a:gd name="connsiteX3" fmla="*/ 1699260 w 3172153"/>
                <a:gd name="connsiteY3" fmla="*/ 1318260 h 1318260"/>
                <a:gd name="connsiteX4" fmla="*/ 1851660 w 3172153"/>
                <a:gd name="connsiteY4" fmla="*/ 1303020 h 1318260"/>
                <a:gd name="connsiteX5" fmla="*/ 3070860 w 3172153"/>
                <a:gd name="connsiteY5" fmla="*/ 601980 h 1318260"/>
                <a:gd name="connsiteX6" fmla="*/ 2811780 w 3172153"/>
                <a:gd name="connsiteY6" fmla="*/ 167640 h 1318260"/>
                <a:gd name="connsiteX7" fmla="*/ 2042160 w 3172153"/>
                <a:gd name="connsiteY7" fmla="*/ 594360 h 1318260"/>
                <a:gd name="connsiteX8" fmla="*/ 1729740 w 3172153"/>
                <a:gd name="connsiteY8" fmla="*/ 1104900 h 1318260"/>
                <a:gd name="connsiteX9" fmla="*/ 1043940 w 3172153"/>
                <a:gd name="connsiteY9" fmla="*/ 883920 h 1318260"/>
                <a:gd name="connsiteX10" fmla="*/ 1104900 w 3172153"/>
                <a:gd name="connsiteY10" fmla="*/ 754380 h 1318260"/>
                <a:gd name="connsiteX11" fmla="*/ 1729740 w 3172153"/>
                <a:gd name="connsiteY11" fmla="*/ 944880 h 1318260"/>
                <a:gd name="connsiteX12" fmla="*/ 1798320 w 3172153"/>
                <a:gd name="connsiteY12" fmla="*/ 502920 h 1318260"/>
                <a:gd name="connsiteX13" fmla="*/ 533400 w 3172153"/>
                <a:gd name="connsiteY13" fmla="*/ 0 h 1318260"/>
                <a:gd name="connsiteX14" fmla="*/ 0 w 3172153"/>
                <a:gd name="connsiteY14" fmla="*/ 129540 h 1318260"/>
                <a:gd name="connsiteX0" fmla="*/ 0 w 3172153"/>
                <a:gd name="connsiteY0" fmla="*/ 129540 h 1318260"/>
                <a:gd name="connsiteX1" fmla="*/ 0 w 3172153"/>
                <a:gd name="connsiteY1" fmla="*/ 1082040 h 1318260"/>
                <a:gd name="connsiteX2" fmla="*/ 396240 w 3172153"/>
                <a:gd name="connsiteY2" fmla="*/ 1074420 h 1318260"/>
                <a:gd name="connsiteX3" fmla="*/ 1699260 w 3172153"/>
                <a:gd name="connsiteY3" fmla="*/ 1318260 h 1318260"/>
                <a:gd name="connsiteX4" fmla="*/ 1851660 w 3172153"/>
                <a:gd name="connsiteY4" fmla="*/ 1303020 h 1318260"/>
                <a:gd name="connsiteX5" fmla="*/ 3070860 w 3172153"/>
                <a:gd name="connsiteY5" fmla="*/ 601980 h 1318260"/>
                <a:gd name="connsiteX6" fmla="*/ 2811780 w 3172153"/>
                <a:gd name="connsiteY6" fmla="*/ 167640 h 1318260"/>
                <a:gd name="connsiteX7" fmla="*/ 2042160 w 3172153"/>
                <a:gd name="connsiteY7" fmla="*/ 594360 h 1318260"/>
                <a:gd name="connsiteX8" fmla="*/ 1729740 w 3172153"/>
                <a:gd name="connsiteY8" fmla="*/ 1104900 h 1318260"/>
                <a:gd name="connsiteX9" fmla="*/ 1043940 w 3172153"/>
                <a:gd name="connsiteY9" fmla="*/ 883920 h 1318260"/>
                <a:gd name="connsiteX10" fmla="*/ 1104900 w 3172153"/>
                <a:gd name="connsiteY10" fmla="*/ 754380 h 1318260"/>
                <a:gd name="connsiteX11" fmla="*/ 1729740 w 3172153"/>
                <a:gd name="connsiteY11" fmla="*/ 944880 h 1318260"/>
                <a:gd name="connsiteX12" fmla="*/ 1798320 w 3172153"/>
                <a:gd name="connsiteY12" fmla="*/ 502920 h 1318260"/>
                <a:gd name="connsiteX13" fmla="*/ 533400 w 3172153"/>
                <a:gd name="connsiteY13" fmla="*/ 0 h 1318260"/>
                <a:gd name="connsiteX14" fmla="*/ 0 w 3172153"/>
                <a:gd name="connsiteY14" fmla="*/ 129540 h 1318260"/>
                <a:gd name="connsiteX0" fmla="*/ 0 w 3172153"/>
                <a:gd name="connsiteY0" fmla="*/ 129540 h 1318260"/>
                <a:gd name="connsiteX1" fmla="*/ 0 w 3172153"/>
                <a:gd name="connsiteY1" fmla="*/ 1082040 h 1318260"/>
                <a:gd name="connsiteX2" fmla="*/ 396240 w 3172153"/>
                <a:gd name="connsiteY2" fmla="*/ 1074420 h 1318260"/>
                <a:gd name="connsiteX3" fmla="*/ 1699260 w 3172153"/>
                <a:gd name="connsiteY3" fmla="*/ 1318260 h 1318260"/>
                <a:gd name="connsiteX4" fmla="*/ 1851660 w 3172153"/>
                <a:gd name="connsiteY4" fmla="*/ 1303020 h 1318260"/>
                <a:gd name="connsiteX5" fmla="*/ 3070860 w 3172153"/>
                <a:gd name="connsiteY5" fmla="*/ 601980 h 1318260"/>
                <a:gd name="connsiteX6" fmla="*/ 2811780 w 3172153"/>
                <a:gd name="connsiteY6" fmla="*/ 167640 h 1318260"/>
                <a:gd name="connsiteX7" fmla="*/ 2042160 w 3172153"/>
                <a:gd name="connsiteY7" fmla="*/ 594360 h 1318260"/>
                <a:gd name="connsiteX8" fmla="*/ 1729740 w 3172153"/>
                <a:gd name="connsiteY8" fmla="*/ 1104900 h 1318260"/>
                <a:gd name="connsiteX9" fmla="*/ 1043940 w 3172153"/>
                <a:gd name="connsiteY9" fmla="*/ 883920 h 1318260"/>
                <a:gd name="connsiteX10" fmla="*/ 1104900 w 3172153"/>
                <a:gd name="connsiteY10" fmla="*/ 754380 h 1318260"/>
                <a:gd name="connsiteX11" fmla="*/ 1729740 w 3172153"/>
                <a:gd name="connsiteY11" fmla="*/ 944880 h 1318260"/>
                <a:gd name="connsiteX12" fmla="*/ 1798320 w 3172153"/>
                <a:gd name="connsiteY12" fmla="*/ 502920 h 1318260"/>
                <a:gd name="connsiteX13" fmla="*/ 533400 w 3172153"/>
                <a:gd name="connsiteY13" fmla="*/ 0 h 1318260"/>
                <a:gd name="connsiteX14" fmla="*/ 0 w 3172153"/>
                <a:gd name="connsiteY14" fmla="*/ 129540 h 1318260"/>
                <a:gd name="connsiteX0" fmla="*/ 0 w 3172153"/>
                <a:gd name="connsiteY0" fmla="*/ 129540 h 1318260"/>
                <a:gd name="connsiteX1" fmla="*/ 0 w 3172153"/>
                <a:gd name="connsiteY1" fmla="*/ 1082040 h 1318260"/>
                <a:gd name="connsiteX2" fmla="*/ 396240 w 3172153"/>
                <a:gd name="connsiteY2" fmla="*/ 1074420 h 1318260"/>
                <a:gd name="connsiteX3" fmla="*/ 1699260 w 3172153"/>
                <a:gd name="connsiteY3" fmla="*/ 1318260 h 1318260"/>
                <a:gd name="connsiteX4" fmla="*/ 1851660 w 3172153"/>
                <a:gd name="connsiteY4" fmla="*/ 1303020 h 1318260"/>
                <a:gd name="connsiteX5" fmla="*/ 3070860 w 3172153"/>
                <a:gd name="connsiteY5" fmla="*/ 601980 h 1318260"/>
                <a:gd name="connsiteX6" fmla="*/ 2811780 w 3172153"/>
                <a:gd name="connsiteY6" fmla="*/ 167640 h 1318260"/>
                <a:gd name="connsiteX7" fmla="*/ 2042160 w 3172153"/>
                <a:gd name="connsiteY7" fmla="*/ 594360 h 1318260"/>
                <a:gd name="connsiteX8" fmla="*/ 1729740 w 3172153"/>
                <a:gd name="connsiteY8" fmla="*/ 1104900 h 1318260"/>
                <a:gd name="connsiteX9" fmla="*/ 1043940 w 3172153"/>
                <a:gd name="connsiteY9" fmla="*/ 883920 h 1318260"/>
                <a:gd name="connsiteX10" fmla="*/ 1104900 w 3172153"/>
                <a:gd name="connsiteY10" fmla="*/ 754380 h 1318260"/>
                <a:gd name="connsiteX11" fmla="*/ 1729740 w 3172153"/>
                <a:gd name="connsiteY11" fmla="*/ 944880 h 1318260"/>
                <a:gd name="connsiteX12" fmla="*/ 1798320 w 3172153"/>
                <a:gd name="connsiteY12" fmla="*/ 502920 h 1318260"/>
                <a:gd name="connsiteX13" fmla="*/ 533400 w 3172153"/>
                <a:gd name="connsiteY13" fmla="*/ 0 h 1318260"/>
                <a:gd name="connsiteX14" fmla="*/ 0 w 3172153"/>
                <a:gd name="connsiteY14" fmla="*/ 129540 h 1318260"/>
                <a:gd name="connsiteX0" fmla="*/ 0 w 3172153"/>
                <a:gd name="connsiteY0" fmla="*/ 129540 h 1318260"/>
                <a:gd name="connsiteX1" fmla="*/ 0 w 3172153"/>
                <a:gd name="connsiteY1" fmla="*/ 1082040 h 1318260"/>
                <a:gd name="connsiteX2" fmla="*/ 396240 w 3172153"/>
                <a:gd name="connsiteY2" fmla="*/ 1074420 h 1318260"/>
                <a:gd name="connsiteX3" fmla="*/ 1699260 w 3172153"/>
                <a:gd name="connsiteY3" fmla="*/ 1318260 h 1318260"/>
                <a:gd name="connsiteX4" fmla="*/ 1851660 w 3172153"/>
                <a:gd name="connsiteY4" fmla="*/ 1303020 h 1318260"/>
                <a:gd name="connsiteX5" fmla="*/ 3070860 w 3172153"/>
                <a:gd name="connsiteY5" fmla="*/ 601980 h 1318260"/>
                <a:gd name="connsiteX6" fmla="*/ 2811780 w 3172153"/>
                <a:gd name="connsiteY6" fmla="*/ 167640 h 1318260"/>
                <a:gd name="connsiteX7" fmla="*/ 2042160 w 3172153"/>
                <a:gd name="connsiteY7" fmla="*/ 594360 h 1318260"/>
                <a:gd name="connsiteX8" fmla="*/ 1729740 w 3172153"/>
                <a:gd name="connsiteY8" fmla="*/ 1104900 h 1318260"/>
                <a:gd name="connsiteX9" fmla="*/ 1043940 w 3172153"/>
                <a:gd name="connsiteY9" fmla="*/ 883920 h 1318260"/>
                <a:gd name="connsiteX10" fmla="*/ 1104900 w 3172153"/>
                <a:gd name="connsiteY10" fmla="*/ 754380 h 1318260"/>
                <a:gd name="connsiteX11" fmla="*/ 1729740 w 3172153"/>
                <a:gd name="connsiteY11" fmla="*/ 944880 h 1318260"/>
                <a:gd name="connsiteX12" fmla="*/ 1798320 w 3172153"/>
                <a:gd name="connsiteY12" fmla="*/ 502920 h 1318260"/>
                <a:gd name="connsiteX13" fmla="*/ 533400 w 3172153"/>
                <a:gd name="connsiteY13" fmla="*/ 0 h 1318260"/>
                <a:gd name="connsiteX14" fmla="*/ 0 w 3172153"/>
                <a:gd name="connsiteY14" fmla="*/ 129540 h 1318260"/>
                <a:gd name="connsiteX0" fmla="*/ 0 w 3172153"/>
                <a:gd name="connsiteY0" fmla="*/ 129540 h 1318260"/>
                <a:gd name="connsiteX1" fmla="*/ 0 w 3172153"/>
                <a:gd name="connsiteY1" fmla="*/ 1082040 h 1318260"/>
                <a:gd name="connsiteX2" fmla="*/ 396240 w 3172153"/>
                <a:gd name="connsiteY2" fmla="*/ 1074420 h 1318260"/>
                <a:gd name="connsiteX3" fmla="*/ 1699260 w 3172153"/>
                <a:gd name="connsiteY3" fmla="*/ 1318260 h 1318260"/>
                <a:gd name="connsiteX4" fmla="*/ 1851660 w 3172153"/>
                <a:gd name="connsiteY4" fmla="*/ 1303020 h 1318260"/>
                <a:gd name="connsiteX5" fmla="*/ 3070860 w 3172153"/>
                <a:gd name="connsiteY5" fmla="*/ 601980 h 1318260"/>
                <a:gd name="connsiteX6" fmla="*/ 2811780 w 3172153"/>
                <a:gd name="connsiteY6" fmla="*/ 167640 h 1318260"/>
                <a:gd name="connsiteX7" fmla="*/ 2042160 w 3172153"/>
                <a:gd name="connsiteY7" fmla="*/ 594360 h 1318260"/>
                <a:gd name="connsiteX8" fmla="*/ 1729740 w 3172153"/>
                <a:gd name="connsiteY8" fmla="*/ 1104900 h 1318260"/>
                <a:gd name="connsiteX9" fmla="*/ 1043940 w 3172153"/>
                <a:gd name="connsiteY9" fmla="*/ 883920 h 1318260"/>
                <a:gd name="connsiteX10" fmla="*/ 1104900 w 3172153"/>
                <a:gd name="connsiteY10" fmla="*/ 754380 h 1318260"/>
                <a:gd name="connsiteX11" fmla="*/ 1729740 w 3172153"/>
                <a:gd name="connsiteY11" fmla="*/ 944880 h 1318260"/>
                <a:gd name="connsiteX12" fmla="*/ 1798320 w 3172153"/>
                <a:gd name="connsiteY12" fmla="*/ 502920 h 1318260"/>
                <a:gd name="connsiteX13" fmla="*/ 533400 w 3172153"/>
                <a:gd name="connsiteY13" fmla="*/ 0 h 1318260"/>
                <a:gd name="connsiteX14" fmla="*/ 0 w 3172153"/>
                <a:gd name="connsiteY14" fmla="*/ 129540 h 1318260"/>
                <a:gd name="connsiteX0" fmla="*/ 0 w 3172153"/>
                <a:gd name="connsiteY0" fmla="*/ 129540 h 1318260"/>
                <a:gd name="connsiteX1" fmla="*/ 0 w 3172153"/>
                <a:gd name="connsiteY1" fmla="*/ 1082040 h 1318260"/>
                <a:gd name="connsiteX2" fmla="*/ 396240 w 3172153"/>
                <a:gd name="connsiteY2" fmla="*/ 1074420 h 1318260"/>
                <a:gd name="connsiteX3" fmla="*/ 1699260 w 3172153"/>
                <a:gd name="connsiteY3" fmla="*/ 1318260 h 1318260"/>
                <a:gd name="connsiteX4" fmla="*/ 1851660 w 3172153"/>
                <a:gd name="connsiteY4" fmla="*/ 1303020 h 1318260"/>
                <a:gd name="connsiteX5" fmla="*/ 3070860 w 3172153"/>
                <a:gd name="connsiteY5" fmla="*/ 601980 h 1318260"/>
                <a:gd name="connsiteX6" fmla="*/ 2811780 w 3172153"/>
                <a:gd name="connsiteY6" fmla="*/ 167640 h 1318260"/>
                <a:gd name="connsiteX7" fmla="*/ 2042160 w 3172153"/>
                <a:gd name="connsiteY7" fmla="*/ 594360 h 1318260"/>
                <a:gd name="connsiteX8" fmla="*/ 1729740 w 3172153"/>
                <a:gd name="connsiteY8" fmla="*/ 1104900 h 1318260"/>
                <a:gd name="connsiteX9" fmla="*/ 1043940 w 3172153"/>
                <a:gd name="connsiteY9" fmla="*/ 883920 h 1318260"/>
                <a:gd name="connsiteX10" fmla="*/ 1104900 w 3172153"/>
                <a:gd name="connsiteY10" fmla="*/ 754380 h 1318260"/>
                <a:gd name="connsiteX11" fmla="*/ 1729740 w 3172153"/>
                <a:gd name="connsiteY11" fmla="*/ 944880 h 1318260"/>
                <a:gd name="connsiteX12" fmla="*/ 1798320 w 3172153"/>
                <a:gd name="connsiteY12" fmla="*/ 502920 h 1318260"/>
                <a:gd name="connsiteX13" fmla="*/ 533400 w 3172153"/>
                <a:gd name="connsiteY13" fmla="*/ 0 h 1318260"/>
                <a:gd name="connsiteX14" fmla="*/ 0 w 3172153"/>
                <a:gd name="connsiteY14" fmla="*/ 129540 h 1318260"/>
                <a:gd name="connsiteX0" fmla="*/ 0 w 3172153"/>
                <a:gd name="connsiteY0" fmla="*/ 129540 h 1318260"/>
                <a:gd name="connsiteX1" fmla="*/ 0 w 3172153"/>
                <a:gd name="connsiteY1" fmla="*/ 1082040 h 1318260"/>
                <a:gd name="connsiteX2" fmla="*/ 396240 w 3172153"/>
                <a:gd name="connsiteY2" fmla="*/ 1074420 h 1318260"/>
                <a:gd name="connsiteX3" fmla="*/ 1699260 w 3172153"/>
                <a:gd name="connsiteY3" fmla="*/ 1318260 h 1318260"/>
                <a:gd name="connsiteX4" fmla="*/ 1851660 w 3172153"/>
                <a:gd name="connsiteY4" fmla="*/ 1303020 h 1318260"/>
                <a:gd name="connsiteX5" fmla="*/ 3070860 w 3172153"/>
                <a:gd name="connsiteY5" fmla="*/ 601980 h 1318260"/>
                <a:gd name="connsiteX6" fmla="*/ 2811780 w 3172153"/>
                <a:gd name="connsiteY6" fmla="*/ 167640 h 1318260"/>
                <a:gd name="connsiteX7" fmla="*/ 2042160 w 3172153"/>
                <a:gd name="connsiteY7" fmla="*/ 594360 h 1318260"/>
                <a:gd name="connsiteX8" fmla="*/ 1729740 w 3172153"/>
                <a:gd name="connsiteY8" fmla="*/ 1104900 h 1318260"/>
                <a:gd name="connsiteX9" fmla="*/ 1043940 w 3172153"/>
                <a:gd name="connsiteY9" fmla="*/ 883920 h 1318260"/>
                <a:gd name="connsiteX10" fmla="*/ 1104900 w 3172153"/>
                <a:gd name="connsiteY10" fmla="*/ 754380 h 1318260"/>
                <a:gd name="connsiteX11" fmla="*/ 1732121 w 3172153"/>
                <a:gd name="connsiteY11" fmla="*/ 959167 h 1318260"/>
                <a:gd name="connsiteX12" fmla="*/ 1798320 w 3172153"/>
                <a:gd name="connsiteY12" fmla="*/ 502920 h 1318260"/>
                <a:gd name="connsiteX13" fmla="*/ 533400 w 3172153"/>
                <a:gd name="connsiteY13" fmla="*/ 0 h 1318260"/>
                <a:gd name="connsiteX14" fmla="*/ 0 w 3172153"/>
                <a:gd name="connsiteY14" fmla="*/ 129540 h 1318260"/>
                <a:gd name="connsiteX0" fmla="*/ 0 w 3172153"/>
                <a:gd name="connsiteY0" fmla="*/ 129540 h 1318260"/>
                <a:gd name="connsiteX1" fmla="*/ 0 w 3172153"/>
                <a:gd name="connsiteY1" fmla="*/ 1082040 h 1318260"/>
                <a:gd name="connsiteX2" fmla="*/ 396240 w 3172153"/>
                <a:gd name="connsiteY2" fmla="*/ 1074420 h 1318260"/>
                <a:gd name="connsiteX3" fmla="*/ 1699260 w 3172153"/>
                <a:gd name="connsiteY3" fmla="*/ 1318260 h 1318260"/>
                <a:gd name="connsiteX4" fmla="*/ 1851660 w 3172153"/>
                <a:gd name="connsiteY4" fmla="*/ 1303020 h 1318260"/>
                <a:gd name="connsiteX5" fmla="*/ 3070860 w 3172153"/>
                <a:gd name="connsiteY5" fmla="*/ 601980 h 1318260"/>
                <a:gd name="connsiteX6" fmla="*/ 2811780 w 3172153"/>
                <a:gd name="connsiteY6" fmla="*/ 167640 h 1318260"/>
                <a:gd name="connsiteX7" fmla="*/ 2042160 w 3172153"/>
                <a:gd name="connsiteY7" fmla="*/ 594360 h 1318260"/>
                <a:gd name="connsiteX8" fmla="*/ 1729740 w 3172153"/>
                <a:gd name="connsiteY8" fmla="*/ 1104900 h 1318260"/>
                <a:gd name="connsiteX9" fmla="*/ 1043940 w 3172153"/>
                <a:gd name="connsiteY9" fmla="*/ 883920 h 1318260"/>
                <a:gd name="connsiteX10" fmla="*/ 1104900 w 3172153"/>
                <a:gd name="connsiteY10" fmla="*/ 754380 h 1318260"/>
                <a:gd name="connsiteX11" fmla="*/ 1732121 w 3172153"/>
                <a:gd name="connsiteY11" fmla="*/ 959167 h 1318260"/>
                <a:gd name="connsiteX12" fmla="*/ 1798320 w 3172153"/>
                <a:gd name="connsiteY12" fmla="*/ 502920 h 1318260"/>
                <a:gd name="connsiteX13" fmla="*/ 533400 w 3172153"/>
                <a:gd name="connsiteY13" fmla="*/ 0 h 1318260"/>
                <a:gd name="connsiteX14" fmla="*/ 0 w 3172153"/>
                <a:gd name="connsiteY14" fmla="*/ 129540 h 1318260"/>
                <a:gd name="connsiteX0" fmla="*/ 0 w 3172153"/>
                <a:gd name="connsiteY0" fmla="*/ 129540 h 1318260"/>
                <a:gd name="connsiteX1" fmla="*/ 0 w 3172153"/>
                <a:gd name="connsiteY1" fmla="*/ 1082040 h 1318260"/>
                <a:gd name="connsiteX2" fmla="*/ 396240 w 3172153"/>
                <a:gd name="connsiteY2" fmla="*/ 1074420 h 1318260"/>
                <a:gd name="connsiteX3" fmla="*/ 1699260 w 3172153"/>
                <a:gd name="connsiteY3" fmla="*/ 1318260 h 1318260"/>
                <a:gd name="connsiteX4" fmla="*/ 1851660 w 3172153"/>
                <a:gd name="connsiteY4" fmla="*/ 1303020 h 1318260"/>
                <a:gd name="connsiteX5" fmla="*/ 3070860 w 3172153"/>
                <a:gd name="connsiteY5" fmla="*/ 601980 h 1318260"/>
                <a:gd name="connsiteX6" fmla="*/ 2811780 w 3172153"/>
                <a:gd name="connsiteY6" fmla="*/ 167640 h 1318260"/>
                <a:gd name="connsiteX7" fmla="*/ 2042160 w 3172153"/>
                <a:gd name="connsiteY7" fmla="*/ 594360 h 1318260"/>
                <a:gd name="connsiteX8" fmla="*/ 1729740 w 3172153"/>
                <a:gd name="connsiteY8" fmla="*/ 1104900 h 1318260"/>
                <a:gd name="connsiteX9" fmla="*/ 1043940 w 3172153"/>
                <a:gd name="connsiteY9" fmla="*/ 883920 h 1318260"/>
                <a:gd name="connsiteX10" fmla="*/ 1104900 w 3172153"/>
                <a:gd name="connsiteY10" fmla="*/ 754380 h 1318260"/>
                <a:gd name="connsiteX11" fmla="*/ 1732121 w 3172153"/>
                <a:gd name="connsiteY11" fmla="*/ 959167 h 1318260"/>
                <a:gd name="connsiteX12" fmla="*/ 1798320 w 3172153"/>
                <a:gd name="connsiteY12" fmla="*/ 502920 h 1318260"/>
                <a:gd name="connsiteX13" fmla="*/ 533400 w 3172153"/>
                <a:gd name="connsiteY13" fmla="*/ 0 h 1318260"/>
                <a:gd name="connsiteX14" fmla="*/ 0 w 3172153"/>
                <a:gd name="connsiteY14" fmla="*/ 129540 h 1318260"/>
                <a:gd name="connsiteX0" fmla="*/ 0 w 3172153"/>
                <a:gd name="connsiteY0" fmla="*/ 129540 h 1318260"/>
                <a:gd name="connsiteX1" fmla="*/ 0 w 3172153"/>
                <a:gd name="connsiteY1" fmla="*/ 1082040 h 1318260"/>
                <a:gd name="connsiteX2" fmla="*/ 396240 w 3172153"/>
                <a:gd name="connsiteY2" fmla="*/ 1074420 h 1318260"/>
                <a:gd name="connsiteX3" fmla="*/ 1699260 w 3172153"/>
                <a:gd name="connsiteY3" fmla="*/ 1318260 h 1318260"/>
                <a:gd name="connsiteX4" fmla="*/ 1851660 w 3172153"/>
                <a:gd name="connsiteY4" fmla="*/ 1303020 h 1318260"/>
                <a:gd name="connsiteX5" fmla="*/ 3070860 w 3172153"/>
                <a:gd name="connsiteY5" fmla="*/ 601980 h 1318260"/>
                <a:gd name="connsiteX6" fmla="*/ 2811780 w 3172153"/>
                <a:gd name="connsiteY6" fmla="*/ 167640 h 1318260"/>
                <a:gd name="connsiteX7" fmla="*/ 2042160 w 3172153"/>
                <a:gd name="connsiteY7" fmla="*/ 594360 h 1318260"/>
                <a:gd name="connsiteX8" fmla="*/ 1729740 w 3172153"/>
                <a:gd name="connsiteY8" fmla="*/ 1104900 h 1318260"/>
                <a:gd name="connsiteX9" fmla="*/ 1043940 w 3172153"/>
                <a:gd name="connsiteY9" fmla="*/ 883920 h 1318260"/>
                <a:gd name="connsiteX10" fmla="*/ 1104900 w 3172153"/>
                <a:gd name="connsiteY10" fmla="*/ 754380 h 1318260"/>
                <a:gd name="connsiteX11" fmla="*/ 1732121 w 3172153"/>
                <a:gd name="connsiteY11" fmla="*/ 959167 h 1318260"/>
                <a:gd name="connsiteX12" fmla="*/ 1798320 w 3172153"/>
                <a:gd name="connsiteY12" fmla="*/ 502920 h 1318260"/>
                <a:gd name="connsiteX13" fmla="*/ 533400 w 3172153"/>
                <a:gd name="connsiteY13" fmla="*/ 0 h 1318260"/>
                <a:gd name="connsiteX14" fmla="*/ 0 w 3172153"/>
                <a:gd name="connsiteY14" fmla="*/ 129540 h 131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2153" h="1318260">
                  <a:moveTo>
                    <a:pt x="0" y="129540"/>
                  </a:moveTo>
                  <a:lnTo>
                    <a:pt x="0" y="1082040"/>
                  </a:lnTo>
                  <a:lnTo>
                    <a:pt x="396240" y="1074420"/>
                  </a:lnTo>
                  <a:lnTo>
                    <a:pt x="1699260" y="1318260"/>
                  </a:lnTo>
                  <a:cubicBezTo>
                    <a:pt x="1780540" y="1336040"/>
                    <a:pt x="1778000" y="1330960"/>
                    <a:pt x="1851660" y="1303020"/>
                  </a:cubicBezTo>
                  <a:lnTo>
                    <a:pt x="3070860" y="601980"/>
                  </a:lnTo>
                  <a:cubicBezTo>
                    <a:pt x="3327400" y="373380"/>
                    <a:pt x="3042920" y="45720"/>
                    <a:pt x="2811780" y="167640"/>
                  </a:cubicBezTo>
                  <a:lnTo>
                    <a:pt x="2042160" y="594360"/>
                  </a:lnTo>
                  <a:cubicBezTo>
                    <a:pt x="2082800" y="756920"/>
                    <a:pt x="2077720" y="1018540"/>
                    <a:pt x="1729740" y="1104900"/>
                  </a:cubicBezTo>
                  <a:lnTo>
                    <a:pt x="1043940" y="883920"/>
                  </a:lnTo>
                  <a:cubicBezTo>
                    <a:pt x="988060" y="826453"/>
                    <a:pt x="1029811" y="730885"/>
                    <a:pt x="1104900" y="754380"/>
                  </a:cubicBezTo>
                  <a:lnTo>
                    <a:pt x="1732121" y="959167"/>
                  </a:lnTo>
                  <a:cubicBezTo>
                    <a:pt x="1973103" y="875189"/>
                    <a:pt x="1969293" y="619284"/>
                    <a:pt x="1798320" y="502920"/>
                  </a:cubicBezTo>
                  <a:lnTo>
                    <a:pt x="533400" y="0"/>
                  </a:lnTo>
                  <a:cubicBezTo>
                    <a:pt x="325120" y="12700"/>
                    <a:pt x="144463" y="86360"/>
                    <a:pt x="0" y="129540"/>
                  </a:cubicBez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sp>
          <p:nvSpPr>
            <p:cNvPr id="112" name="Oval 30"/>
            <p:cNvSpPr/>
            <p:nvPr/>
          </p:nvSpPr>
          <p:spPr>
            <a:xfrm>
              <a:off x="8406419" y="1469972"/>
              <a:ext cx="163922" cy="163922"/>
            </a:xfrm>
            <a:custGeom>
              <a:avLst/>
              <a:gdLst/>
              <a:ahLst/>
              <a:cxnLst/>
              <a:rect l="l" t="t" r="r" b="b"/>
              <a:pathLst>
                <a:path w="820178" h="820178">
                  <a:moveTo>
                    <a:pt x="490805" y="467169"/>
                  </a:moveTo>
                  <a:lnTo>
                    <a:pt x="493505" y="468490"/>
                  </a:lnTo>
                  <a:lnTo>
                    <a:pt x="501387" y="472481"/>
                  </a:lnTo>
                  <a:lnTo>
                    <a:pt x="508946" y="476569"/>
                  </a:lnTo>
                  <a:lnTo>
                    <a:pt x="516073" y="485816"/>
                  </a:lnTo>
                  <a:lnTo>
                    <a:pt x="521364" y="495939"/>
                  </a:lnTo>
                  <a:lnTo>
                    <a:pt x="524711" y="506451"/>
                  </a:lnTo>
                  <a:lnTo>
                    <a:pt x="526223" y="517547"/>
                  </a:lnTo>
                  <a:lnTo>
                    <a:pt x="525899" y="528643"/>
                  </a:lnTo>
                  <a:lnTo>
                    <a:pt x="523631" y="539739"/>
                  </a:lnTo>
                  <a:lnTo>
                    <a:pt x="519528" y="550835"/>
                  </a:lnTo>
                  <a:lnTo>
                    <a:pt x="513805" y="560958"/>
                  </a:lnTo>
                  <a:lnTo>
                    <a:pt x="506246" y="570594"/>
                  </a:lnTo>
                  <a:lnTo>
                    <a:pt x="496852" y="579452"/>
                  </a:lnTo>
                  <a:lnTo>
                    <a:pt x="490805" y="583901"/>
                  </a:lnTo>
                  <a:close/>
                  <a:moveTo>
                    <a:pt x="404097" y="435440"/>
                  </a:moveTo>
                  <a:lnTo>
                    <a:pt x="412304" y="438025"/>
                  </a:lnTo>
                  <a:lnTo>
                    <a:pt x="421050" y="440750"/>
                  </a:lnTo>
                  <a:lnTo>
                    <a:pt x="429365" y="443573"/>
                  </a:lnTo>
                  <a:lnTo>
                    <a:pt x="438003" y="446298"/>
                  </a:lnTo>
                  <a:lnTo>
                    <a:pt x="446317" y="449121"/>
                  </a:lnTo>
                  <a:lnTo>
                    <a:pt x="450853" y="450857"/>
                  </a:lnTo>
                  <a:lnTo>
                    <a:pt x="450853" y="599977"/>
                  </a:lnTo>
                  <a:lnTo>
                    <a:pt x="443618" y="601352"/>
                  </a:lnTo>
                  <a:lnTo>
                    <a:pt x="426665" y="602325"/>
                  </a:lnTo>
                  <a:lnTo>
                    <a:pt x="407877" y="601352"/>
                  </a:lnTo>
                  <a:lnTo>
                    <a:pt x="404097" y="600500"/>
                  </a:lnTo>
                  <a:close/>
                  <a:moveTo>
                    <a:pt x="364469" y="237355"/>
                  </a:moveTo>
                  <a:lnTo>
                    <a:pt x="364469" y="349718"/>
                  </a:lnTo>
                  <a:lnTo>
                    <a:pt x="357234" y="345460"/>
                  </a:lnTo>
                  <a:lnTo>
                    <a:pt x="348596" y="338062"/>
                  </a:lnTo>
                  <a:lnTo>
                    <a:pt x="341793" y="330081"/>
                  </a:lnTo>
                  <a:lnTo>
                    <a:pt x="336178" y="321126"/>
                  </a:lnTo>
                  <a:lnTo>
                    <a:pt x="332723" y="311587"/>
                  </a:lnTo>
                  <a:lnTo>
                    <a:pt x="330455" y="302048"/>
                  </a:lnTo>
                  <a:lnTo>
                    <a:pt x="330131" y="292218"/>
                  </a:lnTo>
                  <a:lnTo>
                    <a:pt x="331643" y="281998"/>
                  </a:lnTo>
                  <a:lnTo>
                    <a:pt x="334234" y="272459"/>
                  </a:lnTo>
                  <a:lnTo>
                    <a:pt x="339201" y="262920"/>
                  </a:lnTo>
                  <a:lnTo>
                    <a:pt x="345248" y="253965"/>
                  </a:lnTo>
                  <a:lnTo>
                    <a:pt x="353131" y="245886"/>
                  </a:lnTo>
                  <a:lnTo>
                    <a:pt x="362525" y="238489"/>
                  </a:lnTo>
                  <a:close/>
                  <a:moveTo>
                    <a:pt x="404097" y="223489"/>
                  </a:moveTo>
                  <a:lnTo>
                    <a:pt x="412304" y="223694"/>
                  </a:lnTo>
                  <a:lnTo>
                    <a:pt x="423318" y="224083"/>
                  </a:lnTo>
                  <a:lnTo>
                    <a:pt x="433468" y="224960"/>
                  </a:lnTo>
                  <a:lnTo>
                    <a:pt x="443294" y="226517"/>
                  </a:lnTo>
                  <a:lnTo>
                    <a:pt x="450853" y="228005"/>
                  </a:lnTo>
                  <a:lnTo>
                    <a:pt x="450853" y="380084"/>
                  </a:lnTo>
                  <a:lnTo>
                    <a:pt x="442538" y="377288"/>
                  </a:lnTo>
                  <a:lnTo>
                    <a:pt x="428177" y="372324"/>
                  </a:lnTo>
                  <a:lnTo>
                    <a:pt x="413815" y="367360"/>
                  </a:lnTo>
                  <a:lnTo>
                    <a:pt x="404097" y="364209"/>
                  </a:lnTo>
                  <a:close/>
                  <a:moveTo>
                    <a:pt x="364469" y="103486"/>
                  </a:moveTo>
                  <a:lnTo>
                    <a:pt x="364469" y="170180"/>
                  </a:lnTo>
                  <a:lnTo>
                    <a:pt x="353131" y="173178"/>
                  </a:lnTo>
                  <a:lnTo>
                    <a:pt x="336934" y="180867"/>
                  </a:lnTo>
                  <a:lnTo>
                    <a:pt x="322140" y="188556"/>
                  </a:lnTo>
                  <a:lnTo>
                    <a:pt x="308967" y="196927"/>
                  </a:lnTo>
                  <a:lnTo>
                    <a:pt x="297629" y="205493"/>
                  </a:lnTo>
                  <a:lnTo>
                    <a:pt x="287479" y="214155"/>
                  </a:lnTo>
                  <a:lnTo>
                    <a:pt x="278840" y="223402"/>
                  </a:lnTo>
                  <a:lnTo>
                    <a:pt x="271282" y="232941"/>
                  </a:lnTo>
                  <a:lnTo>
                    <a:pt x="265235" y="242869"/>
                  </a:lnTo>
                  <a:lnTo>
                    <a:pt x="260700" y="253284"/>
                  </a:lnTo>
                  <a:lnTo>
                    <a:pt x="256920" y="264088"/>
                  </a:lnTo>
                  <a:lnTo>
                    <a:pt x="254653" y="275476"/>
                  </a:lnTo>
                  <a:lnTo>
                    <a:pt x="253573" y="287254"/>
                  </a:lnTo>
                  <a:lnTo>
                    <a:pt x="253573" y="299615"/>
                  </a:lnTo>
                  <a:lnTo>
                    <a:pt x="254329" y="312171"/>
                  </a:lnTo>
                  <a:lnTo>
                    <a:pt x="256165" y="325798"/>
                  </a:lnTo>
                  <a:lnTo>
                    <a:pt x="259188" y="339620"/>
                  </a:lnTo>
                  <a:lnTo>
                    <a:pt x="262967" y="345849"/>
                  </a:lnTo>
                  <a:lnTo>
                    <a:pt x="267071" y="352273"/>
                  </a:lnTo>
                  <a:lnTo>
                    <a:pt x="271606" y="358794"/>
                  </a:lnTo>
                  <a:lnTo>
                    <a:pt x="276897" y="365218"/>
                  </a:lnTo>
                  <a:lnTo>
                    <a:pt x="282620" y="371740"/>
                  </a:lnTo>
                  <a:lnTo>
                    <a:pt x="288991" y="378164"/>
                  </a:lnTo>
                  <a:lnTo>
                    <a:pt x="295793" y="384393"/>
                  </a:lnTo>
                  <a:lnTo>
                    <a:pt x="302920" y="390233"/>
                  </a:lnTo>
                  <a:lnTo>
                    <a:pt x="310479" y="396074"/>
                  </a:lnTo>
                  <a:lnTo>
                    <a:pt x="318361" y="401621"/>
                  </a:lnTo>
                  <a:lnTo>
                    <a:pt x="327108" y="406878"/>
                  </a:lnTo>
                  <a:lnTo>
                    <a:pt x="336178" y="411452"/>
                  </a:lnTo>
                  <a:lnTo>
                    <a:pt x="345248" y="416124"/>
                  </a:lnTo>
                  <a:lnTo>
                    <a:pt x="354966" y="419823"/>
                  </a:lnTo>
                  <a:lnTo>
                    <a:pt x="364469" y="423249"/>
                  </a:lnTo>
                  <a:lnTo>
                    <a:pt x="364469" y="588406"/>
                  </a:lnTo>
                  <a:lnTo>
                    <a:pt x="357990" y="585973"/>
                  </a:lnTo>
                  <a:lnTo>
                    <a:pt x="351943" y="582858"/>
                  </a:lnTo>
                  <a:lnTo>
                    <a:pt x="346004" y="579452"/>
                  </a:lnTo>
                  <a:lnTo>
                    <a:pt x="339525" y="575753"/>
                  </a:lnTo>
                  <a:lnTo>
                    <a:pt x="333155" y="571470"/>
                  </a:lnTo>
                  <a:lnTo>
                    <a:pt x="326676" y="566506"/>
                  </a:lnTo>
                  <a:lnTo>
                    <a:pt x="319873" y="560958"/>
                  </a:lnTo>
                  <a:lnTo>
                    <a:pt x="313178" y="554826"/>
                  </a:lnTo>
                  <a:lnTo>
                    <a:pt x="305943" y="548013"/>
                  </a:lnTo>
                  <a:lnTo>
                    <a:pt x="284455" y="506159"/>
                  </a:lnTo>
                  <a:lnTo>
                    <a:pt x="215780" y="556675"/>
                  </a:lnTo>
                  <a:lnTo>
                    <a:pt x="221071" y="562515"/>
                  </a:lnTo>
                  <a:lnTo>
                    <a:pt x="225606" y="568064"/>
                  </a:lnTo>
                  <a:lnTo>
                    <a:pt x="230465" y="573028"/>
                  </a:lnTo>
                  <a:lnTo>
                    <a:pt x="235001" y="577602"/>
                  </a:lnTo>
                  <a:lnTo>
                    <a:pt x="239212" y="581982"/>
                  </a:lnTo>
                  <a:lnTo>
                    <a:pt x="243747" y="586265"/>
                  </a:lnTo>
                  <a:lnTo>
                    <a:pt x="248282" y="590256"/>
                  </a:lnTo>
                  <a:lnTo>
                    <a:pt x="252385" y="593954"/>
                  </a:lnTo>
                  <a:lnTo>
                    <a:pt x="256920" y="597653"/>
                  </a:lnTo>
                  <a:lnTo>
                    <a:pt x="261780" y="601060"/>
                  </a:lnTo>
                  <a:lnTo>
                    <a:pt x="266315" y="604759"/>
                  </a:lnTo>
                  <a:lnTo>
                    <a:pt x="271606" y="608165"/>
                  </a:lnTo>
                  <a:lnTo>
                    <a:pt x="276897" y="611864"/>
                  </a:lnTo>
                  <a:lnTo>
                    <a:pt x="282620" y="615563"/>
                  </a:lnTo>
                  <a:lnTo>
                    <a:pt x="288991" y="619262"/>
                  </a:lnTo>
                  <a:lnTo>
                    <a:pt x="295362" y="623252"/>
                  </a:lnTo>
                  <a:lnTo>
                    <a:pt x="302596" y="628216"/>
                  </a:lnTo>
                  <a:lnTo>
                    <a:pt x="309723" y="632791"/>
                  </a:lnTo>
                  <a:lnTo>
                    <a:pt x="317281" y="637171"/>
                  </a:lnTo>
                  <a:lnTo>
                    <a:pt x="324840" y="640870"/>
                  </a:lnTo>
                  <a:lnTo>
                    <a:pt x="332723" y="644568"/>
                  </a:lnTo>
                  <a:lnTo>
                    <a:pt x="340713" y="647975"/>
                  </a:lnTo>
                  <a:lnTo>
                    <a:pt x="348919" y="650992"/>
                  </a:lnTo>
                  <a:lnTo>
                    <a:pt x="357234" y="653523"/>
                  </a:lnTo>
                  <a:lnTo>
                    <a:pt x="364469" y="655536"/>
                  </a:lnTo>
                  <a:lnTo>
                    <a:pt x="364469" y="716693"/>
                  </a:lnTo>
                  <a:lnTo>
                    <a:pt x="404097" y="716693"/>
                  </a:lnTo>
                  <a:lnTo>
                    <a:pt x="404097" y="662348"/>
                  </a:lnTo>
                  <a:lnTo>
                    <a:pt x="409712" y="662770"/>
                  </a:lnTo>
                  <a:lnTo>
                    <a:pt x="418351" y="663354"/>
                  </a:lnTo>
                  <a:lnTo>
                    <a:pt x="427421" y="663354"/>
                  </a:lnTo>
                  <a:lnTo>
                    <a:pt x="436059" y="663062"/>
                  </a:lnTo>
                  <a:lnTo>
                    <a:pt x="444806" y="662478"/>
                  </a:lnTo>
                  <a:lnTo>
                    <a:pt x="450853" y="661797"/>
                  </a:lnTo>
                  <a:lnTo>
                    <a:pt x="450853" y="716693"/>
                  </a:lnTo>
                  <a:lnTo>
                    <a:pt x="490805" y="716693"/>
                  </a:lnTo>
                  <a:lnTo>
                    <a:pt x="490805" y="653534"/>
                  </a:lnTo>
                  <a:lnTo>
                    <a:pt x="495340" y="651966"/>
                  </a:lnTo>
                  <a:lnTo>
                    <a:pt x="503223" y="649143"/>
                  </a:lnTo>
                  <a:lnTo>
                    <a:pt x="511213" y="645737"/>
                  </a:lnTo>
                  <a:lnTo>
                    <a:pt x="518772" y="642427"/>
                  </a:lnTo>
                  <a:lnTo>
                    <a:pt x="525899" y="638339"/>
                  </a:lnTo>
                  <a:lnTo>
                    <a:pt x="533025" y="634056"/>
                  </a:lnTo>
                  <a:lnTo>
                    <a:pt x="539504" y="629482"/>
                  </a:lnTo>
                  <a:lnTo>
                    <a:pt x="546307" y="624518"/>
                  </a:lnTo>
                  <a:lnTo>
                    <a:pt x="552354" y="619262"/>
                  </a:lnTo>
                  <a:lnTo>
                    <a:pt x="562504" y="611572"/>
                  </a:lnTo>
                  <a:lnTo>
                    <a:pt x="571574" y="602325"/>
                  </a:lnTo>
                  <a:lnTo>
                    <a:pt x="579889" y="591521"/>
                  </a:lnTo>
                  <a:lnTo>
                    <a:pt x="587339" y="579841"/>
                  </a:lnTo>
                  <a:lnTo>
                    <a:pt x="593386" y="567187"/>
                  </a:lnTo>
                  <a:lnTo>
                    <a:pt x="598353" y="553561"/>
                  </a:lnTo>
                  <a:lnTo>
                    <a:pt x="601701" y="539739"/>
                  </a:lnTo>
                  <a:lnTo>
                    <a:pt x="603968" y="525528"/>
                  </a:lnTo>
                  <a:lnTo>
                    <a:pt x="604400" y="511026"/>
                  </a:lnTo>
                  <a:lnTo>
                    <a:pt x="603644" y="496912"/>
                  </a:lnTo>
                  <a:lnTo>
                    <a:pt x="600945" y="482993"/>
                  </a:lnTo>
                  <a:lnTo>
                    <a:pt x="596842" y="469756"/>
                  </a:lnTo>
                  <a:lnTo>
                    <a:pt x="590363" y="457102"/>
                  </a:lnTo>
                  <a:lnTo>
                    <a:pt x="582480" y="445714"/>
                  </a:lnTo>
                  <a:lnTo>
                    <a:pt x="572330" y="435202"/>
                  </a:lnTo>
                  <a:lnTo>
                    <a:pt x="559804" y="426247"/>
                  </a:lnTo>
                  <a:lnTo>
                    <a:pt x="552678" y="421672"/>
                  </a:lnTo>
                  <a:lnTo>
                    <a:pt x="544795" y="417293"/>
                  </a:lnTo>
                  <a:lnTo>
                    <a:pt x="535725" y="412718"/>
                  </a:lnTo>
                  <a:lnTo>
                    <a:pt x="526223" y="408435"/>
                  </a:lnTo>
                  <a:lnTo>
                    <a:pt x="516073" y="404055"/>
                  </a:lnTo>
                  <a:lnTo>
                    <a:pt x="505491" y="399772"/>
                  </a:lnTo>
                  <a:lnTo>
                    <a:pt x="493829" y="395490"/>
                  </a:lnTo>
                  <a:lnTo>
                    <a:pt x="490805" y="394321"/>
                  </a:lnTo>
                  <a:lnTo>
                    <a:pt x="490805" y="243117"/>
                  </a:lnTo>
                  <a:lnTo>
                    <a:pt x="496096" y="246276"/>
                  </a:lnTo>
                  <a:lnTo>
                    <a:pt x="504735" y="251824"/>
                  </a:lnTo>
                  <a:lnTo>
                    <a:pt x="513049" y="258248"/>
                  </a:lnTo>
                  <a:lnTo>
                    <a:pt x="521364" y="265353"/>
                  </a:lnTo>
                  <a:lnTo>
                    <a:pt x="530434" y="273335"/>
                  </a:lnTo>
                  <a:lnTo>
                    <a:pt x="539072" y="282289"/>
                  </a:lnTo>
                  <a:lnTo>
                    <a:pt x="548574" y="292218"/>
                  </a:lnTo>
                  <a:lnTo>
                    <a:pt x="580969" y="223402"/>
                  </a:lnTo>
                  <a:lnTo>
                    <a:pt x="567795" y="213863"/>
                  </a:lnTo>
                  <a:lnTo>
                    <a:pt x="554513" y="204909"/>
                  </a:lnTo>
                  <a:lnTo>
                    <a:pt x="541340" y="196635"/>
                  </a:lnTo>
                  <a:lnTo>
                    <a:pt x="528166" y="189238"/>
                  </a:lnTo>
                  <a:lnTo>
                    <a:pt x="514993" y="182716"/>
                  </a:lnTo>
                  <a:lnTo>
                    <a:pt x="501387" y="176876"/>
                  </a:lnTo>
                  <a:lnTo>
                    <a:pt x="490805" y="173242"/>
                  </a:lnTo>
                  <a:lnTo>
                    <a:pt x="490805" y="103486"/>
                  </a:lnTo>
                  <a:lnTo>
                    <a:pt x="450853" y="103486"/>
                  </a:lnTo>
                  <a:lnTo>
                    <a:pt x="450853" y="164028"/>
                  </a:lnTo>
                  <a:lnTo>
                    <a:pt x="445562" y="163347"/>
                  </a:lnTo>
                  <a:lnTo>
                    <a:pt x="430876" y="162373"/>
                  </a:lnTo>
                  <a:lnTo>
                    <a:pt x="416083" y="162373"/>
                  </a:lnTo>
                  <a:lnTo>
                    <a:pt x="404097" y="163151"/>
                  </a:lnTo>
                  <a:lnTo>
                    <a:pt x="404097" y="103486"/>
                  </a:lnTo>
                  <a:close/>
                  <a:moveTo>
                    <a:pt x="410089" y="0"/>
                  </a:moveTo>
                  <a:cubicBezTo>
                    <a:pt x="636575" y="0"/>
                    <a:pt x="820178" y="183603"/>
                    <a:pt x="820178" y="410089"/>
                  </a:cubicBezTo>
                  <a:cubicBezTo>
                    <a:pt x="820178" y="636575"/>
                    <a:pt x="636575" y="820178"/>
                    <a:pt x="410089" y="820178"/>
                  </a:cubicBezTo>
                  <a:cubicBezTo>
                    <a:pt x="183603" y="820178"/>
                    <a:pt x="0" y="636575"/>
                    <a:pt x="0" y="410089"/>
                  </a:cubicBezTo>
                  <a:cubicBezTo>
                    <a:pt x="0" y="183603"/>
                    <a:pt x="183603" y="0"/>
                    <a:pt x="410089" y="0"/>
                  </a:cubicBez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sp>
          <p:nvSpPr>
            <p:cNvPr id="113" name="Oval 31"/>
            <p:cNvSpPr/>
            <p:nvPr/>
          </p:nvSpPr>
          <p:spPr>
            <a:xfrm>
              <a:off x="8369868" y="1433421"/>
              <a:ext cx="237024" cy="237023"/>
            </a:xfrm>
            <a:custGeom>
              <a:avLst/>
              <a:gdLst/>
              <a:ahLst/>
              <a:cxnLst/>
              <a:rect l="l" t="t" r="r" b="b"/>
              <a:pathLst>
                <a:path w="1185938" h="1185938">
                  <a:moveTo>
                    <a:pt x="592969" y="91440"/>
                  </a:moveTo>
                  <a:cubicBezTo>
                    <a:pt x="315982" y="91440"/>
                    <a:pt x="91440" y="315982"/>
                    <a:pt x="91440" y="592969"/>
                  </a:cubicBezTo>
                  <a:cubicBezTo>
                    <a:pt x="91440" y="869956"/>
                    <a:pt x="315982" y="1094498"/>
                    <a:pt x="592969" y="1094498"/>
                  </a:cubicBezTo>
                  <a:cubicBezTo>
                    <a:pt x="869956" y="1094498"/>
                    <a:pt x="1094498" y="869956"/>
                    <a:pt x="1094498" y="592969"/>
                  </a:cubicBezTo>
                  <a:cubicBezTo>
                    <a:pt x="1094498" y="315982"/>
                    <a:pt x="869956" y="91440"/>
                    <a:pt x="592969" y="91440"/>
                  </a:cubicBezTo>
                  <a:close/>
                  <a:moveTo>
                    <a:pt x="592969" y="0"/>
                  </a:moveTo>
                  <a:cubicBezTo>
                    <a:pt x="920457" y="0"/>
                    <a:pt x="1185938" y="265481"/>
                    <a:pt x="1185938" y="592969"/>
                  </a:cubicBezTo>
                  <a:cubicBezTo>
                    <a:pt x="1185938" y="920457"/>
                    <a:pt x="920457" y="1185938"/>
                    <a:pt x="592969" y="1185938"/>
                  </a:cubicBezTo>
                  <a:cubicBezTo>
                    <a:pt x="265481" y="1185938"/>
                    <a:pt x="0" y="920457"/>
                    <a:pt x="0" y="592969"/>
                  </a:cubicBezTo>
                  <a:cubicBezTo>
                    <a:pt x="0" y="265481"/>
                    <a:pt x="265481" y="0"/>
                    <a:pt x="592969" y="0"/>
                  </a:cubicBez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grpSp>
      <p:sp>
        <p:nvSpPr>
          <p:cNvPr id="23" name="TextBox 22"/>
          <p:cNvSpPr txBox="1"/>
          <p:nvPr/>
        </p:nvSpPr>
        <p:spPr>
          <a:xfrm>
            <a:off x="592268" y="2014093"/>
            <a:ext cx="1045185" cy="33855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algn="ctr"/>
            <a:r>
              <a:rPr lang="en-US" sz="1100" b="1" dirty="0" smtClean="0">
                <a:solidFill>
                  <a:schemeClr val="accent4"/>
                </a:solidFill>
              </a:rPr>
              <a:t>STARTING A BUSINESS</a:t>
            </a:r>
            <a:endParaRPr lang="en-US" sz="1100" b="1" dirty="0">
              <a:solidFill>
                <a:schemeClr val="accent4"/>
              </a:solidFill>
            </a:endParaRPr>
          </a:p>
        </p:txBody>
      </p:sp>
      <p:sp>
        <p:nvSpPr>
          <p:cNvPr id="51" name="TextBox 50"/>
          <p:cNvSpPr txBox="1">
            <a:spLocks/>
          </p:cNvSpPr>
          <p:nvPr/>
        </p:nvSpPr>
        <p:spPr>
          <a:xfrm>
            <a:off x="5990808" y="1360157"/>
            <a:ext cx="2609928" cy="92333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ts val="300"/>
              </a:spcBef>
              <a:spcAft>
                <a:spcPts val="300"/>
              </a:spcAft>
              <a:buClr>
                <a:srgbClr val="C00000"/>
              </a:buClr>
            </a:pPr>
            <a:r>
              <a:rPr lang="en-US" sz="1100" dirty="0" smtClean="0"/>
              <a:t>Passage of two bills – Collateral Registry and Credit Bureau - to strengthen legal framework</a:t>
            </a:r>
          </a:p>
          <a:p>
            <a:pPr lvl="1">
              <a:spcBef>
                <a:spcPts val="300"/>
              </a:spcBef>
              <a:spcAft>
                <a:spcPts val="300"/>
              </a:spcAft>
              <a:buClr>
                <a:srgbClr val="C00000"/>
              </a:buClr>
            </a:pPr>
            <a:r>
              <a:rPr lang="en-US" sz="1100" dirty="0" smtClean="0"/>
              <a:t>Facilitation of improved credit  scoring and access for </a:t>
            </a:r>
            <a:r>
              <a:rPr lang="en-US" sz="1100" dirty="0" err="1" smtClean="0"/>
              <a:t>MSMEs</a:t>
            </a:r>
            <a:endParaRPr lang="en-US" sz="1100" dirty="0"/>
          </a:p>
        </p:txBody>
      </p:sp>
      <p:sp>
        <p:nvSpPr>
          <p:cNvPr id="53" name="TextBox 52"/>
          <p:cNvSpPr txBox="1">
            <a:spLocks/>
          </p:cNvSpPr>
          <p:nvPr/>
        </p:nvSpPr>
        <p:spPr>
          <a:xfrm>
            <a:off x="1838224" y="1360157"/>
            <a:ext cx="2609928" cy="100027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ts val="300"/>
              </a:spcBef>
              <a:spcAft>
                <a:spcPts val="300"/>
              </a:spcAft>
              <a:buClr>
                <a:srgbClr val="C00000"/>
              </a:buClr>
            </a:pPr>
            <a:r>
              <a:rPr lang="en-US" sz="1100" dirty="0" smtClean="0"/>
              <a:t>More convenient, fully </a:t>
            </a:r>
            <a:r>
              <a:rPr lang="en-US" sz="1100" dirty="0"/>
              <a:t>o</a:t>
            </a:r>
            <a:r>
              <a:rPr lang="en-US" sz="1100" dirty="0" smtClean="0"/>
              <a:t>nline application process</a:t>
            </a:r>
          </a:p>
          <a:p>
            <a:pPr lvl="1">
              <a:spcBef>
                <a:spcPts val="300"/>
              </a:spcBef>
              <a:spcAft>
                <a:spcPts val="300"/>
              </a:spcAft>
              <a:buClr>
                <a:srgbClr val="C00000"/>
              </a:buClr>
            </a:pPr>
            <a:r>
              <a:rPr lang="en-US" sz="1100" dirty="0" smtClean="0"/>
              <a:t>Elimination of need to hire a lawyer</a:t>
            </a:r>
          </a:p>
          <a:p>
            <a:pPr lvl="1">
              <a:spcBef>
                <a:spcPts val="300"/>
              </a:spcBef>
              <a:spcAft>
                <a:spcPts val="300"/>
              </a:spcAft>
              <a:buClr>
                <a:srgbClr val="C00000"/>
              </a:buClr>
            </a:pPr>
            <a:r>
              <a:rPr lang="en-US" sz="1100" dirty="0" smtClean="0"/>
              <a:t>Number of days required to register a business reduced from 10 to 2</a:t>
            </a:r>
            <a:endParaRPr lang="en-US" sz="1100" dirty="0"/>
          </a:p>
        </p:txBody>
      </p:sp>
      <p:sp>
        <p:nvSpPr>
          <p:cNvPr id="19" name="Rectangle 18"/>
          <p:cNvSpPr>
            <a:spLocks/>
          </p:cNvSpPr>
          <p:nvPr/>
        </p:nvSpPr>
        <p:spPr>
          <a:xfrm>
            <a:off x="1769446" y="2585259"/>
            <a:ext cx="2747484" cy="1156022"/>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sp>
        <p:nvSpPr>
          <p:cNvPr id="30" name="Rectangle 29"/>
          <p:cNvSpPr>
            <a:spLocks/>
          </p:cNvSpPr>
          <p:nvPr/>
        </p:nvSpPr>
        <p:spPr>
          <a:xfrm>
            <a:off x="474487" y="2585259"/>
            <a:ext cx="1280748" cy="1156022"/>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sp>
        <p:nvSpPr>
          <p:cNvPr id="39" name="TextBox 38"/>
          <p:cNvSpPr txBox="1">
            <a:spLocks/>
          </p:cNvSpPr>
          <p:nvPr/>
        </p:nvSpPr>
        <p:spPr>
          <a:xfrm>
            <a:off x="592268" y="3308330"/>
            <a:ext cx="1045185" cy="328488"/>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algn="ctr"/>
            <a:r>
              <a:rPr lang="en-US" sz="1100" b="1" dirty="0">
                <a:solidFill>
                  <a:schemeClr val="accent4"/>
                </a:solidFill>
              </a:rPr>
              <a:t>CONSTRUCTION PERMITS</a:t>
            </a:r>
          </a:p>
        </p:txBody>
      </p:sp>
      <p:grpSp>
        <p:nvGrpSpPr>
          <p:cNvPr id="67" name="Group 66"/>
          <p:cNvGrpSpPr/>
          <p:nvPr/>
        </p:nvGrpSpPr>
        <p:grpSpPr>
          <a:xfrm>
            <a:off x="840583" y="2728223"/>
            <a:ext cx="515177" cy="522909"/>
            <a:chOff x="7737475" y="7848600"/>
            <a:chExt cx="1976438" cy="1946275"/>
          </a:xfrm>
          <a:solidFill>
            <a:schemeClr val="accent4"/>
          </a:solidFill>
        </p:grpSpPr>
        <p:sp>
          <p:nvSpPr>
            <p:cNvPr id="60" name="Freeform 16"/>
            <p:cNvSpPr>
              <a:spLocks noEditPoints="1"/>
            </p:cNvSpPr>
            <p:nvPr/>
          </p:nvSpPr>
          <p:spPr bwMode="auto">
            <a:xfrm>
              <a:off x="7862888" y="9483725"/>
              <a:ext cx="184150" cy="185738"/>
            </a:xfrm>
            <a:custGeom>
              <a:avLst/>
              <a:gdLst>
                <a:gd name="T0" fmla="*/ 175 w 349"/>
                <a:gd name="T1" fmla="*/ 112 h 350"/>
                <a:gd name="T2" fmla="*/ 154 w 349"/>
                <a:gd name="T3" fmla="*/ 115 h 350"/>
                <a:gd name="T4" fmla="*/ 137 w 349"/>
                <a:gd name="T5" fmla="*/ 124 h 350"/>
                <a:gd name="T6" fmla="*/ 124 w 349"/>
                <a:gd name="T7" fmla="*/ 138 h 350"/>
                <a:gd name="T8" fmla="*/ 115 w 349"/>
                <a:gd name="T9" fmla="*/ 155 h 350"/>
                <a:gd name="T10" fmla="*/ 111 w 349"/>
                <a:gd name="T11" fmla="*/ 175 h 350"/>
                <a:gd name="T12" fmla="*/ 115 w 349"/>
                <a:gd name="T13" fmla="*/ 194 h 350"/>
                <a:gd name="T14" fmla="*/ 124 w 349"/>
                <a:gd name="T15" fmla="*/ 213 h 350"/>
                <a:gd name="T16" fmla="*/ 137 w 349"/>
                <a:gd name="T17" fmla="*/ 226 h 350"/>
                <a:gd name="T18" fmla="*/ 154 w 349"/>
                <a:gd name="T19" fmla="*/ 235 h 350"/>
                <a:gd name="T20" fmla="*/ 175 w 349"/>
                <a:gd name="T21" fmla="*/ 238 h 350"/>
                <a:gd name="T22" fmla="*/ 194 w 349"/>
                <a:gd name="T23" fmla="*/ 235 h 350"/>
                <a:gd name="T24" fmla="*/ 211 w 349"/>
                <a:gd name="T25" fmla="*/ 226 h 350"/>
                <a:gd name="T26" fmla="*/ 225 w 349"/>
                <a:gd name="T27" fmla="*/ 213 h 350"/>
                <a:gd name="T28" fmla="*/ 234 w 349"/>
                <a:gd name="T29" fmla="*/ 194 h 350"/>
                <a:gd name="T30" fmla="*/ 237 w 349"/>
                <a:gd name="T31" fmla="*/ 175 h 350"/>
                <a:gd name="T32" fmla="*/ 235 w 349"/>
                <a:gd name="T33" fmla="*/ 158 h 350"/>
                <a:gd name="T34" fmla="*/ 229 w 349"/>
                <a:gd name="T35" fmla="*/ 143 h 350"/>
                <a:gd name="T36" fmla="*/ 219 w 349"/>
                <a:gd name="T37" fmla="*/ 130 h 350"/>
                <a:gd name="T38" fmla="*/ 205 w 349"/>
                <a:gd name="T39" fmla="*/ 121 h 350"/>
                <a:gd name="T40" fmla="*/ 191 w 349"/>
                <a:gd name="T41" fmla="*/ 114 h 350"/>
                <a:gd name="T42" fmla="*/ 175 w 349"/>
                <a:gd name="T43" fmla="*/ 112 h 350"/>
                <a:gd name="T44" fmla="*/ 175 w 349"/>
                <a:gd name="T45" fmla="*/ 0 h 350"/>
                <a:gd name="T46" fmla="*/ 204 w 349"/>
                <a:gd name="T47" fmla="*/ 3 h 350"/>
                <a:gd name="T48" fmla="*/ 234 w 349"/>
                <a:gd name="T49" fmla="*/ 11 h 350"/>
                <a:gd name="T50" fmla="*/ 262 w 349"/>
                <a:gd name="T51" fmla="*/ 23 h 350"/>
                <a:gd name="T52" fmla="*/ 287 w 349"/>
                <a:gd name="T53" fmla="*/ 41 h 350"/>
                <a:gd name="T54" fmla="*/ 308 w 349"/>
                <a:gd name="T55" fmla="*/ 63 h 350"/>
                <a:gd name="T56" fmla="*/ 325 w 349"/>
                <a:gd name="T57" fmla="*/ 88 h 350"/>
                <a:gd name="T58" fmla="*/ 338 w 349"/>
                <a:gd name="T59" fmla="*/ 115 h 350"/>
                <a:gd name="T60" fmla="*/ 346 w 349"/>
                <a:gd name="T61" fmla="*/ 145 h 350"/>
                <a:gd name="T62" fmla="*/ 349 w 349"/>
                <a:gd name="T63" fmla="*/ 175 h 350"/>
                <a:gd name="T64" fmla="*/ 345 w 349"/>
                <a:gd name="T65" fmla="*/ 210 h 350"/>
                <a:gd name="T66" fmla="*/ 335 w 349"/>
                <a:gd name="T67" fmla="*/ 243 h 350"/>
                <a:gd name="T68" fmla="*/ 319 w 349"/>
                <a:gd name="T69" fmla="*/ 273 h 350"/>
                <a:gd name="T70" fmla="*/ 297 w 349"/>
                <a:gd name="T71" fmla="*/ 299 h 350"/>
                <a:gd name="T72" fmla="*/ 272 w 349"/>
                <a:gd name="T73" fmla="*/ 319 h 350"/>
                <a:gd name="T74" fmla="*/ 242 w 349"/>
                <a:gd name="T75" fmla="*/ 336 h 350"/>
                <a:gd name="T76" fmla="*/ 210 w 349"/>
                <a:gd name="T77" fmla="*/ 346 h 350"/>
                <a:gd name="T78" fmla="*/ 175 w 349"/>
                <a:gd name="T79" fmla="*/ 350 h 350"/>
                <a:gd name="T80" fmla="*/ 139 w 349"/>
                <a:gd name="T81" fmla="*/ 346 h 350"/>
                <a:gd name="T82" fmla="*/ 107 w 349"/>
                <a:gd name="T83" fmla="*/ 336 h 350"/>
                <a:gd name="T84" fmla="*/ 77 w 349"/>
                <a:gd name="T85" fmla="*/ 319 h 350"/>
                <a:gd name="T86" fmla="*/ 51 w 349"/>
                <a:gd name="T87" fmla="*/ 299 h 350"/>
                <a:gd name="T88" fmla="*/ 29 w 349"/>
                <a:gd name="T89" fmla="*/ 273 h 350"/>
                <a:gd name="T90" fmla="*/ 14 w 349"/>
                <a:gd name="T91" fmla="*/ 243 h 350"/>
                <a:gd name="T92" fmla="*/ 3 w 349"/>
                <a:gd name="T93" fmla="*/ 210 h 350"/>
                <a:gd name="T94" fmla="*/ 0 w 349"/>
                <a:gd name="T95" fmla="*/ 175 h 350"/>
                <a:gd name="T96" fmla="*/ 3 w 349"/>
                <a:gd name="T97" fmla="*/ 140 h 350"/>
                <a:gd name="T98" fmla="*/ 14 w 349"/>
                <a:gd name="T99" fmla="*/ 107 h 350"/>
                <a:gd name="T100" fmla="*/ 29 w 349"/>
                <a:gd name="T101" fmla="*/ 78 h 350"/>
                <a:gd name="T102" fmla="*/ 51 w 349"/>
                <a:gd name="T103" fmla="*/ 52 h 350"/>
                <a:gd name="T104" fmla="*/ 77 w 349"/>
                <a:gd name="T105" fmla="*/ 30 h 350"/>
                <a:gd name="T106" fmla="*/ 107 w 349"/>
                <a:gd name="T107" fmla="*/ 14 h 350"/>
                <a:gd name="T108" fmla="*/ 139 w 349"/>
                <a:gd name="T109" fmla="*/ 4 h 350"/>
                <a:gd name="T110" fmla="*/ 175 w 349"/>
                <a:gd name="T111"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9" h="350">
                  <a:moveTo>
                    <a:pt x="175" y="112"/>
                  </a:moveTo>
                  <a:lnTo>
                    <a:pt x="154" y="115"/>
                  </a:lnTo>
                  <a:lnTo>
                    <a:pt x="137" y="124"/>
                  </a:lnTo>
                  <a:lnTo>
                    <a:pt x="124" y="138"/>
                  </a:lnTo>
                  <a:lnTo>
                    <a:pt x="115" y="155"/>
                  </a:lnTo>
                  <a:lnTo>
                    <a:pt x="111" y="175"/>
                  </a:lnTo>
                  <a:lnTo>
                    <a:pt x="115" y="194"/>
                  </a:lnTo>
                  <a:lnTo>
                    <a:pt x="124" y="213"/>
                  </a:lnTo>
                  <a:lnTo>
                    <a:pt x="137" y="226"/>
                  </a:lnTo>
                  <a:lnTo>
                    <a:pt x="154" y="235"/>
                  </a:lnTo>
                  <a:lnTo>
                    <a:pt x="175" y="238"/>
                  </a:lnTo>
                  <a:lnTo>
                    <a:pt x="194" y="235"/>
                  </a:lnTo>
                  <a:lnTo>
                    <a:pt x="211" y="226"/>
                  </a:lnTo>
                  <a:lnTo>
                    <a:pt x="225" y="213"/>
                  </a:lnTo>
                  <a:lnTo>
                    <a:pt x="234" y="194"/>
                  </a:lnTo>
                  <a:lnTo>
                    <a:pt x="237" y="175"/>
                  </a:lnTo>
                  <a:lnTo>
                    <a:pt x="235" y="158"/>
                  </a:lnTo>
                  <a:lnTo>
                    <a:pt x="229" y="143"/>
                  </a:lnTo>
                  <a:lnTo>
                    <a:pt x="219" y="130"/>
                  </a:lnTo>
                  <a:lnTo>
                    <a:pt x="205" y="121"/>
                  </a:lnTo>
                  <a:lnTo>
                    <a:pt x="191" y="114"/>
                  </a:lnTo>
                  <a:lnTo>
                    <a:pt x="175" y="112"/>
                  </a:lnTo>
                  <a:close/>
                  <a:moveTo>
                    <a:pt x="175" y="0"/>
                  </a:moveTo>
                  <a:lnTo>
                    <a:pt x="204" y="3"/>
                  </a:lnTo>
                  <a:lnTo>
                    <a:pt x="234" y="11"/>
                  </a:lnTo>
                  <a:lnTo>
                    <a:pt x="262" y="23"/>
                  </a:lnTo>
                  <a:lnTo>
                    <a:pt x="287" y="41"/>
                  </a:lnTo>
                  <a:lnTo>
                    <a:pt x="308" y="63"/>
                  </a:lnTo>
                  <a:lnTo>
                    <a:pt x="325" y="88"/>
                  </a:lnTo>
                  <a:lnTo>
                    <a:pt x="338" y="115"/>
                  </a:lnTo>
                  <a:lnTo>
                    <a:pt x="346" y="145"/>
                  </a:lnTo>
                  <a:lnTo>
                    <a:pt x="349" y="175"/>
                  </a:lnTo>
                  <a:lnTo>
                    <a:pt x="345" y="210"/>
                  </a:lnTo>
                  <a:lnTo>
                    <a:pt x="335" y="243"/>
                  </a:lnTo>
                  <a:lnTo>
                    <a:pt x="319" y="273"/>
                  </a:lnTo>
                  <a:lnTo>
                    <a:pt x="297" y="299"/>
                  </a:lnTo>
                  <a:lnTo>
                    <a:pt x="272" y="319"/>
                  </a:lnTo>
                  <a:lnTo>
                    <a:pt x="242" y="336"/>
                  </a:lnTo>
                  <a:lnTo>
                    <a:pt x="210" y="346"/>
                  </a:lnTo>
                  <a:lnTo>
                    <a:pt x="175" y="350"/>
                  </a:lnTo>
                  <a:lnTo>
                    <a:pt x="139" y="346"/>
                  </a:lnTo>
                  <a:lnTo>
                    <a:pt x="107" y="336"/>
                  </a:lnTo>
                  <a:lnTo>
                    <a:pt x="77" y="319"/>
                  </a:lnTo>
                  <a:lnTo>
                    <a:pt x="51" y="299"/>
                  </a:lnTo>
                  <a:lnTo>
                    <a:pt x="29" y="273"/>
                  </a:lnTo>
                  <a:lnTo>
                    <a:pt x="14" y="243"/>
                  </a:lnTo>
                  <a:lnTo>
                    <a:pt x="3" y="210"/>
                  </a:lnTo>
                  <a:lnTo>
                    <a:pt x="0" y="175"/>
                  </a:lnTo>
                  <a:lnTo>
                    <a:pt x="3" y="140"/>
                  </a:lnTo>
                  <a:lnTo>
                    <a:pt x="14" y="107"/>
                  </a:lnTo>
                  <a:lnTo>
                    <a:pt x="29" y="78"/>
                  </a:lnTo>
                  <a:lnTo>
                    <a:pt x="51" y="52"/>
                  </a:lnTo>
                  <a:lnTo>
                    <a:pt x="77" y="30"/>
                  </a:lnTo>
                  <a:lnTo>
                    <a:pt x="107" y="14"/>
                  </a:lnTo>
                  <a:lnTo>
                    <a:pt x="139" y="4"/>
                  </a:lnTo>
                  <a:lnTo>
                    <a:pt x="175" y="0"/>
                  </a:lnTo>
                  <a:close/>
                </a:path>
              </a:pathLst>
            </a:custGeom>
            <a:grpFill/>
            <a:ln w="3175">
              <a:noFill/>
              <a:prstDash val="solid"/>
              <a:round/>
              <a:headEnd/>
              <a:tailEnd/>
            </a:ln>
          </p:spPr>
          <p:txBody>
            <a:bodyPr vert="horz" wrap="square" lIns="91434" tIns="45717" rIns="91434" bIns="45717" numCol="1" anchor="t" anchorCtr="0" compatLnSpc="1">
              <a:prstTxWarp prst="textNoShape">
                <a:avLst/>
              </a:prstTxWarp>
              <a:noAutofit/>
            </a:bodyPr>
            <a:lstStyle/>
            <a:p>
              <a:endParaRPr lang="en-US" sz="1100">
                <a:latin typeface="+mn-lt"/>
              </a:endParaRPr>
            </a:p>
          </p:txBody>
        </p:sp>
        <p:sp>
          <p:nvSpPr>
            <p:cNvPr id="61" name="Freeform 17"/>
            <p:cNvSpPr>
              <a:spLocks noEditPoints="1"/>
            </p:cNvSpPr>
            <p:nvPr/>
          </p:nvSpPr>
          <p:spPr bwMode="auto">
            <a:xfrm>
              <a:off x="8113713" y="9483725"/>
              <a:ext cx="185738" cy="185738"/>
            </a:xfrm>
            <a:custGeom>
              <a:avLst/>
              <a:gdLst>
                <a:gd name="T0" fmla="*/ 175 w 349"/>
                <a:gd name="T1" fmla="*/ 112 h 350"/>
                <a:gd name="T2" fmla="*/ 154 w 349"/>
                <a:gd name="T3" fmla="*/ 115 h 350"/>
                <a:gd name="T4" fmla="*/ 137 w 349"/>
                <a:gd name="T5" fmla="*/ 124 h 350"/>
                <a:gd name="T6" fmla="*/ 124 w 349"/>
                <a:gd name="T7" fmla="*/ 138 h 350"/>
                <a:gd name="T8" fmla="*/ 115 w 349"/>
                <a:gd name="T9" fmla="*/ 155 h 350"/>
                <a:gd name="T10" fmla="*/ 111 w 349"/>
                <a:gd name="T11" fmla="*/ 175 h 350"/>
                <a:gd name="T12" fmla="*/ 115 w 349"/>
                <a:gd name="T13" fmla="*/ 194 h 350"/>
                <a:gd name="T14" fmla="*/ 124 w 349"/>
                <a:gd name="T15" fmla="*/ 213 h 350"/>
                <a:gd name="T16" fmla="*/ 137 w 349"/>
                <a:gd name="T17" fmla="*/ 226 h 350"/>
                <a:gd name="T18" fmla="*/ 154 w 349"/>
                <a:gd name="T19" fmla="*/ 235 h 350"/>
                <a:gd name="T20" fmla="*/ 175 w 349"/>
                <a:gd name="T21" fmla="*/ 238 h 350"/>
                <a:gd name="T22" fmla="*/ 194 w 349"/>
                <a:gd name="T23" fmla="*/ 235 h 350"/>
                <a:gd name="T24" fmla="*/ 212 w 349"/>
                <a:gd name="T25" fmla="*/ 226 h 350"/>
                <a:gd name="T26" fmla="*/ 226 w 349"/>
                <a:gd name="T27" fmla="*/ 213 h 350"/>
                <a:gd name="T28" fmla="*/ 235 w 349"/>
                <a:gd name="T29" fmla="*/ 194 h 350"/>
                <a:gd name="T30" fmla="*/ 237 w 349"/>
                <a:gd name="T31" fmla="*/ 175 h 350"/>
                <a:gd name="T32" fmla="*/ 236 w 349"/>
                <a:gd name="T33" fmla="*/ 158 h 350"/>
                <a:gd name="T34" fmla="*/ 229 w 349"/>
                <a:gd name="T35" fmla="*/ 143 h 350"/>
                <a:gd name="T36" fmla="*/ 219 w 349"/>
                <a:gd name="T37" fmla="*/ 130 h 350"/>
                <a:gd name="T38" fmla="*/ 207 w 349"/>
                <a:gd name="T39" fmla="*/ 121 h 350"/>
                <a:gd name="T40" fmla="*/ 191 w 349"/>
                <a:gd name="T41" fmla="*/ 114 h 350"/>
                <a:gd name="T42" fmla="*/ 175 w 349"/>
                <a:gd name="T43" fmla="*/ 112 h 350"/>
                <a:gd name="T44" fmla="*/ 175 w 349"/>
                <a:gd name="T45" fmla="*/ 0 h 350"/>
                <a:gd name="T46" fmla="*/ 205 w 349"/>
                <a:gd name="T47" fmla="*/ 3 h 350"/>
                <a:gd name="T48" fmla="*/ 235 w 349"/>
                <a:gd name="T49" fmla="*/ 11 h 350"/>
                <a:gd name="T50" fmla="*/ 262 w 349"/>
                <a:gd name="T51" fmla="*/ 23 h 350"/>
                <a:gd name="T52" fmla="*/ 287 w 349"/>
                <a:gd name="T53" fmla="*/ 41 h 350"/>
                <a:gd name="T54" fmla="*/ 309 w 349"/>
                <a:gd name="T55" fmla="*/ 63 h 350"/>
                <a:gd name="T56" fmla="*/ 326 w 349"/>
                <a:gd name="T57" fmla="*/ 88 h 350"/>
                <a:gd name="T58" fmla="*/ 338 w 349"/>
                <a:gd name="T59" fmla="*/ 115 h 350"/>
                <a:gd name="T60" fmla="*/ 346 w 349"/>
                <a:gd name="T61" fmla="*/ 145 h 350"/>
                <a:gd name="T62" fmla="*/ 349 w 349"/>
                <a:gd name="T63" fmla="*/ 175 h 350"/>
                <a:gd name="T64" fmla="*/ 346 w 349"/>
                <a:gd name="T65" fmla="*/ 210 h 350"/>
                <a:gd name="T66" fmla="*/ 336 w 349"/>
                <a:gd name="T67" fmla="*/ 243 h 350"/>
                <a:gd name="T68" fmla="*/ 319 w 349"/>
                <a:gd name="T69" fmla="*/ 273 h 350"/>
                <a:gd name="T70" fmla="*/ 298 w 349"/>
                <a:gd name="T71" fmla="*/ 299 h 350"/>
                <a:gd name="T72" fmla="*/ 272 w 349"/>
                <a:gd name="T73" fmla="*/ 319 h 350"/>
                <a:gd name="T74" fmla="*/ 243 w 349"/>
                <a:gd name="T75" fmla="*/ 336 h 350"/>
                <a:gd name="T76" fmla="*/ 210 w 349"/>
                <a:gd name="T77" fmla="*/ 346 h 350"/>
                <a:gd name="T78" fmla="*/ 175 w 349"/>
                <a:gd name="T79" fmla="*/ 350 h 350"/>
                <a:gd name="T80" fmla="*/ 140 w 349"/>
                <a:gd name="T81" fmla="*/ 346 h 350"/>
                <a:gd name="T82" fmla="*/ 107 w 349"/>
                <a:gd name="T83" fmla="*/ 336 h 350"/>
                <a:gd name="T84" fmla="*/ 77 w 349"/>
                <a:gd name="T85" fmla="*/ 319 h 350"/>
                <a:gd name="T86" fmla="*/ 51 w 349"/>
                <a:gd name="T87" fmla="*/ 299 h 350"/>
                <a:gd name="T88" fmla="*/ 30 w 349"/>
                <a:gd name="T89" fmla="*/ 273 h 350"/>
                <a:gd name="T90" fmla="*/ 14 w 349"/>
                <a:gd name="T91" fmla="*/ 243 h 350"/>
                <a:gd name="T92" fmla="*/ 4 w 349"/>
                <a:gd name="T93" fmla="*/ 210 h 350"/>
                <a:gd name="T94" fmla="*/ 0 w 349"/>
                <a:gd name="T95" fmla="*/ 175 h 350"/>
                <a:gd name="T96" fmla="*/ 4 w 349"/>
                <a:gd name="T97" fmla="*/ 140 h 350"/>
                <a:gd name="T98" fmla="*/ 14 w 349"/>
                <a:gd name="T99" fmla="*/ 107 h 350"/>
                <a:gd name="T100" fmla="*/ 30 w 349"/>
                <a:gd name="T101" fmla="*/ 78 h 350"/>
                <a:gd name="T102" fmla="*/ 51 w 349"/>
                <a:gd name="T103" fmla="*/ 52 h 350"/>
                <a:gd name="T104" fmla="*/ 77 w 349"/>
                <a:gd name="T105" fmla="*/ 30 h 350"/>
                <a:gd name="T106" fmla="*/ 107 w 349"/>
                <a:gd name="T107" fmla="*/ 14 h 350"/>
                <a:gd name="T108" fmla="*/ 140 w 349"/>
                <a:gd name="T109" fmla="*/ 4 h 350"/>
                <a:gd name="T110" fmla="*/ 175 w 349"/>
                <a:gd name="T111"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9" h="350">
                  <a:moveTo>
                    <a:pt x="175" y="112"/>
                  </a:moveTo>
                  <a:lnTo>
                    <a:pt x="154" y="115"/>
                  </a:lnTo>
                  <a:lnTo>
                    <a:pt x="137" y="124"/>
                  </a:lnTo>
                  <a:lnTo>
                    <a:pt x="124" y="138"/>
                  </a:lnTo>
                  <a:lnTo>
                    <a:pt x="115" y="155"/>
                  </a:lnTo>
                  <a:lnTo>
                    <a:pt x="111" y="175"/>
                  </a:lnTo>
                  <a:lnTo>
                    <a:pt x="115" y="194"/>
                  </a:lnTo>
                  <a:lnTo>
                    <a:pt x="124" y="213"/>
                  </a:lnTo>
                  <a:lnTo>
                    <a:pt x="137" y="226"/>
                  </a:lnTo>
                  <a:lnTo>
                    <a:pt x="154" y="235"/>
                  </a:lnTo>
                  <a:lnTo>
                    <a:pt x="175" y="238"/>
                  </a:lnTo>
                  <a:lnTo>
                    <a:pt x="194" y="235"/>
                  </a:lnTo>
                  <a:lnTo>
                    <a:pt x="212" y="226"/>
                  </a:lnTo>
                  <a:lnTo>
                    <a:pt x="226" y="213"/>
                  </a:lnTo>
                  <a:lnTo>
                    <a:pt x="235" y="194"/>
                  </a:lnTo>
                  <a:lnTo>
                    <a:pt x="237" y="175"/>
                  </a:lnTo>
                  <a:lnTo>
                    <a:pt x="236" y="158"/>
                  </a:lnTo>
                  <a:lnTo>
                    <a:pt x="229" y="143"/>
                  </a:lnTo>
                  <a:lnTo>
                    <a:pt x="219" y="130"/>
                  </a:lnTo>
                  <a:lnTo>
                    <a:pt x="207" y="121"/>
                  </a:lnTo>
                  <a:lnTo>
                    <a:pt x="191" y="114"/>
                  </a:lnTo>
                  <a:lnTo>
                    <a:pt x="175" y="112"/>
                  </a:lnTo>
                  <a:close/>
                  <a:moveTo>
                    <a:pt x="175" y="0"/>
                  </a:moveTo>
                  <a:lnTo>
                    <a:pt x="205" y="3"/>
                  </a:lnTo>
                  <a:lnTo>
                    <a:pt x="235" y="11"/>
                  </a:lnTo>
                  <a:lnTo>
                    <a:pt x="262" y="23"/>
                  </a:lnTo>
                  <a:lnTo>
                    <a:pt x="287" y="41"/>
                  </a:lnTo>
                  <a:lnTo>
                    <a:pt x="309" y="63"/>
                  </a:lnTo>
                  <a:lnTo>
                    <a:pt x="326" y="88"/>
                  </a:lnTo>
                  <a:lnTo>
                    <a:pt x="338" y="115"/>
                  </a:lnTo>
                  <a:lnTo>
                    <a:pt x="346" y="145"/>
                  </a:lnTo>
                  <a:lnTo>
                    <a:pt x="349" y="175"/>
                  </a:lnTo>
                  <a:lnTo>
                    <a:pt x="346" y="210"/>
                  </a:lnTo>
                  <a:lnTo>
                    <a:pt x="336" y="243"/>
                  </a:lnTo>
                  <a:lnTo>
                    <a:pt x="319" y="273"/>
                  </a:lnTo>
                  <a:lnTo>
                    <a:pt x="298" y="299"/>
                  </a:lnTo>
                  <a:lnTo>
                    <a:pt x="272" y="319"/>
                  </a:lnTo>
                  <a:lnTo>
                    <a:pt x="243" y="336"/>
                  </a:lnTo>
                  <a:lnTo>
                    <a:pt x="210" y="346"/>
                  </a:lnTo>
                  <a:lnTo>
                    <a:pt x="175" y="350"/>
                  </a:lnTo>
                  <a:lnTo>
                    <a:pt x="140" y="346"/>
                  </a:lnTo>
                  <a:lnTo>
                    <a:pt x="107" y="336"/>
                  </a:lnTo>
                  <a:lnTo>
                    <a:pt x="77" y="319"/>
                  </a:lnTo>
                  <a:lnTo>
                    <a:pt x="51" y="299"/>
                  </a:lnTo>
                  <a:lnTo>
                    <a:pt x="30" y="273"/>
                  </a:lnTo>
                  <a:lnTo>
                    <a:pt x="14" y="243"/>
                  </a:lnTo>
                  <a:lnTo>
                    <a:pt x="4" y="210"/>
                  </a:lnTo>
                  <a:lnTo>
                    <a:pt x="0" y="175"/>
                  </a:lnTo>
                  <a:lnTo>
                    <a:pt x="4" y="140"/>
                  </a:lnTo>
                  <a:lnTo>
                    <a:pt x="14" y="107"/>
                  </a:lnTo>
                  <a:lnTo>
                    <a:pt x="30" y="78"/>
                  </a:lnTo>
                  <a:lnTo>
                    <a:pt x="51" y="52"/>
                  </a:lnTo>
                  <a:lnTo>
                    <a:pt x="77" y="30"/>
                  </a:lnTo>
                  <a:lnTo>
                    <a:pt x="107" y="14"/>
                  </a:lnTo>
                  <a:lnTo>
                    <a:pt x="140" y="4"/>
                  </a:lnTo>
                  <a:lnTo>
                    <a:pt x="175" y="0"/>
                  </a:lnTo>
                  <a:close/>
                </a:path>
              </a:pathLst>
            </a:custGeom>
            <a:grpFill/>
            <a:ln w="3175">
              <a:noFill/>
              <a:prstDash val="solid"/>
              <a:round/>
              <a:headEnd/>
              <a:tailEnd/>
            </a:ln>
          </p:spPr>
          <p:txBody>
            <a:bodyPr vert="horz" wrap="square" lIns="91434" tIns="45717" rIns="91434" bIns="45717" numCol="1" anchor="t" anchorCtr="0" compatLnSpc="1">
              <a:prstTxWarp prst="textNoShape">
                <a:avLst/>
              </a:prstTxWarp>
              <a:noAutofit/>
            </a:bodyPr>
            <a:lstStyle/>
            <a:p>
              <a:endParaRPr lang="en-US" sz="1100">
                <a:latin typeface="+mn-lt"/>
              </a:endParaRPr>
            </a:p>
          </p:txBody>
        </p:sp>
        <p:sp>
          <p:nvSpPr>
            <p:cNvPr id="62" name="Freeform 18"/>
            <p:cNvSpPr>
              <a:spLocks noEditPoints="1"/>
            </p:cNvSpPr>
            <p:nvPr/>
          </p:nvSpPr>
          <p:spPr bwMode="auto">
            <a:xfrm>
              <a:off x="8366125" y="9483725"/>
              <a:ext cx="184150" cy="185738"/>
            </a:xfrm>
            <a:custGeom>
              <a:avLst/>
              <a:gdLst>
                <a:gd name="T0" fmla="*/ 175 w 350"/>
                <a:gd name="T1" fmla="*/ 112 h 350"/>
                <a:gd name="T2" fmla="*/ 156 w 350"/>
                <a:gd name="T3" fmla="*/ 115 h 350"/>
                <a:gd name="T4" fmla="*/ 137 w 350"/>
                <a:gd name="T5" fmla="*/ 124 h 350"/>
                <a:gd name="T6" fmla="*/ 124 w 350"/>
                <a:gd name="T7" fmla="*/ 138 h 350"/>
                <a:gd name="T8" fmla="*/ 115 w 350"/>
                <a:gd name="T9" fmla="*/ 155 h 350"/>
                <a:gd name="T10" fmla="*/ 111 w 350"/>
                <a:gd name="T11" fmla="*/ 175 h 350"/>
                <a:gd name="T12" fmla="*/ 115 w 350"/>
                <a:gd name="T13" fmla="*/ 194 h 350"/>
                <a:gd name="T14" fmla="*/ 124 w 350"/>
                <a:gd name="T15" fmla="*/ 213 h 350"/>
                <a:gd name="T16" fmla="*/ 137 w 350"/>
                <a:gd name="T17" fmla="*/ 226 h 350"/>
                <a:gd name="T18" fmla="*/ 156 w 350"/>
                <a:gd name="T19" fmla="*/ 235 h 350"/>
                <a:gd name="T20" fmla="*/ 175 w 350"/>
                <a:gd name="T21" fmla="*/ 238 h 350"/>
                <a:gd name="T22" fmla="*/ 195 w 350"/>
                <a:gd name="T23" fmla="*/ 235 h 350"/>
                <a:gd name="T24" fmla="*/ 212 w 350"/>
                <a:gd name="T25" fmla="*/ 226 h 350"/>
                <a:gd name="T26" fmla="*/ 226 w 350"/>
                <a:gd name="T27" fmla="*/ 213 h 350"/>
                <a:gd name="T28" fmla="*/ 235 w 350"/>
                <a:gd name="T29" fmla="*/ 194 h 350"/>
                <a:gd name="T30" fmla="*/ 238 w 350"/>
                <a:gd name="T31" fmla="*/ 175 h 350"/>
                <a:gd name="T32" fmla="*/ 236 w 350"/>
                <a:gd name="T33" fmla="*/ 158 h 350"/>
                <a:gd name="T34" fmla="*/ 229 w 350"/>
                <a:gd name="T35" fmla="*/ 143 h 350"/>
                <a:gd name="T36" fmla="*/ 220 w 350"/>
                <a:gd name="T37" fmla="*/ 130 h 350"/>
                <a:gd name="T38" fmla="*/ 207 w 350"/>
                <a:gd name="T39" fmla="*/ 121 h 350"/>
                <a:gd name="T40" fmla="*/ 192 w 350"/>
                <a:gd name="T41" fmla="*/ 114 h 350"/>
                <a:gd name="T42" fmla="*/ 175 w 350"/>
                <a:gd name="T43" fmla="*/ 112 h 350"/>
                <a:gd name="T44" fmla="*/ 175 w 350"/>
                <a:gd name="T45" fmla="*/ 0 h 350"/>
                <a:gd name="T46" fmla="*/ 206 w 350"/>
                <a:gd name="T47" fmla="*/ 3 h 350"/>
                <a:gd name="T48" fmla="*/ 235 w 350"/>
                <a:gd name="T49" fmla="*/ 11 h 350"/>
                <a:gd name="T50" fmla="*/ 262 w 350"/>
                <a:gd name="T51" fmla="*/ 23 h 350"/>
                <a:gd name="T52" fmla="*/ 287 w 350"/>
                <a:gd name="T53" fmla="*/ 41 h 350"/>
                <a:gd name="T54" fmla="*/ 309 w 350"/>
                <a:gd name="T55" fmla="*/ 63 h 350"/>
                <a:gd name="T56" fmla="*/ 326 w 350"/>
                <a:gd name="T57" fmla="*/ 88 h 350"/>
                <a:gd name="T58" fmla="*/ 339 w 350"/>
                <a:gd name="T59" fmla="*/ 115 h 350"/>
                <a:gd name="T60" fmla="*/ 347 w 350"/>
                <a:gd name="T61" fmla="*/ 145 h 350"/>
                <a:gd name="T62" fmla="*/ 350 w 350"/>
                <a:gd name="T63" fmla="*/ 175 h 350"/>
                <a:gd name="T64" fmla="*/ 346 w 350"/>
                <a:gd name="T65" fmla="*/ 210 h 350"/>
                <a:gd name="T66" fmla="*/ 336 w 350"/>
                <a:gd name="T67" fmla="*/ 243 h 350"/>
                <a:gd name="T68" fmla="*/ 320 w 350"/>
                <a:gd name="T69" fmla="*/ 273 h 350"/>
                <a:gd name="T70" fmla="*/ 299 w 350"/>
                <a:gd name="T71" fmla="*/ 299 h 350"/>
                <a:gd name="T72" fmla="*/ 272 w 350"/>
                <a:gd name="T73" fmla="*/ 319 h 350"/>
                <a:gd name="T74" fmla="*/ 243 w 350"/>
                <a:gd name="T75" fmla="*/ 336 h 350"/>
                <a:gd name="T76" fmla="*/ 210 w 350"/>
                <a:gd name="T77" fmla="*/ 346 h 350"/>
                <a:gd name="T78" fmla="*/ 175 w 350"/>
                <a:gd name="T79" fmla="*/ 350 h 350"/>
                <a:gd name="T80" fmla="*/ 140 w 350"/>
                <a:gd name="T81" fmla="*/ 346 h 350"/>
                <a:gd name="T82" fmla="*/ 107 w 350"/>
                <a:gd name="T83" fmla="*/ 336 h 350"/>
                <a:gd name="T84" fmla="*/ 77 w 350"/>
                <a:gd name="T85" fmla="*/ 319 h 350"/>
                <a:gd name="T86" fmla="*/ 51 w 350"/>
                <a:gd name="T87" fmla="*/ 299 h 350"/>
                <a:gd name="T88" fmla="*/ 30 w 350"/>
                <a:gd name="T89" fmla="*/ 273 h 350"/>
                <a:gd name="T90" fmla="*/ 14 w 350"/>
                <a:gd name="T91" fmla="*/ 243 h 350"/>
                <a:gd name="T92" fmla="*/ 4 w 350"/>
                <a:gd name="T93" fmla="*/ 210 h 350"/>
                <a:gd name="T94" fmla="*/ 0 w 350"/>
                <a:gd name="T95" fmla="*/ 175 h 350"/>
                <a:gd name="T96" fmla="*/ 4 w 350"/>
                <a:gd name="T97" fmla="*/ 140 h 350"/>
                <a:gd name="T98" fmla="*/ 14 w 350"/>
                <a:gd name="T99" fmla="*/ 107 h 350"/>
                <a:gd name="T100" fmla="*/ 30 w 350"/>
                <a:gd name="T101" fmla="*/ 78 h 350"/>
                <a:gd name="T102" fmla="*/ 51 w 350"/>
                <a:gd name="T103" fmla="*/ 52 h 350"/>
                <a:gd name="T104" fmla="*/ 77 w 350"/>
                <a:gd name="T105" fmla="*/ 30 h 350"/>
                <a:gd name="T106" fmla="*/ 107 w 350"/>
                <a:gd name="T107" fmla="*/ 14 h 350"/>
                <a:gd name="T108" fmla="*/ 140 w 350"/>
                <a:gd name="T109" fmla="*/ 4 h 350"/>
                <a:gd name="T110" fmla="*/ 175 w 350"/>
                <a:gd name="T111"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350">
                  <a:moveTo>
                    <a:pt x="175" y="112"/>
                  </a:moveTo>
                  <a:lnTo>
                    <a:pt x="156" y="115"/>
                  </a:lnTo>
                  <a:lnTo>
                    <a:pt x="137" y="124"/>
                  </a:lnTo>
                  <a:lnTo>
                    <a:pt x="124" y="138"/>
                  </a:lnTo>
                  <a:lnTo>
                    <a:pt x="115" y="155"/>
                  </a:lnTo>
                  <a:lnTo>
                    <a:pt x="111" y="175"/>
                  </a:lnTo>
                  <a:lnTo>
                    <a:pt x="115" y="194"/>
                  </a:lnTo>
                  <a:lnTo>
                    <a:pt x="124" y="213"/>
                  </a:lnTo>
                  <a:lnTo>
                    <a:pt x="137" y="226"/>
                  </a:lnTo>
                  <a:lnTo>
                    <a:pt x="156" y="235"/>
                  </a:lnTo>
                  <a:lnTo>
                    <a:pt x="175" y="238"/>
                  </a:lnTo>
                  <a:lnTo>
                    <a:pt x="195" y="235"/>
                  </a:lnTo>
                  <a:lnTo>
                    <a:pt x="212" y="226"/>
                  </a:lnTo>
                  <a:lnTo>
                    <a:pt x="226" y="213"/>
                  </a:lnTo>
                  <a:lnTo>
                    <a:pt x="235" y="194"/>
                  </a:lnTo>
                  <a:lnTo>
                    <a:pt x="238" y="175"/>
                  </a:lnTo>
                  <a:lnTo>
                    <a:pt x="236" y="158"/>
                  </a:lnTo>
                  <a:lnTo>
                    <a:pt x="229" y="143"/>
                  </a:lnTo>
                  <a:lnTo>
                    <a:pt x="220" y="130"/>
                  </a:lnTo>
                  <a:lnTo>
                    <a:pt x="207" y="121"/>
                  </a:lnTo>
                  <a:lnTo>
                    <a:pt x="192" y="114"/>
                  </a:lnTo>
                  <a:lnTo>
                    <a:pt x="175" y="112"/>
                  </a:lnTo>
                  <a:close/>
                  <a:moveTo>
                    <a:pt x="175" y="0"/>
                  </a:moveTo>
                  <a:lnTo>
                    <a:pt x="206" y="3"/>
                  </a:lnTo>
                  <a:lnTo>
                    <a:pt x="235" y="11"/>
                  </a:lnTo>
                  <a:lnTo>
                    <a:pt x="262" y="23"/>
                  </a:lnTo>
                  <a:lnTo>
                    <a:pt x="287" y="41"/>
                  </a:lnTo>
                  <a:lnTo>
                    <a:pt x="309" y="63"/>
                  </a:lnTo>
                  <a:lnTo>
                    <a:pt x="326" y="88"/>
                  </a:lnTo>
                  <a:lnTo>
                    <a:pt x="339" y="115"/>
                  </a:lnTo>
                  <a:lnTo>
                    <a:pt x="347" y="145"/>
                  </a:lnTo>
                  <a:lnTo>
                    <a:pt x="350" y="175"/>
                  </a:lnTo>
                  <a:lnTo>
                    <a:pt x="346" y="210"/>
                  </a:lnTo>
                  <a:lnTo>
                    <a:pt x="336" y="243"/>
                  </a:lnTo>
                  <a:lnTo>
                    <a:pt x="320" y="273"/>
                  </a:lnTo>
                  <a:lnTo>
                    <a:pt x="299" y="299"/>
                  </a:lnTo>
                  <a:lnTo>
                    <a:pt x="272" y="319"/>
                  </a:lnTo>
                  <a:lnTo>
                    <a:pt x="243" y="336"/>
                  </a:lnTo>
                  <a:lnTo>
                    <a:pt x="210" y="346"/>
                  </a:lnTo>
                  <a:lnTo>
                    <a:pt x="175" y="350"/>
                  </a:lnTo>
                  <a:lnTo>
                    <a:pt x="140" y="346"/>
                  </a:lnTo>
                  <a:lnTo>
                    <a:pt x="107" y="336"/>
                  </a:lnTo>
                  <a:lnTo>
                    <a:pt x="77" y="319"/>
                  </a:lnTo>
                  <a:lnTo>
                    <a:pt x="51" y="299"/>
                  </a:lnTo>
                  <a:lnTo>
                    <a:pt x="30" y="273"/>
                  </a:lnTo>
                  <a:lnTo>
                    <a:pt x="14" y="243"/>
                  </a:lnTo>
                  <a:lnTo>
                    <a:pt x="4" y="210"/>
                  </a:lnTo>
                  <a:lnTo>
                    <a:pt x="0" y="175"/>
                  </a:lnTo>
                  <a:lnTo>
                    <a:pt x="4" y="140"/>
                  </a:lnTo>
                  <a:lnTo>
                    <a:pt x="14" y="107"/>
                  </a:lnTo>
                  <a:lnTo>
                    <a:pt x="30" y="78"/>
                  </a:lnTo>
                  <a:lnTo>
                    <a:pt x="51" y="52"/>
                  </a:lnTo>
                  <a:lnTo>
                    <a:pt x="77" y="30"/>
                  </a:lnTo>
                  <a:lnTo>
                    <a:pt x="107" y="14"/>
                  </a:lnTo>
                  <a:lnTo>
                    <a:pt x="140" y="4"/>
                  </a:lnTo>
                  <a:lnTo>
                    <a:pt x="175" y="0"/>
                  </a:lnTo>
                  <a:close/>
                </a:path>
              </a:pathLst>
            </a:custGeom>
            <a:grpFill/>
            <a:ln w="3175">
              <a:noFill/>
              <a:prstDash val="solid"/>
              <a:round/>
              <a:headEnd/>
              <a:tailEnd/>
            </a:ln>
          </p:spPr>
          <p:txBody>
            <a:bodyPr vert="horz" wrap="square" lIns="91434" tIns="45717" rIns="91434" bIns="45717" numCol="1" anchor="t" anchorCtr="0" compatLnSpc="1">
              <a:prstTxWarp prst="textNoShape">
                <a:avLst/>
              </a:prstTxWarp>
              <a:noAutofit/>
            </a:bodyPr>
            <a:lstStyle/>
            <a:p>
              <a:endParaRPr lang="en-US" sz="1100">
                <a:latin typeface="+mn-lt"/>
              </a:endParaRPr>
            </a:p>
          </p:txBody>
        </p:sp>
        <p:sp>
          <p:nvSpPr>
            <p:cNvPr id="63" name="Freeform 19"/>
            <p:cNvSpPr>
              <a:spLocks noEditPoints="1"/>
            </p:cNvSpPr>
            <p:nvPr/>
          </p:nvSpPr>
          <p:spPr bwMode="auto">
            <a:xfrm>
              <a:off x="8616950" y="9483725"/>
              <a:ext cx="185738" cy="185738"/>
            </a:xfrm>
            <a:custGeom>
              <a:avLst/>
              <a:gdLst>
                <a:gd name="T0" fmla="*/ 175 w 350"/>
                <a:gd name="T1" fmla="*/ 112 h 350"/>
                <a:gd name="T2" fmla="*/ 156 w 350"/>
                <a:gd name="T3" fmla="*/ 115 h 350"/>
                <a:gd name="T4" fmla="*/ 138 w 350"/>
                <a:gd name="T5" fmla="*/ 124 h 350"/>
                <a:gd name="T6" fmla="*/ 124 w 350"/>
                <a:gd name="T7" fmla="*/ 138 h 350"/>
                <a:gd name="T8" fmla="*/ 115 w 350"/>
                <a:gd name="T9" fmla="*/ 155 h 350"/>
                <a:gd name="T10" fmla="*/ 113 w 350"/>
                <a:gd name="T11" fmla="*/ 175 h 350"/>
                <a:gd name="T12" fmla="*/ 115 w 350"/>
                <a:gd name="T13" fmla="*/ 194 h 350"/>
                <a:gd name="T14" fmla="*/ 124 w 350"/>
                <a:gd name="T15" fmla="*/ 213 h 350"/>
                <a:gd name="T16" fmla="*/ 138 w 350"/>
                <a:gd name="T17" fmla="*/ 226 h 350"/>
                <a:gd name="T18" fmla="*/ 156 w 350"/>
                <a:gd name="T19" fmla="*/ 235 h 350"/>
                <a:gd name="T20" fmla="*/ 175 w 350"/>
                <a:gd name="T21" fmla="*/ 238 h 350"/>
                <a:gd name="T22" fmla="*/ 195 w 350"/>
                <a:gd name="T23" fmla="*/ 235 h 350"/>
                <a:gd name="T24" fmla="*/ 212 w 350"/>
                <a:gd name="T25" fmla="*/ 226 h 350"/>
                <a:gd name="T26" fmla="*/ 226 w 350"/>
                <a:gd name="T27" fmla="*/ 213 h 350"/>
                <a:gd name="T28" fmla="*/ 235 w 350"/>
                <a:gd name="T29" fmla="*/ 194 h 350"/>
                <a:gd name="T30" fmla="*/ 239 w 350"/>
                <a:gd name="T31" fmla="*/ 175 h 350"/>
                <a:gd name="T32" fmla="*/ 236 w 350"/>
                <a:gd name="T33" fmla="*/ 158 h 350"/>
                <a:gd name="T34" fmla="*/ 231 w 350"/>
                <a:gd name="T35" fmla="*/ 143 h 350"/>
                <a:gd name="T36" fmla="*/ 220 w 350"/>
                <a:gd name="T37" fmla="*/ 130 h 350"/>
                <a:gd name="T38" fmla="*/ 207 w 350"/>
                <a:gd name="T39" fmla="*/ 121 h 350"/>
                <a:gd name="T40" fmla="*/ 192 w 350"/>
                <a:gd name="T41" fmla="*/ 114 h 350"/>
                <a:gd name="T42" fmla="*/ 175 w 350"/>
                <a:gd name="T43" fmla="*/ 112 h 350"/>
                <a:gd name="T44" fmla="*/ 175 w 350"/>
                <a:gd name="T45" fmla="*/ 0 h 350"/>
                <a:gd name="T46" fmla="*/ 206 w 350"/>
                <a:gd name="T47" fmla="*/ 3 h 350"/>
                <a:gd name="T48" fmla="*/ 235 w 350"/>
                <a:gd name="T49" fmla="*/ 11 h 350"/>
                <a:gd name="T50" fmla="*/ 262 w 350"/>
                <a:gd name="T51" fmla="*/ 23 h 350"/>
                <a:gd name="T52" fmla="*/ 288 w 350"/>
                <a:gd name="T53" fmla="*/ 41 h 350"/>
                <a:gd name="T54" fmla="*/ 309 w 350"/>
                <a:gd name="T55" fmla="*/ 63 h 350"/>
                <a:gd name="T56" fmla="*/ 327 w 350"/>
                <a:gd name="T57" fmla="*/ 88 h 350"/>
                <a:gd name="T58" fmla="*/ 339 w 350"/>
                <a:gd name="T59" fmla="*/ 115 h 350"/>
                <a:gd name="T60" fmla="*/ 347 w 350"/>
                <a:gd name="T61" fmla="*/ 145 h 350"/>
                <a:gd name="T62" fmla="*/ 350 w 350"/>
                <a:gd name="T63" fmla="*/ 175 h 350"/>
                <a:gd name="T64" fmla="*/ 346 w 350"/>
                <a:gd name="T65" fmla="*/ 210 h 350"/>
                <a:gd name="T66" fmla="*/ 336 w 350"/>
                <a:gd name="T67" fmla="*/ 243 h 350"/>
                <a:gd name="T68" fmla="*/ 320 w 350"/>
                <a:gd name="T69" fmla="*/ 273 h 350"/>
                <a:gd name="T70" fmla="*/ 299 w 350"/>
                <a:gd name="T71" fmla="*/ 299 h 350"/>
                <a:gd name="T72" fmla="*/ 273 w 350"/>
                <a:gd name="T73" fmla="*/ 319 h 350"/>
                <a:gd name="T74" fmla="*/ 243 w 350"/>
                <a:gd name="T75" fmla="*/ 336 h 350"/>
                <a:gd name="T76" fmla="*/ 210 w 350"/>
                <a:gd name="T77" fmla="*/ 346 h 350"/>
                <a:gd name="T78" fmla="*/ 175 w 350"/>
                <a:gd name="T79" fmla="*/ 350 h 350"/>
                <a:gd name="T80" fmla="*/ 140 w 350"/>
                <a:gd name="T81" fmla="*/ 346 h 350"/>
                <a:gd name="T82" fmla="*/ 107 w 350"/>
                <a:gd name="T83" fmla="*/ 336 h 350"/>
                <a:gd name="T84" fmla="*/ 78 w 350"/>
                <a:gd name="T85" fmla="*/ 319 h 350"/>
                <a:gd name="T86" fmla="*/ 53 w 350"/>
                <a:gd name="T87" fmla="*/ 299 h 350"/>
                <a:gd name="T88" fmla="*/ 31 w 350"/>
                <a:gd name="T89" fmla="*/ 273 h 350"/>
                <a:gd name="T90" fmla="*/ 15 w 350"/>
                <a:gd name="T91" fmla="*/ 243 h 350"/>
                <a:gd name="T92" fmla="*/ 5 w 350"/>
                <a:gd name="T93" fmla="*/ 210 h 350"/>
                <a:gd name="T94" fmla="*/ 0 w 350"/>
                <a:gd name="T95" fmla="*/ 175 h 350"/>
                <a:gd name="T96" fmla="*/ 5 w 350"/>
                <a:gd name="T97" fmla="*/ 140 h 350"/>
                <a:gd name="T98" fmla="*/ 15 w 350"/>
                <a:gd name="T99" fmla="*/ 107 h 350"/>
                <a:gd name="T100" fmla="*/ 31 w 350"/>
                <a:gd name="T101" fmla="*/ 78 h 350"/>
                <a:gd name="T102" fmla="*/ 53 w 350"/>
                <a:gd name="T103" fmla="*/ 52 h 350"/>
                <a:gd name="T104" fmla="*/ 78 w 350"/>
                <a:gd name="T105" fmla="*/ 30 h 350"/>
                <a:gd name="T106" fmla="*/ 107 w 350"/>
                <a:gd name="T107" fmla="*/ 14 h 350"/>
                <a:gd name="T108" fmla="*/ 140 w 350"/>
                <a:gd name="T109" fmla="*/ 4 h 350"/>
                <a:gd name="T110" fmla="*/ 175 w 350"/>
                <a:gd name="T111"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350">
                  <a:moveTo>
                    <a:pt x="175" y="112"/>
                  </a:moveTo>
                  <a:lnTo>
                    <a:pt x="156" y="115"/>
                  </a:lnTo>
                  <a:lnTo>
                    <a:pt x="138" y="124"/>
                  </a:lnTo>
                  <a:lnTo>
                    <a:pt x="124" y="138"/>
                  </a:lnTo>
                  <a:lnTo>
                    <a:pt x="115" y="155"/>
                  </a:lnTo>
                  <a:lnTo>
                    <a:pt x="113" y="175"/>
                  </a:lnTo>
                  <a:lnTo>
                    <a:pt x="115" y="194"/>
                  </a:lnTo>
                  <a:lnTo>
                    <a:pt x="124" y="213"/>
                  </a:lnTo>
                  <a:lnTo>
                    <a:pt x="138" y="226"/>
                  </a:lnTo>
                  <a:lnTo>
                    <a:pt x="156" y="235"/>
                  </a:lnTo>
                  <a:lnTo>
                    <a:pt x="175" y="238"/>
                  </a:lnTo>
                  <a:lnTo>
                    <a:pt x="195" y="235"/>
                  </a:lnTo>
                  <a:lnTo>
                    <a:pt x="212" y="226"/>
                  </a:lnTo>
                  <a:lnTo>
                    <a:pt x="226" y="213"/>
                  </a:lnTo>
                  <a:lnTo>
                    <a:pt x="235" y="194"/>
                  </a:lnTo>
                  <a:lnTo>
                    <a:pt x="239" y="175"/>
                  </a:lnTo>
                  <a:lnTo>
                    <a:pt x="236" y="158"/>
                  </a:lnTo>
                  <a:lnTo>
                    <a:pt x="231" y="143"/>
                  </a:lnTo>
                  <a:lnTo>
                    <a:pt x="220" y="130"/>
                  </a:lnTo>
                  <a:lnTo>
                    <a:pt x="207" y="121"/>
                  </a:lnTo>
                  <a:lnTo>
                    <a:pt x="192" y="114"/>
                  </a:lnTo>
                  <a:lnTo>
                    <a:pt x="175" y="112"/>
                  </a:lnTo>
                  <a:close/>
                  <a:moveTo>
                    <a:pt x="175" y="0"/>
                  </a:moveTo>
                  <a:lnTo>
                    <a:pt x="206" y="3"/>
                  </a:lnTo>
                  <a:lnTo>
                    <a:pt x="235" y="11"/>
                  </a:lnTo>
                  <a:lnTo>
                    <a:pt x="262" y="23"/>
                  </a:lnTo>
                  <a:lnTo>
                    <a:pt x="288" y="41"/>
                  </a:lnTo>
                  <a:lnTo>
                    <a:pt x="309" y="63"/>
                  </a:lnTo>
                  <a:lnTo>
                    <a:pt x="327" y="88"/>
                  </a:lnTo>
                  <a:lnTo>
                    <a:pt x="339" y="115"/>
                  </a:lnTo>
                  <a:lnTo>
                    <a:pt x="347" y="145"/>
                  </a:lnTo>
                  <a:lnTo>
                    <a:pt x="350" y="175"/>
                  </a:lnTo>
                  <a:lnTo>
                    <a:pt x="346" y="210"/>
                  </a:lnTo>
                  <a:lnTo>
                    <a:pt x="336" y="243"/>
                  </a:lnTo>
                  <a:lnTo>
                    <a:pt x="320" y="273"/>
                  </a:lnTo>
                  <a:lnTo>
                    <a:pt x="299" y="299"/>
                  </a:lnTo>
                  <a:lnTo>
                    <a:pt x="273" y="319"/>
                  </a:lnTo>
                  <a:lnTo>
                    <a:pt x="243" y="336"/>
                  </a:lnTo>
                  <a:lnTo>
                    <a:pt x="210" y="346"/>
                  </a:lnTo>
                  <a:lnTo>
                    <a:pt x="175" y="350"/>
                  </a:lnTo>
                  <a:lnTo>
                    <a:pt x="140" y="346"/>
                  </a:lnTo>
                  <a:lnTo>
                    <a:pt x="107" y="336"/>
                  </a:lnTo>
                  <a:lnTo>
                    <a:pt x="78" y="319"/>
                  </a:lnTo>
                  <a:lnTo>
                    <a:pt x="53" y="299"/>
                  </a:lnTo>
                  <a:lnTo>
                    <a:pt x="31" y="273"/>
                  </a:lnTo>
                  <a:lnTo>
                    <a:pt x="15" y="243"/>
                  </a:lnTo>
                  <a:lnTo>
                    <a:pt x="5" y="210"/>
                  </a:lnTo>
                  <a:lnTo>
                    <a:pt x="0" y="175"/>
                  </a:lnTo>
                  <a:lnTo>
                    <a:pt x="5" y="140"/>
                  </a:lnTo>
                  <a:lnTo>
                    <a:pt x="15" y="107"/>
                  </a:lnTo>
                  <a:lnTo>
                    <a:pt x="31" y="78"/>
                  </a:lnTo>
                  <a:lnTo>
                    <a:pt x="53" y="52"/>
                  </a:lnTo>
                  <a:lnTo>
                    <a:pt x="78" y="30"/>
                  </a:lnTo>
                  <a:lnTo>
                    <a:pt x="107" y="14"/>
                  </a:lnTo>
                  <a:lnTo>
                    <a:pt x="140" y="4"/>
                  </a:lnTo>
                  <a:lnTo>
                    <a:pt x="175" y="0"/>
                  </a:lnTo>
                  <a:close/>
                </a:path>
              </a:pathLst>
            </a:custGeom>
            <a:grpFill/>
            <a:ln w="3175">
              <a:noFill/>
              <a:prstDash val="solid"/>
              <a:round/>
              <a:headEnd/>
              <a:tailEnd/>
            </a:ln>
          </p:spPr>
          <p:txBody>
            <a:bodyPr vert="horz" wrap="square" lIns="91434" tIns="45717" rIns="91434" bIns="45717" numCol="1" anchor="t" anchorCtr="0" compatLnSpc="1">
              <a:prstTxWarp prst="textNoShape">
                <a:avLst/>
              </a:prstTxWarp>
              <a:noAutofit/>
            </a:bodyPr>
            <a:lstStyle/>
            <a:p>
              <a:endParaRPr lang="en-US" sz="1100">
                <a:latin typeface="+mn-lt"/>
              </a:endParaRPr>
            </a:p>
          </p:txBody>
        </p:sp>
        <p:sp>
          <p:nvSpPr>
            <p:cNvPr id="64" name="Freeform 20"/>
            <p:cNvSpPr>
              <a:spLocks/>
            </p:cNvSpPr>
            <p:nvPr/>
          </p:nvSpPr>
          <p:spPr bwMode="auto">
            <a:xfrm>
              <a:off x="7956550" y="9012238"/>
              <a:ext cx="90488" cy="58738"/>
            </a:xfrm>
            <a:custGeom>
              <a:avLst/>
              <a:gdLst>
                <a:gd name="T0" fmla="*/ 56 w 171"/>
                <a:gd name="T1" fmla="*/ 0 h 111"/>
                <a:gd name="T2" fmla="*/ 115 w 171"/>
                <a:gd name="T3" fmla="*/ 0 h 111"/>
                <a:gd name="T4" fmla="*/ 133 w 171"/>
                <a:gd name="T5" fmla="*/ 2 h 111"/>
                <a:gd name="T6" fmla="*/ 147 w 171"/>
                <a:gd name="T7" fmla="*/ 10 h 111"/>
                <a:gd name="T8" fmla="*/ 160 w 171"/>
                <a:gd name="T9" fmla="*/ 22 h 111"/>
                <a:gd name="T10" fmla="*/ 168 w 171"/>
                <a:gd name="T11" fmla="*/ 37 h 111"/>
                <a:gd name="T12" fmla="*/ 171 w 171"/>
                <a:gd name="T13" fmla="*/ 55 h 111"/>
                <a:gd name="T14" fmla="*/ 168 w 171"/>
                <a:gd name="T15" fmla="*/ 72 h 111"/>
                <a:gd name="T16" fmla="*/ 160 w 171"/>
                <a:gd name="T17" fmla="*/ 88 h 111"/>
                <a:gd name="T18" fmla="*/ 147 w 171"/>
                <a:gd name="T19" fmla="*/ 101 h 111"/>
                <a:gd name="T20" fmla="*/ 133 w 171"/>
                <a:gd name="T21" fmla="*/ 108 h 111"/>
                <a:gd name="T22" fmla="*/ 115 w 171"/>
                <a:gd name="T23" fmla="*/ 111 h 111"/>
                <a:gd name="T24" fmla="*/ 56 w 171"/>
                <a:gd name="T25" fmla="*/ 111 h 111"/>
                <a:gd name="T26" fmla="*/ 37 w 171"/>
                <a:gd name="T27" fmla="*/ 108 h 111"/>
                <a:gd name="T28" fmla="*/ 23 w 171"/>
                <a:gd name="T29" fmla="*/ 101 h 111"/>
                <a:gd name="T30" fmla="*/ 10 w 171"/>
                <a:gd name="T31" fmla="*/ 88 h 111"/>
                <a:gd name="T32" fmla="*/ 2 w 171"/>
                <a:gd name="T33" fmla="*/ 72 h 111"/>
                <a:gd name="T34" fmla="*/ 0 w 171"/>
                <a:gd name="T35" fmla="*/ 55 h 111"/>
                <a:gd name="T36" fmla="*/ 2 w 171"/>
                <a:gd name="T37" fmla="*/ 37 h 111"/>
                <a:gd name="T38" fmla="*/ 10 w 171"/>
                <a:gd name="T39" fmla="*/ 22 h 111"/>
                <a:gd name="T40" fmla="*/ 23 w 171"/>
                <a:gd name="T41" fmla="*/ 10 h 111"/>
                <a:gd name="T42" fmla="*/ 37 w 171"/>
                <a:gd name="T43" fmla="*/ 2 h 111"/>
                <a:gd name="T44" fmla="*/ 56 w 171"/>
                <a:gd name="T4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111">
                  <a:moveTo>
                    <a:pt x="56" y="0"/>
                  </a:moveTo>
                  <a:lnTo>
                    <a:pt x="115" y="0"/>
                  </a:lnTo>
                  <a:lnTo>
                    <a:pt x="133" y="2"/>
                  </a:lnTo>
                  <a:lnTo>
                    <a:pt x="147" y="10"/>
                  </a:lnTo>
                  <a:lnTo>
                    <a:pt x="160" y="22"/>
                  </a:lnTo>
                  <a:lnTo>
                    <a:pt x="168" y="37"/>
                  </a:lnTo>
                  <a:lnTo>
                    <a:pt x="171" y="55"/>
                  </a:lnTo>
                  <a:lnTo>
                    <a:pt x="168" y="72"/>
                  </a:lnTo>
                  <a:lnTo>
                    <a:pt x="160" y="88"/>
                  </a:lnTo>
                  <a:lnTo>
                    <a:pt x="147" y="101"/>
                  </a:lnTo>
                  <a:lnTo>
                    <a:pt x="133" y="108"/>
                  </a:lnTo>
                  <a:lnTo>
                    <a:pt x="115" y="111"/>
                  </a:lnTo>
                  <a:lnTo>
                    <a:pt x="56" y="111"/>
                  </a:lnTo>
                  <a:lnTo>
                    <a:pt x="37" y="108"/>
                  </a:lnTo>
                  <a:lnTo>
                    <a:pt x="23" y="101"/>
                  </a:lnTo>
                  <a:lnTo>
                    <a:pt x="10" y="88"/>
                  </a:lnTo>
                  <a:lnTo>
                    <a:pt x="2" y="72"/>
                  </a:lnTo>
                  <a:lnTo>
                    <a:pt x="0" y="55"/>
                  </a:lnTo>
                  <a:lnTo>
                    <a:pt x="2" y="37"/>
                  </a:lnTo>
                  <a:lnTo>
                    <a:pt x="10" y="22"/>
                  </a:lnTo>
                  <a:lnTo>
                    <a:pt x="23" y="10"/>
                  </a:lnTo>
                  <a:lnTo>
                    <a:pt x="37" y="2"/>
                  </a:lnTo>
                  <a:lnTo>
                    <a:pt x="56" y="0"/>
                  </a:lnTo>
                  <a:close/>
                </a:path>
              </a:pathLst>
            </a:custGeom>
            <a:grpFill/>
            <a:ln w="3175">
              <a:noFill/>
              <a:prstDash val="solid"/>
              <a:round/>
              <a:headEnd/>
              <a:tailEnd/>
            </a:ln>
          </p:spPr>
          <p:txBody>
            <a:bodyPr vert="horz" wrap="square" lIns="91434" tIns="45717" rIns="91434" bIns="45717" numCol="1" anchor="t" anchorCtr="0" compatLnSpc="1">
              <a:prstTxWarp prst="textNoShape">
                <a:avLst/>
              </a:prstTxWarp>
              <a:noAutofit/>
            </a:bodyPr>
            <a:lstStyle/>
            <a:p>
              <a:endParaRPr lang="en-US" sz="1100">
                <a:latin typeface="+mn-lt"/>
              </a:endParaRPr>
            </a:p>
          </p:txBody>
        </p:sp>
        <p:sp>
          <p:nvSpPr>
            <p:cNvPr id="65" name="Freeform 21"/>
            <p:cNvSpPr>
              <a:spLocks/>
            </p:cNvSpPr>
            <p:nvPr/>
          </p:nvSpPr>
          <p:spPr bwMode="auto">
            <a:xfrm>
              <a:off x="7956550" y="9107488"/>
              <a:ext cx="90488" cy="58738"/>
            </a:xfrm>
            <a:custGeom>
              <a:avLst/>
              <a:gdLst>
                <a:gd name="T0" fmla="*/ 56 w 171"/>
                <a:gd name="T1" fmla="*/ 0 h 111"/>
                <a:gd name="T2" fmla="*/ 115 w 171"/>
                <a:gd name="T3" fmla="*/ 0 h 111"/>
                <a:gd name="T4" fmla="*/ 133 w 171"/>
                <a:gd name="T5" fmla="*/ 2 h 111"/>
                <a:gd name="T6" fmla="*/ 147 w 171"/>
                <a:gd name="T7" fmla="*/ 10 h 111"/>
                <a:gd name="T8" fmla="*/ 160 w 171"/>
                <a:gd name="T9" fmla="*/ 23 h 111"/>
                <a:gd name="T10" fmla="*/ 168 w 171"/>
                <a:gd name="T11" fmla="*/ 38 h 111"/>
                <a:gd name="T12" fmla="*/ 171 w 171"/>
                <a:gd name="T13" fmla="*/ 55 h 111"/>
                <a:gd name="T14" fmla="*/ 168 w 171"/>
                <a:gd name="T15" fmla="*/ 74 h 111"/>
                <a:gd name="T16" fmla="*/ 160 w 171"/>
                <a:gd name="T17" fmla="*/ 88 h 111"/>
                <a:gd name="T18" fmla="*/ 147 w 171"/>
                <a:gd name="T19" fmla="*/ 101 h 111"/>
                <a:gd name="T20" fmla="*/ 133 w 171"/>
                <a:gd name="T21" fmla="*/ 109 h 111"/>
                <a:gd name="T22" fmla="*/ 115 w 171"/>
                <a:gd name="T23" fmla="*/ 111 h 111"/>
                <a:gd name="T24" fmla="*/ 56 w 171"/>
                <a:gd name="T25" fmla="*/ 111 h 111"/>
                <a:gd name="T26" fmla="*/ 37 w 171"/>
                <a:gd name="T27" fmla="*/ 109 h 111"/>
                <a:gd name="T28" fmla="*/ 23 w 171"/>
                <a:gd name="T29" fmla="*/ 101 h 111"/>
                <a:gd name="T30" fmla="*/ 10 w 171"/>
                <a:gd name="T31" fmla="*/ 88 h 111"/>
                <a:gd name="T32" fmla="*/ 2 w 171"/>
                <a:gd name="T33" fmla="*/ 74 h 111"/>
                <a:gd name="T34" fmla="*/ 0 w 171"/>
                <a:gd name="T35" fmla="*/ 55 h 111"/>
                <a:gd name="T36" fmla="*/ 2 w 171"/>
                <a:gd name="T37" fmla="*/ 38 h 111"/>
                <a:gd name="T38" fmla="*/ 10 w 171"/>
                <a:gd name="T39" fmla="*/ 23 h 111"/>
                <a:gd name="T40" fmla="*/ 23 w 171"/>
                <a:gd name="T41" fmla="*/ 10 h 111"/>
                <a:gd name="T42" fmla="*/ 37 w 171"/>
                <a:gd name="T43" fmla="*/ 2 h 111"/>
                <a:gd name="T44" fmla="*/ 56 w 171"/>
                <a:gd name="T4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111">
                  <a:moveTo>
                    <a:pt x="56" y="0"/>
                  </a:moveTo>
                  <a:lnTo>
                    <a:pt x="115" y="0"/>
                  </a:lnTo>
                  <a:lnTo>
                    <a:pt x="133" y="2"/>
                  </a:lnTo>
                  <a:lnTo>
                    <a:pt x="147" y="10"/>
                  </a:lnTo>
                  <a:lnTo>
                    <a:pt x="160" y="23"/>
                  </a:lnTo>
                  <a:lnTo>
                    <a:pt x="168" y="38"/>
                  </a:lnTo>
                  <a:lnTo>
                    <a:pt x="171" y="55"/>
                  </a:lnTo>
                  <a:lnTo>
                    <a:pt x="168" y="74"/>
                  </a:lnTo>
                  <a:lnTo>
                    <a:pt x="160" y="88"/>
                  </a:lnTo>
                  <a:lnTo>
                    <a:pt x="147" y="101"/>
                  </a:lnTo>
                  <a:lnTo>
                    <a:pt x="133" y="109"/>
                  </a:lnTo>
                  <a:lnTo>
                    <a:pt x="115" y="111"/>
                  </a:lnTo>
                  <a:lnTo>
                    <a:pt x="56" y="111"/>
                  </a:lnTo>
                  <a:lnTo>
                    <a:pt x="37" y="109"/>
                  </a:lnTo>
                  <a:lnTo>
                    <a:pt x="23" y="101"/>
                  </a:lnTo>
                  <a:lnTo>
                    <a:pt x="10" y="88"/>
                  </a:lnTo>
                  <a:lnTo>
                    <a:pt x="2" y="74"/>
                  </a:lnTo>
                  <a:lnTo>
                    <a:pt x="0" y="55"/>
                  </a:lnTo>
                  <a:lnTo>
                    <a:pt x="2" y="38"/>
                  </a:lnTo>
                  <a:lnTo>
                    <a:pt x="10" y="23"/>
                  </a:lnTo>
                  <a:lnTo>
                    <a:pt x="23" y="10"/>
                  </a:lnTo>
                  <a:lnTo>
                    <a:pt x="37" y="2"/>
                  </a:lnTo>
                  <a:lnTo>
                    <a:pt x="56" y="0"/>
                  </a:lnTo>
                  <a:close/>
                </a:path>
              </a:pathLst>
            </a:custGeom>
            <a:grpFill/>
            <a:ln w="3175">
              <a:noFill/>
              <a:prstDash val="solid"/>
              <a:round/>
              <a:headEnd/>
              <a:tailEnd/>
            </a:ln>
          </p:spPr>
          <p:txBody>
            <a:bodyPr vert="horz" wrap="square" lIns="91434" tIns="45717" rIns="91434" bIns="45717" numCol="1" anchor="t" anchorCtr="0" compatLnSpc="1">
              <a:prstTxWarp prst="textNoShape">
                <a:avLst/>
              </a:prstTxWarp>
              <a:noAutofit/>
            </a:bodyPr>
            <a:lstStyle/>
            <a:p>
              <a:endParaRPr lang="en-US" sz="1100">
                <a:latin typeface="+mn-lt"/>
              </a:endParaRPr>
            </a:p>
          </p:txBody>
        </p:sp>
        <p:sp>
          <p:nvSpPr>
            <p:cNvPr id="66" name="Freeform 22"/>
            <p:cNvSpPr>
              <a:spLocks noEditPoints="1"/>
            </p:cNvSpPr>
            <p:nvPr/>
          </p:nvSpPr>
          <p:spPr bwMode="auto">
            <a:xfrm>
              <a:off x="7737475" y="7848600"/>
              <a:ext cx="1976438" cy="1946275"/>
            </a:xfrm>
            <a:custGeom>
              <a:avLst/>
              <a:gdLst>
                <a:gd name="T0" fmla="*/ 185 w 3736"/>
                <a:gd name="T1" fmla="*/ 3069 h 3678"/>
                <a:gd name="T2" fmla="*/ 125 w 3736"/>
                <a:gd name="T3" fmla="*/ 3352 h 3678"/>
                <a:gd name="T4" fmla="*/ 325 w 3736"/>
                <a:gd name="T5" fmla="*/ 3554 h 3678"/>
                <a:gd name="T6" fmla="*/ 2002 w 3736"/>
                <a:gd name="T7" fmla="*/ 3518 h 3678"/>
                <a:gd name="T8" fmla="*/ 2140 w 3736"/>
                <a:gd name="T9" fmla="*/ 3266 h 3678"/>
                <a:gd name="T10" fmla="*/ 2002 w 3736"/>
                <a:gd name="T11" fmla="*/ 3013 h 3678"/>
                <a:gd name="T12" fmla="*/ 943 w 3736"/>
                <a:gd name="T13" fmla="*/ 2853 h 3678"/>
                <a:gd name="T14" fmla="*/ 2970 w 3736"/>
                <a:gd name="T15" fmla="*/ 2765 h 3678"/>
                <a:gd name="T16" fmla="*/ 3240 w 3736"/>
                <a:gd name="T17" fmla="*/ 2787 h 3678"/>
                <a:gd name="T18" fmla="*/ 3506 w 3736"/>
                <a:gd name="T19" fmla="*/ 2599 h 3678"/>
                <a:gd name="T20" fmla="*/ 302 w 3736"/>
                <a:gd name="T21" fmla="*/ 2099 h 3678"/>
                <a:gd name="T22" fmla="*/ 333 w 3736"/>
                <a:gd name="T23" fmla="*/ 2613 h 3678"/>
                <a:gd name="T24" fmla="*/ 3524 w 3736"/>
                <a:gd name="T25" fmla="*/ 1966 h 3678"/>
                <a:gd name="T26" fmla="*/ 3542 w 3736"/>
                <a:gd name="T27" fmla="*/ 2077 h 3678"/>
                <a:gd name="T28" fmla="*/ 3622 w 3736"/>
                <a:gd name="T29" fmla="*/ 1998 h 3678"/>
                <a:gd name="T30" fmla="*/ 893 w 3736"/>
                <a:gd name="T31" fmla="*/ 1458 h 3678"/>
                <a:gd name="T32" fmla="*/ 1843 w 3736"/>
                <a:gd name="T33" fmla="*/ 2616 h 3678"/>
                <a:gd name="T34" fmla="*/ 1132 w 3736"/>
                <a:gd name="T35" fmla="*/ 2414 h 3678"/>
                <a:gd name="T36" fmla="*/ 954 w 3736"/>
                <a:gd name="T37" fmla="*/ 2256 h 3678"/>
                <a:gd name="T38" fmla="*/ 1082 w 3736"/>
                <a:gd name="T39" fmla="*/ 2271 h 3678"/>
                <a:gd name="T40" fmla="*/ 1271 w 3736"/>
                <a:gd name="T41" fmla="*/ 1557 h 3678"/>
                <a:gd name="T42" fmla="*/ 1360 w 3736"/>
                <a:gd name="T43" fmla="*/ 1601 h 3678"/>
                <a:gd name="T44" fmla="*/ 1958 w 3736"/>
                <a:gd name="T45" fmla="*/ 2171 h 3678"/>
                <a:gd name="T46" fmla="*/ 1525 w 3736"/>
                <a:gd name="T47" fmla="*/ 1457 h 3678"/>
                <a:gd name="T48" fmla="*/ 2749 w 3736"/>
                <a:gd name="T49" fmla="*/ 361 h 3678"/>
                <a:gd name="T50" fmla="*/ 3541 w 3736"/>
                <a:gd name="T51" fmla="*/ 1844 h 3678"/>
                <a:gd name="T52" fmla="*/ 1658 w 3736"/>
                <a:gd name="T53" fmla="*/ 1439 h 3678"/>
                <a:gd name="T54" fmla="*/ 2419 w 3736"/>
                <a:gd name="T55" fmla="*/ 427 h 3678"/>
                <a:gd name="T56" fmla="*/ 2498 w 3736"/>
                <a:gd name="T57" fmla="*/ 124 h 3678"/>
                <a:gd name="T58" fmla="*/ 2441 w 3736"/>
                <a:gd name="T59" fmla="*/ 287 h 3678"/>
                <a:gd name="T60" fmla="*/ 2599 w 3736"/>
                <a:gd name="T61" fmla="*/ 347 h 3678"/>
                <a:gd name="T62" fmla="*/ 2672 w 3736"/>
                <a:gd name="T63" fmla="*/ 256 h 3678"/>
                <a:gd name="T64" fmla="*/ 2625 w 3736"/>
                <a:gd name="T65" fmla="*/ 136 h 3678"/>
                <a:gd name="T66" fmla="*/ 2665 w 3736"/>
                <a:gd name="T67" fmla="*/ 28 h 3678"/>
                <a:gd name="T68" fmla="*/ 3734 w 3736"/>
                <a:gd name="T69" fmla="*/ 1986 h 3678"/>
                <a:gd name="T70" fmla="*/ 3646 w 3736"/>
                <a:gd name="T71" fmla="*/ 2170 h 3678"/>
                <a:gd name="T72" fmla="*/ 3580 w 3736"/>
                <a:gd name="T73" fmla="*/ 2724 h 3678"/>
                <a:gd name="T74" fmla="*/ 3180 w 3736"/>
                <a:gd name="T75" fmla="*/ 2918 h 3678"/>
                <a:gd name="T76" fmla="*/ 2865 w 3736"/>
                <a:gd name="T77" fmla="*/ 2826 h 3678"/>
                <a:gd name="T78" fmla="*/ 2459 w 3736"/>
                <a:gd name="T79" fmla="*/ 2397 h 3678"/>
                <a:gd name="T80" fmla="*/ 3431 w 3736"/>
                <a:gd name="T81" fmla="*/ 2200 h 3678"/>
                <a:gd name="T82" fmla="*/ 3506 w 3736"/>
                <a:gd name="T83" fmla="*/ 2183 h 3678"/>
                <a:gd name="T84" fmla="*/ 1983 w 3736"/>
                <a:gd name="T85" fmla="*/ 1926 h 3678"/>
                <a:gd name="T86" fmla="*/ 2073 w 3736"/>
                <a:gd name="T87" fmla="*/ 2433 h 3678"/>
                <a:gd name="T88" fmla="*/ 2059 w 3736"/>
                <a:gd name="T89" fmla="*/ 2469 h 3678"/>
                <a:gd name="T90" fmla="*/ 2043 w 3736"/>
                <a:gd name="T91" fmla="*/ 2482 h 3678"/>
                <a:gd name="T92" fmla="*/ 2024 w 3736"/>
                <a:gd name="T93" fmla="*/ 2489 h 3678"/>
                <a:gd name="T94" fmla="*/ 1942 w 3736"/>
                <a:gd name="T95" fmla="*/ 2705 h 3678"/>
                <a:gd name="T96" fmla="*/ 1890 w 3736"/>
                <a:gd name="T97" fmla="*/ 2857 h 3678"/>
                <a:gd name="T98" fmla="*/ 2177 w 3736"/>
                <a:gd name="T99" fmla="*/ 3030 h 3678"/>
                <a:gd name="T100" fmla="*/ 2238 w 3736"/>
                <a:gd name="T101" fmla="*/ 3367 h 3678"/>
                <a:gd name="T102" fmla="*/ 2032 w 3736"/>
                <a:gd name="T103" fmla="*/ 3630 h 3678"/>
                <a:gd name="T104" fmla="*/ 311 w 3736"/>
                <a:gd name="T105" fmla="*/ 3666 h 3678"/>
                <a:gd name="T106" fmla="*/ 49 w 3736"/>
                <a:gd name="T107" fmla="*/ 3460 h 3678"/>
                <a:gd name="T108" fmla="*/ 28 w 3736"/>
                <a:gd name="T109" fmla="*/ 3116 h 3678"/>
                <a:gd name="T110" fmla="*/ 263 w 3736"/>
                <a:gd name="T111" fmla="*/ 2882 h 3678"/>
                <a:gd name="T112" fmla="*/ 317 w 3736"/>
                <a:gd name="T113" fmla="*/ 2724 h 3678"/>
                <a:gd name="T114" fmla="*/ 178 w 3736"/>
                <a:gd name="T115" fmla="*/ 2553 h 3678"/>
                <a:gd name="T116" fmla="*/ 284 w 3736"/>
                <a:gd name="T117" fmla="*/ 1975 h 3678"/>
                <a:gd name="T118" fmla="*/ 740 w 3736"/>
                <a:gd name="T119" fmla="*/ 1477 h 3678"/>
                <a:gd name="T120" fmla="*/ 963 w 3736"/>
                <a:gd name="T121" fmla="*/ 1310 h 3678"/>
                <a:gd name="T122" fmla="*/ 2410 w 3736"/>
                <a:gd name="T123" fmla="*/ 48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36" h="3678">
                  <a:moveTo>
                    <a:pt x="413" y="2964"/>
                  </a:moveTo>
                  <a:lnTo>
                    <a:pt x="367" y="2968"/>
                  </a:lnTo>
                  <a:lnTo>
                    <a:pt x="325" y="2978"/>
                  </a:lnTo>
                  <a:lnTo>
                    <a:pt x="286" y="2993"/>
                  </a:lnTo>
                  <a:lnTo>
                    <a:pt x="248" y="3013"/>
                  </a:lnTo>
                  <a:lnTo>
                    <a:pt x="215" y="3039"/>
                  </a:lnTo>
                  <a:lnTo>
                    <a:pt x="185" y="3069"/>
                  </a:lnTo>
                  <a:lnTo>
                    <a:pt x="160" y="3102"/>
                  </a:lnTo>
                  <a:lnTo>
                    <a:pt x="139" y="3139"/>
                  </a:lnTo>
                  <a:lnTo>
                    <a:pt x="125" y="3179"/>
                  </a:lnTo>
                  <a:lnTo>
                    <a:pt x="114" y="3222"/>
                  </a:lnTo>
                  <a:lnTo>
                    <a:pt x="111" y="3266"/>
                  </a:lnTo>
                  <a:lnTo>
                    <a:pt x="114" y="3310"/>
                  </a:lnTo>
                  <a:lnTo>
                    <a:pt x="125" y="3352"/>
                  </a:lnTo>
                  <a:lnTo>
                    <a:pt x="139" y="3393"/>
                  </a:lnTo>
                  <a:lnTo>
                    <a:pt x="160" y="3430"/>
                  </a:lnTo>
                  <a:lnTo>
                    <a:pt x="185" y="3464"/>
                  </a:lnTo>
                  <a:lnTo>
                    <a:pt x="215" y="3493"/>
                  </a:lnTo>
                  <a:lnTo>
                    <a:pt x="248" y="3518"/>
                  </a:lnTo>
                  <a:lnTo>
                    <a:pt x="286" y="3538"/>
                  </a:lnTo>
                  <a:lnTo>
                    <a:pt x="325" y="3554"/>
                  </a:lnTo>
                  <a:lnTo>
                    <a:pt x="367" y="3563"/>
                  </a:lnTo>
                  <a:lnTo>
                    <a:pt x="413" y="3567"/>
                  </a:lnTo>
                  <a:lnTo>
                    <a:pt x="1838" y="3567"/>
                  </a:lnTo>
                  <a:lnTo>
                    <a:pt x="1882" y="3563"/>
                  </a:lnTo>
                  <a:lnTo>
                    <a:pt x="1925" y="3554"/>
                  </a:lnTo>
                  <a:lnTo>
                    <a:pt x="1965" y="3538"/>
                  </a:lnTo>
                  <a:lnTo>
                    <a:pt x="2002" y="3518"/>
                  </a:lnTo>
                  <a:lnTo>
                    <a:pt x="2035" y="3493"/>
                  </a:lnTo>
                  <a:lnTo>
                    <a:pt x="2065" y="3464"/>
                  </a:lnTo>
                  <a:lnTo>
                    <a:pt x="2091" y="3430"/>
                  </a:lnTo>
                  <a:lnTo>
                    <a:pt x="2111" y="3393"/>
                  </a:lnTo>
                  <a:lnTo>
                    <a:pt x="2126" y="3352"/>
                  </a:lnTo>
                  <a:lnTo>
                    <a:pt x="2136" y="3310"/>
                  </a:lnTo>
                  <a:lnTo>
                    <a:pt x="2140" y="3266"/>
                  </a:lnTo>
                  <a:lnTo>
                    <a:pt x="2136" y="3222"/>
                  </a:lnTo>
                  <a:lnTo>
                    <a:pt x="2126" y="3179"/>
                  </a:lnTo>
                  <a:lnTo>
                    <a:pt x="2111" y="3139"/>
                  </a:lnTo>
                  <a:lnTo>
                    <a:pt x="2091" y="3102"/>
                  </a:lnTo>
                  <a:lnTo>
                    <a:pt x="2065" y="3069"/>
                  </a:lnTo>
                  <a:lnTo>
                    <a:pt x="2035" y="3039"/>
                  </a:lnTo>
                  <a:lnTo>
                    <a:pt x="2002" y="3013"/>
                  </a:lnTo>
                  <a:lnTo>
                    <a:pt x="1965" y="2993"/>
                  </a:lnTo>
                  <a:lnTo>
                    <a:pt x="1925" y="2978"/>
                  </a:lnTo>
                  <a:lnTo>
                    <a:pt x="1882" y="2968"/>
                  </a:lnTo>
                  <a:lnTo>
                    <a:pt x="1838" y="2964"/>
                  </a:lnTo>
                  <a:lnTo>
                    <a:pt x="413" y="2964"/>
                  </a:lnTo>
                  <a:close/>
                  <a:moveTo>
                    <a:pt x="943" y="2727"/>
                  </a:moveTo>
                  <a:lnTo>
                    <a:pt x="943" y="2853"/>
                  </a:lnTo>
                  <a:lnTo>
                    <a:pt x="1307" y="2853"/>
                  </a:lnTo>
                  <a:lnTo>
                    <a:pt x="1307" y="2727"/>
                  </a:lnTo>
                  <a:lnTo>
                    <a:pt x="943" y="2727"/>
                  </a:lnTo>
                  <a:close/>
                  <a:moveTo>
                    <a:pt x="3407" y="2328"/>
                  </a:moveTo>
                  <a:lnTo>
                    <a:pt x="2754" y="2590"/>
                  </a:lnTo>
                  <a:lnTo>
                    <a:pt x="2936" y="2741"/>
                  </a:lnTo>
                  <a:lnTo>
                    <a:pt x="2970" y="2765"/>
                  </a:lnTo>
                  <a:lnTo>
                    <a:pt x="3005" y="2783"/>
                  </a:lnTo>
                  <a:lnTo>
                    <a:pt x="3042" y="2797"/>
                  </a:lnTo>
                  <a:lnTo>
                    <a:pt x="3081" y="2806"/>
                  </a:lnTo>
                  <a:lnTo>
                    <a:pt x="3121" y="2809"/>
                  </a:lnTo>
                  <a:lnTo>
                    <a:pt x="3161" y="2808"/>
                  </a:lnTo>
                  <a:lnTo>
                    <a:pt x="3201" y="2800"/>
                  </a:lnTo>
                  <a:lnTo>
                    <a:pt x="3240" y="2787"/>
                  </a:lnTo>
                  <a:lnTo>
                    <a:pt x="3429" y="2711"/>
                  </a:lnTo>
                  <a:lnTo>
                    <a:pt x="3452" y="2700"/>
                  </a:lnTo>
                  <a:lnTo>
                    <a:pt x="3470" y="2684"/>
                  </a:lnTo>
                  <a:lnTo>
                    <a:pt x="3485" y="2666"/>
                  </a:lnTo>
                  <a:lnTo>
                    <a:pt x="3496" y="2646"/>
                  </a:lnTo>
                  <a:lnTo>
                    <a:pt x="3504" y="2623"/>
                  </a:lnTo>
                  <a:lnTo>
                    <a:pt x="3506" y="2599"/>
                  </a:lnTo>
                  <a:lnTo>
                    <a:pt x="3504" y="2575"/>
                  </a:lnTo>
                  <a:lnTo>
                    <a:pt x="3497" y="2551"/>
                  </a:lnTo>
                  <a:lnTo>
                    <a:pt x="3407" y="2328"/>
                  </a:lnTo>
                  <a:close/>
                  <a:moveTo>
                    <a:pt x="353" y="2073"/>
                  </a:moveTo>
                  <a:lnTo>
                    <a:pt x="333" y="2076"/>
                  </a:lnTo>
                  <a:lnTo>
                    <a:pt x="315" y="2085"/>
                  </a:lnTo>
                  <a:lnTo>
                    <a:pt x="302" y="2099"/>
                  </a:lnTo>
                  <a:lnTo>
                    <a:pt x="292" y="2116"/>
                  </a:lnTo>
                  <a:lnTo>
                    <a:pt x="289" y="2136"/>
                  </a:lnTo>
                  <a:lnTo>
                    <a:pt x="289" y="2553"/>
                  </a:lnTo>
                  <a:lnTo>
                    <a:pt x="292" y="2572"/>
                  </a:lnTo>
                  <a:lnTo>
                    <a:pt x="302" y="2590"/>
                  </a:lnTo>
                  <a:lnTo>
                    <a:pt x="315" y="2604"/>
                  </a:lnTo>
                  <a:lnTo>
                    <a:pt x="333" y="2613"/>
                  </a:lnTo>
                  <a:lnTo>
                    <a:pt x="353" y="2616"/>
                  </a:lnTo>
                  <a:lnTo>
                    <a:pt x="713" y="2616"/>
                  </a:lnTo>
                  <a:lnTo>
                    <a:pt x="713" y="2073"/>
                  </a:lnTo>
                  <a:lnTo>
                    <a:pt x="353" y="2073"/>
                  </a:lnTo>
                  <a:close/>
                  <a:moveTo>
                    <a:pt x="3562" y="1955"/>
                  </a:moveTo>
                  <a:lnTo>
                    <a:pt x="3542" y="1957"/>
                  </a:lnTo>
                  <a:lnTo>
                    <a:pt x="3524" y="1966"/>
                  </a:lnTo>
                  <a:lnTo>
                    <a:pt x="3511" y="1980"/>
                  </a:lnTo>
                  <a:lnTo>
                    <a:pt x="3502" y="1998"/>
                  </a:lnTo>
                  <a:lnTo>
                    <a:pt x="3498" y="2017"/>
                  </a:lnTo>
                  <a:lnTo>
                    <a:pt x="3502" y="2038"/>
                  </a:lnTo>
                  <a:lnTo>
                    <a:pt x="3511" y="2055"/>
                  </a:lnTo>
                  <a:lnTo>
                    <a:pt x="3524" y="2068"/>
                  </a:lnTo>
                  <a:lnTo>
                    <a:pt x="3542" y="2077"/>
                  </a:lnTo>
                  <a:lnTo>
                    <a:pt x="3562" y="2081"/>
                  </a:lnTo>
                  <a:lnTo>
                    <a:pt x="3582" y="2077"/>
                  </a:lnTo>
                  <a:lnTo>
                    <a:pt x="3599" y="2068"/>
                  </a:lnTo>
                  <a:lnTo>
                    <a:pt x="3613" y="2055"/>
                  </a:lnTo>
                  <a:lnTo>
                    <a:pt x="3622" y="2038"/>
                  </a:lnTo>
                  <a:lnTo>
                    <a:pt x="3625" y="2017"/>
                  </a:lnTo>
                  <a:lnTo>
                    <a:pt x="3622" y="1998"/>
                  </a:lnTo>
                  <a:lnTo>
                    <a:pt x="3613" y="1980"/>
                  </a:lnTo>
                  <a:lnTo>
                    <a:pt x="3599" y="1966"/>
                  </a:lnTo>
                  <a:lnTo>
                    <a:pt x="3582" y="1957"/>
                  </a:lnTo>
                  <a:lnTo>
                    <a:pt x="3562" y="1955"/>
                  </a:lnTo>
                  <a:close/>
                  <a:moveTo>
                    <a:pt x="950" y="1428"/>
                  </a:moveTo>
                  <a:lnTo>
                    <a:pt x="921" y="1441"/>
                  </a:lnTo>
                  <a:lnTo>
                    <a:pt x="893" y="1458"/>
                  </a:lnTo>
                  <a:lnTo>
                    <a:pt x="871" y="1481"/>
                  </a:lnTo>
                  <a:lnTo>
                    <a:pt x="851" y="1507"/>
                  </a:lnTo>
                  <a:lnTo>
                    <a:pt x="837" y="1536"/>
                  </a:lnTo>
                  <a:lnTo>
                    <a:pt x="828" y="1568"/>
                  </a:lnTo>
                  <a:lnTo>
                    <a:pt x="824" y="1601"/>
                  </a:lnTo>
                  <a:lnTo>
                    <a:pt x="824" y="2616"/>
                  </a:lnTo>
                  <a:lnTo>
                    <a:pt x="1843" y="2616"/>
                  </a:lnTo>
                  <a:lnTo>
                    <a:pt x="1843" y="2489"/>
                  </a:lnTo>
                  <a:lnTo>
                    <a:pt x="1556" y="2489"/>
                  </a:lnTo>
                  <a:lnTo>
                    <a:pt x="1468" y="2487"/>
                  </a:lnTo>
                  <a:lnTo>
                    <a:pt x="1382" y="2478"/>
                  </a:lnTo>
                  <a:lnTo>
                    <a:pt x="1297" y="2462"/>
                  </a:lnTo>
                  <a:lnTo>
                    <a:pt x="1213" y="2441"/>
                  </a:lnTo>
                  <a:lnTo>
                    <a:pt x="1132" y="2414"/>
                  </a:lnTo>
                  <a:lnTo>
                    <a:pt x="1050" y="2382"/>
                  </a:lnTo>
                  <a:lnTo>
                    <a:pt x="1026" y="2369"/>
                  </a:lnTo>
                  <a:lnTo>
                    <a:pt x="1005" y="2352"/>
                  </a:lnTo>
                  <a:lnTo>
                    <a:pt x="985" y="2331"/>
                  </a:lnTo>
                  <a:lnTo>
                    <a:pt x="971" y="2309"/>
                  </a:lnTo>
                  <a:lnTo>
                    <a:pt x="960" y="2284"/>
                  </a:lnTo>
                  <a:lnTo>
                    <a:pt x="954" y="2256"/>
                  </a:lnTo>
                  <a:lnTo>
                    <a:pt x="950" y="2228"/>
                  </a:lnTo>
                  <a:lnTo>
                    <a:pt x="950" y="1428"/>
                  </a:lnTo>
                  <a:close/>
                  <a:moveTo>
                    <a:pt x="1062" y="1419"/>
                  </a:moveTo>
                  <a:lnTo>
                    <a:pt x="1062" y="2228"/>
                  </a:lnTo>
                  <a:lnTo>
                    <a:pt x="1065" y="2245"/>
                  </a:lnTo>
                  <a:lnTo>
                    <a:pt x="1071" y="2259"/>
                  </a:lnTo>
                  <a:lnTo>
                    <a:pt x="1082" y="2271"/>
                  </a:lnTo>
                  <a:lnTo>
                    <a:pt x="1095" y="2280"/>
                  </a:lnTo>
                  <a:lnTo>
                    <a:pt x="1171" y="2311"/>
                  </a:lnTo>
                  <a:lnTo>
                    <a:pt x="1248" y="2335"/>
                  </a:lnTo>
                  <a:lnTo>
                    <a:pt x="1248" y="1601"/>
                  </a:lnTo>
                  <a:lnTo>
                    <a:pt x="1251" y="1584"/>
                  </a:lnTo>
                  <a:lnTo>
                    <a:pt x="1259" y="1568"/>
                  </a:lnTo>
                  <a:lnTo>
                    <a:pt x="1271" y="1557"/>
                  </a:lnTo>
                  <a:lnTo>
                    <a:pt x="1286" y="1549"/>
                  </a:lnTo>
                  <a:lnTo>
                    <a:pt x="1304" y="1545"/>
                  </a:lnTo>
                  <a:lnTo>
                    <a:pt x="1321" y="1549"/>
                  </a:lnTo>
                  <a:lnTo>
                    <a:pt x="1337" y="1557"/>
                  </a:lnTo>
                  <a:lnTo>
                    <a:pt x="1348" y="1568"/>
                  </a:lnTo>
                  <a:lnTo>
                    <a:pt x="1356" y="1584"/>
                  </a:lnTo>
                  <a:lnTo>
                    <a:pt x="1360" y="1601"/>
                  </a:lnTo>
                  <a:lnTo>
                    <a:pt x="1360" y="2361"/>
                  </a:lnTo>
                  <a:lnTo>
                    <a:pt x="1424" y="2370"/>
                  </a:lnTo>
                  <a:lnTo>
                    <a:pt x="1490" y="2376"/>
                  </a:lnTo>
                  <a:lnTo>
                    <a:pt x="1556" y="2378"/>
                  </a:lnTo>
                  <a:lnTo>
                    <a:pt x="1961" y="2378"/>
                  </a:lnTo>
                  <a:lnTo>
                    <a:pt x="1961" y="2221"/>
                  </a:lnTo>
                  <a:lnTo>
                    <a:pt x="1958" y="2171"/>
                  </a:lnTo>
                  <a:lnTo>
                    <a:pt x="1949" y="2123"/>
                  </a:lnTo>
                  <a:lnTo>
                    <a:pt x="1936" y="2076"/>
                  </a:lnTo>
                  <a:lnTo>
                    <a:pt x="1915" y="2031"/>
                  </a:lnTo>
                  <a:lnTo>
                    <a:pt x="1890" y="1988"/>
                  </a:lnTo>
                  <a:lnTo>
                    <a:pt x="1566" y="1500"/>
                  </a:lnTo>
                  <a:lnTo>
                    <a:pt x="1547" y="1477"/>
                  </a:lnTo>
                  <a:lnTo>
                    <a:pt x="1525" y="1457"/>
                  </a:lnTo>
                  <a:lnTo>
                    <a:pt x="1500" y="1441"/>
                  </a:lnTo>
                  <a:lnTo>
                    <a:pt x="1473" y="1428"/>
                  </a:lnTo>
                  <a:lnTo>
                    <a:pt x="1445" y="1422"/>
                  </a:lnTo>
                  <a:lnTo>
                    <a:pt x="1414" y="1419"/>
                  </a:lnTo>
                  <a:lnTo>
                    <a:pt x="1062" y="1419"/>
                  </a:lnTo>
                  <a:close/>
                  <a:moveTo>
                    <a:pt x="2753" y="353"/>
                  </a:moveTo>
                  <a:lnTo>
                    <a:pt x="2749" y="361"/>
                  </a:lnTo>
                  <a:lnTo>
                    <a:pt x="2571" y="659"/>
                  </a:lnTo>
                  <a:lnTo>
                    <a:pt x="3419" y="1917"/>
                  </a:lnTo>
                  <a:lnTo>
                    <a:pt x="3437" y="1895"/>
                  </a:lnTo>
                  <a:lnTo>
                    <a:pt x="3460" y="1876"/>
                  </a:lnTo>
                  <a:lnTo>
                    <a:pt x="3485" y="1861"/>
                  </a:lnTo>
                  <a:lnTo>
                    <a:pt x="3512" y="1850"/>
                  </a:lnTo>
                  <a:lnTo>
                    <a:pt x="3541" y="1844"/>
                  </a:lnTo>
                  <a:lnTo>
                    <a:pt x="2753" y="353"/>
                  </a:lnTo>
                  <a:close/>
                  <a:moveTo>
                    <a:pt x="2334" y="320"/>
                  </a:moveTo>
                  <a:lnTo>
                    <a:pt x="1562" y="1348"/>
                  </a:lnTo>
                  <a:lnTo>
                    <a:pt x="1590" y="1366"/>
                  </a:lnTo>
                  <a:lnTo>
                    <a:pt x="1616" y="1387"/>
                  </a:lnTo>
                  <a:lnTo>
                    <a:pt x="1638" y="1411"/>
                  </a:lnTo>
                  <a:lnTo>
                    <a:pt x="1658" y="1439"/>
                  </a:lnTo>
                  <a:lnTo>
                    <a:pt x="1827" y="1690"/>
                  </a:lnTo>
                  <a:lnTo>
                    <a:pt x="2555" y="467"/>
                  </a:lnTo>
                  <a:lnTo>
                    <a:pt x="2551" y="467"/>
                  </a:lnTo>
                  <a:lnTo>
                    <a:pt x="2515" y="465"/>
                  </a:lnTo>
                  <a:lnTo>
                    <a:pt x="2481" y="457"/>
                  </a:lnTo>
                  <a:lnTo>
                    <a:pt x="2448" y="444"/>
                  </a:lnTo>
                  <a:lnTo>
                    <a:pt x="2419" y="427"/>
                  </a:lnTo>
                  <a:lnTo>
                    <a:pt x="2391" y="405"/>
                  </a:lnTo>
                  <a:lnTo>
                    <a:pt x="2369" y="380"/>
                  </a:lnTo>
                  <a:lnTo>
                    <a:pt x="2349" y="351"/>
                  </a:lnTo>
                  <a:lnTo>
                    <a:pt x="2334" y="320"/>
                  </a:lnTo>
                  <a:close/>
                  <a:moveTo>
                    <a:pt x="2551" y="111"/>
                  </a:moveTo>
                  <a:lnTo>
                    <a:pt x="2523" y="115"/>
                  </a:lnTo>
                  <a:lnTo>
                    <a:pt x="2498" y="124"/>
                  </a:lnTo>
                  <a:lnTo>
                    <a:pt x="2475" y="138"/>
                  </a:lnTo>
                  <a:lnTo>
                    <a:pt x="2456" y="157"/>
                  </a:lnTo>
                  <a:lnTo>
                    <a:pt x="2441" y="180"/>
                  </a:lnTo>
                  <a:lnTo>
                    <a:pt x="2432" y="205"/>
                  </a:lnTo>
                  <a:lnTo>
                    <a:pt x="2429" y="234"/>
                  </a:lnTo>
                  <a:lnTo>
                    <a:pt x="2432" y="262"/>
                  </a:lnTo>
                  <a:lnTo>
                    <a:pt x="2441" y="287"/>
                  </a:lnTo>
                  <a:lnTo>
                    <a:pt x="2456" y="311"/>
                  </a:lnTo>
                  <a:lnTo>
                    <a:pt x="2475" y="329"/>
                  </a:lnTo>
                  <a:lnTo>
                    <a:pt x="2498" y="344"/>
                  </a:lnTo>
                  <a:lnTo>
                    <a:pt x="2523" y="353"/>
                  </a:lnTo>
                  <a:lnTo>
                    <a:pt x="2551" y="356"/>
                  </a:lnTo>
                  <a:lnTo>
                    <a:pt x="2576" y="354"/>
                  </a:lnTo>
                  <a:lnTo>
                    <a:pt x="2599" y="347"/>
                  </a:lnTo>
                  <a:lnTo>
                    <a:pt x="2619" y="336"/>
                  </a:lnTo>
                  <a:lnTo>
                    <a:pt x="2638" y="321"/>
                  </a:lnTo>
                  <a:lnTo>
                    <a:pt x="2653" y="303"/>
                  </a:lnTo>
                  <a:lnTo>
                    <a:pt x="2656" y="298"/>
                  </a:lnTo>
                  <a:lnTo>
                    <a:pt x="2657" y="297"/>
                  </a:lnTo>
                  <a:lnTo>
                    <a:pt x="2666" y="278"/>
                  </a:lnTo>
                  <a:lnTo>
                    <a:pt x="2672" y="256"/>
                  </a:lnTo>
                  <a:lnTo>
                    <a:pt x="2674" y="234"/>
                  </a:lnTo>
                  <a:lnTo>
                    <a:pt x="2672" y="210"/>
                  </a:lnTo>
                  <a:lnTo>
                    <a:pt x="2665" y="187"/>
                  </a:lnTo>
                  <a:lnTo>
                    <a:pt x="2661" y="180"/>
                  </a:lnTo>
                  <a:lnTo>
                    <a:pt x="2658" y="174"/>
                  </a:lnTo>
                  <a:lnTo>
                    <a:pt x="2643" y="153"/>
                  </a:lnTo>
                  <a:lnTo>
                    <a:pt x="2625" y="136"/>
                  </a:lnTo>
                  <a:lnTo>
                    <a:pt x="2603" y="123"/>
                  </a:lnTo>
                  <a:lnTo>
                    <a:pt x="2579" y="115"/>
                  </a:lnTo>
                  <a:lnTo>
                    <a:pt x="2551" y="111"/>
                  </a:lnTo>
                  <a:close/>
                  <a:moveTo>
                    <a:pt x="2551" y="0"/>
                  </a:moveTo>
                  <a:lnTo>
                    <a:pt x="2591" y="3"/>
                  </a:lnTo>
                  <a:lnTo>
                    <a:pt x="2630" y="12"/>
                  </a:lnTo>
                  <a:lnTo>
                    <a:pt x="2665" y="28"/>
                  </a:lnTo>
                  <a:lnTo>
                    <a:pt x="2696" y="50"/>
                  </a:lnTo>
                  <a:lnTo>
                    <a:pt x="2724" y="75"/>
                  </a:lnTo>
                  <a:lnTo>
                    <a:pt x="2747" y="106"/>
                  </a:lnTo>
                  <a:lnTo>
                    <a:pt x="2766" y="138"/>
                  </a:lnTo>
                  <a:lnTo>
                    <a:pt x="3713" y="1930"/>
                  </a:lnTo>
                  <a:lnTo>
                    <a:pt x="3726" y="1957"/>
                  </a:lnTo>
                  <a:lnTo>
                    <a:pt x="3734" y="1986"/>
                  </a:lnTo>
                  <a:lnTo>
                    <a:pt x="3736" y="2017"/>
                  </a:lnTo>
                  <a:lnTo>
                    <a:pt x="3733" y="2050"/>
                  </a:lnTo>
                  <a:lnTo>
                    <a:pt x="3725" y="2080"/>
                  </a:lnTo>
                  <a:lnTo>
                    <a:pt x="3711" y="2108"/>
                  </a:lnTo>
                  <a:lnTo>
                    <a:pt x="3693" y="2132"/>
                  </a:lnTo>
                  <a:lnTo>
                    <a:pt x="3672" y="2153"/>
                  </a:lnTo>
                  <a:lnTo>
                    <a:pt x="3646" y="2170"/>
                  </a:lnTo>
                  <a:lnTo>
                    <a:pt x="3617" y="2183"/>
                  </a:lnTo>
                  <a:lnTo>
                    <a:pt x="3617" y="2612"/>
                  </a:lnTo>
                  <a:lnTo>
                    <a:pt x="3617" y="2620"/>
                  </a:lnTo>
                  <a:lnTo>
                    <a:pt x="3616" y="2626"/>
                  </a:lnTo>
                  <a:lnTo>
                    <a:pt x="3609" y="2660"/>
                  </a:lnTo>
                  <a:lnTo>
                    <a:pt x="3597" y="2693"/>
                  </a:lnTo>
                  <a:lnTo>
                    <a:pt x="3580" y="2724"/>
                  </a:lnTo>
                  <a:lnTo>
                    <a:pt x="3559" y="2752"/>
                  </a:lnTo>
                  <a:lnTo>
                    <a:pt x="3533" y="2777"/>
                  </a:lnTo>
                  <a:lnTo>
                    <a:pt x="3504" y="2799"/>
                  </a:lnTo>
                  <a:lnTo>
                    <a:pt x="3471" y="2815"/>
                  </a:lnTo>
                  <a:lnTo>
                    <a:pt x="3282" y="2891"/>
                  </a:lnTo>
                  <a:lnTo>
                    <a:pt x="3231" y="2908"/>
                  </a:lnTo>
                  <a:lnTo>
                    <a:pt x="3180" y="2918"/>
                  </a:lnTo>
                  <a:lnTo>
                    <a:pt x="3127" y="2920"/>
                  </a:lnTo>
                  <a:lnTo>
                    <a:pt x="3081" y="2918"/>
                  </a:lnTo>
                  <a:lnTo>
                    <a:pt x="3034" y="2910"/>
                  </a:lnTo>
                  <a:lnTo>
                    <a:pt x="2989" y="2896"/>
                  </a:lnTo>
                  <a:lnTo>
                    <a:pt x="2946" y="2878"/>
                  </a:lnTo>
                  <a:lnTo>
                    <a:pt x="2904" y="2855"/>
                  </a:lnTo>
                  <a:lnTo>
                    <a:pt x="2865" y="2826"/>
                  </a:lnTo>
                  <a:lnTo>
                    <a:pt x="2454" y="2487"/>
                  </a:lnTo>
                  <a:lnTo>
                    <a:pt x="2442" y="2474"/>
                  </a:lnTo>
                  <a:lnTo>
                    <a:pt x="2436" y="2458"/>
                  </a:lnTo>
                  <a:lnTo>
                    <a:pt x="2433" y="2441"/>
                  </a:lnTo>
                  <a:lnTo>
                    <a:pt x="2438" y="2424"/>
                  </a:lnTo>
                  <a:lnTo>
                    <a:pt x="2447" y="2409"/>
                  </a:lnTo>
                  <a:lnTo>
                    <a:pt x="2459" y="2397"/>
                  </a:lnTo>
                  <a:lnTo>
                    <a:pt x="2475" y="2390"/>
                  </a:lnTo>
                  <a:lnTo>
                    <a:pt x="2492" y="2388"/>
                  </a:lnTo>
                  <a:lnTo>
                    <a:pt x="2509" y="2393"/>
                  </a:lnTo>
                  <a:lnTo>
                    <a:pt x="2525" y="2402"/>
                  </a:lnTo>
                  <a:lnTo>
                    <a:pt x="2656" y="2509"/>
                  </a:lnTo>
                  <a:lnTo>
                    <a:pt x="3418" y="2203"/>
                  </a:lnTo>
                  <a:lnTo>
                    <a:pt x="3431" y="2200"/>
                  </a:lnTo>
                  <a:lnTo>
                    <a:pt x="3446" y="2200"/>
                  </a:lnTo>
                  <a:lnTo>
                    <a:pt x="3460" y="2204"/>
                  </a:lnTo>
                  <a:lnTo>
                    <a:pt x="3472" y="2211"/>
                  </a:lnTo>
                  <a:lnTo>
                    <a:pt x="3482" y="2221"/>
                  </a:lnTo>
                  <a:lnTo>
                    <a:pt x="3490" y="2235"/>
                  </a:lnTo>
                  <a:lnTo>
                    <a:pt x="3506" y="2275"/>
                  </a:lnTo>
                  <a:lnTo>
                    <a:pt x="3506" y="2183"/>
                  </a:lnTo>
                  <a:lnTo>
                    <a:pt x="3478" y="2170"/>
                  </a:lnTo>
                  <a:lnTo>
                    <a:pt x="3452" y="2152"/>
                  </a:lnTo>
                  <a:lnTo>
                    <a:pt x="3429" y="2131"/>
                  </a:lnTo>
                  <a:lnTo>
                    <a:pt x="3411" y="2106"/>
                  </a:lnTo>
                  <a:lnTo>
                    <a:pt x="2507" y="766"/>
                  </a:lnTo>
                  <a:lnTo>
                    <a:pt x="1895" y="1794"/>
                  </a:lnTo>
                  <a:lnTo>
                    <a:pt x="1983" y="1926"/>
                  </a:lnTo>
                  <a:lnTo>
                    <a:pt x="2010" y="1971"/>
                  </a:lnTo>
                  <a:lnTo>
                    <a:pt x="2032" y="2018"/>
                  </a:lnTo>
                  <a:lnTo>
                    <a:pt x="2050" y="2067"/>
                  </a:lnTo>
                  <a:lnTo>
                    <a:pt x="2063" y="2117"/>
                  </a:lnTo>
                  <a:lnTo>
                    <a:pt x="2069" y="2168"/>
                  </a:lnTo>
                  <a:lnTo>
                    <a:pt x="2073" y="2221"/>
                  </a:lnTo>
                  <a:lnTo>
                    <a:pt x="2073" y="2433"/>
                  </a:lnTo>
                  <a:lnTo>
                    <a:pt x="2072" y="2441"/>
                  </a:lnTo>
                  <a:lnTo>
                    <a:pt x="2069" y="2452"/>
                  </a:lnTo>
                  <a:lnTo>
                    <a:pt x="2066" y="2460"/>
                  </a:lnTo>
                  <a:lnTo>
                    <a:pt x="2064" y="2463"/>
                  </a:lnTo>
                  <a:lnTo>
                    <a:pt x="2063" y="2465"/>
                  </a:lnTo>
                  <a:lnTo>
                    <a:pt x="2060" y="2469"/>
                  </a:lnTo>
                  <a:lnTo>
                    <a:pt x="2059" y="2469"/>
                  </a:lnTo>
                  <a:lnTo>
                    <a:pt x="2058" y="2471"/>
                  </a:lnTo>
                  <a:lnTo>
                    <a:pt x="2056" y="2473"/>
                  </a:lnTo>
                  <a:lnTo>
                    <a:pt x="2055" y="2474"/>
                  </a:lnTo>
                  <a:lnTo>
                    <a:pt x="2052" y="2477"/>
                  </a:lnTo>
                  <a:lnTo>
                    <a:pt x="2050" y="2478"/>
                  </a:lnTo>
                  <a:lnTo>
                    <a:pt x="2048" y="2480"/>
                  </a:lnTo>
                  <a:lnTo>
                    <a:pt x="2043" y="2482"/>
                  </a:lnTo>
                  <a:lnTo>
                    <a:pt x="2039" y="2485"/>
                  </a:lnTo>
                  <a:lnTo>
                    <a:pt x="2039" y="2485"/>
                  </a:lnTo>
                  <a:lnTo>
                    <a:pt x="2035" y="2486"/>
                  </a:lnTo>
                  <a:lnTo>
                    <a:pt x="2033" y="2487"/>
                  </a:lnTo>
                  <a:lnTo>
                    <a:pt x="2031" y="2488"/>
                  </a:lnTo>
                  <a:lnTo>
                    <a:pt x="2027" y="2488"/>
                  </a:lnTo>
                  <a:lnTo>
                    <a:pt x="2024" y="2489"/>
                  </a:lnTo>
                  <a:lnTo>
                    <a:pt x="2023" y="2489"/>
                  </a:lnTo>
                  <a:lnTo>
                    <a:pt x="2019" y="2489"/>
                  </a:lnTo>
                  <a:lnTo>
                    <a:pt x="2017" y="2489"/>
                  </a:lnTo>
                  <a:lnTo>
                    <a:pt x="1954" y="2489"/>
                  </a:lnTo>
                  <a:lnTo>
                    <a:pt x="1954" y="2672"/>
                  </a:lnTo>
                  <a:lnTo>
                    <a:pt x="1950" y="2689"/>
                  </a:lnTo>
                  <a:lnTo>
                    <a:pt x="1942" y="2705"/>
                  </a:lnTo>
                  <a:lnTo>
                    <a:pt x="1931" y="2716"/>
                  </a:lnTo>
                  <a:lnTo>
                    <a:pt x="1915" y="2724"/>
                  </a:lnTo>
                  <a:lnTo>
                    <a:pt x="1898" y="2727"/>
                  </a:lnTo>
                  <a:lnTo>
                    <a:pt x="1418" y="2727"/>
                  </a:lnTo>
                  <a:lnTo>
                    <a:pt x="1418" y="2853"/>
                  </a:lnTo>
                  <a:lnTo>
                    <a:pt x="1838" y="2853"/>
                  </a:lnTo>
                  <a:lnTo>
                    <a:pt x="1890" y="2857"/>
                  </a:lnTo>
                  <a:lnTo>
                    <a:pt x="1940" y="2866"/>
                  </a:lnTo>
                  <a:lnTo>
                    <a:pt x="1988" y="2882"/>
                  </a:lnTo>
                  <a:lnTo>
                    <a:pt x="2032" y="2902"/>
                  </a:lnTo>
                  <a:lnTo>
                    <a:pt x="2074" y="2927"/>
                  </a:lnTo>
                  <a:lnTo>
                    <a:pt x="2112" y="2958"/>
                  </a:lnTo>
                  <a:lnTo>
                    <a:pt x="2146" y="2992"/>
                  </a:lnTo>
                  <a:lnTo>
                    <a:pt x="2177" y="3030"/>
                  </a:lnTo>
                  <a:lnTo>
                    <a:pt x="2202" y="3072"/>
                  </a:lnTo>
                  <a:lnTo>
                    <a:pt x="2222" y="3116"/>
                  </a:lnTo>
                  <a:lnTo>
                    <a:pt x="2238" y="3164"/>
                  </a:lnTo>
                  <a:lnTo>
                    <a:pt x="2247" y="3214"/>
                  </a:lnTo>
                  <a:lnTo>
                    <a:pt x="2251" y="3266"/>
                  </a:lnTo>
                  <a:lnTo>
                    <a:pt x="2247" y="3317"/>
                  </a:lnTo>
                  <a:lnTo>
                    <a:pt x="2238" y="3367"/>
                  </a:lnTo>
                  <a:lnTo>
                    <a:pt x="2222" y="3415"/>
                  </a:lnTo>
                  <a:lnTo>
                    <a:pt x="2202" y="3460"/>
                  </a:lnTo>
                  <a:lnTo>
                    <a:pt x="2177" y="3501"/>
                  </a:lnTo>
                  <a:lnTo>
                    <a:pt x="2146" y="3540"/>
                  </a:lnTo>
                  <a:lnTo>
                    <a:pt x="2112" y="3574"/>
                  </a:lnTo>
                  <a:lnTo>
                    <a:pt x="2074" y="3604"/>
                  </a:lnTo>
                  <a:lnTo>
                    <a:pt x="2032" y="3630"/>
                  </a:lnTo>
                  <a:lnTo>
                    <a:pt x="1988" y="3651"/>
                  </a:lnTo>
                  <a:lnTo>
                    <a:pt x="1940" y="3666"/>
                  </a:lnTo>
                  <a:lnTo>
                    <a:pt x="1890" y="3676"/>
                  </a:lnTo>
                  <a:lnTo>
                    <a:pt x="1838" y="3678"/>
                  </a:lnTo>
                  <a:lnTo>
                    <a:pt x="413" y="3678"/>
                  </a:lnTo>
                  <a:lnTo>
                    <a:pt x="360" y="3676"/>
                  </a:lnTo>
                  <a:lnTo>
                    <a:pt x="311" y="3666"/>
                  </a:lnTo>
                  <a:lnTo>
                    <a:pt x="263" y="3651"/>
                  </a:lnTo>
                  <a:lnTo>
                    <a:pt x="219" y="3630"/>
                  </a:lnTo>
                  <a:lnTo>
                    <a:pt x="177" y="3604"/>
                  </a:lnTo>
                  <a:lnTo>
                    <a:pt x="138" y="3574"/>
                  </a:lnTo>
                  <a:lnTo>
                    <a:pt x="104" y="3540"/>
                  </a:lnTo>
                  <a:lnTo>
                    <a:pt x="74" y="3501"/>
                  </a:lnTo>
                  <a:lnTo>
                    <a:pt x="49" y="3460"/>
                  </a:lnTo>
                  <a:lnTo>
                    <a:pt x="28" y="3415"/>
                  </a:lnTo>
                  <a:lnTo>
                    <a:pt x="12" y="3367"/>
                  </a:lnTo>
                  <a:lnTo>
                    <a:pt x="3" y="3317"/>
                  </a:lnTo>
                  <a:lnTo>
                    <a:pt x="0" y="3266"/>
                  </a:lnTo>
                  <a:lnTo>
                    <a:pt x="3" y="3214"/>
                  </a:lnTo>
                  <a:lnTo>
                    <a:pt x="12" y="3164"/>
                  </a:lnTo>
                  <a:lnTo>
                    <a:pt x="28" y="3116"/>
                  </a:lnTo>
                  <a:lnTo>
                    <a:pt x="49" y="3072"/>
                  </a:lnTo>
                  <a:lnTo>
                    <a:pt x="74" y="3030"/>
                  </a:lnTo>
                  <a:lnTo>
                    <a:pt x="104" y="2992"/>
                  </a:lnTo>
                  <a:lnTo>
                    <a:pt x="138" y="2958"/>
                  </a:lnTo>
                  <a:lnTo>
                    <a:pt x="177" y="2927"/>
                  </a:lnTo>
                  <a:lnTo>
                    <a:pt x="219" y="2902"/>
                  </a:lnTo>
                  <a:lnTo>
                    <a:pt x="263" y="2882"/>
                  </a:lnTo>
                  <a:lnTo>
                    <a:pt x="311" y="2866"/>
                  </a:lnTo>
                  <a:lnTo>
                    <a:pt x="360" y="2857"/>
                  </a:lnTo>
                  <a:lnTo>
                    <a:pt x="413" y="2853"/>
                  </a:lnTo>
                  <a:lnTo>
                    <a:pt x="832" y="2853"/>
                  </a:lnTo>
                  <a:lnTo>
                    <a:pt x="832" y="2727"/>
                  </a:lnTo>
                  <a:lnTo>
                    <a:pt x="353" y="2727"/>
                  </a:lnTo>
                  <a:lnTo>
                    <a:pt x="317" y="2724"/>
                  </a:lnTo>
                  <a:lnTo>
                    <a:pt x="284" y="2714"/>
                  </a:lnTo>
                  <a:lnTo>
                    <a:pt x="255" y="2698"/>
                  </a:lnTo>
                  <a:lnTo>
                    <a:pt x="229" y="2676"/>
                  </a:lnTo>
                  <a:lnTo>
                    <a:pt x="209" y="2650"/>
                  </a:lnTo>
                  <a:lnTo>
                    <a:pt x="192" y="2621"/>
                  </a:lnTo>
                  <a:lnTo>
                    <a:pt x="181" y="2588"/>
                  </a:lnTo>
                  <a:lnTo>
                    <a:pt x="178" y="2553"/>
                  </a:lnTo>
                  <a:lnTo>
                    <a:pt x="178" y="2136"/>
                  </a:lnTo>
                  <a:lnTo>
                    <a:pt x="181" y="2101"/>
                  </a:lnTo>
                  <a:lnTo>
                    <a:pt x="192" y="2068"/>
                  </a:lnTo>
                  <a:lnTo>
                    <a:pt x="209" y="2039"/>
                  </a:lnTo>
                  <a:lnTo>
                    <a:pt x="229" y="2013"/>
                  </a:lnTo>
                  <a:lnTo>
                    <a:pt x="255" y="1991"/>
                  </a:lnTo>
                  <a:lnTo>
                    <a:pt x="284" y="1975"/>
                  </a:lnTo>
                  <a:lnTo>
                    <a:pt x="317" y="1965"/>
                  </a:lnTo>
                  <a:lnTo>
                    <a:pt x="353" y="1962"/>
                  </a:lnTo>
                  <a:lnTo>
                    <a:pt x="713" y="1962"/>
                  </a:lnTo>
                  <a:lnTo>
                    <a:pt x="713" y="1601"/>
                  </a:lnTo>
                  <a:lnTo>
                    <a:pt x="717" y="1558"/>
                  </a:lnTo>
                  <a:lnTo>
                    <a:pt x="726" y="1517"/>
                  </a:lnTo>
                  <a:lnTo>
                    <a:pt x="740" y="1477"/>
                  </a:lnTo>
                  <a:lnTo>
                    <a:pt x="761" y="1442"/>
                  </a:lnTo>
                  <a:lnTo>
                    <a:pt x="785" y="1409"/>
                  </a:lnTo>
                  <a:lnTo>
                    <a:pt x="814" y="1380"/>
                  </a:lnTo>
                  <a:lnTo>
                    <a:pt x="847" y="1355"/>
                  </a:lnTo>
                  <a:lnTo>
                    <a:pt x="883" y="1335"/>
                  </a:lnTo>
                  <a:lnTo>
                    <a:pt x="922" y="1321"/>
                  </a:lnTo>
                  <a:lnTo>
                    <a:pt x="963" y="1310"/>
                  </a:lnTo>
                  <a:lnTo>
                    <a:pt x="1007" y="1308"/>
                  </a:lnTo>
                  <a:lnTo>
                    <a:pt x="1414" y="1308"/>
                  </a:lnTo>
                  <a:lnTo>
                    <a:pt x="1452" y="1310"/>
                  </a:lnTo>
                  <a:lnTo>
                    <a:pt x="2359" y="101"/>
                  </a:lnTo>
                  <a:lnTo>
                    <a:pt x="2359" y="101"/>
                  </a:lnTo>
                  <a:lnTo>
                    <a:pt x="2382" y="73"/>
                  </a:lnTo>
                  <a:lnTo>
                    <a:pt x="2410" y="48"/>
                  </a:lnTo>
                  <a:lnTo>
                    <a:pt x="2441" y="27"/>
                  </a:lnTo>
                  <a:lnTo>
                    <a:pt x="2475" y="12"/>
                  </a:lnTo>
                  <a:lnTo>
                    <a:pt x="2513" y="3"/>
                  </a:lnTo>
                  <a:lnTo>
                    <a:pt x="2551" y="0"/>
                  </a:lnTo>
                  <a:close/>
                </a:path>
              </a:pathLst>
            </a:custGeom>
            <a:grpFill/>
            <a:ln w="3175">
              <a:noFill/>
              <a:prstDash val="solid"/>
              <a:round/>
              <a:headEnd/>
              <a:tailEnd/>
            </a:ln>
          </p:spPr>
          <p:txBody>
            <a:bodyPr vert="horz" wrap="square" lIns="91434" tIns="45717" rIns="91434" bIns="45717" numCol="1" anchor="t" anchorCtr="0" compatLnSpc="1">
              <a:prstTxWarp prst="textNoShape">
                <a:avLst/>
              </a:prstTxWarp>
              <a:noAutofit/>
            </a:bodyPr>
            <a:lstStyle/>
            <a:p>
              <a:endParaRPr lang="en-US" sz="1100">
                <a:latin typeface="+mn-lt"/>
              </a:endParaRPr>
            </a:p>
          </p:txBody>
        </p:sp>
      </p:grpSp>
      <p:sp>
        <p:nvSpPr>
          <p:cNvPr id="20" name="Rectangle 19"/>
          <p:cNvSpPr>
            <a:spLocks/>
          </p:cNvSpPr>
          <p:nvPr/>
        </p:nvSpPr>
        <p:spPr>
          <a:xfrm flipH="1">
            <a:off x="5922030" y="2585259"/>
            <a:ext cx="2747484" cy="1156022"/>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sp>
        <p:nvSpPr>
          <p:cNvPr id="31" name="Rectangle 30"/>
          <p:cNvSpPr>
            <a:spLocks/>
          </p:cNvSpPr>
          <p:nvPr/>
        </p:nvSpPr>
        <p:spPr>
          <a:xfrm>
            <a:off x="4627071" y="2585259"/>
            <a:ext cx="1280748" cy="1156022"/>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sp>
        <p:nvSpPr>
          <p:cNvPr id="43" name="TextBox 42"/>
          <p:cNvSpPr txBox="1">
            <a:spLocks/>
          </p:cNvSpPr>
          <p:nvPr/>
        </p:nvSpPr>
        <p:spPr>
          <a:xfrm>
            <a:off x="4716836" y="3308330"/>
            <a:ext cx="1101217" cy="33855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algn="ctr"/>
            <a:r>
              <a:rPr lang="en-US" sz="1100" b="1" dirty="0">
                <a:solidFill>
                  <a:schemeClr val="accent4"/>
                </a:solidFill>
              </a:rPr>
              <a:t>PAYING</a:t>
            </a:r>
            <a:br>
              <a:rPr lang="en-US" sz="1100" b="1" dirty="0">
                <a:solidFill>
                  <a:schemeClr val="accent4"/>
                </a:solidFill>
              </a:rPr>
            </a:br>
            <a:r>
              <a:rPr lang="en-US" sz="1100" b="1" dirty="0">
                <a:solidFill>
                  <a:schemeClr val="accent4"/>
                </a:solidFill>
              </a:rPr>
              <a:t>TAXES</a:t>
            </a:r>
          </a:p>
        </p:txBody>
      </p:sp>
      <p:grpSp>
        <p:nvGrpSpPr>
          <p:cNvPr id="145" name="Group 144"/>
          <p:cNvGrpSpPr/>
          <p:nvPr/>
        </p:nvGrpSpPr>
        <p:grpSpPr>
          <a:xfrm>
            <a:off x="5032339" y="2733269"/>
            <a:ext cx="484842" cy="430001"/>
            <a:chOff x="9806193" y="3484561"/>
            <a:chExt cx="501662" cy="431652"/>
          </a:xfrm>
        </p:grpSpPr>
        <p:sp>
          <p:nvSpPr>
            <p:cNvPr id="115" name="Isosceles Triangle 114"/>
            <p:cNvSpPr/>
            <p:nvPr/>
          </p:nvSpPr>
          <p:spPr>
            <a:xfrm>
              <a:off x="9829518" y="3684736"/>
              <a:ext cx="453003" cy="231477"/>
            </a:xfrm>
            <a:prstGeom prst="triangl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sp>
          <p:nvSpPr>
            <p:cNvPr id="118" name="Freeform 117"/>
            <p:cNvSpPr/>
            <p:nvPr/>
          </p:nvSpPr>
          <p:spPr>
            <a:xfrm>
              <a:off x="9939338" y="3484561"/>
              <a:ext cx="252412" cy="118667"/>
            </a:xfrm>
            <a:custGeom>
              <a:avLst/>
              <a:gdLst>
                <a:gd name="connsiteX0" fmla="*/ 0 w 252412"/>
                <a:gd name="connsiteY0" fmla="*/ 80963 h 80963"/>
                <a:gd name="connsiteX1" fmla="*/ 0 w 252412"/>
                <a:gd name="connsiteY1" fmla="*/ 0 h 80963"/>
                <a:gd name="connsiteX2" fmla="*/ 252412 w 252412"/>
                <a:gd name="connsiteY2" fmla="*/ 0 h 80963"/>
                <a:gd name="connsiteX3" fmla="*/ 252412 w 252412"/>
                <a:gd name="connsiteY3" fmla="*/ 80963 h 80963"/>
              </a:gdLst>
              <a:ahLst/>
              <a:cxnLst>
                <a:cxn ang="0">
                  <a:pos x="connsiteX0" y="connsiteY0"/>
                </a:cxn>
                <a:cxn ang="0">
                  <a:pos x="connsiteX1" y="connsiteY1"/>
                </a:cxn>
                <a:cxn ang="0">
                  <a:pos x="connsiteX2" y="connsiteY2"/>
                </a:cxn>
                <a:cxn ang="0">
                  <a:pos x="connsiteX3" y="connsiteY3"/>
                </a:cxn>
              </a:cxnLst>
              <a:rect l="l" t="t" r="r" b="b"/>
              <a:pathLst>
                <a:path w="252412" h="80963">
                  <a:moveTo>
                    <a:pt x="0" y="80963"/>
                  </a:moveTo>
                  <a:lnTo>
                    <a:pt x="0" y="0"/>
                  </a:lnTo>
                  <a:lnTo>
                    <a:pt x="252412" y="0"/>
                  </a:lnTo>
                  <a:lnTo>
                    <a:pt x="252412" y="80963"/>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p>
          </p:txBody>
        </p:sp>
        <p:cxnSp>
          <p:nvCxnSpPr>
            <p:cNvPr id="120" name="Straight Connector 119"/>
            <p:cNvCxnSpPr/>
            <p:nvPr/>
          </p:nvCxnSpPr>
          <p:spPr>
            <a:xfrm>
              <a:off x="9977437" y="3607818"/>
              <a:ext cx="17145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9977437" y="3634109"/>
              <a:ext cx="17145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31" name="Group 130"/>
            <p:cNvGrpSpPr/>
            <p:nvPr/>
          </p:nvGrpSpPr>
          <p:grpSpPr>
            <a:xfrm>
              <a:off x="9993368" y="3521034"/>
              <a:ext cx="134826" cy="45720"/>
              <a:chOff x="10525124" y="3207545"/>
              <a:chExt cx="259816" cy="88105"/>
            </a:xfrm>
          </p:grpSpPr>
          <p:sp>
            <p:nvSpPr>
              <p:cNvPr id="122" name="Freeform 121"/>
              <p:cNvSpPr/>
              <p:nvPr/>
            </p:nvSpPr>
            <p:spPr>
              <a:xfrm>
                <a:off x="10567988" y="3209925"/>
                <a:ext cx="0" cy="85725"/>
              </a:xfrm>
              <a:custGeom>
                <a:avLst/>
                <a:gdLst>
                  <a:gd name="connsiteX0" fmla="*/ 0 w 0"/>
                  <a:gd name="connsiteY0" fmla="*/ 0 h 85725"/>
                  <a:gd name="connsiteX1" fmla="*/ 0 w 0"/>
                  <a:gd name="connsiteY1" fmla="*/ 85725 h 85725"/>
                </a:gdLst>
                <a:ahLst/>
                <a:cxnLst>
                  <a:cxn ang="0">
                    <a:pos x="connsiteX0" y="connsiteY0"/>
                  </a:cxn>
                  <a:cxn ang="0">
                    <a:pos x="connsiteX1" y="connsiteY1"/>
                  </a:cxn>
                </a:cxnLst>
                <a:rect l="l" t="t" r="r" b="b"/>
                <a:pathLst>
                  <a:path h="85725">
                    <a:moveTo>
                      <a:pt x="0" y="0"/>
                    </a:moveTo>
                    <a:lnTo>
                      <a:pt x="0" y="85725"/>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p>
            </p:txBody>
          </p:sp>
          <p:sp>
            <p:nvSpPr>
              <p:cNvPr id="123" name="Freeform 122"/>
              <p:cNvSpPr/>
              <p:nvPr/>
            </p:nvSpPr>
            <p:spPr>
              <a:xfrm rot="5400000">
                <a:off x="10567987" y="3167063"/>
                <a:ext cx="0" cy="85725"/>
              </a:xfrm>
              <a:custGeom>
                <a:avLst/>
                <a:gdLst>
                  <a:gd name="connsiteX0" fmla="*/ 0 w 0"/>
                  <a:gd name="connsiteY0" fmla="*/ 0 h 85725"/>
                  <a:gd name="connsiteX1" fmla="*/ 0 w 0"/>
                  <a:gd name="connsiteY1" fmla="*/ 85725 h 85725"/>
                </a:gdLst>
                <a:ahLst/>
                <a:cxnLst>
                  <a:cxn ang="0">
                    <a:pos x="connsiteX0" y="connsiteY0"/>
                  </a:cxn>
                  <a:cxn ang="0">
                    <a:pos x="connsiteX1" y="connsiteY1"/>
                  </a:cxn>
                </a:cxnLst>
                <a:rect l="l" t="t" r="r" b="b"/>
                <a:pathLst>
                  <a:path h="85725">
                    <a:moveTo>
                      <a:pt x="0" y="0"/>
                    </a:moveTo>
                    <a:lnTo>
                      <a:pt x="0" y="85725"/>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p>
            </p:txBody>
          </p:sp>
          <p:sp>
            <p:nvSpPr>
              <p:cNvPr id="124" name="Freeform 123"/>
              <p:cNvSpPr/>
              <p:nvPr/>
            </p:nvSpPr>
            <p:spPr>
              <a:xfrm>
                <a:off x="10617995" y="3209926"/>
                <a:ext cx="71438" cy="85724"/>
              </a:xfrm>
              <a:custGeom>
                <a:avLst/>
                <a:gdLst>
                  <a:gd name="connsiteX0" fmla="*/ 0 w 71438"/>
                  <a:gd name="connsiteY0" fmla="*/ 80963 h 80963"/>
                  <a:gd name="connsiteX1" fmla="*/ 28575 w 71438"/>
                  <a:gd name="connsiteY1" fmla="*/ 0 h 80963"/>
                  <a:gd name="connsiteX2" fmla="*/ 71438 w 71438"/>
                  <a:gd name="connsiteY2" fmla="*/ 80963 h 80963"/>
                </a:gdLst>
                <a:ahLst/>
                <a:cxnLst>
                  <a:cxn ang="0">
                    <a:pos x="connsiteX0" y="connsiteY0"/>
                  </a:cxn>
                  <a:cxn ang="0">
                    <a:pos x="connsiteX1" y="connsiteY1"/>
                  </a:cxn>
                  <a:cxn ang="0">
                    <a:pos x="connsiteX2" y="connsiteY2"/>
                  </a:cxn>
                </a:cxnLst>
                <a:rect l="l" t="t" r="r" b="b"/>
                <a:pathLst>
                  <a:path w="71438" h="80963">
                    <a:moveTo>
                      <a:pt x="0" y="80963"/>
                    </a:moveTo>
                    <a:lnTo>
                      <a:pt x="28575" y="0"/>
                    </a:lnTo>
                    <a:lnTo>
                      <a:pt x="71438" y="80963"/>
                    </a:lnTo>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p>
            </p:txBody>
          </p:sp>
          <p:cxnSp>
            <p:nvCxnSpPr>
              <p:cNvPr id="126" name="Straight Connector 125"/>
              <p:cNvCxnSpPr/>
              <p:nvPr/>
            </p:nvCxnSpPr>
            <p:spPr>
              <a:xfrm>
                <a:off x="10627872" y="3262710"/>
                <a:ext cx="4216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30" name="Group 129"/>
              <p:cNvGrpSpPr/>
              <p:nvPr/>
            </p:nvGrpSpPr>
            <p:grpSpPr>
              <a:xfrm>
                <a:off x="10706631" y="3207545"/>
                <a:ext cx="78309" cy="86320"/>
                <a:chOff x="10709010" y="3209925"/>
                <a:chExt cx="78309" cy="62309"/>
              </a:xfrm>
            </p:grpSpPr>
            <p:cxnSp>
              <p:nvCxnSpPr>
                <p:cNvPr id="128" name="Straight Connector 127"/>
                <p:cNvCxnSpPr/>
                <p:nvPr/>
              </p:nvCxnSpPr>
              <p:spPr>
                <a:xfrm>
                  <a:off x="10709010" y="3209925"/>
                  <a:ext cx="78309" cy="6230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10709010" y="3209925"/>
                  <a:ext cx="78309" cy="6230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143" name="Freeform 142"/>
            <p:cNvSpPr/>
            <p:nvPr/>
          </p:nvSpPr>
          <p:spPr>
            <a:xfrm rot="16200000" flipH="1">
              <a:off x="10066103" y="3650362"/>
              <a:ext cx="298710" cy="184794"/>
            </a:xfrm>
            <a:custGeom>
              <a:avLst/>
              <a:gdLst>
                <a:gd name="connsiteX0" fmla="*/ 0 w 298710"/>
                <a:gd name="connsiteY0" fmla="*/ 184794 h 184794"/>
                <a:gd name="connsiteX1" fmla="*/ 298710 w 298710"/>
                <a:gd name="connsiteY1" fmla="*/ 184794 h 184794"/>
                <a:gd name="connsiteX2" fmla="*/ 296312 w 298710"/>
                <a:gd name="connsiteY2" fmla="*/ 180689 h 184794"/>
                <a:gd name="connsiteX3" fmla="*/ 107941 w 298710"/>
                <a:gd name="connsiteY3" fmla="*/ 0 h 184794"/>
              </a:gdLst>
              <a:ahLst/>
              <a:cxnLst>
                <a:cxn ang="0">
                  <a:pos x="connsiteX0" y="connsiteY0"/>
                </a:cxn>
                <a:cxn ang="0">
                  <a:pos x="connsiteX1" y="connsiteY1"/>
                </a:cxn>
                <a:cxn ang="0">
                  <a:pos x="connsiteX2" y="connsiteY2"/>
                </a:cxn>
                <a:cxn ang="0">
                  <a:pos x="connsiteX3" y="connsiteY3"/>
                </a:cxn>
              </a:cxnLst>
              <a:rect l="l" t="t" r="r" b="b"/>
              <a:pathLst>
                <a:path w="298710" h="184794">
                  <a:moveTo>
                    <a:pt x="0" y="184794"/>
                  </a:moveTo>
                  <a:lnTo>
                    <a:pt x="298710" y="184794"/>
                  </a:lnTo>
                  <a:lnTo>
                    <a:pt x="296312" y="180689"/>
                  </a:lnTo>
                  <a:lnTo>
                    <a:pt x="107941" y="0"/>
                  </a:lnTo>
                  <a:close/>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sp>
          <p:nvSpPr>
            <p:cNvPr id="144" name="Freeform 143"/>
            <p:cNvSpPr/>
            <p:nvPr/>
          </p:nvSpPr>
          <p:spPr>
            <a:xfrm rot="5400000">
              <a:off x="9749235" y="3650362"/>
              <a:ext cx="298710" cy="184794"/>
            </a:xfrm>
            <a:custGeom>
              <a:avLst/>
              <a:gdLst>
                <a:gd name="connsiteX0" fmla="*/ 0 w 298710"/>
                <a:gd name="connsiteY0" fmla="*/ 184794 h 184794"/>
                <a:gd name="connsiteX1" fmla="*/ 298710 w 298710"/>
                <a:gd name="connsiteY1" fmla="*/ 184794 h 184794"/>
                <a:gd name="connsiteX2" fmla="*/ 296312 w 298710"/>
                <a:gd name="connsiteY2" fmla="*/ 180689 h 184794"/>
                <a:gd name="connsiteX3" fmla="*/ 107941 w 298710"/>
                <a:gd name="connsiteY3" fmla="*/ 0 h 184794"/>
              </a:gdLst>
              <a:ahLst/>
              <a:cxnLst>
                <a:cxn ang="0">
                  <a:pos x="connsiteX0" y="connsiteY0"/>
                </a:cxn>
                <a:cxn ang="0">
                  <a:pos x="connsiteX1" y="connsiteY1"/>
                </a:cxn>
                <a:cxn ang="0">
                  <a:pos x="connsiteX2" y="connsiteY2"/>
                </a:cxn>
                <a:cxn ang="0">
                  <a:pos x="connsiteX3" y="connsiteY3"/>
                </a:cxn>
              </a:cxnLst>
              <a:rect l="l" t="t" r="r" b="b"/>
              <a:pathLst>
                <a:path w="298710" h="184794">
                  <a:moveTo>
                    <a:pt x="0" y="184794"/>
                  </a:moveTo>
                  <a:lnTo>
                    <a:pt x="298710" y="184794"/>
                  </a:lnTo>
                  <a:lnTo>
                    <a:pt x="296312" y="180689"/>
                  </a:lnTo>
                  <a:lnTo>
                    <a:pt x="107941" y="0"/>
                  </a:lnTo>
                  <a:close/>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grpSp>
      <p:sp>
        <p:nvSpPr>
          <p:cNvPr id="49" name="TextBox 48"/>
          <p:cNvSpPr txBox="1">
            <a:spLocks/>
          </p:cNvSpPr>
          <p:nvPr/>
        </p:nvSpPr>
        <p:spPr>
          <a:xfrm>
            <a:off x="5990808" y="2638082"/>
            <a:ext cx="2609928" cy="92333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ts val="300"/>
              </a:spcBef>
              <a:spcAft>
                <a:spcPts val="300"/>
              </a:spcAft>
              <a:buClr>
                <a:srgbClr val="C00000"/>
              </a:buClr>
            </a:pPr>
            <a:r>
              <a:rPr lang="en-US" sz="1100" dirty="0" smtClean="0"/>
              <a:t>Removal of in-person requirements for TIN, with company registration</a:t>
            </a:r>
          </a:p>
          <a:p>
            <a:pPr lvl="1">
              <a:spcBef>
                <a:spcPts val="300"/>
              </a:spcBef>
              <a:spcAft>
                <a:spcPts val="300"/>
              </a:spcAft>
              <a:buClr>
                <a:srgbClr val="C00000"/>
              </a:buClr>
            </a:pPr>
            <a:r>
              <a:rPr lang="en-US" sz="1100" dirty="0" smtClean="0"/>
              <a:t>E-Filing and E-Payment processes to improve tax adherence and ease of payment</a:t>
            </a:r>
            <a:endParaRPr lang="en-US" sz="1100" dirty="0"/>
          </a:p>
        </p:txBody>
      </p:sp>
      <p:sp>
        <p:nvSpPr>
          <p:cNvPr id="56" name="TextBox 55"/>
          <p:cNvSpPr txBox="1">
            <a:spLocks/>
          </p:cNvSpPr>
          <p:nvPr/>
        </p:nvSpPr>
        <p:spPr>
          <a:xfrm>
            <a:off x="1838224" y="2638082"/>
            <a:ext cx="2609928" cy="83099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ts val="300"/>
              </a:spcBef>
              <a:spcAft>
                <a:spcPts val="300"/>
              </a:spcAft>
              <a:buClr>
                <a:srgbClr val="C00000"/>
              </a:buClr>
            </a:pPr>
            <a:r>
              <a:rPr lang="en-US" sz="1100" dirty="0" smtClean="0"/>
              <a:t>Publish laws and fees on website</a:t>
            </a:r>
          </a:p>
          <a:p>
            <a:pPr lvl="1">
              <a:spcBef>
                <a:spcPts val="300"/>
              </a:spcBef>
              <a:spcAft>
                <a:spcPts val="300"/>
              </a:spcAft>
              <a:buClr>
                <a:srgbClr val="C00000"/>
              </a:buClr>
            </a:pPr>
            <a:r>
              <a:rPr lang="en-US" sz="1100" dirty="0" smtClean="0"/>
              <a:t>Operationalize e-planning platform</a:t>
            </a:r>
          </a:p>
          <a:p>
            <a:pPr lvl="1">
              <a:spcBef>
                <a:spcPts val="300"/>
              </a:spcBef>
              <a:spcAft>
                <a:spcPts val="300"/>
              </a:spcAft>
              <a:buClr>
                <a:srgbClr val="C00000"/>
              </a:buClr>
            </a:pPr>
            <a:r>
              <a:rPr lang="en-US" sz="1100" dirty="0" smtClean="0"/>
              <a:t>Clearer application of regulations and requirements (e.g., Soil tests)</a:t>
            </a:r>
            <a:endParaRPr lang="en-US" sz="1100" dirty="0"/>
          </a:p>
        </p:txBody>
      </p:sp>
      <p:sp>
        <p:nvSpPr>
          <p:cNvPr id="17" name="Rectangle 16"/>
          <p:cNvSpPr>
            <a:spLocks/>
          </p:cNvSpPr>
          <p:nvPr/>
        </p:nvSpPr>
        <p:spPr>
          <a:xfrm>
            <a:off x="1769446" y="3861787"/>
            <a:ext cx="2747484" cy="1156022"/>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sp>
        <p:nvSpPr>
          <p:cNvPr id="28" name="Rectangle 27"/>
          <p:cNvSpPr>
            <a:spLocks/>
          </p:cNvSpPr>
          <p:nvPr/>
        </p:nvSpPr>
        <p:spPr>
          <a:xfrm>
            <a:off x="474487" y="3861787"/>
            <a:ext cx="1280748" cy="1156022"/>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sp>
        <p:nvSpPr>
          <p:cNvPr id="40" name="TextBox 39"/>
          <p:cNvSpPr txBox="1">
            <a:spLocks/>
          </p:cNvSpPr>
          <p:nvPr/>
        </p:nvSpPr>
        <p:spPr>
          <a:xfrm>
            <a:off x="592268" y="4595616"/>
            <a:ext cx="1045185" cy="328488"/>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algn="ctr"/>
            <a:r>
              <a:rPr lang="en-US" sz="1100" b="1" dirty="0">
                <a:solidFill>
                  <a:schemeClr val="accent4"/>
                </a:solidFill>
              </a:rPr>
              <a:t>GETTING ELECTRICITY</a:t>
            </a:r>
          </a:p>
        </p:txBody>
      </p:sp>
      <p:sp>
        <p:nvSpPr>
          <p:cNvPr id="79" name="Freeform 186"/>
          <p:cNvSpPr>
            <a:spLocks noEditPoints="1"/>
          </p:cNvSpPr>
          <p:nvPr/>
        </p:nvSpPr>
        <p:spPr bwMode="auto">
          <a:xfrm>
            <a:off x="881718" y="4042669"/>
            <a:ext cx="507881" cy="494624"/>
          </a:xfrm>
          <a:custGeom>
            <a:avLst/>
            <a:gdLst>
              <a:gd name="T0" fmla="*/ 4330 w 10434"/>
              <a:gd name="T1" fmla="*/ 9483 h 9793"/>
              <a:gd name="T2" fmla="*/ 5061 w 10434"/>
              <a:gd name="T3" fmla="*/ 8086 h 9793"/>
              <a:gd name="T4" fmla="*/ 5802 w 10434"/>
              <a:gd name="T5" fmla="*/ 9483 h 9793"/>
              <a:gd name="T6" fmla="*/ 5070 w 10434"/>
              <a:gd name="T7" fmla="*/ 9793 h 9793"/>
              <a:gd name="T8" fmla="*/ 1256 w 10434"/>
              <a:gd name="T9" fmla="*/ 8382 h 9793"/>
              <a:gd name="T10" fmla="*/ 1674 w 10434"/>
              <a:gd name="T11" fmla="*/ 7620 h 9793"/>
              <a:gd name="T12" fmla="*/ 2097 w 10434"/>
              <a:gd name="T13" fmla="*/ 8382 h 9793"/>
              <a:gd name="T14" fmla="*/ 8659 w 10434"/>
              <a:gd name="T15" fmla="*/ 8517 h 9793"/>
              <a:gd name="T16" fmla="*/ 8081 w 10434"/>
              <a:gd name="T17" fmla="*/ 7949 h 9793"/>
              <a:gd name="T18" fmla="*/ 9435 w 10434"/>
              <a:gd name="T19" fmla="*/ 7620 h 9793"/>
              <a:gd name="T20" fmla="*/ 8937 w 10434"/>
              <a:gd name="T21" fmla="*/ 8467 h 9793"/>
              <a:gd name="T22" fmla="*/ 4016 w 10434"/>
              <a:gd name="T23" fmla="*/ 7594 h 9793"/>
              <a:gd name="T24" fmla="*/ 2546 w 10434"/>
              <a:gd name="T25" fmla="*/ 4614 h 9793"/>
              <a:gd name="T26" fmla="*/ 5597 w 10434"/>
              <a:gd name="T27" fmla="*/ 1455 h 9793"/>
              <a:gd name="T28" fmla="*/ 7025 w 10434"/>
              <a:gd name="T29" fmla="*/ 5728 h 9793"/>
              <a:gd name="T30" fmla="*/ 5087 w 10434"/>
              <a:gd name="T31" fmla="*/ 7698 h 9793"/>
              <a:gd name="T32" fmla="*/ 5920 w 10434"/>
              <a:gd name="T33" fmla="*/ 6943 h 9793"/>
              <a:gd name="T34" fmla="*/ 7300 w 10434"/>
              <a:gd name="T35" fmla="*/ 3979 h 9793"/>
              <a:gd name="T36" fmla="*/ 3243 w 10434"/>
              <a:gd name="T37" fmla="*/ 2748 h 9793"/>
              <a:gd name="T38" fmla="*/ 4046 w 10434"/>
              <a:gd name="T39" fmla="*/ 6445 h 9793"/>
              <a:gd name="T40" fmla="*/ 5101 w 10434"/>
              <a:gd name="T41" fmla="*/ 7329 h 9793"/>
              <a:gd name="T42" fmla="*/ 3427 w 10434"/>
              <a:gd name="T43" fmla="*/ 4171 h 9793"/>
              <a:gd name="T44" fmla="*/ 4242 w 10434"/>
              <a:gd name="T45" fmla="*/ 2362 h 9793"/>
              <a:gd name="T46" fmla="*/ 4832 w 10434"/>
              <a:gd name="T47" fmla="*/ 2833 h 9793"/>
              <a:gd name="T48" fmla="*/ 3607 w 10434"/>
              <a:gd name="T49" fmla="*/ 4194 h 9793"/>
              <a:gd name="T50" fmla="*/ 545 w 10434"/>
              <a:gd name="T51" fmla="*/ 6070 h 9793"/>
              <a:gd name="T52" fmla="*/ 2030 w 10434"/>
              <a:gd name="T53" fmla="*/ 3556 h 9793"/>
              <a:gd name="T54" fmla="*/ 2164 w 10434"/>
              <a:gd name="T55" fmla="*/ 4685 h 9793"/>
              <a:gd name="T56" fmla="*/ 2769 w 10434"/>
              <a:gd name="T57" fmla="*/ 6156 h 9793"/>
              <a:gd name="T58" fmla="*/ 1695 w 10434"/>
              <a:gd name="T59" fmla="*/ 7218 h 9793"/>
              <a:gd name="T60" fmla="*/ 8157 w 10434"/>
              <a:gd name="T61" fmla="*/ 7204 h 9793"/>
              <a:gd name="T62" fmla="*/ 7460 w 10434"/>
              <a:gd name="T63" fmla="*/ 5839 h 9793"/>
              <a:gd name="T64" fmla="*/ 8338 w 10434"/>
              <a:gd name="T65" fmla="*/ 3584 h 9793"/>
              <a:gd name="T66" fmla="*/ 9915 w 10434"/>
              <a:gd name="T67" fmla="*/ 6070 h 9793"/>
              <a:gd name="T68" fmla="*/ 8773 w 10434"/>
              <a:gd name="T69" fmla="*/ 7225 h 9793"/>
              <a:gd name="T70" fmla="*/ 1792 w 10434"/>
              <a:gd name="T71" fmla="*/ 1977 h 9793"/>
              <a:gd name="T72" fmla="*/ 2274 w 10434"/>
              <a:gd name="T73" fmla="*/ 1951 h 9793"/>
              <a:gd name="T74" fmla="*/ 2127 w 10434"/>
              <a:gd name="T75" fmla="*/ 2230 h 9793"/>
              <a:gd name="T76" fmla="*/ 7494 w 10434"/>
              <a:gd name="T77" fmla="*/ 1883 h 9793"/>
              <a:gd name="T78" fmla="*/ 8199 w 10434"/>
              <a:gd name="T79" fmla="*/ 1503 h 9793"/>
              <a:gd name="T80" fmla="*/ 7406 w 10434"/>
              <a:gd name="T81" fmla="*/ 2120 h 9793"/>
              <a:gd name="T82" fmla="*/ 3173 w 10434"/>
              <a:gd name="T83" fmla="*/ 538 h 9793"/>
              <a:gd name="T84" fmla="*/ 3758 w 10434"/>
              <a:gd name="T85" fmla="*/ 1299 h 9793"/>
              <a:gd name="T86" fmla="*/ 3271 w 10434"/>
              <a:gd name="T87" fmla="*/ 1047 h 9793"/>
              <a:gd name="T88" fmla="*/ 6257 w 10434"/>
              <a:gd name="T89" fmla="*/ 1063 h 9793"/>
              <a:gd name="T90" fmla="*/ 6907 w 10434"/>
              <a:gd name="T91" fmla="*/ 448 h 9793"/>
              <a:gd name="T92" fmla="*/ 6438 w 10434"/>
              <a:gd name="T93" fmla="*/ 1317 h 9793"/>
              <a:gd name="T94" fmla="*/ 4807 w 10434"/>
              <a:gd name="T95" fmla="*/ 489 h 9793"/>
              <a:gd name="T96" fmla="*/ 5117 w 10434"/>
              <a:gd name="T97" fmla="*/ 0 h 9793"/>
              <a:gd name="T98" fmla="*/ 4981 w 10434"/>
              <a:gd name="T99" fmla="*/ 1016 h 9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34" h="9793">
                <a:moveTo>
                  <a:pt x="4812" y="9638"/>
                </a:moveTo>
                <a:lnTo>
                  <a:pt x="4644" y="9483"/>
                </a:lnTo>
                <a:lnTo>
                  <a:pt x="4330" y="9483"/>
                </a:lnTo>
                <a:cubicBezTo>
                  <a:pt x="3875" y="9483"/>
                  <a:pt x="3901" y="9528"/>
                  <a:pt x="3910" y="8727"/>
                </a:cubicBezTo>
                <a:lnTo>
                  <a:pt x="3918" y="8086"/>
                </a:lnTo>
                <a:lnTo>
                  <a:pt x="5061" y="8086"/>
                </a:lnTo>
                <a:lnTo>
                  <a:pt x="6204" y="8086"/>
                </a:lnTo>
                <a:lnTo>
                  <a:pt x="6211" y="8727"/>
                </a:lnTo>
                <a:cubicBezTo>
                  <a:pt x="6221" y="9526"/>
                  <a:pt x="6245" y="9483"/>
                  <a:pt x="5802" y="9483"/>
                </a:cubicBezTo>
                <a:lnTo>
                  <a:pt x="5498" y="9483"/>
                </a:lnTo>
                <a:lnTo>
                  <a:pt x="5418" y="9584"/>
                </a:lnTo>
                <a:cubicBezTo>
                  <a:pt x="5314" y="9714"/>
                  <a:pt x="5183" y="9793"/>
                  <a:pt x="5070" y="9793"/>
                </a:cubicBezTo>
                <a:cubicBezTo>
                  <a:pt x="4999" y="9793"/>
                  <a:pt x="4942" y="9759"/>
                  <a:pt x="4812" y="9638"/>
                </a:cubicBezTo>
                <a:close/>
                <a:moveTo>
                  <a:pt x="1523" y="8467"/>
                </a:moveTo>
                <a:cubicBezTo>
                  <a:pt x="1439" y="8393"/>
                  <a:pt x="1406" y="8382"/>
                  <a:pt x="1256" y="8382"/>
                </a:cubicBezTo>
                <a:cubicBezTo>
                  <a:pt x="1016" y="8382"/>
                  <a:pt x="997" y="8349"/>
                  <a:pt x="997" y="7938"/>
                </a:cubicBezTo>
                <a:lnTo>
                  <a:pt x="997" y="7620"/>
                </a:lnTo>
                <a:lnTo>
                  <a:pt x="1674" y="7620"/>
                </a:lnTo>
                <a:lnTo>
                  <a:pt x="2352" y="7620"/>
                </a:lnTo>
                <a:lnTo>
                  <a:pt x="2352" y="7957"/>
                </a:lnTo>
                <a:cubicBezTo>
                  <a:pt x="2352" y="8363"/>
                  <a:pt x="2340" y="8382"/>
                  <a:pt x="2097" y="8382"/>
                </a:cubicBezTo>
                <a:cubicBezTo>
                  <a:pt x="1968" y="8382"/>
                  <a:pt x="1923" y="8394"/>
                  <a:pt x="1894" y="8434"/>
                </a:cubicBezTo>
                <a:cubicBezTo>
                  <a:pt x="1797" y="8571"/>
                  <a:pt x="1656" y="8583"/>
                  <a:pt x="1523" y="8467"/>
                </a:cubicBezTo>
                <a:close/>
                <a:moveTo>
                  <a:pt x="8659" y="8517"/>
                </a:moveTo>
                <a:cubicBezTo>
                  <a:pt x="8628" y="8500"/>
                  <a:pt x="8586" y="8462"/>
                  <a:pt x="8566" y="8434"/>
                </a:cubicBezTo>
                <a:cubicBezTo>
                  <a:pt x="8537" y="8393"/>
                  <a:pt x="8491" y="8382"/>
                  <a:pt x="8352" y="8382"/>
                </a:cubicBezTo>
                <a:cubicBezTo>
                  <a:pt x="8095" y="8382"/>
                  <a:pt x="8081" y="8360"/>
                  <a:pt x="8081" y="7949"/>
                </a:cubicBezTo>
                <a:lnTo>
                  <a:pt x="8081" y="7620"/>
                </a:lnTo>
                <a:lnTo>
                  <a:pt x="8758" y="7620"/>
                </a:lnTo>
                <a:lnTo>
                  <a:pt x="9435" y="7620"/>
                </a:lnTo>
                <a:lnTo>
                  <a:pt x="9435" y="7954"/>
                </a:lnTo>
                <a:cubicBezTo>
                  <a:pt x="9435" y="8354"/>
                  <a:pt x="9419" y="8382"/>
                  <a:pt x="9183" y="8382"/>
                </a:cubicBezTo>
                <a:cubicBezTo>
                  <a:pt x="9057" y="8382"/>
                  <a:pt x="9018" y="8395"/>
                  <a:pt x="8937" y="8467"/>
                </a:cubicBezTo>
                <a:cubicBezTo>
                  <a:pt x="8836" y="8556"/>
                  <a:pt x="8753" y="8571"/>
                  <a:pt x="8659" y="8517"/>
                </a:cubicBezTo>
                <a:close/>
                <a:moveTo>
                  <a:pt x="4036" y="7686"/>
                </a:moveTo>
                <a:cubicBezTo>
                  <a:pt x="4025" y="7676"/>
                  <a:pt x="4016" y="7634"/>
                  <a:pt x="4016" y="7594"/>
                </a:cubicBezTo>
                <a:cubicBezTo>
                  <a:pt x="4016" y="7554"/>
                  <a:pt x="3992" y="7426"/>
                  <a:pt x="3964" y="7310"/>
                </a:cubicBezTo>
                <a:cubicBezTo>
                  <a:pt x="3815" y="6709"/>
                  <a:pt x="3596" y="6283"/>
                  <a:pt x="3178" y="5781"/>
                </a:cubicBezTo>
                <a:cubicBezTo>
                  <a:pt x="2846" y="5381"/>
                  <a:pt x="2672" y="5059"/>
                  <a:pt x="2546" y="4614"/>
                </a:cubicBezTo>
                <a:cubicBezTo>
                  <a:pt x="2484" y="4391"/>
                  <a:pt x="2492" y="3596"/>
                  <a:pt x="2560" y="3344"/>
                </a:cubicBezTo>
                <a:cubicBezTo>
                  <a:pt x="2818" y="2392"/>
                  <a:pt x="3567" y="1675"/>
                  <a:pt x="4533" y="1455"/>
                </a:cubicBezTo>
                <a:cubicBezTo>
                  <a:pt x="4785" y="1398"/>
                  <a:pt x="5352" y="1398"/>
                  <a:pt x="5597" y="1455"/>
                </a:cubicBezTo>
                <a:cubicBezTo>
                  <a:pt x="6690" y="1710"/>
                  <a:pt x="7543" y="2655"/>
                  <a:pt x="7664" y="3745"/>
                </a:cubicBezTo>
                <a:cubicBezTo>
                  <a:pt x="7705" y="4112"/>
                  <a:pt x="7662" y="4504"/>
                  <a:pt x="7541" y="4844"/>
                </a:cubicBezTo>
                <a:cubicBezTo>
                  <a:pt x="7415" y="5203"/>
                  <a:pt x="7303" y="5395"/>
                  <a:pt x="7025" y="5728"/>
                </a:cubicBezTo>
                <a:cubicBezTo>
                  <a:pt x="6554" y="6293"/>
                  <a:pt x="6301" y="6802"/>
                  <a:pt x="6168" y="7451"/>
                </a:cubicBezTo>
                <a:lnTo>
                  <a:pt x="6118" y="7691"/>
                </a:lnTo>
                <a:lnTo>
                  <a:pt x="5087" y="7698"/>
                </a:lnTo>
                <a:cubicBezTo>
                  <a:pt x="4519" y="7702"/>
                  <a:pt x="4046" y="7697"/>
                  <a:pt x="4036" y="7686"/>
                </a:cubicBezTo>
                <a:close/>
                <a:moveTo>
                  <a:pt x="5839" y="7211"/>
                </a:moveTo>
                <a:cubicBezTo>
                  <a:pt x="5858" y="7149"/>
                  <a:pt x="5895" y="7028"/>
                  <a:pt x="5920" y="6943"/>
                </a:cubicBezTo>
                <a:cubicBezTo>
                  <a:pt x="6076" y="6420"/>
                  <a:pt x="6322" y="5993"/>
                  <a:pt x="6791" y="5433"/>
                </a:cubicBezTo>
                <a:cubicBezTo>
                  <a:pt x="6974" y="5214"/>
                  <a:pt x="7175" y="4827"/>
                  <a:pt x="7252" y="4544"/>
                </a:cubicBezTo>
                <a:cubicBezTo>
                  <a:pt x="7289" y="4409"/>
                  <a:pt x="7302" y="4260"/>
                  <a:pt x="7300" y="3979"/>
                </a:cubicBezTo>
                <a:cubicBezTo>
                  <a:pt x="7299" y="3634"/>
                  <a:pt x="7291" y="3574"/>
                  <a:pt x="7213" y="3337"/>
                </a:cubicBezTo>
                <a:cubicBezTo>
                  <a:pt x="6907" y="2402"/>
                  <a:pt x="6047" y="1768"/>
                  <a:pt x="5089" y="1771"/>
                </a:cubicBezTo>
                <a:cubicBezTo>
                  <a:pt x="4327" y="1773"/>
                  <a:pt x="3651" y="2131"/>
                  <a:pt x="3243" y="2748"/>
                </a:cubicBezTo>
                <a:cubicBezTo>
                  <a:pt x="2960" y="3177"/>
                  <a:pt x="2854" y="3521"/>
                  <a:pt x="2856" y="4008"/>
                </a:cubicBezTo>
                <a:cubicBezTo>
                  <a:pt x="2858" y="4565"/>
                  <a:pt x="3049" y="5058"/>
                  <a:pt x="3441" y="5517"/>
                </a:cubicBezTo>
                <a:cubicBezTo>
                  <a:pt x="3715" y="5838"/>
                  <a:pt x="3875" y="6083"/>
                  <a:pt x="4046" y="6445"/>
                </a:cubicBezTo>
                <a:cubicBezTo>
                  <a:pt x="4173" y="6717"/>
                  <a:pt x="4327" y="7161"/>
                  <a:pt x="4327" y="7259"/>
                </a:cubicBezTo>
                <a:cubicBezTo>
                  <a:pt x="4327" y="7284"/>
                  <a:pt x="4343" y="7311"/>
                  <a:pt x="4362" y="7319"/>
                </a:cubicBezTo>
                <a:cubicBezTo>
                  <a:pt x="4382" y="7327"/>
                  <a:pt x="4714" y="7332"/>
                  <a:pt x="5101" y="7329"/>
                </a:cubicBezTo>
                <a:lnTo>
                  <a:pt x="5804" y="7324"/>
                </a:lnTo>
                <a:lnTo>
                  <a:pt x="5839" y="7211"/>
                </a:lnTo>
                <a:close/>
                <a:moveTo>
                  <a:pt x="3427" y="4171"/>
                </a:moveTo>
                <a:cubicBezTo>
                  <a:pt x="3311" y="4109"/>
                  <a:pt x="3245" y="3994"/>
                  <a:pt x="3248" y="3858"/>
                </a:cubicBezTo>
                <a:cubicBezTo>
                  <a:pt x="3250" y="3669"/>
                  <a:pt x="3328" y="3397"/>
                  <a:pt x="3445" y="3161"/>
                </a:cubicBezTo>
                <a:cubicBezTo>
                  <a:pt x="3593" y="2864"/>
                  <a:pt x="3950" y="2506"/>
                  <a:pt x="4242" y="2362"/>
                </a:cubicBezTo>
                <a:cubicBezTo>
                  <a:pt x="4498" y="2236"/>
                  <a:pt x="4779" y="2162"/>
                  <a:pt x="4907" y="2186"/>
                </a:cubicBezTo>
                <a:cubicBezTo>
                  <a:pt x="5015" y="2206"/>
                  <a:pt x="5132" y="2330"/>
                  <a:pt x="5159" y="2453"/>
                </a:cubicBezTo>
                <a:cubicBezTo>
                  <a:pt x="5195" y="2619"/>
                  <a:pt x="5040" y="2800"/>
                  <a:pt x="4832" y="2833"/>
                </a:cubicBezTo>
                <a:cubicBezTo>
                  <a:pt x="4526" y="2882"/>
                  <a:pt x="4153" y="3174"/>
                  <a:pt x="4010" y="3478"/>
                </a:cubicBezTo>
                <a:cubicBezTo>
                  <a:pt x="3968" y="3566"/>
                  <a:pt x="3918" y="3724"/>
                  <a:pt x="3899" y="3829"/>
                </a:cubicBezTo>
                <a:cubicBezTo>
                  <a:pt x="3855" y="4068"/>
                  <a:pt x="3770" y="4174"/>
                  <a:pt x="3607" y="4194"/>
                </a:cubicBezTo>
                <a:cubicBezTo>
                  <a:pt x="3543" y="4202"/>
                  <a:pt x="3465" y="4192"/>
                  <a:pt x="3427" y="4171"/>
                </a:cubicBezTo>
                <a:close/>
                <a:moveTo>
                  <a:pt x="1055" y="7105"/>
                </a:moveTo>
                <a:cubicBezTo>
                  <a:pt x="945" y="6655"/>
                  <a:pt x="837" y="6435"/>
                  <a:pt x="545" y="6070"/>
                </a:cubicBezTo>
                <a:cubicBezTo>
                  <a:pt x="355" y="5831"/>
                  <a:pt x="261" y="5650"/>
                  <a:pt x="196" y="5394"/>
                </a:cubicBezTo>
                <a:cubicBezTo>
                  <a:pt x="0" y="4630"/>
                  <a:pt x="498" y="3797"/>
                  <a:pt x="1283" y="3573"/>
                </a:cubicBezTo>
                <a:cubicBezTo>
                  <a:pt x="1463" y="3522"/>
                  <a:pt x="1903" y="3512"/>
                  <a:pt x="2030" y="3556"/>
                </a:cubicBezTo>
                <a:lnTo>
                  <a:pt x="2112" y="3585"/>
                </a:lnTo>
                <a:lnTo>
                  <a:pt x="2113" y="4043"/>
                </a:lnTo>
                <a:cubicBezTo>
                  <a:pt x="2114" y="4386"/>
                  <a:pt x="2127" y="4548"/>
                  <a:pt x="2164" y="4685"/>
                </a:cubicBezTo>
                <a:cubicBezTo>
                  <a:pt x="2281" y="5121"/>
                  <a:pt x="2469" y="5514"/>
                  <a:pt x="2700" y="5808"/>
                </a:cubicBezTo>
                <a:cubicBezTo>
                  <a:pt x="2764" y="5891"/>
                  <a:pt x="2829" y="5975"/>
                  <a:pt x="2843" y="5995"/>
                </a:cubicBezTo>
                <a:cubicBezTo>
                  <a:pt x="2861" y="6021"/>
                  <a:pt x="2838" y="6070"/>
                  <a:pt x="2769" y="6156"/>
                </a:cubicBezTo>
                <a:cubicBezTo>
                  <a:pt x="2552" y="6423"/>
                  <a:pt x="2403" y="6734"/>
                  <a:pt x="2338" y="7056"/>
                </a:cubicBezTo>
                <a:lnTo>
                  <a:pt x="2307" y="7211"/>
                </a:lnTo>
                <a:lnTo>
                  <a:pt x="1695" y="7218"/>
                </a:lnTo>
                <a:lnTo>
                  <a:pt x="1084" y="7226"/>
                </a:lnTo>
                <a:lnTo>
                  <a:pt x="1055" y="7105"/>
                </a:lnTo>
                <a:close/>
                <a:moveTo>
                  <a:pt x="8157" y="7204"/>
                </a:moveTo>
                <a:cubicBezTo>
                  <a:pt x="8150" y="7192"/>
                  <a:pt x="8135" y="7132"/>
                  <a:pt x="8124" y="7070"/>
                </a:cubicBezTo>
                <a:cubicBezTo>
                  <a:pt x="8064" y="6738"/>
                  <a:pt x="7918" y="6442"/>
                  <a:pt x="7641" y="6093"/>
                </a:cubicBezTo>
                <a:cubicBezTo>
                  <a:pt x="7541" y="5968"/>
                  <a:pt x="7460" y="5854"/>
                  <a:pt x="7460" y="5839"/>
                </a:cubicBezTo>
                <a:cubicBezTo>
                  <a:pt x="7460" y="5825"/>
                  <a:pt x="7503" y="5754"/>
                  <a:pt x="7556" y="5680"/>
                </a:cubicBezTo>
                <a:cubicBezTo>
                  <a:pt x="7881" y="5227"/>
                  <a:pt x="8091" y="4523"/>
                  <a:pt x="8078" y="3930"/>
                </a:cubicBezTo>
                <a:cubicBezTo>
                  <a:pt x="8072" y="3656"/>
                  <a:pt x="8064" y="3667"/>
                  <a:pt x="8338" y="3584"/>
                </a:cubicBezTo>
                <a:cubicBezTo>
                  <a:pt x="8680" y="3481"/>
                  <a:pt x="9132" y="3518"/>
                  <a:pt x="9449" y="3676"/>
                </a:cubicBezTo>
                <a:cubicBezTo>
                  <a:pt x="10080" y="3989"/>
                  <a:pt x="10434" y="4734"/>
                  <a:pt x="10265" y="5394"/>
                </a:cubicBezTo>
                <a:cubicBezTo>
                  <a:pt x="10199" y="5650"/>
                  <a:pt x="10105" y="5831"/>
                  <a:pt x="9915" y="6070"/>
                </a:cubicBezTo>
                <a:cubicBezTo>
                  <a:pt x="9624" y="6435"/>
                  <a:pt x="9515" y="6656"/>
                  <a:pt x="9406" y="7105"/>
                </a:cubicBezTo>
                <a:lnTo>
                  <a:pt x="9377" y="7225"/>
                </a:lnTo>
                <a:lnTo>
                  <a:pt x="8773" y="7225"/>
                </a:lnTo>
                <a:cubicBezTo>
                  <a:pt x="8440" y="7225"/>
                  <a:pt x="8163" y="7215"/>
                  <a:pt x="8157" y="7204"/>
                </a:cubicBezTo>
                <a:close/>
                <a:moveTo>
                  <a:pt x="2127" y="2230"/>
                </a:moveTo>
                <a:cubicBezTo>
                  <a:pt x="1949" y="2108"/>
                  <a:pt x="1798" y="1994"/>
                  <a:pt x="1792" y="1977"/>
                </a:cubicBezTo>
                <a:cubicBezTo>
                  <a:pt x="1786" y="1959"/>
                  <a:pt x="1815" y="1894"/>
                  <a:pt x="1855" y="1833"/>
                </a:cubicBezTo>
                <a:lnTo>
                  <a:pt x="1929" y="1721"/>
                </a:lnTo>
                <a:lnTo>
                  <a:pt x="2274" y="1951"/>
                </a:lnTo>
                <a:cubicBezTo>
                  <a:pt x="2464" y="2077"/>
                  <a:pt x="2630" y="2190"/>
                  <a:pt x="2643" y="2202"/>
                </a:cubicBezTo>
                <a:cubicBezTo>
                  <a:pt x="2674" y="2229"/>
                  <a:pt x="2531" y="2456"/>
                  <a:pt x="2485" y="2453"/>
                </a:cubicBezTo>
                <a:cubicBezTo>
                  <a:pt x="2466" y="2452"/>
                  <a:pt x="2305" y="2351"/>
                  <a:pt x="2127" y="2230"/>
                </a:cubicBezTo>
                <a:close/>
                <a:moveTo>
                  <a:pt x="7406" y="2120"/>
                </a:moveTo>
                <a:lnTo>
                  <a:pt x="7317" y="2008"/>
                </a:lnTo>
                <a:lnTo>
                  <a:pt x="7494" y="1883"/>
                </a:lnTo>
                <a:cubicBezTo>
                  <a:pt x="7592" y="1814"/>
                  <a:pt x="7779" y="1686"/>
                  <a:pt x="7911" y="1598"/>
                </a:cubicBezTo>
                <a:lnTo>
                  <a:pt x="8151" y="1439"/>
                </a:lnTo>
                <a:lnTo>
                  <a:pt x="8199" y="1503"/>
                </a:lnTo>
                <a:cubicBezTo>
                  <a:pt x="8265" y="1590"/>
                  <a:pt x="8318" y="1691"/>
                  <a:pt x="8304" y="1703"/>
                </a:cubicBezTo>
                <a:cubicBezTo>
                  <a:pt x="8240" y="1755"/>
                  <a:pt x="7569" y="2204"/>
                  <a:pt x="7537" y="2217"/>
                </a:cubicBezTo>
                <a:cubicBezTo>
                  <a:pt x="7510" y="2227"/>
                  <a:pt x="7463" y="2192"/>
                  <a:pt x="7406" y="2120"/>
                </a:cubicBezTo>
                <a:close/>
                <a:moveTo>
                  <a:pt x="3271" y="1047"/>
                </a:moveTo>
                <a:cubicBezTo>
                  <a:pt x="3153" y="831"/>
                  <a:pt x="3057" y="643"/>
                  <a:pt x="3057" y="629"/>
                </a:cubicBezTo>
                <a:cubicBezTo>
                  <a:pt x="3057" y="615"/>
                  <a:pt x="3109" y="574"/>
                  <a:pt x="3173" y="538"/>
                </a:cubicBezTo>
                <a:cubicBezTo>
                  <a:pt x="3270" y="483"/>
                  <a:pt x="3294" y="479"/>
                  <a:pt x="3324" y="512"/>
                </a:cubicBezTo>
                <a:cubicBezTo>
                  <a:pt x="3344" y="533"/>
                  <a:pt x="3450" y="719"/>
                  <a:pt x="3559" y="925"/>
                </a:cubicBezTo>
                <a:lnTo>
                  <a:pt x="3758" y="1299"/>
                </a:lnTo>
                <a:lnTo>
                  <a:pt x="3655" y="1369"/>
                </a:lnTo>
                <a:cubicBezTo>
                  <a:pt x="3598" y="1408"/>
                  <a:pt x="3537" y="1439"/>
                  <a:pt x="3519" y="1439"/>
                </a:cubicBezTo>
                <a:cubicBezTo>
                  <a:pt x="3500" y="1439"/>
                  <a:pt x="3389" y="1263"/>
                  <a:pt x="3271" y="1047"/>
                </a:cubicBezTo>
                <a:close/>
                <a:moveTo>
                  <a:pt x="6296" y="1267"/>
                </a:moveTo>
                <a:cubicBezTo>
                  <a:pt x="6237" y="1237"/>
                  <a:pt x="6190" y="1206"/>
                  <a:pt x="6190" y="1197"/>
                </a:cubicBezTo>
                <a:cubicBezTo>
                  <a:pt x="6190" y="1188"/>
                  <a:pt x="6220" y="1128"/>
                  <a:pt x="6257" y="1063"/>
                </a:cubicBezTo>
                <a:cubicBezTo>
                  <a:pt x="6293" y="998"/>
                  <a:pt x="6396" y="806"/>
                  <a:pt x="6486" y="635"/>
                </a:cubicBezTo>
                <a:cubicBezTo>
                  <a:pt x="6575" y="464"/>
                  <a:pt x="6652" y="320"/>
                  <a:pt x="6656" y="316"/>
                </a:cubicBezTo>
                <a:cubicBezTo>
                  <a:pt x="6668" y="302"/>
                  <a:pt x="6889" y="419"/>
                  <a:pt x="6907" y="448"/>
                </a:cubicBezTo>
                <a:cubicBezTo>
                  <a:pt x="6916" y="462"/>
                  <a:pt x="6892" y="529"/>
                  <a:pt x="6855" y="597"/>
                </a:cubicBezTo>
                <a:cubicBezTo>
                  <a:pt x="6817" y="664"/>
                  <a:pt x="6717" y="853"/>
                  <a:pt x="6631" y="1016"/>
                </a:cubicBezTo>
                <a:cubicBezTo>
                  <a:pt x="6545" y="1179"/>
                  <a:pt x="6458" y="1314"/>
                  <a:pt x="6438" y="1317"/>
                </a:cubicBezTo>
                <a:cubicBezTo>
                  <a:pt x="6418" y="1319"/>
                  <a:pt x="6354" y="1297"/>
                  <a:pt x="6296" y="1267"/>
                </a:cubicBezTo>
                <a:close/>
                <a:moveTo>
                  <a:pt x="4826" y="997"/>
                </a:moveTo>
                <a:cubicBezTo>
                  <a:pt x="4815" y="987"/>
                  <a:pt x="4807" y="758"/>
                  <a:pt x="4807" y="489"/>
                </a:cubicBezTo>
                <a:lnTo>
                  <a:pt x="4807" y="0"/>
                </a:lnTo>
                <a:lnTo>
                  <a:pt x="4962" y="0"/>
                </a:lnTo>
                <a:lnTo>
                  <a:pt x="5117" y="0"/>
                </a:lnTo>
                <a:lnTo>
                  <a:pt x="5117" y="508"/>
                </a:lnTo>
                <a:lnTo>
                  <a:pt x="5117" y="1016"/>
                </a:lnTo>
                <a:lnTo>
                  <a:pt x="4981" y="1016"/>
                </a:lnTo>
                <a:cubicBezTo>
                  <a:pt x="4906" y="1016"/>
                  <a:pt x="4836" y="1008"/>
                  <a:pt x="4826" y="997"/>
                </a:cubicBezTo>
                <a:close/>
              </a:path>
            </a:pathLst>
          </a:custGeom>
          <a:solidFill>
            <a:schemeClr val="accent4"/>
          </a:solidFill>
          <a:ln w="0">
            <a:noFill/>
            <a:prstDash val="solid"/>
            <a:round/>
            <a:headEnd/>
            <a:tailEnd/>
          </a:ln>
          <a:effectLst/>
        </p:spPr>
        <p:txBody>
          <a:bodyPr vert="horz" wrap="square" lIns="91434" tIns="45717" rIns="91434" bIns="45717" numCol="1" anchor="t" anchorCtr="0" compatLnSpc="1">
            <a:prstTxWarp prst="textNoShape">
              <a:avLst/>
            </a:prstTxWarp>
            <a:noAutofit/>
          </a:bodyPr>
          <a:lstStyle/>
          <a:p>
            <a:pPr>
              <a:buClr>
                <a:schemeClr val="lt1"/>
              </a:buClr>
            </a:pPr>
            <a:endParaRPr lang="en-US" sz="1100" b="1">
              <a:solidFill>
                <a:schemeClr val="lt1"/>
              </a:solidFill>
              <a:latin typeface="+mn-lt"/>
            </a:endParaRPr>
          </a:p>
        </p:txBody>
      </p:sp>
      <p:sp>
        <p:nvSpPr>
          <p:cNvPr id="18" name="Rectangle 17"/>
          <p:cNvSpPr>
            <a:spLocks/>
          </p:cNvSpPr>
          <p:nvPr/>
        </p:nvSpPr>
        <p:spPr>
          <a:xfrm flipH="1">
            <a:off x="5922030" y="3861787"/>
            <a:ext cx="2747484" cy="1156022"/>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sp>
        <p:nvSpPr>
          <p:cNvPr id="29" name="Rectangle 28"/>
          <p:cNvSpPr>
            <a:spLocks/>
          </p:cNvSpPr>
          <p:nvPr/>
        </p:nvSpPr>
        <p:spPr>
          <a:xfrm>
            <a:off x="4627071" y="3861787"/>
            <a:ext cx="1280748" cy="1156022"/>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sp>
        <p:nvSpPr>
          <p:cNvPr id="44" name="TextBox 43"/>
          <p:cNvSpPr txBox="1">
            <a:spLocks/>
          </p:cNvSpPr>
          <p:nvPr/>
        </p:nvSpPr>
        <p:spPr>
          <a:xfrm>
            <a:off x="4716836" y="4604072"/>
            <a:ext cx="1101217" cy="33855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algn="ctr"/>
            <a:r>
              <a:rPr lang="en-US" sz="1100" b="1" dirty="0">
                <a:solidFill>
                  <a:schemeClr val="accent4"/>
                </a:solidFill>
              </a:rPr>
              <a:t>TRADING ACROSS BORDERS</a:t>
            </a:r>
          </a:p>
        </p:txBody>
      </p:sp>
      <p:grpSp>
        <p:nvGrpSpPr>
          <p:cNvPr id="146" name="Group 145"/>
          <p:cNvGrpSpPr/>
          <p:nvPr/>
        </p:nvGrpSpPr>
        <p:grpSpPr>
          <a:xfrm>
            <a:off x="4996973" y="4125873"/>
            <a:ext cx="535592" cy="328218"/>
            <a:chOff x="4056624" y="727136"/>
            <a:chExt cx="1057622" cy="628803"/>
          </a:xfrm>
          <a:solidFill>
            <a:schemeClr val="accent4"/>
          </a:solidFill>
        </p:grpSpPr>
        <p:sp>
          <p:nvSpPr>
            <p:cNvPr id="147" name="Freeform 146"/>
            <p:cNvSpPr/>
            <p:nvPr/>
          </p:nvSpPr>
          <p:spPr>
            <a:xfrm>
              <a:off x="4257678" y="796910"/>
              <a:ext cx="583895" cy="539829"/>
            </a:xfrm>
            <a:custGeom>
              <a:avLst/>
              <a:gdLst>
                <a:gd name="connsiteX0" fmla="*/ 4762 w 1514475"/>
                <a:gd name="connsiteY0" fmla="*/ 252412 h 1400175"/>
                <a:gd name="connsiteX1" fmla="*/ 71437 w 1514475"/>
                <a:gd name="connsiteY1" fmla="*/ 252412 h 1400175"/>
                <a:gd name="connsiteX2" fmla="*/ 561975 w 1514475"/>
                <a:gd name="connsiteY2" fmla="*/ 0 h 1400175"/>
                <a:gd name="connsiteX3" fmla="*/ 238125 w 1514475"/>
                <a:gd name="connsiteY3" fmla="*/ 314325 h 1400175"/>
                <a:gd name="connsiteX4" fmla="*/ 390525 w 1514475"/>
                <a:gd name="connsiteY4" fmla="*/ 571500 h 1400175"/>
                <a:gd name="connsiteX5" fmla="*/ 852487 w 1514475"/>
                <a:gd name="connsiteY5" fmla="*/ 304800 h 1400175"/>
                <a:gd name="connsiteX6" fmla="*/ 1514475 w 1514475"/>
                <a:gd name="connsiteY6" fmla="*/ 995362 h 1400175"/>
                <a:gd name="connsiteX7" fmla="*/ 547687 w 1514475"/>
                <a:gd name="connsiteY7" fmla="*/ 1400175 h 1400175"/>
                <a:gd name="connsiteX8" fmla="*/ 85725 w 1514475"/>
                <a:gd name="connsiteY8" fmla="*/ 938212 h 1400175"/>
                <a:gd name="connsiteX9" fmla="*/ 0 w 1514475"/>
                <a:gd name="connsiteY9" fmla="*/ 942975 h 1400175"/>
                <a:gd name="connsiteX10" fmla="*/ 4762 w 1514475"/>
                <a:gd name="connsiteY10" fmla="*/ 252412 h 1400175"/>
                <a:gd name="connsiteX0" fmla="*/ 4762 w 1514475"/>
                <a:gd name="connsiteY0" fmla="*/ 252412 h 1400175"/>
                <a:gd name="connsiteX1" fmla="*/ 71437 w 1514475"/>
                <a:gd name="connsiteY1" fmla="*/ 252412 h 1400175"/>
                <a:gd name="connsiteX2" fmla="*/ 561975 w 1514475"/>
                <a:gd name="connsiteY2" fmla="*/ 0 h 1400175"/>
                <a:gd name="connsiteX3" fmla="*/ 238125 w 1514475"/>
                <a:gd name="connsiteY3" fmla="*/ 314325 h 1400175"/>
                <a:gd name="connsiteX4" fmla="*/ 390525 w 1514475"/>
                <a:gd name="connsiteY4" fmla="*/ 571500 h 1400175"/>
                <a:gd name="connsiteX5" fmla="*/ 852487 w 1514475"/>
                <a:gd name="connsiteY5" fmla="*/ 304800 h 1400175"/>
                <a:gd name="connsiteX6" fmla="*/ 1514475 w 1514475"/>
                <a:gd name="connsiteY6" fmla="*/ 995362 h 1400175"/>
                <a:gd name="connsiteX7" fmla="*/ 547687 w 1514475"/>
                <a:gd name="connsiteY7" fmla="*/ 1400175 h 1400175"/>
                <a:gd name="connsiteX8" fmla="*/ 85725 w 1514475"/>
                <a:gd name="connsiteY8" fmla="*/ 938212 h 1400175"/>
                <a:gd name="connsiteX9" fmla="*/ 0 w 1514475"/>
                <a:gd name="connsiteY9" fmla="*/ 942975 h 1400175"/>
                <a:gd name="connsiteX10" fmla="*/ 4762 w 1514475"/>
                <a:gd name="connsiteY10" fmla="*/ 252412 h 1400175"/>
                <a:gd name="connsiteX0" fmla="*/ 4762 w 1514475"/>
                <a:gd name="connsiteY0" fmla="*/ 252412 h 1400175"/>
                <a:gd name="connsiteX1" fmla="*/ 71437 w 1514475"/>
                <a:gd name="connsiteY1" fmla="*/ 252412 h 1400175"/>
                <a:gd name="connsiteX2" fmla="*/ 561975 w 1514475"/>
                <a:gd name="connsiteY2" fmla="*/ 0 h 1400175"/>
                <a:gd name="connsiteX3" fmla="*/ 238125 w 1514475"/>
                <a:gd name="connsiteY3" fmla="*/ 314325 h 1400175"/>
                <a:gd name="connsiteX4" fmla="*/ 390525 w 1514475"/>
                <a:gd name="connsiteY4" fmla="*/ 571500 h 1400175"/>
                <a:gd name="connsiteX5" fmla="*/ 852487 w 1514475"/>
                <a:gd name="connsiteY5" fmla="*/ 304800 h 1400175"/>
                <a:gd name="connsiteX6" fmla="*/ 1514475 w 1514475"/>
                <a:gd name="connsiteY6" fmla="*/ 995362 h 1400175"/>
                <a:gd name="connsiteX7" fmla="*/ 547687 w 1514475"/>
                <a:gd name="connsiteY7" fmla="*/ 1400175 h 1400175"/>
                <a:gd name="connsiteX8" fmla="*/ 85725 w 1514475"/>
                <a:gd name="connsiteY8" fmla="*/ 938212 h 1400175"/>
                <a:gd name="connsiteX9" fmla="*/ 0 w 1514475"/>
                <a:gd name="connsiteY9" fmla="*/ 942975 h 1400175"/>
                <a:gd name="connsiteX10" fmla="*/ 4762 w 1514475"/>
                <a:gd name="connsiteY10" fmla="*/ 252412 h 1400175"/>
                <a:gd name="connsiteX0" fmla="*/ 4762 w 1514475"/>
                <a:gd name="connsiteY0" fmla="*/ 252412 h 1400175"/>
                <a:gd name="connsiteX1" fmla="*/ 71437 w 1514475"/>
                <a:gd name="connsiteY1" fmla="*/ 252412 h 1400175"/>
                <a:gd name="connsiteX2" fmla="*/ 561975 w 1514475"/>
                <a:gd name="connsiteY2" fmla="*/ 0 h 1400175"/>
                <a:gd name="connsiteX3" fmla="*/ 238125 w 1514475"/>
                <a:gd name="connsiteY3" fmla="*/ 314325 h 1400175"/>
                <a:gd name="connsiteX4" fmla="*/ 390525 w 1514475"/>
                <a:gd name="connsiteY4" fmla="*/ 571500 h 1400175"/>
                <a:gd name="connsiteX5" fmla="*/ 852487 w 1514475"/>
                <a:gd name="connsiteY5" fmla="*/ 304800 h 1400175"/>
                <a:gd name="connsiteX6" fmla="*/ 1514475 w 1514475"/>
                <a:gd name="connsiteY6" fmla="*/ 995362 h 1400175"/>
                <a:gd name="connsiteX7" fmla="*/ 547687 w 1514475"/>
                <a:gd name="connsiteY7" fmla="*/ 1400175 h 1400175"/>
                <a:gd name="connsiteX8" fmla="*/ 85725 w 1514475"/>
                <a:gd name="connsiteY8" fmla="*/ 938212 h 1400175"/>
                <a:gd name="connsiteX9" fmla="*/ 0 w 1514475"/>
                <a:gd name="connsiteY9" fmla="*/ 942975 h 1400175"/>
                <a:gd name="connsiteX10" fmla="*/ 4762 w 1514475"/>
                <a:gd name="connsiteY10" fmla="*/ 252412 h 1400175"/>
                <a:gd name="connsiteX0" fmla="*/ 4762 w 1514475"/>
                <a:gd name="connsiteY0" fmla="*/ 252412 h 1400175"/>
                <a:gd name="connsiteX1" fmla="*/ 71437 w 1514475"/>
                <a:gd name="connsiteY1" fmla="*/ 252412 h 1400175"/>
                <a:gd name="connsiteX2" fmla="*/ 561975 w 1514475"/>
                <a:gd name="connsiteY2" fmla="*/ 0 h 1400175"/>
                <a:gd name="connsiteX3" fmla="*/ 238125 w 1514475"/>
                <a:gd name="connsiteY3" fmla="*/ 314325 h 1400175"/>
                <a:gd name="connsiteX4" fmla="*/ 390525 w 1514475"/>
                <a:gd name="connsiteY4" fmla="*/ 571500 h 1400175"/>
                <a:gd name="connsiteX5" fmla="*/ 852487 w 1514475"/>
                <a:gd name="connsiteY5" fmla="*/ 304800 h 1400175"/>
                <a:gd name="connsiteX6" fmla="*/ 1514475 w 1514475"/>
                <a:gd name="connsiteY6" fmla="*/ 995362 h 1400175"/>
                <a:gd name="connsiteX7" fmla="*/ 547687 w 1514475"/>
                <a:gd name="connsiteY7" fmla="*/ 1400175 h 1400175"/>
                <a:gd name="connsiteX8" fmla="*/ 85725 w 1514475"/>
                <a:gd name="connsiteY8" fmla="*/ 938212 h 1400175"/>
                <a:gd name="connsiteX9" fmla="*/ 0 w 1514475"/>
                <a:gd name="connsiteY9" fmla="*/ 942975 h 1400175"/>
                <a:gd name="connsiteX10" fmla="*/ 4762 w 1514475"/>
                <a:gd name="connsiteY10" fmla="*/ 252412 h 1400175"/>
                <a:gd name="connsiteX0" fmla="*/ 4762 w 1514475"/>
                <a:gd name="connsiteY0" fmla="*/ 252412 h 1400175"/>
                <a:gd name="connsiteX1" fmla="*/ 71437 w 1514475"/>
                <a:gd name="connsiteY1" fmla="*/ 252412 h 1400175"/>
                <a:gd name="connsiteX2" fmla="*/ 561975 w 1514475"/>
                <a:gd name="connsiteY2" fmla="*/ 0 h 1400175"/>
                <a:gd name="connsiteX3" fmla="*/ 238125 w 1514475"/>
                <a:gd name="connsiteY3" fmla="*/ 314325 h 1400175"/>
                <a:gd name="connsiteX4" fmla="*/ 390525 w 1514475"/>
                <a:gd name="connsiteY4" fmla="*/ 571500 h 1400175"/>
                <a:gd name="connsiteX5" fmla="*/ 852487 w 1514475"/>
                <a:gd name="connsiteY5" fmla="*/ 304800 h 1400175"/>
                <a:gd name="connsiteX6" fmla="*/ 1514475 w 1514475"/>
                <a:gd name="connsiteY6" fmla="*/ 995362 h 1400175"/>
                <a:gd name="connsiteX7" fmla="*/ 547687 w 1514475"/>
                <a:gd name="connsiteY7" fmla="*/ 1400175 h 1400175"/>
                <a:gd name="connsiteX8" fmla="*/ 85725 w 1514475"/>
                <a:gd name="connsiteY8" fmla="*/ 938212 h 1400175"/>
                <a:gd name="connsiteX9" fmla="*/ 0 w 1514475"/>
                <a:gd name="connsiteY9" fmla="*/ 942975 h 1400175"/>
                <a:gd name="connsiteX10" fmla="*/ 4762 w 1514475"/>
                <a:gd name="connsiteY10" fmla="*/ 252412 h 1400175"/>
                <a:gd name="connsiteX0" fmla="*/ 4762 w 1514475"/>
                <a:gd name="connsiteY0" fmla="*/ 252412 h 1400175"/>
                <a:gd name="connsiteX1" fmla="*/ 71437 w 1514475"/>
                <a:gd name="connsiteY1" fmla="*/ 252412 h 1400175"/>
                <a:gd name="connsiteX2" fmla="*/ 561975 w 1514475"/>
                <a:gd name="connsiteY2" fmla="*/ 0 h 1400175"/>
                <a:gd name="connsiteX3" fmla="*/ 238125 w 1514475"/>
                <a:gd name="connsiteY3" fmla="*/ 314325 h 1400175"/>
                <a:gd name="connsiteX4" fmla="*/ 390525 w 1514475"/>
                <a:gd name="connsiteY4" fmla="*/ 571500 h 1400175"/>
                <a:gd name="connsiteX5" fmla="*/ 852487 w 1514475"/>
                <a:gd name="connsiteY5" fmla="*/ 304800 h 1400175"/>
                <a:gd name="connsiteX6" fmla="*/ 1514475 w 1514475"/>
                <a:gd name="connsiteY6" fmla="*/ 995362 h 1400175"/>
                <a:gd name="connsiteX7" fmla="*/ 547687 w 1514475"/>
                <a:gd name="connsiteY7" fmla="*/ 1400175 h 1400175"/>
                <a:gd name="connsiteX8" fmla="*/ 85725 w 1514475"/>
                <a:gd name="connsiteY8" fmla="*/ 938212 h 1400175"/>
                <a:gd name="connsiteX9" fmla="*/ 0 w 1514475"/>
                <a:gd name="connsiteY9" fmla="*/ 942975 h 1400175"/>
                <a:gd name="connsiteX10" fmla="*/ 4762 w 1514475"/>
                <a:gd name="connsiteY10" fmla="*/ 252412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4475" h="1400175">
                  <a:moveTo>
                    <a:pt x="4762" y="252412"/>
                  </a:moveTo>
                  <a:lnTo>
                    <a:pt x="71437" y="252412"/>
                  </a:lnTo>
                  <a:cubicBezTo>
                    <a:pt x="234950" y="168275"/>
                    <a:pt x="374650" y="17462"/>
                    <a:pt x="561975" y="0"/>
                  </a:cubicBezTo>
                  <a:lnTo>
                    <a:pt x="238125" y="314325"/>
                  </a:lnTo>
                  <a:cubicBezTo>
                    <a:pt x="203201" y="414337"/>
                    <a:pt x="287338" y="514350"/>
                    <a:pt x="390525" y="571500"/>
                  </a:cubicBezTo>
                  <a:lnTo>
                    <a:pt x="852487" y="304800"/>
                  </a:lnTo>
                  <a:lnTo>
                    <a:pt x="1514475" y="995362"/>
                  </a:lnTo>
                  <a:lnTo>
                    <a:pt x="547687" y="1400175"/>
                  </a:lnTo>
                  <a:lnTo>
                    <a:pt x="85725" y="938212"/>
                  </a:lnTo>
                  <a:lnTo>
                    <a:pt x="0" y="942975"/>
                  </a:lnTo>
                  <a:cubicBezTo>
                    <a:pt x="1587" y="712787"/>
                    <a:pt x="3175" y="482600"/>
                    <a:pt x="4762" y="252412"/>
                  </a:cubicBez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bg1"/>
                </a:solidFill>
              </a:endParaRPr>
            </a:p>
          </p:txBody>
        </p:sp>
        <p:sp>
          <p:nvSpPr>
            <p:cNvPr id="148" name="Oval 147"/>
            <p:cNvSpPr/>
            <p:nvPr/>
          </p:nvSpPr>
          <p:spPr>
            <a:xfrm>
              <a:off x="4745714" y="1160812"/>
              <a:ext cx="110928" cy="122022"/>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bg1"/>
                </a:solidFill>
              </a:endParaRPr>
            </a:p>
          </p:txBody>
        </p:sp>
        <p:sp>
          <p:nvSpPr>
            <p:cNvPr id="149" name="Oval 148"/>
            <p:cNvSpPr/>
            <p:nvPr/>
          </p:nvSpPr>
          <p:spPr>
            <a:xfrm>
              <a:off x="4660639" y="1199833"/>
              <a:ext cx="110928" cy="122022"/>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bg1"/>
                </a:solidFill>
              </a:endParaRPr>
            </a:p>
          </p:txBody>
        </p:sp>
        <p:sp>
          <p:nvSpPr>
            <p:cNvPr id="150" name="Oval 149"/>
            <p:cNvSpPr/>
            <p:nvPr/>
          </p:nvSpPr>
          <p:spPr>
            <a:xfrm>
              <a:off x="4565707" y="1232188"/>
              <a:ext cx="112038" cy="123241"/>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bg1"/>
                </a:solidFill>
              </a:endParaRPr>
            </a:p>
          </p:txBody>
        </p:sp>
        <p:sp>
          <p:nvSpPr>
            <p:cNvPr id="151" name="Oval 150"/>
            <p:cNvSpPr/>
            <p:nvPr/>
          </p:nvSpPr>
          <p:spPr>
            <a:xfrm>
              <a:off x="4461380" y="1253068"/>
              <a:ext cx="113158" cy="102871"/>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bg1"/>
                </a:solidFill>
              </a:endParaRPr>
            </a:p>
          </p:txBody>
        </p:sp>
        <p:sp>
          <p:nvSpPr>
            <p:cNvPr id="152" name="Freeform 151"/>
            <p:cNvSpPr/>
            <p:nvPr/>
          </p:nvSpPr>
          <p:spPr>
            <a:xfrm>
              <a:off x="4360502" y="727136"/>
              <a:ext cx="554517" cy="431495"/>
            </a:xfrm>
            <a:custGeom>
              <a:avLst/>
              <a:gdLst>
                <a:gd name="connsiteX0" fmla="*/ 0 w 1438275"/>
                <a:gd name="connsiteY0" fmla="*/ 528637 h 1119187"/>
                <a:gd name="connsiteX1" fmla="*/ 585787 w 1438275"/>
                <a:gd name="connsiteY1" fmla="*/ 0 h 1119187"/>
                <a:gd name="connsiteX2" fmla="*/ 1371600 w 1438275"/>
                <a:gd name="connsiteY2" fmla="*/ 438150 h 1119187"/>
                <a:gd name="connsiteX3" fmla="*/ 1438275 w 1438275"/>
                <a:gd name="connsiteY3" fmla="*/ 428625 h 1119187"/>
                <a:gd name="connsiteX4" fmla="*/ 1438275 w 1438275"/>
                <a:gd name="connsiteY4" fmla="*/ 1119187 h 1119187"/>
                <a:gd name="connsiteX5" fmla="*/ 1243012 w 1438275"/>
                <a:gd name="connsiteY5" fmla="*/ 1119187 h 1119187"/>
                <a:gd name="connsiteX6" fmla="*/ 600075 w 1438275"/>
                <a:gd name="connsiteY6" fmla="*/ 423862 h 1119187"/>
                <a:gd name="connsiteX7" fmla="*/ 109537 w 1438275"/>
                <a:gd name="connsiteY7" fmla="*/ 709612 h 1119187"/>
                <a:gd name="connsiteX8" fmla="*/ 0 w 1438275"/>
                <a:gd name="connsiteY8" fmla="*/ 528637 h 1119187"/>
                <a:gd name="connsiteX0" fmla="*/ 0 w 1438275"/>
                <a:gd name="connsiteY0" fmla="*/ 528637 h 1119187"/>
                <a:gd name="connsiteX1" fmla="*/ 585787 w 1438275"/>
                <a:gd name="connsiteY1" fmla="*/ 0 h 1119187"/>
                <a:gd name="connsiteX2" fmla="*/ 1371600 w 1438275"/>
                <a:gd name="connsiteY2" fmla="*/ 438150 h 1119187"/>
                <a:gd name="connsiteX3" fmla="*/ 1438275 w 1438275"/>
                <a:gd name="connsiteY3" fmla="*/ 428625 h 1119187"/>
                <a:gd name="connsiteX4" fmla="*/ 1438275 w 1438275"/>
                <a:gd name="connsiteY4" fmla="*/ 1119187 h 1119187"/>
                <a:gd name="connsiteX5" fmla="*/ 1243012 w 1438275"/>
                <a:gd name="connsiteY5" fmla="*/ 1119187 h 1119187"/>
                <a:gd name="connsiteX6" fmla="*/ 600075 w 1438275"/>
                <a:gd name="connsiteY6" fmla="*/ 423862 h 1119187"/>
                <a:gd name="connsiteX7" fmla="*/ 109537 w 1438275"/>
                <a:gd name="connsiteY7" fmla="*/ 709612 h 1119187"/>
                <a:gd name="connsiteX8" fmla="*/ 0 w 1438275"/>
                <a:gd name="connsiteY8" fmla="*/ 528637 h 1119187"/>
                <a:gd name="connsiteX0" fmla="*/ 0 w 1438275"/>
                <a:gd name="connsiteY0" fmla="*/ 528637 h 1119187"/>
                <a:gd name="connsiteX1" fmla="*/ 585787 w 1438275"/>
                <a:gd name="connsiteY1" fmla="*/ 0 h 1119187"/>
                <a:gd name="connsiteX2" fmla="*/ 1371600 w 1438275"/>
                <a:gd name="connsiteY2" fmla="*/ 438150 h 1119187"/>
                <a:gd name="connsiteX3" fmla="*/ 1438275 w 1438275"/>
                <a:gd name="connsiteY3" fmla="*/ 428625 h 1119187"/>
                <a:gd name="connsiteX4" fmla="*/ 1438275 w 1438275"/>
                <a:gd name="connsiteY4" fmla="*/ 1119187 h 1119187"/>
                <a:gd name="connsiteX5" fmla="*/ 1243012 w 1438275"/>
                <a:gd name="connsiteY5" fmla="*/ 1119187 h 1119187"/>
                <a:gd name="connsiteX6" fmla="*/ 600075 w 1438275"/>
                <a:gd name="connsiteY6" fmla="*/ 423862 h 1119187"/>
                <a:gd name="connsiteX7" fmla="*/ 109537 w 1438275"/>
                <a:gd name="connsiteY7" fmla="*/ 709612 h 1119187"/>
                <a:gd name="connsiteX8" fmla="*/ 0 w 1438275"/>
                <a:gd name="connsiteY8" fmla="*/ 528637 h 1119187"/>
                <a:gd name="connsiteX0" fmla="*/ 0 w 1438275"/>
                <a:gd name="connsiteY0" fmla="*/ 528637 h 1119187"/>
                <a:gd name="connsiteX1" fmla="*/ 585787 w 1438275"/>
                <a:gd name="connsiteY1" fmla="*/ 0 h 1119187"/>
                <a:gd name="connsiteX2" fmla="*/ 1371600 w 1438275"/>
                <a:gd name="connsiteY2" fmla="*/ 438150 h 1119187"/>
                <a:gd name="connsiteX3" fmla="*/ 1438275 w 1438275"/>
                <a:gd name="connsiteY3" fmla="*/ 428625 h 1119187"/>
                <a:gd name="connsiteX4" fmla="*/ 1438275 w 1438275"/>
                <a:gd name="connsiteY4" fmla="*/ 1119187 h 1119187"/>
                <a:gd name="connsiteX5" fmla="*/ 1243012 w 1438275"/>
                <a:gd name="connsiteY5" fmla="*/ 1119187 h 1119187"/>
                <a:gd name="connsiteX6" fmla="*/ 600075 w 1438275"/>
                <a:gd name="connsiteY6" fmla="*/ 423862 h 1119187"/>
                <a:gd name="connsiteX7" fmla="*/ 109537 w 1438275"/>
                <a:gd name="connsiteY7" fmla="*/ 709612 h 1119187"/>
                <a:gd name="connsiteX8" fmla="*/ 0 w 1438275"/>
                <a:gd name="connsiteY8" fmla="*/ 528637 h 111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8275" h="1119187">
                  <a:moveTo>
                    <a:pt x="0" y="528637"/>
                  </a:moveTo>
                  <a:cubicBezTo>
                    <a:pt x="140494" y="342900"/>
                    <a:pt x="390525" y="176212"/>
                    <a:pt x="585787" y="0"/>
                  </a:cubicBezTo>
                  <a:lnTo>
                    <a:pt x="1371600" y="438150"/>
                  </a:lnTo>
                  <a:lnTo>
                    <a:pt x="1438275" y="428625"/>
                  </a:lnTo>
                  <a:lnTo>
                    <a:pt x="1438275" y="1119187"/>
                  </a:lnTo>
                  <a:lnTo>
                    <a:pt x="1243012" y="1119187"/>
                  </a:lnTo>
                  <a:lnTo>
                    <a:pt x="600075" y="423862"/>
                  </a:lnTo>
                  <a:lnTo>
                    <a:pt x="109537" y="709612"/>
                  </a:lnTo>
                  <a:cubicBezTo>
                    <a:pt x="42069" y="654049"/>
                    <a:pt x="15081" y="596106"/>
                    <a:pt x="0" y="528637"/>
                  </a:cubicBez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bg1"/>
                </a:solidFill>
              </a:endParaRPr>
            </a:p>
          </p:txBody>
        </p:sp>
        <p:sp>
          <p:nvSpPr>
            <p:cNvPr id="153" name="Rectangle 32"/>
            <p:cNvSpPr/>
            <p:nvPr/>
          </p:nvSpPr>
          <p:spPr>
            <a:xfrm>
              <a:off x="4946789" y="783653"/>
              <a:ext cx="167457" cy="524965"/>
            </a:xfrm>
            <a:custGeom>
              <a:avLst/>
              <a:gdLst/>
              <a:ahLst/>
              <a:cxnLst/>
              <a:rect l="l" t="t" r="r" b="b"/>
              <a:pathLst>
                <a:path w="434340" h="1361623">
                  <a:moveTo>
                    <a:pt x="142843" y="1163383"/>
                  </a:moveTo>
                  <a:cubicBezTo>
                    <a:pt x="101793" y="1163383"/>
                    <a:pt x="68516" y="1196660"/>
                    <a:pt x="68516" y="1237710"/>
                  </a:cubicBezTo>
                  <a:cubicBezTo>
                    <a:pt x="68516" y="1278760"/>
                    <a:pt x="101793" y="1312037"/>
                    <a:pt x="142843" y="1312037"/>
                  </a:cubicBezTo>
                  <a:cubicBezTo>
                    <a:pt x="183893" y="1312037"/>
                    <a:pt x="217170" y="1278760"/>
                    <a:pt x="217170" y="1237710"/>
                  </a:cubicBezTo>
                  <a:cubicBezTo>
                    <a:pt x="217170" y="1196660"/>
                    <a:pt x="183893" y="1163383"/>
                    <a:pt x="142843" y="1163383"/>
                  </a:cubicBezTo>
                  <a:close/>
                  <a:moveTo>
                    <a:pt x="0" y="0"/>
                  </a:moveTo>
                  <a:lnTo>
                    <a:pt x="434340" y="0"/>
                  </a:lnTo>
                  <a:lnTo>
                    <a:pt x="434340" y="1361623"/>
                  </a:lnTo>
                  <a:lnTo>
                    <a:pt x="0" y="1361623"/>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bg1"/>
                </a:solidFill>
              </a:endParaRPr>
            </a:p>
          </p:txBody>
        </p:sp>
        <p:sp>
          <p:nvSpPr>
            <p:cNvPr id="154" name="Rectangle 37"/>
            <p:cNvSpPr/>
            <p:nvPr/>
          </p:nvSpPr>
          <p:spPr>
            <a:xfrm>
              <a:off x="4056624" y="783653"/>
              <a:ext cx="167457" cy="524965"/>
            </a:xfrm>
            <a:custGeom>
              <a:avLst/>
              <a:gdLst/>
              <a:ahLst/>
              <a:cxnLst/>
              <a:rect l="l" t="t" r="r" b="b"/>
              <a:pathLst>
                <a:path w="434340" h="1361623">
                  <a:moveTo>
                    <a:pt x="330030" y="1163383"/>
                  </a:moveTo>
                  <a:cubicBezTo>
                    <a:pt x="288980" y="1163383"/>
                    <a:pt x="255703" y="1196660"/>
                    <a:pt x="255703" y="1237710"/>
                  </a:cubicBezTo>
                  <a:cubicBezTo>
                    <a:pt x="255703" y="1278760"/>
                    <a:pt x="288980" y="1312037"/>
                    <a:pt x="330030" y="1312037"/>
                  </a:cubicBezTo>
                  <a:cubicBezTo>
                    <a:pt x="371080" y="1312037"/>
                    <a:pt x="404357" y="1278760"/>
                    <a:pt x="404357" y="1237710"/>
                  </a:cubicBezTo>
                  <a:cubicBezTo>
                    <a:pt x="404357" y="1196660"/>
                    <a:pt x="371080" y="1163383"/>
                    <a:pt x="330030" y="1163383"/>
                  </a:cubicBezTo>
                  <a:close/>
                  <a:moveTo>
                    <a:pt x="0" y="0"/>
                  </a:moveTo>
                  <a:lnTo>
                    <a:pt x="434340" y="0"/>
                  </a:lnTo>
                  <a:lnTo>
                    <a:pt x="434340" y="1361623"/>
                  </a:lnTo>
                  <a:lnTo>
                    <a:pt x="0" y="1361623"/>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bg1"/>
                </a:solidFill>
              </a:endParaRPr>
            </a:p>
          </p:txBody>
        </p:sp>
      </p:grpSp>
      <p:sp>
        <p:nvSpPr>
          <p:cNvPr id="47" name="TextBox 46"/>
          <p:cNvSpPr txBox="1">
            <a:spLocks/>
          </p:cNvSpPr>
          <p:nvPr/>
        </p:nvSpPr>
        <p:spPr>
          <a:xfrm>
            <a:off x="5990808" y="3914610"/>
            <a:ext cx="2609928" cy="109260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ts val="300"/>
              </a:spcBef>
              <a:spcAft>
                <a:spcPts val="300"/>
              </a:spcAft>
              <a:buClr>
                <a:srgbClr val="C00000"/>
              </a:buClr>
            </a:pPr>
            <a:r>
              <a:rPr lang="en-US" sz="1100" dirty="0" smtClean="0"/>
              <a:t>World standard guidelines on import procedures (e.g., palletization and advance manifests) </a:t>
            </a:r>
          </a:p>
          <a:p>
            <a:pPr lvl="1">
              <a:spcBef>
                <a:spcPts val="300"/>
              </a:spcBef>
              <a:spcAft>
                <a:spcPts val="300"/>
              </a:spcAft>
              <a:buClr>
                <a:srgbClr val="C00000"/>
              </a:buClr>
            </a:pPr>
            <a:r>
              <a:rPr lang="en-US" sz="1100" dirty="0" smtClean="0"/>
              <a:t>50% reduction in import and export times, driven by streamlined examination processes</a:t>
            </a:r>
            <a:endParaRPr lang="en-US" sz="1100" dirty="0"/>
          </a:p>
        </p:txBody>
      </p:sp>
      <p:sp>
        <p:nvSpPr>
          <p:cNvPr id="58" name="TextBox 57"/>
          <p:cNvSpPr txBox="1">
            <a:spLocks/>
          </p:cNvSpPr>
          <p:nvPr/>
        </p:nvSpPr>
        <p:spPr>
          <a:xfrm>
            <a:off x="1838224" y="3914610"/>
            <a:ext cx="2609928" cy="92333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ts val="300"/>
              </a:spcBef>
              <a:spcAft>
                <a:spcPts val="300"/>
              </a:spcAft>
              <a:buClr>
                <a:srgbClr val="C00000"/>
              </a:buClr>
            </a:pPr>
            <a:r>
              <a:rPr lang="en-US" sz="1100" dirty="0" smtClean="0"/>
              <a:t>Reduction in procedures required to get connected to the grid</a:t>
            </a:r>
          </a:p>
          <a:p>
            <a:pPr lvl="1">
              <a:spcBef>
                <a:spcPts val="300"/>
              </a:spcBef>
              <a:spcAft>
                <a:spcPts val="300"/>
              </a:spcAft>
              <a:buClr>
                <a:srgbClr val="C00000"/>
              </a:buClr>
            </a:pPr>
            <a:r>
              <a:rPr lang="en-US" sz="1100" dirty="0" smtClean="0"/>
              <a:t>Reduction in time to get connected in Lagos and Kano, starting with 2 of the 11 </a:t>
            </a:r>
            <a:r>
              <a:rPr lang="en-US" sz="1100" dirty="0" err="1" smtClean="0"/>
              <a:t>DisCos</a:t>
            </a:r>
            <a:endParaRPr lang="en-US" sz="1100" dirty="0"/>
          </a:p>
        </p:txBody>
      </p:sp>
      <p:sp>
        <p:nvSpPr>
          <p:cNvPr id="15" name="Rectangle 14"/>
          <p:cNvSpPr>
            <a:spLocks/>
          </p:cNvSpPr>
          <p:nvPr/>
        </p:nvSpPr>
        <p:spPr>
          <a:xfrm>
            <a:off x="1769446" y="5138330"/>
            <a:ext cx="2747484" cy="1156022"/>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sp>
        <p:nvSpPr>
          <p:cNvPr id="26" name="Rectangle 25"/>
          <p:cNvSpPr>
            <a:spLocks/>
          </p:cNvSpPr>
          <p:nvPr/>
        </p:nvSpPr>
        <p:spPr>
          <a:xfrm>
            <a:off x="474487" y="5138330"/>
            <a:ext cx="1280748" cy="1156022"/>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sp>
        <p:nvSpPr>
          <p:cNvPr id="41" name="TextBox 40"/>
          <p:cNvSpPr txBox="1">
            <a:spLocks/>
          </p:cNvSpPr>
          <p:nvPr/>
        </p:nvSpPr>
        <p:spPr>
          <a:xfrm>
            <a:off x="592268" y="5861401"/>
            <a:ext cx="1045185" cy="328488"/>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algn="ctr"/>
            <a:r>
              <a:rPr lang="en-US" sz="1100" b="1" dirty="0">
                <a:solidFill>
                  <a:schemeClr val="accent4"/>
                </a:solidFill>
              </a:rPr>
              <a:t>REGISTERING PROPERTY</a:t>
            </a:r>
          </a:p>
        </p:txBody>
      </p:sp>
      <p:sp>
        <p:nvSpPr>
          <p:cNvPr id="84" name="Freeform 1309"/>
          <p:cNvSpPr>
            <a:spLocks noChangeAspect="1"/>
          </p:cNvSpPr>
          <p:nvPr/>
        </p:nvSpPr>
        <p:spPr bwMode="gray">
          <a:xfrm>
            <a:off x="832587" y="5301725"/>
            <a:ext cx="552068" cy="235036"/>
          </a:xfrm>
          <a:custGeom>
            <a:avLst/>
            <a:gdLst/>
            <a:ahLst/>
            <a:cxnLst>
              <a:cxn ang="0">
                <a:pos x="3326" y="1152"/>
              </a:cxn>
              <a:cxn ang="0">
                <a:pos x="1811" y="43"/>
              </a:cxn>
              <a:cxn ang="0">
                <a:pos x="1720" y="1"/>
              </a:cxn>
              <a:cxn ang="0">
                <a:pos x="1712" y="1"/>
              </a:cxn>
              <a:cxn ang="0">
                <a:pos x="1702" y="1"/>
              </a:cxn>
              <a:cxn ang="0">
                <a:pos x="1612" y="43"/>
              </a:cxn>
              <a:cxn ang="0">
                <a:pos x="1022" y="475"/>
              </a:cxn>
              <a:cxn ang="0">
                <a:pos x="1022" y="347"/>
              </a:cxn>
              <a:cxn ang="0">
                <a:pos x="910" y="256"/>
              </a:cxn>
              <a:cxn ang="0">
                <a:pos x="789" y="256"/>
              </a:cxn>
              <a:cxn ang="0">
                <a:pos x="678" y="347"/>
              </a:cxn>
              <a:cxn ang="0">
                <a:pos x="678" y="727"/>
              </a:cxn>
              <a:cxn ang="0">
                <a:pos x="97" y="1152"/>
              </a:cxn>
              <a:cxn ang="0">
                <a:pos x="46" y="1310"/>
              </a:cxn>
              <a:cxn ang="0">
                <a:pos x="72" y="1347"/>
              </a:cxn>
              <a:cxn ang="0">
                <a:pos x="239" y="1346"/>
              </a:cxn>
              <a:cxn ang="0">
                <a:pos x="911" y="855"/>
              </a:cxn>
              <a:cxn ang="0">
                <a:pos x="1019" y="776"/>
              </a:cxn>
              <a:cxn ang="0">
                <a:pos x="1711" y="270"/>
              </a:cxn>
              <a:cxn ang="0">
                <a:pos x="3183" y="1346"/>
              </a:cxn>
              <a:cxn ang="0">
                <a:pos x="3350" y="1346"/>
              </a:cxn>
              <a:cxn ang="0">
                <a:pos x="3377" y="1310"/>
              </a:cxn>
              <a:cxn ang="0">
                <a:pos x="3326" y="1152"/>
              </a:cxn>
            </a:cxnLst>
            <a:rect l="0" t="0" r="r" b="b"/>
            <a:pathLst>
              <a:path w="3422" h="1417">
                <a:moveTo>
                  <a:pt x="3326" y="1152"/>
                </a:moveTo>
                <a:cubicBezTo>
                  <a:pt x="1811" y="43"/>
                  <a:pt x="1811" y="43"/>
                  <a:pt x="1811" y="43"/>
                </a:cubicBezTo>
                <a:cubicBezTo>
                  <a:pt x="1772" y="16"/>
                  <a:pt x="1744" y="3"/>
                  <a:pt x="1720" y="1"/>
                </a:cubicBezTo>
                <a:cubicBezTo>
                  <a:pt x="1718" y="0"/>
                  <a:pt x="1715" y="1"/>
                  <a:pt x="1712" y="1"/>
                </a:cubicBezTo>
                <a:cubicBezTo>
                  <a:pt x="1709" y="1"/>
                  <a:pt x="1705" y="0"/>
                  <a:pt x="1702" y="1"/>
                </a:cubicBezTo>
                <a:cubicBezTo>
                  <a:pt x="1679" y="3"/>
                  <a:pt x="1650" y="16"/>
                  <a:pt x="1612" y="43"/>
                </a:cubicBezTo>
                <a:cubicBezTo>
                  <a:pt x="1022" y="475"/>
                  <a:pt x="1022" y="475"/>
                  <a:pt x="1022" y="475"/>
                </a:cubicBezTo>
                <a:cubicBezTo>
                  <a:pt x="1022" y="347"/>
                  <a:pt x="1022" y="347"/>
                  <a:pt x="1022" y="347"/>
                </a:cubicBezTo>
                <a:cubicBezTo>
                  <a:pt x="1022" y="297"/>
                  <a:pt x="972" y="256"/>
                  <a:pt x="910" y="256"/>
                </a:cubicBezTo>
                <a:cubicBezTo>
                  <a:pt x="789" y="256"/>
                  <a:pt x="789" y="256"/>
                  <a:pt x="789" y="256"/>
                </a:cubicBezTo>
                <a:cubicBezTo>
                  <a:pt x="727" y="256"/>
                  <a:pt x="678" y="297"/>
                  <a:pt x="678" y="347"/>
                </a:cubicBezTo>
                <a:cubicBezTo>
                  <a:pt x="678" y="727"/>
                  <a:pt x="678" y="727"/>
                  <a:pt x="678" y="727"/>
                </a:cubicBezTo>
                <a:cubicBezTo>
                  <a:pt x="97" y="1152"/>
                  <a:pt x="97" y="1152"/>
                  <a:pt x="97" y="1152"/>
                </a:cubicBezTo>
                <a:cubicBezTo>
                  <a:pt x="0" y="1222"/>
                  <a:pt x="14" y="1267"/>
                  <a:pt x="46" y="1310"/>
                </a:cubicBezTo>
                <a:cubicBezTo>
                  <a:pt x="72" y="1347"/>
                  <a:pt x="72" y="1347"/>
                  <a:pt x="72" y="1347"/>
                </a:cubicBezTo>
                <a:cubicBezTo>
                  <a:pt x="104" y="1390"/>
                  <a:pt x="143" y="1417"/>
                  <a:pt x="239" y="1346"/>
                </a:cubicBezTo>
                <a:cubicBezTo>
                  <a:pt x="911" y="855"/>
                  <a:pt x="911" y="855"/>
                  <a:pt x="911" y="855"/>
                </a:cubicBezTo>
                <a:cubicBezTo>
                  <a:pt x="1019" y="776"/>
                  <a:pt x="1019" y="776"/>
                  <a:pt x="1019" y="776"/>
                </a:cubicBezTo>
                <a:cubicBezTo>
                  <a:pt x="1711" y="270"/>
                  <a:pt x="1711" y="270"/>
                  <a:pt x="1711" y="270"/>
                </a:cubicBezTo>
                <a:cubicBezTo>
                  <a:pt x="3183" y="1346"/>
                  <a:pt x="3183" y="1346"/>
                  <a:pt x="3183" y="1346"/>
                </a:cubicBezTo>
                <a:cubicBezTo>
                  <a:pt x="3280" y="1417"/>
                  <a:pt x="3318" y="1390"/>
                  <a:pt x="3350" y="1346"/>
                </a:cubicBezTo>
                <a:cubicBezTo>
                  <a:pt x="3377" y="1310"/>
                  <a:pt x="3377" y="1310"/>
                  <a:pt x="3377" y="1310"/>
                </a:cubicBezTo>
                <a:cubicBezTo>
                  <a:pt x="3409" y="1267"/>
                  <a:pt x="3422" y="1222"/>
                  <a:pt x="3326" y="1152"/>
                </a:cubicBezTo>
                <a:close/>
              </a:path>
            </a:pathLst>
          </a:custGeom>
          <a:solidFill>
            <a:schemeClr val="accent4"/>
          </a:solidFill>
          <a:ln w="19050">
            <a:solidFill>
              <a:schemeClr val="bg1"/>
            </a:solidFill>
            <a:round/>
            <a:headEnd/>
            <a:tailEnd/>
          </a:ln>
        </p:spPr>
        <p:txBody>
          <a:bodyPr>
            <a:noAutofit/>
          </a:bodyPr>
          <a:lstStyle/>
          <a:p>
            <a:pPr fontAlgn="auto">
              <a:spcBef>
                <a:spcPts val="0"/>
              </a:spcBef>
              <a:spcAft>
                <a:spcPts val="0"/>
              </a:spcAft>
              <a:defRPr/>
            </a:pPr>
            <a:endParaRPr lang="en-US" sz="1100" kern="0" dirty="0">
              <a:solidFill>
                <a:srgbClr val="233746"/>
              </a:solidFill>
              <a:latin typeface="+mn-lt"/>
            </a:endParaRPr>
          </a:p>
        </p:txBody>
      </p:sp>
      <p:sp>
        <p:nvSpPr>
          <p:cNvPr id="100" name="Freeform 99"/>
          <p:cNvSpPr>
            <a:spLocks noChangeAspect="1"/>
          </p:cNvSpPr>
          <p:nvPr/>
        </p:nvSpPr>
        <p:spPr bwMode="gray">
          <a:xfrm>
            <a:off x="931599" y="5394502"/>
            <a:ext cx="354044" cy="364923"/>
          </a:xfrm>
          <a:custGeom>
            <a:avLst/>
            <a:gdLst>
              <a:gd name="connsiteX0" fmla="*/ 183163 w 366326"/>
              <a:gd name="connsiteY0" fmla="*/ 0 h 366324"/>
              <a:gd name="connsiteX1" fmla="*/ 366326 w 366326"/>
              <a:gd name="connsiteY1" fmla="*/ 132010 h 366324"/>
              <a:gd name="connsiteX2" fmla="*/ 366326 w 366326"/>
              <a:gd name="connsiteY2" fmla="*/ 327105 h 366324"/>
              <a:gd name="connsiteX3" fmla="*/ 332131 w 366326"/>
              <a:gd name="connsiteY3" fmla="*/ 366324 h 366324"/>
              <a:gd name="connsiteX4" fmla="*/ 206439 w 366326"/>
              <a:gd name="connsiteY4" fmla="*/ 366324 h 366324"/>
              <a:gd name="connsiteX5" fmla="*/ 149316 w 366326"/>
              <a:gd name="connsiteY5" fmla="*/ 366324 h 366324"/>
              <a:gd name="connsiteX6" fmla="*/ 149316 w 366326"/>
              <a:gd name="connsiteY6" fmla="*/ 220293 h 366324"/>
              <a:gd name="connsiteX7" fmla="*/ 75374 w 366326"/>
              <a:gd name="connsiteY7" fmla="*/ 220293 h 366324"/>
              <a:gd name="connsiteX8" fmla="*/ 75374 w 366326"/>
              <a:gd name="connsiteY8" fmla="*/ 366324 h 366324"/>
              <a:gd name="connsiteX9" fmla="*/ 34195 w 366326"/>
              <a:gd name="connsiteY9" fmla="*/ 366324 h 366324"/>
              <a:gd name="connsiteX10" fmla="*/ 0 w 366326"/>
              <a:gd name="connsiteY10" fmla="*/ 327105 h 366324"/>
              <a:gd name="connsiteX11" fmla="*/ 0 w 366326"/>
              <a:gd name="connsiteY11" fmla="*/ 132010 h 36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326" h="366324">
                <a:moveTo>
                  <a:pt x="183163" y="0"/>
                </a:moveTo>
                <a:cubicBezTo>
                  <a:pt x="183163" y="0"/>
                  <a:pt x="183163" y="0"/>
                  <a:pt x="366326" y="132010"/>
                </a:cubicBezTo>
                <a:cubicBezTo>
                  <a:pt x="366326" y="132010"/>
                  <a:pt x="366326" y="132010"/>
                  <a:pt x="366326" y="327105"/>
                </a:cubicBezTo>
                <a:cubicBezTo>
                  <a:pt x="366326" y="348801"/>
                  <a:pt x="351091" y="366324"/>
                  <a:pt x="332131" y="366324"/>
                </a:cubicBezTo>
                <a:cubicBezTo>
                  <a:pt x="332131" y="366324"/>
                  <a:pt x="332131" y="366324"/>
                  <a:pt x="206439" y="366324"/>
                </a:cubicBezTo>
                <a:lnTo>
                  <a:pt x="149316" y="366324"/>
                </a:lnTo>
                <a:lnTo>
                  <a:pt x="149316" y="220293"/>
                </a:lnTo>
                <a:lnTo>
                  <a:pt x="75374" y="220293"/>
                </a:lnTo>
                <a:lnTo>
                  <a:pt x="75374" y="366324"/>
                </a:lnTo>
                <a:lnTo>
                  <a:pt x="34195" y="366324"/>
                </a:lnTo>
                <a:cubicBezTo>
                  <a:pt x="15405" y="366324"/>
                  <a:pt x="0" y="348801"/>
                  <a:pt x="0" y="327105"/>
                </a:cubicBezTo>
                <a:cubicBezTo>
                  <a:pt x="0" y="327105"/>
                  <a:pt x="0" y="327105"/>
                  <a:pt x="0" y="132010"/>
                </a:cubicBezTo>
                <a:close/>
              </a:path>
            </a:pathLst>
          </a:custGeom>
          <a:solidFill>
            <a:schemeClr val="accent4"/>
          </a:solidFill>
          <a:ln w="19050">
            <a:solidFill>
              <a:schemeClr val="bg1"/>
            </a:solidFill>
            <a:round/>
            <a:headEnd/>
            <a:tailEnd/>
          </a:ln>
        </p:spPr>
        <p:txBody>
          <a:bodyPr wrap="square">
            <a:noAutofit/>
          </a:bodyPr>
          <a:lstStyle/>
          <a:p>
            <a:pPr fontAlgn="auto">
              <a:spcBef>
                <a:spcPts val="0"/>
              </a:spcBef>
              <a:spcAft>
                <a:spcPts val="0"/>
              </a:spcAft>
              <a:defRPr/>
            </a:pPr>
            <a:endParaRPr lang="en-US" sz="1100" kern="0" dirty="0">
              <a:solidFill>
                <a:srgbClr val="233746"/>
              </a:solidFill>
              <a:latin typeface="+mn-lt"/>
            </a:endParaRPr>
          </a:p>
        </p:txBody>
      </p:sp>
      <p:grpSp>
        <p:nvGrpSpPr>
          <p:cNvPr id="25" name="Group 24"/>
          <p:cNvGrpSpPr/>
          <p:nvPr/>
        </p:nvGrpSpPr>
        <p:grpSpPr>
          <a:xfrm>
            <a:off x="1108621" y="5530576"/>
            <a:ext cx="240030" cy="247405"/>
            <a:chOff x="930103" y="5457335"/>
            <a:chExt cx="243398" cy="249827"/>
          </a:xfrm>
        </p:grpSpPr>
        <p:sp>
          <p:nvSpPr>
            <p:cNvPr id="82" name="Oval 1312"/>
            <p:cNvSpPr>
              <a:spLocks noChangeAspect="1" noChangeArrowheads="1"/>
            </p:cNvSpPr>
            <p:nvPr/>
          </p:nvSpPr>
          <p:spPr bwMode="gray">
            <a:xfrm>
              <a:off x="930103" y="5457335"/>
              <a:ext cx="243398" cy="249827"/>
            </a:xfrm>
            <a:prstGeom prst="ellipse">
              <a:avLst/>
            </a:prstGeom>
            <a:solidFill>
              <a:schemeClr val="accent4"/>
            </a:solidFill>
            <a:ln w="9525">
              <a:solidFill>
                <a:schemeClr val="bg1"/>
              </a:solidFill>
              <a:round/>
              <a:headEnd/>
              <a:tailEnd/>
            </a:ln>
          </p:spPr>
          <p:txBody>
            <a:bodyPr>
              <a:noAutofit/>
            </a:bodyPr>
            <a:lstStyle/>
            <a:p>
              <a:pPr fontAlgn="auto">
                <a:spcBef>
                  <a:spcPts val="0"/>
                </a:spcBef>
                <a:spcAft>
                  <a:spcPts val="0"/>
                </a:spcAft>
                <a:defRPr/>
              </a:pPr>
              <a:endParaRPr lang="en-US" sz="1100" kern="0" dirty="0">
                <a:solidFill>
                  <a:srgbClr val="233746"/>
                </a:solidFill>
                <a:latin typeface="+mn-lt"/>
              </a:endParaRPr>
            </a:p>
          </p:txBody>
        </p:sp>
        <p:sp>
          <p:nvSpPr>
            <p:cNvPr id="87" name="Rounded Rectangle 11"/>
            <p:cNvSpPr/>
            <p:nvPr/>
          </p:nvSpPr>
          <p:spPr>
            <a:xfrm>
              <a:off x="983569" y="5507347"/>
              <a:ext cx="119897" cy="157523"/>
            </a:xfrm>
            <a:custGeom>
              <a:avLst/>
              <a:gdLst/>
              <a:ahLst/>
              <a:cxnLst/>
              <a:rect l="l" t="t" r="r" b="b"/>
              <a:pathLst>
                <a:path w="3810000" h="4876801">
                  <a:moveTo>
                    <a:pt x="368313" y="0"/>
                  </a:moveTo>
                  <a:lnTo>
                    <a:pt x="3441687" y="0"/>
                  </a:lnTo>
                  <a:cubicBezTo>
                    <a:pt x="3645101" y="0"/>
                    <a:pt x="3810000" y="164899"/>
                    <a:pt x="3810000" y="368313"/>
                  </a:cubicBezTo>
                  <a:lnTo>
                    <a:pt x="3810000" y="436756"/>
                  </a:lnTo>
                  <a:lnTo>
                    <a:pt x="3543300" y="795776"/>
                  </a:lnTo>
                  <a:lnTo>
                    <a:pt x="3543300" y="254000"/>
                  </a:lnTo>
                  <a:lnTo>
                    <a:pt x="266700" y="254000"/>
                  </a:lnTo>
                  <a:lnTo>
                    <a:pt x="266700" y="4622800"/>
                  </a:lnTo>
                  <a:lnTo>
                    <a:pt x="3543300" y="4622800"/>
                  </a:lnTo>
                  <a:lnTo>
                    <a:pt x="3543300" y="3007207"/>
                  </a:lnTo>
                  <a:lnTo>
                    <a:pt x="3810000" y="2635576"/>
                  </a:lnTo>
                  <a:lnTo>
                    <a:pt x="3810000" y="4508488"/>
                  </a:lnTo>
                  <a:cubicBezTo>
                    <a:pt x="3810000" y="4711902"/>
                    <a:pt x="3645101" y="4876801"/>
                    <a:pt x="3441687" y="4876801"/>
                  </a:cubicBezTo>
                  <a:lnTo>
                    <a:pt x="368313" y="4876801"/>
                  </a:lnTo>
                  <a:cubicBezTo>
                    <a:pt x="164899" y="4876801"/>
                    <a:pt x="0" y="4711902"/>
                    <a:pt x="0" y="4508488"/>
                  </a:cubicBezTo>
                  <a:lnTo>
                    <a:pt x="0" y="368313"/>
                  </a:lnTo>
                  <a:cubicBezTo>
                    <a:pt x="0" y="164899"/>
                    <a:pt x="164899" y="0"/>
                    <a:pt x="368313" y="0"/>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chemeClr val="tx1"/>
                </a:solidFill>
              </a:endParaRPr>
            </a:p>
          </p:txBody>
        </p:sp>
        <p:sp>
          <p:nvSpPr>
            <p:cNvPr id="88" name="Rounded Rectangle 87"/>
            <p:cNvSpPr/>
            <p:nvPr/>
          </p:nvSpPr>
          <p:spPr>
            <a:xfrm>
              <a:off x="1005550" y="5527273"/>
              <a:ext cx="75135" cy="5743"/>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chemeClr val="tx1"/>
                </a:solidFill>
              </a:endParaRPr>
            </a:p>
          </p:txBody>
        </p:sp>
        <p:sp>
          <p:nvSpPr>
            <p:cNvPr id="89" name="Rounded Rectangle 88"/>
            <p:cNvSpPr/>
            <p:nvPr/>
          </p:nvSpPr>
          <p:spPr>
            <a:xfrm>
              <a:off x="1005550" y="5541528"/>
              <a:ext cx="75135" cy="5743"/>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chemeClr val="tx1"/>
                </a:solidFill>
              </a:endParaRPr>
            </a:p>
          </p:txBody>
        </p:sp>
        <p:sp>
          <p:nvSpPr>
            <p:cNvPr id="90" name="Rounded Rectangle 89"/>
            <p:cNvSpPr/>
            <p:nvPr/>
          </p:nvSpPr>
          <p:spPr>
            <a:xfrm>
              <a:off x="1005550" y="5555886"/>
              <a:ext cx="75135" cy="5743"/>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chemeClr val="tx1"/>
                </a:solidFill>
              </a:endParaRPr>
            </a:p>
          </p:txBody>
        </p:sp>
        <p:sp>
          <p:nvSpPr>
            <p:cNvPr id="91" name="Rounded Rectangle 90"/>
            <p:cNvSpPr/>
            <p:nvPr/>
          </p:nvSpPr>
          <p:spPr>
            <a:xfrm>
              <a:off x="1005550" y="5570141"/>
              <a:ext cx="66742" cy="5743"/>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chemeClr val="tx1"/>
                </a:solidFill>
              </a:endParaRPr>
            </a:p>
          </p:txBody>
        </p:sp>
        <p:sp>
          <p:nvSpPr>
            <p:cNvPr id="92" name="Rounded Rectangle 91"/>
            <p:cNvSpPr/>
            <p:nvPr/>
          </p:nvSpPr>
          <p:spPr>
            <a:xfrm>
              <a:off x="1005550" y="5584672"/>
              <a:ext cx="58749" cy="5743"/>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chemeClr val="tx1"/>
                </a:solidFill>
              </a:endParaRPr>
            </a:p>
          </p:txBody>
        </p:sp>
        <p:sp>
          <p:nvSpPr>
            <p:cNvPr id="93" name="Rounded Rectangle 92"/>
            <p:cNvSpPr/>
            <p:nvPr/>
          </p:nvSpPr>
          <p:spPr>
            <a:xfrm>
              <a:off x="1005550" y="5598927"/>
              <a:ext cx="50357" cy="5743"/>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chemeClr val="tx1"/>
                </a:solidFill>
              </a:endParaRPr>
            </a:p>
          </p:txBody>
        </p:sp>
        <p:sp>
          <p:nvSpPr>
            <p:cNvPr id="94" name="Rounded Rectangle 93"/>
            <p:cNvSpPr/>
            <p:nvPr/>
          </p:nvSpPr>
          <p:spPr>
            <a:xfrm>
              <a:off x="1005550" y="5613285"/>
              <a:ext cx="39766" cy="5743"/>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chemeClr val="tx1"/>
                </a:solidFill>
              </a:endParaRPr>
            </a:p>
          </p:txBody>
        </p:sp>
        <p:sp>
          <p:nvSpPr>
            <p:cNvPr id="95" name="Rounded Rectangle 94"/>
            <p:cNvSpPr/>
            <p:nvPr/>
          </p:nvSpPr>
          <p:spPr>
            <a:xfrm>
              <a:off x="1005550" y="5627540"/>
              <a:ext cx="36519" cy="5743"/>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chemeClr val="tx1"/>
                </a:solidFill>
              </a:endParaRPr>
            </a:p>
          </p:txBody>
        </p:sp>
        <p:sp>
          <p:nvSpPr>
            <p:cNvPr id="96" name="Rounded Rectangle 95"/>
            <p:cNvSpPr/>
            <p:nvPr/>
          </p:nvSpPr>
          <p:spPr>
            <a:xfrm>
              <a:off x="1005550" y="5641816"/>
              <a:ext cx="36519" cy="5743"/>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chemeClr val="tx1"/>
                </a:solidFill>
              </a:endParaRPr>
            </a:p>
          </p:txBody>
        </p:sp>
        <p:sp>
          <p:nvSpPr>
            <p:cNvPr id="97" name="Freeform 96"/>
            <p:cNvSpPr/>
            <p:nvPr/>
          </p:nvSpPr>
          <p:spPr>
            <a:xfrm>
              <a:off x="1044753" y="5515489"/>
              <a:ext cx="89353" cy="131921"/>
            </a:xfrm>
            <a:custGeom>
              <a:avLst/>
              <a:gdLst/>
              <a:ahLst/>
              <a:cxnLst/>
              <a:rect l="l" t="t" r="r" b="b"/>
              <a:pathLst>
                <a:path w="2839372" h="4084177">
                  <a:moveTo>
                    <a:pt x="2176020" y="780764"/>
                  </a:moveTo>
                  <a:cubicBezTo>
                    <a:pt x="2143510" y="786996"/>
                    <a:pt x="2113378" y="805631"/>
                    <a:pt x="2093330" y="835190"/>
                  </a:cubicBezTo>
                  <a:lnTo>
                    <a:pt x="1227562" y="2111655"/>
                  </a:lnTo>
                  <a:cubicBezTo>
                    <a:pt x="1187465" y="2170773"/>
                    <a:pt x="1202884" y="2251204"/>
                    <a:pt x="1262003" y="2291301"/>
                  </a:cubicBezTo>
                  <a:cubicBezTo>
                    <a:pt x="1262003" y="2291301"/>
                    <a:pt x="1262002" y="2291301"/>
                    <a:pt x="1262002" y="2291301"/>
                  </a:cubicBezTo>
                  <a:lnTo>
                    <a:pt x="1262003" y="2291302"/>
                  </a:lnTo>
                  <a:lnTo>
                    <a:pt x="1262003" y="2291301"/>
                  </a:lnTo>
                  <a:cubicBezTo>
                    <a:pt x="1321121" y="2331399"/>
                    <a:pt x="1401552" y="2315979"/>
                    <a:pt x="1441649" y="2256860"/>
                  </a:cubicBezTo>
                  <a:lnTo>
                    <a:pt x="2307417" y="980397"/>
                  </a:lnTo>
                  <a:cubicBezTo>
                    <a:pt x="2347514" y="921278"/>
                    <a:pt x="2332095" y="840848"/>
                    <a:pt x="2272976" y="800750"/>
                  </a:cubicBezTo>
                  <a:lnTo>
                    <a:pt x="2272977" y="800749"/>
                  </a:lnTo>
                  <a:cubicBezTo>
                    <a:pt x="2243417" y="780701"/>
                    <a:pt x="2208530" y="774531"/>
                    <a:pt x="2176020" y="780764"/>
                  </a:cubicBezTo>
                  <a:close/>
                  <a:moveTo>
                    <a:pt x="2567715" y="107"/>
                  </a:moveTo>
                  <a:cubicBezTo>
                    <a:pt x="2732722" y="4736"/>
                    <a:pt x="2900964" y="157791"/>
                    <a:pt x="2817090" y="389632"/>
                  </a:cubicBezTo>
                  <a:lnTo>
                    <a:pt x="2678545" y="583595"/>
                  </a:lnTo>
                  <a:cubicBezTo>
                    <a:pt x="2691919" y="669897"/>
                    <a:pt x="2676716" y="741913"/>
                    <a:pt x="2618652" y="842502"/>
                  </a:cubicBezTo>
                  <a:lnTo>
                    <a:pt x="646545" y="3770141"/>
                  </a:lnTo>
                  <a:lnTo>
                    <a:pt x="0" y="4084177"/>
                  </a:lnTo>
                  <a:lnTo>
                    <a:pt x="46181" y="3382791"/>
                  </a:lnTo>
                  <a:lnTo>
                    <a:pt x="2041813" y="421814"/>
                  </a:lnTo>
                  <a:cubicBezTo>
                    <a:pt x="2098337" y="350136"/>
                    <a:pt x="2159626" y="297509"/>
                    <a:pt x="2235200" y="297268"/>
                  </a:cubicBezTo>
                  <a:lnTo>
                    <a:pt x="2368694" y="92337"/>
                  </a:lnTo>
                  <a:cubicBezTo>
                    <a:pt x="2418379" y="26567"/>
                    <a:pt x="2492713" y="-1996"/>
                    <a:pt x="2567715" y="107"/>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p>
          </p:txBody>
        </p:sp>
      </p:grpSp>
      <p:sp>
        <p:nvSpPr>
          <p:cNvPr id="16" name="Rectangle 15"/>
          <p:cNvSpPr>
            <a:spLocks/>
          </p:cNvSpPr>
          <p:nvPr/>
        </p:nvSpPr>
        <p:spPr>
          <a:xfrm flipH="1">
            <a:off x="5922030" y="5138330"/>
            <a:ext cx="2747484" cy="1156022"/>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sp>
        <p:nvSpPr>
          <p:cNvPr id="27" name="Rectangle 26"/>
          <p:cNvSpPr>
            <a:spLocks/>
          </p:cNvSpPr>
          <p:nvPr/>
        </p:nvSpPr>
        <p:spPr>
          <a:xfrm>
            <a:off x="4627071" y="5138314"/>
            <a:ext cx="1280748" cy="1156022"/>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dirty="0" err="1">
              <a:solidFill>
                <a:schemeClr val="tx1"/>
              </a:solidFill>
            </a:endParaRPr>
          </a:p>
        </p:txBody>
      </p:sp>
      <p:sp>
        <p:nvSpPr>
          <p:cNvPr id="45" name="TextBox 44"/>
          <p:cNvSpPr txBox="1">
            <a:spLocks/>
          </p:cNvSpPr>
          <p:nvPr/>
        </p:nvSpPr>
        <p:spPr>
          <a:xfrm>
            <a:off x="4716836" y="5873690"/>
            <a:ext cx="1101217" cy="33855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algn="ctr"/>
            <a:r>
              <a:rPr lang="en-US" sz="1100" b="1" dirty="0">
                <a:solidFill>
                  <a:schemeClr val="accent4"/>
                </a:solidFill>
              </a:rPr>
              <a:t>ENTRY AND EXIT OF PEOPLE</a:t>
            </a:r>
          </a:p>
        </p:txBody>
      </p:sp>
      <p:grpSp>
        <p:nvGrpSpPr>
          <p:cNvPr id="170" name="Group 169"/>
          <p:cNvGrpSpPr/>
          <p:nvPr/>
        </p:nvGrpSpPr>
        <p:grpSpPr>
          <a:xfrm>
            <a:off x="5032339" y="5267927"/>
            <a:ext cx="497782" cy="532699"/>
            <a:chOff x="3981450" y="7481888"/>
            <a:chExt cx="1370013" cy="1422400"/>
          </a:xfrm>
          <a:solidFill>
            <a:schemeClr val="accent4"/>
          </a:solidFill>
        </p:grpSpPr>
        <p:sp>
          <p:nvSpPr>
            <p:cNvPr id="165" name="Freeform 52"/>
            <p:cNvSpPr>
              <a:spLocks noEditPoints="1"/>
            </p:cNvSpPr>
            <p:nvPr/>
          </p:nvSpPr>
          <p:spPr bwMode="auto">
            <a:xfrm>
              <a:off x="3981450" y="7481888"/>
              <a:ext cx="795338" cy="1420812"/>
            </a:xfrm>
            <a:custGeom>
              <a:avLst/>
              <a:gdLst>
                <a:gd name="T0" fmla="*/ 1085 w 2004"/>
                <a:gd name="T1" fmla="*/ 1912 h 3579"/>
                <a:gd name="T2" fmla="*/ 1062 w 2004"/>
                <a:gd name="T3" fmla="*/ 1916 h 3579"/>
                <a:gd name="T4" fmla="*/ 1041 w 2004"/>
                <a:gd name="T5" fmla="*/ 1925 h 3579"/>
                <a:gd name="T6" fmla="*/ 1022 w 2004"/>
                <a:gd name="T7" fmla="*/ 1939 h 3579"/>
                <a:gd name="T8" fmla="*/ 1007 w 2004"/>
                <a:gd name="T9" fmla="*/ 1958 h 3579"/>
                <a:gd name="T10" fmla="*/ 994 w 2004"/>
                <a:gd name="T11" fmla="*/ 1981 h 3579"/>
                <a:gd name="T12" fmla="*/ 987 w 2004"/>
                <a:gd name="T13" fmla="*/ 2008 h 3579"/>
                <a:gd name="T14" fmla="*/ 984 w 2004"/>
                <a:gd name="T15" fmla="*/ 2035 h 3579"/>
                <a:gd name="T16" fmla="*/ 987 w 2004"/>
                <a:gd name="T17" fmla="*/ 2064 h 3579"/>
                <a:gd name="T18" fmla="*/ 994 w 2004"/>
                <a:gd name="T19" fmla="*/ 2089 h 3579"/>
                <a:gd name="T20" fmla="*/ 1007 w 2004"/>
                <a:gd name="T21" fmla="*/ 2112 h 3579"/>
                <a:gd name="T22" fmla="*/ 1022 w 2004"/>
                <a:gd name="T23" fmla="*/ 2132 h 3579"/>
                <a:gd name="T24" fmla="*/ 1041 w 2004"/>
                <a:gd name="T25" fmla="*/ 2147 h 3579"/>
                <a:gd name="T26" fmla="*/ 1062 w 2004"/>
                <a:gd name="T27" fmla="*/ 2156 h 3579"/>
                <a:gd name="T28" fmla="*/ 1085 w 2004"/>
                <a:gd name="T29" fmla="*/ 2159 h 3579"/>
                <a:gd name="T30" fmla="*/ 1108 w 2004"/>
                <a:gd name="T31" fmla="*/ 2156 h 3579"/>
                <a:gd name="T32" fmla="*/ 1130 w 2004"/>
                <a:gd name="T33" fmla="*/ 2147 h 3579"/>
                <a:gd name="T34" fmla="*/ 1148 w 2004"/>
                <a:gd name="T35" fmla="*/ 2132 h 3579"/>
                <a:gd name="T36" fmla="*/ 1164 w 2004"/>
                <a:gd name="T37" fmla="*/ 2112 h 3579"/>
                <a:gd name="T38" fmla="*/ 1175 w 2004"/>
                <a:gd name="T39" fmla="*/ 2089 h 3579"/>
                <a:gd name="T40" fmla="*/ 1183 w 2004"/>
                <a:gd name="T41" fmla="*/ 2064 h 3579"/>
                <a:gd name="T42" fmla="*/ 1185 w 2004"/>
                <a:gd name="T43" fmla="*/ 2035 h 3579"/>
                <a:gd name="T44" fmla="*/ 1183 w 2004"/>
                <a:gd name="T45" fmla="*/ 2008 h 3579"/>
                <a:gd name="T46" fmla="*/ 1175 w 2004"/>
                <a:gd name="T47" fmla="*/ 1981 h 3579"/>
                <a:gd name="T48" fmla="*/ 1164 w 2004"/>
                <a:gd name="T49" fmla="*/ 1958 h 3579"/>
                <a:gd name="T50" fmla="*/ 1148 w 2004"/>
                <a:gd name="T51" fmla="*/ 1939 h 3579"/>
                <a:gd name="T52" fmla="*/ 1130 w 2004"/>
                <a:gd name="T53" fmla="*/ 1925 h 3579"/>
                <a:gd name="T54" fmla="*/ 1108 w 2004"/>
                <a:gd name="T55" fmla="*/ 1916 h 3579"/>
                <a:gd name="T56" fmla="*/ 1085 w 2004"/>
                <a:gd name="T57" fmla="*/ 1912 h 3579"/>
                <a:gd name="T58" fmla="*/ 1343 w 2004"/>
                <a:gd name="T59" fmla="*/ 0 h 3579"/>
                <a:gd name="T60" fmla="*/ 1344 w 2004"/>
                <a:gd name="T61" fmla="*/ 0 h 3579"/>
                <a:gd name="T62" fmla="*/ 1344 w 2004"/>
                <a:gd name="T63" fmla="*/ 133 h 3579"/>
                <a:gd name="T64" fmla="*/ 2004 w 2004"/>
                <a:gd name="T65" fmla="*/ 133 h 3579"/>
                <a:gd name="T66" fmla="*/ 2004 w 2004"/>
                <a:gd name="T67" fmla="*/ 3303 h 3579"/>
                <a:gd name="T68" fmla="*/ 1832 w 2004"/>
                <a:gd name="T69" fmla="*/ 3303 h 3579"/>
                <a:gd name="T70" fmla="*/ 1832 w 2004"/>
                <a:gd name="T71" fmla="*/ 305 h 3579"/>
                <a:gd name="T72" fmla="*/ 1343 w 2004"/>
                <a:gd name="T73" fmla="*/ 305 h 3579"/>
                <a:gd name="T74" fmla="*/ 1343 w 2004"/>
                <a:gd name="T75" fmla="*/ 3579 h 3579"/>
                <a:gd name="T76" fmla="*/ 240 w 2004"/>
                <a:gd name="T77" fmla="*/ 3303 h 3579"/>
                <a:gd name="T78" fmla="*/ 240 w 2004"/>
                <a:gd name="T79" fmla="*/ 347 h 3579"/>
                <a:gd name="T80" fmla="*/ 370 w 2004"/>
                <a:gd name="T81" fmla="*/ 305 h 3579"/>
                <a:gd name="T82" fmla="*/ 171 w 2004"/>
                <a:gd name="T83" fmla="*/ 305 h 3579"/>
                <a:gd name="T84" fmla="*/ 171 w 2004"/>
                <a:gd name="T85" fmla="*/ 3303 h 3579"/>
                <a:gd name="T86" fmla="*/ 0 w 2004"/>
                <a:gd name="T87" fmla="*/ 3303 h 3579"/>
                <a:gd name="T88" fmla="*/ 0 w 2004"/>
                <a:gd name="T89" fmla="*/ 133 h 3579"/>
                <a:gd name="T90" fmla="*/ 923 w 2004"/>
                <a:gd name="T91" fmla="*/ 133 h 3579"/>
                <a:gd name="T92" fmla="*/ 1343 w 2004"/>
                <a:gd name="T93" fmla="*/ 0 h 3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04" h="3579">
                  <a:moveTo>
                    <a:pt x="1085" y="1912"/>
                  </a:moveTo>
                  <a:lnTo>
                    <a:pt x="1062" y="1916"/>
                  </a:lnTo>
                  <a:lnTo>
                    <a:pt x="1041" y="1925"/>
                  </a:lnTo>
                  <a:lnTo>
                    <a:pt x="1022" y="1939"/>
                  </a:lnTo>
                  <a:lnTo>
                    <a:pt x="1007" y="1958"/>
                  </a:lnTo>
                  <a:lnTo>
                    <a:pt x="994" y="1981"/>
                  </a:lnTo>
                  <a:lnTo>
                    <a:pt x="987" y="2008"/>
                  </a:lnTo>
                  <a:lnTo>
                    <a:pt x="984" y="2035"/>
                  </a:lnTo>
                  <a:lnTo>
                    <a:pt x="987" y="2064"/>
                  </a:lnTo>
                  <a:lnTo>
                    <a:pt x="994" y="2089"/>
                  </a:lnTo>
                  <a:lnTo>
                    <a:pt x="1007" y="2112"/>
                  </a:lnTo>
                  <a:lnTo>
                    <a:pt x="1022" y="2132"/>
                  </a:lnTo>
                  <a:lnTo>
                    <a:pt x="1041" y="2147"/>
                  </a:lnTo>
                  <a:lnTo>
                    <a:pt x="1062" y="2156"/>
                  </a:lnTo>
                  <a:lnTo>
                    <a:pt x="1085" y="2159"/>
                  </a:lnTo>
                  <a:lnTo>
                    <a:pt x="1108" y="2156"/>
                  </a:lnTo>
                  <a:lnTo>
                    <a:pt x="1130" y="2147"/>
                  </a:lnTo>
                  <a:lnTo>
                    <a:pt x="1148" y="2132"/>
                  </a:lnTo>
                  <a:lnTo>
                    <a:pt x="1164" y="2112"/>
                  </a:lnTo>
                  <a:lnTo>
                    <a:pt x="1175" y="2089"/>
                  </a:lnTo>
                  <a:lnTo>
                    <a:pt x="1183" y="2064"/>
                  </a:lnTo>
                  <a:lnTo>
                    <a:pt x="1185" y="2035"/>
                  </a:lnTo>
                  <a:lnTo>
                    <a:pt x="1183" y="2008"/>
                  </a:lnTo>
                  <a:lnTo>
                    <a:pt x="1175" y="1981"/>
                  </a:lnTo>
                  <a:lnTo>
                    <a:pt x="1164" y="1958"/>
                  </a:lnTo>
                  <a:lnTo>
                    <a:pt x="1148" y="1939"/>
                  </a:lnTo>
                  <a:lnTo>
                    <a:pt x="1130" y="1925"/>
                  </a:lnTo>
                  <a:lnTo>
                    <a:pt x="1108" y="1916"/>
                  </a:lnTo>
                  <a:lnTo>
                    <a:pt x="1085" y="1912"/>
                  </a:lnTo>
                  <a:close/>
                  <a:moveTo>
                    <a:pt x="1343" y="0"/>
                  </a:moveTo>
                  <a:lnTo>
                    <a:pt x="1344" y="0"/>
                  </a:lnTo>
                  <a:lnTo>
                    <a:pt x="1344" y="133"/>
                  </a:lnTo>
                  <a:lnTo>
                    <a:pt x="2004" y="133"/>
                  </a:lnTo>
                  <a:lnTo>
                    <a:pt x="2004" y="3303"/>
                  </a:lnTo>
                  <a:lnTo>
                    <a:pt x="1832" y="3303"/>
                  </a:lnTo>
                  <a:lnTo>
                    <a:pt x="1832" y="305"/>
                  </a:lnTo>
                  <a:lnTo>
                    <a:pt x="1343" y="305"/>
                  </a:lnTo>
                  <a:lnTo>
                    <a:pt x="1343" y="3579"/>
                  </a:lnTo>
                  <a:lnTo>
                    <a:pt x="240" y="3303"/>
                  </a:lnTo>
                  <a:lnTo>
                    <a:pt x="240" y="347"/>
                  </a:lnTo>
                  <a:lnTo>
                    <a:pt x="370" y="305"/>
                  </a:lnTo>
                  <a:lnTo>
                    <a:pt x="171" y="305"/>
                  </a:lnTo>
                  <a:lnTo>
                    <a:pt x="171" y="3303"/>
                  </a:lnTo>
                  <a:lnTo>
                    <a:pt x="0" y="3303"/>
                  </a:lnTo>
                  <a:lnTo>
                    <a:pt x="0" y="133"/>
                  </a:lnTo>
                  <a:lnTo>
                    <a:pt x="923" y="133"/>
                  </a:lnTo>
                  <a:lnTo>
                    <a:pt x="1343" y="0"/>
                  </a:lnTo>
                  <a:close/>
                </a:path>
              </a:pathLst>
            </a:custGeom>
            <a:grpFill/>
            <a:ln w="0">
              <a:noFill/>
              <a:prstDash val="solid"/>
              <a:round/>
              <a:headEnd/>
              <a:tailEnd/>
            </a:ln>
          </p:spPr>
          <p:txBody>
            <a:bodyPr vert="horz" wrap="square" lIns="91434" tIns="45717" rIns="91434" bIns="45717" numCol="1" anchor="t" anchorCtr="0" compatLnSpc="1">
              <a:prstTxWarp prst="textNoShape">
                <a:avLst/>
              </a:prstTxWarp>
              <a:noAutofit/>
            </a:bodyPr>
            <a:lstStyle/>
            <a:p>
              <a:endParaRPr lang="en-US" sz="1100">
                <a:latin typeface="+mn-lt"/>
              </a:endParaRPr>
            </a:p>
          </p:txBody>
        </p:sp>
        <p:sp>
          <p:nvSpPr>
            <p:cNvPr id="166" name="Freeform 53"/>
            <p:cNvSpPr>
              <a:spLocks/>
            </p:cNvSpPr>
            <p:nvPr/>
          </p:nvSpPr>
          <p:spPr bwMode="auto">
            <a:xfrm>
              <a:off x="5038725" y="7569200"/>
              <a:ext cx="312738" cy="315912"/>
            </a:xfrm>
            <a:custGeom>
              <a:avLst/>
              <a:gdLst>
                <a:gd name="T0" fmla="*/ 393 w 786"/>
                <a:gd name="T1" fmla="*/ 0 h 795"/>
                <a:gd name="T2" fmla="*/ 447 w 786"/>
                <a:gd name="T3" fmla="*/ 4 h 795"/>
                <a:gd name="T4" fmla="*/ 498 w 786"/>
                <a:gd name="T5" fmla="*/ 14 h 795"/>
                <a:gd name="T6" fmla="*/ 547 w 786"/>
                <a:gd name="T7" fmla="*/ 32 h 795"/>
                <a:gd name="T8" fmla="*/ 592 w 786"/>
                <a:gd name="T9" fmla="*/ 55 h 795"/>
                <a:gd name="T10" fmla="*/ 634 w 786"/>
                <a:gd name="T11" fmla="*/ 82 h 795"/>
                <a:gd name="T12" fmla="*/ 672 w 786"/>
                <a:gd name="T13" fmla="*/ 117 h 795"/>
                <a:gd name="T14" fmla="*/ 705 w 786"/>
                <a:gd name="T15" fmla="*/ 154 h 795"/>
                <a:gd name="T16" fmla="*/ 733 w 786"/>
                <a:gd name="T17" fmla="*/ 197 h 795"/>
                <a:gd name="T18" fmla="*/ 756 w 786"/>
                <a:gd name="T19" fmla="*/ 243 h 795"/>
                <a:gd name="T20" fmla="*/ 773 w 786"/>
                <a:gd name="T21" fmla="*/ 291 h 795"/>
                <a:gd name="T22" fmla="*/ 783 w 786"/>
                <a:gd name="T23" fmla="*/ 343 h 795"/>
                <a:gd name="T24" fmla="*/ 786 w 786"/>
                <a:gd name="T25" fmla="*/ 398 h 795"/>
                <a:gd name="T26" fmla="*/ 783 w 786"/>
                <a:gd name="T27" fmla="*/ 452 h 795"/>
                <a:gd name="T28" fmla="*/ 773 w 786"/>
                <a:gd name="T29" fmla="*/ 503 h 795"/>
                <a:gd name="T30" fmla="*/ 756 w 786"/>
                <a:gd name="T31" fmla="*/ 552 h 795"/>
                <a:gd name="T32" fmla="*/ 733 w 786"/>
                <a:gd name="T33" fmla="*/ 598 h 795"/>
                <a:gd name="T34" fmla="*/ 705 w 786"/>
                <a:gd name="T35" fmla="*/ 640 h 795"/>
                <a:gd name="T36" fmla="*/ 672 w 786"/>
                <a:gd name="T37" fmla="*/ 678 h 795"/>
                <a:gd name="T38" fmla="*/ 634 w 786"/>
                <a:gd name="T39" fmla="*/ 712 h 795"/>
                <a:gd name="T40" fmla="*/ 592 w 786"/>
                <a:gd name="T41" fmla="*/ 740 h 795"/>
                <a:gd name="T42" fmla="*/ 547 w 786"/>
                <a:gd name="T43" fmla="*/ 763 h 795"/>
                <a:gd name="T44" fmla="*/ 498 w 786"/>
                <a:gd name="T45" fmla="*/ 780 h 795"/>
                <a:gd name="T46" fmla="*/ 447 w 786"/>
                <a:gd name="T47" fmla="*/ 790 h 795"/>
                <a:gd name="T48" fmla="*/ 393 w 786"/>
                <a:gd name="T49" fmla="*/ 795 h 795"/>
                <a:gd name="T50" fmla="*/ 340 w 786"/>
                <a:gd name="T51" fmla="*/ 790 h 795"/>
                <a:gd name="T52" fmla="*/ 289 w 786"/>
                <a:gd name="T53" fmla="*/ 780 h 795"/>
                <a:gd name="T54" fmla="*/ 240 w 786"/>
                <a:gd name="T55" fmla="*/ 763 h 795"/>
                <a:gd name="T56" fmla="*/ 194 w 786"/>
                <a:gd name="T57" fmla="*/ 740 h 795"/>
                <a:gd name="T58" fmla="*/ 152 w 786"/>
                <a:gd name="T59" fmla="*/ 712 h 795"/>
                <a:gd name="T60" fmla="*/ 115 w 786"/>
                <a:gd name="T61" fmla="*/ 678 h 795"/>
                <a:gd name="T62" fmla="*/ 82 w 786"/>
                <a:gd name="T63" fmla="*/ 640 h 795"/>
                <a:gd name="T64" fmla="*/ 53 w 786"/>
                <a:gd name="T65" fmla="*/ 598 h 795"/>
                <a:gd name="T66" fmla="*/ 31 w 786"/>
                <a:gd name="T67" fmla="*/ 552 h 795"/>
                <a:gd name="T68" fmla="*/ 14 w 786"/>
                <a:gd name="T69" fmla="*/ 503 h 795"/>
                <a:gd name="T70" fmla="*/ 3 w 786"/>
                <a:gd name="T71" fmla="*/ 452 h 795"/>
                <a:gd name="T72" fmla="*/ 0 w 786"/>
                <a:gd name="T73" fmla="*/ 398 h 795"/>
                <a:gd name="T74" fmla="*/ 3 w 786"/>
                <a:gd name="T75" fmla="*/ 343 h 795"/>
                <a:gd name="T76" fmla="*/ 14 w 786"/>
                <a:gd name="T77" fmla="*/ 291 h 795"/>
                <a:gd name="T78" fmla="*/ 31 w 786"/>
                <a:gd name="T79" fmla="*/ 243 h 795"/>
                <a:gd name="T80" fmla="*/ 53 w 786"/>
                <a:gd name="T81" fmla="*/ 197 h 795"/>
                <a:gd name="T82" fmla="*/ 82 w 786"/>
                <a:gd name="T83" fmla="*/ 154 h 795"/>
                <a:gd name="T84" fmla="*/ 115 w 786"/>
                <a:gd name="T85" fmla="*/ 117 h 795"/>
                <a:gd name="T86" fmla="*/ 152 w 786"/>
                <a:gd name="T87" fmla="*/ 82 h 795"/>
                <a:gd name="T88" fmla="*/ 194 w 786"/>
                <a:gd name="T89" fmla="*/ 55 h 795"/>
                <a:gd name="T90" fmla="*/ 240 w 786"/>
                <a:gd name="T91" fmla="*/ 32 h 795"/>
                <a:gd name="T92" fmla="*/ 289 w 786"/>
                <a:gd name="T93" fmla="*/ 14 h 795"/>
                <a:gd name="T94" fmla="*/ 340 w 786"/>
                <a:gd name="T95" fmla="*/ 4 h 795"/>
                <a:gd name="T96" fmla="*/ 393 w 786"/>
                <a:gd name="T97" fmla="*/ 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6" h="795">
                  <a:moveTo>
                    <a:pt x="393" y="0"/>
                  </a:moveTo>
                  <a:lnTo>
                    <a:pt x="447" y="4"/>
                  </a:lnTo>
                  <a:lnTo>
                    <a:pt x="498" y="14"/>
                  </a:lnTo>
                  <a:lnTo>
                    <a:pt x="547" y="32"/>
                  </a:lnTo>
                  <a:lnTo>
                    <a:pt x="592" y="55"/>
                  </a:lnTo>
                  <a:lnTo>
                    <a:pt x="634" y="82"/>
                  </a:lnTo>
                  <a:lnTo>
                    <a:pt x="672" y="117"/>
                  </a:lnTo>
                  <a:lnTo>
                    <a:pt x="705" y="154"/>
                  </a:lnTo>
                  <a:lnTo>
                    <a:pt x="733" y="197"/>
                  </a:lnTo>
                  <a:lnTo>
                    <a:pt x="756" y="243"/>
                  </a:lnTo>
                  <a:lnTo>
                    <a:pt x="773" y="291"/>
                  </a:lnTo>
                  <a:lnTo>
                    <a:pt x="783" y="343"/>
                  </a:lnTo>
                  <a:lnTo>
                    <a:pt x="786" y="398"/>
                  </a:lnTo>
                  <a:lnTo>
                    <a:pt x="783" y="452"/>
                  </a:lnTo>
                  <a:lnTo>
                    <a:pt x="773" y="503"/>
                  </a:lnTo>
                  <a:lnTo>
                    <a:pt x="756" y="552"/>
                  </a:lnTo>
                  <a:lnTo>
                    <a:pt x="733" y="598"/>
                  </a:lnTo>
                  <a:lnTo>
                    <a:pt x="705" y="640"/>
                  </a:lnTo>
                  <a:lnTo>
                    <a:pt x="672" y="678"/>
                  </a:lnTo>
                  <a:lnTo>
                    <a:pt x="634" y="712"/>
                  </a:lnTo>
                  <a:lnTo>
                    <a:pt x="592" y="740"/>
                  </a:lnTo>
                  <a:lnTo>
                    <a:pt x="547" y="763"/>
                  </a:lnTo>
                  <a:lnTo>
                    <a:pt x="498" y="780"/>
                  </a:lnTo>
                  <a:lnTo>
                    <a:pt x="447" y="790"/>
                  </a:lnTo>
                  <a:lnTo>
                    <a:pt x="393" y="795"/>
                  </a:lnTo>
                  <a:lnTo>
                    <a:pt x="340" y="790"/>
                  </a:lnTo>
                  <a:lnTo>
                    <a:pt x="289" y="780"/>
                  </a:lnTo>
                  <a:lnTo>
                    <a:pt x="240" y="763"/>
                  </a:lnTo>
                  <a:lnTo>
                    <a:pt x="194" y="740"/>
                  </a:lnTo>
                  <a:lnTo>
                    <a:pt x="152" y="712"/>
                  </a:lnTo>
                  <a:lnTo>
                    <a:pt x="115" y="678"/>
                  </a:lnTo>
                  <a:lnTo>
                    <a:pt x="82" y="640"/>
                  </a:lnTo>
                  <a:lnTo>
                    <a:pt x="53" y="598"/>
                  </a:lnTo>
                  <a:lnTo>
                    <a:pt x="31" y="552"/>
                  </a:lnTo>
                  <a:lnTo>
                    <a:pt x="14" y="503"/>
                  </a:lnTo>
                  <a:lnTo>
                    <a:pt x="3" y="452"/>
                  </a:lnTo>
                  <a:lnTo>
                    <a:pt x="0" y="398"/>
                  </a:lnTo>
                  <a:lnTo>
                    <a:pt x="3" y="343"/>
                  </a:lnTo>
                  <a:lnTo>
                    <a:pt x="14" y="291"/>
                  </a:lnTo>
                  <a:lnTo>
                    <a:pt x="31" y="243"/>
                  </a:lnTo>
                  <a:lnTo>
                    <a:pt x="53" y="197"/>
                  </a:lnTo>
                  <a:lnTo>
                    <a:pt x="82" y="154"/>
                  </a:lnTo>
                  <a:lnTo>
                    <a:pt x="115" y="117"/>
                  </a:lnTo>
                  <a:lnTo>
                    <a:pt x="152" y="82"/>
                  </a:lnTo>
                  <a:lnTo>
                    <a:pt x="194" y="55"/>
                  </a:lnTo>
                  <a:lnTo>
                    <a:pt x="240" y="32"/>
                  </a:lnTo>
                  <a:lnTo>
                    <a:pt x="289" y="14"/>
                  </a:lnTo>
                  <a:lnTo>
                    <a:pt x="340" y="4"/>
                  </a:lnTo>
                  <a:lnTo>
                    <a:pt x="393" y="0"/>
                  </a:lnTo>
                  <a:close/>
                </a:path>
              </a:pathLst>
            </a:custGeom>
            <a:grpFill/>
            <a:ln w="0">
              <a:noFill/>
              <a:prstDash val="solid"/>
              <a:round/>
              <a:headEnd/>
              <a:tailEnd/>
            </a:ln>
          </p:spPr>
          <p:txBody>
            <a:bodyPr vert="horz" wrap="square" lIns="91434" tIns="45717" rIns="91434" bIns="45717" numCol="1" anchor="t" anchorCtr="0" compatLnSpc="1">
              <a:prstTxWarp prst="textNoShape">
                <a:avLst/>
              </a:prstTxWarp>
              <a:noAutofit/>
            </a:bodyPr>
            <a:lstStyle/>
            <a:p>
              <a:endParaRPr lang="en-US" sz="1100">
                <a:latin typeface="+mn-lt"/>
              </a:endParaRPr>
            </a:p>
          </p:txBody>
        </p:sp>
        <p:sp>
          <p:nvSpPr>
            <p:cNvPr id="167" name="Freeform 54"/>
            <p:cNvSpPr>
              <a:spLocks/>
            </p:cNvSpPr>
            <p:nvPr/>
          </p:nvSpPr>
          <p:spPr bwMode="auto">
            <a:xfrm>
              <a:off x="4908550" y="8601075"/>
              <a:ext cx="231775" cy="301625"/>
            </a:xfrm>
            <a:custGeom>
              <a:avLst/>
              <a:gdLst>
                <a:gd name="T0" fmla="*/ 336 w 582"/>
                <a:gd name="T1" fmla="*/ 0 h 760"/>
                <a:gd name="T2" fmla="*/ 582 w 582"/>
                <a:gd name="T3" fmla="*/ 19 h 760"/>
                <a:gd name="T4" fmla="*/ 410 w 582"/>
                <a:gd name="T5" fmla="*/ 586 h 760"/>
                <a:gd name="T6" fmla="*/ 408 w 582"/>
                <a:gd name="T7" fmla="*/ 586 h 760"/>
                <a:gd name="T8" fmla="*/ 406 w 582"/>
                <a:gd name="T9" fmla="*/ 609 h 760"/>
                <a:gd name="T10" fmla="*/ 403 w 582"/>
                <a:gd name="T11" fmla="*/ 624 h 760"/>
                <a:gd name="T12" fmla="*/ 387 w 582"/>
                <a:gd name="T13" fmla="*/ 760 h 760"/>
                <a:gd name="T14" fmla="*/ 243 w 582"/>
                <a:gd name="T15" fmla="*/ 743 h 760"/>
                <a:gd name="T16" fmla="*/ 244 w 582"/>
                <a:gd name="T17" fmla="*/ 721 h 760"/>
                <a:gd name="T18" fmla="*/ 111 w 582"/>
                <a:gd name="T19" fmla="*/ 727 h 760"/>
                <a:gd name="T20" fmla="*/ 0 w 582"/>
                <a:gd name="T21" fmla="*/ 704 h 760"/>
                <a:gd name="T22" fmla="*/ 15 w 582"/>
                <a:gd name="T23" fmla="*/ 581 h 760"/>
                <a:gd name="T24" fmla="*/ 148 w 582"/>
                <a:gd name="T25" fmla="*/ 579 h 760"/>
                <a:gd name="T26" fmla="*/ 170 w 582"/>
                <a:gd name="T27" fmla="*/ 581 h 760"/>
                <a:gd name="T28" fmla="*/ 174 w 582"/>
                <a:gd name="T29" fmla="*/ 555 h 760"/>
                <a:gd name="T30" fmla="*/ 336 w 582"/>
                <a:gd name="T31"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2" h="760">
                  <a:moveTo>
                    <a:pt x="336" y="0"/>
                  </a:moveTo>
                  <a:lnTo>
                    <a:pt x="582" y="19"/>
                  </a:lnTo>
                  <a:lnTo>
                    <a:pt x="410" y="586"/>
                  </a:lnTo>
                  <a:lnTo>
                    <a:pt x="408" y="586"/>
                  </a:lnTo>
                  <a:lnTo>
                    <a:pt x="406" y="609"/>
                  </a:lnTo>
                  <a:lnTo>
                    <a:pt x="403" y="624"/>
                  </a:lnTo>
                  <a:lnTo>
                    <a:pt x="387" y="760"/>
                  </a:lnTo>
                  <a:lnTo>
                    <a:pt x="243" y="743"/>
                  </a:lnTo>
                  <a:lnTo>
                    <a:pt x="244" y="721"/>
                  </a:lnTo>
                  <a:lnTo>
                    <a:pt x="111" y="727"/>
                  </a:lnTo>
                  <a:lnTo>
                    <a:pt x="0" y="704"/>
                  </a:lnTo>
                  <a:lnTo>
                    <a:pt x="15" y="581"/>
                  </a:lnTo>
                  <a:lnTo>
                    <a:pt x="148" y="579"/>
                  </a:lnTo>
                  <a:lnTo>
                    <a:pt x="170" y="581"/>
                  </a:lnTo>
                  <a:lnTo>
                    <a:pt x="174" y="555"/>
                  </a:lnTo>
                  <a:lnTo>
                    <a:pt x="336" y="0"/>
                  </a:lnTo>
                  <a:close/>
                </a:path>
              </a:pathLst>
            </a:custGeom>
            <a:grpFill/>
            <a:ln w="0">
              <a:noFill/>
              <a:prstDash val="solid"/>
              <a:round/>
              <a:headEnd/>
              <a:tailEnd/>
            </a:ln>
          </p:spPr>
          <p:txBody>
            <a:bodyPr vert="horz" wrap="square" lIns="91434" tIns="45717" rIns="91434" bIns="45717" numCol="1" anchor="t" anchorCtr="0" compatLnSpc="1">
              <a:prstTxWarp prst="textNoShape">
                <a:avLst/>
              </a:prstTxWarp>
              <a:noAutofit/>
            </a:bodyPr>
            <a:lstStyle/>
            <a:p>
              <a:endParaRPr lang="en-US" sz="1100">
                <a:latin typeface="+mn-lt"/>
              </a:endParaRPr>
            </a:p>
          </p:txBody>
        </p:sp>
        <p:sp>
          <p:nvSpPr>
            <p:cNvPr id="168" name="Freeform 55"/>
            <p:cNvSpPr>
              <a:spLocks/>
            </p:cNvSpPr>
            <p:nvPr/>
          </p:nvSpPr>
          <p:spPr bwMode="auto">
            <a:xfrm>
              <a:off x="5072063" y="7907338"/>
              <a:ext cx="277813" cy="996950"/>
            </a:xfrm>
            <a:custGeom>
              <a:avLst/>
              <a:gdLst>
                <a:gd name="T0" fmla="*/ 0 w 699"/>
                <a:gd name="T1" fmla="*/ 0 h 2510"/>
                <a:gd name="T2" fmla="*/ 563 w 699"/>
                <a:gd name="T3" fmla="*/ 0 h 2510"/>
                <a:gd name="T4" fmla="*/ 563 w 699"/>
                <a:gd name="T5" fmla="*/ 1211 h 2510"/>
                <a:gd name="T6" fmla="*/ 518 w 699"/>
                <a:gd name="T7" fmla="*/ 1217 h 2510"/>
                <a:gd name="T8" fmla="*/ 544 w 699"/>
                <a:gd name="T9" fmla="*/ 1805 h 2510"/>
                <a:gd name="T10" fmla="*/ 674 w 699"/>
                <a:gd name="T11" fmla="*/ 2280 h 2510"/>
                <a:gd name="T12" fmla="*/ 673 w 699"/>
                <a:gd name="T13" fmla="*/ 2280 h 2510"/>
                <a:gd name="T14" fmla="*/ 675 w 699"/>
                <a:gd name="T15" fmla="*/ 2296 h 2510"/>
                <a:gd name="T16" fmla="*/ 677 w 699"/>
                <a:gd name="T17" fmla="*/ 2311 h 2510"/>
                <a:gd name="T18" fmla="*/ 699 w 699"/>
                <a:gd name="T19" fmla="*/ 2447 h 2510"/>
                <a:gd name="T20" fmla="*/ 555 w 699"/>
                <a:gd name="T21" fmla="*/ 2470 h 2510"/>
                <a:gd name="T22" fmla="*/ 550 w 699"/>
                <a:gd name="T23" fmla="*/ 2449 h 2510"/>
                <a:gd name="T24" fmla="*/ 424 w 699"/>
                <a:gd name="T25" fmla="*/ 2492 h 2510"/>
                <a:gd name="T26" fmla="*/ 313 w 699"/>
                <a:gd name="T27" fmla="*/ 2510 h 2510"/>
                <a:gd name="T28" fmla="*/ 293 w 699"/>
                <a:gd name="T29" fmla="*/ 2388 h 2510"/>
                <a:gd name="T30" fmla="*/ 419 w 699"/>
                <a:gd name="T31" fmla="*/ 2338 h 2510"/>
                <a:gd name="T32" fmla="*/ 442 w 699"/>
                <a:gd name="T33" fmla="*/ 2334 h 2510"/>
                <a:gd name="T34" fmla="*/ 297 w 699"/>
                <a:gd name="T35" fmla="*/ 1768 h 2510"/>
                <a:gd name="T36" fmla="*/ 371 w 699"/>
                <a:gd name="T37" fmla="*/ 1772 h 2510"/>
                <a:gd name="T38" fmla="*/ 404 w 699"/>
                <a:gd name="T39" fmla="*/ 1236 h 2510"/>
                <a:gd name="T40" fmla="*/ 171 w 699"/>
                <a:gd name="T41" fmla="*/ 1224 h 2510"/>
                <a:gd name="T42" fmla="*/ 172 w 699"/>
                <a:gd name="T43" fmla="*/ 1199 h 2510"/>
                <a:gd name="T44" fmla="*/ 177 w 699"/>
                <a:gd name="T45" fmla="*/ 1201 h 2510"/>
                <a:gd name="T46" fmla="*/ 205 w 699"/>
                <a:gd name="T47" fmla="*/ 1208 h 2510"/>
                <a:gd name="T48" fmla="*/ 213 w 699"/>
                <a:gd name="T49" fmla="*/ 1182 h 2510"/>
                <a:gd name="T50" fmla="*/ 469 w 699"/>
                <a:gd name="T51" fmla="*/ 150 h 2510"/>
                <a:gd name="T52" fmla="*/ 476 w 699"/>
                <a:gd name="T53" fmla="*/ 122 h 2510"/>
                <a:gd name="T54" fmla="*/ 450 w 699"/>
                <a:gd name="T55" fmla="*/ 115 h 2510"/>
                <a:gd name="T56" fmla="*/ 206 w 699"/>
                <a:gd name="T57" fmla="*/ 53 h 2510"/>
                <a:gd name="T58" fmla="*/ 167 w 699"/>
                <a:gd name="T59" fmla="*/ 41 h 2510"/>
                <a:gd name="T60" fmla="*/ 11 w 699"/>
                <a:gd name="T61" fmla="*/ 664 h 2510"/>
                <a:gd name="T62" fmla="*/ 0 w 699"/>
                <a:gd name="T63" fmla="*/ 0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9" h="2510">
                  <a:moveTo>
                    <a:pt x="0" y="0"/>
                  </a:moveTo>
                  <a:lnTo>
                    <a:pt x="563" y="0"/>
                  </a:lnTo>
                  <a:lnTo>
                    <a:pt x="563" y="1211"/>
                  </a:lnTo>
                  <a:lnTo>
                    <a:pt x="518" y="1217"/>
                  </a:lnTo>
                  <a:lnTo>
                    <a:pt x="544" y="1805"/>
                  </a:lnTo>
                  <a:lnTo>
                    <a:pt x="674" y="2280"/>
                  </a:lnTo>
                  <a:lnTo>
                    <a:pt x="673" y="2280"/>
                  </a:lnTo>
                  <a:lnTo>
                    <a:pt x="675" y="2296"/>
                  </a:lnTo>
                  <a:lnTo>
                    <a:pt x="677" y="2311"/>
                  </a:lnTo>
                  <a:lnTo>
                    <a:pt x="699" y="2447"/>
                  </a:lnTo>
                  <a:lnTo>
                    <a:pt x="555" y="2470"/>
                  </a:lnTo>
                  <a:lnTo>
                    <a:pt x="550" y="2449"/>
                  </a:lnTo>
                  <a:lnTo>
                    <a:pt x="424" y="2492"/>
                  </a:lnTo>
                  <a:lnTo>
                    <a:pt x="313" y="2510"/>
                  </a:lnTo>
                  <a:lnTo>
                    <a:pt x="293" y="2388"/>
                  </a:lnTo>
                  <a:lnTo>
                    <a:pt x="419" y="2338"/>
                  </a:lnTo>
                  <a:lnTo>
                    <a:pt x="442" y="2334"/>
                  </a:lnTo>
                  <a:lnTo>
                    <a:pt x="297" y="1768"/>
                  </a:lnTo>
                  <a:lnTo>
                    <a:pt x="371" y="1772"/>
                  </a:lnTo>
                  <a:lnTo>
                    <a:pt x="404" y="1236"/>
                  </a:lnTo>
                  <a:lnTo>
                    <a:pt x="171" y="1224"/>
                  </a:lnTo>
                  <a:lnTo>
                    <a:pt x="172" y="1199"/>
                  </a:lnTo>
                  <a:lnTo>
                    <a:pt x="177" y="1201"/>
                  </a:lnTo>
                  <a:lnTo>
                    <a:pt x="205" y="1208"/>
                  </a:lnTo>
                  <a:lnTo>
                    <a:pt x="213" y="1182"/>
                  </a:lnTo>
                  <a:lnTo>
                    <a:pt x="469" y="150"/>
                  </a:lnTo>
                  <a:lnTo>
                    <a:pt x="476" y="122"/>
                  </a:lnTo>
                  <a:lnTo>
                    <a:pt x="450" y="115"/>
                  </a:lnTo>
                  <a:lnTo>
                    <a:pt x="206" y="53"/>
                  </a:lnTo>
                  <a:lnTo>
                    <a:pt x="167" y="41"/>
                  </a:lnTo>
                  <a:lnTo>
                    <a:pt x="11" y="664"/>
                  </a:lnTo>
                  <a:lnTo>
                    <a:pt x="0" y="0"/>
                  </a:lnTo>
                  <a:close/>
                </a:path>
              </a:pathLst>
            </a:custGeom>
            <a:grpFill/>
            <a:ln w="0">
              <a:noFill/>
              <a:prstDash val="solid"/>
              <a:round/>
              <a:headEnd/>
              <a:tailEnd/>
            </a:ln>
          </p:spPr>
          <p:txBody>
            <a:bodyPr vert="horz" wrap="square" lIns="91434" tIns="45717" rIns="91434" bIns="45717" numCol="1" anchor="t" anchorCtr="0" compatLnSpc="1">
              <a:prstTxWarp prst="textNoShape">
                <a:avLst/>
              </a:prstTxWarp>
              <a:noAutofit/>
            </a:bodyPr>
            <a:lstStyle/>
            <a:p>
              <a:endParaRPr lang="en-US" sz="1100">
                <a:latin typeface="+mn-lt"/>
              </a:endParaRPr>
            </a:p>
          </p:txBody>
        </p:sp>
        <p:sp>
          <p:nvSpPr>
            <p:cNvPr id="169" name="Freeform 56"/>
            <p:cNvSpPr>
              <a:spLocks noEditPoints="1"/>
            </p:cNvSpPr>
            <p:nvPr/>
          </p:nvSpPr>
          <p:spPr bwMode="auto">
            <a:xfrm>
              <a:off x="4941888" y="7945438"/>
              <a:ext cx="300038" cy="652462"/>
            </a:xfrm>
            <a:custGeom>
              <a:avLst/>
              <a:gdLst>
                <a:gd name="T0" fmla="*/ 336 w 756"/>
                <a:gd name="T1" fmla="*/ 1095 h 1647"/>
                <a:gd name="T2" fmla="*/ 334 w 756"/>
                <a:gd name="T3" fmla="*/ 1139 h 1647"/>
                <a:gd name="T4" fmla="*/ 408 w 756"/>
                <a:gd name="T5" fmla="*/ 1144 h 1647"/>
                <a:gd name="T6" fmla="*/ 410 w 756"/>
                <a:gd name="T7" fmla="*/ 1099 h 1647"/>
                <a:gd name="T8" fmla="*/ 336 w 756"/>
                <a:gd name="T9" fmla="*/ 1095 h 1647"/>
                <a:gd name="T10" fmla="*/ 531 w 756"/>
                <a:gd name="T11" fmla="*/ 0 h 1647"/>
                <a:gd name="T12" fmla="*/ 756 w 756"/>
                <a:gd name="T13" fmla="*/ 59 h 1647"/>
                <a:gd name="T14" fmla="*/ 502 w 756"/>
                <a:gd name="T15" fmla="*/ 1076 h 1647"/>
                <a:gd name="T16" fmla="*/ 467 w 756"/>
                <a:gd name="T17" fmla="*/ 1066 h 1647"/>
                <a:gd name="T18" fmla="*/ 462 w 756"/>
                <a:gd name="T19" fmla="*/ 1159 h 1647"/>
                <a:gd name="T20" fmla="*/ 686 w 756"/>
                <a:gd name="T21" fmla="*/ 1172 h 1647"/>
                <a:gd name="T22" fmla="*/ 660 w 756"/>
                <a:gd name="T23" fmla="*/ 1647 h 1647"/>
                <a:gd name="T24" fmla="*/ 0 w 756"/>
                <a:gd name="T25" fmla="*/ 1602 h 1647"/>
                <a:gd name="T26" fmla="*/ 25 w 756"/>
                <a:gd name="T27" fmla="*/ 1130 h 1647"/>
                <a:gd name="T28" fmla="*/ 276 w 756"/>
                <a:gd name="T29" fmla="*/ 1149 h 1647"/>
                <a:gd name="T30" fmla="*/ 283 w 756"/>
                <a:gd name="T31" fmla="*/ 1052 h 1647"/>
                <a:gd name="T32" fmla="*/ 336 w 756"/>
                <a:gd name="T33" fmla="*/ 1031 h 1647"/>
                <a:gd name="T34" fmla="*/ 277 w 756"/>
                <a:gd name="T35" fmla="*/ 1017 h 1647"/>
                <a:gd name="T36" fmla="*/ 348 w 756"/>
                <a:gd name="T37" fmla="*/ 730 h 1647"/>
                <a:gd name="T38" fmla="*/ 348 w 756"/>
                <a:gd name="T39" fmla="*/ 718 h 1647"/>
                <a:gd name="T40" fmla="*/ 531 w 756"/>
                <a:gd name="T41" fmla="*/ 0 h 1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6" h="1647">
                  <a:moveTo>
                    <a:pt x="336" y="1095"/>
                  </a:moveTo>
                  <a:lnTo>
                    <a:pt x="334" y="1139"/>
                  </a:lnTo>
                  <a:lnTo>
                    <a:pt x="408" y="1144"/>
                  </a:lnTo>
                  <a:lnTo>
                    <a:pt x="410" y="1099"/>
                  </a:lnTo>
                  <a:lnTo>
                    <a:pt x="336" y="1095"/>
                  </a:lnTo>
                  <a:close/>
                  <a:moveTo>
                    <a:pt x="531" y="0"/>
                  </a:moveTo>
                  <a:lnTo>
                    <a:pt x="756" y="59"/>
                  </a:lnTo>
                  <a:lnTo>
                    <a:pt x="502" y="1076"/>
                  </a:lnTo>
                  <a:lnTo>
                    <a:pt x="467" y="1066"/>
                  </a:lnTo>
                  <a:lnTo>
                    <a:pt x="462" y="1159"/>
                  </a:lnTo>
                  <a:lnTo>
                    <a:pt x="686" y="1172"/>
                  </a:lnTo>
                  <a:lnTo>
                    <a:pt x="660" y="1647"/>
                  </a:lnTo>
                  <a:lnTo>
                    <a:pt x="0" y="1602"/>
                  </a:lnTo>
                  <a:lnTo>
                    <a:pt x="25" y="1130"/>
                  </a:lnTo>
                  <a:lnTo>
                    <a:pt x="276" y="1149"/>
                  </a:lnTo>
                  <a:lnTo>
                    <a:pt x="283" y="1052"/>
                  </a:lnTo>
                  <a:lnTo>
                    <a:pt x="336" y="1031"/>
                  </a:lnTo>
                  <a:lnTo>
                    <a:pt x="277" y="1017"/>
                  </a:lnTo>
                  <a:lnTo>
                    <a:pt x="348" y="730"/>
                  </a:lnTo>
                  <a:lnTo>
                    <a:pt x="348" y="718"/>
                  </a:lnTo>
                  <a:lnTo>
                    <a:pt x="531" y="0"/>
                  </a:lnTo>
                  <a:close/>
                </a:path>
              </a:pathLst>
            </a:custGeom>
            <a:grpFill/>
            <a:ln w="0">
              <a:noFill/>
              <a:prstDash val="solid"/>
              <a:round/>
              <a:headEnd/>
              <a:tailEnd/>
            </a:ln>
          </p:spPr>
          <p:txBody>
            <a:bodyPr vert="horz" wrap="square" lIns="91434" tIns="45717" rIns="91434" bIns="45717" numCol="1" anchor="t" anchorCtr="0" compatLnSpc="1">
              <a:prstTxWarp prst="textNoShape">
                <a:avLst/>
              </a:prstTxWarp>
              <a:noAutofit/>
            </a:bodyPr>
            <a:lstStyle/>
            <a:p>
              <a:endParaRPr lang="en-US" sz="1100">
                <a:latin typeface="+mn-lt"/>
              </a:endParaRPr>
            </a:p>
          </p:txBody>
        </p:sp>
      </p:grpSp>
      <p:sp>
        <p:nvSpPr>
          <p:cNvPr id="37" name="TextBox 36"/>
          <p:cNvSpPr txBox="1">
            <a:spLocks/>
          </p:cNvSpPr>
          <p:nvPr/>
        </p:nvSpPr>
        <p:spPr>
          <a:xfrm>
            <a:off x="5990808" y="5191154"/>
            <a:ext cx="2609928" cy="100027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ts val="300"/>
              </a:spcBef>
              <a:spcAft>
                <a:spcPts val="300"/>
              </a:spcAft>
              <a:buClr>
                <a:srgbClr val="C00000"/>
              </a:buClr>
            </a:pPr>
            <a:r>
              <a:rPr lang="en-US" sz="1100" dirty="0" smtClean="0"/>
              <a:t>48 hour visa processing timeline across missions abroad</a:t>
            </a:r>
          </a:p>
          <a:p>
            <a:pPr lvl="1">
              <a:spcBef>
                <a:spcPts val="300"/>
              </a:spcBef>
              <a:spcAft>
                <a:spcPts val="300"/>
              </a:spcAft>
              <a:buClr>
                <a:srgbClr val="C00000"/>
              </a:buClr>
            </a:pPr>
            <a:r>
              <a:rPr lang="en-US" sz="1100" dirty="0" smtClean="0"/>
              <a:t>Simplification of Visa-on-arrival </a:t>
            </a:r>
          </a:p>
          <a:p>
            <a:pPr lvl="1">
              <a:spcBef>
                <a:spcPts val="300"/>
              </a:spcBef>
              <a:spcAft>
                <a:spcPts val="300"/>
              </a:spcAft>
              <a:buClr>
                <a:srgbClr val="C00000"/>
              </a:buClr>
            </a:pPr>
            <a:r>
              <a:rPr lang="en-US" sz="1100" dirty="0" smtClean="0"/>
              <a:t>Fix infrastructural deficits at Nigerian airports</a:t>
            </a:r>
            <a:endParaRPr lang="en-US" sz="1100" dirty="0"/>
          </a:p>
        </p:txBody>
      </p:sp>
      <p:sp>
        <p:nvSpPr>
          <p:cNvPr id="68" name="TextBox 67"/>
          <p:cNvSpPr txBox="1">
            <a:spLocks/>
          </p:cNvSpPr>
          <p:nvPr/>
        </p:nvSpPr>
        <p:spPr>
          <a:xfrm>
            <a:off x="1838224" y="5191154"/>
            <a:ext cx="2609928" cy="75405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ts val="300"/>
              </a:spcBef>
              <a:spcAft>
                <a:spcPts val="300"/>
              </a:spcAft>
              <a:buClr>
                <a:srgbClr val="C00000"/>
              </a:buClr>
            </a:pPr>
            <a:r>
              <a:rPr lang="en-US" sz="1100" dirty="0" smtClean="0"/>
              <a:t>Simplification of application process e.g. by eliminating sworn affidavit</a:t>
            </a:r>
          </a:p>
          <a:p>
            <a:pPr lvl="1">
              <a:spcBef>
                <a:spcPts val="300"/>
              </a:spcBef>
              <a:spcAft>
                <a:spcPts val="300"/>
              </a:spcAft>
              <a:buClr>
                <a:srgbClr val="C00000"/>
              </a:buClr>
            </a:pPr>
            <a:r>
              <a:rPr lang="en-US" sz="1100" dirty="0" smtClean="0"/>
              <a:t>Reduction in time to obtain Governor’s consent by 50% </a:t>
            </a:r>
            <a:endParaRPr lang="en-US" sz="1100" dirty="0"/>
          </a:p>
        </p:txBody>
      </p:sp>
    </p:spTree>
    <p:extLst>
      <p:ext uri="{BB962C8B-B14F-4D97-AF65-F5344CB8AC3E}">
        <p14:creationId xmlns:p14="http://schemas.microsoft.com/office/powerpoint/2010/main" val="2280932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1089660" y="383810"/>
            <a:ext cx="7673340" cy="615553"/>
          </a:xfrm>
          <a:noFill/>
          <a:ln>
            <a:noFill/>
          </a:ln>
          <a:effectLst/>
        </p:spPr>
        <p:txBody>
          <a:bodyPr vert="horz" wrap="square" lIns="0" tIns="0" rIns="0" bIns="0" numCol="1" anchor="ctr" anchorCtr="0" compatLnSpc="1">
            <a:prstTxWarp prst="textNoShape">
              <a:avLst/>
            </a:prstTxWarp>
            <a:spAutoFit/>
          </a:bodyPr>
          <a:lstStyle/>
          <a:p>
            <a:r>
              <a:rPr lang="en-US" b="0" dirty="0">
                <a:latin typeface="Calibri Light" panose="020F0302020204030204" pitchFamily="34" charset="0"/>
              </a:rPr>
              <a:t>The plan outlined </a:t>
            </a:r>
            <a:r>
              <a:rPr lang="en-US" b="0" dirty="0" smtClean="0">
                <a:latin typeface="Calibri Light" panose="020F0302020204030204" pitchFamily="34" charset="0"/>
              </a:rPr>
              <a:t>expected impact, with </a:t>
            </a:r>
            <a:r>
              <a:rPr lang="en-US" b="0" dirty="0">
                <a:latin typeface="Calibri Light" panose="020F0302020204030204" pitchFamily="34" charset="0"/>
              </a:rPr>
              <a:t>plenty at stake for Nigerian SMEs; the potential value captured is truly transformational</a:t>
            </a:r>
          </a:p>
        </p:txBody>
      </p:sp>
      <p:sp>
        <p:nvSpPr>
          <p:cNvPr id="6" name="Rectangle 5"/>
          <p:cNvSpPr/>
          <p:nvPr/>
        </p:nvSpPr>
        <p:spPr bwMode="gray">
          <a:xfrm>
            <a:off x="327661" y="1278071"/>
            <a:ext cx="4244834" cy="1667923"/>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sp>
        <p:nvSpPr>
          <p:cNvPr id="7" name="Rectangle 6"/>
          <p:cNvSpPr/>
          <p:nvPr/>
        </p:nvSpPr>
        <p:spPr bwMode="gray">
          <a:xfrm>
            <a:off x="327661" y="2940296"/>
            <a:ext cx="4244834" cy="1811088"/>
          </a:xfrm>
          <a:prstGeom prst="rect">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sp>
        <p:nvSpPr>
          <p:cNvPr id="8" name="Rectangle 7"/>
          <p:cNvSpPr/>
          <p:nvPr/>
        </p:nvSpPr>
        <p:spPr bwMode="gray">
          <a:xfrm>
            <a:off x="327661" y="4745687"/>
            <a:ext cx="4244834" cy="1811088"/>
          </a:xfrm>
          <a:prstGeom prst="rect">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sp>
        <p:nvSpPr>
          <p:cNvPr id="9" name="Rectangle 8"/>
          <p:cNvSpPr/>
          <p:nvPr/>
        </p:nvSpPr>
        <p:spPr bwMode="gray">
          <a:xfrm>
            <a:off x="4572497" y="1278071"/>
            <a:ext cx="4244834" cy="1667923"/>
          </a:xfrm>
          <a:prstGeom prst="rect">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sp>
        <p:nvSpPr>
          <p:cNvPr id="10" name="Rectangle 9"/>
          <p:cNvSpPr/>
          <p:nvPr/>
        </p:nvSpPr>
        <p:spPr bwMode="gray">
          <a:xfrm>
            <a:off x="4572497" y="2940296"/>
            <a:ext cx="4244834" cy="1811088"/>
          </a:xfrm>
          <a:prstGeom prst="rect">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sp>
        <p:nvSpPr>
          <p:cNvPr id="11" name="Rectangle 10"/>
          <p:cNvSpPr/>
          <p:nvPr/>
        </p:nvSpPr>
        <p:spPr bwMode="gray">
          <a:xfrm>
            <a:off x="4572497" y="4745687"/>
            <a:ext cx="4244834" cy="181108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err="1">
              <a:solidFill>
                <a:schemeClr val="tx1"/>
              </a:solidFill>
            </a:endParaRPr>
          </a:p>
        </p:txBody>
      </p:sp>
      <p:sp>
        <p:nvSpPr>
          <p:cNvPr id="18" name="TextBox 17"/>
          <p:cNvSpPr txBox="1">
            <a:spLocks/>
          </p:cNvSpPr>
          <p:nvPr/>
        </p:nvSpPr>
        <p:spPr bwMode="gray">
          <a:xfrm>
            <a:off x="496518" y="1271349"/>
            <a:ext cx="2050601" cy="616326"/>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r>
              <a:rPr lang="en-US" sz="3999" dirty="0" smtClean="0">
                <a:solidFill>
                  <a:schemeClr val="accent4"/>
                </a:solidFill>
                <a:latin typeface="Century Gothic" panose="020B0502020202020204" pitchFamily="34" charset="0"/>
              </a:rPr>
              <a:t>N 2.6bn</a:t>
            </a:r>
            <a:endParaRPr lang="en-US" sz="3999" dirty="0">
              <a:solidFill>
                <a:schemeClr val="accent4"/>
              </a:solidFill>
              <a:latin typeface="Century Gothic" panose="020B0502020202020204" pitchFamily="34" charset="0"/>
            </a:endParaRPr>
          </a:p>
        </p:txBody>
      </p:sp>
      <p:sp>
        <p:nvSpPr>
          <p:cNvPr id="19" name="TextBox 18"/>
          <p:cNvSpPr txBox="1">
            <a:spLocks/>
          </p:cNvSpPr>
          <p:nvPr/>
        </p:nvSpPr>
        <p:spPr bwMode="gray">
          <a:xfrm>
            <a:off x="496519" y="1887675"/>
            <a:ext cx="2261922" cy="830997"/>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r>
              <a:rPr lang="en-US" sz="1800" dirty="0">
                <a:solidFill>
                  <a:schemeClr val="accent4"/>
                </a:solidFill>
              </a:rPr>
              <a:t>saved by SMEs  in registration costs to start business annually</a:t>
            </a:r>
          </a:p>
        </p:txBody>
      </p:sp>
      <p:grpSp>
        <p:nvGrpSpPr>
          <p:cNvPr id="71" name="Group 70"/>
          <p:cNvGrpSpPr/>
          <p:nvPr/>
        </p:nvGrpSpPr>
        <p:grpSpPr bwMode="gray">
          <a:xfrm>
            <a:off x="3187215" y="1741670"/>
            <a:ext cx="1000126" cy="1215338"/>
            <a:chOff x="3270250" y="1913949"/>
            <a:chExt cx="847725" cy="1030144"/>
          </a:xfrm>
        </p:grpSpPr>
        <p:grpSp>
          <p:nvGrpSpPr>
            <p:cNvPr id="56" name="Group 55"/>
            <p:cNvGrpSpPr/>
            <p:nvPr/>
          </p:nvGrpSpPr>
          <p:grpSpPr bwMode="gray">
            <a:xfrm>
              <a:off x="3450131" y="1913949"/>
              <a:ext cx="550370" cy="700668"/>
              <a:chOff x="3656013" y="3690938"/>
              <a:chExt cx="395287" cy="503237"/>
            </a:xfrm>
            <a:solidFill>
              <a:srgbClr val="B5D089"/>
            </a:solidFill>
          </p:grpSpPr>
          <p:sp>
            <p:nvSpPr>
              <p:cNvPr id="57" name="Oval 46"/>
              <p:cNvSpPr>
                <a:spLocks noChangeArrowheads="1"/>
              </p:cNvSpPr>
              <p:nvPr/>
            </p:nvSpPr>
            <p:spPr bwMode="gray">
              <a:xfrm>
                <a:off x="3803650" y="3984625"/>
                <a:ext cx="1588" cy="158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7"/>
              <p:cNvSpPr>
                <a:spLocks noEditPoints="1"/>
              </p:cNvSpPr>
              <p:nvPr/>
            </p:nvSpPr>
            <p:spPr bwMode="gray">
              <a:xfrm>
                <a:off x="3656013" y="3932238"/>
                <a:ext cx="263525" cy="261937"/>
              </a:xfrm>
              <a:custGeom>
                <a:avLst/>
                <a:gdLst>
                  <a:gd name="T0" fmla="*/ 478 w 957"/>
                  <a:gd name="T1" fmla="*/ 957 h 957"/>
                  <a:gd name="T2" fmla="*/ 957 w 957"/>
                  <a:gd name="T3" fmla="*/ 478 h 957"/>
                  <a:gd name="T4" fmla="*/ 478 w 957"/>
                  <a:gd name="T5" fmla="*/ 0 h 957"/>
                  <a:gd name="T6" fmla="*/ 0 w 957"/>
                  <a:gd name="T7" fmla="*/ 478 h 957"/>
                  <a:gd name="T8" fmla="*/ 478 w 957"/>
                  <a:gd name="T9" fmla="*/ 957 h 957"/>
                  <a:gd name="T10" fmla="*/ 264 w 957"/>
                  <a:gd name="T11" fmla="*/ 566 h 957"/>
                  <a:gd name="T12" fmla="*/ 371 w 957"/>
                  <a:gd name="T13" fmla="*/ 566 h 957"/>
                  <a:gd name="T14" fmla="*/ 394 w 957"/>
                  <a:gd name="T15" fmla="*/ 580 h 957"/>
                  <a:gd name="T16" fmla="*/ 484 w 957"/>
                  <a:gd name="T17" fmla="*/ 632 h 957"/>
                  <a:gd name="T18" fmla="*/ 521 w 957"/>
                  <a:gd name="T19" fmla="*/ 629 h 957"/>
                  <a:gd name="T20" fmla="*/ 550 w 957"/>
                  <a:gd name="T21" fmla="*/ 604 h 957"/>
                  <a:gd name="T22" fmla="*/ 527 w 957"/>
                  <a:gd name="T23" fmla="*/ 567 h 957"/>
                  <a:gd name="T24" fmla="*/ 468 w 957"/>
                  <a:gd name="T25" fmla="*/ 550 h 957"/>
                  <a:gd name="T26" fmla="*/ 343 w 957"/>
                  <a:gd name="T27" fmla="*/ 509 h 957"/>
                  <a:gd name="T28" fmla="*/ 264 w 957"/>
                  <a:gd name="T29" fmla="*/ 360 h 957"/>
                  <a:gd name="T30" fmla="*/ 412 w 957"/>
                  <a:gd name="T31" fmla="*/ 199 h 957"/>
                  <a:gd name="T32" fmla="*/ 425 w 957"/>
                  <a:gd name="T33" fmla="*/ 196 h 957"/>
                  <a:gd name="T34" fmla="*/ 425 w 957"/>
                  <a:gd name="T35" fmla="*/ 152 h 957"/>
                  <a:gd name="T36" fmla="*/ 457 w 957"/>
                  <a:gd name="T37" fmla="*/ 121 h 957"/>
                  <a:gd name="T38" fmla="*/ 503 w 957"/>
                  <a:gd name="T39" fmla="*/ 121 h 957"/>
                  <a:gd name="T40" fmla="*/ 534 w 957"/>
                  <a:gd name="T41" fmla="*/ 153 h 957"/>
                  <a:gd name="T42" fmla="*/ 534 w 957"/>
                  <a:gd name="T43" fmla="*/ 193 h 957"/>
                  <a:gd name="T44" fmla="*/ 597 w 957"/>
                  <a:gd name="T45" fmla="*/ 213 h 957"/>
                  <a:gd name="T46" fmla="*/ 704 w 957"/>
                  <a:gd name="T47" fmla="*/ 330 h 957"/>
                  <a:gd name="T48" fmla="*/ 676 w 957"/>
                  <a:gd name="T49" fmla="*/ 370 h 957"/>
                  <a:gd name="T50" fmla="*/ 585 w 957"/>
                  <a:gd name="T51" fmla="*/ 370 h 957"/>
                  <a:gd name="T52" fmla="*/ 559 w 957"/>
                  <a:gd name="T53" fmla="*/ 355 h 957"/>
                  <a:gd name="T54" fmla="*/ 495 w 957"/>
                  <a:gd name="T55" fmla="*/ 316 h 957"/>
                  <a:gd name="T56" fmla="*/ 454 w 957"/>
                  <a:gd name="T57" fmla="*/ 318 h 957"/>
                  <a:gd name="T58" fmla="*/ 429 w 957"/>
                  <a:gd name="T59" fmla="*/ 359 h 957"/>
                  <a:gd name="T60" fmla="*/ 447 w 957"/>
                  <a:gd name="T61" fmla="*/ 377 h 957"/>
                  <a:gd name="T62" fmla="*/ 516 w 957"/>
                  <a:gd name="T63" fmla="*/ 396 h 957"/>
                  <a:gd name="T64" fmla="*/ 625 w 957"/>
                  <a:gd name="T65" fmla="*/ 428 h 957"/>
                  <a:gd name="T66" fmla="*/ 715 w 957"/>
                  <a:gd name="T67" fmla="*/ 542 h 957"/>
                  <a:gd name="T68" fmla="*/ 588 w 957"/>
                  <a:gd name="T69" fmla="*/ 746 h 957"/>
                  <a:gd name="T70" fmla="*/ 540 w 957"/>
                  <a:gd name="T71" fmla="*/ 758 h 957"/>
                  <a:gd name="T72" fmla="*/ 534 w 957"/>
                  <a:gd name="T73" fmla="*/ 766 h 957"/>
                  <a:gd name="T74" fmla="*/ 534 w 957"/>
                  <a:gd name="T75" fmla="*/ 808 h 957"/>
                  <a:gd name="T76" fmla="*/ 506 w 957"/>
                  <a:gd name="T77" fmla="*/ 836 h 957"/>
                  <a:gd name="T78" fmla="*/ 452 w 957"/>
                  <a:gd name="T79" fmla="*/ 836 h 957"/>
                  <a:gd name="T80" fmla="*/ 425 w 957"/>
                  <a:gd name="T81" fmla="*/ 807 h 957"/>
                  <a:gd name="T82" fmla="*/ 425 w 957"/>
                  <a:gd name="T83" fmla="*/ 762 h 957"/>
                  <a:gd name="T84" fmla="*/ 360 w 957"/>
                  <a:gd name="T85" fmla="*/ 742 h 957"/>
                  <a:gd name="T86" fmla="*/ 238 w 957"/>
                  <a:gd name="T87" fmla="*/ 599 h 957"/>
                  <a:gd name="T88" fmla="*/ 264 w 957"/>
                  <a:gd name="T89" fmla="*/ 566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7" h="957">
                    <a:moveTo>
                      <a:pt x="478" y="957"/>
                    </a:moveTo>
                    <a:cubicBezTo>
                      <a:pt x="742" y="957"/>
                      <a:pt x="957" y="743"/>
                      <a:pt x="957" y="478"/>
                    </a:cubicBezTo>
                    <a:cubicBezTo>
                      <a:pt x="957" y="214"/>
                      <a:pt x="742" y="0"/>
                      <a:pt x="478" y="0"/>
                    </a:cubicBezTo>
                    <a:cubicBezTo>
                      <a:pt x="214" y="0"/>
                      <a:pt x="0" y="214"/>
                      <a:pt x="0" y="478"/>
                    </a:cubicBezTo>
                    <a:cubicBezTo>
                      <a:pt x="0" y="743"/>
                      <a:pt x="214" y="957"/>
                      <a:pt x="478" y="957"/>
                    </a:cubicBezTo>
                    <a:close/>
                    <a:moveTo>
                      <a:pt x="264" y="566"/>
                    </a:moveTo>
                    <a:cubicBezTo>
                      <a:pt x="299" y="565"/>
                      <a:pt x="335" y="565"/>
                      <a:pt x="371" y="566"/>
                    </a:cubicBezTo>
                    <a:cubicBezTo>
                      <a:pt x="381" y="566"/>
                      <a:pt x="390" y="570"/>
                      <a:pt x="394" y="580"/>
                    </a:cubicBezTo>
                    <a:cubicBezTo>
                      <a:pt x="412" y="617"/>
                      <a:pt x="444" y="632"/>
                      <a:pt x="484" y="632"/>
                    </a:cubicBezTo>
                    <a:cubicBezTo>
                      <a:pt x="496" y="633"/>
                      <a:pt x="509" y="632"/>
                      <a:pt x="521" y="629"/>
                    </a:cubicBezTo>
                    <a:cubicBezTo>
                      <a:pt x="538" y="626"/>
                      <a:pt x="548" y="616"/>
                      <a:pt x="550" y="604"/>
                    </a:cubicBezTo>
                    <a:cubicBezTo>
                      <a:pt x="552" y="587"/>
                      <a:pt x="545" y="574"/>
                      <a:pt x="527" y="567"/>
                    </a:cubicBezTo>
                    <a:cubicBezTo>
                      <a:pt x="508" y="560"/>
                      <a:pt x="488" y="555"/>
                      <a:pt x="468" y="550"/>
                    </a:cubicBezTo>
                    <a:cubicBezTo>
                      <a:pt x="425" y="540"/>
                      <a:pt x="383" y="529"/>
                      <a:pt x="343" y="509"/>
                    </a:cubicBezTo>
                    <a:cubicBezTo>
                      <a:pt x="284" y="481"/>
                      <a:pt x="258" y="415"/>
                      <a:pt x="264" y="360"/>
                    </a:cubicBezTo>
                    <a:cubicBezTo>
                      <a:pt x="273" y="275"/>
                      <a:pt x="326" y="217"/>
                      <a:pt x="412" y="199"/>
                    </a:cubicBezTo>
                    <a:cubicBezTo>
                      <a:pt x="416" y="198"/>
                      <a:pt x="420" y="197"/>
                      <a:pt x="425" y="196"/>
                    </a:cubicBezTo>
                    <a:cubicBezTo>
                      <a:pt x="425" y="182"/>
                      <a:pt x="425" y="167"/>
                      <a:pt x="425" y="152"/>
                    </a:cubicBezTo>
                    <a:cubicBezTo>
                      <a:pt x="425" y="132"/>
                      <a:pt x="436" y="121"/>
                      <a:pt x="457" y="121"/>
                    </a:cubicBezTo>
                    <a:cubicBezTo>
                      <a:pt x="472" y="120"/>
                      <a:pt x="487" y="120"/>
                      <a:pt x="503" y="121"/>
                    </a:cubicBezTo>
                    <a:cubicBezTo>
                      <a:pt x="524" y="121"/>
                      <a:pt x="534" y="132"/>
                      <a:pt x="534" y="153"/>
                    </a:cubicBezTo>
                    <a:cubicBezTo>
                      <a:pt x="534" y="166"/>
                      <a:pt x="534" y="179"/>
                      <a:pt x="534" y="193"/>
                    </a:cubicBezTo>
                    <a:cubicBezTo>
                      <a:pt x="556" y="200"/>
                      <a:pt x="577" y="205"/>
                      <a:pt x="597" y="213"/>
                    </a:cubicBezTo>
                    <a:cubicBezTo>
                      <a:pt x="651" y="235"/>
                      <a:pt x="686" y="276"/>
                      <a:pt x="704" y="330"/>
                    </a:cubicBezTo>
                    <a:cubicBezTo>
                      <a:pt x="712" y="353"/>
                      <a:pt x="700" y="369"/>
                      <a:pt x="676" y="370"/>
                    </a:cubicBezTo>
                    <a:cubicBezTo>
                      <a:pt x="646" y="370"/>
                      <a:pt x="616" y="370"/>
                      <a:pt x="585" y="370"/>
                    </a:cubicBezTo>
                    <a:cubicBezTo>
                      <a:pt x="574" y="370"/>
                      <a:pt x="565" y="365"/>
                      <a:pt x="559" y="355"/>
                    </a:cubicBezTo>
                    <a:cubicBezTo>
                      <a:pt x="544" y="330"/>
                      <a:pt x="522" y="318"/>
                      <a:pt x="495" y="316"/>
                    </a:cubicBezTo>
                    <a:cubicBezTo>
                      <a:pt x="481" y="315"/>
                      <a:pt x="468" y="316"/>
                      <a:pt x="454" y="318"/>
                    </a:cubicBezTo>
                    <a:cubicBezTo>
                      <a:pt x="433" y="323"/>
                      <a:pt x="423" y="341"/>
                      <a:pt x="429" y="359"/>
                    </a:cubicBezTo>
                    <a:cubicBezTo>
                      <a:pt x="432" y="368"/>
                      <a:pt x="438" y="375"/>
                      <a:pt x="447" y="377"/>
                    </a:cubicBezTo>
                    <a:cubicBezTo>
                      <a:pt x="470" y="384"/>
                      <a:pt x="493" y="390"/>
                      <a:pt x="516" y="396"/>
                    </a:cubicBezTo>
                    <a:cubicBezTo>
                      <a:pt x="553" y="406"/>
                      <a:pt x="590" y="414"/>
                      <a:pt x="625" y="428"/>
                    </a:cubicBezTo>
                    <a:cubicBezTo>
                      <a:pt x="675" y="448"/>
                      <a:pt x="706" y="488"/>
                      <a:pt x="715" y="542"/>
                    </a:cubicBezTo>
                    <a:cubicBezTo>
                      <a:pt x="734" y="644"/>
                      <a:pt x="672" y="718"/>
                      <a:pt x="588" y="746"/>
                    </a:cubicBezTo>
                    <a:cubicBezTo>
                      <a:pt x="572" y="751"/>
                      <a:pt x="556" y="754"/>
                      <a:pt x="540" y="758"/>
                    </a:cubicBezTo>
                    <a:cubicBezTo>
                      <a:pt x="535" y="759"/>
                      <a:pt x="534" y="761"/>
                      <a:pt x="534" y="766"/>
                    </a:cubicBezTo>
                    <a:cubicBezTo>
                      <a:pt x="534" y="780"/>
                      <a:pt x="534" y="794"/>
                      <a:pt x="534" y="808"/>
                    </a:cubicBezTo>
                    <a:cubicBezTo>
                      <a:pt x="534" y="824"/>
                      <a:pt x="523" y="836"/>
                      <a:pt x="506" y="836"/>
                    </a:cubicBezTo>
                    <a:cubicBezTo>
                      <a:pt x="488" y="836"/>
                      <a:pt x="470" y="836"/>
                      <a:pt x="452" y="836"/>
                    </a:cubicBezTo>
                    <a:cubicBezTo>
                      <a:pt x="436" y="836"/>
                      <a:pt x="425" y="823"/>
                      <a:pt x="425" y="807"/>
                    </a:cubicBezTo>
                    <a:cubicBezTo>
                      <a:pt x="425" y="792"/>
                      <a:pt x="425" y="776"/>
                      <a:pt x="425" y="762"/>
                    </a:cubicBezTo>
                    <a:cubicBezTo>
                      <a:pt x="403" y="755"/>
                      <a:pt x="381" y="750"/>
                      <a:pt x="360" y="742"/>
                    </a:cubicBezTo>
                    <a:cubicBezTo>
                      <a:pt x="295" y="716"/>
                      <a:pt x="256" y="666"/>
                      <a:pt x="238" y="599"/>
                    </a:cubicBezTo>
                    <a:cubicBezTo>
                      <a:pt x="234" y="582"/>
                      <a:pt x="246" y="566"/>
                      <a:pt x="264" y="56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Oval 48"/>
              <p:cNvSpPr>
                <a:spLocks noChangeArrowheads="1"/>
              </p:cNvSpPr>
              <p:nvPr/>
            </p:nvSpPr>
            <p:spPr bwMode="gray">
              <a:xfrm>
                <a:off x="3963988" y="3798888"/>
                <a:ext cx="1588" cy="158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9"/>
              <p:cNvSpPr>
                <a:spLocks noEditPoints="1"/>
              </p:cNvSpPr>
              <p:nvPr/>
            </p:nvSpPr>
            <p:spPr bwMode="gray">
              <a:xfrm>
                <a:off x="3854450" y="3759200"/>
                <a:ext cx="196850" cy="198437"/>
              </a:xfrm>
              <a:custGeom>
                <a:avLst/>
                <a:gdLst>
                  <a:gd name="T0" fmla="*/ 360 w 720"/>
                  <a:gd name="T1" fmla="*/ 720 h 720"/>
                  <a:gd name="T2" fmla="*/ 720 w 720"/>
                  <a:gd name="T3" fmla="*/ 360 h 720"/>
                  <a:gd name="T4" fmla="*/ 360 w 720"/>
                  <a:gd name="T5" fmla="*/ 0 h 720"/>
                  <a:gd name="T6" fmla="*/ 0 w 720"/>
                  <a:gd name="T7" fmla="*/ 360 h 720"/>
                  <a:gd name="T8" fmla="*/ 360 w 720"/>
                  <a:gd name="T9" fmla="*/ 720 h 720"/>
                  <a:gd name="T10" fmla="*/ 199 w 720"/>
                  <a:gd name="T11" fmla="*/ 426 h 720"/>
                  <a:gd name="T12" fmla="*/ 280 w 720"/>
                  <a:gd name="T13" fmla="*/ 426 h 720"/>
                  <a:gd name="T14" fmla="*/ 297 w 720"/>
                  <a:gd name="T15" fmla="*/ 436 h 720"/>
                  <a:gd name="T16" fmla="*/ 364 w 720"/>
                  <a:gd name="T17" fmla="*/ 476 h 720"/>
                  <a:gd name="T18" fmla="*/ 392 w 720"/>
                  <a:gd name="T19" fmla="*/ 474 h 720"/>
                  <a:gd name="T20" fmla="*/ 414 w 720"/>
                  <a:gd name="T21" fmla="*/ 454 h 720"/>
                  <a:gd name="T22" fmla="*/ 397 w 720"/>
                  <a:gd name="T23" fmla="*/ 427 h 720"/>
                  <a:gd name="T24" fmla="*/ 352 w 720"/>
                  <a:gd name="T25" fmla="*/ 414 h 720"/>
                  <a:gd name="T26" fmla="*/ 259 w 720"/>
                  <a:gd name="T27" fmla="*/ 383 h 720"/>
                  <a:gd name="T28" fmla="*/ 199 w 720"/>
                  <a:gd name="T29" fmla="*/ 271 h 720"/>
                  <a:gd name="T30" fmla="*/ 311 w 720"/>
                  <a:gd name="T31" fmla="*/ 150 h 720"/>
                  <a:gd name="T32" fmla="*/ 320 w 720"/>
                  <a:gd name="T33" fmla="*/ 148 h 720"/>
                  <a:gd name="T34" fmla="*/ 320 w 720"/>
                  <a:gd name="T35" fmla="*/ 115 h 720"/>
                  <a:gd name="T36" fmla="*/ 344 w 720"/>
                  <a:gd name="T37" fmla="*/ 91 h 720"/>
                  <a:gd name="T38" fmla="*/ 379 w 720"/>
                  <a:gd name="T39" fmla="*/ 91 h 720"/>
                  <a:gd name="T40" fmla="*/ 402 w 720"/>
                  <a:gd name="T41" fmla="*/ 115 h 720"/>
                  <a:gd name="T42" fmla="*/ 402 w 720"/>
                  <a:gd name="T43" fmla="*/ 145 h 720"/>
                  <a:gd name="T44" fmla="*/ 450 w 720"/>
                  <a:gd name="T45" fmla="*/ 161 h 720"/>
                  <a:gd name="T46" fmla="*/ 530 w 720"/>
                  <a:gd name="T47" fmla="*/ 249 h 720"/>
                  <a:gd name="T48" fmla="*/ 509 w 720"/>
                  <a:gd name="T49" fmla="*/ 278 h 720"/>
                  <a:gd name="T50" fmla="*/ 441 w 720"/>
                  <a:gd name="T51" fmla="*/ 278 h 720"/>
                  <a:gd name="T52" fmla="*/ 421 w 720"/>
                  <a:gd name="T53" fmla="*/ 267 h 720"/>
                  <a:gd name="T54" fmla="*/ 373 w 720"/>
                  <a:gd name="T55" fmla="*/ 238 h 720"/>
                  <a:gd name="T56" fmla="*/ 342 w 720"/>
                  <a:gd name="T57" fmla="*/ 240 h 720"/>
                  <a:gd name="T58" fmla="*/ 323 w 720"/>
                  <a:gd name="T59" fmla="*/ 271 h 720"/>
                  <a:gd name="T60" fmla="*/ 337 w 720"/>
                  <a:gd name="T61" fmla="*/ 284 h 720"/>
                  <a:gd name="T62" fmla="*/ 389 w 720"/>
                  <a:gd name="T63" fmla="*/ 298 h 720"/>
                  <a:gd name="T64" fmla="*/ 470 w 720"/>
                  <a:gd name="T65" fmla="*/ 322 h 720"/>
                  <a:gd name="T66" fmla="*/ 538 w 720"/>
                  <a:gd name="T67" fmla="*/ 408 h 720"/>
                  <a:gd name="T68" fmla="*/ 443 w 720"/>
                  <a:gd name="T69" fmla="*/ 561 h 720"/>
                  <a:gd name="T70" fmla="*/ 407 w 720"/>
                  <a:gd name="T71" fmla="*/ 570 h 720"/>
                  <a:gd name="T72" fmla="*/ 402 w 720"/>
                  <a:gd name="T73" fmla="*/ 576 h 720"/>
                  <a:gd name="T74" fmla="*/ 402 w 720"/>
                  <a:gd name="T75" fmla="*/ 607 h 720"/>
                  <a:gd name="T76" fmla="*/ 381 w 720"/>
                  <a:gd name="T77" fmla="*/ 629 h 720"/>
                  <a:gd name="T78" fmla="*/ 341 w 720"/>
                  <a:gd name="T79" fmla="*/ 629 h 720"/>
                  <a:gd name="T80" fmla="*/ 320 w 720"/>
                  <a:gd name="T81" fmla="*/ 607 h 720"/>
                  <a:gd name="T82" fmla="*/ 320 w 720"/>
                  <a:gd name="T83" fmla="*/ 573 h 720"/>
                  <a:gd name="T84" fmla="*/ 272 w 720"/>
                  <a:gd name="T85" fmla="*/ 558 h 720"/>
                  <a:gd name="T86" fmla="*/ 180 w 720"/>
                  <a:gd name="T87" fmla="*/ 451 h 720"/>
                  <a:gd name="T88" fmla="*/ 199 w 720"/>
                  <a:gd name="T89" fmla="*/ 42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0" h="720">
                    <a:moveTo>
                      <a:pt x="360" y="720"/>
                    </a:moveTo>
                    <a:cubicBezTo>
                      <a:pt x="559" y="720"/>
                      <a:pt x="720" y="559"/>
                      <a:pt x="720" y="360"/>
                    </a:cubicBezTo>
                    <a:cubicBezTo>
                      <a:pt x="720" y="161"/>
                      <a:pt x="559" y="0"/>
                      <a:pt x="360" y="0"/>
                    </a:cubicBezTo>
                    <a:cubicBezTo>
                      <a:pt x="161" y="0"/>
                      <a:pt x="0" y="161"/>
                      <a:pt x="0" y="360"/>
                    </a:cubicBezTo>
                    <a:cubicBezTo>
                      <a:pt x="0" y="559"/>
                      <a:pt x="161" y="720"/>
                      <a:pt x="360" y="720"/>
                    </a:cubicBezTo>
                    <a:close/>
                    <a:moveTo>
                      <a:pt x="199" y="426"/>
                    </a:moveTo>
                    <a:cubicBezTo>
                      <a:pt x="226" y="425"/>
                      <a:pt x="253" y="425"/>
                      <a:pt x="280" y="426"/>
                    </a:cubicBezTo>
                    <a:cubicBezTo>
                      <a:pt x="287" y="426"/>
                      <a:pt x="294" y="429"/>
                      <a:pt x="297" y="436"/>
                    </a:cubicBezTo>
                    <a:cubicBezTo>
                      <a:pt x="311" y="465"/>
                      <a:pt x="334" y="475"/>
                      <a:pt x="364" y="476"/>
                    </a:cubicBezTo>
                    <a:cubicBezTo>
                      <a:pt x="374" y="476"/>
                      <a:pt x="383" y="475"/>
                      <a:pt x="392" y="474"/>
                    </a:cubicBezTo>
                    <a:cubicBezTo>
                      <a:pt x="405" y="471"/>
                      <a:pt x="413" y="464"/>
                      <a:pt x="414" y="454"/>
                    </a:cubicBezTo>
                    <a:cubicBezTo>
                      <a:pt x="415" y="441"/>
                      <a:pt x="411" y="432"/>
                      <a:pt x="397" y="427"/>
                    </a:cubicBezTo>
                    <a:cubicBezTo>
                      <a:pt x="383" y="421"/>
                      <a:pt x="367" y="418"/>
                      <a:pt x="352" y="414"/>
                    </a:cubicBezTo>
                    <a:cubicBezTo>
                      <a:pt x="320" y="407"/>
                      <a:pt x="289" y="398"/>
                      <a:pt x="259" y="383"/>
                    </a:cubicBezTo>
                    <a:cubicBezTo>
                      <a:pt x="214" y="362"/>
                      <a:pt x="195" y="312"/>
                      <a:pt x="199" y="271"/>
                    </a:cubicBezTo>
                    <a:cubicBezTo>
                      <a:pt x="206" y="207"/>
                      <a:pt x="246" y="164"/>
                      <a:pt x="311" y="150"/>
                    </a:cubicBezTo>
                    <a:cubicBezTo>
                      <a:pt x="314" y="149"/>
                      <a:pt x="317" y="149"/>
                      <a:pt x="320" y="148"/>
                    </a:cubicBezTo>
                    <a:cubicBezTo>
                      <a:pt x="320" y="137"/>
                      <a:pt x="320" y="126"/>
                      <a:pt x="320" y="115"/>
                    </a:cubicBezTo>
                    <a:cubicBezTo>
                      <a:pt x="320" y="100"/>
                      <a:pt x="329" y="91"/>
                      <a:pt x="344" y="91"/>
                    </a:cubicBezTo>
                    <a:cubicBezTo>
                      <a:pt x="355" y="91"/>
                      <a:pt x="367" y="91"/>
                      <a:pt x="379" y="91"/>
                    </a:cubicBezTo>
                    <a:cubicBezTo>
                      <a:pt x="394" y="91"/>
                      <a:pt x="402" y="99"/>
                      <a:pt x="402" y="115"/>
                    </a:cubicBezTo>
                    <a:cubicBezTo>
                      <a:pt x="402" y="125"/>
                      <a:pt x="402" y="135"/>
                      <a:pt x="402" y="145"/>
                    </a:cubicBezTo>
                    <a:cubicBezTo>
                      <a:pt x="419" y="151"/>
                      <a:pt x="435" y="154"/>
                      <a:pt x="450" y="161"/>
                    </a:cubicBezTo>
                    <a:cubicBezTo>
                      <a:pt x="490" y="177"/>
                      <a:pt x="516" y="208"/>
                      <a:pt x="530" y="249"/>
                    </a:cubicBezTo>
                    <a:cubicBezTo>
                      <a:pt x="536" y="265"/>
                      <a:pt x="527" y="278"/>
                      <a:pt x="509" y="278"/>
                    </a:cubicBezTo>
                    <a:cubicBezTo>
                      <a:pt x="486" y="279"/>
                      <a:pt x="463" y="278"/>
                      <a:pt x="441" y="278"/>
                    </a:cubicBezTo>
                    <a:cubicBezTo>
                      <a:pt x="432" y="278"/>
                      <a:pt x="425" y="275"/>
                      <a:pt x="421" y="267"/>
                    </a:cubicBezTo>
                    <a:cubicBezTo>
                      <a:pt x="410" y="249"/>
                      <a:pt x="393" y="240"/>
                      <a:pt x="373" y="238"/>
                    </a:cubicBezTo>
                    <a:cubicBezTo>
                      <a:pt x="363" y="238"/>
                      <a:pt x="352" y="238"/>
                      <a:pt x="342" y="240"/>
                    </a:cubicBezTo>
                    <a:cubicBezTo>
                      <a:pt x="326" y="243"/>
                      <a:pt x="318" y="257"/>
                      <a:pt x="323" y="271"/>
                    </a:cubicBezTo>
                    <a:cubicBezTo>
                      <a:pt x="325" y="277"/>
                      <a:pt x="330" y="282"/>
                      <a:pt x="337" y="284"/>
                    </a:cubicBezTo>
                    <a:cubicBezTo>
                      <a:pt x="354" y="289"/>
                      <a:pt x="372" y="293"/>
                      <a:pt x="389" y="298"/>
                    </a:cubicBezTo>
                    <a:cubicBezTo>
                      <a:pt x="416" y="306"/>
                      <a:pt x="444" y="312"/>
                      <a:pt x="470" y="322"/>
                    </a:cubicBezTo>
                    <a:cubicBezTo>
                      <a:pt x="508" y="337"/>
                      <a:pt x="531" y="367"/>
                      <a:pt x="538" y="408"/>
                    </a:cubicBezTo>
                    <a:cubicBezTo>
                      <a:pt x="552" y="485"/>
                      <a:pt x="505" y="540"/>
                      <a:pt x="443" y="561"/>
                    </a:cubicBezTo>
                    <a:cubicBezTo>
                      <a:pt x="431" y="565"/>
                      <a:pt x="419" y="567"/>
                      <a:pt x="407" y="570"/>
                    </a:cubicBezTo>
                    <a:cubicBezTo>
                      <a:pt x="403" y="571"/>
                      <a:pt x="402" y="572"/>
                      <a:pt x="402" y="576"/>
                    </a:cubicBezTo>
                    <a:cubicBezTo>
                      <a:pt x="402" y="586"/>
                      <a:pt x="402" y="597"/>
                      <a:pt x="402" y="607"/>
                    </a:cubicBezTo>
                    <a:cubicBezTo>
                      <a:pt x="402" y="620"/>
                      <a:pt x="394" y="628"/>
                      <a:pt x="381" y="629"/>
                    </a:cubicBezTo>
                    <a:cubicBezTo>
                      <a:pt x="368" y="629"/>
                      <a:pt x="354" y="629"/>
                      <a:pt x="341" y="629"/>
                    </a:cubicBezTo>
                    <a:cubicBezTo>
                      <a:pt x="329" y="628"/>
                      <a:pt x="321" y="619"/>
                      <a:pt x="320" y="607"/>
                    </a:cubicBezTo>
                    <a:cubicBezTo>
                      <a:pt x="320" y="596"/>
                      <a:pt x="320" y="584"/>
                      <a:pt x="320" y="573"/>
                    </a:cubicBezTo>
                    <a:cubicBezTo>
                      <a:pt x="304" y="568"/>
                      <a:pt x="287" y="564"/>
                      <a:pt x="272" y="558"/>
                    </a:cubicBezTo>
                    <a:cubicBezTo>
                      <a:pt x="223" y="538"/>
                      <a:pt x="193" y="501"/>
                      <a:pt x="180" y="451"/>
                    </a:cubicBezTo>
                    <a:cubicBezTo>
                      <a:pt x="177" y="438"/>
                      <a:pt x="186" y="426"/>
                      <a:pt x="199" y="4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0"/>
              <p:cNvSpPr>
                <a:spLocks/>
              </p:cNvSpPr>
              <p:nvPr/>
            </p:nvSpPr>
            <p:spPr bwMode="gray">
              <a:xfrm>
                <a:off x="3762375" y="3717925"/>
                <a:ext cx="0" cy="0"/>
              </a:xfrm>
              <a:custGeom>
                <a:avLst/>
                <a:gdLst>
                  <a:gd name="T0" fmla="*/ 1 w 1"/>
                  <a:gd name="T1" fmla="*/ 1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1" y="0"/>
                      <a:pt x="1" y="0"/>
                    </a:cubicBezTo>
                    <a:cubicBezTo>
                      <a:pt x="1" y="0"/>
                      <a:pt x="0" y="0"/>
                      <a:pt x="0" y="0"/>
                    </a:cubicBezTo>
                    <a:cubicBezTo>
                      <a:pt x="1"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1"/>
              <p:cNvSpPr>
                <a:spLocks noEditPoints="1"/>
              </p:cNvSpPr>
              <p:nvPr/>
            </p:nvSpPr>
            <p:spPr bwMode="gray">
              <a:xfrm>
                <a:off x="3684588" y="3690938"/>
                <a:ext cx="138113" cy="138112"/>
              </a:xfrm>
              <a:custGeom>
                <a:avLst/>
                <a:gdLst>
                  <a:gd name="T0" fmla="*/ 252 w 503"/>
                  <a:gd name="T1" fmla="*/ 503 h 503"/>
                  <a:gd name="T2" fmla="*/ 503 w 503"/>
                  <a:gd name="T3" fmla="*/ 251 h 503"/>
                  <a:gd name="T4" fmla="*/ 252 w 503"/>
                  <a:gd name="T5" fmla="*/ 0 h 503"/>
                  <a:gd name="T6" fmla="*/ 0 w 503"/>
                  <a:gd name="T7" fmla="*/ 251 h 503"/>
                  <a:gd name="T8" fmla="*/ 252 w 503"/>
                  <a:gd name="T9" fmla="*/ 503 h 503"/>
                  <a:gd name="T10" fmla="*/ 139 w 503"/>
                  <a:gd name="T11" fmla="*/ 297 h 503"/>
                  <a:gd name="T12" fmla="*/ 196 w 503"/>
                  <a:gd name="T13" fmla="*/ 297 h 503"/>
                  <a:gd name="T14" fmla="*/ 208 w 503"/>
                  <a:gd name="T15" fmla="*/ 305 h 503"/>
                  <a:gd name="T16" fmla="*/ 255 w 503"/>
                  <a:gd name="T17" fmla="*/ 332 h 503"/>
                  <a:gd name="T18" fmla="*/ 274 w 503"/>
                  <a:gd name="T19" fmla="*/ 331 h 503"/>
                  <a:gd name="T20" fmla="*/ 290 w 503"/>
                  <a:gd name="T21" fmla="*/ 317 h 503"/>
                  <a:gd name="T22" fmla="*/ 278 w 503"/>
                  <a:gd name="T23" fmla="*/ 298 h 503"/>
                  <a:gd name="T24" fmla="*/ 247 w 503"/>
                  <a:gd name="T25" fmla="*/ 289 h 503"/>
                  <a:gd name="T26" fmla="*/ 181 w 503"/>
                  <a:gd name="T27" fmla="*/ 268 h 503"/>
                  <a:gd name="T28" fmla="*/ 139 w 503"/>
                  <a:gd name="T29" fmla="*/ 189 h 503"/>
                  <a:gd name="T30" fmla="*/ 217 w 503"/>
                  <a:gd name="T31" fmla="*/ 105 h 503"/>
                  <a:gd name="T32" fmla="*/ 224 w 503"/>
                  <a:gd name="T33" fmla="*/ 103 h 503"/>
                  <a:gd name="T34" fmla="*/ 224 w 503"/>
                  <a:gd name="T35" fmla="*/ 80 h 503"/>
                  <a:gd name="T36" fmla="*/ 241 w 503"/>
                  <a:gd name="T37" fmla="*/ 63 h 503"/>
                  <a:gd name="T38" fmla="*/ 265 w 503"/>
                  <a:gd name="T39" fmla="*/ 63 h 503"/>
                  <a:gd name="T40" fmla="*/ 281 w 503"/>
                  <a:gd name="T41" fmla="*/ 80 h 503"/>
                  <a:gd name="T42" fmla="*/ 282 w 503"/>
                  <a:gd name="T43" fmla="*/ 101 h 503"/>
                  <a:gd name="T44" fmla="*/ 315 w 503"/>
                  <a:gd name="T45" fmla="*/ 112 h 503"/>
                  <a:gd name="T46" fmla="*/ 371 w 503"/>
                  <a:gd name="T47" fmla="*/ 174 h 503"/>
                  <a:gd name="T48" fmla="*/ 356 w 503"/>
                  <a:gd name="T49" fmla="*/ 194 h 503"/>
                  <a:gd name="T50" fmla="*/ 308 w 503"/>
                  <a:gd name="T51" fmla="*/ 194 h 503"/>
                  <a:gd name="T52" fmla="*/ 294 w 503"/>
                  <a:gd name="T53" fmla="*/ 186 h 503"/>
                  <a:gd name="T54" fmla="*/ 261 w 503"/>
                  <a:gd name="T55" fmla="*/ 166 h 503"/>
                  <a:gd name="T56" fmla="*/ 239 w 503"/>
                  <a:gd name="T57" fmla="*/ 167 h 503"/>
                  <a:gd name="T58" fmla="*/ 226 w 503"/>
                  <a:gd name="T59" fmla="*/ 189 h 503"/>
                  <a:gd name="T60" fmla="*/ 236 w 503"/>
                  <a:gd name="T61" fmla="*/ 198 h 503"/>
                  <a:gd name="T62" fmla="*/ 272 w 503"/>
                  <a:gd name="T63" fmla="*/ 208 h 503"/>
                  <a:gd name="T64" fmla="*/ 329 w 503"/>
                  <a:gd name="T65" fmla="*/ 225 h 503"/>
                  <a:gd name="T66" fmla="*/ 377 w 503"/>
                  <a:gd name="T67" fmla="*/ 285 h 503"/>
                  <a:gd name="T68" fmla="*/ 310 w 503"/>
                  <a:gd name="T69" fmla="*/ 392 h 503"/>
                  <a:gd name="T70" fmla="*/ 284 w 503"/>
                  <a:gd name="T71" fmla="*/ 398 h 503"/>
                  <a:gd name="T72" fmla="*/ 281 w 503"/>
                  <a:gd name="T73" fmla="*/ 402 h 503"/>
                  <a:gd name="T74" fmla="*/ 281 w 503"/>
                  <a:gd name="T75" fmla="*/ 424 h 503"/>
                  <a:gd name="T76" fmla="*/ 267 w 503"/>
                  <a:gd name="T77" fmla="*/ 439 h 503"/>
                  <a:gd name="T78" fmla="*/ 238 w 503"/>
                  <a:gd name="T79" fmla="*/ 439 h 503"/>
                  <a:gd name="T80" fmla="*/ 224 w 503"/>
                  <a:gd name="T81" fmla="*/ 424 h 503"/>
                  <a:gd name="T82" fmla="*/ 224 w 503"/>
                  <a:gd name="T83" fmla="*/ 400 h 503"/>
                  <a:gd name="T84" fmla="*/ 190 w 503"/>
                  <a:gd name="T85" fmla="*/ 390 h 503"/>
                  <a:gd name="T86" fmla="*/ 126 w 503"/>
                  <a:gd name="T87" fmla="*/ 315 h 503"/>
                  <a:gd name="T88" fmla="*/ 139 w 503"/>
                  <a:gd name="T89" fmla="*/ 29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3" h="503">
                    <a:moveTo>
                      <a:pt x="252" y="503"/>
                    </a:moveTo>
                    <a:cubicBezTo>
                      <a:pt x="391" y="503"/>
                      <a:pt x="503" y="390"/>
                      <a:pt x="503" y="251"/>
                    </a:cubicBezTo>
                    <a:cubicBezTo>
                      <a:pt x="503" y="113"/>
                      <a:pt x="391" y="0"/>
                      <a:pt x="252" y="0"/>
                    </a:cubicBezTo>
                    <a:cubicBezTo>
                      <a:pt x="113" y="0"/>
                      <a:pt x="0" y="113"/>
                      <a:pt x="0" y="251"/>
                    </a:cubicBezTo>
                    <a:cubicBezTo>
                      <a:pt x="0" y="390"/>
                      <a:pt x="113" y="503"/>
                      <a:pt x="252" y="503"/>
                    </a:cubicBezTo>
                    <a:close/>
                    <a:moveTo>
                      <a:pt x="139" y="297"/>
                    </a:moveTo>
                    <a:cubicBezTo>
                      <a:pt x="158" y="297"/>
                      <a:pt x="177" y="297"/>
                      <a:pt x="196" y="297"/>
                    </a:cubicBezTo>
                    <a:cubicBezTo>
                      <a:pt x="201" y="297"/>
                      <a:pt x="206" y="300"/>
                      <a:pt x="208" y="305"/>
                    </a:cubicBezTo>
                    <a:cubicBezTo>
                      <a:pt x="217" y="325"/>
                      <a:pt x="234" y="332"/>
                      <a:pt x="255" y="332"/>
                    </a:cubicBezTo>
                    <a:cubicBezTo>
                      <a:pt x="261" y="333"/>
                      <a:pt x="268" y="332"/>
                      <a:pt x="274" y="331"/>
                    </a:cubicBezTo>
                    <a:cubicBezTo>
                      <a:pt x="283" y="329"/>
                      <a:pt x="289" y="324"/>
                      <a:pt x="290" y="317"/>
                    </a:cubicBezTo>
                    <a:cubicBezTo>
                      <a:pt x="291" y="308"/>
                      <a:pt x="287" y="302"/>
                      <a:pt x="278" y="298"/>
                    </a:cubicBezTo>
                    <a:cubicBezTo>
                      <a:pt x="268" y="294"/>
                      <a:pt x="257" y="292"/>
                      <a:pt x="247" y="289"/>
                    </a:cubicBezTo>
                    <a:cubicBezTo>
                      <a:pt x="224" y="284"/>
                      <a:pt x="202" y="278"/>
                      <a:pt x="181" y="268"/>
                    </a:cubicBezTo>
                    <a:cubicBezTo>
                      <a:pt x="150" y="253"/>
                      <a:pt x="136" y="218"/>
                      <a:pt x="139" y="189"/>
                    </a:cubicBezTo>
                    <a:cubicBezTo>
                      <a:pt x="144" y="145"/>
                      <a:pt x="172" y="114"/>
                      <a:pt x="217" y="105"/>
                    </a:cubicBezTo>
                    <a:cubicBezTo>
                      <a:pt x="219" y="104"/>
                      <a:pt x="222" y="104"/>
                      <a:pt x="224" y="103"/>
                    </a:cubicBezTo>
                    <a:cubicBezTo>
                      <a:pt x="224" y="95"/>
                      <a:pt x="224" y="88"/>
                      <a:pt x="224" y="80"/>
                    </a:cubicBezTo>
                    <a:cubicBezTo>
                      <a:pt x="224" y="69"/>
                      <a:pt x="230" y="63"/>
                      <a:pt x="241" y="63"/>
                    </a:cubicBezTo>
                    <a:cubicBezTo>
                      <a:pt x="249" y="63"/>
                      <a:pt x="257" y="63"/>
                      <a:pt x="265" y="63"/>
                    </a:cubicBezTo>
                    <a:cubicBezTo>
                      <a:pt x="276" y="64"/>
                      <a:pt x="281" y="69"/>
                      <a:pt x="281" y="80"/>
                    </a:cubicBezTo>
                    <a:cubicBezTo>
                      <a:pt x="281" y="87"/>
                      <a:pt x="281" y="94"/>
                      <a:pt x="282" y="101"/>
                    </a:cubicBezTo>
                    <a:cubicBezTo>
                      <a:pt x="293" y="105"/>
                      <a:pt x="304" y="108"/>
                      <a:pt x="315" y="112"/>
                    </a:cubicBezTo>
                    <a:cubicBezTo>
                      <a:pt x="343" y="124"/>
                      <a:pt x="361" y="145"/>
                      <a:pt x="371" y="174"/>
                    </a:cubicBezTo>
                    <a:cubicBezTo>
                      <a:pt x="375" y="185"/>
                      <a:pt x="368" y="194"/>
                      <a:pt x="356" y="194"/>
                    </a:cubicBezTo>
                    <a:cubicBezTo>
                      <a:pt x="340" y="194"/>
                      <a:pt x="324" y="194"/>
                      <a:pt x="308" y="194"/>
                    </a:cubicBezTo>
                    <a:cubicBezTo>
                      <a:pt x="302" y="194"/>
                      <a:pt x="297" y="192"/>
                      <a:pt x="294" y="186"/>
                    </a:cubicBezTo>
                    <a:cubicBezTo>
                      <a:pt x="287" y="174"/>
                      <a:pt x="275" y="167"/>
                      <a:pt x="261" y="166"/>
                    </a:cubicBezTo>
                    <a:cubicBezTo>
                      <a:pt x="254" y="166"/>
                      <a:pt x="246" y="166"/>
                      <a:pt x="239" y="167"/>
                    </a:cubicBezTo>
                    <a:cubicBezTo>
                      <a:pt x="228" y="170"/>
                      <a:pt x="223" y="179"/>
                      <a:pt x="226" y="189"/>
                    </a:cubicBezTo>
                    <a:cubicBezTo>
                      <a:pt x="228" y="194"/>
                      <a:pt x="231" y="197"/>
                      <a:pt x="236" y="198"/>
                    </a:cubicBezTo>
                    <a:cubicBezTo>
                      <a:pt x="248" y="202"/>
                      <a:pt x="260" y="205"/>
                      <a:pt x="272" y="208"/>
                    </a:cubicBezTo>
                    <a:cubicBezTo>
                      <a:pt x="291" y="214"/>
                      <a:pt x="311" y="218"/>
                      <a:pt x="329" y="225"/>
                    </a:cubicBezTo>
                    <a:cubicBezTo>
                      <a:pt x="356" y="236"/>
                      <a:pt x="372" y="257"/>
                      <a:pt x="377" y="285"/>
                    </a:cubicBezTo>
                    <a:cubicBezTo>
                      <a:pt x="386" y="339"/>
                      <a:pt x="354" y="377"/>
                      <a:pt x="310" y="392"/>
                    </a:cubicBezTo>
                    <a:cubicBezTo>
                      <a:pt x="302" y="395"/>
                      <a:pt x="293" y="396"/>
                      <a:pt x="284" y="398"/>
                    </a:cubicBezTo>
                    <a:cubicBezTo>
                      <a:pt x="282" y="399"/>
                      <a:pt x="281" y="400"/>
                      <a:pt x="281" y="402"/>
                    </a:cubicBezTo>
                    <a:cubicBezTo>
                      <a:pt x="281" y="410"/>
                      <a:pt x="281" y="417"/>
                      <a:pt x="281" y="424"/>
                    </a:cubicBezTo>
                    <a:cubicBezTo>
                      <a:pt x="281" y="433"/>
                      <a:pt x="276" y="439"/>
                      <a:pt x="267" y="439"/>
                    </a:cubicBezTo>
                    <a:cubicBezTo>
                      <a:pt x="257" y="440"/>
                      <a:pt x="248" y="440"/>
                      <a:pt x="238" y="439"/>
                    </a:cubicBezTo>
                    <a:cubicBezTo>
                      <a:pt x="230" y="439"/>
                      <a:pt x="224" y="433"/>
                      <a:pt x="224" y="424"/>
                    </a:cubicBezTo>
                    <a:cubicBezTo>
                      <a:pt x="224" y="416"/>
                      <a:pt x="224" y="408"/>
                      <a:pt x="224" y="400"/>
                    </a:cubicBezTo>
                    <a:cubicBezTo>
                      <a:pt x="212" y="397"/>
                      <a:pt x="201" y="394"/>
                      <a:pt x="190" y="390"/>
                    </a:cubicBezTo>
                    <a:cubicBezTo>
                      <a:pt x="156" y="376"/>
                      <a:pt x="135" y="350"/>
                      <a:pt x="126" y="315"/>
                    </a:cubicBezTo>
                    <a:cubicBezTo>
                      <a:pt x="124" y="306"/>
                      <a:pt x="130" y="298"/>
                      <a:pt x="139" y="29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3" name="Freeform 60"/>
            <p:cNvSpPr>
              <a:spLocks/>
            </p:cNvSpPr>
            <p:nvPr/>
          </p:nvSpPr>
          <p:spPr bwMode="gray">
            <a:xfrm>
              <a:off x="3721100" y="2361481"/>
              <a:ext cx="396875" cy="582612"/>
            </a:xfrm>
            <a:custGeom>
              <a:avLst/>
              <a:gdLst>
                <a:gd name="T0" fmla="*/ 1445 w 1448"/>
                <a:gd name="T1" fmla="*/ 615 h 2124"/>
                <a:gd name="T2" fmla="*/ 1439 w 1448"/>
                <a:gd name="T3" fmla="*/ 217 h 2124"/>
                <a:gd name="T4" fmla="*/ 1391 w 1448"/>
                <a:gd name="T5" fmla="*/ 60 h 2124"/>
                <a:gd name="T6" fmla="*/ 1255 w 1448"/>
                <a:gd name="T7" fmla="*/ 9 h 2124"/>
                <a:gd name="T8" fmla="*/ 1177 w 1448"/>
                <a:gd name="T9" fmla="*/ 112 h 2124"/>
                <a:gd name="T10" fmla="*/ 1164 w 1448"/>
                <a:gd name="T11" fmla="*/ 210 h 2124"/>
                <a:gd name="T12" fmla="*/ 1158 w 1448"/>
                <a:gd name="T13" fmla="*/ 631 h 2124"/>
                <a:gd name="T14" fmla="*/ 1166 w 1448"/>
                <a:gd name="T15" fmla="*/ 668 h 2124"/>
                <a:gd name="T16" fmla="*/ 1133 w 1448"/>
                <a:gd name="T17" fmla="*/ 1060 h 2124"/>
                <a:gd name="T18" fmla="*/ 748 w 1448"/>
                <a:gd name="T19" fmla="*/ 1543 h 2124"/>
                <a:gd name="T20" fmla="*/ 737 w 1448"/>
                <a:gd name="T21" fmla="*/ 1550 h 2124"/>
                <a:gd name="T22" fmla="*/ 779 w 1448"/>
                <a:gd name="T23" fmla="*/ 1338 h 2124"/>
                <a:gd name="T24" fmla="*/ 1018 w 1448"/>
                <a:gd name="T25" fmla="*/ 1030 h 2124"/>
                <a:gd name="T26" fmla="*/ 1094 w 1448"/>
                <a:gd name="T27" fmla="*/ 865 h 2124"/>
                <a:gd name="T28" fmla="*/ 907 w 1448"/>
                <a:gd name="T29" fmla="*/ 654 h 2124"/>
                <a:gd name="T30" fmla="*/ 762 w 1448"/>
                <a:gd name="T31" fmla="*/ 747 h 2124"/>
                <a:gd name="T32" fmla="*/ 519 w 1448"/>
                <a:gd name="T33" fmla="*/ 1051 h 2124"/>
                <a:gd name="T34" fmla="*/ 471 w 1448"/>
                <a:gd name="T35" fmla="*/ 1078 h 2124"/>
                <a:gd name="T36" fmla="*/ 385 w 1448"/>
                <a:gd name="T37" fmla="*/ 1094 h 2124"/>
                <a:gd name="T38" fmla="*/ 69 w 1448"/>
                <a:gd name="T39" fmla="*/ 1362 h 2124"/>
                <a:gd name="T40" fmla="*/ 20 w 1448"/>
                <a:gd name="T41" fmla="*/ 1600 h 2124"/>
                <a:gd name="T42" fmla="*/ 1 w 1448"/>
                <a:gd name="T43" fmla="*/ 2089 h 2124"/>
                <a:gd name="T44" fmla="*/ 1 w 1448"/>
                <a:gd name="T45" fmla="*/ 2124 h 2124"/>
                <a:gd name="T46" fmla="*/ 661 w 1448"/>
                <a:gd name="T47" fmla="*/ 2124 h 2124"/>
                <a:gd name="T48" fmla="*/ 668 w 1448"/>
                <a:gd name="T49" fmla="*/ 2013 h 2124"/>
                <a:gd name="T50" fmla="*/ 784 w 1448"/>
                <a:gd name="T51" fmla="*/ 1805 h 2124"/>
                <a:gd name="T52" fmla="*/ 832 w 1448"/>
                <a:gd name="T53" fmla="*/ 1777 h 2124"/>
                <a:gd name="T54" fmla="*/ 998 w 1448"/>
                <a:gd name="T55" fmla="*/ 1646 h 2124"/>
                <a:gd name="T56" fmla="*/ 1346 w 1448"/>
                <a:gd name="T57" fmla="*/ 1154 h 2124"/>
                <a:gd name="T58" fmla="*/ 1442 w 1448"/>
                <a:gd name="T59" fmla="*/ 843 h 2124"/>
                <a:gd name="T60" fmla="*/ 1445 w 1448"/>
                <a:gd name="T61" fmla="*/ 615 h 2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8" h="2124">
                  <a:moveTo>
                    <a:pt x="1445" y="615"/>
                  </a:moveTo>
                  <a:cubicBezTo>
                    <a:pt x="1444" y="482"/>
                    <a:pt x="1443" y="349"/>
                    <a:pt x="1439" y="217"/>
                  </a:cubicBezTo>
                  <a:cubicBezTo>
                    <a:pt x="1437" y="161"/>
                    <a:pt x="1425" y="105"/>
                    <a:pt x="1391" y="60"/>
                  </a:cubicBezTo>
                  <a:cubicBezTo>
                    <a:pt x="1355" y="13"/>
                    <a:pt x="1306" y="0"/>
                    <a:pt x="1255" y="9"/>
                  </a:cubicBezTo>
                  <a:cubicBezTo>
                    <a:pt x="1206" y="18"/>
                    <a:pt x="1187" y="64"/>
                    <a:pt x="1177" y="112"/>
                  </a:cubicBezTo>
                  <a:cubicBezTo>
                    <a:pt x="1170" y="144"/>
                    <a:pt x="1165" y="177"/>
                    <a:pt x="1164" y="210"/>
                  </a:cubicBezTo>
                  <a:cubicBezTo>
                    <a:pt x="1161" y="350"/>
                    <a:pt x="1160" y="490"/>
                    <a:pt x="1158" y="631"/>
                  </a:cubicBezTo>
                  <a:cubicBezTo>
                    <a:pt x="1158" y="643"/>
                    <a:pt x="1161" y="657"/>
                    <a:pt x="1166" y="668"/>
                  </a:cubicBezTo>
                  <a:cubicBezTo>
                    <a:pt x="1232" y="807"/>
                    <a:pt x="1218" y="943"/>
                    <a:pt x="1133" y="1060"/>
                  </a:cubicBezTo>
                  <a:cubicBezTo>
                    <a:pt x="1011" y="1227"/>
                    <a:pt x="877" y="1383"/>
                    <a:pt x="748" y="1543"/>
                  </a:cubicBezTo>
                  <a:cubicBezTo>
                    <a:pt x="746" y="1546"/>
                    <a:pt x="743" y="1546"/>
                    <a:pt x="737" y="1550"/>
                  </a:cubicBezTo>
                  <a:cubicBezTo>
                    <a:pt x="716" y="1468"/>
                    <a:pt x="738" y="1396"/>
                    <a:pt x="779" y="1338"/>
                  </a:cubicBezTo>
                  <a:cubicBezTo>
                    <a:pt x="854" y="1231"/>
                    <a:pt x="936" y="1131"/>
                    <a:pt x="1018" y="1030"/>
                  </a:cubicBezTo>
                  <a:cubicBezTo>
                    <a:pt x="1057" y="982"/>
                    <a:pt x="1085" y="929"/>
                    <a:pt x="1094" y="865"/>
                  </a:cubicBezTo>
                  <a:cubicBezTo>
                    <a:pt x="1112" y="731"/>
                    <a:pt x="1027" y="630"/>
                    <a:pt x="907" y="654"/>
                  </a:cubicBezTo>
                  <a:cubicBezTo>
                    <a:pt x="848" y="665"/>
                    <a:pt x="801" y="698"/>
                    <a:pt x="762" y="747"/>
                  </a:cubicBezTo>
                  <a:cubicBezTo>
                    <a:pt x="681" y="848"/>
                    <a:pt x="601" y="950"/>
                    <a:pt x="519" y="1051"/>
                  </a:cubicBezTo>
                  <a:cubicBezTo>
                    <a:pt x="508" y="1065"/>
                    <a:pt x="488" y="1074"/>
                    <a:pt x="471" y="1078"/>
                  </a:cubicBezTo>
                  <a:cubicBezTo>
                    <a:pt x="443" y="1086"/>
                    <a:pt x="414" y="1087"/>
                    <a:pt x="385" y="1094"/>
                  </a:cubicBezTo>
                  <a:cubicBezTo>
                    <a:pt x="240" y="1126"/>
                    <a:pt x="124" y="1204"/>
                    <a:pt x="69" y="1362"/>
                  </a:cubicBezTo>
                  <a:cubicBezTo>
                    <a:pt x="43" y="1437"/>
                    <a:pt x="26" y="1519"/>
                    <a:pt x="20" y="1600"/>
                  </a:cubicBezTo>
                  <a:cubicBezTo>
                    <a:pt x="8" y="1762"/>
                    <a:pt x="7" y="1926"/>
                    <a:pt x="1" y="2089"/>
                  </a:cubicBezTo>
                  <a:cubicBezTo>
                    <a:pt x="0" y="2101"/>
                    <a:pt x="1" y="2113"/>
                    <a:pt x="1" y="2124"/>
                  </a:cubicBezTo>
                  <a:cubicBezTo>
                    <a:pt x="223" y="2124"/>
                    <a:pt x="442" y="2124"/>
                    <a:pt x="661" y="2124"/>
                  </a:cubicBezTo>
                  <a:cubicBezTo>
                    <a:pt x="663" y="2085"/>
                    <a:pt x="666" y="2049"/>
                    <a:pt x="668" y="2013"/>
                  </a:cubicBezTo>
                  <a:cubicBezTo>
                    <a:pt x="673" y="1921"/>
                    <a:pt x="704" y="1846"/>
                    <a:pt x="784" y="1805"/>
                  </a:cubicBezTo>
                  <a:cubicBezTo>
                    <a:pt x="801" y="1797"/>
                    <a:pt x="817" y="1788"/>
                    <a:pt x="832" y="1777"/>
                  </a:cubicBezTo>
                  <a:cubicBezTo>
                    <a:pt x="888" y="1734"/>
                    <a:pt x="947" y="1696"/>
                    <a:pt x="998" y="1646"/>
                  </a:cubicBezTo>
                  <a:cubicBezTo>
                    <a:pt x="1141" y="1506"/>
                    <a:pt x="1254" y="1338"/>
                    <a:pt x="1346" y="1154"/>
                  </a:cubicBezTo>
                  <a:cubicBezTo>
                    <a:pt x="1394" y="1057"/>
                    <a:pt x="1434" y="955"/>
                    <a:pt x="1442" y="843"/>
                  </a:cubicBezTo>
                  <a:cubicBezTo>
                    <a:pt x="1448" y="767"/>
                    <a:pt x="1446" y="691"/>
                    <a:pt x="1445" y="615"/>
                  </a:cubicBezTo>
                  <a:close/>
                </a:path>
              </a:pathLst>
            </a:custGeom>
            <a:solidFill>
              <a:schemeClr val="accent2">
                <a:lumMod val="60000"/>
                <a:lumOff val="40000"/>
              </a:schemeClr>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sp>
          <p:nvSpPr>
            <p:cNvPr id="64" name="Freeform 62"/>
            <p:cNvSpPr>
              <a:spLocks/>
            </p:cNvSpPr>
            <p:nvPr/>
          </p:nvSpPr>
          <p:spPr bwMode="gray">
            <a:xfrm>
              <a:off x="3270250" y="2361481"/>
              <a:ext cx="396875" cy="582612"/>
            </a:xfrm>
            <a:custGeom>
              <a:avLst/>
              <a:gdLst>
                <a:gd name="T0" fmla="*/ 1427 w 1447"/>
                <a:gd name="T1" fmla="*/ 1600 h 2124"/>
                <a:gd name="T2" fmla="*/ 1378 w 1447"/>
                <a:gd name="T3" fmla="*/ 1362 h 2124"/>
                <a:gd name="T4" fmla="*/ 1062 w 1447"/>
                <a:gd name="T5" fmla="*/ 1094 h 2124"/>
                <a:gd name="T6" fmla="*/ 976 w 1447"/>
                <a:gd name="T7" fmla="*/ 1078 h 2124"/>
                <a:gd name="T8" fmla="*/ 928 w 1447"/>
                <a:gd name="T9" fmla="*/ 1051 h 2124"/>
                <a:gd name="T10" fmla="*/ 685 w 1447"/>
                <a:gd name="T11" fmla="*/ 747 h 2124"/>
                <a:gd name="T12" fmla="*/ 540 w 1447"/>
                <a:gd name="T13" fmla="*/ 654 h 2124"/>
                <a:gd name="T14" fmla="*/ 353 w 1447"/>
                <a:gd name="T15" fmla="*/ 865 h 2124"/>
                <a:gd name="T16" fmla="*/ 430 w 1447"/>
                <a:gd name="T17" fmla="*/ 1030 h 2124"/>
                <a:gd name="T18" fmla="*/ 668 w 1447"/>
                <a:gd name="T19" fmla="*/ 1338 h 2124"/>
                <a:gd name="T20" fmla="*/ 710 w 1447"/>
                <a:gd name="T21" fmla="*/ 1550 h 2124"/>
                <a:gd name="T22" fmla="*/ 699 w 1447"/>
                <a:gd name="T23" fmla="*/ 1543 h 2124"/>
                <a:gd name="T24" fmla="*/ 314 w 1447"/>
                <a:gd name="T25" fmla="*/ 1060 h 2124"/>
                <a:gd name="T26" fmla="*/ 281 w 1447"/>
                <a:gd name="T27" fmla="*/ 668 h 2124"/>
                <a:gd name="T28" fmla="*/ 289 w 1447"/>
                <a:gd name="T29" fmla="*/ 631 h 2124"/>
                <a:gd name="T30" fmla="*/ 283 w 1447"/>
                <a:gd name="T31" fmla="*/ 210 h 2124"/>
                <a:gd name="T32" fmla="*/ 271 w 1447"/>
                <a:gd name="T33" fmla="*/ 112 h 2124"/>
                <a:gd name="T34" fmla="*/ 193 w 1447"/>
                <a:gd name="T35" fmla="*/ 9 h 2124"/>
                <a:gd name="T36" fmla="*/ 56 w 1447"/>
                <a:gd name="T37" fmla="*/ 60 h 2124"/>
                <a:gd name="T38" fmla="*/ 8 w 1447"/>
                <a:gd name="T39" fmla="*/ 217 h 2124"/>
                <a:gd name="T40" fmla="*/ 2 w 1447"/>
                <a:gd name="T41" fmla="*/ 615 h 2124"/>
                <a:gd name="T42" fmla="*/ 5 w 1447"/>
                <a:gd name="T43" fmla="*/ 843 h 2124"/>
                <a:gd name="T44" fmla="*/ 101 w 1447"/>
                <a:gd name="T45" fmla="*/ 1154 h 2124"/>
                <a:gd name="T46" fmla="*/ 449 w 1447"/>
                <a:gd name="T47" fmla="*/ 1646 h 2124"/>
                <a:gd name="T48" fmla="*/ 615 w 1447"/>
                <a:gd name="T49" fmla="*/ 1777 h 2124"/>
                <a:gd name="T50" fmla="*/ 663 w 1447"/>
                <a:gd name="T51" fmla="*/ 1805 h 2124"/>
                <a:gd name="T52" fmla="*/ 780 w 1447"/>
                <a:gd name="T53" fmla="*/ 2013 h 2124"/>
                <a:gd name="T54" fmla="*/ 786 w 1447"/>
                <a:gd name="T55" fmla="*/ 2124 h 2124"/>
                <a:gd name="T56" fmla="*/ 1447 w 1447"/>
                <a:gd name="T57" fmla="*/ 2124 h 2124"/>
                <a:gd name="T58" fmla="*/ 1447 w 1447"/>
                <a:gd name="T59" fmla="*/ 2089 h 2124"/>
                <a:gd name="T60" fmla="*/ 1427 w 1447"/>
                <a:gd name="T61" fmla="*/ 1600 h 2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7" h="2124">
                  <a:moveTo>
                    <a:pt x="1427" y="1600"/>
                  </a:moveTo>
                  <a:cubicBezTo>
                    <a:pt x="1421" y="1519"/>
                    <a:pt x="1404" y="1437"/>
                    <a:pt x="1378" y="1362"/>
                  </a:cubicBezTo>
                  <a:cubicBezTo>
                    <a:pt x="1324" y="1204"/>
                    <a:pt x="1207" y="1126"/>
                    <a:pt x="1062" y="1094"/>
                  </a:cubicBezTo>
                  <a:cubicBezTo>
                    <a:pt x="1033" y="1087"/>
                    <a:pt x="1004" y="1086"/>
                    <a:pt x="976" y="1078"/>
                  </a:cubicBezTo>
                  <a:cubicBezTo>
                    <a:pt x="959" y="1074"/>
                    <a:pt x="940" y="1065"/>
                    <a:pt x="928" y="1051"/>
                  </a:cubicBezTo>
                  <a:cubicBezTo>
                    <a:pt x="846" y="950"/>
                    <a:pt x="766" y="848"/>
                    <a:pt x="685" y="747"/>
                  </a:cubicBezTo>
                  <a:cubicBezTo>
                    <a:pt x="646" y="698"/>
                    <a:pt x="599" y="665"/>
                    <a:pt x="540" y="654"/>
                  </a:cubicBezTo>
                  <a:cubicBezTo>
                    <a:pt x="420" y="630"/>
                    <a:pt x="335" y="731"/>
                    <a:pt x="353" y="865"/>
                  </a:cubicBezTo>
                  <a:cubicBezTo>
                    <a:pt x="362" y="929"/>
                    <a:pt x="391" y="982"/>
                    <a:pt x="430" y="1030"/>
                  </a:cubicBezTo>
                  <a:cubicBezTo>
                    <a:pt x="511" y="1131"/>
                    <a:pt x="594" y="1231"/>
                    <a:pt x="668" y="1338"/>
                  </a:cubicBezTo>
                  <a:cubicBezTo>
                    <a:pt x="709" y="1396"/>
                    <a:pt x="731" y="1468"/>
                    <a:pt x="710" y="1550"/>
                  </a:cubicBezTo>
                  <a:cubicBezTo>
                    <a:pt x="704" y="1546"/>
                    <a:pt x="701" y="1546"/>
                    <a:pt x="699" y="1543"/>
                  </a:cubicBezTo>
                  <a:cubicBezTo>
                    <a:pt x="570" y="1383"/>
                    <a:pt x="436" y="1227"/>
                    <a:pt x="314" y="1060"/>
                  </a:cubicBezTo>
                  <a:cubicBezTo>
                    <a:pt x="229" y="943"/>
                    <a:pt x="215" y="807"/>
                    <a:pt x="281" y="668"/>
                  </a:cubicBezTo>
                  <a:cubicBezTo>
                    <a:pt x="286" y="657"/>
                    <a:pt x="289" y="643"/>
                    <a:pt x="289" y="631"/>
                  </a:cubicBezTo>
                  <a:cubicBezTo>
                    <a:pt x="288" y="490"/>
                    <a:pt x="286" y="350"/>
                    <a:pt x="283" y="210"/>
                  </a:cubicBezTo>
                  <a:cubicBezTo>
                    <a:pt x="283" y="177"/>
                    <a:pt x="277" y="144"/>
                    <a:pt x="271" y="112"/>
                  </a:cubicBezTo>
                  <a:cubicBezTo>
                    <a:pt x="261" y="64"/>
                    <a:pt x="241" y="18"/>
                    <a:pt x="193" y="9"/>
                  </a:cubicBezTo>
                  <a:cubicBezTo>
                    <a:pt x="142" y="0"/>
                    <a:pt x="92" y="13"/>
                    <a:pt x="56" y="60"/>
                  </a:cubicBezTo>
                  <a:cubicBezTo>
                    <a:pt x="22" y="105"/>
                    <a:pt x="10" y="161"/>
                    <a:pt x="8" y="217"/>
                  </a:cubicBezTo>
                  <a:cubicBezTo>
                    <a:pt x="4" y="349"/>
                    <a:pt x="3" y="482"/>
                    <a:pt x="2" y="615"/>
                  </a:cubicBezTo>
                  <a:cubicBezTo>
                    <a:pt x="2" y="691"/>
                    <a:pt x="0" y="767"/>
                    <a:pt x="5" y="843"/>
                  </a:cubicBezTo>
                  <a:cubicBezTo>
                    <a:pt x="13" y="955"/>
                    <a:pt x="53" y="1057"/>
                    <a:pt x="101" y="1154"/>
                  </a:cubicBezTo>
                  <a:cubicBezTo>
                    <a:pt x="194" y="1338"/>
                    <a:pt x="306" y="1506"/>
                    <a:pt x="449" y="1646"/>
                  </a:cubicBezTo>
                  <a:cubicBezTo>
                    <a:pt x="500" y="1696"/>
                    <a:pt x="559" y="1734"/>
                    <a:pt x="615" y="1777"/>
                  </a:cubicBezTo>
                  <a:cubicBezTo>
                    <a:pt x="630" y="1788"/>
                    <a:pt x="647" y="1797"/>
                    <a:pt x="663" y="1805"/>
                  </a:cubicBezTo>
                  <a:cubicBezTo>
                    <a:pt x="744" y="1846"/>
                    <a:pt x="775" y="1921"/>
                    <a:pt x="780" y="2013"/>
                  </a:cubicBezTo>
                  <a:cubicBezTo>
                    <a:pt x="782" y="2049"/>
                    <a:pt x="784" y="2085"/>
                    <a:pt x="786" y="2124"/>
                  </a:cubicBezTo>
                  <a:cubicBezTo>
                    <a:pt x="1005" y="2124"/>
                    <a:pt x="1224" y="2124"/>
                    <a:pt x="1447" y="2124"/>
                  </a:cubicBezTo>
                  <a:cubicBezTo>
                    <a:pt x="1447" y="2113"/>
                    <a:pt x="1447" y="2101"/>
                    <a:pt x="1447" y="2089"/>
                  </a:cubicBezTo>
                  <a:cubicBezTo>
                    <a:pt x="1441" y="1926"/>
                    <a:pt x="1439" y="1762"/>
                    <a:pt x="1427" y="1600"/>
                  </a:cubicBezTo>
                  <a:close/>
                </a:path>
              </a:pathLst>
            </a:custGeom>
            <a:solidFill>
              <a:schemeClr val="accent2">
                <a:lumMod val="60000"/>
                <a:lumOff val="40000"/>
              </a:schemeClr>
            </a:solidFill>
            <a:ln w="9525">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grpSp>
      <p:sp>
        <p:nvSpPr>
          <p:cNvPr id="73" name="TextBox 72"/>
          <p:cNvSpPr txBox="1">
            <a:spLocks/>
          </p:cNvSpPr>
          <p:nvPr/>
        </p:nvSpPr>
        <p:spPr bwMode="gray">
          <a:xfrm>
            <a:off x="5260426" y="1278072"/>
            <a:ext cx="3412429" cy="1230850"/>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lgn="r"/>
            <a:r>
              <a:rPr lang="en-US" sz="3999" dirty="0" smtClean="0">
                <a:solidFill>
                  <a:schemeClr val="accent4"/>
                </a:solidFill>
                <a:latin typeface="Century Gothic" panose="020B0502020202020204" pitchFamily="34" charset="0"/>
              </a:rPr>
              <a:t>116,000 </a:t>
            </a:r>
            <a:r>
              <a:rPr lang="en-US" sz="2800" dirty="0">
                <a:solidFill>
                  <a:schemeClr val="accent4"/>
                </a:solidFill>
                <a:latin typeface="Century Gothic" panose="020B0502020202020204" pitchFamily="34" charset="0"/>
              </a:rPr>
              <a:t>minutes</a:t>
            </a:r>
            <a:r>
              <a:rPr lang="en-US" sz="3999" dirty="0" smtClean="0">
                <a:solidFill>
                  <a:schemeClr val="accent4"/>
                </a:solidFill>
                <a:latin typeface="Century Gothic" panose="020B0502020202020204" pitchFamily="34" charset="0"/>
              </a:rPr>
              <a:t/>
            </a:r>
            <a:br>
              <a:rPr lang="en-US" sz="3999" dirty="0" smtClean="0">
                <a:solidFill>
                  <a:schemeClr val="accent4"/>
                </a:solidFill>
                <a:latin typeface="Century Gothic" panose="020B0502020202020204" pitchFamily="34" charset="0"/>
              </a:rPr>
            </a:br>
            <a:endParaRPr lang="en-US" sz="3999" dirty="0">
              <a:solidFill>
                <a:schemeClr val="accent4"/>
              </a:solidFill>
              <a:latin typeface="Century Gothic" panose="020B0502020202020204" pitchFamily="34" charset="0"/>
            </a:endParaRPr>
          </a:p>
        </p:txBody>
      </p:sp>
      <p:sp>
        <p:nvSpPr>
          <p:cNvPr id="74" name="TextBox 73"/>
          <p:cNvSpPr txBox="1">
            <a:spLocks/>
          </p:cNvSpPr>
          <p:nvPr/>
        </p:nvSpPr>
        <p:spPr bwMode="gray">
          <a:xfrm>
            <a:off x="6652522" y="1937054"/>
            <a:ext cx="2020333" cy="553998"/>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lgn="r"/>
            <a:r>
              <a:rPr lang="en-US" sz="1800" dirty="0" smtClean="0">
                <a:solidFill>
                  <a:schemeClr val="accent4"/>
                </a:solidFill>
              </a:rPr>
              <a:t>of traveler time saved daily</a:t>
            </a:r>
            <a:endParaRPr lang="en-US" sz="1800" dirty="0">
              <a:solidFill>
                <a:schemeClr val="accent4"/>
              </a:solidFill>
            </a:endParaRPr>
          </a:p>
        </p:txBody>
      </p:sp>
      <p:grpSp>
        <p:nvGrpSpPr>
          <p:cNvPr id="75" name="Group 74"/>
          <p:cNvGrpSpPr/>
          <p:nvPr/>
        </p:nvGrpSpPr>
        <p:grpSpPr bwMode="gray">
          <a:xfrm>
            <a:off x="4720446" y="1887675"/>
            <a:ext cx="1729474" cy="1107996"/>
            <a:chOff x="3593962" y="1495609"/>
            <a:chExt cx="2255302" cy="1444873"/>
          </a:xfrm>
          <a:solidFill>
            <a:srgbClr val="94BB54"/>
          </a:solidFill>
        </p:grpSpPr>
        <p:sp>
          <p:nvSpPr>
            <p:cNvPr id="76" name="Freeform 7"/>
            <p:cNvSpPr>
              <a:spLocks/>
            </p:cNvSpPr>
            <p:nvPr/>
          </p:nvSpPr>
          <p:spPr bwMode="gray">
            <a:xfrm>
              <a:off x="5120050" y="1495609"/>
              <a:ext cx="729214" cy="316069"/>
            </a:xfrm>
            <a:custGeom>
              <a:avLst/>
              <a:gdLst>
                <a:gd name="T0" fmla="*/ 297 w 572"/>
                <a:gd name="T1" fmla="*/ 269 h 269"/>
                <a:gd name="T2" fmla="*/ 366 w 572"/>
                <a:gd name="T3" fmla="*/ 214 h 269"/>
                <a:gd name="T4" fmla="*/ 369 w 572"/>
                <a:gd name="T5" fmla="*/ 211 h 269"/>
                <a:gd name="T6" fmla="*/ 558 w 572"/>
                <a:gd name="T7" fmla="*/ 45 h 269"/>
                <a:gd name="T8" fmla="*/ 572 w 572"/>
                <a:gd name="T9" fmla="*/ 25 h 269"/>
                <a:gd name="T10" fmla="*/ 550 w 572"/>
                <a:gd name="T11" fmla="*/ 12 h 269"/>
                <a:gd name="T12" fmla="*/ 392 w 572"/>
                <a:gd name="T13" fmla="*/ 31 h 269"/>
                <a:gd name="T14" fmla="*/ 209 w 572"/>
                <a:gd name="T15" fmla="*/ 124 h 269"/>
                <a:gd name="T16" fmla="*/ 151 w 572"/>
                <a:gd name="T17" fmla="*/ 155 h 269"/>
                <a:gd name="T18" fmla="*/ 0 w 572"/>
                <a:gd name="T19" fmla="*/ 255 h 269"/>
                <a:gd name="T20" fmla="*/ 297 w 572"/>
                <a:gd name="T21"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2" h="269">
                  <a:moveTo>
                    <a:pt x="297" y="269"/>
                  </a:moveTo>
                  <a:cubicBezTo>
                    <a:pt x="366" y="214"/>
                    <a:pt x="366" y="214"/>
                    <a:pt x="366" y="214"/>
                  </a:cubicBezTo>
                  <a:cubicBezTo>
                    <a:pt x="367" y="213"/>
                    <a:pt x="368" y="212"/>
                    <a:pt x="369" y="211"/>
                  </a:cubicBezTo>
                  <a:cubicBezTo>
                    <a:pt x="432" y="155"/>
                    <a:pt x="496" y="100"/>
                    <a:pt x="558" y="45"/>
                  </a:cubicBezTo>
                  <a:cubicBezTo>
                    <a:pt x="564" y="40"/>
                    <a:pt x="567" y="32"/>
                    <a:pt x="572" y="25"/>
                  </a:cubicBezTo>
                  <a:cubicBezTo>
                    <a:pt x="564" y="20"/>
                    <a:pt x="558" y="14"/>
                    <a:pt x="550" y="12"/>
                  </a:cubicBezTo>
                  <a:cubicBezTo>
                    <a:pt x="495" y="0"/>
                    <a:pt x="441" y="9"/>
                    <a:pt x="392" y="31"/>
                  </a:cubicBezTo>
                  <a:cubicBezTo>
                    <a:pt x="329" y="59"/>
                    <a:pt x="270" y="93"/>
                    <a:pt x="209" y="124"/>
                  </a:cubicBezTo>
                  <a:cubicBezTo>
                    <a:pt x="190" y="134"/>
                    <a:pt x="171" y="145"/>
                    <a:pt x="151" y="155"/>
                  </a:cubicBezTo>
                  <a:cubicBezTo>
                    <a:pt x="0" y="255"/>
                    <a:pt x="0" y="255"/>
                    <a:pt x="0" y="255"/>
                  </a:cubicBezTo>
                  <a:cubicBezTo>
                    <a:pt x="123" y="222"/>
                    <a:pt x="297" y="269"/>
                    <a:pt x="297" y="2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7" name="Freeform 8"/>
            <p:cNvSpPr>
              <a:spLocks/>
            </p:cNvSpPr>
            <p:nvPr/>
          </p:nvSpPr>
          <p:spPr bwMode="gray">
            <a:xfrm>
              <a:off x="4108926" y="1797781"/>
              <a:ext cx="319503" cy="191028"/>
            </a:xfrm>
            <a:custGeom>
              <a:avLst/>
              <a:gdLst>
                <a:gd name="T0" fmla="*/ 162 w 249"/>
                <a:gd name="T1" fmla="*/ 125 h 162"/>
                <a:gd name="T2" fmla="*/ 217 w 249"/>
                <a:gd name="T3" fmla="*/ 67 h 162"/>
                <a:gd name="T4" fmla="*/ 217 w 249"/>
                <a:gd name="T5" fmla="*/ 67 h 162"/>
                <a:gd name="T6" fmla="*/ 249 w 249"/>
                <a:gd name="T7" fmla="*/ 13 h 162"/>
                <a:gd name="T8" fmla="*/ 244 w 249"/>
                <a:gd name="T9" fmla="*/ 5 h 162"/>
                <a:gd name="T10" fmla="*/ 201 w 249"/>
                <a:gd name="T11" fmla="*/ 6 h 162"/>
                <a:gd name="T12" fmla="*/ 86 w 249"/>
                <a:gd name="T13" fmla="*/ 84 h 162"/>
                <a:gd name="T14" fmla="*/ 86 w 249"/>
                <a:gd name="T15" fmla="*/ 85 h 162"/>
                <a:gd name="T16" fmla="*/ 0 w 249"/>
                <a:gd name="T17" fmla="*/ 159 h 162"/>
                <a:gd name="T18" fmla="*/ 9 w 249"/>
                <a:gd name="T19" fmla="*/ 162 h 162"/>
                <a:gd name="T20" fmla="*/ 162 w 249"/>
                <a:gd name="T21" fmla="*/ 1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162">
                  <a:moveTo>
                    <a:pt x="162" y="125"/>
                  </a:moveTo>
                  <a:cubicBezTo>
                    <a:pt x="217" y="67"/>
                    <a:pt x="217" y="67"/>
                    <a:pt x="217" y="67"/>
                  </a:cubicBezTo>
                  <a:cubicBezTo>
                    <a:pt x="217" y="67"/>
                    <a:pt x="217" y="67"/>
                    <a:pt x="217" y="67"/>
                  </a:cubicBezTo>
                  <a:cubicBezTo>
                    <a:pt x="231" y="53"/>
                    <a:pt x="249" y="23"/>
                    <a:pt x="249" y="13"/>
                  </a:cubicBezTo>
                  <a:cubicBezTo>
                    <a:pt x="248" y="10"/>
                    <a:pt x="246" y="5"/>
                    <a:pt x="244" y="5"/>
                  </a:cubicBezTo>
                  <a:cubicBezTo>
                    <a:pt x="229" y="5"/>
                    <a:pt x="212" y="0"/>
                    <a:pt x="201" y="6"/>
                  </a:cubicBezTo>
                  <a:cubicBezTo>
                    <a:pt x="161" y="30"/>
                    <a:pt x="124" y="58"/>
                    <a:pt x="86" y="84"/>
                  </a:cubicBezTo>
                  <a:cubicBezTo>
                    <a:pt x="86" y="84"/>
                    <a:pt x="86" y="85"/>
                    <a:pt x="86" y="85"/>
                  </a:cubicBezTo>
                  <a:cubicBezTo>
                    <a:pt x="0" y="159"/>
                    <a:pt x="0" y="159"/>
                    <a:pt x="0" y="159"/>
                  </a:cubicBezTo>
                  <a:cubicBezTo>
                    <a:pt x="9" y="162"/>
                    <a:pt x="9" y="162"/>
                    <a:pt x="9" y="162"/>
                  </a:cubicBezTo>
                  <a:lnTo>
                    <a:pt x="162" y="125"/>
                  </a:lnTo>
                  <a:close/>
                </a:path>
              </a:pathLst>
            </a:custGeom>
            <a:grpFill/>
            <a:ln>
              <a:noFill/>
            </a:ln>
            <a:extLst/>
          </p:spPr>
          <p:txBody>
            <a:bodyPr vert="horz" wrap="square" lIns="91440" tIns="45720" rIns="91440" bIns="45720" numCol="1" anchor="t" anchorCtr="0" compatLnSpc="1">
              <a:prstTxWarp prst="textNoShape">
                <a:avLst/>
              </a:prstTxWarp>
              <a:noAutofit/>
            </a:bodyPr>
            <a:lstStyle/>
            <a:p>
              <a:endParaRPr lang="en-US"/>
            </a:p>
          </p:txBody>
        </p:sp>
        <p:sp>
          <p:nvSpPr>
            <p:cNvPr id="78" name="Freeform 9"/>
            <p:cNvSpPr>
              <a:spLocks noEditPoints="1"/>
            </p:cNvSpPr>
            <p:nvPr/>
          </p:nvSpPr>
          <p:spPr bwMode="gray">
            <a:xfrm>
              <a:off x="3593962" y="1690112"/>
              <a:ext cx="2247782" cy="1250370"/>
            </a:xfrm>
            <a:custGeom>
              <a:avLst/>
              <a:gdLst>
                <a:gd name="T0" fmla="*/ 1738 w 1759"/>
                <a:gd name="T1" fmla="*/ 396 h 1057"/>
                <a:gd name="T2" fmla="*/ 1702 w 1759"/>
                <a:gd name="T3" fmla="*/ 344 h 1057"/>
                <a:gd name="T4" fmla="*/ 1629 w 1759"/>
                <a:gd name="T5" fmla="*/ 280 h 1057"/>
                <a:gd name="T6" fmla="*/ 1472 w 1759"/>
                <a:gd name="T7" fmla="*/ 374 h 1057"/>
                <a:gd name="T8" fmla="*/ 1380 w 1759"/>
                <a:gd name="T9" fmla="*/ 374 h 1057"/>
                <a:gd name="T10" fmla="*/ 1346 w 1759"/>
                <a:gd name="T11" fmla="*/ 331 h 1057"/>
                <a:gd name="T12" fmla="*/ 1378 w 1759"/>
                <a:gd name="T13" fmla="*/ 293 h 1057"/>
                <a:gd name="T14" fmla="*/ 1490 w 1759"/>
                <a:gd name="T15" fmla="*/ 250 h 1057"/>
                <a:gd name="T16" fmla="*/ 1528 w 1759"/>
                <a:gd name="T17" fmla="*/ 213 h 1057"/>
                <a:gd name="T18" fmla="*/ 1525 w 1759"/>
                <a:gd name="T19" fmla="*/ 186 h 1057"/>
                <a:gd name="T20" fmla="*/ 1350 w 1759"/>
                <a:gd name="T21" fmla="*/ 128 h 1057"/>
                <a:gd name="T22" fmla="*/ 1028 w 1759"/>
                <a:gd name="T23" fmla="*/ 162 h 1057"/>
                <a:gd name="T24" fmla="*/ 537 w 1759"/>
                <a:gd name="T25" fmla="*/ 265 h 1057"/>
                <a:gd name="T26" fmla="*/ 403 w 1759"/>
                <a:gd name="T27" fmla="*/ 284 h 1057"/>
                <a:gd name="T28" fmla="*/ 357 w 1759"/>
                <a:gd name="T29" fmla="*/ 266 h 1057"/>
                <a:gd name="T30" fmla="*/ 182 w 1759"/>
                <a:gd name="T31" fmla="*/ 72 h 1057"/>
                <a:gd name="T32" fmla="*/ 87 w 1759"/>
                <a:gd name="T33" fmla="*/ 4 h 1057"/>
                <a:gd name="T34" fmla="*/ 54 w 1759"/>
                <a:gd name="T35" fmla="*/ 5 h 1057"/>
                <a:gd name="T36" fmla="*/ 51 w 1759"/>
                <a:gd name="T37" fmla="*/ 37 h 1057"/>
                <a:gd name="T38" fmla="*/ 120 w 1759"/>
                <a:gd name="T39" fmla="*/ 215 h 1057"/>
                <a:gd name="T40" fmla="*/ 194 w 1759"/>
                <a:gd name="T41" fmla="*/ 387 h 1057"/>
                <a:gd name="T42" fmla="*/ 189 w 1759"/>
                <a:gd name="T43" fmla="*/ 414 h 1057"/>
                <a:gd name="T44" fmla="*/ 14 w 1759"/>
                <a:gd name="T45" fmla="*/ 597 h 1057"/>
                <a:gd name="T46" fmla="*/ 0 w 1759"/>
                <a:gd name="T47" fmla="*/ 615 h 1057"/>
                <a:gd name="T48" fmla="*/ 63 w 1759"/>
                <a:gd name="T49" fmla="*/ 608 h 1057"/>
                <a:gd name="T50" fmla="*/ 239 w 1759"/>
                <a:gd name="T51" fmla="*/ 519 h 1057"/>
                <a:gd name="T52" fmla="*/ 373 w 1759"/>
                <a:gd name="T53" fmla="*/ 502 h 1057"/>
                <a:gd name="T54" fmla="*/ 593 w 1759"/>
                <a:gd name="T55" fmla="*/ 552 h 1057"/>
                <a:gd name="T56" fmla="*/ 609 w 1759"/>
                <a:gd name="T57" fmla="*/ 558 h 1057"/>
                <a:gd name="T58" fmla="*/ 107 w 1759"/>
                <a:gd name="T59" fmla="*/ 1057 h 1057"/>
                <a:gd name="T60" fmla="*/ 127 w 1759"/>
                <a:gd name="T61" fmla="*/ 1053 h 1057"/>
                <a:gd name="T62" fmla="*/ 240 w 1759"/>
                <a:gd name="T63" fmla="*/ 1027 h 1057"/>
                <a:gd name="T64" fmla="*/ 401 w 1759"/>
                <a:gd name="T65" fmla="*/ 963 h 1057"/>
                <a:gd name="T66" fmla="*/ 639 w 1759"/>
                <a:gd name="T67" fmla="*/ 829 h 1057"/>
                <a:gd name="T68" fmla="*/ 696 w 1759"/>
                <a:gd name="T69" fmla="*/ 823 h 1057"/>
                <a:gd name="T70" fmla="*/ 847 w 1759"/>
                <a:gd name="T71" fmla="*/ 824 h 1057"/>
                <a:gd name="T72" fmla="*/ 929 w 1759"/>
                <a:gd name="T73" fmla="*/ 761 h 1057"/>
                <a:gd name="T74" fmla="*/ 902 w 1759"/>
                <a:gd name="T75" fmla="*/ 689 h 1057"/>
                <a:gd name="T76" fmla="*/ 903 w 1759"/>
                <a:gd name="T77" fmla="*/ 661 h 1057"/>
                <a:gd name="T78" fmla="*/ 984 w 1759"/>
                <a:gd name="T79" fmla="*/ 606 h 1057"/>
                <a:gd name="T80" fmla="*/ 1010 w 1759"/>
                <a:gd name="T81" fmla="*/ 600 h 1057"/>
                <a:gd name="T82" fmla="*/ 1346 w 1759"/>
                <a:gd name="T83" fmla="*/ 622 h 1057"/>
                <a:gd name="T84" fmla="*/ 1572 w 1759"/>
                <a:gd name="T85" fmla="*/ 594 h 1057"/>
                <a:gd name="T86" fmla="*/ 1713 w 1759"/>
                <a:gd name="T87" fmla="*/ 510 h 1057"/>
                <a:gd name="T88" fmla="*/ 1725 w 1759"/>
                <a:gd name="T89" fmla="*/ 497 h 1057"/>
                <a:gd name="T90" fmla="*/ 1738 w 1759"/>
                <a:gd name="T91" fmla="*/ 396 h 1057"/>
                <a:gd name="T92" fmla="*/ 1144 w 1759"/>
                <a:gd name="T93" fmla="*/ 409 h 1057"/>
                <a:gd name="T94" fmla="*/ 1140 w 1759"/>
                <a:gd name="T95" fmla="*/ 409 h 1057"/>
                <a:gd name="T96" fmla="*/ 461 w 1759"/>
                <a:gd name="T97" fmla="*/ 432 h 1057"/>
                <a:gd name="T98" fmla="*/ 440 w 1759"/>
                <a:gd name="T99" fmla="*/ 407 h 1057"/>
                <a:gd name="T100" fmla="*/ 467 w 1759"/>
                <a:gd name="T101" fmla="*/ 386 h 1057"/>
                <a:gd name="T102" fmla="*/ 1136 w 1759"/>
                <a:gd name="T103" fmla="*/ 363 h 1057"/>
                <a:gd name="T104" fmla="*/ 1163 w 1759"/>
                <a:gd name="T105" fmla="*/ 384 h 1057"/>
                <a:gd name="T106" fmla="*/ 1144 w 1759"/>
                <a:gd name="T107" fmla="*/ 40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59" h="1057">
                  <a:moveTo>
                    <a:pt x="1738" y="396"/>
                  </a:moveTo>
                  <a:cubicBezTo>
                    <a:pt x="1728" y="377"/>
                    <a:pt x="1717" y="359"/>
                    <a:pt x="1702" y="344"/>
                  </a:cubicBezTo>
                  <a:cubicBezTo>
                    <a:pt x="1680" y="321"/>
                    <a:pt x="1654" y="301"/>
                    <a:pt x="1629" y="280"/>
                  </a:cubicBezTo>
                  <a:cubicBezTo>
                    <a:pt x="1591" y="339"/>
                    <a:pt x="1535" y="363"/>
                    <a:pt x="1472" y="374"/>
                  </a:cubicBezTo>
                  <a:cubicBezTo>
                    <a:pt x="1442" y="379"/>
                    <a:pt x="1411" y="376"/>
                    <a:pt x="1380" y="374"/>
                  </a:cubicBezTo>
                  <a:cubicBezTo>
                    <a:pt x="1359" y="372"/>
                    <a:pt x="1346" y="354"/>
                    <a:pt x="1346" y="331"/>
                  </a:cubicBezTo>
                  <a:cubicBezTo>
                    <a:pt x="1346" y="309"/>
                    <a:pt x="1355" y="298"/>
                    <a:pt x="1378" y="293"/>
                  </a:cubicBezTo>
                  <a:cubicBezTo>
                    <a:pt x="1417" y="283"/>
                    <a:pt x="1457" y="273"/>
                    <a:pt x="1490" y="250"/>
                  </a:cubicBezTo>
                  <a:cubicBezTo>
                    <a:pt x="1504" y="240"/>
                    <a:pt x="1516" y="226"/>
                    <a:pt x="1528" y="213"/>
                  </a:cubicBezTo>
                  <a:cubicBezTo>
                    <a:pt x="1537" y="203"/>
                    <a:pt x="1535" y="196"/>
                    <a:pt x="1525" y="186"/>
                  </a:cubicBezTo>
                  <a:cubicBezTo>
                    <a:pt x="1475" y="140"/>
                    <a:pt x="1415" y="128"/>
                    <a:pt x="1350" y="128"/>
                  </a:cubicBezTo>
                  <a:cubicBezTo>
                    <a:pt x="1241" y="129"/>
                    <a:pt x="1134" y="141"/>
                    <a:pt x="1028" y="162"/>
                  </a:cubicBezTo>
                  <a:cubicBezTo>
                    <a:pt x="864" y="194"/>
                    <a:pt x="701" y="231"/>
                    <a:pt x="537" y="265"/>
                  </a:cubicBezTo>
                  <a:cubicBezTo>
                    <a:pt x="493" y="274"/>
                    <a:pt x="448" y="278"/>
                    <a:pt x="403" y="284"/>
                  </a:cubicBezTo>
                  <a:cubicBezTo>
                    <a:pt x="385" y="286"/>
                    <a:pt x="370" y="280"/>
                    <a:pt x="357" y="266"/>
                  </a:cubicBezTo>
                  <a:cubicBezTo>
                    <a:pt x="299" y="201"/>
                    <a:pt x="240" y="137"/>
                    <a:pt x="182" y="72"/>
                  </a:cubicBezTo>
                  <a:cubicBezTo>
                    <a:pt x="155" y="42"/>
                    <a:pt x="124" y="18"/>
                    <a:pt x="87" y="4"/>
                  </a:cubicBezTo>
                  <a:cubicBezTo>
                    <a:pt x="77" y="1"/>
                    <a:pt x="60" y="0"/>
                    <a:pt x="54" y="5"/>
                  </a:cubicBezTo>
                  <a:cubicBezTo>
                    <a:pt x="48" y="11"/>
                    <a:pt x="48" y="28"/>
                    <a:pt x="51" y="37"/>
                  </a:cubicBezTo>
                  <a:cubicBezTo>
                    <a:pt x="73" y="97"/>
                    <a:pt x="96" y="156"/>
                    <a:pt x="120" y="215"/>
                  </a:cubicBezTo>
                  <a:cubicBezTo>
                    <a:pt x="144" y="273"/>
                    <a:pt x="169" y="330"/>
                    <a:pt x="194" y="387"/>
                  </a:cubicBezTo>
                  <a:cubicBezTo>
                    <a:pt x="198" y="398"/>
                    <a:pt x="198" y="405"/>
                    <a:pt x="189" y="414"/>
                  </a:cubicBezTo>
                  <a:cubicBezTo>
                    <a:pt x="131" y="475"/>
                    <a:pt x="73" y="536"/>
                    <a:pt x="14" y="597"/>
                  </a:cubicBezTo>
                  <a:cubicBezTo>
                    <a:pt x="10" y="602"/>
                    <a:pt x="6" y="608"/>
                    <a:pt x="0" y="615"/>
                  </a:cubicBezTo>
                  <a:cubicBezTo>
                    <a:pt x="24" y="624"/>
                    <a:pt x="44" y="617"/>
                    <a:pt x="63" y="608"/>
                  </a:cubicBezTo>
                  <a:cubicBezTo>
                    <a:pt x="122" y="579"/>
                    <a:pt x="181" y="549"/>
                    <a:pt x="239" y="519"/>
                  </a:cubicBezTo>
                  <a:cubicBezTo>
                    <a:pt x="304" y="486"/>
                    <a:pt x="304" y="486"/>
                    <a:pt x="373" y="502"/>
                  </a:cubicBezTo>
                  <a:cubicBezTo>
                    <a:pt x="446" y="519"/>
                    <a:pt x="520" y="535"/>
                    <a:pt x="593" y="552"/>
                  </a:cubicBezTo>
                  <a:cubicBezTo>
                    <a:pt x="596" y="553"/>
                    <a:pt x="600" y="554"/>
                    <a:pt x="609" y="558"/>
                  </a:cubicBezTo>
                  <a:cubicBezTo>
                    <a:pt x="441" y="725"/>
                    <a:pt x="276" y="889"/>
                    <a:pt x="107" y="1057"/>
                  </a:cubicBezTo>
                  <a:cubicBezTo>
                    <a:pt x="118" y="1055"/>
                    <a:pt x="122" y="1055"/>
                    <a:pt x="127" y="1053"/>
                  </a:cubicBezTo>
                  <a:cubicBezTo>
                    <a:pt x="165" y="1044"/>
                    <a:pt x="202" y="1033"/>
                    <a:pt x="240" y="1027"/>
                  </a:cubicBezTo>
                  <a:cubicBezTo>
                    <a:pt x="299" y="1016"/>
                    <a:pt x="350" y="992"/>
                    <a:pt x="401" y="963"/>
                  </a:cubicBezTo>
                  <a:cubicBezTo>
                    <a:pt x="480" y="917"/>
                    <a:pt x="559" y="872"/>
                    <a:pt x="639" y="829"/>
                  </a:cubicBezTo>
                  <a:cubicBezTo>
                    <a:pt x="655" y="821"/>
                    <a:pt x="677" y="823"/>
                    <a:pt x="696" y="823"/>
                  </a:cubicBezTo>
                  <a:cubicBezTo>
                    <a:pt x="746" y="822"/>
                    <a:pt x="797" y="825"/>
                    <a:pt x="847" y="824"/>
                  </a:cubicBezTo>
                  <a:cubicBezTo>
                    <a:pt x="892" y="824"/>
                    <a:pt x="920" y="801"/>
                    <a:pt x="929" y="761"/>
                  </a:cubicBezTo>
                  <a:cubicBezTo>
                    <a:pt x="935" y="732"/>
                    <a:pt x="928" y="707"/>
                    <a:pt x="902" y="689"/>
                  </a:cubicBezTo>
                  <a:cubicBezTo>
                    <a:pt x="886" y="677"/>
                    <a:pt x="886" y="672"/>
                    <a:pt x="903" y="661"/>
                  </a:cubicBezTo>
                  <a:cubicBezTo>
                    <a:pt x="930" y="642"/>
                    <a:pt x="957" y="623"/>
                    <a:pt x="984" y="606"/>
                  </a:cubicBezTo>
                  <a:cubicBezTo>
                    <a:pt x="991" y="601"/>
                    <a:pt x="1002" y="599"/>
                    <a:pt x="1010" y="600"/>
                  </a:cubicBezTo>
                  <a:cubicBezTo>
                    <a:pt x="1122" y="612"/>
                    <a:pt x="1234" y="623"/>
                    <a:pt x="1346" y="622"/>
                  </a:cubicBezTo>
                  <a:cubicBezTo>
                    <a:pt x="1422" y="621"/>
                    <a:pt x="1499" y="621"/>
                    <a:pt x="1572" y="594"/>
                  </a:cubicBezTo>
                  <a:cubicBezTo>
                    <a:pt x="1624" y="575"/>
                    <a:pt x="1673" y="549"/>
                    <a:pt x="1713" y="510"/>
                  </a:cubicBezTo>
                  <a:cubicBezTo>
                    <a:pt x="1717" y="506"/>
                    <a:pt x="1721" y="502"/>
                    <a:pt x="1725" y="497"/>
                  </a:cubicBezTo>
                  <a:cubicBezTo>
                    <a:pt x="1755" y="463"/>
                    <a:pt x="1759" y="436"/>
                    <a:pt x="1738" y="396"/>
                  </a:cubicBezTo>
                  <a:close/>
                  <a:moveTo>
                    <a:pt x="1144" y="409"/>
                  </a:moveTo>
                  <a:cubicBezTo>
                    <a:pt x="1143" y="409"/>
                    <a:pt x="1141" y="409"/>
                    <a:pt x="1140" y="409"/>
                  </a:cubicBezTo>
                  <a:cubicBezTo>
                    <a:pt x="1122" y="411"/>
                    <a:pt x="688" y="455"/>
                    <a:pt x="461" y="432"/>
                  </a:cubicBezTo>
                  <a:cubicBezTo>
                    <a:pt x="447" y="431"/>
                    <a:pt x="438" y="419"/>
                    <a:pt x="440" y="407"/>
                  </a:cubicBezTo>
                  <a:cubicBezTo>
                    <a:pt x="442" y="394"/>
                    <a:pt x="454" y="385"/>
                    <a:pt x="467" y="386"/>
                  </a:cubicBezTo>
                  <a:cubicBezTo>
                    <a:pt x="689" y="409"/>
                    <a:pt x="1132" y="364"/>
                    <a:pt x="1136" y="363"/>
                  </a:cubicBezTo>
                  <a:cubicBezTo>
                    <a:pt x="1150" y="362"/>
                    <a:pt x="1162" y="371"/>
                    <a:pt x="1163" y="384"/>
                  </a:cubicBezTo>
                  <a:cubicBezTo>
                    <a:pt x="1164" y="395"/>
                    <a:pt x="1155" y="406"/>
                    <a:pt x="1144" y="40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sp>
        <p:nvSpPr>
          <p:cNvPr id="80" name="TextBox 79"/>
          <p:cNvSpPr txBox="1">
            <a:spLocks/>
          </p:cNvSpPr>
          <p:nvPr/>
        </p:nvSpPr>
        <p:spPr bwMode="gray">
          <a:xfrm>
            <a:off x="1927165" y="3274541"/>
            <a:ext cx="2492711" cy="615425"/>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lgn="r"/>
            <a:r>
              <a:rPr lang="en-US" sz="3999" dirty="0">
                <a:solidFill>
                  <a:schemeClr val="accent4"/>
                </a:solidFill>
                <a:latin typeface="Century Gothic" panose="020B0502020202020204" pitchFamily="34" charset="0"/>
              </a:rPr>
              <a:t>6</a:t>
            </a:r>
            <a:r>
              <a:rPr lang="en-US" sz="3999" dirty="0" smtClean="0">
                <a:solidFill>
                  <a:schemeClr val="accent4"/>
                </a:solidFill>
                <a:latin typeface="Century Gothic" panose="020B0502020202020204" pitchFamily="34" charset="0"/>
              </a:rPr>
              <a:t>0%</a:t>
            </a:r>
            <a:endParaRPr lang="en-US" sz="3999" dirty="0">
              <a:solidFill>
                <a:schemeClr val="accent4"/>
              </a:solidFill>
              <a:latin typeface="Century Gothic" panose="020B0502020202020204" pitchFamily="34" charset="0"/>
            </a:endParaRPr>
          </a:p>
        </p:txBody>
      </p:sp>
      <p:sp>
        <p:nvSpPr>
          <p:cNvPr id="81" name="TextBox 80"/>
          <p:cNvSpPr txBox="1">
            <a:spLocks/>
          </p:cNvSpPr>
          <p:nvPr/>
        </p:nvSpPr>
        <p:spPr bwMode="gray">
          <a:xfrm>
            <a:off x="2369277" y="3890867"/>
            <a:ext cx="2050601" cy="553998"/>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lgn="r"/>
            <a:r>
              <a:rPr lang="en-US" sz="1800" dirty="0" smtClean="0">
                <a:solidFill>
                  <a:schemeClr val="accent4"/>
                </a:solidFill>
              </a:rPr>
              <a:t>reduction in time to register property</a:t>
            </a:r>
            <a:endParaRPr lang="en-US" sz="1800" dirty="0">
              <a:solidFill>
                <a:schemeClr val="accent4"/>
              </a:solidFill>
            </a:endParaRPr>
          </a:p>
        </p:txBody>
      </p:sp>
      <p:sp>
        <p:nvSpPr>
          <p:cNvPr id="90" name="TextBox 89"/>
          <p:cNvSpPr txBox="1">
            <a:spLocks/>
          </p:cNvSpPr>
          <p:nvPr/>
        </p:nvSpPr>
        <p:spPr bwMode="gray">
          <a:xfrm>
            <a:off x="4718226" y="3274541"/>
            <a:ext cx="2050601" cy="616326"/>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r>
              <a:rPr lang="en-US" sz="3999" dirty="0" smtClean="0">
                <a:solidFill>
                  <a:schemeClr val="bg1"/>
                </a:solidFill>
                <a:latin typeface="Century Gothic" panose="020B0502020202020204" pitchFamily="34" charset="0"/>
              </a:rPr>
              <a:t>130%</a:t>
            </a:r>
            <a:endParaRPr lang="en-US" sz="3999" dirty="0">
              <a:solidFill>
                <a:schemeClr val="bg1"/>
              </a:solidFill>
              <a:latin typeface="Century Gothic" panose="020B0502020202020204" pitchFamily="34" charset="0"/>
            </a:endParaRPr>
          </a:p>
        </p:txBody>
      </p:sp>
      <p:sp>
        <p:nvSpPr>
          <p:cNvPr id="91" name="TextBox 90"/>
          <p:cNvSpPr txBox="1">
            <a:spLocks/>
          </p:cNvSpPr>
          <p:nvPr/>
        </p:nvSpPr>
        <p:spPr bwMode="gray">
          <a:xfrm>
            <a:off x="4718227" y="3890867"/>
            <a:ext cx="2261922" cy="553998"/>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r>
              <a:rPr lang="en-US" sz="1800" dirty="0">
                <a:solidFill>
                  <a:schemeClr val="bg1"/>
                </a:solidFill>
              </a:rPr>
              <a:t>increase in </a:t>
            </a:r>
            <a:r>
              <a:rPr lang="en-US" sz="1800" dirty="0" smtClean="0">
                <a:solidFill>
                  <a:schemeClr val="bg1"/>
                </a:solidFill>
              </a:rPr>
              <a:t>MSME access to credit</a:t>
            </a:r>
            <a:endParaRPr lang="en-US" sz="1800" dirty="0">
              <a:solidFill>
                <a:schemeClr val="bg1"/>
              </a:solidFill>
            </a:endParaRPr>
          </a:p>
        </p:txBody>
      </p:sp>
      <p:grpSp>
        <p:nvGrpSpPr>
          <p:cNvPr id="129" name="Group 128"/>
          <p:cNvGrpSpPr/>
          <p:nvPr/>
        </p:nvGrpSpPr>
        <p:grpSpPr bwMode="gray">
          <a:xfrm>
            <a:off x="7464425" y="3528791"/>
            <a:ext cx="1026819" cy="1313828"/>
            <a:chOff x="7464425" y="3528791"/>
            <a:chExt cx="1026819" cy="1313828"/>
          </a:xfrm>
          <a:solidFill>
            <a:srgbClr val="D6E5BE"/>
          </a:solidFill>
        </p:grpSpPr>
        <p:grpSp>
          <p:nvGrpSpPr>
            <p:cNvPr id="92" name="Group 91"/>
            <p:cNvGrpSpPr/>
            <p:nvPr/>
          </p:nvGrpSpPr>
          <p:grpSpPr bwMode="gray">
            <a:xfrm>
              <a:off x="7523540" y="3528791"/>
              <a:ext cx="967704" cy="1313828"/>
              <a:chOff x="1041020" y="4878677"/>
              <a:chExt cx="641061" cy="941097"/>
            </a:xfrm>
            <a:grpFill/>
          </p:grpSpPr>
          <p:sp>
            <p:nvSpPr>
              <p:cNvPr id="93" name="Rectangle 12"/>
              <p:cNvSpPr>
                <a:spLocks noChangeArrowheads="1"/>
              </p:cNvSpPr>
              <p:nvPr/>
            </p:nvSpPr>
            <p:spPr bwMode="gray">
              <a:xfrm>
                <a:off x="1041020" y="5193060"/>
                <a:ext cx="368077" cy="1721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4" name="Rectangle 14"/>
              <p:cNvSpPr>
                <a:spLocks noChangeArrowheads="1"/>
              </p:cNvSpPr>
              <p:nvPr/>
            </p:nvSpPr>
            <p:spPr bwMode="gray">
              <a:xfrm>
                <a:off x="1041020" y="5237327"/>
                <a:ext cx="368077" cy="1721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5" name="Rectangle 16"/>
              <p:cNvSpPr>
                <a:spLocks noChangeArrowheads="1"/>
              </p:cNvSpPr>
              <p:nvPr/>
            </p:nvSpPr>
            <p:spPr bwMode="gray">
              <a:xfrm>
                <a:off x="1041020" y="5281595"/>
                <a:ext cx="368077" cy="1639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6" name="Rectangle 18"/>
              <p:cNvSpPr>
                <a:spLocks noChangeArrowheads="1"/>
              </p:cNvSpPr>
              <p:nvPr/>
            </p:nvSpPr>
            <p:spPr bwMode="gray">
              <a:xfrm>
                <a:off x="1041020" y="5325043"/>
                <a:ext cx="368077" cy="1721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7" name="Rectangle 20"/>
              <p:cNvSpPr>
                <a:spLocks noChangeArrowheads="1"/>
              </p:cNvSpPr>
              <p:nvPr/>
            </p:nvSpPr>
            <p:spPr bwMode="gray">
              <a:xfrm>
                <a:off x="1041020" y="5369311"/>
                <a:ext cx="368077" cy="1721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8" name="Rectangle 22"/>
              <p:cNvSpPr>
                <a:spLocks noChangeArrowheads="1"/>
              </p:cNvSpPr>
              <p:nvPr/>
            </p:nvSpPr>
            <p:spPr bwMode="gray">
              <a:xfrm>
                <a:off x="1041020" y="5413578"/>
                <a:ext cx="368077" cy="1721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9" name="Rectangle 24"/>
              <p:cNvSpPr>
                <a:spLocks noChangeArrowheads="1"/>
              </p:cNvSpPr>
              <p:nvPr/>
            </p:nvSpPr>
            <p:spPr bwMode="gray">
              <a:xfrm>
                <a:off x="1041020" y="5457846"/>
                <a:ext cx="368077" cy="1639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0" name="Rectangle 26"/>
              <p:cNvSpPr>
                <a:spLocks noChangeArrowheads="1"/>
              </p:cNvSpPr>
              <p:nvPr/>
            </p:nvSpPr>
            <p:spPr bwMode="gray">
              <a:xfrm>
                <a:off x="1041020" y="5502113"/>
                <a:ext cx="368077" cy="1721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1" name="Rectangle 28"/>
              <p:cNvSpPr>
                <a:spLocks noChangeArrowheads="1"/>
              </p:cNvSpPr>
              <p:nvPr/>
            </p:nvSpPr>
            <p:spPr bwMode="gray">
              <a:xfrm>
                <a:off x="1041020" y="5545561"/>
                <a:ext cx="368077" cy="1721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2" name="Freeform 33"/>
              <p:cNvSpPr>
                <a:spLocks/>
              </p:cNvSpPr>
              <p:nvPr/>
            </p:nvSpPr>
            <p:spPr bwMode="gray">
              <a:xfrm>
                <a:off x="1041020" y="4878677"/>
                <a:ext cx="641061" cy="941097"/>
              </a:xfrm>
              <a:custGeom>
                <a:avLst/>
                <a:gdLst>
                  <a:gd name="T0" fmla="*/ 1187 w 1564"/>
                  <a:gd name="T1" fmla="*/ 1163 h 2296"/>
                  <a:gd name="T2" fmla="*/ 1189 w 1564"/>
                  <a:gd name="T3" fmla="*/ 814 h 2296"/>
                  <a:gd name="T4" fmla="*/ 1194 w 1564"/>
                  <a:gd name="T5" fmla="*/ 799 h 2296"/>
                  <a:gd name="T6" fmla="*/ 1204 w 1564"/>
                  <a:gd name="T7" fmla="*/ 787 h 2296"/>
                  <a:gd name="T8" fmla="*/ 1215 w 1564"/>
                  <a:gd name="T9" fmla="*/ 779 h 2296"/>
                  <a:gd name="T10" fmla="*/ 1227 w 1564"/>
                  <a:gd name="T11" fmla="*/ 777 h 2296"/>
                  <a:gd name="T12" fmla="*/ 1305 w 1564"/>
                  <a:gd name="T13" fmla="*/ 619 h 2296"/>
                  <a:gd name="T14" fmla="*/ 1267 w 1564"/>
                  <a:gd name="T15" fmla="*/ 794 h 2296"/>
                  <a:gd name="T16" fmla="*/ 1274 w 1564"/>
                  <a:gd name="T17" fmla="*/ 821 h 2296"/>
                  <a:gd name="T18" fmla="*/ 1242 w 1564"/>
                  <a:gd name="T19" fmla="*/ 956 h 2296"/>
                  <a:gd name="T20" fmla="*/ 1282 w 1564"/>
                  <a:gd name="T21" fmla="*/ 0 h 2296"/>
                  <a:gd name="T22" fmla="*/ 1267 w 1564"/>
                  <a:gd name="T23" fmla="*/ 2 h 2296"/>
                  <a:gd name="T24" fmla="*/ 1251 w 1564"/>
                  <a:gd name="T25" fmla="*/ 6 h 2296"/>
                  <a:gd name="T26" fmla="*/ 1236 w 1564"/>
                  <a:gd name="T27" fmla="*/ 8 h 2296"/>
                  <a:gd name="T28" fmla="*/ 1220 w 1564"/>
                  <a:gd name="T29" fmla="*/ 12 h 2296"/>
                  <a:gd name="T30" fmla="*/ 1135 w 1564"/>
                  <a:gd name="T31" fmla="*/ 30 h 2296"/>
                  <a:gd name="T32" fmla="*/ 1050 w 1564"/>
                  <a:gd name="T33" fmla="*/ 52 h 2296"/>
                  <a:gd name="T34" fmla="*/ 968 w 1564"/>
                  <a:gd name="T35" fmla="*/ 76 h 2296"/>
                  <a:gd name="T36" fmla="*/ 886 w 1564"/>
                  <a:gd name="T37" fmla="*/ 101 h 2296"/>
                  <a:gd name="T38" fmla="*/ 805 w 1564"/>
                  <a:gd name="T39" fmla="*/ 130 h 2296"/>
                  <a:gd name="T40" fmla="*/ 726 w 1564"/>
                  <a:gd name="T41" fmla="*/ 160 h 2296"/>
                  <a:gd name="T42" fmla="*/ 649 w 1564"/>
                  <a:gd name="T43" fmla="*/ 194 h 2296"/>
                  <a:gd name="T44" fmla="*/ 571 w 1564"/>
                  <a:gd name="T45" fmla="*/ 228 h 2296"/>
                  <a:gd name="T46" fmla="*/ 1015 w 1564"/>
                  <a:gd name="T47" fmla="*/ 1420 h 2296"/>
                  <a:gd name="T48" fmla="*/ 1194 w 1564"/>
                  <a:gd name="T49" fmla="*/ 1208 h 2296"/>
                  <a:gd name="T50" fmla="*/ 1115 w 1564"/>
                  <a:gd name="T51" fmla="*/ 1541 h 2296"/>
                  <a:gd name="T52" fmla="*/ 1129 w 1564"/>
                  <a:gd name="T53" fmla="*/ 1535 h 2296"/>
                  <a:gd name="T54" fmla="*/ 1140 w 1564"/>
                  <a:gd name="T55" fmla="*/ 1526 h 2296"/>
                  <a:gd name="T56" fmla="*/ 1149 w 1564"/>
                  <a:gd name="T57" fmla="*/ 1512 h 2296"/>
                  <a:gd name="T58" fmla="*/ 1224 w 1564"/>
                  <a:gd name="T59" fmla="*/ 1224 h 2296"/>
                  <a:gd name="T60" fmla="*/ 1190 w 1564"/>
                  <a:gd name="T61" fmla="*/ 1516 h 2296"/>
                  <a:gd name="T62" fmla="*/ 1177 w 1564"/>
                  <a:gd name="T63" fmla="*/ 1544 h 2296"/>
                  <a:gd name="T64" fmla="*/ 1155 w 1564"/>
                  <a:gd name="T65" fmla="*/ 1565 h 2296"/>
                  <a:gd name="T66" fmla="*/ 1128 w 1564"/>
                  <a:gd name="T67" fmla="*/ 1578 h 2296"/>
                  <a:gd name="T68" fmla="*/ 1098 w 1564"/>
                  <a:gd name="T69" fmla="*/ 1581 h 2296"/>
                  <a:gd name="T70" fmla="*/ 1087 w 1564"/>
                  <a:gd name="T71" fmla="*/ 1615 h 2296"/>
                  <a:gd name="T72" fmla="*/ 1077 w 1564"/>
                  <a:gd name="T73" fmla="*/ 1630 h 2296"/>
                  <a:gd name="T74" fmla="*/ 1062 w 1564"/>
                  <a:gd name="T75" fmla="*/ 1639 h 2296"/>
                  <a:gd name="T76" fmla="*/ 1044 w 1564"/>
                  <a:gd name="T77" fmla="*/ 1641 h 2296"/>
                  <a:gd name="T78" fmla="*/ 1015 w 1564"/>
                  <a:gd name="T79" fmla="*/ 1634 h 2296"/>
                  <a:gd name="T80" fmla="*/ 0 w 1564"/>
                  <a:gd name="T81" fmla="*/ 1964 h 2296"/>
                  <a:gd name="T82" fmla="*/ 413 w 1564"/>
                  <a:gd name="T83" fmla="*/ 2036 h 2296"/>
                  <a:gd name="T84" fmla="*/ 882 w 1564"/>
                  <a:gd name="T85" fmla="*/ 2274 h 2296"/>
                  <a:gd name="T86" fmla="*/ 913 w 1564"/>
                  <a:gd name="T87" fmla="*/ 2229 h 2296"/>
                  <a:gd name="T88" fmla="*/ 949 w 1564"/>
                  <a:gd name="T89" fmla="*/ 2184 h 2296"/>
                  <a:gd name="T90" fmla="*/ 989 w 1564"/>
                  <a:gd name="T91" fmla="*/ 2140 h 2296"/>
                  <a:gd name="T92" fmla="*/ 1034 w 1564"/>
                  <a:gd name="T93" fmla="*/ 2097 h 2296"/>
                  <a:gd name="T94" fmla="*/ 1082 w 1564"/>
                  <a:gd name="T95" fmla="*/ 2053 h 2296"/>
                  <a:gd name="T96" fmla="*/ 1132 w 1564"/>
                  <a:gd name="T97" fmla="*/ 2010 h 2296"/>
                  <a:gd name="T98" fmla="*/ 1185 w 1564"/>
                  <a:gd name="T99" fmla="*/ 1969 h 2296"/>
                  <a:gd name="T100" fmla="*/ 1239 w 1564"/>
                  <a:gd name="T101" fmla="*/ 1928 h 2296"/>
                  <a:gd name="T102" fmla="*/ 1297 w 1564"/>
                  <a:gd name="T103" fmla="*/ 1894 h 2296"/>
                  <a:gd name="T104" fmla="*/ 1357 w 1564"/>
                  <a:gd name="T105" fmla="*/ 1863 h 2296"/>
                  <a:gd name="T106" fmla="*/ 1413 w 1564"/>
                  <a:gd name="T107" fmla="*/ 1837 h 2296"/>
                  <a:gd name="T108" fmla="*/ 1465 w 1564"/>
                  <a:gd name="T109" fmla="*/ 1815 h 2296"/>
                  <a:gd name="T110" fmla="*/ 1509 w 1564"/>
                  <a:gd name="T111" fmla="*/ 1800 h 2296"/>
                  <a:gd name="T112" fmla="*/ 1542 w 1564"/>
                  <a:gd name="T113" fmla="*/ 1789 h 2296"/>
                  <a:gd name="T114" fmla="*/ 1561 w 1564"/>
                  <a:gd name="T115" fmla="*/ 1784 h 2296"/>
                  <a:gd name="T116" fmla="*/ 1427 w 1564"/>
                  <a:gd name="T117" fmla="*/ 936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4" h="2296">
                    <a:moveTo>
                      <a:pt x="1242" y="956"/>
                    </a:moveTo>
                    <a:lnTo>
                      <a:pt x="1187" y="1163"/>
                    </a:lnTo>
                    <a:lnTo>
                      <a:pt x="1105" y="1141"/>
                    </a:lnTo>
                    <a:lnTo>
                      <a:pt x="1189" y="814"/>
                    </a:lnTo>
                    <a:lnTo>
                      <a:pt x="1191" y="806"/>
                    </a:lnTo>
                    <a:lnTo>
                      <a:pt x="1194" y="799"/>
                    </a:lnTo>
                    <a:lnTo>
                      <a:pt x="1199" y="793"/>
                    </a:lnTo>
                    <a:lnTo>
                      <a:pt x="1204" y="787"/>
                    </a:lnTo>
                    <a:lnTo>
                      <a:pt x="1209" y="783"/>
                    </a:lnTo>
                    <a:lnTo>
                      <a:pt x="1215" y="779"/>
                    </a:lnTo>
                    <a:lnTo>
                      <a:pt x="1221" y="778"/>
                    </a:lnTo>
                    <a:lnTo>
                      <a:pt x="1227" y="777"/>
                    </a:lnTo>
                    <a:lnTo>
                      <a:pt x="1231" y="698"/>
                    </a:lnTo>
                    <a:lnTo>
                      <a:pt x="1305" y="619"/>
                    </a:lnTo>
                    <a:lnTo>
                      <a:pt x="1259" y="786"/>
                    </a:lnTo>
                    <a:lnTo>
                      <a:pt x="1267" y="794"/>
                    </a:lnTo>
                    <a:lnTo>
                      <a:pt x="1273" y="806"/>
                    </a:lnTo>
                    <a:lnTo>
                      <a:pt x="1274" y="821"/>
                    </a:lnTo>
                    <a:lnTo>
                      <a:pt x="1272" y="836"/>
                    </a:lnTo>
                    <a:lnTo>
                      <a:pt x="1242" y="956"/>
                    </a:lnTo>
                    <a:lnTo>
                      <a:pt x="1427" y="936"/>
                    </a:lnTo>
                    <a:lnTo>
                      <a:pt x="1282" y="0"/>
                    </a:lnTo>
                    <a:lnTo>
                      <a:pt x="1274" y="1"/>
                    </a:lnTo>
                    <a:lnTo>
                      <a:pt x="1267" y="2"/>
                    </a:lnTo>
                    <a:lnTo>
                      <a:pt x="1259" y="3"/>
                    </a:lnTo>
                    <a:lnTo>
                      <a:pt x="1251" y="6"/>
                    </a:lnTo>
                    <a:lnTo>
                      <a:pt x="1243" y="7"/>
                    </a:lnTo>
                    <a:lnTo>
                      <a:pt x="1236" y="8"/>
                    </a:lnTo>
                    <a:lnTo>
                      <a:pt x="1228" y="10"/>
                    </a:lnTo>
                    <a:lnTo>
                      <a:pt x="1220" y="12"/>
                    </a:lnTo>
                    <a:lnTo>
                      <a:pt x="1177" y="21"/>
                    </a:lnTo>
                    <a:lnTo>
                      <a:pt x="1135" y="30"/>
                    </a:lnTo>
                    <a:lnTo>
                      <a:pt x="1092" y="40"/>
                    </a:lnTo>
                    <a:lnTo>
                      <a:pt x="1050" y="52"/>
                    </a:lnTo>
                    <a:lnTo>
                      <a:pt x="1009" y="63"/>
                    </a:lnTo>
                    <a:lnTo>
                      <a:pt x="968" y="76"/>
                    </a:lnTo>
                    <a:lnTo>
                      <a:pt x="926" y="89"/>
                    </a:lnTo>
                    <a:lnTo>
                      <a:pt x="886" y="101"/>
                    </a:lnTo>
                    <a:lnTo>
                      <a:pt x="845" y="115"/>
                    </a:lnTo>
                    <a:lnTo>
                      <a:pt x="805" y="130"/>
                    </a:lnTo>
                    <a:lnTo>
                      <a:pt x="765" y="145"/>
                    </a:lnTo>
                    <a:lnTo>
                      <a:pt x="726" y="160"/>
                    </a:lnTo>
                    <a:lnTo>
                      <a:pt x="687" y="176"/>
                    </a:lnTo>
                    <a:lnTo>
                      <a:pt x="649" y="194"/>
                    </a:lnTo>
                    <a:lnTo>
                      <a:pt x="609" y="211"/>
                    </a:lnTo>
                    <a:lnTo>
                      <a:pt x="571" y="228"/>
                    </a:lnTo>
                    <a:lnTo>
                      <a:pt x="1015" y="228"/>
                    </a:lnTo>
                    <a:lnTo>
                      <a:pt x="1015" y="1420"/>
                    </a:lnTo>
                    <a:lnTo>
                      <a:pt x="1078" y="1178"/>
                    </a:lnTo>
                    <a:lnTo>
                      <a:pt x="1194" y="1208"/>
                    </a:lnTo>
                    <a:lnTo>
                      <a:pt x="1108" y="1542"/>
                    </a:lnTo>
                    <a:lnTo>
                      <a:pt x="1115" y="1541"/>
                    </a:lnTo>
                    <a:lnTo>
                      <a:pt x="1122" y="1539"/>
                    </a:lnTo>
                    <a:lnTo>
                      <a:pt x="1129" y="1535"/>
                    </a:lnTo>
                    <a:lnTo>
                      <a:pt x="1136" y="1531"/>
                    </a:lnTo>
                    <a:lnTo>
                      <a:pt x="1140" y="1526"/>
                    </a:lnTo>
                    <a:lnTo>
                      <a:pt x="1145" y="1519"/>
                    </a:lnTo>
                    <a:lnTo>
                      <a:pt x="1149" y="1512"/>
                    </a:lnTo>
                    <a:lnTo>
                      <a:pt x="1152" y="1505"/>
                    </a:lnTo>
                    <a:lnTo>
                      <a:pt x="1224" y="1224"/>
                    </a:lnTo>
                    <a:lnTo>
                      <a:pt x="1252" y="1277"/>
                    </a:lnTo>
                    <a:lnTo>
                      <a:pt x="1190" y="1516"/>
                    </a:lnTo>
                    <a:lnTo>
                      <a:pt x="1184" y="1531"/>
                    </a:lnTo>
                    <a:lnTo>
                      <a:pt x="1177" y="1544"/>
                    </a:lnTo>
                    <a:lnTo>
                      <a:pt x="1167" y="1556"/>
                    </a:lnTo>
                    <a:lnTo>
                      <a:pt x="1155" y="1565"/>
                    </a:lnTo>
                    <a:lnTo>
                      <a:pt x="1143" y="1573"/>
                    </a:lnTo>
                    <a:lnTo>
                      <a:pt x="1128" y="1578"/>
                    </a:lnTo>
                    <a:lnTo>
                      <a:pt x="1113" y="1581"/>
                    </a:lnTo>
                    <a:lnTo>
                      <a:pt x="1098" y="1581"/>
                    </a:lnTo>
                    <a:lnTo>
                      <a:pt x="1091" y="1607"/>
                    </a:lnTo>
                    <a:lnTo>
                      <a:pt x="1087" y="1615"/>
                    </a:lnTo>
                    <a:lnTo>
                      <a:pt x="1083" y="1623"/>
                    </a:lnTo>
                    <a:lnTo>
                      <a:pt x="1077" y="1630"/>
                    </a:lnTo>
                    <a:lnTo>
                      <a:pt x="1070" y="1634"/>
                    </a:lnTo>
                    <a:lnTo>
                      <a:pt x="1062" y="1639"/>
                    </a:lnTo>
                    <a:lnTo>
                      <a:pt x="1053" y="1641"/>
                    </a:lnTo>
                    <a:lnTo>
                      <a:pt x="1044" y="1641"/>
                    </a:lnTo>
                    <a:lnTo>
                      <a:pt x="1034" y="1640"/>
                    </a:lnTo>
                    <a:lnTo>
                      <a:pt x="1015" y="1634"/>
                    </a:lnTo>
                    <a:lnTo>
                      <a:pt x="1015" y="1969"/>
                    </a:lnTo>
                    <a:lnTo>
                      <a:pt x="0" y="1964"/>
                    </a:lnTo>
                    <a:lnTo>
                      <a:pt x="0" y="2036"/>
                    </a:lnTo>
                    <a:lnTo>
                      <a:pt x="413" y="2036"/>
                    </a:lnTo>
                    <a:lnTo>
                      <a:pt x="869" y="2296"/>
                    </a:lnTo>
                    <a:lnTo>
                      <a:pt x="882" y="2274"/>
                    </a:lnTo>
                    <a:lnTo>
                      <a:pt x="897" y="2252"/>
                    </a:lnTo>
                    <a:lnTo>
                      <a:pt x="913" y="2229"/>
                    </a:lnTo>
                    <a:lnTo>
                      <a:pt x="931" y="2207"/>
                    </a:lnTo>
                    <a:lnTo>
                      <a:pt x="949" y="2184"/>
                    </a:lnTo>
                    <a:lnTo>
                      <a:pt x="969" y="2162"/>
                    </a:lnTo>
                    <a:lnTo>
                      <a:pt x="989" y="2140"/>
                    </a:lnTo>
                    <a:lnTo>
                      <a:pt x="1011" y="2118"/>
                    </a:lnTo>
                    <a:lnTo>
                      <a:pt x="1034" y="2097"/>
                    </a:lnTo>
                    <a:lnTo>
                      <a:pt x="1057" y="2075"/>
                    </a:lnTo>
                    <a:lnTo>
                      <a:pt x="1082" y="2053"/>
                    </a:lnTo>
                    <a:lnTo>
                      <a:pt x="1107" y="2031"/>
                    </a:lnTo>
                    <a:lnTo>
                      <a:pt x="1132" y="2010"/>
                    </a:lnTo>
                    <a:lnTo>
                      <a:pt x="1159" y="1988"/>
                    </a:lnTo>
                    <a:lnTo>
                      <a:pt x="1185" y="1969"/>
                    </a:lnTo>
                    <a:lnTo>
                      <a:pt x="1212" y="1948"/>
                    </a:lnTo>
                    <a:lnTo>
                      <a:pt x="1239" y="1928"/>
                    </a:lnTo>
                    <a:lnTo>
                      <a:pt x="1268" y="1910"/>
                    </a:lnTo>
                    <a:lnTo>
                      <a:pt x="1297" y="1894"/>
                    </a:lnTo>
                    <a:lnTo>
                      <a:pt x="1327" y="1878"/>
                    </a:lnTo>
                    <a:lnTo>
                      <a:pt x="1357" y="1863"/>
                    </a:lnTo>
                    <a:lnTo>
                      <a:pt x="1386" y="1849"/>
                    </a:lnTo>
                    <a:lnTo>
                      <a:pt x="1413" y="1837"/>
                    </a:lnTo>
                    <a:lnTo>
                      <a:pt x="1440" y="1826"/>
                    </a:lnTo>
                    <a:lnTo>
                      <a:pt x="1465" y="1815"/>
                    </a:lnTo>
                    <a:lnTo>
                      <a:pt x="1488" y="1807"/>
                    </a:lnTo>
                    <a:lnTo>
                      <a:pt x="1509" y="1800"/>
                    </a:lnTo>
                    <a:lnTo>
                      <a:pt x="1527" y="1793"/>
                    </a:lnTo>
                    <a:lnTo>
                      <a:pt x="1542" y="1789"/>
                    </a:lnTo>
                    <a:lnTo>
                      <a:pt x="1554" y="1785"/>
                    </a:lnTo>
                    <a:lnTo>
                      <a:pt x="1561" y="1784"/>
                    </a:lnTo>
                    <a:lnTo>
                      <a:pt x="1564" y="1783"/>
                    </a:lnTo>
                    <a:lnTo>
                      <a:pt x="1427" y="936"/>
                    </a:lnTo>
                    <a:lnTo>
                      <a:pt x="1242" y="956"/>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3" name="Rectangle 102"/>
              <p:cNvSpPr/>
              <p:nvPr/>
            </p:nvSpPr>
            <p:spPr bwMode="gray">
              <a:xfrm>
                <a:off x="1268916" y="4991395"/>
                <a:ext cx="140181" cy="14509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000000"/>
                  </a:solidFill>
                </a:endParaRPr>
              </a:p>
            </p:txBody>
          </p:sp>
          <p:grpSp>
            <p:nvGrpSpPr>
              <p:cNvPr id="104" name="Group 103"/>
              <p:cNvGrpSpPr/>
              <p:nvPr/>
            </p:nvGrpSpPr>
            <p:grpSpPr bwMode="gray">
              <a:xfrm>
                <a:off x="1041020" y="4991395"/>
                <a:ext cx="114768" cy="61483"/>
                <a:chOff x="6831013" y="3131345"/>
                <a:chExt cx="712787" cy="119063"/>
              </a:xfrm>
              <a:grpFill/>
            </p:grpSpPr>
            <p:sp>
              <p:nvSpPr>
                <p:cNvPr id="107" name="Rectangle 12"/>
                <p:cNvSpPr>
                  <a:spLocks noChangeArrowheads="1"/>
                </p:cNvSpPr>
                <p:nvPr/>
              </p:nvSpPr>
              <p:spPr bwMode="gray">
                <a:xfrm>
                  <a:off x="6831013" y="3131345"/>
                  <a:ext cx="712787"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8" name="Rectangle 14"/>
                <p:cNvSpPr>
                  <a:spLocks noChangeArrowheads="1"/>
                </p:cNvSpPr>
                <p:nvPr/>
              </p:nvSpPr>
              <p:spPr bwMode="gray">
                <a:xfrm>
                  <a:off x="6831013" y="3217070"/>
                  <a:ext cx="712787" cy="333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05" name="Rectangle 12"/>
              <p:cNvSpPr>
                <a:spLocks noChangeArrowheads="1"/>
              </p:cNvSpPr>
              <p:nvPr/>
            </p:nvSpPr>
            <p:spPr bwMode="gray">
              <a:xfrm>
                <a:off x="1041020" y="5152890"/>
                <a:ext cx="190865" cy="1721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6" name="Rectangle 12"/>
              <p:cNvSpPr>
                <a:spLocks noChangeArrowheads="1"/>
              </p:cNvSpPr>
              <p:nvPr/>
            </p:nvSpPr>
            <p:spPr bwMode="gray">
              <a:xfrm>
                <a:off x="1218232" y="5607044"/>
                <a:ext cx="190865" cy="1721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28" name="Freeform 127"/>
            <p:cNvSpPr/>
            <p:nvPr/>
          </p:nvSpPr>
          <p:spPr bwMode="gray">
            <a:xfrm>
              <a:off x="7464425" y="3638550"/>
              <a:ext cx="695325" cy="1060450"/>
            </a:xfrm>
            <a:custGeom>
              <a:avLst/>
              <a:gdLst>
                <a:gd name="connsiteX0" fmla="*/ 24861 w 695325"/>
                <a:gd name="connsiteY0" fmla="*/ 23801 h 1060450"/>
                <a:gd name="connsiteX1" fmla="*/ 24861 w 695325"/>
                <a:gd name="connsiteY1" fmla="*/ 1036649 h 1060450"/>
                <a:gd name="connsiteX2" fmla="*/ 657763 w 695325"/>
                <a:gd name="connsiteY2" fmla="*/ 1036649 h 1060450"/>
                <a:gd name="connsiteX3" fmla="*/ 657763 w 695325"/>
                <a:gd name="connsiteY3" fmla="*/ 23801 h 1060450"/>
                <a:gd name="connsiteX4" fmla="*/ 0 w 695325"/>
                <a:gd name="connsiteY4" fmla="*/ 0 h 1060450"/>
                <a:gd name="connsiteX5" fmla="*/ 695325 w 695325"/>
                <a:gd name="connsiteY5" fmla="*/ 0 h 1060450"/>
                <a:gd name="connsiteX6" fmla="*/ 695325 w 695325"/>
                <a:gd name="connsiteY6" fmla="*/ 1060450 h 1060450"/>
                <a:gd name="connsiteX7" fmla="*/ 0 w 695325"/>
                <a:gd name="connsiteY7" fmla="*/ 1060450 h 1060450"/>
                <a:gd name="connsiteX0" fmla="*/ 24861 w 695325"/>
                <a:gd name="connsiteY0" fmla="*/ 23801 h 1060450"/>
                <a:gd name="connsiteX1" fmla="*/ 24861 w 695325"/>
                <a:gd name="connsiteY1" fmla="*/ 1017599 h 1060450"/>
                <a:gd name="connsiteX2" fmla="*/ 657763 w 695325"/>
                <a:gd name="connsiteY2" fmla="*/ 1036649 h 1060450"/>
                <a:gd name="connsiteX3" fmla="*/ 657763 w 695325"/>
                <a:gd name="connsiteY3" fmla="*/ 23801 h 1060450"/>
                <a:gd name="connsiteX4" fmla="*/ 24861 w 695325"/>
                <a:gd name="connsiteY4" fmla="*/ 23801 h 1060450"/>
                <a:gd name="connsiteX5" fmla="*/ 0 w 695325"/>
                <a:gd name="connsiteY5" fmla="*/ 0 h 1060450"/>
                <a:gd name="connsiteX6" fmla="*/ 695325 w 695325"/>
                <a:gd name="connsiteY6" fmla="*/ 0 h 1060450"/>
                <a:gd name="connsiteX7" fmla="*/ 695325 w 695325"/>
                <a:gd name="connsiteY7" fmla="*/ 1060450 h 1060450"/>
                <a:gd name="connsiteX8" fmla="*/ 0 w 695325"/>
                <a:gd name="connsiteY8" fmla="*/ 1060450 h 1060450"/>
                <a:gd name="connsiteX9" fmla="*/ 0 w 695325"/>
                <a:gd name="connsiteY9" fmla="*/ 0 h 1060450"/>
                <a:gd name="connsiteX0" fmla="*/ 24861 w 695325"/>
                <a:gd name="connsiteY0" fmla="*/ 23801 h 1060450"/>
                <a:gd name="connsiteX1" fmla="*/ 24861 w 695325"/>
                <a:gd name="connsiteY1" fmla="*/ 1017599 h 1060450"/>
                <a:gd name="connsiteX2" fmla="*/ 657763 w 695325"/>
                <a:gd name="connsiteY2" fmla="*/ 1020774 h 1060450"/>
                <a:gd name="connsiteX3" fmla="*/ 657763 w 695325"/>
                <a:gd name="connsiteY3" fmla="*/ 23801 h 1060450"/>
                <a:gd name="connsiteX4" fmla="*/ 24861 w 695325"/>
                <a:gd name="connsiteY4" fmla="*/ 23801 h 1060450"/>
                <a:gd name="connsiteX5" fmla="*/ 0 w 695325"/>
                <a:gd name="connsiteY5" fmla="*/ 0 h 1060450"/>
                <a:gd name="connsiteX6" fmla="*/ 695325 w 695325"/>
                <a:gd name="connsiteY6" fmla="*/ 0 h 1060450"/>
                <a:gd name="connsiteX7" fmla="*/ 695325 w 695325"/>
                <a:gd name="connsiteY7" fmla="*/ 1060450 h 1060450"/>
                <a:gd name="connsiteX8" fmla="*/ 0 w 695325"/>
                <a:gd name="connsiteY8" fmla="*/ 1060450 h 1060450"/>
                <a:gd name="connsiteX9" fmla="*/ 0 w 695325"/>
                <a:gd name="connsiteY9" fmla="*/ 0 h 1060450"/>
                <a:gd name="connsiteX0" fmla="*/ 24861 w 695325"/>
                <a:gd name="connsiteY0" fmla="*/ 23801 h 1060450"/>
                <a:gd name="connsiteX1" fmla="*/ 24861 w 695325"/>
                <a:gd name="connsiteY1" fmla="*/ 1011249 h 1060450"/>
                <a:gd name="connsiteX2" fmla="*/ 657763 w 695325"/>
                <a:gd name="connsiteY2" fmla="*/ 1020774 h 1060450"/>
                <a:gd name="connsiteX3" fmla="*/ 657763 w 695325"/>
                <a:gd name="connsiteY3" fmla="*/ 23801 h 1060450"/>
                <a:gd name="connsiteX4" fmla="*/ 24861 w 695325"/>
                <a:gd name="connsiteY4" fmla="*/ 23801 h 1060450"/>
                <a:gd name="connsiteX5" fmla="*/ 0 w 695325"/>
                <a:gd name="connsiteY5" fmla="*/ 0 h 1060450"/>
                <a:gd name="connsiteX6" fmla="*/ 695325 w 695325"/>
                <a:gd name="connsiteY6" fmla="*/ 0 h 1060450"/>
                <a:gd name="connsiteX7" fmla="*/ 695325 w 695325"/>
                <a:gd name="connsiteY7" fmla="*/ 1060450 h 1060450"/>
                <a:gd name="connsiteX8" fmla="*/ 0 w 695325"/>
                <a:gd name="connsiteY8" fmla="*/ 1060450 h 1060450"/>
                <a:gd name="connsiteX9" fmla="*/ 0 w 695325"/>
                <a:gd name="connsiteY9" fmla="*/ 0 h 106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325" h="1060450">
                  <a:moveTo>
                    <a:pt x="24861" y="23801"/>
                  </a:moveTo>
                  <a:lnTo>
                    <a:pt x="24861" y="1011249"/>
                  </a:lnTo>
                  <a:lnTo>
                    <a:pt x="657763" y="1020774"/>
                  </a:lnTo>
                  <a:lnTo>
                    <a:pt x="657763" y="23801"/>
                  </a:lnTo>
                  <a:lnTo>
                    <a:pt x="24861" y="23801"/>
                  </a:lnTo>
                  <a:close/>
                  <a:moveTo>
                    <a:pt x="0" y="0"/>
                  </a:moveTo>
                  <a:lnTo>
                    <a:pt x="695325" y="0"/>
                  </a:lnTo>
                  <a:lnTo>
                    <a:pt x="695325" y="1060450"/>
                  </a:lnTo>
                  <a:lnTo>
                    <a:pt x="0" y="1060450"/>
                  </a:lnTo>
                  <a:lnTo>
                    <a:pt x="0" y="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grpSp>
        <p:nvGrpSpPr>
          <p:cNvPr id="136" name="Group 135"/>
          <p:cNvGrpSpPr/>
          <p:nvPr/>
        </p:nvGrpSpPr>
        <p:grpSpPr bwMode="gray">
          <a:xfrm>
            <a:off x="496518" y="5066069"/>
            <a:ext cx="3077630" cy="1170324"/>
            <a:chOff x="496518" y="5058823"/>
            <a:chExt cx="3077630" cy="1170324"/>
          </a:xfrm>
        </p:grpSpPr>
        <p:sp>
          <p:nvSpPr>
            <p:cNvPr id="130" name="TextBox 129"/>
            <p:cNvSpPr txBox="1">
              <a:spLocks/>
            </p:cNvSpPr>
            <p:nvPr/>
          </p:nvSpPr>
          <p:spPr bwMode="gray">
            <a:xfrm>
              <a:off x="496518" y="5058823"/>
              <a:ext cx="3077630" cy="615425"/>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r>
                <a:rPr lang="en-US" sz="3999" dirty="0" smtClean="0">
                  <a:solidFill>
                    <a:schemeClr val="bg1"/>
                  </a:solidFill>
                  <a:latin typeface="Century Gothic" panose="020B0502020202020204" pitchFamily="34" charset="0"/>
                </a:rPr>
                <a:t>23,500 </a:t>
              </a:r>
              <a:r>
                <a:rPr lang="en-US" sz="2800" dirty="0" smtClean="0">
                  <a:solidFill>
                    <a:schemeClr val="bg1"/>
                  </a:solidFill>
                  <a:latin typeface="Century Gothic" panose="020B0502020202020204" pitchFamily="34" charset="0"/>
                </a:rPr>
                <a:t>hours</a:t>
              </a:r>
              <a:endParaRPr lang="en-US" sz="3999" dirty="0">
                <a:solidFill>
                  <a:schemeClr val="bg1"/>
                </a:solidFill>
                <a:latin typeface="Century Gothic" panose="020B0502020202020204" pitchFamily="34" charset="0"/>
              </a:endParaRPr>
            </a:p>
          </p:txBody>
        </p:sp>
        <p:sp>
          <p:nvSpPr>
            <p:cNvPr id="131" name="TextBox 130"/>
            <p:cNvSpPr txBox="1">
              <a:spLocks/>
            </p:cNvSpPr>
            <p:nvPr/>
          </p:nvSpPr>
          <p:spPr bwMode="gray">
            <a:xfrm>
              <a:off x="496519" y="5675149"/>
              <a:ext cx="2261922" cy="553998"/>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r>
                <a:rPr lang="en-US" sz="1800" dirty="0">
                  <a:solidFill>
                    <a:schemeClr val="bg1"/>
                  </a:solidFill>
                </a:rPr>
                <a:t>saved by exporters annually</a:t>
              </a:r>
            </a:p>
          </p:txBody>
        </p:sp>
      </p:grpSp>
      <p:sp>
        <p:nvSpPr>
          <p:cNvPr id="132" name="Freeform 27"/>
          <p:cNvSpPr>
            <a:spLocks noEditPoints="1"/>
          </p:cNvSpPr>
          <p:nvPr/>
        </p:nvSpPr>
        <p:spPr bwMode="gray">
          <a:xfrm>
            <a:off x="3197858" y="5319107"/>
            <a:ext cx="1055072" cy="1266082"/>
          </a:xfrm>
          <a:custGeom>
            <a:avLst/>
            <a:gdLst>
              <a:gd name="T0" fmla="*/ 318 w 542"/>
              <a:gd name="T1" fmla="*/ 158 h 650"/>
              <a:gd name="T2" fmla="*/ 318 w 542"/>
              <a:gd name="T3" fmla="*/ 136 h 650"/>
              <a:gd name="T4" fmla="*/ 333 w 542"/>
              <a:gd name="T5" fmla="*/ 125 h 650"/>
              <a:gd name="T6" fmla="*/ 333 w 542"/>
              <a:gd name="T7" fmla="*/ 22 h 650"/>
              <a:gd name="T8" fmla="*/ 281 w 542"/>
              <a:gd name="T9" fmla="*/ 0 h 650"/>
              <a:gd name="T10" fmla="*/ 230 w 542"/>
              <a:gd name="T11" fmla="*/ 22 h 650"/>
              <a:gd name="T12" fmla="*/ 230 w 542"/>
              <a:gd name="T13" fmla="*/ 125 h 650"/>
              <a:gd name="T14" fmla="*/ 244 w 542"/>
              <a:gd name="T15" fmla="*/ 136 h 650"/>
              <a:gd name="T16" fmla="*/ 244 w 542"/>
              <a:gd name="T17" fmla="*/ 158 h 650"/>
              <a:gd name="T18" fmla="*/ 184 w 542"/>
              <a:gd name="T19" fmla="*/ 175 h 650"/>
              <a:gd name="T20" fmla="*/ 54 w 542"/>
              <a:gd name="T21" fmla="*/ 500 h 650"/>
              <a:gd name="T22" fmla="*/ 281 w 542"/>
              <a:gd name="T23" fmla="*/ 650 h 650"/>
              <a:gd name="T24" fmla="*/ 379 w 542"/>
              <a:gd name="T25" fmla="*/ 630 h 650"/>
              <a:gd name="T26" fmla="*/ 511 w 542"/>
              <a:gd name="T27" fmla="*/ 495 h 650"/>
              <a:gd name="T28" fmla="*/ 509 w 542"/>
              <a:gd name="T29" fmla="*/ 305 h 650"/>
              <a:gd name="T30" fmla="*/ 318 w 542"/>
              <a:gd name="T31" fmla="*/ 158 h 650"/>
              <a:gd name="T32" fmla="*/ 247 w 542"/>
              <a:gd name="T33" fmla="*/ 39 h 650"/>
              <a:gd name="T34" fmla="*/ 281 w 542"/>
              <a:gd name="T35" fmla="*/ 24 h 650"/>
              <a:gd name="T36" fmla="*/ 316 w 542"/>
              <a:gd name="T37" fmla="*/ 39 h 650"/>
              <a:gd name="T38" fmla="*/ 317 w 542"/>
              <a:gd name="T39" fmla="*/ 107 h 650"/>
              <a:gd name="T40" fmla="*/ 245 w 542"/>
              <a:gd name="T41" fmla="*/ 107 h 650"/>
              <a:gd name="T42" fmla="*/ 247 w 542"/>
              <a:gd name="T43" fmla="*/ 39 h 650"/>
              <a:gd name="T44" fmla="*/ 358 w 542"/>
              <a:gd name="T45" fmla="*/ 582 h 650"/>
              <a:gd name="T46" fmla="*/ 281 w 542"/>
              <a:gd name="T47" fmla="*/ 598 h 650"/>
              <a:gd name="T48" fmla="*/ 102 w 542"/>
              <a:gd name="T49" fmla="*/ 480 h 650"/>
              <a:gd name="T50" fmla="*/ 204 w 542"/>
              <a:gd name="T51" fmla="*/ 223 h 650"/>
              <a:gd name="T52" fmla="*/ 281 w 542"/>
              <a:gd name="T53" fmla="*/ 207 h 650"/>
              <a:gd name="T54" fmla="*/ 461 w 542"/>
              <a:gd name="T55" fmla="*/ 326 h 650"/>
              <a:gd name="T56" fmla="*/ 358 w 542"/>
              <a:gd name="T57" fmla="*/ 582 h 650"/>
              <a:gd name="T58" fmla="*/ 428 w 542"/>
              <a:gd name="T59" fmla="*/ 326 h 650"/>
              <a:gd name="T60" fmla="*/ 324 w 542"/>
              <a:gd name="T61" fmla="*/ 359 h 650"/>
              <a:gd name="T62" fmla="*/ 257 w 542"/>
              <a:gd name="T63" fmla="*/ 347 h 650"/>
              <a:gd name="T64" fmla="*/ 226 w 542"/>
              <a:gd name="T65" fmla="*/ 426 h 650"/>
              <a:gd name="T66" fmla="*/ 305 w 542"/>
              <a:gd name="T67" fmla="*/ 458 h 650"/>
              <a:gd name="T68" fmla="*/ 342 w 542"/>
              <a:gd name="T69" fmla="*/ 402 h 650"/>
              <a:gd name="T70" fmla="*/ 438 w 542"/>
              <a:gd name="T71" fmla="*/ 349 h 650"/>
              <a:gd name="T72" fmla="*/ 444 w 542"/>
              <a:gd name="T73" fmla="*/ 333 h 650"/>
              <a:gd name="T74" fmla="*/ 428 w 542"/>
              <a:gd name="T75" fmla="*/ 326 h 650"/>
              <a:gd name="T76" fmla="*/ 73 w 542"/>
              <a:gd name="T77" fmla="*/ 232 h 650"/>
              <a:gd name="T78" fmla="*/ 107 w 542"/>
              <a:gd name="T79" fmla="*/ 198 h 650"/>
              <a:gd name="T80" fmla="*/ 120 w 542"/>
              <a:gd name="T81" fmla="*/ 185 h 650"/>
              <a:gd name="T82" fmla="*/ 81 w 542"/>
              <a:gd name="T83" fmla="*/ 146 h 650"/>
              <a:gd name="T84" fmla="*/ 20 w 542"/>
              <a:gd name="T85" fmla="*/ 206 h 650"/>
              <a:gd name="T86" fmla="*/ 60 w 542"/>
              <a:gd name="T87" fmla="*/ 245 h 650"/>
              <a:gd name="T88" fmla="*/ 73 w 542"/>
              <a:gd name="T89" fmla="*/ 232 h 650"/>
              <a:gd name="T90" fmla="*/ 490 w 542"/>
              <a:gd name="T91" fmla="*/ 232 h 650"/>
              <a:gd name="T92" fmla="*/ 503 w 542"/>
              <a:gd name="T93" fmla="*/ 245 h 650"/>
              <a:gd name="T94" fmla="*/ 542 w 542"/>
              <a:gd name="T95" fmla="*/ 206 h 650"/>
              <a:gd name="T96" fmla="*/ 482 w 542"/>
              <a:gd name="T97" fmla="*/ 146 h 650"/>
              <a:gd name="T98" fmla="*/ 442 w 542"/>
              <a:gd name="T99" fmla="*/ 185 h 650"/>
              <a:gd name="T100" fmla="*/ 456 w 542"/>
              <a:gd name="T101" fmla="*/ 198 h 650"/>
              <a:gd name="T102" fmla="*/ 490 w 542"/>
              <a:gd name="T103" fmla="*/ 232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2" h="650">
                <a:moveTo>
                  <a:pt x="318" y="158"/>
                </a:moveTo>
                <a:cubicBezTo>
                  <a:pt x="318" y="136"/>
                  <a:pt x="318" y="136"/>
                  <a:pt x="318" y="136"/>
                </a:cubicBezTo>
                <a:cubicBezTo>
                  <a:pt x="323" y="133"/>
                  <a:pt x="328" y="129"/>
                  <a:pt x="333" y="125"/>
                </a:cubicBezTo>
                <a:cubicBezTo>
                  <a:pt x="361" y="97"/>
                  <a:pt x="361" y="50"/>
                  <a:pt x="333" y="22"/>
                </a:cubicBezTo>
                <a:cubicBezTo>
                  <a:pt x="319" y="8"/>
                  <a:pt x="301" y="0"/>
                  <a:pt x="281" y="0"/>
                </a:cubicBezTo>
                <a:cubicBezTo>
                  <a:pt x="262" y="0"/>
                  <a:pt x="244" y="8"/>
                  <a:pt x="230" y="22"/>
                </a:cubicBezTo>
                <a:cubicBezTo>
                  <a:pt x="201" y="50"/>
                  <a:pt x="201" y="97"/>
                  <a:pt x="230" y="125"/>
                </a:cubicBezTo>
                <a:cubicBezTo>
                  <a:pt x="234" y="129"/>
                  <a:pt x="239" y="133"/>
                  <a:pt x="244" y="136"/>
                </a:cubicBezTo>
                <a:cubicBezTo>
                  <a:pt x="244" y="158"/>
                  <a:pt x="244" y="158"/>
                  <a:pt x="244" y="158"/>
                </a:cubicBezTo>
                <a:cubicBezTo>
                  <a:pt x="224" y="161"/>
                  <a:pt x="203" y="167"/>
                  <a:pt x="184" y="175"/>
                </a:cubicBezTo>
                <a:cubicBezTo>
                  <a:pt x="58" y="229"/>
                  <a:pt x="0" y="375"/>
                  <a:pt x="54" y="500"/>
                </a:cubicBezTo>
                <a:cubicBezTo>
                  <a:pt x="93" y="591"/>
                  <a:pt x="182" y="650"/>
                  <a:pt x="281" y="650"/>
                </a:cubicBezTo>
                <a:cubicBezTo>
                  <a:pt x="315" y="650"/>
                  <a:pt x="348" y="644"/>
                  <a:pt x="379" y="630"/>
                </a:cubicBezTo>
                <a:cubicBezTo>
                  <a:pt x="440" y="604"/>
                  <a:pt x="487" y="556"/>
                  <a:pt x="511" y="495"/>
                </a:cubicBezTo>
                <a:cubicBezTo>
                  <a:pt x="536" y="433"/>
                  <a:pt x="535" y="366"/>
                  <a:pt x="509" y="305"/>
                </a:cubicBezTo>
                <a:cubicBezTo>
                  <a:pt x="475" y="225"/>
                  <a:pt x="402" y="170"/>
                  <a:pt x="318" y="158"/>
                </a:cubicBezTo>
                <a:close/>
                <a:moveTo>
                  <a:pt x="247" y="39"/>
                </a:moveTo>
                <a:cubicBezTo>
                  <a:pt x="256" y="29"/>
                  <a:pt x="269" y="24"/>
                  <a:pt x="281" y="24"/>
                </a:cubicBezTo>
                <a:cubicBezTo>
                  <a:pt x="294" y="24"/>
                  <a:pt x="306" y="29"/>
                  <a:pt x="316" y="39"/>
                </a:cubicBezTo>
                <a:cubicBezTo>
                  <a:pt x="335" y="57"/>
                  <a:pt x="335" y="87"/>
                  <a:pt x="317" y="107"/>
                </a:cubicBezTo>
                <a:cubicBezTo>
                  <a:pt x="245" y="107"/>
                  <a:pt x="245" y="107"/>
                  <a:pt x="245" y="107"/>
                </a:cubicBezTo>
                <a:cubicBezTo>
                  <a:pt x="227" y="87"/>
                  <a:pt x="228" y="57"/>
                  <a:pt x="247" y="39"/>
                </a:cubicBezTo>
                <a:close/>
                <a:moveTo>
                  <a:pt x="358" y="582"/>
                </a:moveTo>
                <a:cubicBezTo>
                  <a:pt x="333" y="593"/>
                  <a:pt x="307" y="598"/>
                  <a:pt x="281" y="598"/>
                </a:cubicBezTo>
                <a:cubicBezTo>
                  <a:pt x="206" y="598"/>
                  <a:pt x="134" y="554"/>
                  <a:pt x="102" y="480"/>
                </a:cubicBezTo>
                <a:cubicBezTo>
                  <a:pt x="59" y="380"/>
                  <a:pt x="105" y="266"/>
                  <a:pt x="204" y="223"/>
                </a:cubicBezTo>
                <a:cubicBezTo>
                  <a:pt x="229" y="212"/>
                  <a:pt x="256" y="207"/>
                  <a:pt x="281" y="207"/>
                </a:cubicBezTo>
                <a:cubicBezTo>
                  <a:pt x="357" y="207"/>
                  <a:pt x="429" y="252"/>
                  <a:pt x="461" y="326"/>
                </a:cubicBezTo>
                <a:cubicBezTo>
                  <a:pt x="503" y="425"/>
                  <a:pt x="457" y="540"/>
                  <a:pt x="358" y="582"/>
                </a:cubicBezTo>
                <a:close/>
                <a:moveTo>
                  <a:pt x="428" y="326"/>
                </a:moveTo>
                <a:cubicBezTo>
                  <a:pt x="324" y="359"/>
                  <a:pt x="324" y="359"/>
                  <a:pt x="324" y="359"/>
                </a:cubicBezTo>
                <a:cubicBezTo>
                  <a:pt x="307" y="343"/>
                  <a:pt x="281" y="337"/>
                  <a:pt x="257" y="347"/>
                </a:cubicBezTo>
                <a:cubicBezTo>
                  <a:pt x="227" y="360"/>
                  <a:pt x="213" y="396"/>
                  <a:pt x="226" y="426"/>
                </a:cubicBezTo>
                <a:cubicBezTo>
                  <a:pt x="239" y="457"/>
                  <a:pt x="274" y="471"/>
                  <a:pt x="305" y="458"/>
                </a:cubicBezTo>
                <a:cubicBezTo>
                  <a:pt x="328" y="448"/>
                  <a:pt x="342" y="426"/>
                  <a:pt x="342" y="402"/>
                </a:cubicBezTo>
                <a:cubicBezTo>
                  <a:pt x="438" y="349"/>
                  <a:pt x="438" y="349"/>
                  <a:pt x="438" y="349"/>
                </a:cubicBezTo>
                <a:cubicBezTo>
                  <a:pt x="443" y="346"/>
                  <a:pt x="446" y="339"/>
                  <a:pt x="444" y="333"/>
                </a:cubicBezTo>
                <a:cubicBezTo>
                  <a:pt x="441" y="327"/>
                  <a:pt x="434" y="324"/>
                  <a:pt x="428" y="326"/>
                </a:cubicBezTo>
                <a:close/>
                <a:moveTo>
                  <a:pt x="73" y="232"/>
                </a:moveTo>
                <a:cubicBezTo>
                  <a:pt x="107" y="198"/>
                  <a:pt x="107" y="198"/>
                  <a:pt x="107" y="198"/>
                </a:cubicBezTo>
                <a:cubicBezTo>
                  <a:pt x="120" y="185"/>
                  <a:pt x="120" y="185"/>
                  <a:pt x="120" y="185"/>
                </a:cubicBezTo>
                <a:cubicBezTo>
                  <a:pt x="81" y="146"/>
                  <a:pt x="81" y="146"/>
                  <a:pt x="81" y="146"/>
                </a:cubicBezTo>
                <a:cubicBezTo>
                  <a:pt x="20" y="206"/>
                  <a:pt x="20" y="206"/>
                  <a:pt x="20" y="206"/>
                </a:cubicBezTo>
                <a:cubicBezTo>
                  <a:pt x="60" y="245"/>
                  <a:pt x="60" y="245"/>
                  <a:pt x="60" y="245"/>
                </a:cubicBezTo>
                <a:lnTo>
                  <a:pt x="73" y="232"/>
                </a:lnTo>
                <a:close/>
                <a:moveTo>
                  <a:pt x="490" y="232"/>
                </a:moveTo>
                <a:cubicBezTo>
                  <a:pt x="503" y="245"/>
                  <a:pt x="503" y="245"/>
                  <a:pt x="503" y="245"/>
                </a:cubicBezTo>
                <a:cubicBezTo>
                  <a:pt x="542" y="206"/>
                  <a:pt x="542" y="206"/>
                  <a:pt x="542" y="206"/>
                </a:cubicBezTo>
                <a:cubicBezTo>
                  <a:pt x="482" y="146"/>
                  <a:pt x="482" y="146"/>
                  <a:pt x="482" y="146"/>
                </a:cubicBezTo>
                <a:cubicBezTo>
                  <a:pt x="442" y="185"/>
                  <a:pt x="442" y="185"/>
                  <a:pt x="442" y="185"/>
                </a:cubicBezTo>
                <a:cubicBezTo>
                  <a:pt x="456" y="198"/>
                  <a:pt x="456" y="198"/>
                  <a:pt x="456" y="198"/>
                </a:cubicBezTo>
                <a:lnTo>
                  <a:pt x="490" y="232"/>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p:nvPr/>
        </p:nvGrpSpPr>
        <p:grpSpPr>
          <a:xfrm>
            <a:off x="5890724" y="5020156"/>
            <a:ext cx="2782131" cy="1460915"/>
            <a:chOff x="5890724" y="5017761"/>
            <a:chExt cx="2782131" cy="1460915"/>
          </a:xfrm>
        </p:grpSpPr>
        <p:sp>
          <p:nvSpPr>
            <p:cNvPr id="134" name="TextBox 133"/>
            <p:cNvSpPr txBox="1">
              <a:spLocks/>
            </p:cNvSpPr>
            <p:nvPr/>
          </p:nvSpPr>
          <p:spPr bwMode="gray">
            <a:xfrm>
              <a:off x="5890724" y="5017761"/>
              <a:ext cx="2782131" cy="1230850"/>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lgn="r"/>
              <a:r>
                <a:rPr lang="en-US" sz="3999" dirty="0" smtClean="0">
                  <a:solidFill>
                    <a:schemeClr val="bg1"/>
                  </a:solidFill>
                  <a:latin typeface="Century Gothic" panose="020B0502020202020204" pitchFamily="34" charset="0"/>
                </a:rPr>
                <a:t>20 place </a:t>
              </a:r>
              <a:br>
                <a:rPr lang="en-US" sz="3999" dirty="0" smtClean="0">
                  <a:solidFill>
                    <a:schemeClr val="bg1"/>
                  </a:solidFill>
                  <a:latin typeface="Century Gothic" panose="020B0502020202020204" pitchFamily="34" charset="0"/>
                </a:rPr>
              </a:br>
              <a:endParaRPr lang="en-US" sz="3999" dirty="0">
                <a:solidFill>
                  <a:schemeClr val="bg1"/>
                </a:solidFill>
                <a:latin typeface="Century Gothic" panose="020B0502020202020204" pitchFamily="34" charset="0"/>
              </a:endParaRPr>
            </a:p>
          </p:txBody>
        </p:sp>
        <p:sp>
          <p:nvSpPr>
            <p:cNvPr id="135" name="TextBox 134"/>
            <p:cNvSpPr txBox="1">
              <a:spLocks/>
            </p:cNvSpPr>
            <p:nvPr/>
          </p:nvSpPr>
          <p:spPr bwMode="gray">
            <a:xfrm>
              <a:off x="6800118" y="5647679"/>
              <a:ext cx="1872737" cy="830997"/>
            </a:xfrm>
            <a:prstGeom prst="rect">
              <a:avLst/>
            </a:prstGeom>
          </p:spPr>
          <p:txBody>
            <a:bodyPr vert="horz" wrap="square" lIns="0" tIns="0" rIns="0" bIns="0" rtlCol="0" anchor="t" anchorCtr="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lgn="r"/>
              <a:r>
                <a:rPr lang="en-US" sz="1800" dirty="0" smtClean="0">
                  <a:solidFill>
                    <a:schemeClr val="bg1"/>
                  </a:solidFill>
                </a:rPr>
                <a:t>increase in Nigeria’s position in World Bank DB rankings</a:t>
              </a:r>
              <a:endParaRPr lang="en-US" sz="1800" dirty="0">
                <a:solidFill>
                  <a:schemeClr val="bg1"/>
                </a:solidFill>
              </a:endParaRPr>
            </a:p>
          </p:txBody>
        </p:sp>
      </p:grpSp>
      <p:grpSp>
        <p:nvGrpSpPr>
          <p:cNvPr id="138" name="Group 137"/>
          <p:cNvGrpSpPr/>
          <p:nvPr/>
        </p:nvGrpSpPr>
        <p:grpSpPr bwMode="gray">
          <a:xfrm>
            <a:off x="4892375" y="5170411"/>
            <a:ext cx="973410" cy="1160404"/>
            <a:chOff x="4197350" y="3971925"/>
            <a:chExt cx="603251" cy="719138"/>
          </a:xfrm>
          <a:solidFill>
            <a:schemeClr val="bg1"/>
          </a:solidFill>
        </p:grpSpPr>
        <p:sp>
          <p:nvSpPr>
            <p:cNvPr id="139" name="Freeform 76"/>
            <p:cNvSpPr>
              <a:spLocks/>
            </p:cNvSpPr>
            <p:nvPr/>
          </p:nvSpPr>
          <p:spPr bwMode="gray">
            <a:xfrm>
              <a:off x="4197350" y="3971925"/>
              <a:ext cx="554038" cy="660400"/>
            </a:xfrm>
            <a:custGeom>
              <a:avLst/>
              <a:gdLst>
                <a:gd name="T0" fmla="*/ 23 w 383"/>
                <a:gd name="T1" fmla="*/ 427 h 457"/>
                <a:gd name="T2" fmla="*/ 21 w 383"/>
                <a:gd name="T3" fmla="*/ 420 h 457"/>
                <a:gd name="T4" fmla="*/ 21 w 383"/>
                <a:gd name="T5" fmla="*/ 37 h 457"/>
                <a:gd name="T6" fmla="*/ 36 w 383"/>
                <a:gd name="T7" fmla="*/ 22 h 457"/>
                <a:gd name="T8" fmla="*/ 346 w 383"/>
                <a:gd name="T9" fmla="*/ 22 h 457"/>
                <a:gd name="T10" fmla="*/ 354 w 383"/>
                <a:gd name="T11" fmla="*/ 24 h 457"/>
                <a:gd name="T12" fmla="*/ 361 w 383"/>
                <a:gd name="T13" fmla="*/ 37 h 457"/>
                <a:gd name="T14" fmla="*/ 361 w 383"/>
                <a:gd name="T15" fmla="*/ 239 h 457"/>
                <a:gd name="T16" fmla="*/ 383 w 383"/>
                <a:gd name="T17" fmla="*/ 246 h 457"/>
                <a:gd name="T18" fmla="*/ 383 w 383"/>
                <a:gd name="T19" fmla="*/ 37 h 457"/>
                <a:gd name="T20" fmla="*/ 360 w 383"/>
                <a:gd name="T21" fmla="*/ 3 h 457"/>
                <a:gd name="T22" fmla="*/ 357 w 383"/>
                <a:gd name="T23" fmla="*/ 2 h 457"/>
                <a:gd name="T24" fmla="*/ 350 w 383"/>
                <a:gd name="T25" fmla="*/ 0 h 457"/>
                <a:gd name="T26" fmla="*/ 346 w 383"/>
                <a:gd name="T27" fmla="*/ 0 h 457"/>
                <a:gd name="T28" fmla="*/ 36 w 383"/>
                <a:gd name="T29" fmla="*/ 0 h 457"/>
                <a:gd name="T30" fmla="*/ 0 w 383"/>
                <a:gd name="T31" fmla="*/ 37 h 457"/>
                <a:gd name="T32" fmla="*/ 0 w 383"/>
                <a:gd name="T33" fmla="*/ 420 h 457"/>
                <a:gd name="T34" fmla="*/ 10 w 383"/>
                <a:gd name="T35" fmla="*/ 445 h 457"/>
                <a:gd name="T36" fmla="*/ 10 w 383"/>
                <a:gd name="T37" fmla="*/ 446 h 457"/>
                <a:gd name="T38" fmla="*/ 11 w 383"/>
                <a:gd name="T39" fmla="*/ 446 h 457"/>
                <a:gd name="T40" fmla="*/ 36 w 383"/>
                <a:gd name="T41" fmla="*/ 457 h 457"/>
                <a:gd name="T42" fmla="*/ 283 w 383"/>
                <a:gd name="T43" fmla="*/ 457 h 457"/>
                <a:gd name="T44" fmla="*/ 285 w 383"/>
                <a:gd name="T45" fmla="*/ 435 h 457"/>
                <a:gd name="T46" fmla="*/ 36 w 383"/>
                <a:gd name="T47" fmla="*/ 435 h 457"/>
                <a:gd name="T48" fmla="*/ 23 w 383"/>
                <a:gd name="T49" fmla="*/ 42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3" h="457">
                  <a:moveTo>
                    <a:pt x="23" y="427"/>
                  </a:moveTo>
                  <a:cubicBezTo>
                    <a:pt x="22" y="425"/>
                    <a:pt x="21" y="422"/>
                    <a:pt x="21" y="420"/>
                  </a:cubicBezTo>
                  <a:cubicBezTo>
                    <a:pt x="21" y="37"/>
                    <a:pt x="21" y="37"/>
                    <a:pt x="21" y="37"/>
                  </a:cubicBezTo>
                  <a:cubicBezTo>
                    <a:pt x="21" y="28"/>
                    <a:pt x="28" y="22"/>
                    <a:pt x="36" y="22"/>
                  </a:cubicBezTo>
                  <a:cubicBezTo>
                    <a:pt x="346" y="22"/>
                    <a:pt x="346" y="22"/>
                    <a:pt x="346" y="22"/>
                  </a:cubicBezTo>
                  <a:cubicBezTo>
                    <a:pt x="349" y="22"/>
                    <a:pt x="352" y="23"/>
                    <a:pt x="354" y="24"/>
                  </a:cubicBezTo>
                  <a:cubicBezTo>
                    <a:pt x="358" y="27"/>
                    <a:pt x="361" y="32"/>
                    <a:pt x="361" y="37"/>
                  </a:cubicBezTo>
                  <a:cubicBezTo>
                    <a:pt x="361" y="239"/>
                    <a:pt x="361" y="239"/>
                    <a:pt x="361" y="239"/>
                  </a:cubicBezTo>
                  <a:cubicBezTo>
                    <a:pt x="368" y="240"/>
                    <a:pt x="376" y="243"/>
                    <a:pt x="383" y="246"/>
                  </a:cubicBezTo>
                  <a:cubicBezTo>
                    <a:pt x="383" y="37"/>
                    <a:pt x="383" y="37"/>
                    <a:pt x="383" y="37"/>
                  </a:cubicBezTo>
                  <a:cubicBezTo>
                    <a:pt x="383" y="22"/>
                    <a:pt x="373" y="9"/>
                    <a:pt x="360" y="3"/>
                  </a:cubicBezTo>
                  <a:cubicBezTo>
                    <a:pt x="359" y="3"/>
                    <a:pt x="358" y="2"/>
                    <a:pt x="357" y="2"/>
                  </a:cubicBezTo>
                  <a:cubicBezTo>
                    <a:pt x="355" y="1"/>
                    <a:pt x="352" y="1"/>
                    <a:pt x="350" y="0"/>
                  </a:cubicBezTo>
                  <a:cubicBezTo>
                    <a:pt x="349" y="0"/>
                    <a:pt x="347" y="0"/>
                    <a:pt x="346" y="0"/>
                  </a:cubicBezTo>
                  <a:cubicBezTo>
                    <a:pt x="36" y="0"/>
                    <a:pt x="36" y="0"/>
                    <a:pt x="36" y="0"/>
                  </a:cubicBezTo>
                  <a:cubicBezTo>
                    <a:pt x="16" y="0"/>
                    <a:pt x="0" y="16"/>
                    <a:pt x="0" y="37"/>
                  </a:cubicBezTo>
                  <a:cubicBezTo>
                    <a:pt x="0" y="420"/>
                    <a:pt x="0" y="420"/>
                    <a:pt x="0" y="420"/>
                  </a:cubicBezTo>
                  <a:cubicBezTo>
                    <a:pt x="0" y="430"/>
                    <a:pt x="3" y="439"/>
                    <a:pt x="10" y="445"/>
                  </a:cubicBezTo>
                  <a:cubicBezTo>
                    <a:pt x="10" y="446"/>
                    <a:pt x="10" y="446"/>
                    <a:pt x="10" y="446"/>
                  </a:cubicBezTo>
                  <a:cubicBezTo>
                    <a:pt x="11" y="446"/>
                    <a:pt x="11" y="446"/>
                    <a:pt x="11" y="446"/>
                  </a:cubicBezTo>
                  <a:cubicBezTo>
                    <a:pt x="17" y="453"/>
                    <a:pt x="26" y="457"/>
                    <a:pt x="36" y="457"/>
                  </a:cubicBezTo>
                  <a:cubicBezTo>
                    <a:pt x="283" y="457"/>
                    <a:pt x="283" y="457"/>
                    <a:pt x="283" y="457"/>
                  </a:cubicBezTo>
                  <a:cubicBezTo>
                    <a:pt x="285" y="435"/>
                    <a:pt x="285" y="435"/>
                    <a:pt x="285" y="435"/>
                  </a:cubicBezTo>
                  <a:cubicBezTo>
                    <a:pt x="36" y="435"/>
                    <a:pt x="36" y="435"/>
                    <a:pt x="36" y="435"/>
                  </a:cubicBezTo>
                  <a:cubicBezTo>
                    <a:pt x="30" y="435"/>
                    <a:pt x="25" y="432"/>
                    <a:pt x="23" y="4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77"/>
            <p:cNvSpPr>
              <a:spLocks noChangeArrowheads="1"/>
            </p:cNvSpPr>
            <p:nvPr/>
          </p:nvSpPr>
          <p:spPr bwMode="gray">
            <a:xfrm>
              <a:off x="4278313" y="4060825"/>
              <a:ext cx="344488" cy="36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78"/>
            <p:cNvSpPr>
              <a:spLocks noChangeArrowheads="1"/>
            </p:cNvSpPr>
            <p:nvPr/>
          </p:nvSpPr>
          <p:spPr bwMode="gray">
            <a:xfrm>
              <a:off x="4278313" y="4156075"/>
              <a:ext cx="344488" cy="349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79"/>
            <p:cNvSpPr>
              <a:spLocks noChangeArrowheads="1"/>
            </p:cNvSpPr>
            <p:nvPr/>
          </p:nvSpPr>
          <p:spPr bwMode="gray">
            <a:xfrm>
              <a:off x="4278313" y="4249738"/>
              <a:ext cx="344488" cy="349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80"/>
            <p:cNvSpPr>
              <a:spLocks/>
            </p:cNvSpPr>
            <p:nvPr/>
          </p:nvSpPr>
          <p:spPr bwMode="gray">
            <a:xfrm>
              <a:off x="4278313" y="4343400"/>
              <a:ext cx="325438" cy="34925"/>
            </a:xfrm>
            <a:custGeom>
              <a:avLst/>
              <a:gdLst>
                <a:gd name="T0" fmla="*/ 225 w 225"/>
                <a:gd name="T1" fmla="*/ 0 h 24"/>
                <a:gd name="T2" fmla="*/ 0 w 225"/>
                <a:gd name="T3" fmla="*/ 0 h 24"/>
                <a:gd name="T4" fmla="*/ 0 w 225"/>
                <a:gd name="T5" fmla="*/ 24 h 24"/>
                <a:gd name="T6" fmla="*/ 202 w 225"/>
                <a:gd name="T7" fmla="*/ 24 h 24"/>
                <a:gd name="T8" fmla="*/ 225 w 225"/>
                <a:gd name="T9" fmla="*/ 0 h 24"/>
              </a:gdLst>
              <a:ahLst/>
              <a:cxnLst>
                <a:cxn ang="0">
                  <a:pos x="T0" y="T1"/>
                </a:cxn>
                <a:cxn ang="0">
                  <a:pos x="T2" y="T3"/>
                </a:cxn>
                <a:cxn ang="0">
                  <a:pos x="T4" y="T5"/>
                </a:cxn>
                <a:cxn ang="0">
                  <a:pos x="T6" y="T7"/>
                </a:cxn>
                <a:cxn ang="0">
                  <a:pos x="T8" y="T9"/>
                </a:cxn>
              </a:cxnLst>
              <a:rect l="0" t="0" r="r" b="b"/>
              <a:pathLst>
                <a:path w="225" h="24">
                  <a:moveTo>
                    <a:pt x="225" y="0"/>
                  </a:moveTo>
                  <a:cubicBezTo>
                    <a:pt x="0" y="0"/>
                    <a:pt x="0" y="0"/>
                    <a:pt x="0" y="0"/>
                  </a:cubicBezTo>
                  <a:cubicBezTo>
                    <a:pt x="0" y="24"/>
                    <a:pt x="0" y="24"/>
                    <a:pt x="0" y="24"/>
                  </a:cubicBezTo>
                  <a:cubicBezTo>
                    <a:pt x="202" y="24"/>
                    <a:pt x="202" y="24"/>
                    <a:pt x="202" y="24"/>
                  </a:cubicBezTo>
                  <a:cubicBezTo>
                    <a:pt x="208" y="15"/>
                    <a:pt x="216" y="7"/>
                    <a:pt x="225"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81"/>
            <p:cNvSpPr>
              <a:spLocks/>
            </p:cNvSpPr>
            <p:nvPr/>
          </p:nvSpPr>
          <p:spPr bwMode="gray">
            <a:xfrm>
              <a:off x="4278313" y="4437063"/>
              <a:ext cx="271463" cy="34925"/>
            </a:xfrm>
            <a:custGeom>
              <a:avLst/>
              <a:gdLst>
                <a:gd name="T0" fmla="*/ 0 w 187"/>
                <a:gd name="T1" fmla="*/ 0 h 24"/>
                <a:gd name="T2" fmla="*/ 0 w 187"/>
                <a:gd name="T3" fmla="*/ 24 h 24"/>
                <a:gd name="T4" fmla="*/ 187 w 187"/>
                <a:gd name="T5" fmla="*/ 24 h 24"/>
                <a:gd name="T6" fmla="*/ 186 w 187"/>
                <a:gd name="T7" fmla="*/ 13 h 24"/>
                <a:gd name="T8" fmla="*/ 187 w 187"/>
                <a:gd name="T9" fmla="*/ 0 h 24"/>
                <a:gd name="T10" fmla="*/ 0 w 187"/>
                <a:gd name="T11" fmla="*/ 0 h 24"/>
              </a:gdLst>
              <a:ahLst/>
              <a:cxnLst>
                <a:cxn ang="0">
                  <a:pos x="T0" y="T1"/>
                </a:cxn>
                <a:cxn ang="0">
                  <a:pos x="T2" y="T3"/>
                </a:cxn>
                <a:cxn ang="0">
                  <a:pos x="T4" y="T5"/>
                </a:cxn>
                <a:cxn ang="0">
                  <a:pos x="T6" y="T7"/>
                </a:cxn>
                <a:cxn ang="0">
                  <a:pos x="T8" y="T9"/>
                </a:cxn>
                <a:cxn ang="0">
                  <a:pos x="T10" y="T11"/>
                </a:cxn>
              </a:cxnLst>
              <a:rect l="0" t="0" r="r" b="b"/>
              <a:pathLst>
                <a:path w="187" h="24">
                  <a:moveTo>
                    <a:pt x="0" y="0"/>
                  </a:moveTo>
                  <a:cubicBezTo>
                    <a:pt x="0" y="24"/>
                    <a:pt x="0" y="24"/>
                    <a:pt x="0" y="24"/>
                  </a:cubicBezTo>
                  <a:cubicBezTo>
                    <a:pt x="187" y="24"/>
                    <a:pt x="187" y="24"/>
                    <a:pt x="187" y="24"/>
                  </a:cubicBezTo>
                  <a:cubicBezTo>
                    <a:pt x="186" y="20"/>
                    <a:pt x="186" y="17"/>
                    <a:pt x="186" y="13"/>
                  </a:cubicBezTo>
                  <a:cubicBezTo>
                    <a:pt x="186" y="9"/>
                    <a:pt x="186" y="4"/>
                    <a:pt x="187"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82"/>
            <p:cNvSpPr>
              <a:spLocks noEditPoints="1"/>
            </p:cNvSpPr>
            <p:nvPr/>
          </p:nvSpPr>
          <p:spPr bwMode="gray">
            <a:xfrm>
              <a:off x="4579938" y="4346575"/>
              <a:ext cx="220663" cy="344488"/>
            </a:xfrm>
            <a:custGeom>
              <a:avLst/>
              <a:gdLst>
                <a:gd name="T0" fmla="*/ 153 w 153"/>
                <a:gd name="T1" fmla="*/ 76 h 238"/>
                <a:gd name="T2" fmla="*/ 76 w 153"/>
                <a:gd name="T3" fmla="*/ 0 h 238"/>
                <a:gd name="T4" fmla="*/ 0 w 153"/>
                <a:gd name="T5" fmla="*/ 76 h 238"/>
                <a:gd name="T6" fmla="*/ 45 w 153"/>
                <a:gd name="T7" fmla="*/ 146 h 238"/>
                <a:gd name="T8" fmla="*/ 38 w 153"/>
                <a:gd name="T9" fmla="*/ 238 h 238"/>
                <a:gd name="T10" fmla="*/ 78 w 153"/>
                <a:gd name="T11" fmla="*/ 219 h 238"/>
                <a:gd name="T12" fmla="*/ 115 w 153"/>
                <a:gd name="T13" fmla="*/ 238 h 238"/>
                <a:gd name="T14" fmla="*/ 108 w 153"/>
                <a:gd name="T15" fmla="*/ 146 h 238"/>
                <a:gd name="T16" fmla="*/ 153 w 153"/>
                <a:gd name="T17" fmla="*/ 76 h 238"/>
                <a:gd name="T18" fmla="*/ 114 w 153"/>
                <a:gd name="T19" fmla="*/ 101 h 238"/>
                <a:gd name="T20" fmla="*/ 68 w 153"/>
                <a:gd name="T21" fmla="*/ 120 h 238"/>
                <a:gd name="T22" fmla="*/ 99 w 153"/>
                <a:gd name="T23" fmla="*/ 92 h 238"/>
                <a:gd name="T24" fmla="*/ 113 w 153"/>
                <a:gd name="T25" fmla="*/ 50 h 238"/>
                <a:gd name="T26" fmla="*/ 114 w 153"/>
                <a:gd name="T27" fmla="*/ 1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238">
                  <a:moveTo>
                    <a:pt x="153" y="76"/>
                  </a:moveTo>
                  <a:cubicBezTo>
                    <a:pt x="153" y="34"/>
                    <a:pt x="119" y="0"/>
                    <a:pt x="76" y="0"/>
                  </a:cubicBezTo>
                  <a:cubicBezTo>
                    <a:pt x="34" y="0"/>
                    <a:pt x="0" y="34"/>
                    <a:pt x="0" y="76"/>
                  </a:cubicBezTo>
                  <a:cubicBezTo>
                    <a:pt x="0" y="107"/>
                    <a:pt x="18" y="134"/>
                    <a:pt x="45" y="146"/>
                  </a:cubicBezTo>
                  <a:cubicBezTo>
                    <a:pt x="38" y="238"/>
                    <a:pt x="38" y="238"/>
                    <a:pt x="38" y="238"/>
                  </a:cubicBezTo>
                  <a:cubicBezTo>
                    <a:pt x="78" y="219"/>
                    <a:pt x="78" y="219"/>
                    <a:pt x="78" y="219"/>
                  </a:cubicBezTo>
                  <a:cubicBezTo>
                    <a:pt x="115" y="238"/>
                    <a:pt x="115" y="238"/>
                    <a:pt x="115" y="238"/>
                  </a:cubicBezTo>
                  <a:cubicBezTo>
                    <a:pt x="108" y="146"/>
                    <a:pt x="108" y="146"/>
                    <a:pt x="108" y="146"/>
                  </a:cubicBezTo>
                  <a:cubicBezTo>
                    <a:pt x="135" y="134"/>
                    <a:pt x="153" y="107"/>
                    <a:pt x="153" y="76"/>
                  </a:cubicBezTo>
                  <a:close/>
                  <a:moveTo>
                    <a:pt x="114" y="101"/>
                  </a:moveTo>
                  <a:cubicBezTo>
                    <a:pt x="104" y="116"/>
                    <a:pt x="85" y="123"/>
                    <a:pt x="68" y="120"/>
                  </a:cubicBezTo>
                  <a:cubicBezTo>
                    <a:pt x="79" y="114"/>
                    <a:pt x="90" y="105"/>
                    <a:pt x="99" y="92"/>
                  </a:cubicBezTo>
                  <a:cubicBezTo>
                    <a:pt x="108" y="78"/>
                    <a:pt x="113" y="63"/>
                    <a:pt x="113" y="50"/>
                  </a:cubicBezTo>
                  <a:cubicBezTo>
                    <a:pt x="124" y="65"/>
                    <a:pt x="125" y="85"/>
                    <a:pt x="114" y="10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7" name="Group 146"/>
          <p:cNvGrpSpPr/>
          <p:nvPr/>
        </p:nvGrpSpPr>
        <p:grpSpPr>
          <a:xfrm>
            <a:off x="496519" y="3437680"/>
            <a:ext cx="1573548" cy="1312530"/>
            <a:chOff x="496519" y="3437680"/>
            <a:chExt cx="1573548" cy="1312530"/>
          </a:xfrm>
        </p:grpSpPr>
        <p:grpSp>
          <p:nvGrpSpPr>
            <p:cNvPr id="86" name="Group 85"/>
            <p:cNvGrpSpPr/>
            <p:nvPr/>
          </p:nvGrpSpPr>
          <p:grpSpPr bwMode="gray">
            <a:xfrm>
              <a:off x="496519" y="3437680"/>
              <a:ext cx="1261788" cy="1312530"/>
              <a:chOff x="-6243639" y="3126940"/>
              <a:chExt cx="3996000" cy="4156698"/>
            </a:xfrm>
            <a:solidFill>
              <a:srgbClr val="94BB54"/>
            </a:solidFill>
          </p:grpSpPr>
          <p:sp>
            <p:nvSpPr>
              <p:cNvPr id="87" name="Rounded Rectangle 66"/>
              <p:cNvSpPr/>
              <p:nvPr/>
            </p:nvSpPr>
            <p:spPr bwMode="gray">
              <a:xfrm>
                <a:off x="-6243639" y="3647638"/>
                <a:ext cx="3996000" cy="3636000"/>
              </a:xfrm>
              <a:custGeom>
                <a:avLst/>
                <a:gdLst/>
                <a:ahLst/>
                <a:cxnLst/>
                <a:rect l="l" t="t" r="r" b="b"/>
                <a:pathLst>
                  <a:path w="3996000" h="3636000">
                    <a:moveTo>
                      <a:pt x="2298889" y="2909888"/>
                    </a:moveTo>
                    <a:lnTo>
                      <a:pt x="2298889" y="3280688"/>
                    </a:lnTo>
                    <a:lnTo>
                      <a:pt x="2669689" y="3280688"/>
                    </a:lnTo>
                    <a:lnTo>
                      <a:pt x="2669689" y="2909888"/>
                    </a:lnTo>
                    <a:close/>
                    <a:moveTo>
                      <a:pt x="1810520" y="2909888"/>
                    </a:moveTo>
                    <a:lnTo>
                      <a:pt x="1810520" y="3280688"/>
                    </a:lnTo>
                    <a:lnTo>
                      <a:pt x="2181320" y="3280688"/>
                    </a:lnTo>
                    <a:lnTo>
                      <a:pt x="2181320" y="2909888"/>
                    </a:lnTo>
                    <a:close/>
                    <a:moveTo>
                      <a:pt x="1322151" y="2909888"/>
                    </a:moveTo>
                    <a:lnTo>
                      <a:pt x="1322151" y="3280688"/>
                    </a:lnTo>
                    <a:lnTo>
                      <a:pt x="1692951" y="3280688"/>
                    </a:lnTo>
                    <a:lnTo>
                      <a:pt x="1692951" y="2909888"/>
                    </a:lnTo>
                    <a:close/>
                    <a:moveTo>
                      <a:pt x="833782" y="2909888"/>
                    </a:moveTo>
                    <a:lnTo>
                      <a:pt x="833782" y="3280688"/>
                    </a:lnTo>
                    <a:lnTo>
                      <a:pt x="1204582" y="3280688"/>
                    </a:lnTo>
                    <a:lnTo>
                      <a:pt x="1204582" y="2909888"/>
                    </a:lnTo>
                    <a:close/>
                    <a:moveTo>
                      <a:pt x="345413" y="2909888"/>
                    </a:moveTo>
                    <a:lnTo>
                      <a:pt x="345413" y="3280688"/>
                    </a:lnTo>
                    <a:lnTo>
                      <a:pt x="716213" y="3280688"/>
                    </a:lnTo>
                    <a:lnTo>
                      <a:pt x="716213" y="2909888"/>
                    </a:lnTo>
                    <a:close/>
                    <a:moveTo>
                      <a:pt x="3275626" y="2424113"/>
                    </a:moveTo>
                    <a:lnTo>
                      <a:pt x="3275626" y="2794913"/>
                    </a:lnTo>
                    <a:lnTo>
                      <a:pt x="3646426" y="2794913"/>
                    </a:lnTo>
                    <a:lnTo>
                      <a:pt x="3646426" y="2424113"/>
                    </a:lnTo>
                    <a:close/>
                    <a:moveTo>
                      <a:pt x="2787258" y="2424113"/>
                    </a:moveTo>
                    <a:lnTo>
                      <a:pt x="2787258" y="2794913"/>
                    </a:lnTo>
                    <a:lnTo>
                      <a:pt x="3158058" y="2794913"/>
                    </a:lnTo>
                    <a:lnTo>
                      <a:pt x="3158058" y="2424113"/>
                    </a:lnTo>
                    <a:close/>
                    <a:moveTo>
                      <a:pt x="2298889" y="2424113"/>
                    </a:moveTo>
                    <a:lnTo>
                      <a:pt x="2298889" y="2794913"/>
                    </a:lnTo>
                    <a:lnTo>
                      <a:pt x="2669689" y="2794913"/>
                    </a:lnTo>
                    <a:lnTo>
                      <a:pt x="2669689" y="2424113"/>
                    </a:lnTo>
                    <a:close/>
                    <a:moveTo>
                      <a:pt x="1810520" y="2424113"/>
                    </a:moveTo>
                    <a:lnTo>
                      <a:pt x="1810520" y="2794913"/>
                    </a:lnTo>
                    <a:lnTo>
                      <a:pt x="2181320" y="2794913"/>
                    </a:lnTo>
                    <a:lnTo>
                      <a:pt x="2181320" y="2424113"/>
                    </a:lnTo>
                    <a:close/>
                    <a:moveTo>
                      <a:pt x="1322151" y="2424113"/>
                    </a:moveTo>
                    <a:lnTo>
                      <a:pt x="1322151" y="2794913"/>
                    </a:lnTo>
                    <a:lnTo>
                      <a:pt x="1692951" y="2794913"/>
                    </a:lnTo>
                    <a:lnTo>
                      <a:pt x="1692951" y="2424113"/>
                    </a:lnTo>
                    <a:close/>
                    <a:moveTo>
                      <a:pt x="833782" y="2424113"/>
                    </a:moveTo>
                    <a:lnTo>
                      <a:pt x="833782" y="2794913"/>
                    </a:lnTo>
                    <a:lnTo>
                      <a:pt x="1204582" y="2794913"/>
                    </a:lnTo>
                    <a:lnTo>
                      <a:pt x="1204582" y="2424113"/>
                    </a:lnTo>
                    <a:close/>
                    <a:moveTo>
                      <a:pt x="345413" y="2424113"/>
                    </a:moveTo>
                    <a:lnTo>
                      <a:pt x="345413" y="2794913"/>
                    </a:lnTo>
                    <a:lnTo>
                      <a:pt x="716213" y="2794913"/>
                    </a:lnTo>
                    <a:lnTo>
                      <a:pt x="716213" y="2424113"/>
                    </a:lnTo>
                    <a:close/>
                    <a:moveTo>
                      <a:pt x="3275626" y="1933576"/>
                    </a:moveTo>
                    <a:lnTo>
                      <a:pt x="3275626" y="2304376"/>
                    </a:lnTo>
                    <a:lnTo>
                      <a:pt x="3646426" y="2304376"/>
                    </a:lnTo>
                    <a:lnTo>
                      <a:pt x="3646426" y="1933576"/>
                    </a:lnTo>
                    <a:close/>
                    <a:moveTo>
                      <a:pt x="2787258" y="1933576"/>
                    </a:moveTo>
                    <a:lnTo>
                      <a:pt x="2787258" y="2304376"/>
                    </a:lnTo>
                    <a:lnTo>
                      <a:pt x="3158058" y="2304376"/>
                    </a:lnTo>
                    <a:lnTo>
                      <a:pt x="3158058" y="1933576"/>
                    </a:lnTo>
                    <a:close/>
                    <a:moveTo>
                      <a:pt x="2298889" y="1933576"/>
                    </a:moveTo>
                    <a:lnTo>
                      <a:pt x="2298889" y="2304376"/>
                    </a:lnTo>
                    <a:lnTo>
                      <a:pt x="2669689" y="2304376"/>
                    </a:lnTo>
                    <a:lnTo>
                      <a:pt x="2669689" y="1933576"/>
                    </a:lnTo>
                    <a:close/>
                    <a:moveTo>
                      <a:pt x="1810520" y="1933576"/>
                    </a:moveTo>
                    <a:lnTo>
                      <a:pt x="1810520" y="2304376"/>
                    </a:lnTo>
                    <a:lnTo>
                      <a:pt x="2181320" y="2304376"/>
                    </a:lnTo>
                    <a:lnTo>
                      <a:pt x="2181320" y="1933576"/>
                    </a:lnTo>
                    <a:close/>
                    <a:moveTo>
                      <a:pt x="1322151" y="1933576"/>
                    </a:moveTo>
                    <a:lnTo>
                      <a:pt x="1322151" y="2304376"/>
                    </a:lnTo>
                    <a:lnTo>
                      <a:pt x="1692951" y="2304376"/>
                    </a:lnTo>
                    <a:lnTo>
                      <a:pt x="1692951" y="1933576"/>
                    </a:lnTo>
                    <a:close/>
                    <a:moveTo>
                      <a:pt x="833782" y="1933576"/>
                    </a:moveTo>
                    <a:lnTo>
                      <a:pt x="833782" y="2304376"/>
                    </a:lnTo>
                    <a:lnTo>
                      <a:pt x="1204582" y="2304376"/>
                    </a:lnTo>
                    <a:lnTo>
                      <a:pt x="1204582" y="1933576"/>
                    </a:lnTo>
                    <a:close/>
                    <a:moveTo>
                      <a:pt x="345413" y="1933576"/>
                    </a:moveTo>
                    <a:lnTo>
                      <a:pt x="345413" y="2304376"/>
                    </a:lnTo>
                    <a:lnTo>
                      <a:pt x="716213" y="2304376"/>
                    </a:lnTo>
                    <a:lnTo>
                      <a:pt x="716213" y="1933576"/>
                    </a:lnTo>
                    <a:close/>
                    <a:moveTo>
                      <a:pt x="3275626" y="1443038"/>
                    </a:moveTo>
                    <a:lnTo>
                      <a:pt x="3275626" y="1813838"/>
                    </a:lnTo>
                    <a:lnTo>
                      <a:pt x="3646426" y="1813838"/>
                    </a:lnTo>
                    <a:lnTo>
                      <a:pt x="3646426" y="1443038"/>
                    </a:lnTo>
                    <a:close/>
                    <a:moveTo>
                      <a:pt x="2787258" y="1443038"/>
                    </a:moveTo>
                    <a:lnTo>
                      <a:pt x="2787258" y="1813838"/>
                    </a:lnTo>
                    <a:lnTo>
                      <a:pt x="3158058" y="1813838"/>
                    </a:lnTo>
                    <a:lnTo>
                      <a:pt x="3158058" y="1443038"/>
                    </a:lnTo>
                    <a:close/>
                    <a:moveTo>
                      <a:pt x="2298889" y="1443038"/>
                    </a:moveTo>
                    <a:lnTo>
                      <a:pt x="2298889" y="1813838"/>
                    </a:lnTo>
                    <a:lnTo>
                      <a:pt x="2669689" y="1813838"/>
                    </a:lnTo>
                    <a:lnTo>
                      <a:pt x="2669689" y="1443038"/>
                    </a:lnTo>
                    <a:close/>
                    <a:moveTo>
                      <a:pt x="1810520" y="1443038"/>
                    </a:moveTo>
                    <a:lnTo>
                      <a:pt x="1810520" y="1813838"/>
                    </a:lnTo>
                    <a:lnTo>
                      <a:pt x="2181320" y="1813838"/>
                    </a:lnTo>
                    <a:lnTo>
                      <a:pt x="2181320" y="1443038"/>
                    </a:lnTo>
                    <a:close/>
                    <a:moveTo>
                      <a:pt x="1322151" y="1443038"/>
                    </a:moveTo>
                    <a:lnTo>
                      <a:pt x="1322151" y="1813838"/>
                    </a:lnTo>
                    <a:lnTo>
                      <a:pt x="1692951" y="1813838"/>
                    </a:lnTo>
                    <a:lnTo>
                      <a:pt x="1692951" y="1443038"/>
                    </a:lnTo>
                    <a:close/>
                    <a:moveTo>
                      <a:pt x="345413" y="709614"/>
                    </a:moveTo>
                    <a:lnTo>
                      <a:pt x="345413" y="1081089"/>
                    </a:lnTo>
                    <a:lnTo>
                      <a:pt x="3650588" y="1081089"/>
                    </a:lnTo>
                    <a:lnTo>
                      <a:pt x="3650588" y="709614"/>
                    </a:lnTo>
                    <a:close/>
                    <a:moveTo>
                      <a:pt x="167947" y="0"/>
                    </a:moveTo>
                    <a:lnTo>
                      <a:pt x="1023151" y="0"/>
                    </a:lnTo>
                    <a:cubicBezTo>
                      <a:pt x="1006783" y="41050"/>
                      <a:pt x="998668" y="85855"/>
                      <a:pt x="998668" y="132556"/>
                    </a:cubicBezTo>
                    <a:cubicBezTo>
                      <a:pt x="998668" y="350430"/>
                      <a:pt x="1175289" y="527051"/>
                      <a:pt x="1393163" y="527051"/>
                    </a:cubicBezTo>
                    <a:cubicBezTo>
                      <a:pt x="1611037" y="527051"/>
                      <a:pt x="1787658" y="350430"/>
                      <a:pt x="1787658" y="132556"/>
                    </a:cubicBezTo>
                    <a:cubicBezTo>
                      <a:pt x="1787658" y="85855"/>
                      <a:pt x="1779543" y="41050"/>
                      <a:pt x="1763175" y="0"/>
                    </a:cubicBezTo>
                    <a:lnTo>
                      <a:pt x="2232826" y="0"/>
                    </a:lnTo>
                    <a:cubicBezTo>
                      <a:pt x="2216458" y="41050"/>
                      <a:pt x="2208343" y="85855"/>
                      <a:pt x="2208343" y="132556"/>
                    </a:cubicBezTo>
                    <a:cubicBezTo>
                      <a:pt x="2208343" y="350430"/>
                      <a:pt x="2384964" y="527051"/>
                      <a:pt x="2602838" y="527051"/>
                    </a:cubicBezTo>
                    <a:cubicBezTo>
                      <a:pt x="2820712" y="527051"/>
                      <a:pt x="2997333" y="350430"/>
                      <a:pt x="2997333" y="132556"/>
                    </a:cubicBezTo>
                    <a:cubicBezTo>
                      <a:pt x="2997333" y="85855"/>
                      <a:pt x="2989218" y="41050"/>
                      <a:pt x="2972851" y="0"/>
                    </a:cubicBezTo>
                    <a:lnTo>
                      <a:pt x="3828053" y="0"/>
                    </a:lnTo>
                    <a:cubicBezTo>
                      <a:pt x="3920808" y="0"/>
                      <a:pt x="3996000" y="75192"/>
                      <a:pt x="3996000" y="167947"/>
                    </a:cubicBezTo>
                    <a:lnTo>
                      <a:pt x="3996000" y="3468053"/>
                    </a:lnTo>
                    <a:cubicBezTo>
                      <a:pt x="3996000" y="3560808"/>
                      <a:pt x="3920808" y="3636000"/>
                      <a:pt x="3828053" y="3636000"/>
                    </a:cubicBezTo>
                    <a:lnTo>
                      <a:pt x="167947" y="3636000"/>
                    </a:lnTo>
                    <a:cubicBezTo>
                      <a:pt x="75192" y="3636000"/>
                      <a:pt x="0" y="3560808"/>
                      <a:pt x="0" y="3468053"/>
                    </a:cubicBezTo>
                    <a:lnTo>
                      <a:pt x="0" y="167947"/>
                    </a:lnTo>
                    <a:cubicBezTo>
                      <a:pt x="0" y="75192"/>
                      <a:pt x="75192" y="0"/>
                      <a:pt x="167947" y="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smtClean="0">
                  <a:solidFill>
                    <a:schemeClr val="tx1"/>
                  </a:solidFill>
                </a:endParaRPr>
              </a:p>
            </p:txBody>
          </p:sp>
          <p:sp>
            <p:nvSpPr>
              <p:cNvPr id="88" name="Rounded Rectangle 87"/>
              <p:cNvSpPr/>
              <p:nvPr/>
            </p:nvSpPr>
            <p:spPr bwMode="gray">
              <a:xfrm>
                <a:off x="-5029864" y="3126940"/>
                <a:ext cx="349251" cy="856346"/>
              </a:xfrm>
              <a:prstGeom prst="roundRect">
                <a:avLst>
                  <a:gd name="adj" fmla="val 50000"/>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smtClean="0">
                  <a:solidFill>
                    <a:schemeClr val="tx1"/>
                  </a:solidFill>
                </a:endParaRPr>
              </a:p>
            </p:txBody>
          </p:sp>
          <p:sp>
            <p:nvSpPr>
              <p:cNvPr id="89" name="Rounded Rectangle 88"/>
              <p:cNvSpPr/>
              <p:nvPr/>
            </p:nvSpPr>
            <p:spPr bwMode="gray">
              <a:xfrm>
                <a:off x="-3810664" y="3126940"/>
                <a:ext cx="349251" cy="856346"/>
              </a:xfrm>
              <a:prstGeom prst="roundRect">
                <a:avLst>
                  <a:gd name="adj" fmla="val 50000"/>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smtClean="0">
                  <a:solidFill>
                    <a:schemeClr val="tx1"/>
                  </a:solidFill>
                </a:endParaRPr>
              </a:p>
            </p:txBody>
          </p:sp>
        </p:grpSp>
        <p:sp>
          <p:nvSpPr>
            <p:cNvPr id="146" name="Down Arrow 145"/>
            <p:cNvSpPr/>
            <p:nvPr/>
          </p:nvSpPr>
          <p:spPr>
            <a:xfrm>
              <a:off x="1822417" y="3885762"/>
              <a:ext cx="247650" cy="827632"/>
            </a:xfrm>
            <a:prstGeom prst="downArrow">
              <a:avLst>
                <a:gd name="adj1" fmla="val 52564"/>
                <a:gd name="adj2" fmla="val 111538"/>
              </a:avLst>
            </a:prstGeom>
            <a:solidFill>
              <a:srgbClr val="94BB5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grpSp>
        <p:nvGrpSpPr>
          <p:cNvPr id="72" name="Group 71"/>
          <p:cNvGrpSpPr/>
          <p:nvPr/>
        </p:nvGrpSpPr>
        <p:grpSpPr>
          <a:xfrm>
            <a:off x="7221028" y="1079841"/>
            <a:ext cx="1591191" cy="153810"/>
            <a:chOff x="4458491" y="476505"/>
            <a:chExt cx="4304210" cy="159469"/>
          </a:xfrm>
        </p:grpSpPr>
        <p:sp>
          <p:nvSpPr>
            <p:cNvPr id="82" name="StickerRectangle"/>
            <p:cNvSpPr>
              <a:spLocks noChangeArrowheads="1"/>
            </p:cNvSpPr>
            <p:nvPr/>
          </p:nvSpPr>
          <p:spPr bwMode="gray">
            <a:xfrm>
              <a:off x="4458491" y="476505"/>
              <a:ext cx="4304210" cy="159469"/>
            </a:xfrm>
            <a:prstGeom prst="leftRightArrow">
              <a:avLst>
                <a:gd name="adj1" fmla="val 100000"/>
                <a:gd name="adj2" fmla="val 0"/>
              </a:avLst>
            </a:prstGeom>
            <a:noFill/>
            <a:ln>
              <a:noFill/>
            </a:ln>
            <a:effectLst/>
            <a:extLst/>
          </p:spPr>
          <p:txBody>
            <a:bodyPr wrap="none" lIns="27432" tIns="0" rIns="0" bIns="27432">
              <a:spAutoFit/>
            </a:bodyPr>
            <a:lstStyle/>
            <a:p>
              <a:pPr algn="r" defTabSz="913526">
                <a:buClr>
                  <a:srgbClr val="3D3D3D"/>
                </a:buClr>
              </a:pPr>
              <a:r>
                <a:rPr lang="en-US" sz="800" dirty="0">
                  <a:solidFill>
                    <a:srgbClr val="808080"/>
                  </a:solidFill>
                  <a:latin typeface="Calibri"/>
                </a:rPr>
                <a:t>PRELIMINARY - SUBJECT TO CHANGE</a:t>
              </a:r>
            </a:p>
          </p:txBody>
        </p:sp>
        <p:cxnSp>
          <p:nvCxnSpPr>
            <p:cNvPr id="83" name="AutoShape 31"/>
            <p:cNvCxnSpPr>
              <a:cxnSpLocks noChangeShapeType="1"/>
              <a:stCxn id="82" idx="2"/>
              <a:endCxn id="82" idx="4"/>
            </p:cNvCxnSpPr>
            <p:nvPr/>
          </p:nvCxnSpPr>
          <p:spPr bwMode="gray">
            <a:xfrm>
              <a:off x="4458491" y="476505"/>
              <a:ext cx="0" cy="159469"/>
            </a:xfrm>
            <a:prstGeom prst="straightConnector1">
              <a:avLst/>
            </a:prstGeom>
            <a:noFill/>
            <a:ln w="9525">
              <a:solidFill>
                <a:srgbClr val="808080"/>
              </a:solidFill>
              <a:round/>
              <a:headEnd/>
              <a:tailEnd/>
            </a:ln>
            <a:extLst/>
          </p:spPr>
        </p:cxnSp>
        <p:cxnSp>
          <p:nvCxnSpPr>
            <p:cNvPr id="84" name="AutoShape 32"/>
            <p:cNvCxnSpPr>
              <a:cxnSpLocks noChangeShapeType="1"/>
              <a:stCxn id="82" idx="4"/>
              <a:endCxn id="82" idx="6"/>
            </p:cNvCxnSpPr>
            <p:nvPr/>
          </p:nvCxnSpPr>
          <p:spPr bwMode="gray">
            <a:xfrm>
              <a:off x="4458491" y="635974"/>
              <a:ext cx="4304210" cy="0"/>
            </a:xfrm>
            <a:prstGeom prst="straightConnector1">
              <a:avLst/>
            </a:prstGeom>
            <a:noFill/>
            <a:ln w="25400">
              <a:solidFill>
                <a:srgbClr val="808080"/>
              </a:solidFill>
              <a:round/>
              <a:headEnd/>
              <a:tailEnd/>
            </a:ln>
            <a:extLst/>
          </p:spPr>
        </p:cxnSp>
      </p:grpSp>
      <p:sp>
        <p:nvSpPr>
          <p:cNvPr id="85" name="1. On-page tracker"/>
          <p:cNvSpPr>
            <a:spLocks noChangeArrowheads="1"/>
          </p:cNvSpPr>
          <p:nvPr/>
        </p:nvSpPr>
        <p:spPr bwMode="auto">
          <a:xfrm>
            <a:off x="334902" y="27536"/>
            <a:ext cx="1210268"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GB" sz="800" dirty="0" err="1" smtClean="0">
                <a:solidFill>
                  <a:srgbClr val="808080"/>
                </a:solidFill>
                <a:latin typeface="Calibri"/>
              </a:rPr>
              <a:t>PEBEC’S</a:t>
            </a:r>
            <a:r>
              <a:rPr lang="en-GB" sz="800" dirty="0" smtClean="0">
                <a:solidFill>
                  <a:srgbClr val="808080"/>
                </a:solidFill>
                <a:latin typeface="Calibri"/>
              </a:rPr>
              <a:t> ONGOING REFORMS</a:t>
            </a:r>
            <a:endParaRPr lang="en-GB" sz="800" dirty="0">
              <a:solidFill>
                <a:srgbClr val="808080"/>
              </a:solidFill>
              <a:latin typeface="Calibri"/>
            </a:endParaRPr>
          </a:p>
        </p:txBody>
      </p:sp>
      <p:sp>
        <p:nvSpPr>
          <p:cNvPr id="110" name="5. Source"/>
          <p:cNvSpPr>
            <a:spLocks noChangeArrowheads="1"/>
          </p:cNvSpPr>
          <p:nvPr/>
        </p:nvSpPr>
        <p:spPr bwMode="auto">
          <a:xfrm>
            <a:off x="330214" y="6598802"/>
            <a:ext cx="7866474" cy="123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381000" indent="-381000" defTabSz="913429">
              <a:tabLst>
                <a:tab pos="625148" algn="l"/>
              </a:tabLst>
            </a:pPr>
            <a:r>
              <a:rPr lang="en-US" sz="800">
                <a:solidFill>
                  <a:srgbClr val="000000"/>
                </a:solidFill>
                <a:latin typeface="Calibri"/>
              </a:rPr>
              <a:t>SOURCE: Source: Team Analysis, The Credit Crunch - CBN/IFC</a:t>
            </a:r>
            <a:endParaRPr lang="en-GB" sz="800" dirty="0">
              <a:solidFill>
                <a:srgbClr val="000000"/>
              </a:solidFill>
              <a:latin typeface="Calibri"/>
            </a:endParaRPr>
          </a:p>
        </p:txBody>
      </p:sp>
    </p:spTree>
    <p:extLst>
      <p:ext uri="{BB962C8B-B14F-4D97-AF65-F5344CB8AC3E}">
        <p14:creationId xmlns:p14="http://schemas.microsoft.com/office/powerpoint/2010/main" val="4231743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Object 47" hidden="1"/>
          <p:cNvGraphicFramePr>
            <a:graphicFrameLocks noChangeAspect="1"/>
          </p:cNvGraphicFramePr>
          <p:nvPr>
            <p:custDataLst>
              <p:tags r:id="rId2"/>
            </p:custDataLst>
            <p:extLst>
              <p:ext uri="{D42A27DB-BD31-4B8C-83A1-F6EECF244321}">
                <p14:modId xmlns:p14="http://schemas.microsoft.com/office/powerpoint/2010/main" val="17916357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832" name="think-cell Slide" r:id="rId11" imgW="530" imgH="531" progId="TCLayout.ActiveDocument.1">
                  <p:embed/>
                </p:oleObj>
              </mc:Choice>
              <mc:Fallback>
                <p:oleObj name="think-cell Slide" r:id="rId11" imgW="530" imgH="531"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sp>
        <p:nvSpPr>
          <p:cNvPr id="64" name="Rectangle 63"/>
          <p:cNvSpPr>
            <a:spLocks/>
          </p:cNvSpPr>
          <p:nvPr>
            <p:custDataLst>
              <p:tags r:id="rId3"/>
            </p:custDataLst>
          </p:nvPr>
        </p:nvSpPr>
        <p:spPr>
          <a:xfrm>
            <a:off x="3429471" y="1107562"/>
            <a:ext cx="2342333" cy="2366917"/>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tx1"/>
              </a:solidFill>
            </a:endParaRPr>
          </a:p>
        </p:txBody>
      </p:sp>
      <p:sp>
        <p:nvSpPr>
          <p:cNvPr id="62" name="Rectangle 61"/>
          <p:cNvSpPr>
            <a:spLocks/>
          </p:cNvSpPr>
          <p:nvPr>
            <p:custDataLst>
              <p:tags r:id="rId4"/>
            </p:custDataLst>
          </p:nvPr>
        </p:nvSpPr>
        <p:spPr>
          <a:xfrm>
            <a:off x="878075" y="1107562"/>
            <a:ext cx="2342333" cy="2366917"/>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tx1"/>
              </a:solidFill>
            </a:endParaRPr>
          </a:p>
        </p:txBody>
      </p:sp>
      <p:sp>
        <p:nvSpPr>
          <p:cNvPr id="65" name="Rectangle 64"/>
          <p:cNvSpPr>
            <a:spLocks/>
          </p:cNvSpPr>
          <p:nvPr>
            <p:custDataLst>
              <p:tags r:id="rId5"/>
            </p:custDataLst>
          </p:nvPr>
        </p:nvSpPr>
        <p:spPr>
          <a:xfrm>
            <a:off x="5980866" y="1107562"/>
            <a:ext cx="2342333" cy="2366917"/>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tx1"/>
              </a:solidFill>
            </a:endParaRPr>
          </a:p>
        </p:txBody>
      </p:sp>
      <p:sp>
        <p:nvSpPr>
          <p:cNvPr id="74" name="Rectangle 73"/>
          <p:cNvSpPr>
            <a:spLocks/>
          </p:cNvSpPr>
          <p:nvPr>
            <p:custDataLst>
              <p:tags r:id="rId6"/>
            </p:custDataLst>
          </p:nvPr>
        </p:nvSpPr>
        <p:spPr>
          <a:xfrm>
            <a:off x="878075" y="3663259"/>
            <a:ext cx="2342333" cy="2366917"/>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b="1" dirty="0">
              <a:solidFill>
                <a:schemeClr val="tx1"/>
              </a:solidFill>
            </a:endParaRPr>
          </a:p>
        </p:txBody>
      </p:sp>
      <p:sp>
        <p:nvSpPr>
          <p:cNvPr id="75" name="Rectangle 74"/>
          <p:cNvSpPr>
            <a:spLocks/>
          </p:cNvSpPr>
          <p:nvPr>
            <p:custDataLst>
              <p:tags r:id="rId7"/>
            </p:custDataLst>
          </p:nvPr>
        </p:nvSpPr>
        <p:spPr>
          <a:xfrm>
            <a:off x="3429471" y="3663259"/>
            <a:ext cx="2342333" cy="2366917"/>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tx1"/>
              </a:solidFill>
            </a:endParaRPr>
          </a:p>
        </p:txBody>
      </p:sp>
      <p:sp>
        <p:nvSpPr>
          <p:cNvPr id="76" name="Rectangle 75"/>
          <p:cNvSpPr>
            <a:spLocks/>
          </p:cNvSpPr>
          <p:nvPr>
            <p:custDataLst>
              <p:tags r:id="rId8"/>
            </p:custDataLst>
          </p:nvPr>
        </p:nvSpPr>
        <p:spPr>
          <a:xfrm>
            <a:off x="5980866" y="3663259"/>
            <a:ext cx="2342333" cy="2366917"/>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200" dirty="0">
              <a:solidFill>
                <a:schemeClr val="tx1"/>
              </a:solidFill>
            </a:endParaRPr>
          </a:p>
        </p:txBody>
      </p:sp>
      <p:sp>
        <p:nvSpPr>
          <p:cNvPr id="2" name="Title 1"/>
          <p:cNvSpPr>
            <a:spLocks noGrp="1"/>
          </p:cNvSpPr>
          <p:nvPr>
            <p:ph type="title"/>
          </p:nvPr>
        </p:nvSpPr>
        <p:spPr>
          <a:xfrm>
            <a:off x="1250609" y="261846"/>
            <a:ext cx="7445124" cy="769441"/>
          </a:xfrm>
        </p:spPr>
        <p:txBody>
          <a:bodyPr vert="horz" wrap="square" lIns="91440" tIns="45720" rIns="91440" bIns="45720" rtlCol="0" anchor="b" anchorCtr="0">
            <a:spAutoFit/>
          </a:bodyPr>
          <a:lstStyle/>
          <a:p>
            <a:r>
              <a:rPr lang="en-ZA" sz="2200" b="0" dirty="0">
                <a:latin typeface="+mn-lt"/>
                <a:ea typeface="Verdana" panose="020B0604030504040204" pitchFamily="34" charset="0"/>
                <a:cs typeface="Verdana" panose="020B0604030504040204" pitchFamily="34" charset="0"/>
              </a:rPr>
              <a:t>Some of </a:t>
            </a:r>
            <a:r>
              <a:rPr lang="en-ZA" sz="2200" b="0" dirty="0" smtClean="0">
                <a:latin typeface="+mn-lt"/>
                <a:ea typeface="Verdana" panose="020B0604030504040204" pitchFamily="34" charset="0"/>
                <a:cs typeface="Verdana" panose="020B0604030504040204" pitchFamily="34" charset="0"/>
              </a:rPr>
              <a:t>the </a:t>
            </a:r>
            <a:r>
              <a:rPr lang="en-ZA" sz="2200" b="0" dirty="0">
                <a:latin typeface="+mn-lt"/>
                <a:ea typeface="Verdana" panose="020B0604030504040204" pitchFamily="34" charset="0"/>
                <a:cs typeface="Verdana" panose="020B0604030504040204" pitchFamily="34" charset="0"/>
              </a:rPr>
              <a:t>actions have driven frontline </a:t>
            </a:r>
            <a:r>
              <a:rPr lang="en-ZA" sz="2200" b="0" dirty="0" smtClean="0">
                <a:latin typeface="+mn-lt"/>
                <a:ea typeface="Verdana" panose="020B0604030504040204" pitchFamily="34" charset="0"/>
                <a:cs typeface="Verdana" panose="020B0604030504040204" pitchFamily="34" charset="0"/>
              </a:rPr>
              <a:t>changes </a:t>
            </a:r>
            <a:r>
              <a:rPr lang="en-ZA" sz="2200" b="0" dirty="0">
                <a:latin typeface="+mn-lt"/>
                <a:ea typeface="Verdana" panose="020B0604030504040204" pitchFamily="34" charset="0"/>
                <a:cs typeface="Verdana" panose="020B0604030504040204" pitchFamily="34" charset="0"/>
              </a:rPr>
              <a:t>that </a:t>
            </a:r>
            <a:r>
              <a:rPr lang="en-ZA" sz="2200" b="0" dirty="0" smtClean="0">
                <a:latin typeface="+mn-lt"/>
                <a:ea typeface="Verdana" panose="020B0604030504040204" pitchFamily="34" charset="0"/>
                <a:cs typeface="Verdana" panose="020B0604030504040204" pitchFamily="34" charset="0"/>
              </a:rPr>
              <a:t>Nigerians </a:t>
            </a:r>
            <a:r>
              <a:rPr lang="en-ZA" sz="2200" b="0" dirty="0">
                <a:latin typeface="+mn-lt"/>
                <a:ea typeface="Verdana" panose="020B0604030504040204" pitchFamily="34" charset="0"/>
                <a:cs typeface="Verdana" panose="020B0604030504040204" pitchFamily="34" charset="0"/>
              </a:rPr>
              <a:t>can see and feel</a:t>
            </a:r>
          </a:p>
        </p:txBody>
      </p:sp>
      <p:grpSp>
        <p:nvGrpSpPr>
          <p:cNvPr id="1096704" name="Group 1096703"/>
          <p:cNvGrpSpPr/>
          <p:nvPr/>
        </p:nvGrpSpPr>
        <p:grpSpPr>
          <a:xfrm>
            <a:off x="985127" y="1187464"/>
            <a:ext cx="2128228" cy="1323732"/>
            <a:chOff x="437420" y="1806467"/>
            <a:chExt cx="2128228" cy="1323732"/>
          </a:xfrm>
          <a:solidFill>
            <a:schemeClr val="accent3"/>
          </a:solidFill>
        </p:grpSpPr>
        <p:grpSp>
          <p:nvGrpSpPr>
            <p:cNvPr id="20" name="Group 19"/>
            <p:cNvGrpSpPr>
              <a:grpSpLocks/>
            </p:cNvGrpSpPr>
            <p:nvPr/>
          </p:nvGrpSpPr>
          <p:grpSpPr>
            <a:xfrm>
              <a:off x="437420" y="1806467"/>
              <a:ext cx="2128228" cy="1323732"/>
              <a:chOff x="333375" y="2366965"/>
              <a:chExt cx="2600325" cy="1776412"/>
            </a:xfrm>
            <a:grpFill/>
          </p:grpSpPr>
          <p:sp>
            <p:nvSpPr>
              <p:cNvPr id="5" name="Rectangle 28"/>
              <p:cNvSpPr>
                <a:spLocks noChangeArrowheads="1"/>
              </p:cNvSpPr>
              <p:nvPr/>
            </p:nvSpPr>
            <p:spPr bwMode="auto">
              <a:xfrm>
                <a:off x="333375" y="2366965"/>
                <a:ext cx="2600325" cy="1776412"/>
              </a:xfrm>
              <a:prstGeom prst="rect">
                <a:avLst/>
              </a:prstGeom>
              <a:grpFill/>
              <a:ln w="9525">
                <a:solidFill>
                  <a:srgbClr val="808080"/>
                </a:solidFill>
                <a:miter lim="800000"/>
                <a:headEnd/>
                <a:tailEnd/>
              </a:ln>
              <a:effectLst/>
              <a:extLst/>
            </p:spPr>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effectLst/>
                  <a:latin typeface="+mn-lt"/>
                  <a:cs typeface="Arial" pitchFamily="34" charset="0"/>
                </a:endParaRPr>
              </a:p>
            </p:txBody>
          </p:sp>
          <p:pic>
            <p:nvPicPr>
              <p:cNvPr id="14" name="Picture 13"/>
              <p:cNvPicPr/>
              <p:nvPr/>
            </p:nvPicPr>
            <p:blipFill rotWithShape="1">
              <a:blip r:embed="rId13"/>
              <a:srcRect b="23008"/>
              <a:stretch/>
            </p:blipFill>
            <p:spPr>
              <a:xfrm>
                <a:off x="478522" y="2537977"/>
                <a:ext cx="2083195" cy="1172752"/>
              </a:xfrm>
              <a:prstGeom prst="rect">
                <a:avLst/>
              </a:prstGeom>
              <a:grpFill/>
              <a:ln>
                <a:solidFill>
                  <a:schemeClr val="accent3"/>
                </a:solidFill>
              </a:ln>
            </p:spPr>
          </p:pic>
          <p:pic>
            <p:nvPicPr>
              <p:cNvPr id="15" name="Picture 14"/>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609590" y="2686172"/>
                <a:ext cx="2083195" cy="1150432"/>
              </a:xfrm>
              <a:prstGeom prst="rect">
                <a:avLst/>
              </a:prstGeom>
              <a:grpFill/>
              <a:ln>
                <a:solidFill>
                  <a:schemeClr val="accent3"/>
                </a:solidFill>
              </a:ln>
            </p:spPr>
          </p:pic>
          <p:pic>
            <p:nvPicPr>
              <p:cNvPr id="16" name="Picture 15"/>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740659" y="2812046"/>
                <a:ext cx="2083195" cy="1150432"/>
              </a:xfrm>
              <a:prstGeom prst="rect">
                <a:avLst/>
              </a:prstGeom>
              <a:grpFill/>
              <a:ln>
                <a:solidFill>
                  <a:schemeClr val="accent3"/>
                </a:solidFill>
              </a:ln>
            </p:spPr>
          </p:pic>
        </p:grpSp>
        <p:pic>
          <p:nvPicPr>
            <p:cNvPr id="6" name="Picture 5"/>
            <p:cNvPicPr>
              <a:picLocks/>
            </p:cNvPicPr>
            <p:nvPr/>
          </p:nvPicPr>
          <p:blipFill>
            <a:blip r:embed="rId16"/>
            <a:stretch>
              <a:fillRect/>
            </a:stretch>
          </p:blipFill>
          <p:spPr>
            <a:xfrm>
              <a:off x="448943" y="1815733"/>
              <a:ext cx="1069140" cy="339458"/>
            </a:xfrm>
            <a:prstGeom prst="rect">
              <a:avLst/>
            </a:prstGeom>
            <a:grpFill/>
          </p:spPr>
        </p:pic>
      </p:grpSp>
      <p:grpSp>
        <p:nvGrpSpPr>
          <p:cNvPr id="1096712" name="Group 1096711"/>
          <p:cNvGrpSpPr/>
          <p:nvPr/>
        </p:nvGrpSpPr>
        <p:grpSpPr>
          <a:xfrm>
            <a:off x="3536523" y="1187464"/>
            <a:ext cx="2128228" cy="1323732"/>
            <a:chOff x="3325105" y="1412074"/>
            <a:chExt cx="2128228" cy="1323732"/>
          </a:xfrm>
          <a:solidFill>
            <a:schemeClr val="accent3"/>
          </a:solidFill>
        </p:grpSpPr>
        <p:grpSp>
          <p:nvGrpSpPr>
            <p:cNvPr id="1096706" name="Group 1096705"/>
            <p:cNvGrpSpPr/>
            <p:nvPr/>
          </p:nvGrpSpPr>
          <p:grpSpPr>
            <a:xfrm>
              <a:off x="3325105" y="1412074"/>
              <a:ext cx="2128228" cy="1323732"/>
              <a:chOff x="3271837" y="1806467"/>
              <a:chExt cx="2128228" cy="1323732"/>
            </a:xfrm>
            <a:grpFill/>
          </p:grpSpPr>
          <p:sp>
            <p:nvSpPr>
              <p:cNvPr id="4" name="Rectangle 29"/>
              <p:cNvSpPr>
                <a:spLocks noChangeArrowheads="1"/>
              </p:cNvSpPr>
              <p:nvPr/>
            </p:nvSpPr>
            <p:spPr bwMode="auto">
              <a:xfrm>
                <a:off x="3271837" y="1806467"/>
                <a:ext cx="2128228" cy="1323732"/>
              </a:xfrm>
              <a:prstGeom prst="rect">
                <a:avLst/>
              </a:prstGeom>
              <a:grpFill/>
              <a:ln w="9525">
                <a:solidFill>
                  <a:srgbClr val="808080"/>
                </a:solidFill>
                <a:miter lim="800000"/>
                <a:headEnd/>
                <a:tailEnd/>
              </a:ln>
              <a:effectLst/>
              <a:extLst/>
            </p:spPr>
            <p:txBody>
              <a:bodyPr vert="horz" wrap="non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effectLst/>
                  <a:latin typeface="+mn-lt"/>
                  <a:cs typeface="Arial" pitchFamily="34" charset="0"/>
                </a:endParaRPr>
              </a:p>
            </p:txBody>
          </p:sp>
          <p:grpSp>
            <p:nvGrpSpPr>
              <p:cNvPr id="1096705" name="Group 1096704"/>
              <p:cNvGrpSpPr/>
              <p:nvPr/>
            </p:nvGrpSpPr>
            <p:grpSpPr>
              <a:xfrm>
                <a:off x="3375209" y="1921419"/>
                <a:ext cx="1943601" cy="1091040"/>
                <a:chOff x="3375209" y="1921419"/>
                <a:chExt cx="1943601" cy="1091040"/>
              </a:xfrm>
              <a:grpFill/>
            </p:grpSpPr>
            <p:pic>
              <p:nvPicPr>
                <p:cNvPr id="18" name="Picture 17"/>
                <p:cNvPicPr>
                  <a:picLocks/>
                </p:cNvPicPr>
                <p:nvPr/>
              </p:nvPicPr>
              <p:blipFill>
                <a:blip r:embed="rId17"/>
                <a:stretch>
                  <a:fillRect/>
                </a:stretch>
              </p:blipFill>
              <p:spPr>
                <a:xfrm>
                  <a:off x="3375209" y="1921419"/>
                  <a:ext cx="1706026" cy="857269"/>
                </a:xfrm>
                <a:prstGeom prst="rect">
                  <a:avLst/>
                </a:prstGeom>
                <a:grpFill/>
                <a:ln>
                  <a:solidFill>
                    <a:schemeClr val="accent3"/>
                  </a:solidFill>
                </a:ln>
              </p:spPr>
            </p:pic>
            <p:pic>
              <p:nvPicPr>
                <p:cNvPr id="19" name="Picture 18"/>
                <p:cNvPicPr>
                  <a:picLocks/>
                </p:cNvPicPr>
                <p:nvPr/>
              </p:nvPicPr>
              <p:blipFill>
                <a:blip r:embed="rId18"/>
                <a:stretch>
                  <a:fillRect/>
                </a:stretch>
              </p:blipFill>
              <p:spPr>
                <a:xfrm>
                  <a:off x="3612784" y="2155190"/>
                  <a:ext cx="1706026" cy="857269"/>
                </a:xfrm>
                <a:prstGeom prst="rect">
                  <a:avLst/>
                </a:prstGeom>
                <a:grpFill/>
                <a:ln>
                  <a:solidFill>
                    <a:schemeClr val="accent3"/>
                  </a:solidFill>
                </a:ln>
              </p:spPr>
            </p:pic>
          </p:grpSp>
        </p:grpSp>
        <p:pic>
          <p:nvPicPr>
            <p:cNvPr id="13" name="Picture 12"/>
            <p:cNvPicPr>
              <a:picLocks/>
            </p:cNvPicPr>
            <p:nvPr/>
          </p:nvPicPr>
          <p:blipFill>
            <a:blip r:embed="rId19"/>
            <a:stretch>
              <a:fillRect/>
            </a:stretch>
          </p:blipFill>
          <p:spPr>
            <a:xfrm>
              <a:off x="3364300" y="1416402"/>
              <a:ext cx="444223" cy="466664"/>
            </a:xfrm>
            <a:prstGeom prst="rect">
              <a:avLst/>
            </a:prstGeom>
            <a:grpFill/>
          </p:spPr>
        </p:pic>
      </p:grpSp>
      <p:grpSp>
        <p:nvGrpSpPr>
          <p:cNvPr id="1096707" name="Group 1096706"/>
          <p:cNvGrpSpPr/>
          <p:nvPr/>
        </p:nvGrpSpPr>
        <p:grpSpPr>
          <a:xfrm>
            <a:off x="6087918" y="1187464"/>
            <a:ext cx="2128228" cy="1323732"/>
            <a:chOff x="6202362" y="1806467"/>
            <a:chExt cx="2128228" cy="1323732"/>
          </a:xfrm>
          <a:solidFill>
            <a:schemeClr val="accent3"/>
          </a:solidFill>
        </p:grpSpPr>
        <p:grpSp>
          <p:nvGrpSpPr>
            <p:cNvPr id="22" name="Group 21"/>
            <p:cNvGrpSpPr>
              <a:grpSpLocks/>
            </p:cNvGrpSpPr>
            <p:nvPr/>
          </p:nvGrpSpPr>
          <p:grpSpPr>
            <a:xfrm>
              <a:off x="6202362" y="1806467"/>
              <a:ext cx="2128228" cy="1323732"/>
              <a:chOff x="6202362" y="2366965"/>
              <a:chExt cx="2598737" cy="1776412"/>
            </a:xfrm>
            <a:grpFill/>
          </p:grpSpPr>
          <p:sp>
            <p:nvSpPr>
              <p:cNvPr id="7" name="Rectangle 27"/>
              <p:cNvSpPr>
                <a:spLocks noChangeArrowheads="1"/>
              </p:cNvSpPr>
              <p:nvPr/>
            </p:nvSpPr>
            <p:spPr bwMode="auto">
              <a:xfrm>
                <a:off x="6202362" y="2366965"/>
                <a:ext cx="2598737" cy="1776412"/>
              </a:xfrm>
              <a:prstGeom prst="rect">
                <a:avLst/>
              </a:prstGeom>
              <a:grpFill/>
              <a:ln w="9525">
                <a:solidFill>
                  <a:srgbClr val="808080"/>
                </a:solidFill>
                <a:miter lim="800000"/>
                <a:headEnd/>
                <a:tailEnd/>
              </a:ln>
              <a:effectLst/>
              <a:extLst/>
            </p:spPr>
            <p:txBody>
              <a:bodyPr vert="horz" wrap="non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effectLst/>
                  <a:latin typeface="+mn-lt"/>
                  <a:cs typeface="Arial" pitchFamily="34" charset="0"/>
                </a:endParaRPr>
              </a:p>
            </p:txBody>
          </p:sp>
          <p:grpSp>
            <p:nvGrpSpPr>
              <p:cNvPr id="9" name="Group 8"/>
              <p:cNvGrpSpPr/>
              <p:nvPr/>
            </p:nvGrpSpPr>
            <p:grpSpPr>
              <a:xfrm>
                <a:off x="6277952" y="2521227"/>
                <a:ext cx="2477825" cy="1441251"/>
                <a:chOff x="6277952" y="2630882"/>
                <a:chExt cx="2477825" cy="1441251"/>
              </a:xfrm>
              <a:grpFill/>
            </p:grpSpPr>
            <p:pic>
              <p:nvPicPr>
                <p:cNvPr id="10" name="Picture 9"/>
                <p:cNvPicPr>
                  <a:picLocks/>
                </p:cNvPicPr>
                <p:nvPr/>
              </p:nvPicPr>
              <p:blipFill>
                <a:blip r:embed="rId20"/>
                <a:stretch>
                  <a:fillRect/>
                </a:stretch>
              </p:blipFill>
              <p:spPr>
                <a:xfrm>
                  <a:off x="6277952" y="2630882"/>
                  <a:ext cx="2151288" cy="1169470"/>
                </a:xfrm>
                <a:prstGeom prst="rect">
                  <a:avLst/>
                </a:prstGeom>
                <a:grpFill/>
                <a:ln>
                  <a:solidFill>
                    <a:schemeClr val="accent3"/>
                  </a:solidFill>
                </a:ln>
              </p:spPr>
            </p:pic>
            <p:pic>
              <p:nvPicPr>
                <p:cNvPr id="11" name="Picture 10"/>
                <p:cNvPicPr>
                  <a:picLocks/>
                </p:cNvPicPr>
                <p:nvPr/>
              </p:nvPicPr>
              <p:blipFill>
                <a:blip r:embed="rId21"/>
                <a:stretch>
                  <a:fillRect/>
                </a:stretch>
              </p:blipFill>
              <p:spPr>
                <a:xfrm>
                  <a:off x="6441221" y="2766773"/>
                  <a:ext cx="2151288" cy="1169470"/>
                </a:xfrm>
                <a:prstGeom prst="rect">
                  <a:avLst/>
                </a:prstGeom>
                <a:grpFill/>
                <a:ln>
                  <a:solidFill>
                    <a:schemeClr val="accent3"/>
                  </a:solidFill>
                </a:ln>
              </p:spPr>
            </p:pic>
            <p:pic>
              <p:nvPicPr>
                <p:cNvPr id="12" name="Picture 11"/>
                <p:cNvPicPr>
                  <a:picLocks/>
                </p:cNvPicPr>
                <p:nvPr/>
              </p:nvPicPr>
              <p:blipFill>
                <a:blip r:embed="rId22"/>
                <a:stretch>
                  <a:fillRect/>
                </a:stretch>
              </p:blipFill>
              <p:spPr>
                <a:xfrm>
                  <a:off x="6604489" y="2902663"/>
                  <a:ext cx="2151288" cy="1169470"/>
                </a:xfrm>
                <a:prstGeom prst="rect">
                  <a:avLst/>
                </a:prstGeom>
                <a:grpFill/>
                <a:ln>
                  <a:solidFill>
                    <a:schemeClr val="accent3"/>
                  </a:solidFill>
                </a:ln>
              </p:spPr>
            </p:pic>
          </p:grpSp>
        </p:grpSp>
        <p:pic>
          <p:nvPicPr>
            <p:cNvPr id="8" name="Picture 7"/>
            <p:cNvPicPr>
              <a:picLocks/>
            </p:cNvPicPr>
            <p:nvPr/>
          </p:nvPicPr>
          <p:blipFill>
            <a:blip r:embed="rId23"/>
            <a:stretch>
              <a:fillRect/>
            </a:stretch>
          </p:blipFill>
          <p:spPr>
            <a:xfrm>
              <a:off x="6227148" y="1823667"/>
              <a:ext cx="440734" cy="467775"/>
            </a:xfrm>
            <a:prstGeom prst="rect">
              <a:avLst/>
            </a:prstGeom>
            <a:grpFill/>
          </p:spPr>
        </p:pic>
      </p:grpSp>
      <p:grpSp>
        <p:nvGrpSpPr>
          <p:cNvPr id="1096709" name="Group 1096708"/>
          <p:cNvGrpSpPr/>
          <p:nvPr/>
        </p:nvGrpSpPr>
        <p:grpSpPr>
          <a:xfrm>
            <a:off x="3529441" y="3729451"/>
            <a:ext cx="2142393" cy="1323732"/>
            <a:chOff x="3268637" y="4177413"/>
            <a:chExt cx="2128228" cy="1323732"/>
          </a:xfrm>
          <a:solidFill>
            <a:schemeClr val="accent3"/>
          </a:solidFill>
        </p:grpSpPr>
        <p:sp>
          <p:nvSpPr>
            <p:cNvPr id="53" name="Rectangle 29"/>
            <p:cNvSpPr>
              <a:spLocks noChangeArrowheads="1"/>
            </p:cNvSpPr>
            <p:nvPr/>
          </p:nvSpPr>
          <p:spPr bwMode="auto">
            <a:xfrm>
              <a:off x="3268637" y="4177413"/>
              <a:ext cx="2128228" cy="1323732"/>
            </a:xfrm>
            <a:prstGeom prst="rect">
              <a:avLst/>
            </a:prstGeom>
            <a:grpFill/>
            <a:ln w="9525">
              <a:solidFill>
                <a:srgbClr val="808080"/>
              </a:solidFill>
              <a:miter lim="800000"/>
              <a:headEnd/>
              <a:tailEnd/>
            </a:ln>
            <a:effectLst/>
            <a:extLst/>
          </p:spPr>
          <p:txBody>
            <a:bodyPr vert="horz" wrap="non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effectLst/>
                <a:latin typeface="+mn-lt"/>
                <a:cs typeface="Arial" pitchFamily="34" charset="0"/>
              </a:endParaRPr>
            </a:p>
          </p:txBody>
        </p:sp>
        <p:pic>
          <p:nvPicPr>
            <p:cNvPr id="54" name="Picture 53"/>
            <p:cNvPicPr>
              <a:picLocks/>
            </p:cNvPicPr>
            <p:nvPr/>
          </p:nvPicPr>
          <p:blipFill>
            <a:blip r:embed="rId24"/>
            <a:stretch>
              <a:fillRect/>
            </a:stretch>
          </p:blipFill>
          <p:spPr>
            <a:xfrm>
              <a:off x="3824348" y="4259466"/>
              <a:ext cx="987865" cy="1186875"/>
            </a:xfrm>
            <a:prstGeom prst="rect">
              <a:avLst/>
            </a:prstGeom>
            <a:grpFill/>
            <a:ln>
              <a:solidFill>
                <a:schemeClr val="tx2"/>
              </a:solidFill>
            </a:ln>
          </p:spPr>
        </p:pic>
        <p:pic>
          <p:nvPicPr>
            <p:cNvPr id="56" name="Picture 55"/>
            <p:cNvPicPr>
              <a:picLocks/>
            </p:cNvPicPr>
            <p:nvPr/>
          </p:nvPicPr>
          <p:blipFill>
            <a:blip r:embed="rId23"/>
            <a:stretch>
              <a:fillRect/>
            </a:stretch>
          </p:blipFill>
          <p:spPr>
            <a:xfrm>
              <a:off x="3290164" y="4201683"/>
              <a:ext cx="440734" cy="467775"/>
            </a:xfrm>
            <a:prstGeom prst="rect">
              <a:avLst/>
            </a:prstGeom>
            <a:grpFill/>
          </p:spPr>
        </p:pic>
      </p:grpSp>
      <p:grpSp>
        <p:nvGrpSpPr>
          <p:cNvPr id="1096708" name="Group 1096707"/>
          <p:cNvGrpSpPr/>
          <p:nvPr/>
        </p:nvGrpSpPr>
        <p:grpSpPr>
          <a:xfrm>
            <a:off x="985127" y="3729451"/>
            <a:ext cx="2128228" cy="1323732"/>
            <a:chOff x="437420" y="4177413"/>
            <a:chExt cx="2128228" cy="1323732"/>
          </a:xfrm>
          <a:solidFill>
            <a:schemeClr val="accent3"/>
          </a:solidFill>
        </p:grpSpPr>
        <p:sp>
          <p:nvSpPr>
            <p:cNvPr id="51" name="Rectangle 29"/>
            <p:cNvSpPr>
              <a:spLocks noChangeArrowheads="1"/>
            </p:cNvSpPr>
            <p:nvPr/>
          </p:nvSpPr>
          <p:spPr bwMode="auto">
            <a:xfrm>
              <a:off x="437420" y="4177413"/>
              <a:ext cx="2128228" cy="1323732"/>
            </a:xfrm>
            <a:prstGeom prst="rect">
              <a:avLst/>
            </a:prstGeom>
            <a:grpFill/>
            <a:ln w="9525">
              <a:solidFill>
                <a:srgbClr val="808080"/>
              </a:solidFill>
              <a:miter lim="800000"/>
              <a:headEnd/>
              <a:tailEnd/>
            </a:ln>
            <a:effectLst/>
            <a:extLst/>
          </p:spPr>
          <p:txBody>
            <a:bodyPr vert="horz" wrap="non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effectLst/>
                <a:latin typeface="+mn-lt"/>
                <a:cs typeface="Arial" pitchFamily="34" charset="0"/>
              </a:endParaRPr>
            </a:p>
          </p:txBody>
        </p:sp>
        <p:pic>
          <p:nvPicPr>
            <p:cNvPr id="49" name="Picture 48"/>
            <p:cNvPicPr>
              <a:picLocks/>
            </p:cNvPicPr>
            <p:nvPr/>
          </p:nvPicPr>
          <p:blipFill>
            <a:blip r:embed="rId25" cstate="print">
              <a:extLst>
                <a:ext uri="{28A0092B-C50C-407E-A947-70E740481C1C}">
                  <a14:useLocalDpi xmlns:a14="http://schemas.microsoft.com/office/drawing/2010/main" val="0"/>
                </a:ext>
              </a:extLst>
            </a:blip>
            <a:stretch>
              <a:fillRect/>
            </a:stretch>
          </p:blipFill>
          <p:spPr>
            <a:xfrm rot="5400000">
              <a:off x="388875" y="4333553"/>
              <a:ext cx="956213" cy="766800"/>
            </a:xfrm>
            <a:prstGeom prst="rect">
              <a:avLst/>
            </a:prstGeom>
            <a:grpFill/>
          </p:spPr>
        </p:pic>
        <p:pic>
          <p:nvPicPr>
            <p:cNvPr id="50" name="Picture 49"/>
            <p:cNvPicPr>
              <a:picLocks/>
            </p:cNvPicPr>
            <p:nvPr/>
          </p:nvPicPr>
          <p:blipFill>
            <a:blip r:embed="rId26" cstate="print">
              <a:extLst>
                <a:ext uri="{28A0092B-C50C-407E-A947-70E740481C1C}">
                  <a14:useLocalDpi xmlns:a14="http://schemas.microsoft.com/office/drawing/2010/main" val="0"/>
                </a:ext>
              </a:extLst>
            </a:blip>
            <a:stretch>
              <a:fillRect/>
            </a:stretch>
          </p:blipFill>
          <p:spPr>
            <a:xfrm>
              <a:off x="1147451" y="4320121"/>
              <a:ext cx="767303" cy="1010225"/>
            </a:xfrm>
            <a:prstGeom prst="rect">
              <a:avLst/>
            </a:prstGeom>
            <a:grpFill/>
          </p:spPr>
        </p:pic>
        <p:pic>
          <p:nvPicPr>
            <p:cNvPr id="52" name="Picture 51"/>
            <p:cNvPicPr>
              <a:picLocks/>
            </p:cNvPicPr>
            <p:nvPr/>
          </p:nvPicPr>
          <p:blipFill>
            <a:blip r:embed="rId27" cstate="print">
              <a:extLst>
                <a:ext uri="{28A0092B-C50C-407E-A947-70E740481C1C}">
                  <a14:useLocalDpi xmlns:a14="http://schemas.microsoft.com/office/drawing/2010/main" val="0"/>
                </a:ext>
              </a:extLst>
            </a:blip>
            <a:stretch>
              <a:fillRect/>
            </a:stretch>
          </p:blipFill>
          <p:spPr>
            <a:xfrm rot="5400000">
              <a:off x="1612424" y="4561804"/>
              <a:ext cx="1065600" cy="766800"/>
            </a:xfrm>
            <a:prstGeom prst="rect">
              <a:avLst/>
            </a:prstGeom>
            <a:grpFill/>
          </p:spPr>
        </p:pic>
        <p:pic>
          <p:nvPicPr>
            <p:cNvPr id="1096714" name="Picture 10" descr="Image result for FAAN logo"/>
            <p:cNvPicPr>
              <a:picLocks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59160" y="4210561"/>
              <a:ext cx="673411" cy="339458"/>
            </a:xfrm>
            <a:prstGeom prst="rect">
              <a:avLst/>
            </a:prstGeom>
            <a:grpFill/>
            <a:extLst/>
          </p:spPr>
        </p:pic>
      </p:grpSp>
      <p:grpSp>
        <p:nvGrpSpPr>
          <p:cNvPr id="3" name="Group 2"/>
          <p:cNvGrpSpPr/>
          <p:nvPr/>
        </p:nvGrpSpPr>
        <p:grpSpPr>
          <a:xfrm>
            <a:off x="6087115" y="3744330"/>
            <a:ext cx="2129835" cy="1323732"/>
            <a:chOff x="6087115" y="3744330"/>
            <a:chExt cx="2129835" cy="1323732"/>
          </a:xfrm>
        </p:grpSpPr>
        <p:sp>
          <p:nvSpPr>
            <p:cNvPr id="60" name="Rectangle 29"/>
            <p:cNvSpPr>
              <a:spLocks noChangeArrowheads="1"/>
            </p:cNvSpPr>
            <p:nvPr/>
          </p:nvSpPr>
          <p:spPr bwMode="auto">
            <a:xfrm>
              <a:off x="6087115" y="3744330"/>
              <a:ext cx="2128228" cy="1323732"/>
            </a:xfrm>
            <a:prstGeom prst="rect">
              <a:avLst/>
            </a:prstGeom>
            <a:solidFill>
              <a:schemeClr val="accent3"/>
            </a:solidFill>
            <a:ln w="9525">
              <a:solidFill>
                <a:srgbClr val="808080"/>
              </a:solidFill>
              <a:miter lim="800000"/>
              <a:headEnd/>
              <a:tailEnd/>
            </a:ln>
            <a:effectLst/>
            <a:extLst/>
          </p:spPr>
          <p:txBody>
            <a:bodyPr vert="horz" wrap="non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effectLst/>
                <a:latin typeface="+mn-lt"/>
                <a:cs typeface="Arial" pitchFamily="34" charset="0"/>
              </a:endParaRPr>
            </a:p>
          </p:txBody>
        </p:sp>
        <p:sp>
          <p:nvSpPr>
            <p:cNvPr id="24" name="Right Arrow 23"/>
            <p:cNvSpPr/>
            <p:nvPr/>
          </p:nvSpPr>
          <p:spPr>
            <a:xfrm>
              <a:off x="7473247" y="3866824"/>
              <a:ext cx="99014" cy="123423"/>
            </a:xfrm>
            <a:prstGeom prst="rightArrow">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dirty="0" err="1" smtClean="0">
                <a:solidFill>
                  <a:schemeClr val="tx1"/>
                </a:solidFill>
              </a:endParaRPr>
            </a:p>
          </p:txBody>
        </p:sp>
        <p:sp>
          <p:nvSpPr>
            <p:cNvPr id="25" name="Right Arrow 24"/>
            <p:cNvSpPr/>
            <p:nvPr/>
          </p:nvSpPr>
          <p:spPr>
            <a:xfrm>
              <a:off x="7849910" y="3866824"/>
              <a:ext cx="99014" cy="123423"/>
            </a:xfrm>
            <a:prstGeom prst="rightArrow">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dirty="0" err="1" smtClean="0">
                <a:solidFill>
                  <a:schemeClr val="tx1"/>
                </a:solidFill>
              </a:endParaRPr>
            </a:p>
          </p:txBody>
        </p:sp>
        <p:sp>
          <p:nvSpPr>
            <p:cNvPr id="26" name="Right Arrow 25"/>
            <p:cNvSpPr/>
            <p:nvPr/>
          </p:nvSpPr>
          <p:spPr>
            <a:xfrm rot="10800000">
              <a:off x="7846024" y="4802554"/>
              <a:ext cx="99014" cy="123423"/>
            </a:xfrm>
            <a:prstGeom prst="rightArrow">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dirty="0" err="1" smtClean="0">
                <a:solidFill>
                  <a:schemeClr val="tx1"/>
                </a:solidFill>
              </a:endParaRPr>
            </a:p>
          </p:txBody>
        </p:sp>
        <p:sp>
          <p:nvSpPr>
            <p:cNvPr id="27" name="Right Arrow 26"/>
            <p:cNvSpPr/>
            <p:nvPr/>
          </p:nvSpPr>
          <p:spPr>
            <a:xfrm rot="10800000">
              <a:off x="7469345" y="4802554"/>
              <a:ext cx="99014" cy="123423"/>
            </a:xfrm>
            <a:prstGeom prst="rightArrow">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dirty="0" err="1" smtClean="0">
                <a:solidFill>
                  <a:schemeClr val="tx1"/>
                </a:solidFill>
              </a:endParaRPr>
            </a:p>
          </p:txBody>
        </p:sp>
        <p:pic>
          <p:nvPicPr>
            <p:cNvPr id="28" name="Picture 27"/>
            <p:cNvPicPr>
              <a:picLocks/>
            </p:cNvPicPr>
            <p:nvPr/>
          </p:nvPicPr>
          <p:blipFill rotWithShape="1">
            <a:blip r:embed="rId29">
              <a:clrChange>
                <a:clrFrom>
                  <a:srgbClr val="FFFFFF"/>
                </a:clrFrom>
                <a:clrTo>
                  <a:srgbClr val="FFFFFF">
                    <a:alpha val="0"/>
                  </a:srgbClr>
                </a:clrTo>
              </a:clrChange>
            </a:blip>
            <a:srcRect l="5025" t="5027" r="3546" b="14004"/>
            <a:stretch/>
          </p:blipFill>
          <p:spPr>
            <a:xfrm>
              <a:off x="7966917" y="4276865"/>
              <a:ext cx="227463" cy="257689"/>
            </a:xfrm>
            <a:prstGeom prst="rect">
              <a:avLst/>
            </a:prstGeom>
            <a:solidFill>
              <a:schemeClr val="accent3"/>
            </a:solidFill>
          </p:spPr>
        </p:pic>
        <p:pic>
          <p:nvPicPr>
            <p:cNvPr id="29" name="Picture 28"/>
            <p:cNvPicPr>
              <a:picLocks/>
            </p:cNvPicPr>
            <p:nvPr/>
          </p:nvPicPr>
          <p:blipFill>
            <a:blip r:embed="rId30"/>
            <a:stretch>
              <a:fillRect/>
            </a:stretch>
          </p:blipFill>
          <p:spPr>
            <a:xfrm>
              <a:off x="7584753" y="3835883"/>
              <a:ext cx="234143" cy="193122"/>
            </a:xfrm>
            <a:prstGeom prst="rect">
              <a:avLst/>
            </a:prstGeom>
            <a:solidFill>
              <a:schemeClr val="accent3"/>
            </a:solidFill>
          </p:spPr>
        </p:pic>
        <p:pic>
          <p:nvPicPr>
            <p:cNvPr id="30" name="Picture 29"/>
            <p:cNvPicPr>
              <a:picLocks/>
            </p:cNvPicPr>
            <p:nvPr/>
          </p:nvPicPr>
          <p:blipFill>
            <a:blip r:embed="rId31"/>
            <a:stretch>
              <a:fillRect/>
            </a:stretch>
          </p:blipFill>
          <p:spPr>
            <a:xfrm>
              <a:off x="7963578" y="3835883"/>
              <a:ext cx="234143" cy="193122"/>
            </a:xfrm>
            <a:prstGeom prst="rect">
              <a:avLst/>
            </a:prstGeom>
            <a:solidFill>
              <a:schemeClr val="accent3"/>
            </a:solidFill>
          </p:spPr>
        </p:pic>
        <p:pic>
          <p:nvPicPr>
            <p:cNvPr id="31" name="Picture 30"/>
            <p:cNvPicPr>
              <a:picLocks noChangeAspect="1"/>
            </p:cNvPicPr>
            <p:nvPr/>
          </p:nvPicPr>
          <p:blipFill>
            <a:blip r:embed="rId32">
              <a:clrChange>
                <a:clrFrom>
                  <a:srgbClr val="FFFFFF"/>
                </a:clrFrom>
                <a:clrTo>
                  <a:srgbClr val="FFFFFF">
                    <a:alpha val="0"/>
                  </a:srgbClr>
                </a:clrTo>
              </a:clrChange>
            </a:blip>
            <a:stretch>
              <a:fillRect/>
            </a:stretch>
          </p:blipFill>
          <p:spPr>
            <a:xfrm>
              <a:off x="7202312" y="3788620"/>
              <a:ext cx="245898" cy="280287"/>
            </a:xfrm>
            <a:prstGeom prst="rect">
              <a:avLst/>
            </a:prstGeom>
            <a:solidFill>
              <a:schemeClr val="accent3"/>
            </a:solidFill>
          </p:spPr>
        </p:pic>
        <p:pic>
          <p:nvPicPr>
            <p:cNvPr id="32" name="Picture 31"/>
            <p:cNvPicPr>
              <a:picLocks noChangeAspect="1"/>
            </p:cNvPicPr>
            <p:nvPr/>
          </p:nvPicPr>
          <p:blipFill>
            <a:blip r:embed="rId33">
              <a:clrChange>
                <a:clrFrom>
                  <a:srgbClr val="FFFFFF"/>
                </a:clrFrom>
                <a:clrTo>
                  <a:srgbClr val="FFFFFF">
                    <a:alpha val="0"/>
                  </a:srgbClr>
                </a:clrTo>
              </a:clrChange>
            </a:blip>
            <a:stretch>
              <a:fillRect/>
            </a:stretch>
          </p:blipFill>
          <p:spPr>
            <a:xfrm>
              <a:off x="7222816" y="4719852"/>
              <a:ext cx="243434" cy="288830"/>
            </a:xfrm>
            <a:prstGeom prst="rect">
              <a:avLst/>
            </a:prstGeom>
            <a:solidFill>
              <a:schemeClr val="accent3"/>
            </a:solidFill>
          </p:spPr>
        </p:pic>
        <p:pic>
          <p:nvPicPr>
            <p:cNvPr id="33" name="Picture 32"/>
            <p:cNvPicPr>
              <a:picLocks noChangeAspect="1"/>
            </p:cNvPicPr>
            <p:nvPr/>
          </p:nvPicPr>
          <p:blipFill rotWithShape="1">
            <a:blip r:embed="rId34">
              <a:clrChange>
                <a:clrFrom>
                  <a:srgbClr val="FEFFFF"/>
                </a:clrFrom>
                <a:clrTo>
                  <a:srgbClr val="FEFFFF">
                    <a:alpha val="0"/>
                  </a:srgbClr>
                </a:clrTo>
              </a:clrChange>
            </a:blip>
            <a:srcRect l="19090" t="5899" r="29908" b="19858"/>
            <a:stretch/>
          </p:blipFill>
          <p:spPr>
            <a:xfrm>
              <a:off x="7562429" y="4734264"/>
              <a:ext cx="283257" cy="275908"/>
            </a:xfrm>
            <a:prstGeom prst="rect">
              <a:avLst/>
            </a:prstGeom>
            <a:solidFill>
              <a:schemeClr val="accent3"/>
            </a:solidFill>
          </p:spPr>
        </p:pic>
        <p:pic>
          <p:nvPicPr>
            <p:cNvPr id="34" name="Picture 33"/>
            <p:cNvPicPr>
              <a:picLocks noChangeAspect="1"/>
            </p:cNvPicPr>
            <p:nvPr/>
          </p:nvPicPr>
          <p:blipFill rotWithShape="1">
            <a:blip r:embed="rId35">
              <a:clrChange>
                <a:clrFrom>
                  <a:srgbClr val="FFFFFF"/>
                </a:clrFrom>
                <a:clrTo>
                  <a:srgbClr val="FFFFFF">
                    <a:alpha val="0"/>
                  </a:srgbClr>
                </a:clrTo>
              </a:clrChange>
            </a:blip>
            <a:srcRect t="5496" b="6171"/>
            <a:stretch/>
          </p:blipFill>
          <p:spPr>
            <a:xfrm>
              <a:off x="7944349" y="4768696"/>
              <a:ext cx="272601" cy="207044"/>
            </a:xfrm>
            <a:prstGeom prst="rect">
              <a:avLst/>
            </a:prstGeom>
            <a:solidFill>
              <a:schemeClr val="accent3"/>
            </a:solidFill>
          </p:spPr>
        </p:pic>
        <p:sp>
          <p:nvSpPr>
            <p:cNvPr id="35" name="Right Arrow 34"/>
            <p:cNvSpPr/>
            <p:nvPr/>
          </p:nvSpPr>
          <p:spPr>
            <a:xfrm rot="5400000">
              <a:off x="8030459" y="4107655"/>
              <a:ext cx="100379" cy="121745"/>
            </a:xfrm>
            <a:prstGeom prst="rightArrow">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dirty="0" err="1" smtClean="0">
                <a:solidFill>
                  <a:schemeClr val="tx1"/>
                </a:solidFill>
              </a:endParaRPr>
            </a:p>
          </p:txBody>
        </p:sp>
        <p:sp>
          <p:nvSpPr>
            <p:cNvPr id="36" name="Right Arrow 35"/>
            <p:cNvSpPr/>
            <p:nvPr/>
          </p:nvSpPr>
          <p:spPr>
            <a:xfrm rot="5400000">
              <a:off x="8030459" y="4586039"/>
              <a:ext cx="100379" cy="121745"/>
            </a:xfrm>
            <a:prstGeom prst="rightArrow">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dirty="0" err="1" smtClean="0">
                <a:solidFill>
                  <a:schemeClr val="tx1"/>
                </a:solidFill>
              </a:endParaRPr>
            </a:p>
          </p:txBody>
        </p:sp>
        <p:sp>
          <p:nvSpPr>
            <p:cNvPr id="37" name="Freeform 29"/>
            <p:cNvSpPr>
              <a:spLocks noEditPoints="1"/>
            </p:cNvSpPr>
            <p:nvPr/>
          </p:nvSpPr>
          <p:spPr bwMode="auto">
            <a:xfrm>
              <a:off x="6193584" y="4226210"/>
              <a:ext cx="276856" cy="280673"/>
            </a:xfrm>
            <a:custGeom>
              <a:avLst/>
              <a:gdLst>
                <a:gd name="T0" fmla="*/ 194 w 575"/>
                <a:gd name="T1" fmla="*/ 251 h 576"/>
                <a:gd name="T2" fmla="*/ 216 w 575"/>
                <a:gd name="T3" fmla="*/ 288 h 576"/>
                <a:gd name="T4" fmla="*/ 245 w 575"/>
                <a:gd name="T5" fmla="*/ 312 h 576"/>
                <a:gd name="T6" fmla="*/ 288 w 575"/>
                <a:gd name="T7" fmla="*/ 320 h 576"/>
                <a:gd name="T8" fmla="*/ 331 w 575"/>
                <a:gd name="T9" fmla="*/ 312 h 576"/>
                <a:gd name="T10" fmla="*/ 360 w 575"/>
                <a:gd name="T11" fmla="*/ 288 h 576"/>
                <a:gd name="T12" fmla="*/ 381 w 575"/>
                <a:gd name="T13" fmla="*/ 251 h 576"/>
                <a:gd name="T14" fmla="*/ 404 w 575"/>
                <a:gd name="T15" fmla="*/ 219 h 576"/>
                <a:gd name="T16" fmla="*/ 416 w 575"/>
                <a:gd name="T17" fmla="*/ 195 h 576"/>
                <a:gd name="T18" fmla="*/ 416 w 575"/>
                <a:gd name="T19" fmla="*/ 169 h 576"/>
                <a:gd name="T20" fmla="*/ 406 w 575"/>
                <a:gd name="T21" fmla="*/ 146 h 576"/>
                <a:gd name="T22" fmla="*/ 404 w 575"/>
                <a:gd name="T23" fmla="*/ 100 h 576"/>
                <a:gd name="T24" fmla="*/ 383 w 575"/>
                <a:gd name="T25" fmla="*/ 48 h 576"/>
                <a:gd name="T26" fmla="*/ 343 w 575"/>
                <a:gd name="T27" fmla="*/ 12 h 576"/>
                <a:gd name="T28" fmla="*/ 288 w 575"/>
                <a:gd name="T29" fmla="*/ 0 h 576"/>
                <a:gd name="T30" fmla="*/ 233 w 575"/>
                <a:gd name="T31" fmla="*/ 12 h 576"/>
                <a:gd name="T32" fmla="*/ 193 w 575"/>
                <a:gd name="T33" fmla="*/ 48 h 576"/>
                <a:gd name="T34" fmla="*/ 171 w 575"/>
                <a:gd name="T35" fmla="*/ 100 h 576"/>
                <a:gd name="T36" fmla="*/ 168 w 575"/>
                <a:gd name="T37" fmla="*/ 146 h 576"/>
                <a:gd name="T38" fmla="*/ 158 w 575"/>
                <a:gd name="T39" fmla="*/ 169 h 576"/>
                <a:gd name="T40" fmla="*/ 159 w 575"/>
                <a:gd name="T41" fmla="*/ 195 h 576"/>
                <a:gd name="T42" fmla="*/ 171 w 575"/>
                <a:gd name="T43" fmla="*/ 219 h 576"/>
                <a:gd name="T44" fmla="*/ 530 w 575"/>
                <a:gd name="T45" fmla="*/ 392 h 576"/>
                <a:gd name="T46" fmla="*/ 496 w 575"/>
                <a:gd name="T47" fmla="*/ 380 h 576"/>
                <a:gd name="T48" fmla="*/ 451 w 575"/>
                <a:gd name="T49" fmla="*/ 364 h 576"/>
                <a:gd name="T50" fmla="*/ 410 w 575"/>
                <a:gd name="T51" fmla="*/ 351 h 576"/>
                <a:gd name="T52" fmla="*/ 384 w 575"/>
                <a:gd name="T53" fmla="*/ 342 h 576"/>
                <a:gd name="T54" fmla="*/ 320 w 575"/>
                <a:gd name="T55" fmla="*/ 462 h 576"/>
                <a:gd name="T56" fmla="*/ 318 w 575"/>
                <a:gd name="T57" fmla="*/ 371 h 576"/>
                <a:gd name="T58" fmla="*/ 257 w 575"/>
                <a:gd name="T59" fmla="*/ 371 h 576"/>
                <a:gd name="T60" fmla="*/ 254 w 575"/>
                <a:gd name="T61" fmla="*/ 462 h 576"/>
                <a:gd name="T62" fmla="*/ 191 w 575"/>
                <a:gd name="T63" fmla="*/ 342 h 576"/>
                <a:gd name="T64" fmla="*/ 164 w 575"/>
                <a:gd name="T65" fmla="*/ 351 h 576"/>
                <a:gd name="T66" fmla="*/ 122 w 575"/>
                <a:gd name="T67" fmla="*/ 364 h 576"/>
                <a:gd name="T68" fmla="*/ 78 w 575"/>
                <a:gd name="T69" fmla="*/ 380 h 576"/>
                <a:gd name="T70" fmla="*/ 44 w 575"/>
                <a:gd name="T71" fmla="*/ 392 h 576"/>
                <a:gd name="T72" fmla="*/ 12 w 575"/>
                <a:gd name="T73" fmla="*/ 417 h 576"/>
                <a:gd name="T74" fmla="*/ 0 w 575"/>
                <a:gd name="T75" fmla="*/ 456 h 576"/>
                <a:gd name="T76" fmla="*/ 3 w 575"/>
                <a:gd name="T77" fmla="*/ 547 h 576"/>
                <a:gd name="T78" fmla="*/ 29 w 575"/>
                <a:gd name="T79" fmla="*/ 573 h 576"/>
                <a:gd name="T80" fmla="*/ 526 w 575"/>
                <a:gd name="T81" fmla="*/ 576 h 576"/>
                <a:gd name="T82" fmla="*/ 562 w 575"/>
                <a:gd name="T83" fmla="*/ 562 h 576"/>
                <a:gd name="T84" fmla="*/ 575 w 575"/>
                <a:gd name="T85" fmla="*/ 528 h 576"/>
                <a:gd name="T86" fmla="*/ 572 w 575"/>
                <a:gd name="T87" fmla="*/ 435 h 576"/>
                <a:gd name="T88" fmla="*/ 549 w 575"/>
                <a:gd name="T89" fmla="*/ 40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5" h="576">
                  <a:moveTo>
                    <a:pt x="185" y="230"/>
                  </a:moveTo>
                  <a:lnTo>
                    <a:pt x="194" y="251"/>
                  </a:lnTo>
                  <a:lnTo>
                    <a:pt x="205" y="271"/>
                  </a:lnTo>
                  <a:lnTo>
                    <a:pt x="216" y="288"/>
                  </a:lnTo>
                  <a:lnTo>
                    <a:pt x="230" y="302"/>
                  </a:lnTo>
                  <a:lnTo>
                    <a:pt x="245" y="312"/>
                  </a:lnTo>
                  <a:lnTo>
                    <a:pt x="265" y="319"/>
                  </a:lnTo>
                  <a:lnTo>
                    <a:pt x="288" y="320"/>
                  </a:lnTo>
                  <a:lnTo>
                    <a:pt x="311" y="319"/>
                  </a:lnTo>
                  <a:lnTo>
                    <a:pt x="331" y="312"/>
                  </a:lnTo>
                  <a:lnTo>
                    <a:pt x="346" y="302"/>
                  </a:lnTo>
                  <a:lnTo>
                    <a:pt x="360" y="288"/>
                  </a:lnTo>
                  <a:lnTo>
                    <a:pt x="370" y="271"/>
                  </a:lnTo>
                  <a:lnTo>
                    <a:pt x="381" y="251"/>
                  </a:lnTo>
                  <a:lnTo>
                    <a:pt x="390" y="230"/>
                  </a:lnTo>
                  <a:lnTo>
                    <a:pt x="404" y="219"/>
                  </a:lnTo>
                  <a:lnTo>
                    <a:pt x="412" y="207"/>
                  </a:lnTo>
                  <a:lnTo>
                    <a:pt x="416" y="195"/>
                  </a:lnTo>
                  <a:lnTo>
                    <a:pt x="418" y="181"/>
                  </a:lnTo>
                  <a:lnTo>
                    <a:pt x="416" y="169"/>
                  </a:lnTo>
                  <a:lnTo>
                    <a:pt x="413" y="156"/>
                  </a:lnTo>
                  <a:lnTo>
                    <a:pt x="406" y="146"/>
                  </a:lnTo>
                  <a:lnTo>
                    <a:pt x="407" y="130"/>
                  </a:lnTo>
                  <a:lnTo>
                    <a:pt x="404" y="100"/>
                  </a:lnTo>
                  <a:lnTo>
                    <a:pt x="396" y="71"/>
                  </a:lnTo>
                  <a:lnTo>
                    <a:pt x="383" y="48"/>
                  </a:lnTo>
                  <a:lnTo>
                    <a:pt x="366" y="28"/>
                  </a:lnTo>
                  <a:lnTo>
                    <a:pt x="343" y="12"/>
                  </a:lnTo>
                  <a:lnTo>
                    <a:pt x="317" y="3"/>
                  </a:lnTo>
                  <a:lnTo>
                    <a:pt x="288" y="0"/>
                  </a:lnTo>
                  <a:lnTo>
                    <a:pt x="257" y="3"/>
                  </a:lnTo>
                  <a:lnTo>
                    <a:pt x="233" y="12"/>
                  </a:lnTo>
                  <a:lnTo>
                    <a:pt x="210" y="28"/>
                  </a:lnTo>
                  <a:lnTo>
                    <a:pt x="193" y="48"/>
                  </a:lnTo>
                  <a:lnTo>
                    <a:pt x="179" y="71"/>
                  </a:lnTo>
                  <a:lnTo>
                    <a:pt x="171" y="100"/>
                  </a:lnTo>
                  <a:lnTo>
                    <a:pt x="168" y="130"/>
                  </a:lnTo>
                  <a:lnTo>
                    <a:pt x="168" y="146"/>
                  </a:lnTo>
                  <a:lnTo>
                    <a:pt x="161" y="156"/>
                  </a:lnTo>
                  <a:lnTo>
                    <a:pt x="158" y="169"/>
                  </a:lnTo>
                  <a:lnTo>
                    <a:pt x="158" y="181"/>
                  </a:lnTo>
                  <a:lnTo>
                    <a:pt x="159" y="195"/>
                  </a:lnTo>
                  <a:lnTo>
                    <a:pt x="162" y="207"/>
                  </a:lnTo>
                  <a:lnTo>
                    <a:pt x="171" y="219"/>
                  </a:lnTo>
                  <a:lnTo>
                    <a:pt x="185" y="230"/>
                  </a:lnTo>
                  <a:close/>
                  <a:moveTo>
                    <a:pt x="530" y="392"/>
                  </a:moveTo>
                  <a:lnTo>
                    <a:pt x="516" y="386"/>
                  </a:lnTo>
                  <a:lnTo>
                    <a:pt x="496" y="380"/>
                  </a:lnTo>
                  <a:lnTo>
                    <a:pt x="474" y="372"/>
                  </a:lnTo>
                  <a:lnTo>
                    <a:pt x="451" y="364"/>
                  </a:lnTo>
                  <a:lnTo>
                    <a:pt x="430" y="357"/>
                  </a:lnTo>
                  <a:lnTo>
                    <a:pt x="410" y="351"/>
                  </a:lnTo>
                  <a:lnTo>
                    <a:pt x="395" y="345"/>
                  </a:lnTo>
                  <a:lnTo>
                    <a:pt x="384" y="342"/>
                  </a:lnTo>
                  <a:lnTo>
                    <a:pt x="380" y="340"/>
                  </a:lnTo>
                  <a:lnTo>
                    <a:pt x="320" y="462"/>
                  </a:lnTo>
                  <a:lnTo>
                    <a:pt x="298" y="403"/>
                  </a:lnTo>
                  <a:lnTo>
                    <a:pt x="318" y="371"/>
                  </a:lnTo>
                  <a:lnTo>
                    <a:pt x="288" y="351"/>
                  </a:lnTo>
                  <a:lnTo>
                    <a:pt x="257" y="371"/>
                  </a:lnTo>
                  <a:lnTo>
                    <a:pt x="277" y="403"/>
                  </a:lnTo>
                  <a:lnTo>
                    <a:pt x="254" y="462"/>
                  </a:lnTo>
                  <a:lnTo>
                    <a:pt x="194" y="340"/>
                  </a:lnTo>
                  <a:lnTo>
                    <a:pt x="191" y="342"/>
                  </a:lnTo>
                  <a:lnTo>
                    <a:pt x="181" y="345"/>
                  </a:lnTo>
                  <a:lnTo>
                    <a:pt x="164" y="351"/>
                  </a:lnTo>
                  <a:lnTo>
                    <a:pt x="144" y="357"/>
                  </a:lnTo>
                  <a:lnTo>
                    <a:pt x="122" y="364"/>
                  </a:lnTo>
                  <a:lnTo>
                    <a:pt x="101" y="372"/>
                  </a:lnTo>
                  <a:lnTo>
                    <a:pt x="78" y="380"/>
                  </a:lnTo>
                  <a:lnTo>
                    <a:pt x="60" y="386"/>
                  </a:lnTo>
                  <a:lnTo>
                    <a:pt x="44" y="392"/>
                  </a:lnTo>
                  <a:lnTo>
                    <a:pt x="26" y="401"/>
                  </a:lnTo>
                  <a:lnTo>
                    <a:pt x="12" y="417"/>
                  </a:lnTo>
                  <a:lnTo>
                    <a:pt x="3" y="435"/>
                  </a:lnTo>
                  <a:lnTo>
                    <a:pt x="0" y="456"/>
                  </a:lnTo>
                  <a:lnTo>
                    <a:pt x="0" y="528"/>
                  </a:lnTo>
                  <a:lnTo>
                    <a:pt x="3" y="547"/>
                  </a:lnTo>
                  <a:lnTo>
                    <a:pt x="14" y="562"/>
                  </a:lnTo>
                  <a:lnTo>
                    <a:pt x="29" y="573"/>
                  </a:lnTo>
                  <a:lnTo>
                    <a:pt x="47" y="576"/>
                  </a:lnTo>
                  <a:lnTo>
                    <a:pt x="526" y="576"/>
                  </a:lnTo>
                  <a:lnTo>
                    <a:pt x="546" y="573"/>
                  </a:lnTo>
                  <a:lnTo>
                    <a:pt x="562" y="562"/>
                  </a:lnTo>
                  <a:lnTo>
                    <a:pt x="571" y="547"/>
                  </a:lnTo>
                  <a:lnTo>
                    <a:pt x="575" y="528"/>
                  </a:lnTo>
                  <a:lnTo>
                    <a:pt x="575" y="456"/>
                  </a:lnTo>
                  <a:lnTo>
                    <a:pt x="572" y="435"/>
                  </a:lnTo>
                  <a:lnTo>
                    <a:pt x="563" y="417"/>
                  </a:lnTo>
                  <a:lnTo>
                    <a:pt x="549" y="401"/>
                  </a:lnTo>
                  <a:lnTo>
                    <a:pt x="530" y="39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200">
                <a:latin typeface="+mn-lt"/>
              </a:endParaRPr>
            </a:p>
          </p:txBody>
        </p:sp>
        <p:sp>
          <p:nvSpPr>
            <p:cNvPr id="38" name="Chevron 37"/>
            <p:cNvSpPr/>
            <p:nvPr/>
          </p:nvSpPr>
          <p:spPr>
            <a:xfrm>
              <a:off x="6547421" y="4291385"/>
              <a:ext cx="109419" cy="185835"/>
            </a:xfrm>
            <a:prstGeom prst="chevron">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dirty="0" err="1" smtClean="0">
                <a:solidFill>
                  <a:schemeClr val="tx1"/>
                </a:solidFill>
              </a:endParaRPr>
            </a:p>
          </p:txBody>
        </p:sp>
        <p:sp>
          <p:nvSpPr>
            <p:cNvPr id="39" name="TextBox 38"/>
            <p:cNvSpPr txBox="1"/>
            <p:nvPr/>
          </p:nvSpPr>
          <p:spPr>
            <a:xfrm>
              <a:off x="6575302" y="4531944"/>
              <a:ext cx="567010" cy="328335"/>
            </a:xfrm>
            <a:prstGeom prst="rect">
              <a:avLst/>
            </a:prstGeom>
            <a:solidFill>
              <a:schemeClr val="accent3"/>
            </a:solidFill>
            <a:ln w="9525">
              <a:noFill/>
              <a:miter lim="800000"/>
              <a:headEnd/>
              <a:tailEnd/>
            </a:ln>
            <a:effectLst/>
          </p:spPr>
          <p:txBody>
            <a:bodyPr vert="horz" wrap="square" lIns="0" tIns="0" rIns="0" bIns="0" numCol="1" anchor="t"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algn="ctr"/>
              <a:r>
                <a:rPr lang="en-US" sz="1200" b="1" dirty="0" smtClean="0">
                  <a:solidFill>
                    <a:schemeClr val="bg1"/>
                  </a:solidFill>
                </a:rPr>
                <a:t>Customs officer</a:t>
              </a:r>
              <a:endParaRPr lang="en-US" sz="1200" b="1" dirty="0">
                <a:solidFill>
                  <a:schemeClr val="bg1"/>
                </a:solidFill>
              </a:endParaRPr>
            </a:p>
          </p:txBody>
        </p:sp>
        <p:sp>
          <p:nvSpPr>
            <p:cNvPr id="40" name="TextBox 39"/>
            <p:cNvSpPr txBox="1"/>
            <p:nvPr/>
          </p:nvSpPr>
          <p:spPr>
            <a:xfrm>
              <a:off x="6103748" y="4531944"/>
              <a:ext cx="471553" cy="209547"/>
            </a:xfrm>
            <a:prstGeom prst="rect">
              <a:avLst/>
            </a:prstGeom>
            <a:solidFill>
              <a:schemeClr val="accent3"/>
            </a:solidFill>
            <a:ln w="9525">
              <a:noFill/>
              <a:miter lim="800000"/>
              <a:headEnd/>
              <a:tailEnd/>
            </a:ln>
            <a:effectLst/>
          </p:spPr>
          <p:txBody>
            <a:bodyPr vert="horz" wrap="square" lIns="0" tIns="0" rIns="0" bIns="0" numCol="1" anchor="t"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algn="ctr"/>
              <a:r>
                <a:rPr lang="en-US" sz="1200" b="1" dirty="0" smtClean="0">
                  <a:solidFill>
                    <a:schemeClr val="bg1"/>
                  </a:solidFill>
                </a:rPr>
                <a:t>Agent</a:t>
              </a:r>
              <a:endParaRPr lang="en-US" sz="1200" b="1" dirty="0">
                <a:solidFill>
                  <a:schemeClr val="bg1"/>
                </a:solidFill>
              </a:endParaRPr>
            </a:p>
          </p:txBody>
        </p:sp>
        <p:sp>
          <p:nvSpPr>
            <p:cNvPr id="41" name="Bracket"/>
            <p:cNvSpPr>
              <a:spLocks/>
            </p:cNvSpPr>
            <p:nvPr>
              <p:custDataLst>
                <p:tags r:id="rId9"/>
              </p:custDataLst>
            </p:nvPr>
          </p:nvSpPr>
          <p:spPr bwMode="auto">
            <a:xfrm flipH="1" flipV="1">
              <a:off x="7122256" y="3776801"/>
              <a:ext cx="76538" cy="1231880"/>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 name="connsiteX0" fmla="*/ 0 w 115"/>
                <a:gd name="connsiteY0" fmla="*/ 0 h 1152"/>
                <a:gd name="connsiteX1" fmla="*/ 65 w 115"/>
                <a:gd name="connsiteY1" fmla="*/ 0 h 1152"/>
                <a:gd name="connsiteX2" fmla="*/ 65 w 115"/>
                <a:gd name="connsiteY2" fmla="*/ 528 h 1152"/>
                <a:gd name="connsiteX3" fmla="*/ 115 w 115"/>
                <a:gd name="connsiteY3" fmla="*/ 576 h 1152"/>
                <a:gd name="connsiteX4" fmla="*/ 65 w 115"/>
                <a:gd name="connsiteY4" fmla="*/ 624 h 1152"/>
                <a:gd name="connsiteX5" fmla="*/ 65 w 115"/>
                <a:gd name="connsiteY5" fmla="*/ 1152 h 1152"/>
                <a:gd name="connsiteX0" fmla="*/ 0 w 115"/>
                <a:gd name="connsiteY0" fmla="*/ 0 h 624"/>
                <a:gd name="connsiteX1" fmla="*/ 65 w 115"/>
                <a:gd name="connsiteY1" fmla="*/ 0 h 624"/>
                <a:gd name="connsiteX2" fmla="*/ 65 w 115"/>
                <a:gd name="connsiteY2" fmla="*/ 528 h 624"/>
                <a:gd name="connsiteX3" fmla="*/ 115 w 115"/>
                <a:gd name="connsiteY3" fmla="*/ 576 h 624"/>
                <a:gd name="connsiteX4" fmla="*/ 65 w 115"/>
                <a:gd name="connsiteY4" fmla="*/ 624 h 624"/>
                <a:gd name="connsiteX0" fmla="*/ 0 w 115"/>
                <a:gd name="connsiteY0" fmla="*/ 0 h 576"/>
                <a:gd name="connsiteX1" fmla="*/ 65 w 115"/>
                <a:gd name="connsiteY1" fmla="*/ 0 h 576"/>
                <a:gd name="connsiteX2" fmla="*/ 65 w 115"/>
                <a:gd name="connsiteY2" fmla="*/ 528 h 576"/>
                <a:gd name="connsiteX3" fmla="*/ 115 w 115"/>
                <a:gd name="connsiteY3" fmla="*/ 576 h 576"/>
                <a:gd name="connsiteX0" fmla="*/ 0 w 65"/>
                <a:gd name="connsiteY0" fmla="*/ 0 h 528"/>
                <a:gd name="connsiteX1" fmla="*/ 65 w 65"/>
                <a:gd name="connsiteY1" fmla="*/ 0 h 528"/>
                <a:gd name="connsiteX2" fmla="*/ 65 w 65"/>
                <a:gd name="connsiteY2" fmla="*/ 528 h 528"/>
                <a:gd name="connsiteX0" fmla="*/ 0 w 65"/>
                <a:gd name="connsiteY0" fmla="*/ 0 h 0"/>
                <a:gd name="connsiteX1" fmla="*/ 65 w 65"/>
                <a:gd name="connsiteY1" fmla="*/ 0 h 0"/>
                <a:gd name="connsiteX0" fmla="*/ 0 w 2507"/>
                <a:gd name="connsiteY0" fmla="*/ 3515729 h 3515729"/>
                <a:gd name="connsiteX1" fmla="*/ 2507 w 2507"/>
                <a:gd name="connsiteY1" fmla="*/ 0 h 3515729"/>
                <a:gd name="connsiteX0" fmla="*/ 0 w 2507"/>
                <a:gd name="connsiteY0" fmla="*/ 3515729 h 3515729"/>
                <a:gd name="connsiteX1" fmla="*/ 2507 w 2507"/>
                <a:gd name="connsiteY1" fmla="*/ 0 h 3515729"/>
                <a:gd name="connsiteX2" fmla="*/ 72 w 2507"/>
                <a:gd name="connsiteY2" fmla="*/ 3515729 h 3515729"/>
                <a:gd name="connsiteX0" fmla="*/ 0 w 2507"/>
                <a:gd name="connsiteY0" fmla="*/ 3515729 h 4353929"/>
                <a:gd name="connsiteX1" fmla="*/ 2507 w 2507"/>
                <a:gd name="connsiteY1" fmla="*/ 0 h 4353929"/>
                <a:gd name="connsiteX2" fmla="*/ 72 w 2507"/>
                <a:gd name="connsiteY2" fmla="*/ 3515729 h 4353929"/>
                <a:gd name="connsiteX3" fmla="*/ 72 w 2507"/>
                <a:gd name="connsiteY3" fmla="*/ 4353929 h 4353929"/>
                <a:gd name="connsiteX0" fmla="*/ 0 w 2507"/>
                <a:gd name="connsiteY0" fmla="*/ 3515729 h 4430129"/>
                <a:gd name="connsiteX1" fmla="*/ 2507 w 2507"/>
                <a:gd name="connsiteY1" fmla="*/ 0 h 4430129"/>
                <a:gd name="connsiteX2" fmla="*/ 72 w 2507"/>
                <a:gd name="connsiteY2" fmla="*/ 3515729 h 4430129"/>
                <a:gd name="connsiteX3" fmla="*/ 72 w 2507"/>
                <a:gd name="connsiteY3" fmla="*/ 4353929 h 4430129"/>
                <a:gd name="connsiteX4" fmla="*/ 127 w 2507"/>
                <a:gd name="connsiteY4" fmla="*/ 4430129 h 4430129"/>
                <a:gd name="connsiteX0" fmla="*/ 0 w 2507"/>
                <a:gd name="connsiteY0" fmla="*/ 3515729 h 4506329"/>
                <a:gd name="connsiteX1" fmla="*/ 2507 w 2507"/>
                <a:gd name="connsiteY1" fmla="*/ 0 h 4506329"/>
                <a:gd name="connsiteX2" fmla="*/ 72 w 2507"/>
                <a:gd name="connsiteY2" fmla="*/ 3515729 h 4506329"/>
                <a:gd name="connsiteX3" fmla="*/ 72 w 2507"/>
                <a:gd name="connsiteY3" fmla="*/ 4353929 h 4506329"/>
                <a:gd name="connsiteX4" fmla="*/ 127 w 2507"/>
                <a:gd name="connsiteY4" fmla="*/ 4430129 h 4506329"/>
                <a:gd name="connsiteX5" fmla="*/ 72 w 2507"/>
                <a:gd name="connsiteY5" fmla="*/ 4506329 h 4506329"/>
                <a:gd name="connsiteX0" fmla="*/ 0 w 2507"/>
                <a:gd name="connsiteY0" fmla="*/ 3515729 h 5344529"/>
                <a:gd name="connsiteX1" fmla="*/ 2507 w 2507"/>
                <a:gd name="connsiteY1" fmla="*/ 0 h 5344529"/>
                <a:gd name="connsiteX2" fmla="*/ 72 w 2507"/>
                <a:gd name="connsiteY2" fmla="*/ 3515729 h 5344529"/>
                <a:gd name="connsiteX3" fmla="*/ 72 w 2507"/>
                <a:gd name="connsiteY3" fmla="*/ 4353929 h 5344529"/>
                <a:gd name="connsiteX4" fmla="*/ 127 w 2507"/>
                <a:gd name="connsiteY4" fmla="*/ 4430129 h 5344529"/>
                <a:gd name="connsiteX5" fmla="*/ 72 w 2507"/>
                <a:gd name="connsiteY5" fmla="*/ 4506329 h 5344529"/>
                <a:gd name="connsiteX6" fmla="*/ 72 w 2507"/>
                <a:gd name="connsiteY6" fmla="*/ 5344529 h 5344529"/>
                <a:gd name="connsiteX0" fmla="*/ 0 w 2507"/>
                <a:gd name="connsiteY0" fmla="*/ 3515729 h 5344529"/>
                <a:gd name="connsiteX1" fmla="*/ 2507 w 2507"/>
                <a:gd name="connsiteY1" fmla="*/ 0 h 5344529"/>
                <a:gd name="connsiteX2" fmla="*/ 72 w 2507"/>
                <a:gd name="connsiteY2" fmla="*/ 3515729 h 5344529"/>
                <a:gd name="connsiteX3" fmla="*/ 72 w 2507"/>
                <a:gd name="connsiteY3" fmla="*/ 4353929 h 5344529"/>
                <a:gd name="connsiteX4" fmla="*/ 127 w 2507"/>
                <a:gd name="connsiteY4" fmla="*/ 4430129 h 5344529"/>
                <a:gd name="connsiteX5" fmla="*/ 72 w 2507"/>
                <a:gd name="connsiteY5" fmla="*/ 4506329 h 5344529"/>
                <a:gd name="connsiteX6" fmla="*/ 72 w 2507"/>
                <a:gd name="connsiteY6" fmla="*/ 5344529 h 5344529"/>
                <a:gd name="connsiteX7" fmla="*/ 0 w 2507"/>
                <a:gd name="connsiteY7" fmla="*/ 5344529 h 5344529"/>
                <a:gd name="connsiteX0" fmla="*/ 0 w 2507"/>
                <a:gd name="connsiteY0" fmla="*/ 3515729 h 5344529"/>
                <a:gd name="connsiteX1" fmla="*/ 2507 w 2507"/>
                <a:gd name="connsiteY1" fmla="*/ 0 h 5344529"/>
                <a:gd name="connsiteX2" fmla="*/ 72 w 2507"/>
                <a:gd name="connsiteY2" fmla="*/ 3515729 h 5344529"/>
                <a:gd name="connsiteX3" fmla="*/ 72 w 2507"/>
                <a:gd name="connsiteY3" fmla="*/ 4353929 h 5344529"/>
                <a:gd name="connsiteX4" fmla="*/ 127 w 2507"/>
                <a:gd name="connsiteY4" fmla="*/ 4430129 h 5344529"/>
                <a:gd name="connsiteX5" fmla="*/ 72 w 2507"/>
                <a:gd name="connsiteY5" fmla="*/ 4506329 h 5344529"/>
                <a:gd name="connsiteX6" fmla="*/ 72 w 2507"/>
                <a:gd name="connsiteY6" fmla="*/ 5344529 h 5344529"/>
                <a:gd name="connsiteX7" fmla="*/ 0 w 2507"/>
                <a:gd name="connsiteY7" fmla="*/ 5344529 h 5344529"/>
                <a:gd name="connsiteX0" fmla="*/ 0 w 127"/>
                <a:gd name="connsiteY0" fmla="*/ 0 h 1828800"/>
                <a:gd name="connsiteX1" fmla="*/ 72 w 127"/>
                <a:gd name="connsiteY1" fmla="*/ 0 h 1828800"/>
                <a:gd name="connsiteX2" fmla="*/ 72 w 127"/>
                <a:gd name="connsiteY2" fmla="*/ 0 h 1828800"/>
                <a:gd name="connsiteX3" fmla="*/ 72 w 127"/>
                <a:gd name="connsiteY3" fmla="*/ 838200 h 1828800"/>
                <a:gd name="connsiteX4" fmla="*/ 127 w 127"/>
                <a:gd name="connsiteY4" fmla="*/ 914400 h 1828800"/>
                <a:gd name="connsiteX5" fmla="*/ 72 w 127"/>
                <a:gd name="connsiteY5" fmla="*/ 990600 h 1828800"/>
                <a:gd name="connsiteX6" fmla="*/ 72 w 127"/>
                <a:gd name="connsiteY6" fmla="*/ 1828800 h 1828800"/>
                <a:gd name="connsiteX7" fmla="*/ 0 w 127"/>
                <a:gd name="connsiteY7" fmla="*/ 1828800 h 1828800"/>
                <a:gd name="connsiteX0" fmla="*/ 0 w 127"/>
                <a:gd name="connsiteY0" fmla="*/ 0 h 1828800"/>
                <a:gd name="connsiteX1" fmla="*/ 72 w 127"/>
                <a:gd name="connsiteY1" fmla="*/ 0 h 1828800"/>
                <a:gd name="connsiteX2" fmla="*/ 72 w 127"/>
                <a:gd name="connsiteY2" fmla="*/ 838199 h 1828800"/>
                <a:gd name="connsiteX3" fmla="*/ 72 w 127"/>
                <a:gd name="connsiteY3" fmla="*/ 838200 h 1828800"/>
                <a:gd name="connsiteX4" fmla="*/ 127 w 127"/>
                <a:gd name="connsiteY4" fmla="*/ 914400 h 1828800"/>
                <a:gd name="connsiteX5" fmla="*/ 72 w 127"/>
                <a:gd name="connsiteY5" fmla="*/ 990600 h 1828800"/>
                <a:gd name="connsiteX6" fmla="*/ 72 w 127"/>
                <a:gd name="connsiteY6" fmla="*/ 1828800 h 1828800"/>
                <a:gd name="connsiteX7" fmla="*/ 0 w 127"/>
                <a:gd name="connsiteY7" fmla="*/ 1828800 h 1828800"/>
                <a:gd name="connsiteX0" fmla="*/ 0 w 127"/>
                <a:gd name="connsiteY0" fmla="*/ 0 h 1828800"/>
                <a:gd name="connsiteX1" fmla="*/ 72 w 127"/>
                <a:gd name="connsiteY1" fmla="*/ 0 h 1828800"/>
                <a:gd name="connsiteX2" fmla="*/ 72 w 127"/>
                <a:gd name="connsiteY2" fmla="*/ 838199 h 1828800"/>
                <a:gd name="connsiteX3" fmla="*/ 127 w 127"/>
                <a:gd name="connsiteY3" fmla="*/ 914399 h 1828800"/>
                <a:gd name="connsiteX4" fmla="*/ 127 w 127"/>
                <a:gd name="connsiteY4" fmla="*/ 914400 h 1828800"/>
                <a:gd name="connsiteX5" fmla="*/ 72 w 127"/>
                <a:gd name="connsiteY5" fmla="*/ 990600 h 1828800"/>
                <a:gd name="connsiteX6" fmla="*/ 72 w 127"/>
                <a:gd name="connsiteY6" fmla="*/ 1828800 h 1828800"/>
                <a:gd name="connsiteX7" fmla="*/ 0 w 127"/>
                <a:gd name="connsiteY7" fmla="*/ 1828800 h 1828800"/>
                <a:gd name="connsiteX0" fmla="*/ 0 w 127"/>
                <a:gd name="connsiteY0" fmla="*/ 0 h 1828800"/>
                <a:gd name="connsiteX1" fmla="*/ 72 w 127"/>
                <a:gd name="connsiteY1" fmla="*/ 0 h 1828800"/>
                <a:gd name="connsiteX2" fmla="*/ 72 w 127"/>
                <a:gd name="connsiteY2" fmla="*/ 838199 h 1828800"/>
                <a:gd name="connsiteX3" fmla="*/ 127 w 127"/>
                <a:gd name="connsiteY3" fmla="*/ 914399 h 1828800"/>
                <a:gd name="connsiteX4" fmla="*/ 72 w 127"/>
                <a:gd name="connsiteY4" fmla="*/ 990599 h 1828800"/>
                <a:gd name="connsiteX5" fmla="*/ 72 w 127"/>
                <a:gd name="connsiteY5" fmla="*/ 990600 h 1828800"/>
                <a:gd name="connsiteX6" fmla="*/ 72 w 127"/>
                <a:gd name="connsiteY6" fmla="*/ 1828800 h 1828800"/>
                <a:gd name="connsiteX7" fmla="*/ 0 w 127"/>
                <a:gd name="connsiteY7" fmla="*/ 1828800 h 1828800"/>
                <a:gd name="connsiteX0" fmla="*/ 0 w 127"/>
                <a:gd name="connsiteY0" fmla="*/ 0 h 1828800"/>
                <a:gd name="connsiteX1" fmla="*/ 72 w 127"/>
                <a:gd name="connsiteY1" fmla="*/ 0 h 1828800"/>
                <a:gd name="connsiteX2" fmla="*/ 72 w 127"/>
                <a:gd name="connsiteY2" fmla="*/ 838199 h 1828800"/>
                <a:gd name="connsiteX3" fmla="*/ 127 w 127"/>
                <a:gd name="connsiteY3" fmla="*/ 914399 h 1828800"/>
                <a:gd name="connsiteX4" fmla="*/ 72 w 127"/>
                <a:gd name="connsiteY4" fmla="*/ 990599 h 1828800"/>
                <a:gd name="connsiteX5" fmla="*/ 72 w 127"/>
                <a:gd name="connsiteY5" fmla="*/ 1828799 h 1828800"/>
                <a:gd name="connsiteX6" fmla="*/ 72 w 127"/>
                <a:gd name="connsiteY6" fmla="*/ 1828800 h 1828800"/>
                <a:gd name="connsiteX7" fmla="*/ 0 w 127"/>
                <a:gd name="connsiteY7" fmla="*/ 1828800 h 1828800"/>
                <a:gd name="connsiteX0" fmla="*/ 0 w 127"/>
                <a:gd name="connsiteY0" fmla="*/ 0 h 1828800"/>
                <a:gd name="connsiteX1" fmla="*/ 72 w 127"/>
                <a:gd name="connsiteY1" fmla="*/ 0 h 1828800"/>
                <a:gd name="connsiteX2" fmla="*/ 72 w 127"/>
                <a:gd name="connsiteY2" fmla="*/ 838199 h 1828800"/>
                <a:gd name="connsiteX3" fmla="*/ 127 w 127"/>
                <a:gd name="connsiteY3" fmla="*/ 914399 h 1828800"/>
                <a:gd name="connsiteX4" fmla="*/ 72 w 127"/>
                <a:gd name="connsiteY4" fmla="*/ 990599 h 1828800"/>
                <a:gd name="connsiteX5" fmla="*/ 72 w 127"/>
                <a:gd name="connsiteY5" fmla="*/ 1828799 h 1828800"/>
                <a:gd name="connsiteX6" fmla="*/ 0 w 127"/>
                <a:gd name="connsiteY6" fmla="*/ 1828799 h 1828800"/>
                <a:gd name="connsiteX7" fmla="*/ 0 w 127"/>
                <a:gd name="connsiteY7" fmla="*/ 1828800 h 1828800"/>
                <a:gd name="connsiteX0" fmla="*/ 0 w 127"/>
                <a:gd name="connsiteY0" fmla="*/ 0 h 1828800"/>
                <a:gd name="connsiteX1" fmla="*/ 72 w 127"/>
                <a:gd name="connsiteY1" fmla="*/ 0 h 1828800"/>
                <a:gd name="connsiteX2" fmla="*/ 72 w 127"/>
                <a:gd name="connsiteY2" fmla="*/ 838199 h 1828800"/>
                <a:gd name="connsiteX3" fmla="*/ 127 w 127"/>
                <a:gd name="connsiteY3" fmla="*/ 914399 h 1828800"/>
                <a:gd name="connsiteX4" fmla="*/ 72 w 127"/>
                <a:gd name="connsiteY4" fmla="*/ 990599 h 1828800"/>
                <a:gd name="connsiteX5" fmla="*/ 72 w 127"/>
                <a:gd name="connsiteY5" fmla="*/ 1828799 h 1828800"/>
                <a:gd name="connsiteX6" fmla="*/ 0 w 127"/>
                <a:gd name="connsiteY6" fmla="*/ 1828799 h 1828800"/>
                <a:gd name="connsiteX7" fmla="*/ 0 w 127"/>
                <a:gd name="connsiteY7" fmla="*/ 1828800 h 1828800"/>
                <a:gd name="connsiteX0" fmla="*/ 0 w 127"/>
                <a:gd name="connsiteY0" fmla="*/ 0 h 1828800"/>
                <a:gd name="connsiteX1" fmla="*/ 45 w 127"/>
                <a:gd name="connsiteY1" fmla="*/ 0 h 1828800"/>
                <a:gd name="connsiteX2" fmla="*/ 72 w 127"/>
                <a:gd name="connsiteY2" fmla="*/ 838199 h 1828800"/>
                <a:gd name="connsiteX3" fmla="*/ 127 w 127"/>
                <a:gd name="connsiteY3" fmla="*/ 914399 h 1828800"/>
                <a:gd name="connsiteX4" fmla="*/ 72 w 127"/>
                <a:gd name="connsiteY4" fmla="*/ 990599 h 1828800"/>
                <a:gd name="connsiteX5" fmla="*/ 72 w 127"/>
                <a:gd name="connsiteY5" fmla="*/ 1828799 h 1828800"/>
                <a:gd name="connsiteX6" fmla="*/ 0 w 127"/>
                <a:gd name="connsiteY6" fmla="*/ 1828799 h 1828800"/>
                <a:gd name="connsiteX7" fmla="*/ 0 w 127"/>
                <a:gd name="connsiteY7" fmla="*/ 1828800 h 1828800"/>
                <a:gd name="connsiteX0" fmla="*/ 0 w 127"/>
                <a:gd name="connsiteY0" fmla="*/ 0 h 1828800"/>
                <a:gd name="connsiteX1" fmla="*/ 45 w 127"/>
                <a:gd name="connsiteY1" fmla="*/ 0 h 1828800"/>
                <a:gd name="connsiteX2" fmla="*/ 45 w 127"/>
                <a:gd name="connsiteY2" fmla="*/ 867689 h 1828800"/>
                <a:gd name="connsiteX3" fmla="*/ 127 w 127"/>
                <a:gd name="connsiteY3" fmla="*/ 914399 h 1828800"/>
                <a:gd name="connsiteX4" fmla="*/ 72 w 127"/>
                <a:gd name="connsiteY4" fmla="*/ 990599 h 1828800"/>
                <a:gd name="connsiteX5" fmla="*/ 72 w 127"/>
                <a:gd name="connsiteY5" fmla="*/ 1828799 h 1828800"/>
                <a:gd name="connsiteX6" fmla="*/ 0 w 127"/>
                <a:gd name="connsiteY6" fmla="*/ 1828799 h 1828800"/>
                <a:gd name="connsiteX7" fmla="*/ 0 w 127"/>
                <a:gd name="connsiteY7" fmla="*/ 1828800 h 1828800"/>
                <a:gd name="connsiteX0" fmla="*/ 0 w 80"/>
                <a:gd name="connsiteY0" fmla="*/ 0 h 1828800"/>
                <a:gd name="connsiteX1" fmla="*/ 45 w 80"/>
                <a:gd name="connsiteY1" fmla="*/ 0 h 1828800"/>
                <a:gd name="connsiteX2" fmla="*/ 45 w 80"/>
                <a:gd name="connsiteY2" fmla="*/ 867689 h 1828800"/>
                <a:gd name="connsiteX3" fmla="*/ 80 w 80"/>
                <a:gd name="connsiteY3" fmla="*/ 914400 h 1828800"/>
                <a:gd name="connsiteX4" fmla="*/ 72 w 80"/>
                <a:gd name="connsiteY4" fmla="*/ 990599 h 1828800"/>
                <a:gd name="connsiteX5" fmla="*/ 72 w 80"/>
                <a:gd name="connsiteY5" fmla="*/ 1828799 h 1828800"/>
                <a:gd name="connsiteX6" fmla="*/ 0 w 80"/>
                <a:gd name="connsiteY6" fmla="*/ 1828799 h 1828800"/>
                <a:gd name="connsiteX7" fmla="*/ 0 w 80"/>
                <a:gd name="connsiteY7" fmla="*/ 1828800 h 1828800"/>
                <a:gd name="connsiteX0" fmla="*/ 0 w 80"/>
                <a:gd name="connsiteY0" fmla="*/ 0 h 1828800"/>
                <a:gd name="connsiteX1" fmla="*/ 45 w 80"/>
                <a:gd name="connsiteY1" fmla="*/ 0 h 1828800"/>
                <a:gd name="connsiteX2" fmla="*/ 45 w 80"/>
                <a:gd name="connsiteY2" fmla="*/ 867689 h 1828800"/>
                <a:gd name="connsiteX3" fmla="*/ 80 w 80"/>
                <a:gd name="connsiteY3" fmla="*/ 914400 h 1828800"/>
                <a:gd name="connsiteX4" fmla="*/ 45 w 80"/>
                <a:gd name="connsiteY4" fmla="*/ 961111 h 1828800"/>
                <a:gd name="connsiteX5" fmla="*/ 72 w 80"/>
                <a:gd name="connsiteY5" fmla="*/ 1828799 h 1828800"/>
                <a:gd name="connsiteX6" fmla="*/ 0 w 80"/>
                <a:gd name="connsiteY6" fmla="*/ 1828799 h 1828800"/>
                <a:gd name="connsiteX7" fmla="*/ 0 w 80"/>
                <a:gd name="connsiteY7" fmla="*/ 1828800 h 1828800"/>
                <a:gd name="connsiteX0" fmla="*/ 0 w 80"/>
                <a:gd name="connsiteY0" fmla="*/ 0 h 1828800"/>
                <a:gd name="connsiteX1" fmla="*/ 45 w 80"/>
                <a:gd name="connsiteY1" fmla="*/ 0 h 1828800"/>
                <a:gd name="connsiteX2" fmla="*/ 45 w 80"/>
                <a:gd name="connsiteY2" fmla="*/ 867689 h 1828800"/>
                <a:gd name="connsiteX3" fmla="*/ 80 w 80"/>
                <a:gd name="connsiteY3" fmla="*/ 914400 h 1828800"/>
                <a:gd name="connsiteX4" fmla="*/ 45 w 80"/>
                <a:gd name="connsiteY4" fmla="*/ 961111 h 1828800"/>
                <a:gd name="connsiteX5" fmla="*/ 45 w 80"/>
                <a:gd name="connsiteY5" fmla="*/ 1828800 h 1828800"/>
                <a:gd name="connsiteX6" fmla="*/ 0 w 80"/>
                <a:gd name="connsiteY6" fmla="*/ 1828799 h 1828800"/>
                <a:gd name="connsiteX7" fmla="*/ 0 w 80"/>
                <a:gd name="connsiteY7" fmla="*/ 1828800 h 1828800"/>
                <a:gd name="connsiteX0" fmla="*/ 0 w 80"/>
                <a:gd name="connsiteY0" fmla="*/ 0 h 1828800"/>
                <a:gd name="connsiteX1" fmla="*/ 45 w 80"/>
                <a:gd name="connsiteY1" fmla="*/ 0 h 1828800"/>
                <a:gd name="connsiteX2" fmla="*/ 45 w 80"/>
                <a:gd name="connsiteY2" fmla="*/ 867689 h 1828800"/>
                <a:gd name="connsiteX3" fmla="*/ 80 w 80"/>
                <a:gd name="connsiteY3" fmla="*/ 914400 h 1828800"/>
                <a:gd name="connsiteX4" fmla="*/ 45 w 80"/>
                <a:gd name="connsiteY4" fmla="*/ 961111 h 1828800"/>
                <a:gd name="connsiteX5" fmla="*/ 45 w 80"/>
                <a:gd name="connsiteY5" fmla="*/ 1828800 h 1828800"/>
                <a:gd name="connsiteX6" fmla="*/ 0 w 80"/>
                <a:gd name="connsiteY6" fmla="*/ 1828800 h 1828800"/>
                <a:gd name="connsiteX7" fmla="*/ 0 w 80"/>
                <a:gd name="connsiteY7"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 h="1828800">
                  <a:moveTo>
                    <a:pt x="0" y="0"/>
                  </a:moveTo>
                  <a:lnTo>
                    <a:pt x="45" y="0"/>
                  </a:lnTo>
                  <a:lnTo>
                    <a:pt x="45" y="867689"/>
                  </a:lnTo>
                  <a:lnTo>
                    <a:pt x="80" y="914400"/>
                  </a:lnTo>
                  <a:lnTo>
                    <a:pt x="45" y="961111"/>
                  </a:lnTo>
                  <a:lnTo>
                    <a:pt x="45" y="1828800"/>
                  </a:lnTo>
                  <a:lnTo>
                    <a:pt x="0" y="1828800"/>
                  </a:lnTo>
                  <a:lnTo>
                    <a:pt x="0" y="1828800"/>
                  </a:lnTo>
                </a:path>
              </a:pathLst>
            </a:custGeom>
            <a:solidFill>
              <a:schemeClr val="accent3"/>
            </a:solidFill>
            <a:ln w="952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noAutofit/>
            </a:bodyPr>
            <a:lstStyle/>
            <a:p>
              <a:endParaRPr lang="en-US" sz="1200">
                <a:latin typeface="+mn-lt"/>
              </a:endParaRPr>
            </a:p>
          </p:txBody>
        </p:sp>
        <p:grpSp>
          <p:nvGrpSpPr>
            <p:cNvPr id="42" name="Group 41"/>
            <p:cNvGrpSpPr>
              <a:grpSpLocks/>
            </p:cNvGrpSpPr>
            <p:nvPr/>
          </p:nvGrpSpPr>
          <p:grpSpPr>
            <a:xfrm>
              <a:off x="6748991" y="4170723"/>
              <a:ext cx="269994" cy="333639"/>
              <a:chOff x="365322" y="3180966"/>
              <a:chExt cx="944716" cy="929612"/>
            </a:xfrm>
            <a:solidFill>
              <a:schemeClr val="accent3"/>
            </a:solidFill>
          </p:grpSpPr>
          <p:grpSp>
            <p:nvGrpSpPr>
              <p:cNvPr id="43" name="Group 42"/>
              <p:cNvGrpSpPr/>
              <p:nvPr/>
            </p:nvGrpSpPr>
            <p:grpSpPr>
              <a:xfrm>
                <a:off x="365322" y="3238070"/>
                <a:ext cx="944716" cy="872508"/>
                <a:chOff x="1860550" y="2346325"/>
                <a:chExt cx="747713" cy="690563"/>
              </a:xfrm>
              <a:grpFill/>
            </p:grpSpPr>
            <p:sp>
              <p:nvSpPr>
                <p:cNvPr id="45" name="Freeform 29"/>
                <p:cNvSpPr>
                  <a:spLocks/>
                </p:cNvSpPr>
                <p:nvPr/>
              </p:nvSpPr>
              <p:spPr bwMode="auto">
                <a:xfrm>
                  <a:off x="1860550" y="2751138"/>
                  <a:ext cx="747713" cy="285750"/>
                </a:xfrm>
                <a:custGeom>
                  <a:avLst/>
                  <a:gdLst>
                    <a:gd name="T0" fmla="*/ 986 w 1491"/>
                    <a:gd name="T1" fmla="*/ 0 h 570"/>
                    <a:gd name="T2" fmla="*/ 845 w 1491"/>
                    <a:gd name="T3" fmla="*/ 422 h 570"/>
                    <a:gd name="T4" fmla="*/ 795 w 1491"/>
                    <a:gd name="T5" fmla="*/ 112 h 570"/>
                    <a:gd name="T6" fmla="*/ 822 w 1491"/>
                    <a:gd name="T7" fmla="*/ 67 h 570"/>
                    <a:gd name="T8" fmla="*/ 818 w 1491"/>
                    <a:gd name="T9" fmla="*/ 22 h 570"/>
                    <a:gd name="T10" fmla="*/ 752 w 1491"/>
                    <a:gd name="T11" fmla="*/ 22 h 570"/>
                    <a:gd name="T12" fmla="*/ 739 w 1491"/>
                    <a:gd name="T13" fmla="*/ 22 h 570"/>
                    <a:gd name="T14" fmla="*/ 673 w 1491"/>
                    <a:gd name="T15" fmla="*/ 22 h 570"/>
                    <a:gd name="T16" fmla="*/ 669 w 1491"/>
                    <a:gd name="T17" fmla="*/ 67 h 570"/>
                    <a:gd name="T18" fmla="*/ 696 w 1491"/>
                    <a:gd name="T19" fmla="*/ 112 h 570"/>
                    <a:gd name="T20" fmla="*/ 646 w 1491"/>
                    <a:gd name="T21" fmla="*/ 422 h 570"/>
                    <a:gd name="T22" fmla="*/ 505 w 1491"/>
                    <a:gd name="T23" fmla="*/ 0 h 570"/>
                    <a:gd name="T24" fmla="*/ 81 w 1491"/>
                    <a:gd name="T25" fmla="*/ 570 h 570"/>
                    <a:gd name="T26" fmla="*/ 739 w 1491"/>
                    <a:gd name="T27" fmla="*/ 570 h 570"/>
                    <a:gd name="T28" fmla="*/ 752 w 1491"/>
                    <a:gd name="T29" fmla="*/ 570 h 570"/>
                    <a:gd name="T30" fmla="*/ 1410 w 1491"/>
                    <a:gd name="T31" fmla="*/ 570 h 570"/>
                    <a:gd name="T32" fmla="*/ 986 w 1491"/>
                    <a:gd name="T33"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1" h="570">
                      <a:moveTo>
                        <a:pt x="986" y="0"/>
                      </a:moveTo>
                      <a:cubicBezTo>
                        <a:pt x="845" y="422"/>
                        <a:pt x="845" y="422"/>
                        <a:pt x="845" y="422"/>
                      </a:cubicBezTo>
                      <a:cubicBezTo>
                        <a:pt x="795" y="112"/>
                        <a:pt x="795" y="112"/>
                        <a:pt x="795" y="112"/>
                      </a:cubicBezTo>
                      <a:cubicBezTo>
                        <a:pt x="822" y="67"/>
                        <a:pt x="822" y="67"/>
                        <a:pt x="822" y="67"/>
                      </a:cubicBezTo>
                      <a:cubicBezTo>
                        <a:pt x="818" y="22"/>
                        <a:pt x="818" y="22"/>
                        <a:pt x="818" y="22"/>
                      </a:cubicBezTo>
                      <a:cubicBezTo>
                        <a:pt x="752" y="22"/>
                        <a:pt x="752" y="22"/>
                        <a:pt x="752" y="22"/>
                      </a:cubicBezTo>
                      <a:cubicBezTo>
                        <a:pt x="739" y="22"/>
                        <a:pt x="739" y="22"/>
                        <a:pt x="739" y="22"/>
                      </a:cubicBezTo>
                      <a:cubicBezTo>
                        <a:pt x="673" y="22"/>
                        <a:pt x="673" y="22"/>
                        <a:pt x="673" y="22"/>
                      </a:cubicBezTo>
                      <a:cubicBezTo>
                        <a:pt x="669" y="67"/>
                        <a:pt x="669" y="67"/>
                        <a:pt x="669" y="67"/>
                      </a:cubicBezTo>
                      <a:cubicBezTo>
                        <a:pt x="696" y="112"/>
                        <a:pt x="696" y="112"/>
                        <a:pt x="696" y="112"/>
                      </a:cubicBezTo>
                      <a:cubicBezTo>
                        <a:pt x="646" y="422"/>
                        <a:pt x="646" y="422"/>
                        <a:pt x="646" y="422"/>
                      </a:cubicBezTo>
                      <a:cubicBezTo>
                        <a:pt x="505" y="0"/>
                        <a:pt x="505" y="0"/>
                        <a:pt x="505" y="0"/>
                      </a:cubicBezTo>
                      <a:cubicBezTo>
                        <a:pt x="0" y="135"/>
                        <a:pt x="81" y="570"/>
                        <a:pt x="81" y="570"/>
                      </a:cubicBezTo>
                      <a:cubicBezTo>
                        <a:pt x="739" y="570"/>
                        <a:pt x="739" y="570"/>
                        <a:pt x="739" y="570"/>
                      </a:cubicBezTo>
                      <a:cubicBezTo>
                        <a:pt x="752" y="570"/>
                        <a:pt x="752" y="570"/>
                        <a:pt x="752" y="570"/>
                      </a:cubicBezTo>
                      <a:cubicBezTo>
                        <a:pt x="1410" y="570"/>
                        <a:pt x="1410" y="570"/>
                        <a:pt x="1410" y="570"/>
                      </a:cubicBezTo>
                      <a:cubicBezTo>
                        <a:pt x="1410" y="570"/>
                        <a:pt x="1491" y="135"/>
                        <a:pt x="986" y="0"/>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200">
                    <a:latin typeface="+mn-lt"/>
                  </a:endParaRPr>
                </a:p>
              </p:txBody>
            </p:sp>
            <p:sp>
              <p:nvSpPr>
                <p:cNvPr id="46" name="Freeform 30"/>
                <p:cNvSpPr>
                  <a:spLocks noEditPoints="1"/>
                </p:cNvSpPr>
                <p:nvPr/>
              </p:nvSpPr>
              <p:spPr bwMode="auto">
                <a:xfrm>
                  <a:off x="2060575" y="2346325"/>
                  <a:ext cx="373063" cy="387350"/>
                </a:xfrm>
                <a:custGeom>
                  <a:avLst/>
                  <a:gdLst>
                    <a:gd name="T0" fmla="*/ 369 w 745"/>
                    <a:gd name="T1" fmla="*/ 773 h 774"/>
                    <a:gd name="T2" fmla="*/ 739 w 745"/>
                    <a:gd name="T3" fmla="*/ 383 h 774"/>
                    <a:gd name="T4" fmla="*/ 380 w 745"/>
                    <a:gd name="T5" fmla="*/ 3 h 774"/>
                    <a:gd name="T6" fmla="*/ 1 w 745"/>
                    <a:gd name="T7" fmla="*/ 371 h 774"/>
                    <a:gd name="T8" fmla="*/ 369 w 745"/>
                    <a:gd name="T9" fmla="*/ 773 h 774"/>
                    <a:gd name="T10" fmla="*/ 124 w 745"/>
                    <a:gd name="T11" fmla="*/ 358 h 774"/>
                    <a:gd name="T12" fmla="*/ 270 w 745"/>
                    <a:gd name="T13" fmla="*/ 208 h 774"/>
                    <a:gd name="T14" fmla="*/ 279 w 745"/>
                    <a:gd name="T15" fmla="*/ 196 h 774"/>
                    <a:gd name="T16" fmla="*/ 436 w 745"/>
                    <a:gd name="T17" fmla="*/ 349 h 774"/>
                    <a:gd name="T18" fmla="*/ 646 w 745"/>
                    <a:gd name="T19" fmla="*/ 380 h 774"/>
                    <a:gd name="T20" fmla="*/ 633 w 745"/>
                    <a:gd name="T21" fmla="*/ 465 h 774"/>
                    <a:gd name="T22" fmla="*/ 354 w 745"/>
                    <a:gd name="T23" fmla="*/ 677 h 774"/>
                    <a:gd name="T24" fmla="*/ 98 w 745"/>
                    <a:gd name="T25" fmla="*/ 431 h 774"/>
                    <a:gd name="T26" fmla="*/ 124 w 745"/>
                    <a:gd name="T27" fmla="*/ 35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5" h="774">
                      <a:moveTo>
                        <a:pt x="369" y="773"/>
                      </a:moveTo>
                      <a:cubicBezTo>
                        <a:pt x="571" y="774"/>
                        <a:pt x="734" y="577"/>
                        <a:pt x="739" y="383"/>
                      </a:cubicBezTo>
                      <a:cubicBezTo>
                        <a:pt x="745" y="177"/>
                        <a:pt x="578" y="11"/>
                        <a:pt x="380" y="3"/>
                      </a:cubicBezTo>
                      <a:cubicBezTo>
                        <a:pt x="171" y="0"/>
                        <a:pt x="0" y="171"/>
                        <a:pt x="1" y="371"/>
                      </a:cubicBezTo>
                      <a:cubicBezTo>
                        <a:pt x="1" y="573"/>
                        <a:pt x="163" y="772"/>
                        <a:pt x="369" y="773"/>
                      </a:cubicBezTo>
                      <a:close/>
                      <a:moveTo>
                        <a:pt x="124" y="358"/>
                      </a:moveTo>
                      <a:cubicBezTo>
                        <a:pt x="183" y="322"/>
                        <a:pt x="230" y="268"/>
                        <a:pt x="270" y="208"/>
                      </a:cubicBezTo>
                      <a:cubicBezTo>
                        <a:pt x="272" y="205"/>
                        <a:pt x="274" y="202"/>
                        <a:pt x="279" y="196"/>
                      </a:cubicBezTo>
                      <a:cubicBezTo>
                        <a:pt x="323" y="258"/>
                        <a:pt x="366" y="319"/>
                        <a:pt x="436" y="349"/>
                      </a:cubicBezTo>
                      <a:cubicBezTo>
                        <a:pt x="503" y="379"/>
                        <a:pt x="573" y="384"/>
                        <a:pt x="646" y="380"/>
                      </a:cubicBezTo>
                      <a:cubicBezTo>
                        <a:pt x="647" y="409"/>
                        <a:pt x="642" y="437"/>
                        <a:pt x="633" y="465"/>
                      </a:cubicBezTo>
                      <a:cubicBezTo>
                        <a:pt x="596" y="590"/>
                        <a:pt x="478" y="686"/>
                        <a:pt x="354" y="677"/>
                      </a:cubicBezTo>
                      <a:cubicBezTo>
                        <a:pt x="226" y="667"/>
                        <a:pt x="122" y="560"/>
                        <a:pt x="98" y="431"/>
                      </a:cubicBezTo>
                      <a:cubicBezTo>
                        <a:pt x="92" y="399"/>
                        <a:pt x="93" y="377"/>
                        <a:pt x="124" y="35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200">
                    <a:latin typeface="+mn-lt"/>
                  </a:endParaRPr>
                </a:p>
              </p:txBody>
            </p:sp>
          </p:grpSp>
          <p:sp>
            <p:nvSpPr>
              <p:cNvPr id="44" name="Oval 196"/>
              <p:cNvSpPr/>
              <p:nvPr/>
            </p:nvSpPr>
            <p:spPr>
              <a:xfrm rot="1308023">
                <a:off x="543465" y="3180966"/>
                <a:ext cx="597494" cy="634085"/>
              </a:xfrm>
              <a:custGeom>
                <a:avLst/>
                <a:gdLst/>
                <a:ahLst/>
                <a:cxnLst/>
                <a:rect l="l" t="t" r="r" b="b"/>
                <a:pathLst>
                  <a:path w="1398018" h="1483632">
                    <a:moveTo>
                      <a:pt x="700089" y="0"/>
                    </a:moveTo>
                    <a:cubicBezTo>
                      <a:pt x="1079548" y="0"/>
                      <a:pt x="1388497" y="301894"/>
                      <a:pt x="1398018" y="678655"/>
                    </a:cubicBezTo>
                    <a:lnTo>
                      <a:pt x="1331341" y="678655"/>
                    </a:lnTo>
                    <a:cubicBezTo>
                      <a:pt x="1321811" y="338722"/>
                      <a:pt x="1042720" y="66677"/>
                      <a:pt x="700089" y="66677"/>
                    </a:cubicBezTo>
                    <a:cubicBezTo>
                      <a:pt x="350265" y="66677"/>
                      <a:pt x="66677" y="350265"/>
                      <a:pt x="66677" y="700089"/>
                    </a:cubicBezTo>
                    <a:cubicBezTo>
                      <a:pt x="66677" y="1007399"/>
                      <a:pt x="285524" y="1263592"/>
                      <a:pt x="576213" y="1319499"/>
                    </a:cubicBezTo>
                    <a:cubicBezTo>
                      <a:pt x="591267" y="1269313"/>
                      <a:pt x="638149" y="1233490"/>
                      <a:pt x="693398" y="1233490"/>
                    </a:cubicBezTo>
                    <a:cubicBezTo>
                      <a:pt x="762473" y="1233490"/>
                      <a:pt x="818469" y="1289486"/>
                      <a:pt x="818469" y="1358561"/>
                    </a:cubicBezTo>
                    <a:cubicBezTo>
                      <a:pt x="818469" y="1427636"/>
                      <a:pt x="762473" y="1483632"/>
                      <a:pt x="693398" y="1483632"/>
                    </a:cubicBezTo>
                    <a:cubicBezTo>
                      <a:pt x="633852" y="1483632"/>
                      <a:pt x="584024" y="1442019"/>
                      <a:pt x="573815" y="1385743"/>
                    </a:cubicBezTo>
                    <a:cubicBezTo>
                      <a:pt x="247183" y="1329074"/>
                      <a:pt x="0" y="1043448"/>
                      <a:pt x="0" y="700089"/>
                    </a:cubicBezTo>
                    <a:cubicBezTo>
                      <a:pt x="0" y="313441"/>
                      <a:pt x="313441" y="0"/>
                      <a:pt x="700089" y="0"/>
                    </a:cubicBezTo>
                    <a:close/>
                  </a:path>
                </a:pathLst>
              </a:custGeom>
              <a:grpFill/>
              <a:ln w="952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de-DE" sz="1200" dirty="0" err="1" smtClean="0">
                  <a:solidFill>
                    <a:schemeClr val="tx1"/>
                  </a:solidFill>
                </a:endParaRPr>
              </a:p>
            </p:txBody>
          </p:sp>
        </p:grpSp>
        <p:pic>
          <p:nvPicPr>
            <p:cNvPr id="58" name="Picture 57"/>
            <p:cNvPicPr>
              <a:picLocks/>
            </p:cNvPicPr>
            <p:nvPr/>
          </p:nvPicPr>
          <p:blipFill>
            <a:blip r:embed="rId36"/>
            <a:stretch>
              <a:fillRect/>
            </a:stretch>
          </p:blipFill>
          <p:spPr>
            <a:xfrm>
              <a:off x="6103748" y="3756086"/>
              <a:ext cx="396000" cy="424704"/>
            </a:xfrm>
            <a:prstGeom prst="rect">
              <a:avLst/>
            </a:prstGeom>
            <a:solidFill>
              <a:schemeClr val="accent3"/>
            </a:solidFill>
          </p:spPr>
        </p:pic>
        <p:sp>
          <p:nvSpPr>
            <p:cNvPr id="61" name="TextBox 60"/>
            <p:cNvSpPr txBox="1"/>
            <p:nvPr/>
          </p:nvSpPr>
          <p:spPr>
            <a:xfrm>
              <a:off x="7282480" y="4220361"/>
              <a:ext cx="603544" cy="215498"/>
            </a:xfrm>
            <a:prstGeom prst="rect">
              <a:avLst/>
            </a:prstGeom>
            <a:solidFill>
              <a:schemeClr val="accent3"/>
            </a:solidFill>
            <a:ln w="9525">
              <a:noFill/>
              <a:miter lim="800000"/>
              <a:headEnd/>
              <a:tailEnd/>
            </a:ln>
            <a:effectLst/>
          </p:spPr>
          <p:txBody>
            <a:bodyPr vert="horz" wrap="square" lIns="0" tIns="0" rIns="0" bIns="0" numCol="1" anchor="t" anchorCtr="0" compatLnSpc="1">
              <a:prstTxWarp prst="textNoShape">
                <a:avLst/>
              </a:prstTxWarp>
              <a:no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algn="ctr"/>
              <a:r>
                <a:rPr lang="en-US" sz="1200" b="1" dirty="0" smtClean="0">
                  <a:solidFill>
                    <a:schemeClr val="bg1"/>
                  </a:solidFill>
                </a:rPr>
                <a:t>Other</a:t>
              </a:r>
            </a:p>
            <a:p>
              <a:pPr algn="ctr"/>
              <a:r>
                <a:rPr lang="en-US" sz="1200" b="1" dirty="0" smtClean="0">
                  <a:solidFill>
                    <a:schemeClr val="bg1"/>
                  </a:solidFill>
                </a:rPr>
                <a:t>agencies</a:t>
              </a:r>
              <a:endParaRPr lang="en-US" sz="1200" b="1" dirty="0">
                <a:solidFill>
                  <a:schemeClr val="bg1"/>
                </a:solidFill>
              </a:endParaRPr>
            </a:p>
          </p:txBody>
        </p:sp>
      </p:grpSp>
      <p:sp>
        <p:nvSpPr>
          <p:cNvPr id="1096711" name="TextBox 1096710"/>
          <p:cNvSpPr txBox="1"/>
          <p:nvPr/>
        </p:nvSpPr>
        <p:spPr>
          <a:xfrm>
            <a:off x="990889" y="2603479"/>
            <a:ext cx="2116705" cy="7386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200" dirty="0" smtClean="0"/>
              <a:t>CAC has moved entire </a:t>
            </a:r>
            <a:r>
              <a:rPr lang="en-US" sz="1200" b="1" dirty="0" smtClean="0">
                <a:solidFill>
                  <a:schemeClr val="accent2"/>
                </a:solidFill>
              </a:rPr>
              <a:t>business registration process online</a:t>
            </a:r>
            <a:r>
              <a:rPr lang="en-US" sz="1200" dirty="0" smtClean="0"/>
              <a:t>, reducing time required from </a:t>
            </a:r>
            <a:r>
              <a:rPr lang="en-US" sz="1200" b="1" dirty="0" smtClean="0">
                <a:solidFill>
                  <a:schemeClr val="accent2"/>
                </a:solidFill>
              </a:rPr>
              <a:t>10 to 2 days</a:t>
            </a:r>
            <a:endParaRPr lang="en-US" sz="1200" b="1" dirty="0">
              <a:solidFill>
                <a:schemeClr val="accent2"/>
              </a:solidFill>
            </a:endParaRPr>
          </a:p>
        </p:txBody>
      </p:sp>
      <p:sp>
        <p:nvSpPr>
          <p:cNvPr id="79" name="TextBox 78"/>
          <p:cNvSpPr txBox="1"/>
          <p:nvPr/>
        </p:nvSpPr>
        <p:spPr>
          <a:xfrm>
            <a:off x="3542285" y="2603479"/>
            <a:ext cx="2116705" cy="7386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200" dirty="0" err="1" smtClean="0"/>
              <a:t>LASG</a:t>
            </a:r>
            <a:r>
              <a:rPr lang="en-US" sz="1200" dirty="0" smtClean="0"/>
              <a:t> has </a:t>
            </a:r>
            <a:r>
              <a:rPr lang="en-US" sz="1200" b="1" dirty="0" smtClean="0">
                <a:solidFill>
                  <a:schemeClr val="accent2"/>
                </a:solidFill>
              </a:rPr>
              <a:t>operationalized its e-planning platform</a:t>
            </a:r>
            <a:r>
              <a:rPr lang="en-US" sz="1200" dirty="0" smtClean="0"/>
              <a:t>, allowing submission of </a:t>
            </a:r>
            <a:r>
              <a:rPr lang="en-US" sz="1200" b="1" dirty="0" smtClean="0">
                <a:solidFill>
                  <a:schemeClr val="accent2"/>
                </a:solidFill>
              </a:rPr>
              <a:t>construction permit applications online</a:t>
            </a:r>
            <a:endParaRPr lang="en-US" sz="1200" b="1" dirty="0">
              <a:solidFill>
                <a:schemeClr val="accent2"/>
              </a:solidFill>
            </a:endParaRPr>
          </a:p>
        </p:txBody>
      </p:sp>
      <p:sp>
        <p:nvSpPr>
          <p:cNvPr id="80" name="TextBox 79"/>
          <p:cNvSpPr txBox="1"/>
          <p:nvPr/>
        </p:nvSpPr>
        <p:spPr>
          <a:xfrm>
            <a:off x="6093680" y="2603479"/>
            <a:ext cx="2116705" cy="7386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200" dirty="0" smtClean="0"/>
              <a:t>NIS has enhanced its </a:t>
            </a:r>
            <a:r>
              <a:rPr lang="en-US" sz="1200" b="1" dirty="0" smtClean="0">
                <a:solidFill>
                  <a:schemeClr val="accent2"/>
                </a:solidFill>
              </a:rPr>
              <a:t>online functionality</a:t>
            </a:r>
            <a:r>
              <a:rPr lang="en-US" sz="1200" dirty="0" smtClean="0"/>
              <a:t> including e-submission of </a:t>
            </a:r>
            <a:r>
              <a:rPr lang="en-US" sz="1200" b="1" dirty="0" smtClean="0">
                <a:solidFill>
                  <a:schemeClr val="accent2"/>
                </a:solidFill>
              </a:rPr>
              <a:t>Visa-on-Arrival applications</a:t>
            </a:r>
            <a:endParaRPr lang="en-US" sz="1200" b="1" dirty="0">
              <a:solidFill>
                <a:schemeClr val="accent2"/>
              </a:solidFill>
            </a:endParaRPr>
          </a:p>
        </p:txBody>
      </p:sp>
      <p:sp>
        <p:nvSpPr>
          <p:cNvPr id="81" name="TextBox 80"/>
          <p:cNvSpPr txBox="1"/>
          <p:nvPr/>
        </p:nvSpPr>
        <p:spPr>
          <a:xfrm>
            <a:off x="990889" y="5144725"/>
            <a:ext cx="2116705" cy="7386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200" dirty="0" smtClean="0"/>
              <a:t>FAAN has implemented </a:t>
            </a:r>
            <a:r>
              <a:rPr lang="en-US" sz="1200" b="1" dirty="0" smtClean="0">
                <a:solidFill>
                  <a:schemeClr val="accent2"/>
                </a:solidFill>
              </a:rPr>
              <a:t>extensive reforms </a:t>
            </a:r>
            <a:r>
              <a:rPr lang="en-US" sz="1200" dirty="0" smtClean="0"/>
              <a:t>in </a:t>
            </a:r>
            <a:r>
              <a:rPr lang="en-US" sz="1200" b="1" dirty="0" smtClean="0">
                <a:solidFill>
                  <a:schemeClr val="accent2"/>
                </a:solidFill>
              </a:rPr>
              <a:t>Abuja airport </a:t>
            </a:r>
            <a:r>
              <a:rPr lang="en-US" sz="1200" dirty="0" smtClean="0"/>
              <a:t>with plans to replicate changes in </a:t>
            </a:r>
            <a:r>
              <a:rPr lang="en-US" sz="1200" b="1" dirty="0" smtClean="0">
                <a:solidFill>
                  <a:schemeClr val="accent2"/>
                </a:solidFill>
              </a:rPr>
              <a:t>Lagos airport</a:t>
            </a:r>
            <a:endParaRPr lang="en-US" sz="1200" b="1" dirty="0">
              <a:solidFill>
                <a:schemeClr val="accent2"/>
              </a:solidFill>
            </a:endParaRPr>
          </a:p>
        </p:txBody>
      </p:sp>
      <p:sp>
        <p:nvSpPr>
          <p:cNvPr id="82" name="TextBox 81"/>
          <p:cNvSpPr txBox="1"/>
          <p:nvPr/>
        </p:nvSpPr>
        <p:spPr>
          <a:xfrm>
            <a:off x="3542285" y="5144725"/>
            <a:ext cx="2116705" cy="7386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200" dirty="0" smtClean="0"/>
              <a:t>NIS has </a:t>
            </a:r>
            <a:r>
              <a:rPr lang="en-US" sz="1200" b="1" dirty="0" smtClean="0">
                <a:solidFill>
                  <a:schemeClr val="accent2"/>
                </a:solidFill>
              </a:rPr>
              <a:t>harmonized four forms on arrival into one </a:t>
            </a:r>
            <a:r>
              <a:rPr lang="en-US" sz="1200" dirty="0" smtClean="0"/>
              <a:t>form with 15 questions, bringing in line with other countries</a:t>
            </a:r>
            <a:endParaRPr lang="en-US" sz="1200" b="1" dirty="0"/>
          </a:p>
        </p:txBody>
      </p:sp>
      <p:sp>
        <p:nvSpPr>
          <p:cNvPr id="83" name="TextBox 82"/>
          <p:cNvSpPr txBox="1"/>
          <p:nvPr/>
        </p:nvSpPr>
        <p:spPr>
          <a:xfrm>
            <a:off x="6068894" y="5144725"/>
            <a:ext cx="2141491" cy="7386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r>
              <a:rPr lang="en-US" sz="1200" dirty="0" err="1" smtClean="0"/>
              <a:t>NCS</a:t>
            </a:r>
            <a:r>
              <a:rPr lang="en-US" sz="1200" dirty="0" smtClean="0"/>
              <a:t> now </a:t>
            </a:r>
            <a:r>
              <a:rPr lang="en-US" sz="1200" b="1" dirty="0" smtClean="0">
                <a:solidFill>
                  <a:schemeClr val="accent2"/>
                </a:solidFill>
              </a:rPr>
              <a:t>coordinates physical examination </a:t>
            </a:r>
            <a:r>
              <a:rPr lang="en-US" sz="1200" dirty="0" smtClean="0"/>
              <a:t>of cargo, reducing </a:t>
            </a:r>
            <a:r>
              <a:rPr lang="en-US" sz="1200" b="1" dirty="0" smtClean="0">
                <a:solidFill>
                  <a:schemeClr val="accent2"/>
                </a:solidFill>
              </a:rPr>
              <a:t>touchpoints</a:t>
            </a:r>
            <a:r>
              <a:rPr lang="en-US" sz="1200" dirty="0" smtClean="0"/>
              <a:t> between importer and govt. agencies to </a:t>
            </a:r>
            <a:r>
              <a:rPr lang="en-US" sz="1200" b="1" dirty="0" smtClean="0">
                <a:solidFill>
                  <a:schemeClr val="accent2"/>
                </a:solidFill>
              </a:rPr>
              <a:t>one</a:t>
            </a:r>
            <a:endParaRPr lang="en-US" sz="1200" b="1" dirty="0">
              <a:solidFill>
                <a:schemeClr val="accent2"/>
              </a:solidFill>
            </a:endParaRPr>
          </a:p>
        </p:txBody>
      </p:sp>
    </p:spTree>
    <p:extLst>
      <p:ext uri="{BB962C8B-B14F-4D97-AF65-F5344CB8AC3E}">
        <p14:creationId xmlns:p14="http://schemas.microsoft.com/office/powerpoint/2010/main" val="4252944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a:spLocks noGrp="1"/>
          </p:cNvSpPr>
          <p:nvPr>
            <p:ph type="title"/>
          </p:nvPr>
        </p:nvSpPr>
        <p:spPr>
          <a:xfrm>
            <a:off x="1242060" y="383810"/>
            <a:ext cx="7445124" cy="615553"/>
          </a:xfrm>
        </p:spPr>
        <p:txBody>
          <a:bodyPr/>
          <a:lstStyle/>
          <a:p>
            <a:r>
              <a:rPr lang="en-US" b="0" dirty="0">
                <a:latin typeface="Calibri Light" panose="020F0302020204030204" pitchFamily="34" charset="0"/>
              </a:rPr>
              <a:t>Going forward, PEBEC needs to accelerate reforms by focusing on three key areas, supported by a robust operating model</a:t>
            </a:r>
            <a:endParaRPr lang="en-US" dirty="0">
              <a:latin typeface="Calibri" panose="020F0502020204030204" pitchFamily="34" charset="0"/>
            </a:endParaRPr>
          </a:p>
        </p:txBody>
      </p:sp>
      <p:grpSp>
        <p:nvGrpSpPr>
          <p:cNvPr id="32" name="Group 31"/>
          <p:cNvGrpSpPr/>
          <p:nvPr/>
        </p:nvGrpSpPr>
        <p:grpSpPr>
          <a:xfrm>
            <a:off x="3150533" y="2486978"/>
            <a:ext cx="2842936" cy="3234936"/>
            <a:chOff x="3150533" y="3191903"/>
            <a:chExt cx="2842936" cy="2402645"/>
          </a:xfrm>
        </p:grpSpPr>
        <p:cxnSp>
          <p:nvCxnSpPr>
            <p:cNvPr id="12" name="Straight Connector 11"/>
            <p:cNvCxnSpPr>
              <a:cxnSpLocks/>
            </p:cNvCxnSpPr>
            <p:nvPr>
              <p:custDataLst>
                <p:tags r:id="rId9"/>
              </p:custDataLst>
            </p:nvPr>
          </p:nvCxnSpPr>
          <p:spPr bwMode="auto">
            <a:xfrm>
              <a:off x="3150533" y="3191903"/>
              <a:ext cx="0" cy="24026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custDataLst>
                <p:tags r:id="rId10"/>
              </p:custDataLst>
            </p:nvPr>
          </p:nvCxnSpPr>
          <p:spPr bwMode="auto">
            <a:xfrm>
              <a:off x="5993469" y="3191903"/>
              <a:ext cx="0" cy="240264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1" name="Rectangle 30"/>
          <p:cNvSpPr>
            <a:spLocks noChangeArrowheads="1"/>
          </p:cNvSpPr>
          <p:nvPr>
            <p:custDataLst>
              <p:tags r:id="rId1"/>
            </p:custDataLst>
          </p:nvPr>
        </p:nvSpPr>
        <p:spPr bwMode="gray">
          <a:xfrm>
            <a:off x="492349" y="2418896"/>
            <a:ext cx="2473431" cy="316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p>
            <a:pPr marL="285750" indent="-285750" defTabSz="895520" fontAlgn="base">
              <a:lnSpc>
                <a:spcPct val="110000"/>
              </a:lnSpc>
              <a:spcBef>
                <a:spcPts val="1200"/>
              </a:spcBef>
              <a:spcAft>
                <a:spcPts val="400"/>
              </a:spcAft>
              <a:buClr>
                <a:srgbClr val="C00000"/>
              </a:buClr>
              <a:buFont typeface="Wingdings" panose="05000000000000000000" pitchFamily="2" charset="2"/>
              <a:buChar char="§"/>
              <a:defRPr/>
            </a:pPr>
            <a:r>
              <a:rPr lang="en-US" sz="1400" b="1" dirty="0" smtClean="0">
                <a:solidFill>
                  <a:srgbClr val="000000"/>
                </a:solidFill>
              </a:rPr>
              <a:t>Description: </a:t>
            </a:r>
            <a:r>
              <a:rPr lang="en-US" sz="1400" dirty="0" smtClean="0">
                <a:solidFill>
                  <a:srgbClr val="000000"/>
                </a:solidFill>
              </a:rPr>
              <a:t>Complete pending initiatives and ensure implementation of completed reforms, including communication and consequence management</a:t>
            </a:r>
          </a:p>
          <a:p>
            <a:pPr marL="285750" indent="-285750" defTabSz="895520" fontAlgn="base">
              <a:lnSpc>
                <a:spcPct val="110000"/>
              </a:lnSpc>
              <a:spcBef>
                <a:spcPts val="1200"/>
              </a:spcBef>
              <a:spcAft>
                <a:spcPts val="400"/>
              </a:spcAft>
              <a:buClr>
                <a:srgbClr val="C00000"/>
              </a:buClr>
              <a:buFont typeface="Wingdings" panose="05000000000000000000" pitchFamily="2" charset="2"/>
              <a:buChar char="§"/>
              <a:defRPr/>
            </a:pPr>
            <a:r>
              <a:rPr lang="en-US" sz="1300" b="1" i="1" dirty="0" smtClean="0">
                <a:solidFill>
                  <a:srgbClr val="000000"/>
                </a:solidFill>
              </a:rPr>
              <a:t>Objectives</a:t>
            </a:r>
            <a:r>
              <a:rPr lang="en-US" sz="1300" b="1" dirty="0" smtClean="0">
                <a:solidFill>
                  <a:srgbClr val="000000"/>
                </a:solidFill>
              </a:rPr>
              <a:t>:</a:t>
            </a:r>
            <a:r>
              <a:rPr lang="en-US" sz="1300" dirty="0" smtClean="0">
                <a:solidFill>
                  <a:srgbClr val="000000"/>
                </a:solidFill>
              </a:rPr>
              <a:t> Ensure Nigerians feel impact of the reforms and the private sector can validate reforms to World Bank ahead of the May 31</a:t>
            </a:r>
            <a:r>
              <a:rPr lang="en-US" sz="1300" baseline="30000" dirty="0" smtClean="0">
                <a:solidFill>
                  <a:srgbClr val="000000"/>
                </a:solidFill>
              </a:rPr>
              <a:t>st</a:t>
            </a:r>
            <a:r>
              <a:rPr lang="en-US" sz="1300" dirty="0" smtClean="0">
                <a:solidFill>
                  <a:srgbClr val="000000"/>
                </a:solidFill>
              </a:rPr>
              <a:t> deadline to </a:t>
            </a:r>
            <a:r>
              <a:rPr lang="en-US" sz="1300" dirty="0" err="1" smtClean="0">
                <a:solidFill>
                  <a:srgbClr val="000000"/>
                </a:solidFill>
              </a:rPr>
              <a:t>maximise</a:t>
            </a:r>
            <a:r>
              <a:rPr lang="en-US" sz="1300" dirty="0" smtClean="0">
                <a:solidFill>
                  <a:srgbClr val="000000"/>
                </a:solidFill>
              </a:rPr>
              <a:t> gains for 2018 DB Report release in October 2017.</a:t>
            </a:r>
          </a:p>
        </p:txBody>
      </p:sp>
      <p:sp>
        <p:nvSpPr>
          <p:cNvPr id="22" name="Rectangle 18"/>
          <p:cNvSpPr>
            <a:spLocks noChangeArrowheads="1"/>
          </p:cNvSpPr>
          <p:nvPr>
            <p:custDataLst>
              <p:tags r:id="rId2"/>
            </p:custDataLst>
          </p:nvPr>
        </p:nvSpPr>
        <p:spPr bwMode="gray">
          <a:xfrm>
            <a:off x="492349" y="2060848"/>
            <a:ext cx="2473431" cy="283083"/>
          </a:xfrm>
          <a:prstGeom prst="rect">
            <a:avLst/>
          </a:prstGeom>
          <a:solidFill>
            <a:schemeClr val="accent2"/>
          </a:solidFill>
          <a:ln>
            <a:noFill/>
            <a:headEnd/>
            <a:tailEnd/>
          </a:ln>
          <a:extLst/>
        </p:spPr>
        <p:style>
          <a:lnRef idx="1">
            <a:schemeClr val="accent1"/>
          </a:lnRef>
          <a:fillRef idx="3">
            <a:schemeClr val="accent1"/>
          </a:fillRef>
          <a:effectRef idx="2">
            <a:schemeClr val="accent1"/>
          </a:effectRef>
          <a:fontRef idx="minor">
            <a:schemeClr val="lt1"/>
          </a:fontRef>
        </p:style>
        <p:txBody>
          <a:bodyPr vert="horz" wrap="square" lIns="72009" tIns="72009" rIns="72009" bIns="72009" numCol="1" anchor="ctr" anchorCtr="0" compatLnSpc="1">
            <a:prstTxWarp prst="textNoShape">
              <a:avLst/>
            </a:prstTxWarp>
            <a:noAutofit/>
          </a:bodyPr>
          <a:lstStyle/>
          <a:p>
            <a:pPr algn="ctr" defTabSz="895185" fontAlgn="base">
              <a:spcBef>
                <a:spcPct val="0"/>
              </a:spcBef>
              <a:spcAft>
                <a:spcPct val="0"/>
              </a:spcAft>
              <a:buClr>
                <a:srgbClr val="3D3D3D"/>
              </a:buClr>
            </a:pPr>
            <a:r>
              <a:rPr lang="en-US" sz="1400" b="1" dirty="0" smtClean="0">
                <a:solidFill>
                  <a:srgbClr val="FFFFFF"/>
                </a:solidFill>
              </a:rPr>
              <a:t>Deepen Existing Reforms</a:t>
            </a:r>
            <a:endParaRPr lang="en-US" sz="1400" b="1" dirty="0">
              <a:solidFill>
                <a:srgbClr val="FFFFFF"/>
              </a:solidFill>
            </a:endParaRPr>
          </a:p>
        </p:txBody>
      </p:sp>
      <p:sp>
        <p:nvSpPr>
          <p:cNvPr id="20" name="Rectangle 18"/>
          <p:cNvSpPr>
            <a:spLocks noChangeArrowheads="1"/>
          </p:cNvSpPr>
          <p:nvPr>
            <p:custDataLst>
              <p:tags r:id="rId3"/>
            </p:custDataLst>
          </p:nvPr>
        </p:nvSpPr>
        <p:spPr bwMode="gray">
          <a:xfrm>
            <a:off x="3335285" y="2060848"/>
            <a:ext cx="2473431" cy="283083"/>
          </a:xfrm>
          <a:prstGeom prst="rect">
            <a:avLst/>
          </a:prstGeom>
          <a:solidFill>
            <a:schemeClr val="accent5"/>
          </a:solidFill>
          <a:ln>
            <a:noFill/>
            <a:headEnd/>
            <a:tailEnd/>
          </a:ln>
          <a:extLst/>
        </p:spPr>
        <p:style>
          <a:lnRef idx="1">
            <a:schemeClr val="accent1"/>
          </a:lnRef>
          <a:fillRef idx="3">
            <a:schemeClr val="accent1"/>
          </a:fillRef>
          <a:effectRef idx="2">
            <a:schemeClr val="accent1"/>
          </a:effectRef>
          <a:fontRef idx="minor">
            <a:schemeClr val="lt1"/>
          </a:fontRef>
        </p:style>
        <p:txBody>
          <a:bodyPr vert="horz" wrap="square" lIns="72009" tIns="72009" rIns="72009" bIns="72009" numCol="1" anchor="ctr" anchorCtr="0" compatLnSpc="1">
            <a:prstTxWarp prst="textNoShape">
              <a:avLst/>
            </a:prstTxWarp>
            <a:noAutofit/>
          </a:bodyPr>
          <a:lstStyle/>
          <a:p>
            <a:pPr algn="ctr" defTabSz="895185" fontAlgn="base">
              <a:spcBef>
                <a:spcPct val="0"/>
              </a:spcBef>
              <a:spcAft>
                <a:spcPct val="0"/>
              </a:spcAft>
              <a:buClr>
                <a:srgbClr val="3D3D3D"/>
              </a:buClr>
            </a:pPr>
            <a:r>
              <a:rPr lang="en-US" sz="1400" b="1" dirty="0" smtClean="0">
                <a:solidFill>
                  <a:srgbClr val="FFFFFF"/>
                </a:solidFill>
              </a:rPr>
              <a:t>Sub-national Reforms</a:t>
            </a:r>
            <a:endParaRPr lang="en-US" sz="1400" b="1" dirty="0">
              <a:solidFill>
                <a:srgbClr val="FFFFFF"/>
              </a:solidFill>
            </a:endParaRPr>
          </a:p>
        </p:txBody>
      </p:sp>
      <p:sp>
        <p:nvSpPr>
          <p:cNvPr id="18" name="Rectangle 18"/>
          <p:cNvSpPr>
            <a:spLocks noChangeArrowheads="1"/>
          </p:cNvSpPr>
          <p:nvPr>
            <p:custDataLst>
              <p:tags r:id="rId4"/>
            </p:custDataLst>
          </p:nvPr>
        </p:nvSpPr>
        <p:spPr bwMode="gray">
          <a:xfrm>
            <a:off x="6178221" y="2060848"/>
            <a:ext cx="2473431" cy="283083"/>
          </a:xfrm>
          <a:prstGeom prst="rect">
            <a:avLst/>
          </a:prstGeom>
          <a:solidFill>
            <a:srgbClr val="0070C0"/>
          </a:solidFill>
          <a:ln>
            <a:noFill/>
            <a:headEnd/>
            <a:tailEnd/>
          </a:ln>
          <a:extLst/>
        </p:spPr>
        <p:style>
          <a:lnRef idx="1">
            <a:schemeClr val="accent1"/>
          </a:lnRef>
          <a:fillRef idx="3">
            <a:schemeClr val="accent1"/>
          </a:fillRef>
          <a:effectRef idx="2">
            <a:schemeClr val="accent1"/>
          </a:effectRef>
          <a:fontRef idx="minor">
            <a:schemeClr val="lt1"/>
          </a:fontRef>
        </p:style>
        <p:txBody>
          <a:bodyPr vert="horz" wrap="square" lIns="72009" tIns="72009" rIns="72009" bIns="72009" numCol="1" anchor="ctr" anchorCtr="0" compatLnSpc="1">
            <a:prstTxWarp prst="textNoShape">
              <a:avLst/>
            </a:prstTxWarp>
            <a:noAutofit/>
          </a:bodyPr>
          <a:lstStyle/>
          <a:p>
            <a:pPr algn="ctr" defTabSz="895185" fontAlgn="base">
              <a:spcBef>
                <a:spcPct val="0"/>
              </a:spcBef>
              <a:spcAft>
                <a:spcPct val="0"/>
              </a:spcAft>
              <a:buClr>
                <a:srgbClr val="3D3D3D"/>
              </a:buClr>
            </a:pPr>
            <a:r>
              <a:rPr lang="en-US" sz="1400" b="1" dirty="0" smtClean="0">
                <a:solidFill>
                  <a:srgbClr val="FFFFFF"/>
                </a:solidFill>
              </a:rPr>
              <a:t>Additional Reforms</a:t>
            </a:r>
            <a:endParaRPr lang="en-US" sz="1400" b="1" dirty="0">
              <a:solidFill>
                <a:srgbClr val="FFFFFF"/>
              </a:solidFill>
            </a:endParaRPr>
          </a:p>
        </p:txBody>
      </p:sp>
      <p:sp>
        <p:nvSpPr>
          <p:cNvPr id="9" name="Rectangle 2"/>
          <p:cNvSpPr txBox="1">
            <a:spLocks/>
          </p:cNvSpPr>
          <p:nvPr>
            <p:custDataLst>
              <p:tags r:id="rId5"/>
            </p:custDataLst>
          </p:nvPr>
        </p:nvSpPr>
        <p:spPr>
          <a:xfrm>
            <a:off x="492349" y="1268760"/>
            <a:ext cx="8159303" cy="609974"/>
          </a:xfrm>
          <a:prstGeom prst="rect">
            <a:avLst/>
          </a:prstGeom>
          <a:gradFill>
            <a:gsLst>
              <a:gs pos="100000">
                <a:schemeClr val="accent4">
                  <a:lumMod val="10000"/>
                  <a:lumOff val="90000"/>
                </a:schemeClr>
              </a:gs>
              <a:gs pos="0">
                <a:schemeClr val="accent1">
                  <a:shade val="94000"/>
                  <a:satMod val="135000"/>
                </a:schemeClr>
              </a:gs>
            </a:gsLst>
          </a:gradFill>
          <a:ln>
            <a:noFill/>
            <a:headEnd/>
            <a:tailEnd/>
          </a:ln>
          <a:extLst/>
        </p:spPr>
        <p:style>
          <a:lnRef idx="1">
            <a:schemeClr val="accent1"/>
          </a:lnRef>
          <a:fillRef idx="3">
            <a:schemeClr val="accent1"/>
          </a:fillRef>
          <a:effectRef idx="2">
            <a:schemeClr val="accent1"/>
          </a:effectRef>
          <a:fontRef idx="minor">
            <a:schemeClr val="lt1"/>
          </a:fontRef>
        </p:style>
        <p:txBody>
          <a:bodyPr vert="horz" wrap="square" lIns="72009" tIns="72009" rIns="72009" bIns="72009" numCol="1" anchor="ctr" anchorCtr="0" compatLnSpc="1">
            <a:prstTxWarp prst="textNoShape">
              <a:avLst/>
            </a:prstTxWarp>
            <a:noAutofit/>
          </a:bodyPr>
          <a:lstStyle>
            <a:defPPr>
              <a:defRPr lang="en-US"/>
            </a:defPPr>
            <a:lvl1pPr defTabSz="895185">
              <a:buClr>
                <a:schemeClr val="tx2"/>
              </a:buClr>
              <a:defRPr sz="1400" b="1">
                <a:solidFill>
                  <a:schemeClr val="accent3"/>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752181" lvl="1" indent="-285750" algn="ctr" fontAlgn="base">
              <a:spcBef>
                <a:spcPct val="0"/>
              </a:spcBef>
              <a:spcAft>
                <a:spcPct val="0"/>
              </a:spcAft>
              <a:buFont typeface="Wingdings" panose="05000000000000000000" pitchFamily="2" charset="2"/>
              <a:buChar char="§"/>
            </a:pPr>
            <a:r>
              <a:rPr lang="en-US" sz="1600" b="1" dirty="0" smtClean="0">
                <a:solidFill>
                  <a:srgbClr val="3E5020"/>
                </a:solidFill>
              </a:rPr>
              <a:t>People</a:t>
            </a:r>
            <a:r>
              <a:rPr lang="en-US" sz="1600" dirty="0" smtClean="0">
                <a:solidFill>
                  <a:srgbClr val="3E5020"/>
                </a:solidFill>
              </a:rPr>
              <a:t>: Ensure excellent customer service and mind-set changes </a:t>
            </a:r>
          </a:p>
          <a:p>
            <a:pPr marL="752181" lvl="1" indent="-285750" algn="ctr" fontAlgn="base">
              <a:spcBef>
                <a:spcPct val="0"/>
              </a:spcBef>
              <a:spcAft>
                <a:spcPct val="0"/>
              </a:spcAft>
              <a:buFont typeface="Wingdings" panose="05000000000000000000" pitchFamily="2" charset="2"/>
              <a:buChar char="§"/>
            </a:pPr>
            <a:r>
              <a:rPr lang="en-US" sz="1600" b="1" dirty="0" smtClean="0">
                <a:solidFill>
                  <a:srgbClr val="3E5020"/>
                </a:solidFill>
              </a:rPr>
              <a:t>Transparency</a:t>
            </a:r>
            <a:r>
              <a:rPr lang="en-US" sz="1600" dirty="0" smtClean="0">
                <a:solidFill>
                  <a:srgbClr val="3E5020"/>
                </a:solidFill>
              </a:rPr>
              <a:t>: Ensure easier access to information, processes, and documentation</a:t>
            </a:r>
            <a:endParaRPr lang="en-US" sz="1600" dirty="0">
              <a:solidFill>
                <a:srgbClr val="3E5020"/>
              </a:solidFill>
            </a:endParaRPr>
          </a:p>
        </p:txBody>
      </p:sp>
      <p:sp>
        <p:nvSpPr>
          <p:cNvPr id="10" name="Rectangle 2"/>
          <p:cNvSpPr txBox="1">
            <a:spLocks/>
          </p:cNvSpPr>
          <p:nvPr>
            <p:custDataLst>
              <p:tags r:id="rId6"/>
            </p:custDataLst>
          </p:nvPr>
        </p:nvSpPr>
        <p:spPr>
          <a:xfrm>
            <a:off x="492349" y="5795372"/>
            <a:ext cx="8159303" cy="589579"/>
          </a:xfrm>
          <a:prstGeom prst="rect">
            <a:avLst/>
          </a:prstGeom>
          <a:solidFill>
            <a:schemeClr val="bg2">
              <a:lumMod val="90000"/>
            </a:schemeClr>
          </a:solidFill>
          <a:ln>
            <a:noFill/>
            <a:headEnd/>
            <a:tailEnd/>
          </a:ln>
          <a:extLst/>
        </p:spPr>
        <p:style>
          <a:lnRef idx="1">
            <a:schemeClr val="accent1"/>
          </a:lnRef>
          <a:fillRef idx="3">
            <a:schemeClr val="accent1"/>
          </a:fillRef>
          <a:effectRef idx="2">
            <a:schemeClr val="accent1"/>
          </a:effectRef>
          <a:fontRef idx="minor">
            <a:schemeClr val="lt1"/>
          </a:fontRef>
        </p:style>
        <p:txBody>
          <a:bodyPr vert="horz" wrap="square" lIns="72009" tIns="72009" rIns="72009" bIns="72009" numCol="1" anchor="ctr" anchorCtr="0" compatLnSpc="1">
            <a:prstTxWarp prst="textNoShape">
              <a:avLst/>
            </a:prstTxWarp>
            <a:noAutofit/>
          </a:bodyPr>
          <a:lstStyle>
            <a:defPPr>
              <a:defRPr lang="en-US"/>
            </a:defPPr>
            <a:lvl1pPr defTabSz="895185">
              <a:buClr>
                <a:schemeClr val="tx2"/>
              </a:buClr>
              <a:defRPr sz="1400" b="1">
                <a:solidFill>
                  <a:schemeClr val="accent3"/>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ctr" fontAlgn="base">
              <a:spcBef>
                <a:spcPct val="0"/>
              </a:spcBef>
              <a:spcAft>
                <a:spcPct val="0"/>
              </a:spcAft>
              <a:buClr>
                <a:srgbClr val="3D3D3D"/>
              </a:buClr>
            </a:pPr>
            <a:r>
              <a:rPr lang="en-US" sz="1600" dirty="0" smtClean="0">
                <a:solidFill>
                  <a:srgbClr val="000000"/>
                </a:solidFill>
              </a:rPr>
              <a:t>The 3 main pillars are supported by a robust operating model to </a:t>
            </a:r>
          </a:p>
          <a:p>
            <a:pPr algn="ctr" fontAlgn="base">
              <a:spcBef>
                <a:spcPct val="0"/>
              </a:spcBef>
              <a:spcAft>
                <a:spcPct val="0"/>
              </a:spcAft>
              <a:buClr>
                <a:srgbClr val="3D3D3D"/>
              </a:buClr>
            </a:pPr>
            <a:r>
              <a:rPr lang="en-US" sz="1600" dirty="0">
                <a:solidFill>
                  <a:srgbClr val="000000"/>
                </a:solidFill>
              </a:rPr>
              <a:t>a</a:t>
            </a:r>
            <a:r>
              <a:rPr lang="en-US" sz="1600" dirty="0" smtClean="0">
                <a:solidFill>
                  <a:srgbClr val="000000"/>
                </a:solidFill>
              </a:rPr>
              <a:t>ccelerate change and build capacity within MDAs</a:t>
            </a:r>
            <a:endParaRPr lang="en-US" sz="1600" dirty="0">
              <a:solidFill>
                <a:srgbClr val="000000"/>
              </a:solidFill>
            </a:endParaRPr>
          </a:p>
        </p:txBody>
      </p:sp>
      <p:sp>
        <p:nvSpPr>
          <p:cNvPr id="25" name="Rectangle 30"/>
          <p:cNvSpPr>
            <a:spLocks noChangeArrowheads="1"/>
          </p:cNvSpPr>
          <p:nvPr>
            <p:custDataLst>
              <p:tags r:id="rId7"/>
            </p:custDataLst>
          </p:nvPr>
        </p:nvSpPr>
        <p:spPr bwMode="gray">
          <a:xfrm>
            <a:off x="3335285" y="2418896"/>
            <a:ext cx="2473431" cy="2707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p>
            <a:pPr marL="285750" indent="-285750" defTabSz="895520" fontAlgn="base">
              <a:lnSpc>
                <a:spcPct val="110000"/>
              </a:lnSpc>
              <a:spcBef>
                <a:spcPts val="1200"/>
              </a:spcBef>
              <a:spcAft>
                <a:spcPts val="400"/>
              </a:spcAft>
              <a:buClr>
                <a:srgbClr val="C00000"/>
              </a:buClr>
              <a:buFont typeface="Wingdings" panose="05000000000000000000" pitchFamily="2" charset="2"/>
              <a:buChar char="§"/>
              <a:defRPr/>
            </a:pPr>
            <a:r>
              <a:rPr lang="en-US" sz="1400" b="1" dirty="0" smtClean="0">
                <a:solidFill>
                  <a:srgbClr val="000000"/>
                </a:solidFill>
              </a:rPr>
              <a:t>Description: </a:t>
            </a:r>
            <a:r>
              <a:rPr lang="en-US" sz="1400" dirty="0" smtClean="0">
                <a:solidFill>
                  <a:srgbClr val="000000"/>
                </a:solidFill>
              </a:rPr>
              <a:t>Engage with State Governments to push state-level reforms ahead of WB subnational ranking of all 36 states and FCT in 2018</a:t>
            </a:r>
          </a:p>
          <a:p>
            <a:pPr marL="285750" indent="-285750" defTabSz="895520" fontAlgn="base">
              <a:lnSpc>
                <a:spcPct val="110000"/>
              </a:lnSpc>
              <a:spcBef>
                <a:spcPts val="1200"/>
              </a:spcBef>
              <a:spcAft>
                <a:spcPts val="400"/>
              </a:spcAft>
              <a:buClr>
                <a:srgbClr val="C00000"/>
              </a:buClr>
              <a:buFont typeface="Wingdings" panose="05000000000000000000" pitchFamily="2" charset="2"/>
              <a:buChar char="§"/>
              <a:defRPr/>
            </a:pPr>
            <a:r>
              <a:rPr lang="en-US" sz="1300" b="1" i="1" dirty="0" smtClean="0">
                <a:solidFill>
                  <a:srgbClr val="000000"/>
                </a:solidFill>
              </a:rPr>
              <a:t>Objectives</a:t>
            </a:r>
            <a:r>
              <a:rPr lang="en-US" sz="1300" b="1" dirty="0" smtClean="0">
                <a:solidFill>
                  <a:srgbClr val="000000"/>
                </a:solidFill>
              </a:rPr>
              <a:t>: </a:t>
            </a:r>
            <a:r>
              <a:rPr lang="en-US" sz="1300" dirty="0" smtClean="0">
                <a:solidFill>
                  <a:srgbClr val="000000"/>
                </a:solidFill>
              </a:rPr>
              <a:t>Collaborate with States to drive reforms at the sub-national level by providing assistance with reform scoping, implementation management, and operational </a:t>
            </a:r>
            <a:r>
              <a:rPr lang="en-US" sz="1300" dirty="0" err="1" smtClean="0">
                <a:solidFill>
                  <a:srgbClr val="000000"/>
                </a:solidFill>
              </a:rPr>
              <a:t>standardisation</a:t>
            </a:r>
            <a:endParaRPr lang="en-US" sz="1300" dirty="0">
              <a:solidFill>
                <a:srgbClr val="000000"/>
              </a:solidFill>
            </a:endParaRPr>
          </a:p>
        </p:txBody>
      </p:sp>
      <p:sp>
        <p:nvSpPr>
          <p:cNvPr id="26" name="Rectangle 30"/>
          <p:cNvSpPr>
            <a:spLocks noChangeArrowheads="1"/>
          </p:cNvSpPr>
          <p:nvPr>
            <p:custDataLst>
              <p:tags r:id="rId8"/>
            </p:custDataLst>
          </p:nvPr>
        </p:nvSpPr>
        <p:spPr bwMode="gray">
          <a:xfrm>
            <a:off x="6178220" y="2418896"/>
            <a:ext cx="2473431" cy="3181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p>
            <a:pPr marL="285750" indent="-285750" defTabSz="895520" fontAlgn="base">
              <a:lnSpc>
                <a:spcPct val="110000"/>
              </a:lnSpc>
              <a:spcBef>
                <a:spcPts val="1200"/>
              </a:spcBef>
              <a:spcAft>
                <a:spcPts val="400"/>
              </a:spcAft>
              <a:buClr>
                <a:srgbClr val="C00000"/>
              </a:buClr>
              <a:buFont typeface="Wingdings" panose="05000000000000000000" pitchFamily="2" charset="2"/>
              <a:buChar char="§"/>
              <a:defRPr/>
            </a:pPr>
            <a:r>
              <a:rPr lang="en-US" sz="1400" b="1" dirty="0" smtClean="0">
                <a:solidFill>
                  <a:srgbClr val="000000"/>
                </a:solidFill>
              </a:rPr>
              <a:t>Description: </a:t>
            </a:r>
            <a:r>
              <a:rPr lang="en-US" sz="1400" dirty="0" smtClean="0">
                <a:solidFill>
                  <a:srgbClr val="000000"/>
                </a:solidFill>
              </a:rPr>
              <a:t>Kick-off of reforms aimed at improving Trading within Nigeria and start preparation for World Bank indicator reforms for 2018, including Omnibus Bill.</a:t>
            </a:r>
          </a:p>
          <a:p>
            <a:pPr marL="285750" indent="-285750" defTabSz="895520" fontAlgn="base">
              <a:lnSpc>
                <a:spcPct val="110000"/>
              </a:lnSpc>
              <a:spcBef>
                <a:spcPts val="1200"/>
              </a:spcBef>
              <a:spcAft>
                <a:spcPts val="400"/>
              </a:spcAft>
              <a:buClr>
                <a:srgbClr val="C00000"/>
              </a:buClr>
              <a:buFont typeface="Wingdings" panose="05000000000000000000" pitchFamily="2" charset="2"/>
              <a:buChar char="§"/>
              <a:defRPr/>
            </a:pPr>
            <a:r>
              <a:rPr lang="en-US" sz="1300" b="1" i="1" dirty="0" smtClean="0">
                <a:solidFill>
                  <a:srgbClr val="000000"/>
                </a:solidFill>
              </a:rPr>
              <a:t>Objectives</a:t>
            </a:r>
            <a:r>
              <a:rPr lang="en-US" sz="1300" b="1" dirty="0" smtClean="0">
                <a:solidFill>
                  <a:srgbClr val="000000"/>
                </a:solidFill>
              </a:rPr>
              <a:t>:</a:t>
            </a:r>
            <a:r>
              <a:rPr lang="en-US" sz="1300" dirty="0">
                <a:solidFill>
                  <a:srgbClr val="000000"/>
                </a:solidFill>
              </a:rPr>
              <a:t> </a:t>
            </a:r>
            <a:r>
              <a:rPr lang="en-US" sz="1300" dirty="0" smtClean="0">
                <a:solidFill>
                  <a:srgbClr val="000000"/>
                </a:solidFill>
              </a:rPr>
              <a:t>Broaden reforms to include a focus on Trade within Nigeria and ensure planned reforms for 2018 rankings are included in MDA budgets for next year.</a:t>
            </a:r>
            <a:endParaRPr lang="en-US" sz="1300" b="1" dirty="0" smtClean="0">
              <a:solidFill>
                <a:srgbClr val="000000"/>
              </a:solidFill>
            </a:endParaRPr>
          </a:p>
        </p:txBody>
      </p:sp>
      <p:sp>
        <p:nvSpPr>
          <p:cNvPr id="28" name="Tracker circle"/>
          <p:cNvSpPr/>
          <p:nvPr/>
        </p:nvSpPr>
        <p:spPr>
          <a:xfrm>
            <a:off x="528856" y="2082158"/>
            <a:ext cx="213734" cy="248214"/>
          </a:xfrm>
          <a:prstGeom prst="ellipse">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fontAlgn="base">
              <a:spcBef>
                <a:spcPct val="0"/>
              </a:spcBef>
              <a:spcAft>
                <a:spcPct val="0"/>
              </a:spcAft>
            </a:pPr>
            <a:r>
              <a:rPr lang="en-US" sz="1300" b="1" dirty="0" smtClean="0">
                <a:solidFill>
                  <a:srgbClr val="FFFFFF"/>
                </a:solidFill>
              </a:rPr>
              <a:t>1</a:t>
            </a:r>
          </a:p>
        </p:txBody>
      </p:sp>
      <p:sp>
        <p:nvSpPr>
          <p:cNvPr id="29" name="Tracker circle"/>
          <p:cNvSpPr/>
          <p:nvPr/>
        </p:nvSpPr>
        <p:spPr>
          <a:xfrm>
            <a:off x="3496217" y="2082158"/>
            <a:ext cx="213734" cy="248214"/>
          </a:xfrm>
          <a:prstGeom prst="ellipse">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fontAlgn="base">
              <a:spcBef>
                <a:spcPct val="0"/>
              </a:spcBef>
              <a:spcAft>
                <a:spcPct val="0"/>
              </a:spcAft>
            </a:pPr>
            <a:r>
              <a:rPr lang="en-US" sz="1300" b="1" dirty="0" smtClean="0">
                <a:solidFill>
                  <a:srgbClr val="FFFFFF"/>
                </a:solidFill>
              </a:rPr>
              <a:t>2</a:t>
            </a:r>
          </a:p>
        </p:txBody>
      </p:sp>
      <p:sp>
        <p:nvSpPr>
          <p:cNvPr id="30" name="Tracker circle"/>
          <p:cNvSpPr/>
          <p:nvPr/>
        </p:nvSpPr>
        <p:spPr>
          <a:xfrm>
            <a:off x="6291981" y="2082158"/>
            <a:ext cx="213734" cy="248214"/>
          </a:xfrm>
          <a:prstGeom prst="ellipse">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fontAlgn="base">
              <a:spcBef>
                <a:spcPct val="0"/>
              </a:spcBef>
              <a:spcAft>
                <a:spcPct val="0"/>
              </a:spcAft>
            </a:pPr>
            <a:r>
              <a:rPr lang="en-US" sz="1300" b="1" dirty="0">
                <a:solidFill>
                  <a:srgbClr val="FFFFFF"/>
                </a:solidFill>
              </a:rPr>
              <a:t>3</a:t>
            </a:r>
            <a:endParaRPr lang="en-US" sz="1300" b="1" dirty="0" smtClean="0">
              <a:solidFill>
                <a:srgbClr val="FFFFFF"/>
              </a:solidFill>
            </a:endParaRPr>
          </a:p>
        </p:txBody>
      </p:sp>
    </p:spTree>
    <p:extLst>
      <p:ext uri="{BB962C8B-B14F-4D97-AF65-F5344CB8AC3E}">
        <p14:creationId xmlns:p14="http://schemas.microsoft.com/office/powerpoint/2010/main" val="3399777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2" name="Object 21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0526" name="think-cell Slide" r:id="rId130" imgW="530" imgH="531" progId="TCLayout.ActiveDocument.1">
                  <p:embed/>
                </p:oleObj>
              </mc:Choice>
              <mc:Fallback>
                <p:oleObj name="think-cell Slide" r:id="rId130" imgW="530" imgH="531" progId="TCLayout.ActiveDocument.1">
                  <p:embed/>
                  <p:pic>
                    <p:nvPicPr>
                      <p:cNvPr id="0" name=""/>
                      <p:cNvPicPr/>
                      <p:nvPr/>
                    </p:nvPicPr>
                    <p:blipFill>
                      <a:blip r:embed="rId131"/>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1168400" y="414587"/>
            <a:ext cx="7274675" cy="553998"/>
          </a:xfrm>
        </p:spPr>
        <p:txBody>
          <a:bodyPr/>
          <a:lstStyle/>
          <a:p>
            <a:pPr marL="368300"/>
            <a:r>
              <a:rPr lang="en-US" sz="1800" b="0" dirty="0" smtClean="0">
                <a:latin typeface="Calibri Light" panose="020F0302020204030204" pitchFamily="34" charset="0"/>
              </a:rPr>
              <a:t>Additional reforms will follow an established </a:t>
            </a:r>
            <a:r>
              <a:rPr lang="en-US" sz="1800" b="0" dirty="0">
                <a:latin typeface="Calibri Light" panose="020F0302020204030204" pitchFamily="34" charset="0"/>
              </a:rPr>
              <a:t>process of filtering into focus and execution, before being transitioned to the relevant MDA</a:t>
            </a:r>
          </a:p>
        </p:txBody>
      </p:sp>
      <p:sp>
        <p:nvSpPr>
          <p:cNvPr id="3" name="5. Source"/>
          <p:cNvSpPr>
            <a:spLocks noChangeArrowheads="1"/>
          </p:cNvSpPr>
          <p:nvPr/>
        </p:nvSpPr>
        <p:spPr bwMode="auto">
          <a:xfrm>
            <a:off x="330214" y="6598802"/>
            <a:ext cx="7866474" cy="123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381000" indent="-381000" defTabSz="913429">
              <a:tabLst>
                <a:tab pos="625148" algn="l"/>
              </a:tabLst>
            </a:pPr>
            <a:r>
              <a:rPr lang="en-GB" sz="800" dirty="0" smtClean="0">
                <a:solidFill>
                  <a:srgbClr val="000000"/>
                </a:solidFill>
                <a:latin typeface="Calibri"/>
              </a:rPr>
              <a:t>SOURCE: Team analysis</a:t>
            </a:r>
          </a:p>
        </p:txBody>
      </p:sp>
      <p:sp>
        <p:nvSpPr>
          <p:cNvPr id="9" name="Rectangle 495"/>
          <p:cNvSpPr>
            <a:spLocks noChangeArrowheads="1"/>
          </p:cNvSpPr>
          <p:nvPr/>
        </p:nvSpPr>
        <p:spPr bwMode="gray">
          <a:xfrm>
            <a:off x="2599656" y="3795854"/>
            <a:ext cx="1969535" cy="2681455"/>
          </a:xfrm>
          <a:prstGeom prst="rect">
            <a:avLst/>
          </a:prstGeom>
          <a:solidFill>
            <a:schemeClr val="bg1"/>
          </a:solidFill>
          <a:ln w="9525" algn="ctr">
            <a:solidFill>
              <a:srgbClr val="96969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3152" tIns="73152" rIns="73152" bIns="73152">
            <a:no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ct val="20000"/>
              </a:spcBef>
              <a:buClr>
                <a:schemeClr val="accent4"/>
              </a:buClr>
            </a:pPr>
            <a:r>
              <a:rPr lang="en-AU" sz="1000" b="1" baseline="0" dirty="0" smtClean="0">
                <a:latin typeface="Calibri Light" panose="020F0302020204030204" pitchFamily="34" charset="0"/>
              </a:rPr>
              <a:t>Key reforms</a:t>
            </a:r>
          </a:p>
          <a:p>
            <a:pPr marL="176213" lvl="1" indent="-174625">
              <a:spcBef>
                <a:spcPct val="20000"/>
              </a:spcBef>
              <a:buClr>
                <a:schemeClr val="accent4"/>
              </a:buClr>
            </a:pPr>
            <a:r>
              <a:rPr lang="en-AU" sz="1000" b="1" baseline="0" dirty="0" smtClean="0">
                <a:solidFill>
                  <a:schemeClr val="accent4"/>
                </a:solidFill>
                <a:latin typeface="Calibri Light" panose="020F0302020204030204" pitchFamily="34" charset="0"/>
              </a:rPr>
              <a:t>Entry and Exit of People:</a:t>
            </a:r>
          </a:p>
          <a:p>
            <a:pPr marL="355600" lvl="2" indent="-160338">
              <a:spcBef>
                <a:spcPct val="20000"/>
              </a:spcBef>
              <a:buClr>
                <a:schemeClr val="accent4"/>
              </a:buClr>
            </a:pPr>
            <a:r>
              <a:rPr lang="en-AU" sz="1000" b="1" dirty="0" smtClean="0">
                <a:solidFill>
                  <a:schemeClr val="accent4"/>
                </a:solidFill>
                <a:latin typeface="Calibri Light" panose="020F0302020204030204" pitchFamily="34" charset="0"/>
              </a:rPr>
              <a:t>Immigration reform</a:t>
            </a:r>
          </a:p>
          <a:p>
            <a:pPr marL="355600" lvl="2" indent="-160338">
              <a:spcBef>
                <a:spcPct val="20000"/>
              </a:spcBef>
              <a:buClr>
                <a:schemeClr val="accent4"/>
              </a:buClr>
            </a:pPr>
            <a:r>
              <a:rPr lang="en-AU" sz="1000" b="1" dirty="0" smtClean="0">
                <a:solidFill>
                  <a:schemeClr val="accent4"/>
                </a:solidFill>
                <a:latin typeface="Calibri Light" panose="020F0302020204030204" pitchFamily="34" charset="0"/>
              </a:rPr>
              <a:t>Airports concession</a:t>
            </a:r>
          </a:p>
          <a:p>
            <a:pPr marL="92075" lvl="1" indent="-160338">
              <a:spcBef>
                <a:spcPct val="20000"/>
              </a:spcBef>
              <a:buClr>
                <a:schemeClr val="accent4"/>
              </a:buClr>
            </a:pPr>
            <a:r>
              <a:rPr lang="en-AU" sz="1000" b="1" dirty="0" smtClean="0">
                <a:solidFill>
                  <a:schemeClr val="accent4"/>
                </a:solidFill>
                <a:latin typeface="Calibri Light" panose="020F0302020204030204" pitchFamily="34" charset="0"/>
              </a:rPr>
              <a:t>Trading Across Borders</a:t>
            </a:r>
          </a:p>
          <a:p>
            <a:pPr marL="355600" lvl="2" indent="-160338">
              <a:spcBef>
                <a:spcPct val="20000"/>
              </a:spcBef>
              <a:buClr>
                <a:schemeClr val="accent4"/>
              </a:buClr>
            </a:pPr>
            <a:r>
              <a:rPr lang="en-AU" sz="1000" b="1" dirty="0" smtClean="0">
                <a:solidFill>
                  <a:schemeClr val="accent4"/>
                </a:solidFill>
                <a:latin typeface="Calibri Light" panose="020F0302020204030204" pitchFamily="34" charset="0"/>
              </a:rPr>
              <a:t>Ports reform</a:t>
            </a:r>
            <a:endParaRPr lang="en-AU" sz="1000" baseline="0" dirty="0" smtClean="0">
              <a:latin typeface="Calibri Light" panose="020F0302020204030204" pitchFamily="34" charset="0"/>
            </a:endParaRPr>
          </a:p>
          <a:p>
            <a:pPr lvl="1">
              <a:spcBef>
                <a:spcPct val="20000"/>
              </a:spcBef>
              <a:buClr>
                <a:schemeClr val="accent4"/>
              </a:buClr>
            </a:pPr>
            <a:r>
              <a:rPr lang="en-AU" sz="1000" baseline="0" dirty="0" smtClean="0">
                <a:latin typeface="Calibri Light" panose="020F0302020204030204" pitchFamily="34" charset="0"/>
              </a:rPr>
              <a:t>Civil Service:</a:t>
            </a:r>
          </a:p>
          <a:p>
            <a:pPr marL="355600" lvl="2" indent="-160338">
              <a:spcBef>
                <a:spcPct val="20000"/>
              </a:spcBef>
              <a:buClr>
                <a:schemeClr val="accent4"/>
              </a:buClr>
            </a:pPr>
            <a:r>
              <a:rPr lang="en-AU" sz="1000" baseline="0" dirty="0" smtClean="0">
                <a:latin typeface="Calibri Light" panose="020F0302020204030204" pitchFamily="34" charset="0"/>
              </a:rPr>
              <a:t>General</a:t>
            </a:r>
            <a:r>
              <a:rPr lang="en-AU" sz="1000" dirty="0" smtClean="0">
                <a:latin typeface="Calibri Light" panose="020F0302020204030204" pitchFamily="34" charset="0"/>
              </a:rPr>
              <a:t> labour reorientation and realignment</a:t>
            </a:r>
          </a:p>
          <a:p>
            <a:pPr marL="355600" lvl="2" indent="-160338">
              <a:spcBef>
                <a:spcPct val="20000"/>
              </a:spcBef>
              <a:buClr>
                <a:schemeClr val="accent4"/>
              </a:buClr>
            </a:pPr>
            <a:r>
              <a:rPr lang="en-AU" sz="1000" dirty="0" smtClean="0">
                <a:latin typeface="Calibri Light" panose="020F0302020204030204" pitchFamily="34" charset="0"/>
              </a:rPr>
              <a:t>MDA capacity building and service levels enhancement</a:t>
            </a:r>
          </a:p>
          <a:p>
            <a:pPr lvl="1">
              <a:spcBef>
                <a:spcPct val="20000"/>
              </a:spcBef>
              <a:buClr>
                <a:schemeClr val="accent4"/>
              </a:buClr>
            </a:pPr>
            <a:r>
              <a:rPr lang="en-AU" sz="1000" b="1" dirty="0" smtClean="0">
                <a:solidFill>
                  <a:schemeClr val="accent4"/>
                </a:solidFill>
                <a:latin typeface="Calibri Light" panose="020F0302020204030204" pitchFamily="34" charset="0"/>
              </a:rPr>
              <a:t>Legislation</a:t>
            </a:r>
            <a:r>
              <a:rPr lang="en-AU" sz="1000" b="1" dirty="0">
                <a:solidFill>
                  <a:schemeClr val="accent4"/>
                </a:solidFill>
                <a:latin typeface="Calibri Light" panose="020F0302020204030204" pitchFamily="34" charset="0"/>
              </a:rPr>
              <a:t>:</a:t>
            </a:r>
          </a:p>
          <a:p>
            <a:pPr marL="355600" lvl="2" indent="-160338">
              <a:spcBef>
                <a:spcPct val="20000"/>
              </a:spcBef>
              <a:buClr>
                <a:schemeClr val="accent4"/>
              </a:buClr>
            </a:pPr>
            <a:r>
              <a:rPr lang="en-AU" sz="1000" b="1" dirty="0" smtClean="0">
                <a:solidFill>
                  <a:schemeClr val="accent4"/>
                </a:solidFill>
                <a:latin typeface="Calibri Light" panose="020F0302020204030204" pitchFamily="34" charset="0"/>
              </a:rPr>
              <a:t>9</a:t>
            </a:r>
            <a:r>
              <a:rPr lang="en-AU" sz="1000" b="1" dirty="0">
                <a:solidFill>
                  <a:schemeClr val="accent4"/>
                </a:solidFill>
                <a:latin typeface="Calibri Light" panose="020F0302020204030204" pitchFamily="34" charset="0"/>
              </a:rPr>
              <a:t>+ priority Bill</a:t>
            </a:r>
          </a:p>
          <a:p>
            <a:pPr marL="355600" lvl="2" indent="-160338">
              <a:spcBef>
                <a:spcPct val="20000"/>
              </a:spcBef>
              <a:buClr>
                <a:schemeClr val="accent4"/>
              </a:buClr>
            </a:pPr>
            <a:r>
              <a:rPr lang="en-AU" sz="1000" b="1" dirty="0" smtClean="0">
                <a:solidFill>
                  <a:schemeClr val="accent4"/>
                </a:solidFill>
                <a:latin typeface="Calibri Light" panose="020F0302020204030204" pitchFamily="34" charset="0"/>
              </a:rPr>
              <a:t>Omnibus Bill</a:t>
            </a:r>
          </a:p>
        </p:txBody>
      </p:sp>
      <p:sp>
        <p:nvSpPr>
          <p:cNvPr id="10" name="Rectangle 495"/>
          <p:cNvSpPr>
            <a:spLocks noChangeArrowheads="1"/>
          </p:cNvSpPr>
          <p:nvPr/>
        </p:nvSpPr>
        <p:spPr bwMode="gray">
          <a:xfrm>
            <a:off x="462426" y="4430846"/>
            <a:ext cx="2029213" cy="2030296"/>
          </a:xfrm>
          <a:prstGeom prst="rect">
            <a:avLst/>
          </a:prstGeom>
          <a:solidFill>
            <a:schemeClr val="bg1"/>
          </a:solidFill>
          <a:ln w="9525" algn="ctr">
            <a:solidFill>
              <a:srgbClr val="96969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3152" tIns="73152" rIns="73152" bIns="73152">
            <a:no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marL="1587" lvl="1" indent="0">
              <a:spcBef>
                <a:spcPct val="20000"/>
              </a:spcBef>
              <a:buClr>
                <a:schemeClr val="accent4"/>
              </a:buClr>
              <a:buFont typeface="Arial" charset="0"/>
              <a:buNone/>
            </a:pPr>
            <a:r>
              <a:rPr lang="en-AU" sz="1000" b="1" baseline="0" dirty="0" smtClean="0">
                <a:latin typeface="Calibri Light" panose="020F0302020204030204" pitchFamily="34" charset="0"/>
              </a:rPr>
              <a:t>Key reforms</a:t>
            </a:r>
          </a:p>
          <a:p>
            <a:pPr marL="177800" lvl="1" indent="-176213">
              <a:spcBef>
                <a:spcPct val="20000"/>
              </a:spcBef>
              <a:buClr>
                <a:schemeClr val="accent4"/>
              </a:buClr>
            </a:pPr>
            <a:r>
              <a:rPr lang="en-AU" sz="1000" b="1" baseline="0" dirty="0" smtClean="0">
                <a:solidFill>
                  <a:schemeClr val="accent4"/>
                </a:solidFill>
                <a:latin typeface="Calibri Light" panose="020F0302020204030204" pitchFamily="34" charset="0"/>
              </a:rPr>
              <a:t>Trading within Nigeria</a:t>
            </a:r>
            <a:endParaRPr lang="en-AU" sz="1000" b="1" dirty="0">
              <a:latin typeface="Calibri Light" panose="020F0302020204030204" pitchFamily="34" charset="0"/>
            </a:endParaRPr>
          </a:p>
          <a:p>
            <a:pPr marL="177800" lvl="1" indent="-176213">
              <a:spcBef>
                <a:spcPct val="20000"/>
              </a:spcBef>
              <a:buClr>
                <a:schemeClr val="accent4"/>
              </a:buClr>
            </a:pPr>
            <a:r>
              <a:rPr lang="en-AU" sz="1000" b="1" baseline="0" dirty="0" smtClean="0">
                <a:solidFill>
                  <a:schemeClr val="accent4"/>
                </a:solidFill>
                <a:latin typeface="Calibri Light" panose="020F0302020204030204" pitchFamily="34" charset="0"/>
              </a:rPr>
              <a:t>World</a:t>
            </a:r>
            <a:r>
              <a:rPr lang="en-AU" sz="1000" b="1" dirty="0" smtClean="0">
                <a:solidFill>
                  <a:schemeClr val="accent4"/>
                </a:solidFill>
                <a:latin typeface="Calibri Light" panose="020F0302020204030204" pitchFamily="34" charset="0"/>
              </a:rPr>
              <a:t> Bank indicator reforms for 2018</a:t>
            </a:r>
          </a:p>
          <a:p>
            <a:pPr marL="441325" lvl="2" indent="-176213">
              <a:spcBef>
                <a:spcPct val="20000"/>
              </a:spcBef>
              <a:buClr>
                <a:schemeClr val="accent4"/>
              </a:buClr>
            </a:pPr>
            <a:r>
              <a:rPr lang="en-AU" sz="1000" dirty="0" smtClean="0">
                <a:latin typeface="Calibri Light" panose="020F0302020204030204" pitchFamily="34" charset="0"/>
              </a:rPr>
              <a:t>Reduce processes further across indicators</a:t>
            </a:r>
          </a:p>
          <a:p>
            <a:pPr marL="441325" lvl="2" indent="-176213">
              <a:spcBef>
                <a:spcPct val="20000"/>
              </a:spcBef>
              <a:buClr>
                <a:schemeClr val="accent4"/>
              </a:buClr>
            </a:pPr>
            <a:r>
              <a:rPr lang="en-AU" sz="1000" dirty="0" smtClean="0">
                <a:latin typeface="Calibri Light" panose="020F0302020204030204" pitchFamily="34" charset="0"/>
              </a:rPr>
              <a:t>Legislative </a:t>
            </a:r>
            <a:r>
              <a:rPr lang="en-AU" sz="1000" dirty="0">
                <a:latin typeface="Calibri Light" panose="020F0302020204030204" pitchFamily="34" charset="0"/>
              </a:rPr>
              <a:t>backing for reduction of </a:t>
            </a:r>
            <a:r>
              <a:rPr lang="en-AU" sz="1000" dirty="0" smtClean="0">
                <a:latin typeface="Calibri Light" panose="020F0302020204030204" pitchFamily="34" charset="0"/>
              </a:rPr>
              <a:t>processes</a:t>
            </a:r>
          </a:p>
          <a:p>
            <a:pPr marL="441325" lvl="2" indent="-176213">
              <a:spcBef>
                <a:spcPct val="20000"/>
              </a:spcBef>
              <a:buClr>
                <a:schemeClr val="accent4"/>
              </a:buClr>
            </a:pPr>
            <a:r>
              <a:rPr lang="en-AU" sz="1000" dirty="0" smtClean="0">
                <a:latin typeface="Calibri Light" panose="020F0302020204030204" pitchFamily="34" charset="0"/>
              </a:rPr>
              <a:t>Introduce electronic processes to replace manual processes</a:t>
            </a:r>
            <a:endParaRPr lang="en-AU" sz="1000" dirty="0">
              <a:latin typeface="Calibri Light" panose="020F0302020204030204" pitchFamily="34" charset="0"/>
            </a:endParaRPr>
          </a:p>
        </p:txBody>
      </p:sp>
      <p:sp>
        <p:nvSpPr>
          <p:cNvPr id="11" name="Rectangle 491"/>
          <p:cNvSpPr>
            <a:spLocks noChangeArrowheads="1"/>
          </p:cNvSpPr>
          <p:nvPr/>
        </p:nvSpPr>
        <p:spPr bwMode="gray">
          <a:xfrm>
            <a:off x="4677208" y="3544560"/>
            <a:ext cx="1969535" cy="2916582"/>
          </a:xfrm>
          <a:prstGeom prst="rect">
            <a:avLst/>
          </a:prstGeom>
          <a:solidFill>
            <a:schemeClr val="bg1"/>
          </a:solidFill>
          <a:ln w="9525" algn="ctr">
            <a:solidFill>
              <a:srgbClr val="96969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3152" tIns="73152" rIns="73152" bIns="73152">
            <a:no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ct val="20000"/>
              </a:spcBef>
              <a:buClr>
                <a:schemeClr val="accent4"/>
              </a:buClr>
            </a:pPr>
            <a:r>
              <a:rPr lang="en-AU" sz="1000" b="1" baseline="0" dirty="0" smtClean="0">
                <a:latin typeface="Calibri Light" panose="020F0302020204030204" pitchFamily="34" charset="0"/>
              </a:rPr>
              <a:t>Key reforms</a:t>
            </a:r>
          </a:p>
          <a:p>
            <a:pPr lvl="1">
              <a:spcBef>
                <a:spcPct val="20000"/>
              </a:spcBef>
              <a:buClr>
                <a:schemeClr val="accent4"/>
              </a:buClr>
            </a:pPr>
            <a:r>
              <a:rPr lang="en-AU" sz="1000" b="1" dirty="0" smtClean="0">
                <a:solidFill>
                  <a:schemeClr val="accent4"/>
                </a:solidFill>
                <a:latin typeface="Calibri Light" panose="020F0302020204030204" pitchFamily="34" charset="0"/>
              </a:rPr>
              <a:t>Entry &amp; Exit of People:</a:t>
            </a:r>
          </a:p>
          <a:p>
            <a:pPr marL="355600" lvl="2" indent="-160338">
              <a:spcBef>
                <a:spcPct val="20000"/>
              </a:spcBef>
              <a:buClr>
                <a:schemeClr val="accent4"/>
              </a:buClr>
            </a:pPr>
            <a:r>
              <a:rPr lang="en-AU" sz="1000" b="1" dirty="0" smtClean="0">
                <a:solidFill>
                  <a:schemeClr val="accent4"/>
                </a:solidFill>
                <a:latin typeface="Calibri Light" panose="020F0302020204030204" pitchFamily="34" charset="0"/>
              </a:rPr>
              <a:t>Implementation of 48-hr visa processing time</a:t>
            </a:r>
          </a:p>
          <a:p>
            <a:pPr marL="355600" lvl="2" indent="-160338">
              <a:spcBef>
                <a:spcPct val="20000"/>
              </a:spcBef>
              <a:buClr>
                <a:schemeClr val="accent4"/>
              </a:buClr>
            </a:pPr>
            <a:r>
              <a:rPr lang="en-AU" sz="1000" dirty="0" smtClean="0">
                <a:latin typeface="Calibri Light" panose="020F0302020204030204" pitchFamily="34" charset="0"/>
              </a:rPr>
              <a:t>Deployment of </a:t>
            </a:r>
            <a:r>
              <a:rPr lang="en-AU" sz="1000" dirty="0" err="1" smtClean="0">
                <a:latin typeface="Calibri Light" panose="020F0302020204030204" pitchFamily="34" charset="0"/>
              </a:rPr>
              <a:t>iCheck</a:t>
            </a:r>
            <a:r>
              <a:rPr lang="en-AU" sz="1000" dirty="0" smtClean="0">
                <a:latin typeface="Calibri Light" panose="020F0302020204030204" pitchFamily="34" charset="0"/>
              </a:rPr>
              <a:t> system</a:t>
            </a:r>
          </a:p>
          <a:p>
            <a:pPr lvl="1">
              <a:spcBef>
                <a:spcPct val="20000"/>
              </a:spcBef>
              <a:buClr>
                <a:schemeClr val="accent4"/>
              </a:buClr>
            </a:pPr>
            <a:r>
              <a:rPr lang="en-AU" sz="1000" dirty="0" smtClean="0">
                <a:latin typeface="Calibri Light" panose="020F0302020204030204" pitchFamily="34" charset="0"/>
              </a:rPr>
              <a:t>Trading </a:t>
            </a:r>
            <a:r>
              <a:rPr lang="en-AU" sz="1000" dirty="0">
                <a:latin typeface="Calibri Light" panose="020F0302020204030204" pitchFamily="34" charset="0"/>
              </a:rPr>
              <a:t>Across Borders:</a:t>
            </a:r>
          </a:p>
          <a:p>
            <a:pPr marL="355600" lvl="2" indent="-160338">
              <a:spcBef>
                <a:spcPct val="20000"/>
              </a:spcBef>
              <a:buClr>
                <a:schemeClr val="accent4"/>
              </a:buClr>
            </a:pPr>
            <a:r>
              <a:rPr lang="en-AU" sz="1000" dirty="0" smtClean="0">
                <a:latin typeface="Calibri Light" panose="020F0302020204030204" pitchFamily="34" charset="0"/>
              </a:rPr>
              <a:t>Deployment </a:t>
            </a:r>
            <a:r>
              <a:rPr lang="en-AU" sz="1000" dirty="0">
                <a:latin typeface="Calibri Light" panose="020F0302020204030204" pitchFamily="34" charset="0"/>
              </a:rPr>
              <a:t>of National Single </a:t>
            </a:r>
            <a:r>
              <a:rPr lang="en-AU" sz="1000" dirty="0" smtClean="0">
                <a:latin typeface="Calibri Light" panose="020F0302020204030204" pitchFamily="34" charset="0"/>
              </a:rPr>
              <a:t>Window</a:t>
            </a:r>
          </a:p>
          <a:p>
            <a:pPr marL="355600" lvl="2" indent="-160338">
              <a:spcBef>
                <a:spcPct val="20000"/>
              </a:spcBef>
              <a:buClr>
                <a:schemeClr val="accent4"/>
              </a:buClr>
            </a:pPr>
            <a:r>
              <a:rPr lang="en-AU" sz="1000" dirty="0" smtClean="0">
                <a:latin typeface="Calibri Light" panose="020F0302020204030204" pitchFamily="34" charset="0"/>
              </a:rPr>
              <a:t>Deployment of scanners</a:t>
            </a:r>
            <a:endParaRPr lang="en-AU" sz="1000" dirty="0">
              <a:latin typeface="Calibri Light" panose="020F0302020204030204" pitchFamily="34" charset="0"/>
            </a:endParaRPr>
          </a:p>
          <a:p>
            <a:pPr lvl="1">
              <a:spcBef>
                <a:spcPct val="20000"/>
              </a:spcBef>
              <a:buClr>
                <a:schemeClr val="accent4"/>
              </a:buClr>
            </a:pPr>
            <a:r>
              <a:rPr lang="en-AU" sz="1000" dirty="0" smtClean="0">
                <a:latin typeface="Calibri Light" panose="020F0302020204030204" pitchFamily="34" charset="0"/>
              </a:rPr>
              <a:t>Paying </a:t>
            </a:r>
            <a:r>
              <a:rPr lang="en-AU" sz="1000" dirty="0">
                <a:latin typeface="Calibri Light" panose="020F0302020204030204" pitchFamily="34" charset="0"/>
              </a:rPr>
              <a:t>Taxes</a:t>
            </a:r>
          </a:p>
          <a:p>
            <a:pPr lvl="1">
              <a:spcBef>
                <a:spcPct val="20000"/>
              </a:spcBef>
              <a:buClr>
                <a:schemeClr val="accent4"/>
              </a:buClr>
            </a:pPr>
            <a:r>
              <a:rPr lang="en-AU" sz="1000" dirty="0">
                <a:latin typeface="Calibri Light" panose="020F0302020204030204" pitchFamily="34" charset="0"/>
              </a:rPr>
              <a:t>Getting Credit</a:t>
            </a:r>
          </a:p>
          <a:p>
            <a:pPr lvl="1">
              <a:spcBef>
                <a:spcPct val="20000"/>
              </a:spcBef>
              <a:buClr>
                <a:schemeClr val="accent4"/>
              </a:buClr>
            </a:pPr>
            <a:r>
              <a:rPr lang="en-AU" sz="1000" dirty="0">
                <a:latin typeface="Calibri Light" panose="020F0302020204030204" pitchFamily="34" charset="0"/>
              </a:rPr>
              <a:t>Getting Electricity</a:t>
            </a:r>
          </a:p>
          <a:p>
            <a:pPr lvl="1">
              <a:spcBef>
                <a:spcPct val="20000"/>
              </a:spcBef>
              <a:buClr>
                <a:schemeClr val="accent4"/>
              </a:buClr>
            </a:pPr>
            <a:r>
              <a:rPr lang="en-AU" sz="1000" dirty="0">
                <a:latin typeface="Calibri Light" panose="020F0302020204030204" pitchFamily="34" charset="0"/>
              </a:rPr>
              <a:t>Dealing with Construction </a:t>
            </a:r>
            <a:r>
              <a:rPr lang="en-AU" sz="1000" dirty="0" smtClean="0">
                <a:latin typeface="Calibri Light" panose="020F0302020204030204" pitchFamily="34" charset="0"/>
              </a:rPr>
              <a:t>Permits </a:t>
            </a:r>
          </a:p>
          <a:p>
            <a:pPr lvl="1">
              <a:spcBef>
                <a:spcPct val="20000"/>
              </a:spcBef>
              <a:buClr>
                <a:schemeClr val="accent4"/>
              </a:buClr>
            </a:pPr>
            <a:r>
              <a:rPr lang="en-AU" sz="1000" dirty="0" smtClean="0">
                <a:latin typeface="Calibri Light" panose="020F0302020204030204" pitchFamily="34" charset="0"/>
              </a:rPr>
              <a:t>Registering Property</a:t>
            </a:r>
            <a:endParaRPr lang="en-AU" sz="1000" dirty="0">
              <a:latin typeface="Calibri Light" panose="020F0302020204030204" pitchFamily="34" charset="0"/>
            </a:endParaRPr>
          </a:p>
        </p:txBody>
      </p:sp>
      <p:sp>
        <p:nvSpPr>
          <p:cNvPr id="170" name="Rectangle 6"/>
          <p:cNvSpPr>
            <a:spLocks noChangeArrowheads="1"/>
          </p:cNvSpPr>
          <p:nvPr>
            <p:custDataLst>
              <p:tags r:id="rId3"/>
            </p:custDataLst>
          </p:nvPr>
        </p:nvSpPr>
        <p:spPr bwMode="gray">
          <a:xfrm>
            <a:off x="2066172" y="1138728"/>
            <a:ext cx="5343774" cy="1473563"/>
          </a:xfrm>
          <a:prstGeom prst="rect">
            <a:avLst/>
          </a:prstGeom>
          <a:solidFill>
            <a:srgbClr val="C0C0C0">
              <a:alpha val="14000"/>
            </a:srgbClr>
          </a:solidFill>
          <a:ln w="9525">
            <a:noFill/>
            <a:miter lim="800000"/>
            <a:headEnd/>
            <a:tailEnd/>
          </a:ln>
          <a:effectLst/>
        </p:spPr>
        <p:txBody>
          <a:bodyPr lIns="63500" tIns="63500" rIns="63500" bIns="0"/>
          <a:lstStyle/>
          <a:p>
            <a:pPr algn="l" defTabSz="895350">
              <a:buSzPct val="120000"/>
            </a:pPr>
            <a:endParaRPr lang="en-US" sz="1050" baseline="0">
              <a:solidFill>
                <a:srgbClr val="4D4D4D"/>
              </a:solidFill>
              <a:latin typeface="Calibri Light" panose="020F0302020204030204" pitchFamily="34" charset="0"/>
            </a:endParaRPr>
          </a:p>
        </p:txBody>
      </p:sp>
      <p:sp>
        <p:nvSpPr>
          <p:cNvPr id="171" name="AutoShape 5"/>
          <p:cNvSpPr>
            <a:spLocks noChangeArrowheads="1"/>
          </p:cNvSpPr>
          <p:nvPr>
            <p:custDataLst>
              <p:tags r:id="rId4"/>
            </p:custDataLst>
          </p:nvPr>
        </p:nvSpPr>
        <p:spPr bwMode="gray">
          <a:xfrm flipV="1">
            <a:off x="2066172" y="2612292"/>
            <a:ext cx="5343774" cy="1338129"/>
          </a:xfrm>
          <a:prstGeom prst="rtTriangle">
            <a:avLst/>
          </a:prstGeom>
          <a:solidFill>
            <a:srgbClr val="C0C0C0">
              <a:alpha val="14000"/>
            </a:srgbClr>
          </a:solidFill>
          <a:ln w="9525" algn="ctr">
            <a:noFill/>
            <a:miter lim="800000"/>
            <a:headEnd/>
            <a:tailEn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30" name="Freeform 8"/>
          <p:cNvSpPr>
            <a:spLocks/>
          </p:cNvSpPr>
          <p:nvPr>
            <p:custDataLst>
              <p:tags r:id="rId5"/>
            </p:custDataLst>
          </p:nvPr>
        </p:nvSpPr>
        <p:spPr bwMode="gray">
          <a:xfrm>
            <a:off x="1734191" y="1157865"/>
            <a:ext cx="255192" cy="2761442"/>
          </a:xfrm>
          <a:custGeom>
            <a:avLst/>
            <a:gdLst/>
            <a:ahLst/>
            <a:cxnLst>
              <a:cxn ang="0">
                <a:pos x="0" y="120"/>
              </a:cxn>
              <a:cxn ang="0">
                <a:pos x="0" y="1576"/>
              </a:cxn>
              <a:cxn ang="0">
                <a:pos x="240" y="1704"/>
              </a:cxn>
              <a:cxn ang="0">
                <a:pos x="240" y="0"/>
              </a:cxn>
              <a:cxn ang="0">
                <a:pos x="0" y="120"/>
              </a:cxn>
            </a:cxnLst>
            <a:rect l="0" t="0" r="r" b="b"/>
            <a:pathLst>
              <a:path w="241" h="1705">
                <a:moveTo>
                  <a:pt x="0" y="120"/>
                </a:moveTo>
                <a:lnTo>
                  <a:pt x="0" y="1576"/>
                </a:lnTo>
                <a:lnTo>
                  <a:pt x="240" y="1704"/>
                </a:lnTo>
                <a:lnTo>
                  <a:pt x="240" y="0"/>
                </a:lnTo>
                <a:lnTo>
                  <a:pt x="0" y="120"/>
                </a:lnTo>
                <a:close/>
              </a:path>
            </a:pathLst>
          </a:custGeom>
          <a:solidFill>
            <a:schemeClr val="bg1">
              <a:alpha val="0"/>
            </a:schemeClr>
          </a:solidFill>
          <a:ln w="50800">
            <a:solidFill>
              <a:schemeClr val="tx1"/>
            </a:solidFill>
            <a:round/>
            <a:headEnd/>
            <a:tailEn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31" name="Freeform 9"/>
          <p:cNvSpPr>
            <a:spLocks/>
          </p:cNvSpPr>
          <p:nvPr>
            <p:custDataLst>
              <p:tags r:id="rId6"/>
            </p:custDataLst>
          </p:nvPr>
        </p:nvSpPr>
        <p:spPr bwMode="gray">
          <a:xfrm>
            <a:off x="1734191" y="1301391"/>
            <a:ext cx="246542" cy="181800"/>
          </a:xfrm>
          <a:custGeom>
            <a:avLst/>
            <a:gdLst/>
            <a:ahLst/>
            <a:cxnLst>
              <a:cxn ang="0">
                <a:pos x="0" y="112"/>
              </a:cxn>
              <a:cxn ang="0">
                <a:pos x="232" y="0"/>
              </a:cxn>
            </a:cxnLst>
            <a:rect l="0" t="0" r="r" b="b"/>
            <a:pathLst>
              <a:path w="233" h="113">
                <a:moveTo>
                  <a:pt x="0" y="112"/>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32" name="Freeform 10"/>
          <p:cNvSpPr>
            <a:spLocks/>
          </p:cNvSpPr>
          <p:nvPr>
            <p:custDataLst>
              <p:tags r:id="rId7"/>
            </p:custDataLst>
          </p:nvPr>
        </p:nvSpPr>
        <p:spPr bwMode="gray">
          <a:xfrm>
            <a:off x="1734191" y="1377938"/>
            <a:ext cx="246542" cy="170318"/>
          </a:xfrm>
          <a:custGeom>
            <a:avLst/>
            <a:gdLst/>
            <a:ahLst/>
            <a:cxnLst>
              <a:cxn ang="0">
                <a:pos x="0" y="104"/>
              </a:cxn>
              <a:cxn ang="0">
                <a:pos x="232" y="0"/>
              </a:cxn>
            </a:cxnLst>
            <a:rect l="0" t="0" r="r" b="b"/>
            <a:pathLst>
              <a:path w="233" h="105">
                <a:moveTo>
                  <a:pt x="0" y="104"/>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33" name="Freeform 11"/>
          <p:cNvSpPr>
            <a:spLocks/>
          </p:cNvSpPr>
          <p:nvPr>
            <p:custDataLst>
              <p:tags r:id="rId8"/>
            </p:custDataLst>
          </p:nvPr>
        </p:nvSpPr>
        <p:spPr bwMode="gray">
          <a:xfrm>
            <a:off x="1734191" y="1456399"/>
            <a:ext cx="246542" cy="156922"/>
          </a:xfrm>
          <a:custGeom>
            <a:avLst/>
            <a:gdLst/>
            <a:ahLst/>
            <a:cxnLst>
              <a:cxn ang="0">
                <a:pos x="0" y="96"/>
              </a:cxn>
              <a:cxn ang="0">
                <a:pos x="232" y="0"/>
              </a:cxn>
            </a:cxnLst>
            <a:rect l="0" t="0" r="r" b="b"/>
            <a:pathLst>
              <a:path w="233" h="97">
                <a:moveTo>
                  <a:pt x="0" y="96"/>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34" name="Freeform 12"/>
          <p:cNvSpPr>
            <a:spLocks/>
          </p:cNvSpPr>
          <p:nvPr>
            <p:custDataLst>
              <p:tags r:id="rId9"/>
            </p:custDataLst>
          </p:nvPr>
        </p:nvSpPr>
        <p:spPr bwMode="gray">
          <a:xfrm>
            <a:off x="1734191" y="1532946"/>
            <a:ext cx="246542" cy="145440"/>
          </a:xfrm>
          <a:custGeom>
            <a:avLst/>
            <a:gdLst/>
            <a:ahLst/>
            <a:cxnLst>
              <a:cxn ang="0">
                <a:pos x="0" y="88"/>
              </a:cxn>
              <a:cxn ang="0">
                <a:pos x="232" y="0"/>
              </a:cxn>
            </a:cxnLst>
            <a:rect l="0" t="0" r="r" b="b"/>
            <a:pathLst>
              <a:path w="233" h="89">
                <a:moveTo>
                  <a:pt x="0" y="88"/>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35" name="Freeform 13"/>
          <p:cNvSpPr>
            <a:spLocks/>
          </p:cNvSpPr>
          <p:nvPr>
            <p:custDataLst>
              <p:tags r:id="rId10"/>
            </p:custDataLst>
          </p:nvPr>
        </p:nvSpPr>
        <p:spPr bwMode="gray">
          <a:xfrm>
            <a:off x="1734191" y="1611407"/>
            <a:ext cx="255192" cy="132044"/>
          </a:xfrm>
          <a:custGeom>
            <a:avLst/>
            <a:gdLst/>
            <a:ahLst/>
            <a:cxnLst>
              <a:cxn ang="0">
                <a:pos x="0" y="80"/>
              </a:cxn>
              <a:cxn ang="0">
                <a:pos x="240" y="0"/>
              </a:cxn>
            </a:cxnLst>
            <a:rect l="0" t="0" r="r" b="b"/>
            <a:pathLst>
              <a:path w="241" h="81">
                <a:moveTo>
                  <a:pt x="0" y="80"/>
                </a:moveTo>
                <a:lnTo>
                  <a:pt x="240"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36" name="Freeform 14"/>
          <p:cNvSpPr>
            <a:spLocks/>
          </p:cNvSpPr>
          <p:nvPr>
            <p:custDataLst>
              <p:tags r:id="rId11"/>
            </p:custDataLst>
          </p:nvPr>
        </p:nvSpPr>
        <p:spPr bwMode="gray">
          <a:xfrm>
            <a:off x="1734191" y="1689868"/>
            <a:ext cx="246542" cy="116735"/>
          </a:xfrm>
          <a:custGeom>
            <a:avLst/>
            <a:gdLst/>
            <a:ahLst/>
            <a:cxnLst>
              <a:cxn ang="0">
                <a:pos x="0" y="72"/>
              </a:cxn>
              <a:cxn ang="0">
                <a:pos x="232" y="0"/>
              </a:cxn>
            </a:cxnLst>
            <a:rect l="0" t="0" r="r" b="b"/>
            <a:pathLst>
              <a:path w="233" h="73">
                <a:moveTo>
                  <a:pt x="0" y="72"/>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37" name="Freeform 15"/>
          <p:cNvSpPr>
            <a:spLocks/>
          </p:cNvSpPr>
          <p:nvPr>
            <p:custDataLst>
              <p:tags r:id="rId12"/>
            </p:custDataLst>
          </p:nvPr>
        </p:nvSpPr>
        <p:spPr bwMode="gray">
          <a:xfrm>
            <a:off x="1734191" y="1766415"/>
            <a:ext cx="246542" cy="105252"/>
          </a:xfrm>
          <a:custGeom>
            <a:avLst/>
            <a:gdLst/>
            <a:ahLst/>
            <a:cxnLst>
              <a:cxn ang="0">
                <a:pos x="0" y="64"/>
              </a:cxn>
              <a:cxn ang="0">
                <a:pos x="232" y="0"/>
              </a:cxn>
            </a:cxnLst>
            <a:rect l="0" t="0" r="r" b="b"/>
            <a:pathLst>
              <a:path w="233" h="65">
                <a:moveTo>
                  <a:pt x="0" y="64"/>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38" name="Freeform 16"/>
          <p:cNvSpPr>
            <a:spLocks/>
          </p:cNvSpPr>
          <p:nvPr>
            <p:custDataLst>
              <p:tags r:id="rId13"/>
            </p:custDataLst>
          </p:nvPr>
        </p:nvSpPr>
        <p:spPr bwMode="gray">
          <a:xfrm>
            <a:off x="1734191" y="1844876"/>
            <a:ext cx="246542" cy="91857"/>
          </a:xfrm>
          <a:custGeom>
            <a:avLst/>
            <a:gdLst/>
            <a:ahLst/>
            <a:cxnLst>
              <a:cxn ang="0">
                <a:pos x="0" y="56"/>
              </a:cxn>
              <a:cxn ang="0">
                <a:pos x="232" y="0"/>
              </a:cxn>
            </a:cxnLst>
            <a:rect l="0" t="0" r="r" b="b"/>
            <a:pathLst>
              <a:path w="233" h="57">
                <a:moveTo>
                  <a:pt x="0" y="56"/>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39" name="Freeform 17"/>
          <p:cNvSpPr>
            <a:spLocks/>
          </p:cNvSpPr>
          <p:nvPr>
            <p:custDataLst>
              <p:tags r:id="rId14"/>
            </p:custDataLst>
          </p:nvPr>
        </p:nvSpPr>
        <p:spPr bwMode="gray">
          <a:xfrm>
            <a:off x="1734191" y="1921424"/>
            <a:ext cx="255192" cy="80375"/>
          </a:xfrm>
          <a:custGeom>
            <a:avLst/>
            <a:gdLst/>
            <a:ahLst/>
            <a:cxnLst>
              <a:cxn ang="0">
                <a:pos x="0" y="48"/>
              </a:cxn>
              <a:cxn ang="0">
                <a:pos x="240" y="0"/>
              </a:cxn>
            </a:cxnLst>
            <a:rect l="0" t="0" r="r" b="b"/>
            <a:pathLst>
              <a:path w="241" h="49">
                <a:moveTo>
                  <a:pt x="0" y="48"/>
                </a:moveTo>
                <a:lnTo>
                  <a:pt x="240"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40" name="Freeform 18"/>
          <p:cNvSpPr>
            <a:spLocks/>
          </p:cNvSpPr>
          <p:nvPr>
            <p:custDataLst>
              <p:tags r:id="rId15"/>
            </p:custDataLst>
          </p:nvPr>
        </p:nvSpPr>
        <p:spPr bwMode="gray">
          <a:xfrm>
            <a:off x="1734191" y="1999885"/>
            <a:ext cx="255192" cy="66979"/>
          </a:xfrm>
          <a:custGeom>
            <a:avLst/>
            <a:gdLst/>
            <a:ahLst/>
            <a:cxnLst>
              <a:cxn ang="0">
                <a:pos x="0" y="40"/>
              </a:cxn>
              <a:cxn ang="0">
                <a:pos x="240" y="0"/>
              </a:cxn>
            </a:cxnLst>
            <a:rect l="0" t="0" r="r" b="b"/>
            <a:pathLst>
              <a:path w="241" h="41">
                <a:moveTo>
                  <a:pt x="0" y="40"/>
                </a:moveTo>
                <a:lnTo>
                  <a:pt x="240"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41" name="Freeform 19"/>
          <p:cNvSpPr>
            <a:spLocks/>
          </p:cNvSpPr>
          <p:nvPr>
            <p:custDataLst>
              <p:tags r:id="rId16"/>
            </p:custDataLst>
          </p:nvPr>
        </p:nvSpPr>
        <p:spPr bwMode="gray">
          <a:xfrm>
            <a:off x="1734191" y="2078345"/>
            <a:ext cx="255192" cy="53583"/>
          </a:xfrm>
          <a:custGeom>
            <a:avLst/>
            <a:gdLst/>
            <a:ahLst/>
            <a:cxnLst>
              <a:cxn ang="0">
                <a:pos x="0" y="32"/>
              </a:cxn>
              <a:cxn ang="0">
                <a:pos x="240" y="0"/>
              </a:cxn>
            </a:cxnLst>
            <a:rect l="0" t="0" r="r" b="b"/>
            <a:pathLst>
              <a:path w="241" h="33">
                <a:moveTo>
                  <a:pt x="0" y="32"/>
                </a:moveTo>
                <a:lnTo>
                  <a:pt x="240"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42" name="Freeform 20"/>
          <p:cNvSpPr>
            <a:spLocks/>
          </p:cNvSpPr>
          <p:nvPr>
            <p:custDataLst>
              <p:tags r:id="rId17"/>
            </p:custDataLst>
          </p:nvPr>
        </p:nvSpPr>
        <p:spPr bwMode="gray">
          <a:xfrm>
            <a:off x="1734191" y="2154893"/>
            <a:ext cx="246542" cy="40187"/>
          </a:xfrm>
          <a:custGeom>
            <a:avLst/>
            <a:gdLst/>
            <a:ahLst/>
            <a:cxnLst>
              <a:cxn ang="0">
                <a:pos x="0" y="24"/>
              </a:cxn>
              <a:cxn ang="0">
                <a:pos x="232" y="0"/>
              </a:cxn>
            </a:cxnLst>
            <a:rect l="0" t="0" r="r" b="b"/>
            <a:pathLst>
              <a:path w="233" h="25">
                <a:moveTo>
                  <a:pt x="0" y="24"/>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43" name="Freeform 21"/>
          <p:cNvSpPr>
            <a:spLocks/>
          </p:cNvSpPr>
          <p:nvPr>
            <p:custDataLst>
              <p:tags r:id="rId18"/>
            </p:custDataLst>
          </p:nvPr>
        </p:nvSpPr>
        <p:spPr bwMode="gray">
          <a:xfrm>
            <a:off x="1734191" y="2219958"/>
            <a:ext cx="246542" cy="53583"/>
          </a:xfrm>
          <a:custGeom>
            <a:avLst/>
            <a:gdLst/>
            <a:ahLst/>
            <a:cxnLst>
              <a:cxn ang="0">
                <a:pos x="0" y="32"/>
              </a:cxn>
              <a:cxn ang="0">
                <a:pos x="232" y="0"/>
              </a:cxn>
            </a:cxnLst>
            <a:rect l="0" t="0" r="r" b="b"/>
            <a:pathLst>
              <a:path w="233" h="33">
                <a:moveTo>
                  <a:pt x="0" y="32"/>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44" name="Freeform 22"/>
          <p:cNvSpPr>
            <a:spLocks/>
          </p:cNvSpPr>
          <p:nvPr>
            <p:custDataLst>
              <p:tags r:id="rId19"/>
            </p:custDataLst>
          </p:nvPr>
        </p:nvSpPr>
        <p:spPr bwMode="gray">
          <a:xfrm>
            <a:off x="1734191" y="2298419"/>
            <a:ext cx="246542" cy="40187"/>
          </a:xfrm>
          <a:custGeom>
            <a:avLst/>
            <a:gdLst/>
            <a:ahLst/>
            <a:cxnLst>
              <a:cxn ang="0">
                <a:pos x="0" y="24"/>
              </a:cxn>
              <a:cxn ang="0">
                <a:pos x="232" y="0"/>
              </a:cxn>
            </a:cxnLst>
            <a:rect l="0" t="0" r="r" b="b"/>
            <a:pathLst>
              <a:path w="233" h="25">
                <a:moveTo>
                  <a:pt x="0" y="24"/>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45" name="Freeform 23"/>
          <p:cNvSpPr>
            <a:spLocks/>
          </p:cNvSpPr>
          <p:nvPr>
            <p:custDataLst>
              <p:tags r:id="rId20"/>
            </p:custDataLst>
          </p:nvPr>
        </p:nvSpPr>
        <p:spPr bwMode="gray">
          <a:xfrm>
            <a:off x="1734191" y="2374966"/>
            <a:ext cx="246542" cy="28705"/>
          </a:xfrm>
          <a:custGeom>
            <a:avLst/>
            <a:gdLst/>
            <a:ahLst/>
            <a:cxnLst>
              <a:cxn ang="0">
                <a:pos x="0" y="16"/>
              </a:cxn>
              <a:cxn ang="0">
                <a:pos x="232" y="0"/>
              </a:cxn>
            </a:cxnLst>
            <a:rect l="0" t="0" r="r" b="b"/>
            <a:pathLst>
              <a:path w="233" h="17">
                <a:moveTo>
                  <a:pt x="0" y="16"/>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46" name="Freeform 24"/>
          <p:cNvSpPr>
            <a:spLocks/>
          </p:cNvSpPr>
          <p:nvPr>
            <p:custDataLst>
              <p:tags r:id="rId21"/>
            </p:custDataLst>
          </p:nvPr>
        </p:nvSpPr>
        <p:spPr bwMode="gray">
          <a:xfrm>
            <a:off x="1734191" y="2453427"/>
            <a:ext cx="246542" cy="15309"/>
          </a:xfrm>
          <a:custGeom>
            <a:avLst/>
            <a:gdLst/>
            <a:ahLst/>
            <a:cxnLst>
              <a:cxn ang="0">
                <a:pos x="0" y="8"/>
              </a:cxn>
              <a:cxn ang="0">
                <a:pos x="232" y="0"/>
              </a:cxn>
            </a:cxnLst>
            <a:rect l="0" t="0" r="r" b="b"/>
            <a:pathLst>
              <a:path w="233" h="9">
                <a:moveTo>
                  <a:pt x="0" y="8"/>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47" name="Freeform 25"/>
          <p:cNvSpPr>
            <a:spLocks/>
          </p:cNvSpPr>
          <p:nvPr>
            <p:custDataLst>
              <p:tags r:id="rId22"/>
            </p:custDataLst>
          </p:nvPr>
        </p:nvSpPr>
        <p:spPr bwMode="gray">
          <a:xfrm>
            <a:off x="1734191" y="2531888"/>
            <a:ext cx="246542" cy="1914"/>
          </a:xfrm>
          <a:custGeom>
            <a:avLst/>
            <a:gdLst/>
            <a:ahLst/>
            <a:cxnLst>
              <a:cxn ang="0">
                <a:pos x="0" y="0"/>
              </a:cxn>
              <a:cxn ang="0">
                <a:pos x="232" y="0"/>
              </a:cxn>
            </a:cxnLst>
            <a:rect l="0" t="0" r="r" b="b"/>
            <a:pathLst>
              <a:path w="233" h="1">
                <a:moveTo>
                  <a:pt x="0" y="0"/>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48" name="Freeform 26"/>
          <p:cNvSpPr>
            <a:spLocks/>
          </p:cNvSpPr>
          <p:nvPr>
            <p:custDataLst>
              <p:tags r:id="rId23"/>
            </p:custDataLst>
          </p:nvPr>
        </p:nvSpPr>
        <p:spPr bwMode="gray">
          <a:xfrm>
            <a:off x="1734191" y="3645650"/>
            <a:ext cx="255192" cy="195195"/>
          </a:xfrm>
          <a:custGeom>
            <a:avLst/>
            <a:gdLst/>
            <a:ahLst/>
            <a:cxnLst>
              <a:cxn ang="0">
                <a:pos x="0" y="0"/>
              </a:cxn>
              <a:cxn ang="0">
                <a:pos x="240" y="120"/>
              </a:cxn>
            </a:cxnLst>
            <a:rect l="0" t="0" r="r" b="b"/>
            <a:pathLst>
              <a:path w="241" h="121">
                <a:moveTo>
                  <a:pt x="0" y="0"/>
                </a:moveTo>
                <a:lnTo>
                  <a:pt x="240" y="12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49" name="Freeform 27"/>
          <p:cNvSpPr>
            <a:spLocks/>
          </p:cNvSpPr>
          <p:nvPr>
            <p:custDataLst>
              <p:tags r:id="rId24"/>
            </p:custDataLst>
          </p:nvPr>
        </p:nvSpPr>
        <p:spPr bwMode="gray">
          <a:xfrm>
            <a:off x="1734191" y="3580585"/>
            <a:ext cx="246542" cy="181800"/>
          </a:xfrm>
          <a:custGeom>
            <a:avLst/>
            <a:gdLst/>
            <a:ahLst/>
            <a:cxnLst>
              <a:cxn ang="0">
                <a:pos x="0" y="0"/>
              </a:cxn>
              <a:cxn ang="0">
                <a:pos x="232" y="112"/>
              </a:cxn>
            </a:cxnLst>
            <a:rect l="0" t="0" r="r" b="b"/>
            <a:pathLst>
              <a:path w="233" h="113">
                <a:moveTo>
                  <a:pt x="0" y="0"/>
                </a:moveTo>
                <a:lnTo>
                  <a:pt x="232" y="112"/>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50" name="Freeform 28"/>
          <p:cNvSpPr>
            <a:spLocks/>
          </p:cNvSpPr>
          <p:nvPr>
            <p:custDataLst>
              <p:tags r:id="rId25"/>
            </p:custDataLst>
          </p:nvPr>
        </p:nvSpPr>
        <p:spPr bwMode="gray">
          <a:xfrm>
            <a:off x="1734191" y="3515520"/>
            <a:ext cx="246542" cy="170318"/>
          </a:xfrm>
          <a:custGeom>
            <a:avLst/>
            <a:gdLst/>
            <a:ahLst/>
            <a:cxnLst>
              <a:cxn ang="0">
                <a:pos x="0" y="0"/>
              </a:cxn>
              <a:cxn ang="0">
                <a:pos x="232" y="104"/>
              </a:cxn>
            </a:cxnLst>
            <a:rect l="0" t="0" r="r" b="b"/>
            <a:pathLst>
              <a:path w="233" h="105">
                <a:moveTo>
                  <a:pt x="0" y="0"/>
                </a:moveTo>
                <a:lnTo>
                  <a:pt x="232" y="104"/>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51" name="Freeform 29"/>
          <p:cNvSpPr>
            <a:spLocks/>
          </p:cNvSpPr>
          <p:nvPr>
            <p:custDataLst>
              <p:tags r:id="rId26"/>
            </p:custDataLst>
          </p:nvPr>
        </p:nvSpPr>
        <p:spPr bwMode="gray">
          <a:xfrm>
            <a:off x="1734191" y="3450455"/>
            <a:ext cx="246542" cy="156922"/>
          </a:xfrm>
          <a:custGeom>
            <a:avLst/>
            <a:gdLst/>
            <a:ahLst/>
            <a:cxnLst>
              <a:cxn ang="0">
                <a:pos x="0" y="0"/>
              </a:cxn>
              <a:cxn ang="0">
                <a:pos x="232" y="96"/>
              </a:cxn>
            </a:cxnLst>
            <a:rect l="0" t="0" r="r" b="b"/>
            <a:pathLst>
              <a:path w="233" h="97">
                <a:moveTo>
                  <a:pt x="0" y="0"/>
                </a:moveTo>
                <a:lnTo>
                  <a:pt x="232" y="96"/>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52" name="Freeform 30"/>
          <p:cNvSpPr>
            <a:spLocks/>
          </p:cNvSpPr>
          <p:nvPr>
            <p:custDataLst>
              <p:tags r:id="rId27"/>
            </p:custDataLst>
          </p:nvPr>
        </p:nvSpPr>
        <p:spPr bwMode="gray">
          <a:xfrm>
            <a:off x="1734191" y="3385390"/>
            <a:ext cx="246542" cy="145440"/>
          </a:xfrm>
          <a:custGeom>
            <a:avLst/>
            <a:gdLst/>
            <a:ahLst/>
            <a:cxnLst>
              <a:cxn ang="0">
                <a:pos x="0" y="0"/>
              </a:cxn>
              <a:cxn ang="0">
                <a:pos x="232" y="88"/>
              </a:cxn>
            </a:cxnLst>
            <a:rect l="0" t="0" r="r" b="b"/>
            <a:pathLst>
              <a:path w="233" h="89">
                <a:moveTo>
                  <a:pt x="0" y="0"/>
                </a:moveTo>
                <a:lnTo>
                  <a:pt x="232" y="88"/>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53" name="Freeform 31"/>
          <p:cNvSpPr>
            <a:spLocks/>
          </p:cNvSpPr>
          <p:nvPr>
            <p:custDataLst>
              <p:tags r:id="rId28"/>
            </p:custDataLst>
          </p:nvPr>
        </p:nvSpPr>
        <p:spPr bwMode="gray">
          <a:xfrm>
            <a:off x="1734191" y="3320325"/>
            <a:ext cx="255192" cy="132044"/>
          </a:xfrm>
          <a:custGeom>
            <a:avLst/>
            <a:gdLst/>
            <a:ahLst/>
            <a:cxnLst>
              <a:cxn ang="0">
                <a:pos x="0" y="0"/>
              </a:cxn>
              <a:cxn ang="0">
                <a:pos x="240" y="80"/>
              </a:cxn>
            </a:cxnLst>
            <a:rect l="0" t="0" r="r" b="b"/>
            <a:pathLst>
              <a:path w="241" h="81">
                <a:moveTo>
                  <a:pt x="0" y="0"/>
                </a:moveTo>
                <a:lnTo>
                  <a:pt x="240" y="8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54" name="Freeform 32"/>
          <p:cNvSpPr>
            <a:spLocks/>
          </p:cNvSpPr>
          <p:nvPr>
            <p:custDataLst>
              <p:tags r:id="rId29"/>
            </p:custDataLst>
          </p:nvPr>
        </p:nvSpPr>
        <p:spPr bwMode="gray">
          <a:xfrm>
            <a:off x="1734191" y="3257173"/>
            <a:ext cx="246542" cy="116735"/>
          </a:xfrm>
          <a:custGeom>
            <a:avLst/>
            <a:gdLst/>
            <a:ahLst/>
            <a:cxnLst>
              <a:cxn ang="0">
                <a:pos x="0" y="0"/>
              </a:cxn>
              <a:cxn ang="0">
                <a:pos x="232" y="72"/>
              </a:cxn>
            </a:cxnLst>
            <a:rect l="0" t="0" r="r" b="b"/>
            <a:pathLst>
              <a:path w="233" h="73">
                <a:moveTo>
                  <a:pt x="0" y="0"/>
                </a:moveTo>
                <a:lnTo>
                  <a:pt x="232" y="72"/>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55" name="Freeform 33"/>
          <p:cNvSpPr>
            <a:spLocks/>
          </p:cNvSpPr>
          <p:nvPr>
            <p:custDataLst>
              <p:tags r:id="rId30"/>
            </p:custDataLst>
          </p:nvPr>
        </p:nvSpPr>
        <p:spPr bwMode="gray">
          <a:xfrm>
            <a:off x="1734191" y="3192108"/>
            <a:ext cx="246542" cy="105252"/>
          </a:xfrm>
          <a:custGeom>
            <a:avLst/>
            <a:gdLst/>
            <a:ahLst/>
            <a:cxnLst>
              <a:cxn ang="0">
                <a:pos x="0" y="0"/>
              </a:cxn>
              <a:cxn ang="0">
                <a:pos x="232" y="64"/>
              </a:cxn>
            </a:cxnLst>
            <a:rect l="0" t="0" r="r" b="b"/>
            <a:pathLst>
              <a:path w="233" h="65">
                <a:moveTo>
                  <a:pt x="0" y="0"/>
                </a:moveTo>
                <a:lnTo>
                  <a:pt x="232" y="64"/>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56" name="Freeform 34"/>
          <p:cNvSpPr>
            <a:spLocks/>
          </p:cNvSpPr>
          <p:nvPr>
            <p:custDataLst>
              <p:tags r:id="rId31"/>
            </p:custDataLst>
          </p:nvPr>
        </p:nvSpPr>
        <p:spPr bwMode="gray">
          <a:xfrm>
            <a:off x="1734191" y="3127043"/>
            <a:ext cx="246542" cy="91857"/>
          </a:xfrm>
          <a:custGeom>
            <a:avLst/>
            <a:gdLst/>
            <a:ahLst/>
            <a:cxnLst>
              <a:cxn ang="0">
                <a:pos x="0" y="0"/>
              </a:cxn>
              <a:cxn ang="0">
                <a:pos x="232" y="56"/>
              </a:cxn>
            </a:cxnLst>
            <a:rect l="0" t="0" r="r" b="b"/>
            <a:pathLst>
              <a:path w="233" h="57">
                <a:moveTo>
                  <a:pt x="0" y="0"/>
                </a:moveTo>
                <a:lnTo>
                  <a:pt x="232" y="56"/>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57" name="Freeform 35"/>
          <p:cNvSpPr>
            <a:spLocks/>
          </p:cNvSpPr>
          <p:nvPr>
            <p:custDataLst>
              <p:tags r:id="rId32"/>
            </p:custDataLst>
          </p:nvPr>
        </p:nvSpPr>
        <p:spPr bwMode="gray">
          <a:xfrm>
            <a:off x="1734191" y="3061978"/>
            <a:ext cx="255192" cy="80375"/>
          </a:xfrm>
          <a:custGeom>
            <a:avLst/>
            <a:gdLst/>
            <a:ahLst/>
            <a:cxnLst>
              <a:cxn ang="0">
                <a:pos x="0" y="0"/>
              </a:cxn>
              <a:cxn ang="0">
                <a:pos x="240" y="48"/>
              </a:cxn>
            </a:cxnLst>
            <a:rect l="0" t="0" r="r" b="b"/>
            <a:pathLst>
              <a:path w="241" h="49">
                <a:moveTo>
                  <a:pt x="0" y="0"/>
                </a:moveTo>
                <a:lnTo>
                  <a:pt x="240" y="48"/>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58" name="Freeform 36"/>
          <p:cNvSpPr>
            <a:spLocks/>
          </p:cNvSpPr>
          <p:nvPr>
            <p:custDataLst>
              <p:tags r:id="rId33"/>
            </p:custDataLst>
          </p:nvPr>
        </p:nvSpPr>
        <p:spPr bwMode="gray">
          <a:xfrm>
            <a:off x="1734191" y="2996913"/>
            <a:ext cx="255192" cy="66979"/>
          </a:xfrm>
          <a:custGeom>
            <a:avLst/>
            <a:gdLst/>
            <a:ahLst/>
            <a:cxnLst>
              <a:cxn ang="0">
                <a:pos x="0" y="0"/>
              </a:cxn>
              <a:cxn ang="0">
                <a:pos x="240" y="40"/>
              </a:cxn>
            </a:cxnLst>
            <a:rect l="0" t="0" r="r" b="b"/>
            <a:pathLst>
              <a:path w="241" h="41">
                <a:moveTo>
                  <a:pt x="0" y="0"/>
                </a:moveTo>
                <a:lnTo>
                  <a:pt x="240" y="4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59" name="Freeform 37"/>
          <p:cNvSpPr>
            <a:spLocks/>
          </p:cNvSpPr>
          <p:nvPr>
            <p:custDataLst>
              <p:tags r:id="rId34"/>
            </p:custDataLst>
          </p:nvPr>
        </p:nvSpPr>
        <p:spPr bwMode="gray">
          <a:xfrm>
            <a:off x="1734191" y="2931847"/>
            <a:ext cx="255192" cy="53583"/>
          </a:xfrm>
          <a:custGeom>
            <a:avLst/>
            <a:gdLst/>
            <a:ahLst/>
            <a:cxnLst>
              <a:cxn ang="0">
                <a:pos x="0" y="0"/>
              </a:cxn>
              <a:cxn ang="0">
                <a:pos x="240" y="32"/>
              </a:cxn>
            </a:cxnLst>
            <a:rect l="0" t="0" r="r" b="b"/>
            <a:pathLst>
              <a:path w="241" h="33">
                <a:moveTo>
                  <a:pt x="0" y="0"/>
                </a:moveTo>
                <a:lnTo>
                  <a:pt x="240" y="32"/>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60" name="Freeform 38"/>
          <p:cNvSpPr>
            <a:spLocks/>
          </p:cNvSpPr>
          <p:nvPr>
            <p:custDataLst>
              <p:tags r:id="rId35"/>
            </p:custDataLst>
          </p:nvPr>
        </p:nvSpPr>
        <p:spPr bwMode="gray">
          <a:xfrm>
            <a:off x="1734191" y="2868696"/>
            <a:ext cx="246542" cy="40187"/>
          </a:xfrm>
          <a:custGeom>
            <a:avLst/>
            <a:gdLst/>
            <a:ahLst/>
            <a:cxnLst>
              <a:cxn ang="0">
                <a:pos x="0" y="0"/>
              </a:cxn>
              <a:cxn ang="0">
                <a:pos x="232" y="24"/>
              </a:cxn>
            </a:cxnLst>
            <a:rect l="0" t="0" r="r" b="b"/>
            <a:pathLst>
              <a:path w="233" h="25">
                <a:moveTo>
                  <a:pt x="0" y="0"/>
                </a:moveTo>
                <a:lnTo>
                  <a:pt x="232" y="24"/>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61" name="Freeform 39"/>
          <p:cNvSpPr>
            <a:spLocks/>
          </p:cNvSpPr>
          <p:nvPr>
            <p:custDataLst>
              <p:tags r:id="rId36"/>
            </p:custDataLst>
          </p:nvPr>
        </p:nvSpPr>
        <p:spPr bwMode="gray">
          <a:xfrm>
            <a:off x="1734191" y="2790235"/>
            <a:ext cx="246542" cy="53583"/>
          </a:xfrm>
          <a:custGeom>
            <a:avLst/>
            <a:gdLst/>
            <a:ahLst/>
            <a:cxnLst>
              <a:cxn ang="0">
                <a:pos x="0" y="0"/>
              </a:cxn>
              <a:cxn ang="0">
                <a:pos x="232" y="32"/>
              </a:cxn>
            </a:cxnLst>
            <a:rect l="0" t="0" r="r" b="b"/>
            <a:pathLst>
              <a:path w="233" h="33">
                <a:moveTo>
                  <a:pt x="0" y="0"/>
                </a:moveTo>
                <a:lnTo>
                  <a:pt x="232" y="32"/>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62" name="Freeform 40"/>
          <p:cNvSpPr>
            <a:spLocks/>
          </p:cNvSpPr>
          <p:nvPr>
            <p:custDataLst>
              <p:tags r:id="rId37"/>
            </p:custDataLst>
          </p:nvPr>
        </p:nvSpPr>
        <p:spPr bwMode="gray">
          <a:xfrm>
            <a:off x="1734191" y="2725170"/>
            <a:ext cx="246542" cy="40187"/>
          </a:xfrm>
          <a:custGeom>
            <a:avLst/>
            <a:gdLst/>
            <a:ahLst/>
            <a:cxnLst>
              <a:cxn ang="0">
                <a:pos x="0" y="0"/>
              </a:cxn>
              <a:cxn ang="0">
                <a:pos x="232" y="24"/>
              </a:cxn>
            </a:cxnLst>
            <a:rect l="0" t="0" r="r" b="b"/>
            <a:pathLst>
              <a:path w="233" h="25">
                <a:moveTo>
                  <a:pt x="0" y="0"/>
                </a:moveTo>
                <a:lnTo>
                  <a:pt x="232" y="24"/>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63" name="Freeform 41"/>
          <p:cNvSpPr>
            <a:spLocks/>
          </p:cNvSpPr>
          <p:nvPr>
            <p:custDataLst>
              <p:tags r:id="rId38"/>
            </p:custDataLst>
          </p:nvPr>
        </p:nvSpPr>
        <p:spPr bwMode="gray">
          <a:xfrm>
            <a:off x="1734191" y="2660105"/>
            <a:ext cx="246542" cy="28705"/>
          </a:xfrm>
          <a:custGeom>
            <a:avLst/>
            <a:gdLst/>
            <a:ahLst/>
            <a:cxnLst>
              <a:cxn ang="0">
                <a:pos x="0" y="0"/>
              </a:cxn>
              <a:cxn ang="0">
                <a:pos x="232" y="16"/>
              </a:cxn>
            </a:cxnLst>
            <a:rect l="0" t="0" r="r" b="b"/>
            <a:pathLst>
              <a:path w="233" h="17">
                <a:moveTo>
                  <a:pt x="0" y="0"/>
                </a:moveTo>
                <a:lnTo>
                  <a:pt x="232" y="16"/>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64" name="Freeform 42"/>
          <p:cNvSpPr>
            <a:spLocks/>
          </p:cNvSpPr>
          <p:nvPr>
            <p:custDataLst>
              <p:tags r:id="rId39"/>
            </p:custDataLst>
          </p:nvPr>
        </p:nvSpPr>
        <p:spPr bwMode="gray">
          <a:xfrm>
            <a:off x="1734191" y="2595039"/>
            <a:ext cx="246542" cy="15309"/>
          </a:xfrm>
          <a:custGeom>
            <a:avLst/>
            <a:gdLst/>
            <a:ahLst/>
            <a:cxnLst>
              <a:cxn ang="0">
                <a:pos x="0" y="0"/>
              </a:cxn>
              <a:cxn ang="0">
                <a:pos x="232" y="8"/>
              </a:cxn>
            </a:cxnLst>
            <a:rect l="0" t="0" r="r" b="b"/>
            <a:pathLst>
              <a:path w="233" h="9">
                <a:moveTo>
                  <a:pt x="0" y="0"/>
                </a:moveTo>
                <a:lnTo>
                  <a:pt x="232" y="8"/>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65" name="Freeform 43"/>
          <p:cNvSpPr>
            <a:spLocks/>
          </p:cNvSpPr>
          <p:nvPr>
            <p:custDataLst>
              <p:tags r:id="rId40"/>
            </p:custDataLst>
          </p:nvPr>
        </p:nvSpPr>
        <p:spPr bwMode="gray">
          <a:xfrm>
            <a:off x="1785374" y="1312873"/>
            <a:ext cx="721" cy="2438030"/>
          </a:xfrm>
          <a:custGeom>
            <a:avLst/>
            <a:gdLst/>
            <a:ahLst/>
            <a:cxnLst>
              <a:cxn ang="0">
                <a:pos x="0" y="0"/>
              </a:cxn>
              <a:cxn ang="0">
                <a:pos x="0" y="1504"/>
              </a:cxn>
            </a:cxnLst>
            <a:rect l="0" t="0" r="r" b="b"/>
            <a:pathLst>
              <a:path w="1" h="1505">
                <a:moveTo>
                  <a:pt x="0" y="0"/>
                </a:moveTo>
                <a:lnTo>
                  <a:pt x="0" y="1504"/>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66" name="Freeform 44"/>
          <p:cNvSpPr>
            <a:spLocks/>
          </p:cNvSpPr>
          <p:nvPr>
            <p:custDataLst>
              <p:tags r:id="rId41"/>
            </p:custDataLst>
          </p:nvPr>
        </p:nvSpPr>
        <p:spPr bwMode="gray">
          <a:xfrm>
            <a:off x="1835835" y="1274599"/>
            <a:ext cx="1442" cy="2514577"/>
          </a:xfrm>
          <a:custGeom>
            <a:avLst/>
            <a:gdLst/>
            <a:ahLst/>
            <a:cxnLst>
              <a:cxn ang="0">
                <a:pos x="0" y="0"/>
              </a:cxn>
              <a:cxn ang="0">
                <a:pos x="0" y="1552"/>
              </a:cxn>
            </a:cxnLst>
            <a:rect l="0" t="0" r="r" b="b"/>
            <a:pathLst>
              <a:path w="1" h="1553">
                <a:moveTo>
                  <a:pt x="0" y="0"/>
                </a:moveTo>
                <a:lnTo>
                  <a:pt x="0" y="1552"/>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67" name="Freeform 45"/>
          <p:cNvSpPr>
            <a:spLocks/>
          </p:cNvSpPr>
          <p:nvPr>
            <p:custDataLst>
              <p:tags r:id="rId42"/>
            </p:custDataLst>
          </p:nvPr>
        </p:nvSpPr>
        <p:spPr bwMode="gray">
          <a:xfrm>
            <a:off x="1887018" y="1222930"/>
            <a:ext cx="721" cy="2604520"/>
          </a:xfrm>
          <a:custGeom>
            <a:avLst/>
            <a:gdLst/>
            <a:ahLst/>
            <a:cxnLst>
              <a:cxn ang="0">
                <a:pos x="0" y="0"/>
              </a:cxn>
              <a:cxn ang="0">
                <a:pos x="0" y="1608"/>
              </a:cxn>
            </a:cxnLst>
            <a:rect l="0" t="0" r="r" b="b"/>
            <a:pathLst>
              <a:path w="1" h="1609">
                <a:moveTo>
                  <a:pt x="0" y="0"/>
                </a:moveTo>
                <a:lnTo>
                  <a:pt x="0" y="1608"/>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68" name="Freeform 46"/>
          <p:cNvSpPr>
            <a:spLocks/>
          </p:cNvSpPr>
          <p:nvPr>
            <p:custDataLst>
              <p:tags r:id="rId43"/>
            </p:custDataLst>
          </p:nvPr>
        </p:nvSpPr>
        <p:spPr bwMode="gray">
          <a:xfrm>
            <a:off x="1928829" y="1196138"/>
            <a:ext cx="1442" cy="2696377"/>
          </a:xfrm>
          <a:custGeom>
            <a:avLst/>
            <a:gdLst/>
            <a:ahLst/>
            <a:cxnLst>
              <a:cxn ang="0">
                <a:pos x="0" y="0"/>
              </a:cxn>
              <a:cxn ang="0">
                <a:pos x="0" y="1664"/>
              </a:cxn>
            </a:cxnLst>
            <a:rect l="0" t="0" r="r" b="b"/>
            <a:pathLst>
              <a:path w="1" h="1665">
                <a:moveTo>
                  <a:pt x="0" y="0"/>
                </a:moveTo>
                <a:lnTo>
                  <a:pt x="0" y="1664"/>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69" name="AutoShape 47"/>
          <p:cNvSpPr>
            <a:spLocks noChangeArrowheads="1"/>
          </p:cNvSpPr>
          <p:nvPr>
            <p:custDataLst>
              <p:tags r:id="rId44"/>
            </p:custDataLst>
          </p:nvPr>
        </p:nvSpPr>
        <p:spPr bwMode="gray">
          <a:xfrm>
            <a:off x="1984337" y="1138728"/>
            <a:ext cx="92994" cy="2797802"/>
          </a:xfrm>
          <a:prstGeom prst="roundRect">
            <a:avLst>
              <a:gd name="adj" fmla="val 0"/>
            </a:avLst>
          </a:prstGeom>
          <a:solidFill>
            <a:schemeClr val="bg1"/>
          </a:solidFill>
          <a:ln w="12700">
            <a:solidFill>
              <a:schemeClr val="tx1"/>
            </a:solidFill>
            <a:round/>
            <a:headEnd/>
            <a:tailEnd/>
          </a:ln>
          <a:effectLst/>
        </p:spPr>
        <p:txBody>
          <a:bodyPr wrap="none" lIns="80413" tIns="40206" rIns="80413" bIns="40206" anchor="ctr"/>
          <a:lstStyle/>
          <a:p>
            <a:pPr defTabSz="804863" eaLnBrk="0" hangingPunct="0"/>
            <a:endParaRPr lang="en-US" sz="1050" baseline="0">
              <a:solidFill>
                <a:srgbClr val="292937"/>
              </a:solidFill>
              <a:latin typeface="Calibri Light" panose="020F0302020204030204" pitchFamily="34" charset="0"/>
            </a:endParaRPr>
          </a:p>
        </p:txBody>
      </p:sp>
      <p:sp>
        <p:nvSpPr>
          <p:cNvPr id="90" name="Freeform 96"/>
          <p:cNvSpPr>
            <a:spLocks/>
          </p:cNvSpPr>
          <p:nvPr>
            <p:custDataLst>
              <p:tags r:id="rId45"/>
            </p:custDataLst>
          </p:nvPr>
        </p:nvSpPr>
        <p:spPr bwMode="gray">
          <a:xfrm>
            <a:off x="4408170" y="1153320"/>
            <a:ext cx="255192" cy="2105643"/>
          </a:xfrm>
          <a:custGeom>
            <a:avLst/>
            <a:gdLst/>
            <a:ahLst/>
            <a:cxnLst>
              <a:cxn ang="0">
                <a:pos x="0" y="120"/>
              </a:cxn>
              <a:cxn ang="0">
                <a:pos x="0" y="1576"/>
              </a:cxn>
              <a:cxn ang="0">
                <a:pos x="240" y="1704"/>
              </a:cxn>
              <a:cxn ang="0">
                <a:pos x="240" y="0"/>
              </a:cxn>
              <a:cxn ang="0">
                <a:pos x="0" y="120"/>
              </a:cxn>
            </a:cxnLst>
            <a:rect l="0" t="0" r="r" b="b"/>
            <a:pathLst>
              <a:path w="241" h="1705">
                <a:moveTo>
                  <a:pt x="0" y="120"/>
                </a:moveTo>
                <a:lnTo>
                  <a:pt x="0" y="1576"/>
                </a:lnTo>
                <a:lnTo>
                  <a:pt x="240" y="1704"/>
                </a:lnTo>
                <a:lnTo>
                  <a:pt x="240" y="0"/>
                </a:lnTo>
                <a:lnTo>
                  <a:pt x="0" y="120"/>
                </a:lnTo>
                <a:close/>
              </a:path>
            </a:pathLst>
          </a:custGeom>
          <a:solidFill>
            <a:schemeClr val="bg1">
              <a:alpha val="0"/>
            </a:schemeClr>
          </a:solidFill>
          <a:ln w="50800">
            <a:solidFill>
              <a:schemeClr val="tx1"/>
            </a:solidFill>
            <a:round/>
            <a:headEnd/>
            <a:tailEn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91" name="Freeform 97"/>
          <p:cNvSpPr>
            <a:spLocks/>
          </p:cNvSpPr>
          <p:nvPr>
            <p:custDataLst>
              <p:tags r:id="rId46"/>
            </p:custDataLst>
          </p:nvPr>
        </p:nvSpPr>
        <p:spPr bwMode="gray">
          <a:xfrm>
            <a:off x="4408170" y="1262761"/>
            <a:ext cx="246542" cy="138625"/>
          </a:xfrm>
          <a:custGeom>
            <a:avLst/>
            <a:gdLst/>
            <a:ahLst/>
            <a:cxnLst>
              <a:cxn ang="0">
                <a:pos x="0" y="112"/>
              </a:cxn>
              <a:cxn ang="0">
                <a:pos x="232" y="0"/>
              </a:cxn>
            </a:cxnLst>
            <a:rect l="0" t="0" r="r" b="b"/>
            <a:pathLst>
              <a:path w="233" h="113">
                <a:moveTo>
                  <a:pt x="0" y="112"/>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92" name="Freeform 98"/>
          <p:cNvSpPr>
            <a:spLocks/>
          </p:cNvSpPr>
          <p:nvPr>
            <p:custDataLst>
              <p:tags r:id="rId47"/>
            </p:custDataLst>
          </p:nvPr>
        </p:nvSpPr>
        <p:spPr bwMode="gray">
          <a:xfrm>
            <a:off x="4408170" y="1321130"/>
            <a:ext cx="246542" cy="129870"/>
          </a:xfrm>
          <a:custGeom>
            <a:avLst/>
            <a:gdLst/>
            <a:ahLst/>
            <a:cxnLst>
              <a:cxn ang="0">
                <a:pos x="0" y="104"/>
              </a:cxn>
              <a:cxn ang="0">
                <a:pos x="232" y="0"/>
              </a:cxn>
            </a:cxnLst>
            <a:rect l="0" t="0" r="r" b="b"/>
            <a:pathLst>
              <a:path w="233" h="105">
                <a:moveTo>
                  <a:pt x="0" y="104"/>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93" name="Freeform 99"/>
          <p:cNvSpPr>
            <a:spLocks/>
          </p:cNvSpPr>
          <p:nvPr>
            <p:custDataLst>
              <p:tags r:id="rId48"/>
            </p:custDataLst>
          </p:nvPr>
        </p:nvSpPr>
        <p:spPr bwMode="gray">
          <a:xfrm>
            <a:off x="4408170" y="1380957"/>
            <a:ext cx="246542" cy="119655"/>
          </a:xfrm>
          <a:custGeom>
            <a:avLst/>
            <a:gdLst/>
            <a:ahLst/>
            <a:cxnLst>
              <a:cxn ang="0">
                <a:pos x="0" y="96"/>
              </a:cxn>
              <a:cxn ang="0">
                <a:pos x="232" y="0"/>
              </a:cxn>
            </a:cxnLst>
            <a:rect l="0" t="0" r="r" b="b"/>
            <a:pathLst>
              <a:path w="233" h="97">
                <a:moveTo>
                  <a:pt x="0" y="96"/>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94" name="Freeform 100"/>
          <p:cNvSpPr>
            <a:spLocks/>
          </p:cNvSpPr>
          <p:nvPr>
            <p:custDataLst>
              <p:tags r:id="rId49"/>
            </p:custDataLst>
          </p:nvPr>
        </p:nvSpPr>
        <p:spPr bwMode="gray">
          <a:xfrm>
            <a:off x="4408170" y="1439326"/>
            <a:ext cx="246542" cy="110900"/>
          </a:xfrm>
          <a:custGeom>
            <a:avLst/>
            <a:gdLst/>
            <a:ahLst/>
            <a:cxnLst>
              <a:cxn ang="0">
                <a:pos x="0" y="88"/>
              </a:cxn>
              <a:cxn ang="0">
                <a:pos x="232" y="0"/>
              </a:cxn>
            </a:cxnLst>
            <a:rect l="0" t="0" r="r" b="b"/>
            <a:pathLst>
              <a:path w="233" h="89">
                <a:moveTo>
                  <a:pt x="0" y="88"/>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95" name="Freeform 101"/>
          <p:cNvSpPr>
            <a:spLocks/>
          </p:cNvSpPr>
          <p:nvPr>
            <p:custDataLst>
              <p:tags r:id="rId50"/>
            </p:custDataLst>
          </p:nvPr>
        </p:nvSpPr>
        <p:spPr bwMode="gray">
          <a:xfrm>
            <a:off x="4408170" y="1499153"/>
            <a:ext cx="255192" cy="100686"/>
          </a:xfrm>
          <a:custGeom>
            <a:avLst/>
            <a:gdLst/>
            <a:ahLst/>
            <a:cxnLst>
              <a:cxn ang="0">
                <a:pos x="0" y="80"/>
              </a:cxn>
              <a:cxn ang="0">
                <a:pos x="240" y="0"/>
              </a:cxn>
            </a:cxnLst>
            <a:rect l="0" t="0" r="r" b="b"/>
            <a:pathLst>
              <a:path w="241" h="81">
                <a:moveTo>
                  <a:pt x="0" y="80"/>
                </a:moveTo>
                <a:lnTo>
                  <a:pt x="240"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96" name="Freeform 102"/>
          <p:cNvSpPr>
            <a:spLocks/>
          </p:cNvSpPr>
          <p:nvPr>
            <p:custDataLst>
              <p:tags r:id="rId51"/>
            </p:custDataLst>
          </p:nvPr>
        </p:nvSpPr>
        <p:spPr bwMode="gray">
          <a:xfrm>
            <a:off x="4408170" y="1558981"/>
            <a:ext cx="246542" cy="89012"/>
          </a:xfrm>
          <a:custGeom>
            <a:avLst/>
            <a:gdLst/>
            <a:ahLst/>
            <a:cxnLst>
              <a:cxn ang="0">
                <a:pos x="0" y="72"/>
              </a:cxn>
              <a:cxn ang="0">
                <a:pos x="232" y="0"/>
              </a:cxn>
            </a:cxnLst>
            <a:rect l="0" t="0" r="r" b="b"/>
            <a:pathLst>
              <a:path w="233" h="73">
                <a:moveTo>
                  <a:pt x="0" y="72"/>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97" name="Freeform 103"/>
          <p:cNvSpPr>
            <a:spLocks/>
          </p:cNvSpPr>
          <p:nvPr>
            <p:custDataLst>
              <p:tags r:id="rId52"/>
            </p:custDataLst>
          </p:nvPr>
        </p:nvSpPr>
        <p:spPr bwMode="gray">
          <a:xfrm>
            <a:off x="4408170" y="1617350"/>
            <a:ext cx="246542" cy="80257"/>
          </a:xfrm>
          <a:custGeom>
            <a:avLst/>
            <a:gdLst/>
            <a:ahLst/>
            <a:cxnLst>
              <a:cxn ang="0">
                <a:pos x="0" y="64"/>
              </a:cxn>
              <a:cxn ang="0">
                <a:pos x="232" y="0"/>
              </a:cxn>
            </a:cxnLst>
            <a:rect l="0" t="0" r="r" b="b"/>
            <a:pathLst>
              <a:path w="233" h="65">
                <a:moveTo>
                  <a:pt x="0" y="64"/>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98" name="Freeform 104"/>
          <p:cNvSpPr>
            <a:spLocks/>
          </p:cNvSpPr>
          <p:nvPr>
            <p:custDataLst>
              <p:tags r:id="rId53"/>
            </p:custDataLst>
          </p:nvPr>
        </p:nvSpPr>
        <p:spPr bwMode="gray">
          <a:xfrm>
            <a:off x="4408170" y="1677177"/>
            <a:ext cx="246542" cy="70042"/>
          </a:xfrm>
          <a:custGeom>
            <a:avLst/>
            <a:gdLst/>
            <a:ahLst/>
            <a:cxnLst>
              <a:cxn ang="0">
                <a:pos x="0" y="56"/>
              </a:cxn>
              <a:cxn ang="0">
                <a:pos x="232" y="0"/>
              </a:cxn>
            </a:cxnLst>
            <a:rect l="0" t="0" r="r" b="b"/>
            <a:pathLst>
              <a:path w="233" h="57">
                <a:moveTo>
                  <a:pt x="0" y="56"/>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99" name="Freeform 105"/>
          <p:cNvSpPr>
            <a:spLocks/>
          </p:cNvSpPr>
          <p:nvPr>
            <p:custDataLst>
              <p:tags r:id="rId54"/>
            </p:custDataLst>
          </p:nvPr>
        </p:nvSpPr>
        <p:spPr bwMode="gray">
          <a:xfrm>
            <a:off x="4408170" y="1735546"/>
            <a:ext cx="255192" cy="61287"/>
          </a:xfrm>
          <a:custGeom>
            <a:avLst/>
            <a:gdLst/>
            <a:ahLst/>
            <a:cxnLst>
              <a:cxn ang="0">
                <a:pos x="0" y="48"/>
              </a:cxn>
              <a:cxn ang="0">
                <a:pos x="240" y="0"/>
              </a:cxn>
            </a:cxnLst>
            <a:rect l="0" t="0" r="r" b="b"/>
            <a:pathLst>
              <a:path w="241" h="49">
                <a:moveTo>
                  <a:pt x="0" y="48"/>
                </a:moveTo>
                <a:lnTo>
                  <a:pt x="240"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00" name="Freeform 106"/>
          <p:cNvSpPr>
            <a:spLocks/>
          </p:cNvSpPr>
          <p:nvPr>
            <p:custDataLst>
              <p:tags r:id="rId55"/>
            </p:custDataLst>
          </p:nvPr>
        </p:nvSpPr>
        <p:spPr bwMode="gray">
          <a:xfrm>
            <a:off x="4408170" y="1795373"/>
            <a:ext cx="255192" cy="51072"/>
          </a:xfrm>
          <a:custGeom>
            <a:avLst/>
            <a:gdLst/>
            <a:ahLst/>
            <a:cxnLst>
              <a:cxn ang="0">
                <a:pos x="0" y="40"/>
              </a:cxn>
              <a:cxn ang="0">
                <a:pos x="240" y="0"/>
              </a:cxn>
            </a:cxnLst>
            <a:rect l="0" t="0" r="r" b="b"/>
            <a:pathLst>
              <a:path w="241" h="41">
                <a:moveTo>
                  <a:pt x="0" y="40"/>
                </a:moveTo>
                <a:lnTo>
                  <a:pt x="240"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01" name="Freeform 107"/>
          <p:cNvSpPr>
            <a:spLocks/>
          </p:cNvSpPr>
          <p:nvPr>
            <p:custDataLst>
              <p:tags r:id="rId56"/>
            </p:custDataLst>
          </p:nvPr>
        </p:nvSpPr>
        <p:spPr bwMode="gray">
          <a:xfrm>
            <a:off x="4408170" y="1855201"/>
            <a:ext cx="255192" cy="40858"/>
          </a:xfrm>
          <a:custGeom>
            <a:avLst/>
            <a:gdLst/>
            <a:ahLst/>
            <a:cxnLst>
              <a:cxn ang="0">
                <a:pos x="0" y="32"/>
              </a:cxn>
              <a:cxn ang="0">
                <a:pos x="240" y="0"/>
              </a:cxn>
            </a:cxnLst>
            <a:rect l="0" t="0" r="r" b="b"/>
            <a:pathLst>
              <a:path w="241" h="33">
                <a:moveTo>
                  <a:pt x="0" y="32"/>
                </a:moveTo>
                <a:lnTo>
                  <a:pt x="240"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02" name="Freeform 108"/>
          <p:cNvSpPr>
            <a:spLocks/>
          </p:cNvSpPr>
          <p:nvPr>
            <p:custDataLst>
              <p:tags r:id="rId57"/>
            </p:custDataLst>
          </p:nvPr>
        </p:nvSpPr>
        <p:spPr bwMode="gray">
          <a:xfrm>
            <a:off x="4408170" y="1913570"/>
            <a:ext cx="246542" cy="30643"/>
          </a:xfrm>
          <a:custGeom>
            <a:avLst/>
            <a:gdLst/>
            <a:ahLst/>
            <a:cxnLst>
              <a:cxn ang="0">
                <a:pos x="0" y="24"/>
              </a:cxn>
              <a:cxn ang="0">
                <a:pos x="232" y="0"/>
              </a:cxn>
            </a:cxnLst>
            <a:rect l="0" t="0" r="r" b="b"/>
            <a:pathLst>
              <a:path w="233" h="25">
                <a:moveTo>
                  <a:pt x="0" y="24"/>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03" name="Freeform 109"/>
          <p:cNvSpPr>
            <a:spLocks/>
          </p:cNvSpPr>
          <p:nvPr>
            <p:custDataLst>
              <p:tags r:id="rId58"/>
            </p:custDataLst>
          </p:nvPr>
        </p:nvSpPr>
        <p:spPr bwMode="gray">
          <a:xfrm>
            <a:off x="4408170" y="1963183"/>
            <a:ext cx="246542" cy="40858"/>
          </a:xfrm>
          <a:custGeom>
            <a:avLst/>
            <a:gdLst/>
            <a:ahLst/>
            <a:cxnLst>
              <a:cxn ang="0">
                <a:pos x="0" y="32"/>
              </a:cxn>
              <a:cxn ang="0">
                <a:pos x="232" y="0"/>
              </a:cxn>
            </a:cxnLst>
            <a:rect l="0" t="0" r="r" b="b"/>
            <a:pathLst>
              <a:path w="233" h="33">
                <a:moveTo>
                  <a:pt x="0" y="32"/>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04" name="Freeform 110"/>
          <p:cNvSpPr>
            <a:spLocks/>
          </p:cNvSpPr>
          <p:nvPr>
            <p:custDataLst>
              <p:tags r:id="rId59"/>
            </p:custDataLst>
          </p:nvPr>
        </p:nvSpPr>
        <p:spPr bwMode="gray">
          <a:xfrm>
            <a:off x="4408170" y="2023010"/>
            <a:ext cx="246542" cy="30643"/>
          </a:xfrm>
          <a:custGeom>
            <a:avLst/>
            <a:gdLst/>
            <a:ahLst/>
            <a:cxnLst>
              <a:cxn ang="0">
                <a:pos x="0" y="24"/>
              </a:cxn>
              <a:cxn ang="0">
                <a:pos x="232" y="0"/>
              </a:cxn>
            </a:cxnLst>
            <a:rect l="0" t="0" r="r" b="b"/>
            <a:pathLst>
              <a:path w="233" h="25">
                <a:moveTo>
                  <a:pt x="0" y="24"/>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05" name="Freeform 111"/>
          <p:cNvSpPr>
            <a:spLocks/>
          </p:cNvSpPr>
          <p:nvPr>
            <p:custDataLst>
              <p:tags r:id="rId60"/>
            </p:custDataLst>
          </p:nvPr>
        </p:nvSpPr>
        <p:spPr bwMode="gray">
          <a:xfrm>
            <a:off x="4408170" y="2081379"/>
            <a:ext cx="246542" cy="21888"/>
          </a:xfrm>
          <a:custGeom>
            <a:avLst/>
            <a:gdLst/>
            <a:ahLst/>
            <a:cxnLst>
              <a:cxn ang="0">
                <a:pos x="0" y="16"/>
              </a:cxn>
              <a:cxn ang="0">
                <a:pos x="232" y="0"/>
              </a:cxn>
            </a:cxnLst>
            <a:rect l="0" t="0" r="r" b="b"/>
            <a:pathLst>
              <a:path w="233" h="17">
                <a:moveTo>
                  <a:pt x="0" y="16"/>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06" name="Freeform 112"/>
          <p:cNvSpPr>
            <a:spLocks/>
          </p:cNvSpPr>
          <p:nvPr>
            <p:custDataLst>
              <p:tags r:id="rId61"/>
            </p:custDataLst>
          </p:nvPr>
        </p:nvSpPr>
        <p:spPr bwMode="gray">
          <a:xfrm>
            <a:off x="4408170" y="2141207"/>
            <a:ext cx="246542" cy="11674"/>
          </a:xfrm>
          <a:custGeom>
            <a:avLst/>
            <a:gdLst/>
            <a:ahLst/>
            <a:cxnLst>
              <a:cxn ang="0">
                <a:pos x="0" y="8"/>
              </a:cxn>
              <a:cxn ang="0">
                <a:pos x="232" y="0"/>
              </a:cxn>
            </a:cxnLst>
            <a:rect l="0" t="0" r="r" b="b"/>
            <a:pathLst>
              <a:path w="233" h="9">
                <a:moveTo>
                  <a:pt x="0" y="8"/>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07" name="Freeform 113"/>
          <p:cNvSpPr>
            <a:spLocks/>
          </p:cNvSpPr>
          <p:nvPr>
            <p:custDataLst>
              <p:tags r:id="rId62"/>
            </p:custDataLst>
          </p:nvPr>
        </p:nvSpPr>
        <p:spPr bwMode="gray">
          <a:xfrm>
            <a:off x="4408170" y="2201034"/>
            <a:ext cx="246542" cy="1459"/>
          </a:xfrm>
          <a:custGeom>
            <a:avLst/>
            <a:gdLst/>
            <a:ahLst/>
            <a:cxnLst>
              <a:cxn ang="0">
                <a:pos x="0" y="0"/>
              </a:cxn>
              <a:cxn ang="0">
                <a:pos x="232" y="0"/>
              </a:cxn>
            </a:cxnLst>
            <a:rect l="0" t="0" r="r" b="b"/>
            <a:pathLst>
              <a:path w="233" h="1">
                <a:moveTo>
                  <a:pt x="0" y="0"/>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08" name="Freeform 114"/>
          <p:cNvSpPr>
            <a:spLocks/>
          </p:cNvSpPr>
          <p:nvPr>
            <p:custDataLst>
              <p:tags r:id="rId63"/>
            </p:custDataLst>
          </p:nvPr>
        </p:nvSpPr>
        <p:spPr bwMode="gray">
          <a:xfrm>
            <a:off x="4408170" y="3050296"/>
            <a:ext cx="255192" cy="148840"/>
          </a:xfrm>
          <a:custGeom>
            <a:avLst/>
            <a:gdLst/>
            <a:ahLst/>
            <a:cxnLst>
              <a:cxn ang="0">
                <a:pos x="0" y="0"/>
              </a:cxn>
              <a:cxn ang="0">
                <a:pos x="240" y="120"/>
              </a:cxn>
            </a:cxnLst>
            <a:rect l="0" t="0" r="r" b="b"/>
            <a:pathLst>
              <a:path w="241" h="121">
                <a:moveTo>
                  <a:pt x="0" y="0"/>
                </a:moveTo>
                <a:lnTo>
                  <a:pt x="240" y="12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09" name="Freeform 115"/>
          <p:cNvSpPr>
            <a:spLocks/>
          </p:cNvSpPr>
          <p:nvPr>
            <p:custDataLst>
              <p:tags r:id="rId64"/>
            </p:custDataLst>
          </p:nvPr>
        </p:nvSpPr>
        <p:spPr bwMode="gray">
          <a:xfrm>
            <a:off x="4408170" y="3000683"/>
            <a:ext cx="246542" cy="138625"/>
          </a:xfrm>
          <a:custGeom>
            <a:avLst/>
            <a:gdLst/>
            <a:ahLst/>
            <a:cxnLst>
              <a:cxn ang="0">
                <a:pos x="0" y="0"/>
              </a:cxn>
              <a:cxn ang="0">
                <a:pos x="232" y="112"/>
              </a:cxn>
            </a:cxnLst>
            <a:rect l="0" t="0" r="r" b="b"/>
            <a:pathLst>
              <a:path w="233" h="113">
                <a:moveTo>
                  <a:pt x="0" y="0"/>
                </a:moveTo>
                <a:lnTo>
                  <a:pt x="232" y="112"/>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10" name="Freeform 116"/>
          <p:cNvSpPr>
            <a:spLocks/>
          </p:cNvSpPr>
          <p:nvPr>
            <p:custDataLst>
              <p:tags r:id="rId65"/>
            </p:custDataLst>
          </p:nvPr>
        </p:nvSpPr>
        <p:spPr bwMode="gray">
          <a:xfrm>
            <a:off x="4408170" y="2951069"/>
            <a:ext cx="246542" cy="129870"/>
          </a:xfrm>
          <a:custGeom>
            <a:avLst/>
            <a:gdLst/>
            <a:ahLst/>
            <a:cxnLst>
              <a:cxn ang="0">
                <a:pos x="0" y="0"/>
              </a:cxn>
              <a:cxn ang="0">
                <a:pos x="232" y="104"/>
              </a:cxn>
            </a:cxnLst>
            <a:rect l="0" t="0" r="r" b="b"/>
            <a:pathLst>
              <a:path w="233" h="105">
                <a:moveTo>
                  <a:pt x="0" y="0"/>
                </a:moveTo>
                <a:lnTo>
                  <a:pt x="232" y="104"/>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11" name="Freeform 117"/>
          <p:cNvSpPr>
            <a:spLocks/>
          </p:cNvSpPr>
          <p:nvPr>
            <p:custDataLst>
              <p:tags r:id="rId66"/>
            </p:custDataLst>
          </p:nvPr>
        </p:nvSpPr>
        <p:spPr bwMode="gray">
          <a:xfrm>
            <a:off x="4408170" y="2901456"/>
            <a:ext cx="246542" cy="119655"/>
          </a:xfrm>
          <a:custGeom>
            <a:avLst/>
            <a:gdLst/>
            <a:ahLst/>
            <a:cxnLst>
              <a:cxn ang="0">
                <a:pos x="0" y="0"/>
              </a:cxn>
              <a:cxn ang="0">
                <a:pos x="232" y="96"/>
              </a:cxn>
            </a:cxnLst>
            <a:rect l="0" t="0" r="r" b="b"/>
            <a:pathLst>
              <a:path w="233" h="97">
                <a:moveTo>
                  <a:pt x="0" y="0"/>
                </a:moveTo>
                <a:lnTo>
                  <a:pt x="232" y="96"/>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12" name="Freeform 118"/>
          <p:cNvSpPr>
            <a:spLocks/>
          </p:cNvSpPr>
          <p:nvPr>
            <p:custDataLst>
              <p:tags r:id="rId67"/>
            </p:custDataLst>
          </p:nvPr>
        </p:nvSpPr>
        <p:spPr bwMode="gray">
          <a:xfrm>
            <a:off x="4408170" y="2851843"/>
            <a:ext cx="246542" cy="110900"/>
          </a:xfrm>
          <a:custGeom>
            <a:avLst/>
            <a:gdLst/>
            <a:ahLst/>
            <a:cxnLst>
              <a:cxn ang="0">
                <a:pos x="0" y="0"/>
              </a:cxn>
              <a:cxn ang="0">
                <a:pos x="232" y="88"/>
              </a:cxn>
            </a:cxnLst>
            <a:rect l="0" t="0" r="r" b="b"/>
            <a:pathLst>
              <a:path w="233" h="89">
                <a:moveTo>
                  <a:pt x="0" y="0"/>
                </a:moveTo>
                <a:lnTo>
                  <a:pt x="232" y="88"/>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13" name="Freeform 119"/>
          <p:cNvSpPr>
            <a:spLocks/>
          </p:cNvSpPr>
          <p:nvPr>
            <p:custDataLst>
              <p:tags r:id="rId68"/>
            </p:custDataLst>
          </p:nvPr>
        </p:nvSpPr>
        <p:spPr bwMode="gray">
          <a:xfrm>
            <a:off x="4408170" y="2802230"/>
            <a:ext cx="255192" cy="100686"/>
          </a:xfrm>
          <a:custGeom>
            <a:avLst/>
            <a:gdLst/>
            <a:ahLst/>
            <a:cxnLst>
              <a:cxn ang="0">
                <a:pos x="0" y="0"/>
              </a:cxn>
              <a:cxn ang="0">
                <a:pos x="240" y="80"/>
              </a:cxn>
            </a:cxnLst>
            <a:rect l="0" t="0" r="r" b="b"/>
            <a:pathLst>
              <a:path w="241" h="81">
                <a:moveTo>
                  <a:pt x="0" y="0"/>
                </a:moveTo>
                <a:lnTo>
                  <a:pt x="240" y="8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14" name="Freeform 120"/>
          <p:cNvSpPr>
            <a:spLocks/>
          </p:cNvSpPr>
          <p:nvPr>
            <p:custDataLst>
              <p:tags r:id="rId69"/>
            </p:custDataLst>
          </p:nvPr>
        </p:nvSpPr>
        <p:spPr bwMode="gray">
          <a:xfrm>
            <a:off x="4408170" y="2754076"/>
            <a:ext cx="246542" cy="89012"/>
          </a:xfrm>
          <a:custGeom>
            <a:avLst/>
            <a:gdLst/>
            <a:ahLst/>
            <a:cxnLst>
              <a:cxn ang="0">
                <a:pos x="0" y="0"/>
              </a:cxn>
              <a:cxn ang="0">
                <a:pos x="232" y="72"/>
              </a:cxn>
            </a:cxnLst>
            <a:rect l="0" t="0" r="r" b="b"/>
            <a:pathLst>
              <a:path w="233" h="73">
                <a:moveTo>
                  <a:pt x="0" y="0"/>
                </a:moveTo>
                <a:lnTo>
                  <a:pt x="232" y="72"/>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15" name="Freeform 121"/>
          <p:cNvSpPr>
            <a:spLocks/>
          </p:cNvSpPr>
          <p:nvPr>
            <p:custDataLst>
              <p:tags r:id="rId70"/>
            </p:custDataLst>
          </p:nvPr>
        </p:nvSpPr>
        <p:spPr bwMode="gray">
          <a:xfrm>
            <a:off x="4408170" y="2704463"/>
            <a:ext cx="246542" cy="80257"/>
          </a:xfrm>
          <a:custGeom>
            <a:avLst/>
            <a:gdLst/>
            <a:ahLst/>
            <a:cxnLst>
              <a:cxn ang="0">
                <a:pos x="0" y="0"/>
              </a:cxn>
              <a:cxn ang="0">
                <a:pos x="232" y="64"/>
              </a:cxn>
            </a:cxnLst>
            <a:rect l="0" t="0" r="r" b="b"/>
            <a:pathLst>
              <a:path w="233" h="65">
                <a:moveTo>
                  <a:pt x="0" y="0"/>
                </a:moveTo>
                <a:lnTo>
                  <a:pt x="232" y="64"/>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16" name="Freeform 122"/>
          <p:cNvSpPr>
            <a:spLocks/>
          </p:cNvSpPr>
          <p:nvPr>
            <p:custDataLst>
              <p:tags r:id="rId71"/>
            </p:custDataLst>
          </p:nvPr>
        </p:nvSpPr>
        <p:spPr bwMode="gray">
          <a:xfrm>
            <a:off x="4408170" y="2654849"/>
            <a:ext cx="246542" cy="70042"/>
          </a:xfrm>
          <a:custGeom>
            <a:avLst/>
            <a:gdLst/>
            <a:ahLst/>
            <a:cxnLst>
              <a:cxn ang="0">
                <a:pos x="0" y="0"/>
              </a:cxn>
              <a:cxn ang="0">
                <a:pos x="232" y="56"/>
              </a:cxn>
            </a:cxnLst>
            <a:rect l="0" t="0" r="r" b="b"/>
            <a:pathLst>
              <a:path w="233" h="57">
                <a:moveTo>
                  <a:pt x="0" y="0"/>
                </a:moveTo>
                <a:lnTo>
                  <a:pt x="232" y="56"/>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17" name="Freeform 123"/>
          <p:cNvSpPr>
            <a:spLocks/>
          </p:cNvSpPr>
          <p:nvPr>
            <p:custDataLst>
              <p:tags r:id="rId72"/>
            </p:custDataLst>
          </p:nvPr>
        </p:nvSpPr>
        <p:spPr bwMode="gray">
          <a:xfrm>
            <a:off x="4408170" y="2605236"/>
            <a:ext cx="255192" cy="61287"/>
          </a:xfrm>
          <a:custGeom>
            <a:avLst/>
            <a:gdLst/>
            <a:ahLst/>
            <a:cxnLst>
              <a:cxn ang="0">
                <a:pos x="0" y="0"/>
              </a:cxn>
              <a:cxn ang="0">
                <a:pos x="240" y="48"/>
              </a:cxn>
            </a:cxnLst>
            <a:rect l="0" t="0" r="r" b="b"/>
            <a:pathLst>
              <a:path w="241" h="49">
                <a:moveTo>
                  <a:pt x="0" y="0"/>
                </a:moveTo>
                <a:lnTo>
                  <a:pt x="240" y="48"/>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18" name="Freeform 124"/>
          <p:cNvSpPr>
            <a:spLocks/>
          </p:cNvSpPr>
          <p:nvPr>
            <p:custDataLst>
              <p:tags r:id="rId73"/>
            </p:custDataLst>
          </p:nvPr>
        </p:nvSpPr>
        <p:spPr bwMode="gray">
          <a:xfrm>
            <a:off x="4408170" y="2555623"/>
            <a:ext cx="255192" cy="51072"/>
          </a:xfrm>
          <a:custGeom>
            <a:avLst/>
            <a:gdLst/>
            <a:ahLst/>
            <a:cxnLst>
              <a:cxn ang="0">
                <a:pos x="0" y="0"/>
              </a:cxn>
              <a:cxn ang="0">
                <a:pos x="240" y="40"/>
              </a:cxn>
            </a:cxnLst>
            <a:rect l="0" t="0" r="r" b="b"/>
            <a:pathLst>
              <a:path w="241" h="41">
                <a:moveTo>
                  <a:pt x="0" y="0"/>
                </a:moveTo>
                <a:lnTo>
                  <a:pt x="240" y="4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19" name="Freeform 125"/>
          <p:cNvSpPr>
            <a:spLocks/>
          </p:cNvSpPr>
          <p:nvPr>
            <p:custDataLst>
              <p:tags r:id="rId74"/>
            </p:custDataLst>
          </p:nvPr>
        </p:nvSpPr>
        <p:spPr bwMode="gray">
          <a:xfrm>
            <a:off x="4408170" y="2506010"/>
            <a:ext cx="255192" cy="40858"/>
          </a:xfrm>
          <a:custGeom>
            <a:avLst/>
            <a:gdLst/>
            <a:ahLst/>
            <a:cxnLst>
              <a:cxn ang="0">
                <a:pos x="0" y="0"/>
              </a:cxn>
              <a:cxn ang="0">
                <a:pos x="240" y="32"/>
              </a:cxn>
            </a:cxnLst>
            <a:rect l="0" t="0" r="r" b="b"/>
            <a:pathLst>
              <a:path w="241" h="33">
                <a:moveTo>
                  <a:pt x="0" y="0"/>
                </a:moveTo>
                <a:lnTo>
                  <a:pt x="240" y="32"/>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20" name="Freeform 126"/>
          <p:cNvSpPr>
            <a:spLocks/>
          </p:cNvSpPr>
          <p:nvPr>
            <p:custDataLst>
              <p:tags r:id="rId75"/>
            </p:custDataLst>
          </p:nvPr>
        </p:nvSpPr>
        <p:spPr bwMode="gray">
          <a:xfrm>
            <a:off x="4408170" y="2457856"/>
            <a:ext cx="246542" cy="30643"/>
          </a:xfrm>
          <a:custGeom>
            <a:avLst/>
            <a:gdLst/>
            <a:ahLst/>
            <a:cxnLst>
              <a:cxn ang="0">
                <a:pos x="0" y="0"/>
              </a:cxn>
              <a:cxn ang="0">
                <a:pos x="232" y="24"/>
              </a:cxn>
            </a:cxnLst>
            <a:rect l="0" t="0" r="r" b="b"/>
            <a:pathLst>
              <a:path w="233" h="25">
                <a:moveTo>
                  <a:pt x="0" y="0"/>
                </a:moveTo>
                <a:lnTo>
                  <a:pt x="232" y="24"/>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21" name="Freeform 127"/>
          <p:cNvSpPr>
            <a:spLocks/>
          </p:cNvSpPr>
          <p:nvPr>
            <p:custDataLst>
              <p:tags r:id="rId76"/>
            </p:custDataLst>
          </p:nvPr>
        </p:nvSpPr>
        <p:spPr bwMode="gray">
          <a:xfrm>
            <a:off x="4408170" y="2398028"/>
            <a:ext cx="246542" cy="40858"/>
          </a:xfrm>
          <a:custGeom>
            <a:avLst/>
            <a:gdLst/>
            <a:ahLst/>
            <a:cxnLst>
              <a:cxn ang="0">
                <a:pos x="0" y="0"/>
              </a:cxn>
              <a:cxn ang="0">
                <a:pos x="232" y="32"/>
              </a:cxn>
            </a:cxnLst>
            <a:rect l="0" t="0" r="r" b="b"/>
            <a:pathLst>
              <a:path w="233" h="33">
                <a:moveTo>
                  <a:pt x="0" y="0"/>
                </a:moveTo>
                <a:lnTo>
                  <a:pt x="232" y="32"/>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22" name="Freeform 128"/>
          <p:cNvSpPr>
            <a:spLocks/>
          </p:cNvSpPr>
          <p:nvPr>
            <p:custDataLst>
              <p:tags r:id="rId77"/>
            </p:custDataLst>
          </p:nvPr>
        </p:nvSpPr>
        <p:spPr bwMode="gray">
          <a:xfrm>
            <a:off x="4408170" y="2348415"/>
            <a:ext cx="246542" cy="30643"/>
          </a:xfrm>
          <a:custGeom>
            <a:avLst/>
            <a:gdLst/>
            <a:ahLst/>
            <a:cxnLst>
              <a:cxn ang="0">
                <a:pos x="0" y="0"/>
              </a:cxn>
              <a:cxn ang="0">
                <a:pos x="232" y="24"/>
              </a:cxn>
            </a:cxnLst>
            <a:rect l="0" t="0" r="r" b="b"/>
            <a:pathLst>
              <a:path w="233" h="25">
                <a:moveTo>
                  <a:pt x="0" y="0"/>
                </a:moveTo>
                <a:lnTo>
                  <a:pt x="232" y="24"/>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23" name="Freeform 129"/>
          <p:cNvSpPr>
            <a:spLocks/>
          </p:cNvSpPr>
          <p:nvPr>
            <p:custDataLst>
              <p:tags r:id="rId78"/>
            </p:custDataLst>
          </p:nvPr>
        </p:nvSpPr>
        <p:spPr bwMode="gray">
          <a:xfrm>
            <a:off x="4408170" y="2298802"/>
            <a:ext cx="246542" cy="21888"/>
          </a:xfrm>
          <a:custGeom>
            <a:avLst/>
            <a:gdLst/>
            <a:ahLst/>
            <a:cxnLst>
              <a:cxn ang="0">
                <a:pos x="0" y="0"/>
              </a:cxn>
              <a:cxn ang="0">
                <a:pos x="232" y="16"/>
              </a:cxn>
            </a:cxnLst>
            <a:rect l="0" t="0" r="r" b="b"/>
            <a:pathLst>
              <a:path w="233" h="17">
                <a:moveTo>
                  <a:pt x="0" y="0"/>
                </a:moveTo>
                <a:lnTo>
                  <a:pt x="232" y="16"/>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24" name="Freeform 130"/>
          <p:cNvSpPr>
            <a:spLocks/>
          </p:cNvSpPr>
          <p:nvPr>
            <p:custDataLst>
              <p:tags r:id="rId79"/>
            </p:custDataLst>
          </p:nvPr>
        </p:nvSpPr>
        <p:spPr bwMode="gray">
          <a:xfrm>
            <a:off x="4408170" y="2249188"/>
            <a:ext cx="246542" cy="11674"/>
          </a:xfrm>
          <a:custGeom>
            <a:avLst/>
            <a:gdLst/>
            <a:ahLst/>
            <a:cxnLst>
              <a:cxn ang="0">
                <a:pos x="0" y="0"/>
              </a:cxn>
              <a:cxn ang="0">
                <a:pos x="232" y="8"/>
              </a:cxn>
            </a:cxnLst>
            <a:rect l="0" t="0" r="r" b="b"/>
            <a:pathLst>
              <a:path w="233" h="9">
                <a:moveTo>
                  <a:pt x="0" y="0"/>
                </a:moveTo>
                <a:lnTo>
                  <a:pt x="232" y="8"/>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25" name="Freeform 131"/>
          <p:cNvSpPr>
            <a:spLocks/>
          </p:cNvSpPr>
          <p:nvPr>
            <p:custDataLst>
              <p:tags r:id="rId80"/>
            </p:custDataLst>
          </p:nvPr>
        </p:nvSpPr>
        <p:spPr bwMode="gray">
          <a:xfrm>
            <a:off x="4459353" y="1271516"/>
            <a:ext cx="721" cy="1859036"/>
          </a:xfrm>
          <a:custGeom>
            <a:avLst/>
            <a:gdLst/>
            <a:ahLst/>
            <a:cxnLst>
              <a:cxn ang="0">
                <a:pos x="0" y="0"/>
              </a:cxn>
              <a:cxn ang="0">
                <a:pos x="0" y="1504"/>
              </a:cxn>
            </a:cxnLst>
            <a:rect l="0" t="0" r="r" b="b"/>
            <a:pathLst>
              <a:path w="1" h="1505">
                <a:moveTo>
                  <a:pt x="0" y="0"/>
                </a:moveTo>
                <a:lnTo>
                  <a:pt x="0" y="1504"/>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26" name="Freeform 132"/>
          <p:cNvSpPr>
            <a:spLocks/>
          </p:cNvSpPr>
          <p:nvPr>
            <p:custDataLst>
              <p:tags r:id="rId81"/>
            </p:custDataLst>
          </p:nvPr>
        </p:nvSpPr>
        <p:spPr bwMode="gray">
          <a:xfrm>
            <a:off x="4509814" y="1242332"/>
            <a:ext cx="1442" cy="1917405"/>
          </a:xfrm>
          <a:custGeom>
            <a:avLst/>
            <a:gdLst/>
            <a:ahLst/>
            <a:cxnLst>
              <a:cxn ang="0">
                <a:pos x="0" y="0"/>
              </a:cxn>
              <a:cxn ang="0">
                <a:pos x="0" y="1552"/>
              </a:cxn>
            </a:cxnLst>
            <a:rect l="0" t="0" r="r" b="b"/>
            <a:pathLst>
              <a:path w="1" h="1553">
                <a:moveTo>
                  <a:pt x="0" y="0"/>
                </a:moveTo>
                <a:lnTo>
                  <a:pt x="0" y="1552"/>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27" name="Freeform 133"/>
          <p:cNvSpPr>
            <a:spLocks/>
          </p:cNvSpPr>
          <p:nvPr>
            <p:custDataLst>
              <p:tags r:id="rId82"/>
            </p:custDataLst>
          </p:nvPr>
        </p:nvSpPr>
        <p:spPr bwMode="gray">
          <a:xfrm>
            <a:off x="4560997" y="1202933"/>
            <a:ext cx="721" cy="1985988"/>
          </a:xfrm>
          <a:custGeom>
            <a:avLst/>
            <a:gdLst/>
            <a:ahLst/>
            <a:cxnLst>
              <a:cxn ang="0">
                <a:pos x="0" y="0"/>
              </a:cxn>
              <a:cxn ang="0">
                <a:pos x="0" y="1608"/>
              </a:cxn>
            </a:cxnLst>
            <a:rect l="0" t="0" r="r" b="b"/>
            <a:pathLst>
              <a:path w="1" h="1609">
                <a:moveTo>
                  <a:pt x="0" y="0"/>
                </a:moveTo>
                <a:lnTo>
                  <a:pt x="0" y="1608"/>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28" name="Freeform 134"/>
          <p:cNvSpPr>
            <a:spLocks/>
          </p:cNvSpPr>
          <p:nvPr>
            <p:custDataLst>
              <p:tags r:id="rId83"/>
            </p:custDataLst>
          </p:nvPr>
        </p:nvSpPr>
        <p:spPr bwMode="gray">
          <a:xfrm>
            <a:off x="4602808" y="1182504"/>
            <a:ext cx="1442" cy="2056030"/>
          </a:xfrm>
          <a:custGeom>
            <a:avLst/>
            <a:gdLst/>
            <a:ahLst/>
            <a:cxnLst>
              <a:cxn ang="0">
                <a:pos x="0" y="0"/>
              </a:cxn>
              <a:cxn ang="0">
                <a:pos x="0" y="1664"/>
              </a:cxn>
            </a:cxnLst>
            <a:rect l="0" t="0" r="r" b="b"/>
            <a:pathLst>
              <a:path w="1" h="1665">
                <a:moveTo>
                  <a:pt x="0" y="0"/>
                </a:moveTo>
                <a:lnTo>
                  <a:pt x="0" y="1664"/>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129" name="AutoShape 135"/>
          <p:cNvSpPr>
            <a:spLocks noChangeArrowheads="1"/>
          </p:cNvSpPr>
          <p:nvPr>
            <p:custDataLst>
              <p:tags r:id="rId84"/>
            </p:custDataLst>
          </p:nvPr>
        </p:nvSpPr>
        <p:spPr bwMode="gray">
          <a:xfrm>
            <a:off x="4658316" y="1138728"/>
            <a:ext cx="92994" cy="2133368"/>
          </a:xfrm>
          <a:prstGeom prst="roundRect">
            <a:avLst>
              <a:gd name="adj" fmla="val 0"/>
            </a:avLst>
          </a:prstGeom>
          <a:solidFill>
            <a:schemeClr val="bg1"/>
          </a:solidFill>
          <a:ln w="12700">
            <a:solidFill>
              <a:schemeClr val="tx1"/>
            </a:solidFill>
            <a:round/>
            <a:headEnd/>
            <a:tailEnd/>
          </a:ln>
          <a:effectLst/>
        </p:spPr>
        <p:txBody>
          <a:bodyPr wrap="none" lIns="80413" tIns="40206" rIns="80413" bIns="40206" anchor="ctr"/>
          <a:lstStyle/>
          <a:p>
            <a:pPr defTabSz="804863" eaLnBrk="0" hangingPunct="0"/>
            <a:endParaRPr lang="en-US" sz="1050" baseline="0">
              <a:solidFill>
                <a:srgbClr val="292937"/>
              </a:solidFill>
              <a:latin typeface="Calibri Light" panose="020F0302020204030204" pitchFamily="34" charset="0"/>
            </a:endParaRPr>
          </a:p>
        </p:txBody>
      </p:sp>
      <p:sp>
        <p:nvSpPr>
          <p:cNvPr id="50" name="Freeform 180"/>
          <p:cNvSpPr>
            <a:spLocks/>
          </p:cNvSpPr>
          <p:nvPr>
            <p:custDataLst>
              <p:tags r:id="rId85"/>
            </p:custDataLst>
          </p:nvPr>
        </p:nvSpPr>
        <p:spPr bwMode="gray">
          <a:xfrm>
            <a:off x="7082149" y="1148744"/>
            <a:ext cx="254155" cy="1445273"/>
          </a:xfrm>
          <a:custGeom>
            <a:avLst/>
            <a:gdLst/>
            <a:ahLst/>
            <a:cxnLst>
              <a:cxn ang="0">
                <a:pos x="0" y="120"/>
              </a:cxn>
              <a:cxn ang="0">
                <a:pos x="0" y="1576"/>
              </a:cxn>
              <a:cxn ang="0">
                <a:pos x="240" y="1704"/>
              </a:cxn>
              <a:cxn ang="0">
                <a:pos x="240" y="0"/>
              </a:cxn>
              <a:cxn ang="0">
                <a:pos x="0" y="120"/>
              </a:cxn>
            </a:cxnLst>
            <a:rect l="0" t="0" r="r" b="b"/>
            <a:pathLst>
              <a:path w="241" h="1705">
                <a:moveTo>
                  <a:pt x="0" y="120"/>
                </a:moveTo>
                <a:lnTo>
                  <a:pt x="0" y="1576"/>
                </a:lnTo>
                <a:lnTo>
                  <a:pt x="240" y="1704"/>
                </a:lnTo>
                <a:lnTo>
                  <a:pt x="240" y="0"/>
                </a:lnTo>
                <a:lnTo>
                  <a:pt x="0" y="120"/>
                </a:lnTo>
                <a:close/>
              </a:path>
            </a:pathLst>
          </a:custGeom>
          <a:solidFill>
            <a:schemeClr val="bg1">
              <a:alpha val="0"/>
            </a:schemeClr>
          </a:solidFill>
          <a:ln w="50800">
            <a:solidFill>
              <a:schemeClr val="tx1"/>
            </a:solidFill>
            <a:round/>
            <a:headEnd/>
            <a:tailEn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51" name="Freeform 181"/>
          <p:cNvSpPr>
            <a:spLocks/>
          </p:cNvSpPr>
          <p:nvPr>
            <p:custDataLst>
              <p:tags r:id="rId86"/>
            </p:custDataLst>
          </p:nvPr>
        </p:nvSpPr>
        <p:spPr bwMode="gray">
          <a:xfrm>
            <a:off x="7082149" y="1223862"/>
            <a:ext cx="245539" cy="95150"/>
          </a:xfrm>
          <a:custGeom>
            <a:avLst/>
            <a:gdLst/>
            <a:ahLst/>
            <a:cxnLst>
              <a:cxn ang="0">
                <a:pos x="0" y="112"/>
              </a:cxn>
              <a:cxn ang="0">
                <a:pos x="232" y="0"/>
              </a:cxn>
            </a:cxnLst>
            <a:rect l="0" t="0" r="r" b="b"/>
            <a:pathLst>
              <a:path w="233" h="113">
                <a:moveTo>
                  <a:pt x="0" y="112"/>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52" name="Freeform 182"/>
          <p:cNvSpPr>
            <a:spLocks/>
          </p:cNvSpPr>
          <p:nvPr>
            <p:custDataLst>
              <p:tags r:id="rId87"/>
            </p:custDataLst>
          </p:nvPr>
        </p:nvSpPr>
        <p:spPr bwMode="gray">
          <a:xfrm>
            <a:off x="7082149" y="1263925"/>
            <a:ext cx="245539" cy="89140"/>
          </a:xfrm>
          <a:custGeom>
            <a:avLst/>
            <a:gdLst/>
            <a:ahLst/>
            <a:cxnLst>
              <a:cxn ang="0">
                <a:pos x="0" y="104"/>
              </a:cxn>
              <a:cxn ang="0">
                <a:pos x="232" y="0"/>
              </a:cxn>
            </a:cxnLst>
            <a:rect l="0" t="0" r="r" b="b"/>
            <a:pathLst>
              <a:path w="233" h="105">
                <a:moveTo>
                  <a:pt x="0" y="104"/>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53" name="Freeform 183"/>
          <p:cNvSpPr>
            <a:spLocks/>
          </p:cNvSpPr>
          <p:nvPr>
            <p:custDataLst>
              <p:tags r:id="rId88"/>
            </p:custDataLst>
          </p:nvPr>
        </p:nvSpPr>
        <p:spPr bwMode="gray">
          <a:xfrm>
            <a:off x="7082149" y="1304989"/>
            <a:ext cx="245539" cy="82129"/>
          </a:xfrm>
          <a:custGeom>
            <a:avLst/>
            <a:gdLst/>
            <a:ahLst/>
            <a:cxnLst>
              <a:cxn ang="0">
                <a:pos x="0" y="96"/>
              </a:cxn>
              <a:cxn ang="0">
                <a:pos x="232" y="0"/>
              </a:cxn>
            </a:cxnLst>
            <a:rect l="0" t="0" r="r" b="b"/>
            <a:pathLst>
              <a:path w="233" h="97">
                <a:moveTo>
                  <a:pt x="0" y="96"/>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54" name="Freeform 184"/>
          <p:cNvSpPr>
            <a:spLocks/>
          </p:cNvSpPr>
          <p:nvPr>
            <p:custDataLst>
              <p:tags r:id="rId89"/>
            </p:custDataLst>
          </p:nvPr>
        </p:nvSpPr>
        <p:spPr bwMode="gray">
          <a:xfrm>
            <a:off x="7082149" y="1345052"/>
            <a:ext cx="245539" cy="76120"/>
          </a:xfrm>
          <a:custGeom>
            <a:avLst/>
            <a:gdLst/>
            <a:ahLst/>
            <a:cxnLst>
              <a:cxn ang="0">
                <a:pos x="0" y="88"/>
              </a:cxn>
              <a:cxn ang="0">
                <a:pos x="232" y="0"/>
              </a:cxn>
            </a:cxnLst>
            <a:rect l="0" t="0" r="r" b="b"/>
            <a:pathLst>
              <a:path w="233" h="89">
                <a:moveTo>
                  <a:pt x="0" y="88"/>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55" name="Freeform 185"/>
          <p:cNvSpPr>
            <a:spLocks/>
          </p:cNvSpPr>
          <p:nvPr>
            <p:custDataLst>
              <p:tags r:id="rId90"/>
            </p:custDataLst>
          </p:nvPr>
        </p:nvSpPr>
        <p:spPr bwMode="gray">
          <a:xfrm>
            <a:off x="7082149" y="1386117"/>
            <a:ext cx="254155" cy="69109"/>
          </a:xfrm>
          <a:custGeom>
            <a:avLst/>
            <a:gdLst/>
            <a:ahLst/>
            <a:cxnLst>
              <a:cxn ang="0">
                <a:pos x="0" y="80"/>
              </a:cxn>
              <a:cxn ang="0">
                <a:pos x="240" y="0"/>
              </a:cxn>
            </a:cxnLst>
            <a:rect l="0" t="0" r="r" b="b"/>
            <a:pathLst>
              <a:path w="241" h="81">
                <a:moveTo>
                  <a:pt x="0" y="80"/>
                </a:moveTo>
                <a:lnTo>
                  <a:pt x="240"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56" name="Freeform 186"/>
          <p:cNvSpPr>
            <a:spLocks/>
          </p:cNvSpPr>
          <p:nvPr>
            <p:custDataLst>
              <p:tags r:id="rId91"/>
            </p:custDataLst>
          </p:nvPr>
        </p:nvSpPr>
        <p:spPr bwMode="gray">
          <a:xfrm>
            <a:off x="7082149" y="1427182"/>
            <a:ext cx="245539" cy="61096"/>
          </a:xfrm>
          <a:custGeom>
            <a:avLst/>
            <a:gdLst/>
            <a:ahLst/>
            <a:cxnLst>
              <a:cxn ang="0">
                <a:pos x="0" y="72"/>
              </a:cxn>
              <a:cxn ang="0">
                <a:pos x="232" y="0"/>
              </a:cxn>
            </a:cxnLst>
            <a:rect l="0" t="0" r="r" b="b"/>
            <a:pathLst>
              <a:path w="233" h="73">
                <a:moveTo>
                  <a:pt x="0" y="72"/>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57" name="Freeform 187"/>
          <p:cNvSpPr>
            <a:spLocks/>
          </p:cNvSpPr>
          <p:nvPr>
            <p:custDataLst>
              <p:tags r:id="rId92"/>
            </p:custDataLst>
          </p:nvPr>
        </p:nvSpPr>
        <p:spPr bwMode="gray">
          <a:xfrm>
            <a:off x="7082149" y="1467245"/>
            <a:ext cx="245539" cy="55087"/>
          </a:xfrm>
          <a:custGeom>
            <a:avLst/>
            <a:gdLst/>
            <a:ahLst/>
            <a:cxnLst>
              <a:cxn ang="0">
                <a:pos x="0" y="64"/>
              </a:cxn>
              <a:cxn ang="0">
                <a:pos x="232" y="0"/>
              </a:cxn>
            </a:cxnLst>
            <a:rect l="0" t="0" r="r" b="b"/>
            <a:pathLst>
              <a:path w="233" h="65">
                <a:moveTo>
                  <a:pt x="0" y="64"/>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58" name="Freeform 188"/>
          <p:cNvSpPr>
            <a:spLocks/>
          </p:cNvSpPr>
          <p:nvPr>
            <p:custDataLst>
              <p:tags r:id="rId93"/>
            </p:custDataLst>
          </p:nvPr>
        </p:nvSpPr>
        <p:spPr bwMode="gray">
          <a:xfrm>
            <a:off x="7082149" y="1508309"/>
            <a:ext cx="245539" cy="48076"/>
          </a:xfrm>
          <a:custGeom>
            <a:avLst/>
            <a:gdLst/>
            <a:ahLst/>
            <a:cxnLst>
              <a:cxn ang="0">
                <a:pos x="0" y="56"/>
              </a:cxn>
              <a:cxn ang="0">
                <a:pos x="232" y="0"/>
              </a:cxn>
            </a:cxnLst>
            <a:rect l="0" t="0" r="r" b="b"/>
            <a:pathLst>
              <a:path w="233" h="57">
                <a:moveTo>
                  <a:pt x="0" y="56"/>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59" name="Freeform 189"/>
          <p:cNvSpPr>
            <a:spLocks/>
          </p:cNvSpPr>
          <p:nvPr>
            <p:custDataLst>
              <p:tags r:id="rId94"/>
            </p:custDataLst>
          </p:nvPr>
        </p:nvSpPr>
        <p:spPr bwMode="gray">
          <a:xfrm>
            <a:off x="7082149" y="1548372"/>
            <a:ext cx="254155" cy="42066"/>
          </a:xfrm>
          <a:custGeom>
            <a:avLst/>
            <a:gdLst/>
            <a:ahLst/>
            <a:cxnLst>
              <a:cxn ang="0">
                <a:pos x="0" y="48"/>
              </a:cxn>
              <a:cxn ang="0">
                <a:pos x="240" y="0"/>
              </a:cxn>
            </a:cxnLst>
            <a:rect l="0" t="0" r="r" b="b"/>
            <a:pathLst>
              <a:path w="241" h="49">
                <a:moveTo>
                  <a:pt x="0" y="48"/>
                </a:moveTo>
                <a:lnTo>
                  <a:pt x="240"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60" name="Freeform 190"/>
          <p:cNvSpPr>
            <a:spLocks/>
          </p:cNvSpPr>
          <p:nvPr>
            <p:custDataLst>
              <p:tags r:id="rId95"/>
            </p:custDataLst>
          </p:nvPr>
        </p:nvSpPr>
        <p:spPr bwMode="gray">
          <a:xfrm>
            <a:off x="7082149" y="1589437"/>
            <a:ext cx="254155" cy="35055"/>
          </a:xfrm>
          <a:custGeom>
            <a:avLst/>
            <a:gdLst/>
            <a:ahLst/>
            <a:cxnLst>
              <a:cxn ang="0">
                <a:pos x="0" y="40"/>
              </a:cxn>
              <a:cxn ang="0">
                <a:pos x="240" y="0"/>
              </a:cxn>
            </a:cxnLst>
            <a:rect l="0" t="0" r="r" b="b"/>
            <a:pathLst>
              <a:path w="241" h="41">
                <a:moveTo>
                  <a:pt x="0" y="40"/>
                </a:moveTo>
                <a:lnTo>
                  <a:pt x="240"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61" name="Freeform 191"/>
          <p:cNvSpPr>
            <a:spLocks/>
          </p:cNvSpPr>
          <p:nvPr>
            <p:custDataLst>
              <p:tags r:id="rId96"/>
            </p:custDataLst>
          </p:nvPr>
        </p:nvSpPr>
        <p:spPr bwMode="gray">
          <a:xfrm>
            <a:off x="7082149" y="1630501"/>
            <a:ext cx="254155" cy="28044"/>
          </a:xfrm>
          <a:custGeom>
            <a:avLst/>
            <a:gdLst/>
            <a:ahLst/>
            <a:cxnLst>
              <a:cxn ang="0">
                <a:pos x="0" y="32"/>
              </a:cxn>
              <a:cxn ang="0">
                <a:pos x="240" y="0"/>
              </a:cxn>
            </a:cxnLst>
            <a:rect l="0" t="0" r="r" b="b"/>
            <a:pathLst>
              <a:path w="241" h="33">
                <a:moveTo>
                  <a:pt x="0" y="32"/>
                </a:moveTo>
                <a:lnTo>
                  <a:pt x="240"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62" name="Freeform 192"/>
          <p:cNvSpPr>
            <a:spLocks/>
          </p:cNvSpPr>
          <p:nvPr>
            <p:custDataLst>
              <p:tags r:id="rId97"/>
            </p:custDataLst>
          </p:nvPr>
        </p:nvSpPr>
        <p:spPr bwMode="gray">
          <a:xfrm>
            <a:off x="7082149" y="1670564"/>
            <a:ext cx="245539" cy="21033"/>
          </a:xfrm>
          <a:custGeom>
            <a:avLst/>
            <a:gdLst/>
            <a:ahLst/>
            <a:cxnLst>
              <a:cxn ang="0">
                <a:pos x="0" y="24"/>
              </a:cxn>
              <a:cxn ang="0">
                <a:pos x="232" y="0"/>
              </a:cxn>
            </a:cxnLst>
            <a:rect l="0" t="0" r="r" b="b"/>
            <a:pathLst>
              <a:path w="233" h="25">
                <a:moveTo>
                  <a:pt x="0" y="24"/>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63" name="Freeform 193"/>
          <p:cNvSpPr>
            <a:spLocks/>
          </p:cNvSpPr>
          <p:nvPr>
            <p:custDataLst>
              <p:tags r:id="rId98"/>
            </p:custDataLst>
          </p:nvPr>
        </p:nvSpPr>
        <p:spPr bwMode="gray">
          <a:xfrm>
            <a:off x="7082149" y="1704618"/>
            <a:ext cx="245539" cy="28044"/>
          </a:xfrm>
          <a:custGeom>
            <a:avLst/>
            <a:gdLst/>
            <a:ahLst/>
            <a:cxnLst>
              <a:cxn ang="0">
                <a:pos x="0" y="32"/>
              </a:cxn>
              <a:cxn ang="0">
                <a:pos x="232" y="0"/>
              </a:cxn>
            </a:cxnLst>
            <a:rect l="0" t="0" r="r" b="b"/>
            <a:pathLst>
              <a:path w="233" h="33">
                <a:moveTo>
                  <a:pt x="0" y="32"/>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64" name="Freeform 194"/>
          <p:cNvSpPr>
            <a:spLocks/>
          </p:cNvSpPr>
          <p:nvPr>
            <p:custDataLst>
              <p:tags r:id="rId99"/>
            </p:custDataLst>
          </p:nvPr>
        </p:nvSpPr>
        <p:spPr bwMode="gray">
          <a:xfrm>
            <a:off x="7082149" y="1745683"/>
            <a:ext cx="245539" cy="21033"/>
          </a:xfrm>
          <a:custGeom>
            <a:avLst/>
            <a:gdLst/>
            <a:ahLst/>
            <a:cxnLst>
              <a:cxn ang="0">
                <a:pos x="0" y="24"/>
              </a:cxn>
              <a:cxn ang="0">
                <a:pos x="232" y="0"/>
              </a:cxn>
            </a:cxnLst>
            <a:rect l="0" t="0" r="r" b="b"/>
            <a:pathLst>
              <a:path w="233" h="25">
                <a:moveTo>
                  <a:pt x="0" y="24"/>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65" name="Freeform 195"/>
          <p:cNvSpPr>
            <a:spLocks/>
          </p:cNvSpPr>
          <p:nvPr>
            <p:custDataLst>
              <p:tags r:id="rId100"/>
            </p:custDataLst>
          </p:nvPr>
        </p:nvSpPr>
        <p:spPr bwMode="gray">
          <a:xfrm>
            <a:off x="7082149" y="1785746"/>
            <a:ext cx="245539" cy="15024"/>
          </a:xfrm>
          <a:custGeom>
            <a:avLst/>
            <a:gdLst/>
            <a:ahLst/>
            <a:cxnLst>
              <a:cxn ang="0">
                <a:pos x="0" y="16"/>
              </a:cxn>
              <a:cxn ang="0">
                <a:pos x="232" y="0"/>
              </a:cxn>
            </a:cxnLst>
            <a:rect l="0" t="0" r="r" b="b"/>
            <a:pathLst>
              <a:path w="233" h="17">
                <a:moveTo>
                  <a:pt x="0" y="16"/>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66" name="Freeform 196"/>
          <p:cNvSpPr>
            <a:spLocks/>
          </p:cNvSpPr>
          <p:nvPr>
            <p:custDataLst>
              <p:tags r:id="rId101"/>
            </p:custDataLst>
          </p:nvPr>
        </p:nvSpPr>
        <p:spPr bwMode="gray">
          <a:xfrm>
            <a:off x="7082149" y="1826810"/>
            <a:ext cx="245539" cy="8013"/>
          </a:xfrm>
          <a:custGeom>
            <a:avLst/>
            <a:gdLst/>
            <a:ahLst/>
            <a:cxnLst>
              <a:cxn ang="0">
                <a:pos x="0" y="8"/>
              </a:cxn>
              <a:cxn ang="0">
                <a:pos x="232" y="0"/>
              </a:cxn>
            </a:cxnLst>
            <a:rect l="0" t="0" r="r" b="b"/>
            <a:pathLst>
              <a:path w="233" h="9">
                <a:moveTo>
                  <a:pt x="0" y="8"/>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67" name="Freeform 197"/>
          <p:cNvSpPr>
            <a:spLocks/>
          </p:cNvSpPr>
          <p:nvPr>
            <p:custDataLst>
              <p:tags r:id="rId102"/>
            </p:custDataLst>
          </p:nvPr>
        </p:nvSpPr>
        <p:spPr bwMode="gray">
          <a:xfrm>
            <a:off x="7082149" y="1867875"/>
            <a:ext cx="245539" cy="1002"/>
          </a:xfrm>
          <a:custGeom>
            <a:avLst/>
            <a:gdLst/>
            <a:ahLst/>
            <a:cxnLst>
              <a:cxn ang="0">
                <a:pos x="0" y="0"/>
              </a:cxn>
              <a:cxn ang="0">
                <a:pos x="232" y="0"/>
              </a:cxn>
            </a:cxnLst>
            <a:rect l="0" t="0" r="r" b="b"/>
            <a:pathLst>
              <a:path w="233" h="1">
                <a:moveTo>
                  <a:pt x="0" y="0"/>
                </a:moveTo>
                <a:lnTo>
                  <a:pt x="232" y="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68" name="Freeform 198"/>
          <p:cNvSpPr>
            <a:spLocks/>
          </p:cNvSpPr>
          <p:nvPr>
            <p:custDataLst>
              <p:tags r:id="rId103"/>
            </p:custDataLst>
          </p:nvPr>
        </p:nvSpPr>
        <p:spPr bwMode="gray">
          <a:xfrm>
            <a:off x="7082149" y="2450792"/>
            <a:ext cx="254155" cy="102161"/>
          </a:xfrm>
          <a:custGeom>
            <a:avLst/>
            <a:gdLst/>
            <a:ahLst/>
            <a:cxnLst>
              <a:cxn ang="0">
                <a:pos x="0" y="0"/>
              </a:cxn>
              <a:cxn ang="0">
                <a:pos x="240" y="120"/>
              </a:cxn>
            </a:cxnLst>
            <a:rect l="0" t="0" r="r" b="b"/>
            <a:pathLst>
              <a:path w="241" h="121">
                <a:moveTo>
                  <a:pt x="0" y="0"/>
                </a:moveTo>
                <a:lnTo>
                  <a:pt x="240" y="12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69" name="Freeform 199"/>
          <p:cNvSpPr>
            <a:spLocks/>
          </p:cNvSpPr>
          <p:nvPr>
            <p:custDataLst>
              <p:tags r:id="rId104"/>
            </p:custDataLst>
          </p:nvPr>
        </p:nvSpPr>
        <p:spPr bwMode="gray">
          <a:xfrm>
            <a:off x="7082149" y="2416738"/>
            <a:ext cx="245539" cy="95150"/>
          </a:xfrm>
          <a:custGeom>
            <a:avLst/>
            <a:gdLst/>
            <a:ahLst/>
            <a:cxnLst>
              <a:cxn ang="0">
                <a:pos x="0" y="0"/>
              </a:cxn>
              <a:cxn ang="0">
                <a:pos x="232" y="112"/>
              </a:cxn>
            </a:cxnLst>
            <a:rect l="0" t="0" r="r" b="b"/>
            <a:pathLst>
              <a:path w="233" h="113">
                <a:moveTo>
                  <a:pt x="0" y="0"/>
                </a:moveTo>
                <a:lnTo>
                  <a:pt x="232" y="112"/>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70" name="Freeform 200"/>
          <p:cNvSpPr>
            <a:spLocks/>
          </p:cNvSpPr>
          <p:nvPr>
            <p:custDataLst>
              <p:tags r:id="rId105"/>
            </p:custDataLst>
          </p:nvPr>
        </p:nvSpPr>
        <p:spPr bwMode="gray">
          <a:xfrm>
            <a:off x="7082149" y="2382684"/>
            <a:ext cx="245539" cy="89140"/>
          </a:xfrm>
          <a:custGeom>
            <a:avLst/>
            <a:gdLst/>
            <a:ahLst/>
            <a:cxnLst>
              <a:cxn ang="0">
                <a:pos x="0" y="0"/>
              </a:cxn>
              <a:cxn ang="0">
                <a:pos x="232" y="104"/>
              </a:cxn>
            </a:cxnLst>
            <a:rect l="0" t="0" r="r" b="b"/>
            <a:pathLst>
              <a:path w="233" h="105">
                <a:moveTo>
                  <a:pt x="0" y="0"/>
                </a:moveTo>
                <a:lnTo>
                  <a:pt x="232" y="104"/>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71" name="Freeform 201"/>
          <p:cNvSpPr>
            <a:spLocks/>
          </p:cNvSpPr>
          <p:nvPr>
            <p:custDataLst>
              <p:tags r:id="rId106"/>
            </p:custDataLst>
          </p:nvPr>
        </p:nvSpPr>
        <p:spPr bwMode="gray">
          <a:xfrm>
            <a:off x="7082149" y="2348631"/>
            <a:ext cx="245539" cy="82129"/>
          </a:xfrm>
          <a:custGeom>
            <a:avLst/>
            <a:gdLst/>
            <a:ahLst/>
            <a:cxnLst>
              <a:cxn ang="0">
                <a:pos x="0" y="0"/>
              </a:cxn>
              <a:cxn ang="0">
                <a:pos x="232" y="96"/>
              </a:cxn>
            </a:cxnLst>
            <a:rect l="0" t="0" r="r" b="b"/>
            <a:pathLst>
              <a:path w="233" h="97">
                <a:moveTo>
                  <a:pt x="0" y="0"/>
                </a:moveTo>
                <a:lnTo>
                  <a:pt x="232" y="96"/>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72" name="Freeform 202"/>
          <p:cNvSpPr>
            <a:spLocks/>
          </p:cNvSpPr>
          <p:nvPr>
            <p:custDataLst>
              <p:tags r:id="rId107"/>
            </p:custDataLst>
          </p:nvPr>
        </p:nvSpPr>
        <p:spPr bwMode="gray">
          <a:xfrm>
            <a:off x="7082149" y="2314577"/>
            <a:ext cx="245539" cy="76120"/>
          </a:xfrm>
          <a:custGeom>
            <a:avLst/>
            <a:gdLst/>
            <a:ahLst/>
            <a:cxnLst>
              <a:cxn ang="0">
                <a:pos x="0" y="0"/>
              </a:cxn>
              <a:cxn ang="0">
                <a:pos x="232" y="88"/>
              </a:cxn>
            </a:cxnLst>
            <a:rect l="0" t="0" r="r" b="b"/>
            <a:pathLst>
              <a:path w="233" h="89">
                <a:moveTo>
                  <a:pt x="0" y="0"/>
                </a:moveTo>
                <a:lnTo>
                  <a:pt x="232" y="88"/>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73" name="Freeform 203"/>
          <p:cNvSpPr>
            <a:spLocks/>
          </p:cNvSpPr>
          <p:nvPr>
            <p:custDataLst>
              <p:tags r:id="rId108"/>
            </p:custDataLst>
          </p:nvPr>
        </p:nvSpPr>
        <p:spPr bwMode="gray">
          <a:xfrm>
            <a:off x="7082149" y="2280524"/>
            <a:ext cx="254155" cy="69109"/>
          </a:xfrm>
          <a:custGeom>
            <a:avLst/>
            <a:gdLst/>
            <a:ahLst/>
            <a:cxnLst>
              <a:cxn ang="0">
                <a:pos x="0" y="0"/>
              </a:cxn>
              <a:cxn ang="0">
                <a:pos x="240" y="80"/>
              </a:cxn>
            </a:cxnLst>
            <a:rect l="0" t="0" r="r" b="b"/>
            <a:pathLst>
              <a:path w="241" h="81">
                <a:moveTo>
                  <a:pt x="0" y="0"/>
                </a:moveTo>
                <a:lnTo>
                  <a:pt x="240" y="8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74" name="Freeform 204"/>
          <p:cNvSpPr>
            <a:spLocks/>
          </p:cNvSpPr>
          <p:nvPr>
            <p:custDataLst>
              <p:tags r:id="rId109"/>
            </p:custDataLst>
          </p:nvPr>
        </p:nvSpPr>
        <p:spPr bwMode="gray">
          <a:xfrm>
            <a:off x="7082149" y="2247472"/>
            <a:ext cx="245539" cy="61096"/>
          </a:xfrm>
          <a:custGeom>
            <a:avLst/>
            <a:gdLst/>
            <a:ahLst/>
            <a:cxnLst>
              <a:cxn ang="0">
                <a:pos x="0" y="0"/>
              </a:cxn>
              <a:cxn ang="0">
                <a:pos x="232" y="72"/>
              </a:cxn>
            </a:cxnLst>
            <a:rect l="0" t="0" r="r" b="b"/>
            <a:pathLst>
              <a:path w="233" h="73">
                <a:moveTo>
                  <a:pt x="0" y="0"/>
                </a:moveTo>
                <a:lnTo>
                  <a:pt x="232" y="72"/>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75" name="Freeform 205"/>
          <p:cNvSpPr>
            <a:spLocks/>
          </p:cNvSpPr>
          <p:nvPr>
            <p:custDataLst>
              <p:tags r:id="rId110"/>
            </p:custDataLst>
          </p:nvPr>
        </p:nvSpPr>
        <p:spPr bwMode="gray">
          <a:xfrm>
            <a:off x="7082149" y="2213418"/>
            <a:ext cx="245539" cy="55087"/>
          </a:xfrm>
          <a:custGeom>
            <a:avLst/>
            <a:gdLst/>
            <a:ahLst/>
            <a:cxnLst>
              <a:cxn ang="0">
                <a:pos x="0" y="0"/>
              </a:cxn>
              <a:cxn ang="0">
                <a:pos x="232" y="64"/>
              </a:cxn>
            </a:cxnLst>
            <a:rect l="0" t="0" r="r" b="b"/>
            <a:pathLst>
              <a:path w="233" h="65">
                <a:moveTo>
                  <a:pt x="0" y="0"/>
                </a:moveTo>
                <a:lnTo>
                  <a:pt x="232" y="64"/>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76" name="Freeform 206"/>
          <p:cNvSpPr>
            <a:spLocks/>
          </p:cNvSpPr>
          <p:nvPr>
            <p:custDataLst>
              <p:tags r:id="rId111"/>
            </p:custDataLst>
          </p:nvPr>
        </p:nvSpPr>
        <p:spPr bwMode="gray">
          <a:xfrm>
            <a:off x="7082149" y="2179365"/>
            <a:ext cx="245539" cy="48076"/>
          </a:xfrm>
          <a:custGeom>
            <a:avLst/>
            <a:gdLst/>
            <a:ahLst/>
            <a:cxnLst>
              <a:cxn ang="0">
                <a:pos x="0" y="0"/>
              </a:cxn>
              <a:cxn ang="0">
                <a:pos x="232" y="56"/>
              </a:cxn>
            </a:cxnLst>
            <a:rect l="0" t="0" r="r" b="b"/>
            <a:pathLst>
              <a:path w="233" h="57">
                <a:moveTo>
                  <a:pt x="0" y="0"/>
                </a:moveTo>
                <a:lnTo>
                  <a:pt x="232" y="56"/>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77" name="Freeform 207"/>
          <p:cNvSpPr>
            <a:spLocks/>
          </p:cNvSpPr>
          <p:nvPr>
            <p:custDataLst>
              <p:tags r:id="rId112"/>
            </p:custDataLst>
          </p:nvPr>
        </p:nvSpPr>
        <p:spPr bwMode="gray">
          <a:xfrm>
            <a:off x="7082149" y="2145311"/>
            <a:ext cx="254155" cy="42066"/>
          </a:xfrm>
          <a:custGeom>
            <a:avLst/>
            <a:gdLst/>
            <a:ahLst/>
            <a:cxnLst>
              <a:cxn ang="0">
                <a:pos x="0" y="0"/>
              </a:cxn>
              <a:cxn ang="0">
                <a:pos x="240" y="48"/>
              </a:cxn>
            </a:cxnLst>
            <a:rect l="0" t="0" r="r" b="b"/>
            <a:pathLst>
              <a:path w="241" h="49">
                <a:moveTo>
                  <a:pt x="0" y="0"/>
                </a:moveTo>
                <a:lnTo>
                  <a:pt x="240" y="48"/>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78" name="Freeform 208"/>
          <p:cNvSpPr>
            <a:spLocks/>
          </p:cNvSpPr>
          <p:nvPr>
            <p:custDataLst>
              <p:tags r:id="rId113"/>
            </p:custDataLst>
          </p:nvPr>
        </p:nvSpPr>
        <p:spPr bwMode="gray">
          <a:xfrm>
            <a:off x="7082149" y="2111258"/>
            <a:ext cx="254155" cy="35055"/>
          </a:xfrm>
          <a:custGeom>
            <a:avLst/>
            <a:gdLst/>
            <a:ahLst/>
            <a:cxnLst>
              <a:cxn ang="0">
                <a:pos x="0" y="0"/>
              </a:cxn>
              <a:cxn ang="0">
                <a:pos x="240" y="40"/>
              </a:cxn>
            </a:cxnLst>
            <a:rect l="0" t="0" r="r" b="b"/>
            <a:pathLst>
              <a:path w="241" h="41">
                <a:moveTo>
                  <a:pt x="0" y="0"/>
                </a:moveTo>
                <a:lnTo>
                  <a:pt x="240" y="40"/>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79" name="Freeform 209"/>
          <p:cNvSpPr>
            <a:spLocks/>
          </p:cNvSpPr>
          <p:nvPr>
            <p:custDataLst>
              <p:tags r:id="rId114"/>
            </p:custDataLst>
          </p:nvPr>
        </p:nvSpPr>
        <p:spPr bwMode="gray">
          <a:xfrm>
            <a:off x="7082149" y="2077204"/>
            <a:ext cx="254155" cy="28044"/>
          </a:xfrm>
          <a:custGeom>
            <a:avLst/>
            <a:gdLst/>
            <a:ahLst/>
            <a:cxnLst>
              <a:cxn ang="0">
                <a:pos x="0" y="0"/>
              </a:cxn>
              <a:cxn ang="0">
                <a:pos x="240" y="32"/>
              </a:cxn>
            </a:cxnLst>
            <a:rect l="0" t="0" r="r" b="b"/>
            <a:pathLst>
              <a:path w="241" h="33">
                <a:moveTo>
                  <a:pt x="0" y="0"/>
                </a:moveTo>
                <a:lnTo>
                  <a:pt x="240" y="32"/>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80" name="Freeform 210"/>
          <p:cNvSpPr>
            <a:spLocks/>
          </p:cNvSpPr>
          <p:nvPr>
            <p:custDataLst>
              <p:tags r:id="rId115"/>
            </p:custDataLst>
          </p:nvPr>
        </p:nvSpPr>
        <p:spPr bwMode="gray">
          <a:xfrm>
            <a:off x="7082149" y="2044152"/>
            <a:ext cx="245539" cy="21033"/>
          </a:xfrm>
          <a:custGeom>
            <a:avLst/>
            <a:gdLst/>
            <a:ahLst/>
            <a:cxnLst>
              <a:cxn ang="0">
                <a:pos x="0" y="0"/>
              </a:cxn>
              <a:cxn ang="0">
                <a:pos x="232" y="24"/>
              </a:cxn>
            </a:cxnLst>
            <a:rect l="0" t="0" r="r" b="b"/>
            <a:pathLst>
              <a:path w="233" h="25">
                <a:moveTo>
                  <a:pt x="0" y="0"/>
                </a:moveTo>
                <a:lnTo>
                  <a:pt x="232" y="24"/>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81" name="Freeform 211"/>
          <p:cNvSpPr>
            <a:spLocks/>
          </p:cNvSpPr>
          <p:nvPr>
            <p:custDataLst>
              <p:tags r:id="rId116"/>
            </p:custDataLst>
          </p:nvPr>
        </p:nvSpPr>
        <p:spPr bwMode="gray">
          <a:xfrm>
            <a:off x="7082149" y="2003087"/>
            <a:ext cx="245539" cy="28044"/>
          </a:xfrm>
          <a:custGeom>
            <a:avLst/>
            <a:gdLst/>
            <a:ahLst/>
            <a:cxnLst>
              <a:cxn ang="0">
                <a:pos x="0" y="0"/>
              </a:cxn>
              <a:cxn ang="0">
                <a:pos x="232" y="32"/>
              </a:cxn>
            </a:cxnLst>
            <a:rect l="0" t="0" r="r" b="b"/>
            <a:pathLst>
              <a:path w="233" h="33">
                <a:moveTo>
                  <a:pt x="0" y="0"/>
                </a:moveTo>
                <a:lnTo>
                  <a:pt x="232" y="32"/>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82" name="Freeform 212"/>
          <p:cNvSpPr>
            <a:spLocks/>
          </p:cNvSpPr>
          <p:nvPr>
            <p:custDataLst>
              <p:tags r:id="rId117"/>
            </p:custDataLst>
          </p:nvPr>
        </p:nvSpPr>
        <p:spPr bwMode="gray">
          <a:xfrm>
            <a:off x="7082149" y="1969034"/>
            <a:ext cx="245539" cy="21033"/>
          </a:xfrm>
          <a:custGeom>
            <a:avLst/>
            <a:gdLst/>
            <a:ahLst/>
            <a:cxnLst>
              <a:cxn ang="0">
                <a:pos x="0" y="0"/>
              </a:cxn>
              <a:cxn ang="0">
                <a:pos x="232" y="24"/>
              </a:cxn>
            </a:cxnLst>
            <a:rect l="0" t="0" r="r" b="b"/>
            <a:pathLst>
              <a:path w="233" h="25">
                <a:moveTo>
                  <a:pt x="0" y="0"/>
                </a:moveTo>
                <a:lnTo>
                  <a:pt x="232" y="24"/>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83" name="Freeform 213"/>
          <p:cNvSpPr>
            <a:spLocks/>
          </p:cNvSpPr>
          <p:nvPr>
            <p:custDataLst>
              <p:tags r:id="rId118"/>
            </p:custDataLst>
          </p:nvPr>
        </p:nvSpPr>
        <p:spPr bwMode="gray">
          <a:xfrm>
            <a:off x="7082149" y="1934980"/>
            <a:ext cx="245539" cy="15024"/>
          </a:xfrm>
          <a:custGeom>
            <a:avLst/>
            <a:gdLst/>
            <a:ahLst/>
            <a:cxnLst>
              <a:cxn ang="0">
                <a:pos x="0" y="0"/>
              </a:cxn>
              <a:cxn ang="0">
                <a:pos x="232" y="16"/>
              </a:cxn>
            </a:cxnLst>
            <a:rect l="0" t="0" r="r" b="b"/>
            <a:pathLst>
              <a:path w="233" h="17">
                <a:moveTo>
                  <a:pt x="0" y="0"/>
                </a:moveTo>
                <a:lnTo>
                  <a:pt x="232" y="16"/>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84" name="Freeform 214"/>
          <p:cNvSpPr>
            <a:spLocks/>
          </p:cNvSpPr>
          <p:nvPr>
            <p:custDataLst>
              <p:tags r:id="rId119"/>
            </p:custDataLst>
          </p:nvPr>
        </p:nvSpPr>
        <p:spPr bwMode="gray">
          <a:xfrm>
            <a:off x="7082149" y="1900927"/>
            <a:ext cx="245539" cy="8013"/>
          </a:xfrm>
          <a:custGeom>
            <a:avLst/>
            <a:gdLst/>
            <a:ahLst/>
            <a:cxnLst>
              <a:cxn ang="0">
                <a:pos x="0" y="0"/>
              </a:cxn>
              <a:cxn ang="0">
                <a:pos x="232" y="8"/>
              </a:cxn>
            </a:cxnLst>
            <a:rect l="0" t="0" r="r" b="b"/>
            <a:pathLst>
              <a:path w="233" h="9">
                <a:moveTo>
                  <a:pt x="0" y="0"/>
                </a:moveTo>
                <a:lnTo>
                  <a:pt x="232" y="8"/>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85" name="Freeform 215"/>
          <p:cNvSpPr>
            <a:spLocks/>
          </p:cNvSpPr>
          <p:nvPr>
            <p:custDataLst>
              <p:tags r:id="rId120"/>
            </p:custDataLst>
          </p:nvPr>
        </p:nvSpPr>
        <p:spPr bwMode="gray">
          <a:xfrm>
            <a:off x="7133124" y="1229871"/>
            <a:ext cx="718" cy="1276007"/>
          </a:xfrm>
          <a:custGeom>
            <a:avLst/>
            <a:gdLst/>
            <a:ahLst/>
            <a:cxnLst>
              <a:cxn ang="0">
                <a:pos x="0" y="0"/>
              </a:cxn>
              <a:cxn ang="0">
                <a:pos x="0" y="1504"/>
              </a:cxn>
            </a:cxnLst>
            <a:rect l="0" t="0" r="r" b="b"/>
            <a:pathLst>
              <a:path w="1" h="1505">
                <a:moveTo>
                  <a:pt x="0" y="0"/>
                </a:moveTo>
                <a:lnTo>
                  <a:pt x="0" y="1504"/>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86" name="Freeform 216"/>
          <p:cNvSpPr>
            <a:spLocks/>
          </p:cNvSpPr>
          <p:nvPr>
            <p:custDataLst>
              <p:tags r:id="rId121"/>
            </p:custDataLst>
          </p:nvPr>
        </p:nvSpPr>
        <p:spPr bwMode="gray">
          <a:xfrm>
            <a:off x="7183380" y="1209840"/>
            <a:ext cx="1436" cy="1316070"/>
          </a:xfrm>
          <a:custGeom>
            <a:avLst/>
            <a:gdLst/>
            <a:ahLst/>
            <a:cxnLst>
              <a:cxn ang="0">
                <a:pos x="0" y="0"/>
              </a:cxn>
              <a:cxn ang="0">
                <a:pos x="0" y="1552"/>
              </a:cxn>
            </a:cxnLst>
            <a:rect l="0" t="0" r="r" b="b"/>
            <a:pathLst>
              <a:path w="1" h="1553">
                <a:moveTo>
                  <a:pt x="0" y="0"/>
                </a:moveTo>
                <a:lnTo>
                  <a:pt x="0" y="1552"/>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87" name="Freeform 217"/>
          <p:cNvSpPr>
            <a:spLocks/>
          </p:cNvSpPr>
          <p:nvPr>
            <p:custDataLst>
              <p:tags r:id="rId122"/>
            </p:custDataLst>
          </p:nvPr>
        </p:nvSpPr>
        <p:spPr bwMode="gray">
          <a:xfrm>
            <a:off x="7234355" y="1182797"/>
            <a:ext cx="718" cy="1363144"/>
          </a:xfrm>
          <a:custGeom>
            <a:avLst/>
            <a:gdLst/>
            <a:ahLst/>
            <a:cxnLst>
              <a:cxn ang="0">
                <a:pos x="0" y="0"/>
              </a:cxn>
              <a:cxn ang="0">
                <a:pos x="0" y="1608"/>
              </a:cxn>
            </a:cxnLst>
            <a:rect l="0" t="0" r="r" b="b"/>
            <a:pathLst>
              <a:path w="1" h="1609">
                <a:moveTo>
                  <a:pt x="0" y="0"/>
                </a:moveTo>
                <a:lnTo>
                  <a:pt x="0" y="1608"/>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88" name="Freeform 218"/>
          <p:cNvSpPr>
            <a:spLocks/>
          </p:cNvSpPr>
          <p:nvPr>
            <p:custDataLst>
              <p:tags r:id="rId123"/>
            </p:custDataLst>
          </p:nvPr>
        </p:nvSpPr>
        <p:spPr bwMode="gray">
          <a:xfrm>
            <a:off x="7275996" y="1168775"/>
            <a:ext cx="1436" cy="1411220"/>
          </a:xfrm>
          <a:custGeom>
            <a:avLst/>
            <a:gdLst/>
            <a:ahLst/>
            <a:cxnLst>
              <a:cxn ang="0">
                <a:pos x="0" y="0"/>
              </a:cxn>
              <a:cxn ang="0">
                <a:pos x="0" y="1664"/>
              </a:cxn>
            </a:cxnLst>
            <a:rect l="0" t="0" r="r" b="b"/>
            <a:pathLst>
              <a:path w="1" h="1665">
                <a:moveTo>
                  <a:pt x="0" y="0"/>
                </a:moveTo>
                <a:lnTo>
                  <a:pt x="0" y="1664"/>
                </a:lnTo>
              </a:path>
            </a:pathLst>
          </a:custGeom>
          <a:solidFill>
            <a:schemeClr val="bg1"/>
          </a:solidFill>
          <a:ln w="12700">
            <a:solidFill>
              <a:schemeClr val="tx1"/>
            </a:solidFill>
            <a:round/>
            <a:headEnd type="none" w="med" len="med"/>
            <a:tailEnd type="none" w="med" len="med"/>
          </a:ln>
          <a:effectLst/>
        </p:spPr>
        <p:txBody>
          <a:bodyPr wrap="none" anchor="ctr"/>
          <a:lstStyle/>
          <a:p>
            <a:pPr algn="l"/>
            <a:endParaRPr lang="en-US" sz="1050" b="1" i="1" baseline="0">
              <a:solidFill>
                <a:srgbClr val="292937"/>
              </a:solidFill>
              <a:latin typeface="Calibri Light" panose="020F0302020204030204" pitchFamily="34" charset="0"/>
            </a:endParaRPr>
          </a:p>
        </p:txBody>
      </p:sp>
      <p:sp>
        <p:nvSpPr>
          <p:cNvPr id="89" name="AutoShape 219"/>
          <p:cNvSpPr>
            <a:spLocks noChangeArrowheads="1"/>
          </p:cNvSpPr>
          <p:nvPr>
            <p:custDataLst>
              <p:tags r:id="rId124"/>
            </p:custDataLst>
          </p:nvPr>
        </p:nvSpPr>
        <p:spPr bwMode="gray">
          <a:xfrm>
            <a:off x="7331278" y="1138728"/>
            <a:ext cx="92616" cy="1464303"/>
          </a:xfrm>
          <a:prstGeom prst="roundRect">
            <a:avLst>
              <a:gd name="adj" fmla="val 0"/>
            </a:avLst>
          </a:prstGeom>
          <a:solidFill>
            <a:schemeClr val="bg1"/>
          </a:solidFill>
          <a:ln w="12700">
            <a:solidFill>
              <a:schemeClr val="tx1"/>
            </a:solidFill>
            <a:round/>
            <a:headEnd/>
            <a:tailEnd/>
          </a:ln>
          <a:effectLst/>
        </p:spPr>
        <p:txBody>
          <a:bodyPr wrap="none" lIns="80413" tIns="40206" rIns="80413" bIns="40206" anchor="ctr"/>
          <a:lstStyle/>
          <a:p>
            <a:pPr defTabSz="804863" eaLnBrk="0" hangingPunct="0"/>
            <a:endParaRPr lang="en-US" sz="1050" baseline="0">
              <a:solidFill>
                <a:srgbClr val="292937"/>
              </a:solidFill>
              <a:latin typeface="Calibri Light" panose="020F0302020204030204" pitchFamily="34" charset="0"/>
            </a:endParaRPr>
          </a:p>
        </p:txBody>
      </p:sp>
      <p:sp>
        <p:nvSpPr>
          <p:cNvPr id="17" name="Rectangle 221"/>
          <p:cNvSpPr>
            <a:spLocks noChangeArrowheads="1"/>
          </p:cNvSpPr>
          <p:nvPr>
            <p:custDataLst>
              <p:tags r:id="rId125"/>
            </p:custDataLst>
          </p:nvPr>
        </p:nvSpPr>
        <p:spPr bwMode="gray">
          <a:xfrm>
            <a:off x="462427" y="1186353"/>
            <a:ext cx="1194312" cy="546100"/>
          </a:xfrm>
          <a:prstGeom prst="rect">
            <a:avLst/>
          </a:prstGeom>
          <a:solidFill>
            <a:schemeClr val="accent3"/>
          </a:solidFill>
          <a:ln w="9525" algn="ctr">
            <a:noFill/>
            <a:miter lim="800000"/>
            <a:headEnd/>
            <a:tailEnd/>
          </a:ln>
          <a:effectLst/>
        </p:spPr>
        <p:txBody>
          <a:bodyPr lIns="45720" rIns="45720" anchor="ctr"/>
          <a:lstStyle/>
          <a:p>
            <a:pPr algn="l"/>
            <a:r>
              <a:rPr lang="en-US" sz="1050" baseline="0" dirty="0" smtClean="0">
                <a:solidFill>
                  <a:srgbClr val="FFFFFF"/>
                </a:solidFill>
                <a:latin typeface="Calibri Light" panose="020F0302020204030204" pitchFamily="34" charset="0"/>
              </a:rPr>
              <a:t>Reform ideas</a:t>
            </a:r>
            <a:endParaRPr lang="en-US" sz="1050" baseline="0" dirty="0">
              <a:solidFill>
                <a:srgbClr val="FFFFFF"/>
              </a:solidFill>
              <a:latin typeface="Calibri Light" panose="020F0302020204030204" pitchFamily="34" charset="0"/>
            </a:endParaRPr>
          </a:p>
        </p:txBody>
      </p:sp>
      <p:sp>
        <p:nvSpPr>
          <p:cNvPr id="18" name="Rectangle 48"/>
          <p:cNvSpPr>
            <a:spLocks noChangeArrowheads="1"/>
          </p:cNvSpPr>
          <p:nvPr>
            <p:custDataLst>
              <p:tags r:id="rId126"/>
            </p:custDataLst>
          </p:nvPr>
        </p:nvSpPr>
        <p:spPr bwMode="gray">
          <a:xfrm>
            <a:off x="2174296" y="1186353"/>
            <a:ext cx="2109256" cy="546100"/>
          </a:xfrm>
          <a:prstGeom prst="rect">
            <a:avLst/>
          </a:prstGeom>
          <a:solidFill>
            <a:schemeClr val="accent3"/>
          </a:solidFill>
          <a:ln w="9525" algn="ctr">
            <a:noFill/>
            <a:miter lim="800000"/>
            <a:headEnd/>
            <a:tailEnd/>
          </a:ln>
          <a:effectLst/>
        </p:spPr>
        <p:txBody>
          <a:bodyPr lIns="45720" rIns="45720" anchor="ctr"/>
          <a:lstStyle/>
          <a:p>
            <a:pPr algn="l"/>
            <a:r>
              <a:rPr lang="en-US" sz="1050" baseline="0" dirty="0" smtClean="0">
                <a:solidFill>
                  <a:srgbClr val="FFFFFF"/>
                </a:solidFill>
                <a:latin typeface="Calibri Light" panose="020F0302020204030204" pitchFamily="34" charset="0"/>
              </a:rPr>
              <a:t>Initiatives </a:t>
            </a:r>
            <a:r>
              <a:rPr lang="en-US" sz="1050" dirty="0" smtClean="0">
                <a:solidFill>
                  <a:srgbClr val="FFFFFF"/>
                </a:solidFill>
                <a:latin typeface="Calibri Light" panose="020F0302020204030204" pitchFamily="34" charset="0"/>
              </a:rPr>
              <a:t>under initial review</a:t>
            </a:r>
            <a:r>
              <a:rPr lang="en-US" sz="1050" baseline="0" dirty="0" smtClean="0">
                <a:solidFill>
                  <a:srgbClr val="FFFFFF"/>
                </a:solidFill>
                <a:latin typeface="Calibri Light" panose="020F0302020204030204" pitchFamily="34" charset="0"/>
              </a:rPr>
              <a:t> and being structured by EBES</a:t>
            </a:r>
            <a:endParaRPr lang="en-US" sz="1050" baseline="0" dirty="0">
              <a:solidFill>
                <a:srgbClr val="FFFFFF"/>
              </a:solidFill>
              <a:latin typeface="Calibri Light" panose="020F0302020204030204" pitchFamily="34" charset="0"/>
            </a:endParaRPr>
          </a:p>
        </p:txBody>
      </p:sp>
      <p:sp>
        <p:nvSpPr>
          <p:cNvPr id="19" name="Rectangle 48"/>
          <p:cNvSpPr>
            <a:spLocks noChangeArrowheads="1"/>
          </p:cNvSpPr>
          <p:nvPr>
            <p:custDataLst>
              <p:tags r:id="rId127"/>
            </p:custDataLst>
          </p:nvPr>
        </p:nvSpPr>
        <p:spPr bwMode="gray">
          <a:xfrm>
            <a:off x="4848559" y="1186353"/>
            <a:ext cx="2109256" cy="546100"/>
          </a:xfrm>
          <a:prstGeom prst="rect">
            <a:avLst/>
          </a:prstGeom>
          <a:solidFill>
            <a:schemeClr val="accent3"/>
          </a:solidFill>
          <a:ln w="9525" algn="ctr">
            <a:noFill/>
            <a:miter lim="800000"/>
            <a:headEnd/>
            <a:tailEnd/>
          </a:ln>
          <a:effectLst/>
        </p:spPr>
        <p:txBody>
          <a:bodyPr lIns="45720" rIns="45720" anchor="ctr"/>
          <a:lstStyle/>
          <a:p>
            <a:pPr algn="l"/>
            <a:r>
              <a:rPr lang="en-US" sz="1050" baseline="0" dirty="0" smtClean="0">
                <a:solidFill>
                  <a:srgbClr val="FFFFFF"/>
                </a:solidFill>
                <a:latin typeface="Calibri Light" panose="020F0302020204030204" pitchFamily="34" charset="0"/>
              </a:rPr>
              <a:t>Primary EBES focus areas, for immediate implementation</a:t>
            </a:r>
            <a:endParaRPr lang="en-US" sz="1050" baseline="0" dirty="0">
              <a:solidFill>
                <a:srgbClr val="FFFFFF"/>
              </a:solidFill>
              <a:latin typeface="Calibri Light" panose="020F0302020204030204" pitchFamily="34" charset="0"/>
            </a:endParaRPr>
          </a:p>
        </p:txBody>
      </p:sp>
      <p:sp>
        <p:nvSpPr>
          <p:cNvPr id="20" name="Right Arrow 19"/>
          <p:cNvSpPr/>
          <p:nvPr/>
        </p:nvSpPr>
        <p:spPr bwMode="gray">
          <a:xfrm>
            <a:off x="1265874" y="1860456"/>
            <a:ext cx="353509" cy="320231"/>
          </a:xfrm>
          <a:prstGeom prst="rightArrow">
            <a:avLst/>
          </a:prstGeom>
          <a:gradFill>
            <a:gsLst>
              <a:gs pos="0">
                <a:schemeClr val="accent6">
                  <a:lumMod val="20000"/>
                  <a:lumOff val="80000"/>
                </a:schemeClr>
              </a:gs>
              <a:gs pos="100000">
                <a:schemeClr val="tx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baseline="0" dirty="0" err="1" smtClean="0">
              <a:solidFill>
                <a:srgbClr val="FFFFFF"/>
              </a:solidFill>
              <a:latin typeface="Calibri Light" panose="020F0302020204030204" pitchFamily="34" charset="0"/>
            </a:endParaRPr>
          </a:p>
        </p:txBody>
      </p:sp>
      <p:sp>
        <p:nvSpPr>
          <p:cNvPr id="21" name="Right Arrow 20"/>
          <p:cNvSpPr/>
          <p:nvPr/>
        </p:nvSpPr>
        <p:spPr bwMode="gray">
          <a:xfrm>
            <a:off x="1265874" y="2353772"/>
            <a:ext cx="353509" cy="320231"/>
          </a:xfrm>
          <a:prstGeom prst="rightArrow">
            <a:avLst/>
          </a:prstGeom>
          <a:gradFill>
            <a:gsLst>
              <a:gs pos="0">
                <a:schemeClr val="accent6">
                  <a:lumMod val="20000"/>
                  <a:lumOff val="80000"/>
                </a:schemeClr>
              </a:gs>
              <a:gs pos="100000">
                <a:schemeClr val="tx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baseline="0" dirty="0" err="1" smtClean="0">
              <a:solidFill>
                <a:srgbClr val="FFFFFF"/>
              </a:solidFill>
              <a:latin typeface="Calibri Light" panose="020F0302020204030204" pitchFamily="34" charset="0"/>
            </a:endParaRPr>
          </a:p>
        </p:txBody>
      </p:sp>
      <p:sp>
        <p:nvSpPr>
          <p:cNvPr id="22" name="Right Arrow 21"/>
          <p:cNvSpPr/>
          <p:nvPr/>
        </p:nvSpPr>
        <p:spPr bwMode="gray">
          <a:xfrm>
            <a:off x="1265874" y="2847089"/>
            <a:ext cx="353509" cy="320231"/>
          </a:xfrm>
          <a:prstGeom prst="rightArrow">
            <a:avLst/>
          </a:prstGeom>
          <a:gradFill>
            <a:gsLst>
              <a:gs pos="0">
                <a:schemeClr val="accent6">
                  <a:lumMod val="20000"/>
                  <a:lumOff val="80000"/>
                </a:schemeClr>
              </a:gs>
              <a:gs pos="100000">
                <a:schemeClr val="tx2"/>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baseline="0" dirty="0" err="1" smtClean="0">
              <a:solidFill>
                <a:srgbClr val="FFFFFF"/>
              </a:solidFill>
              <a:latin typeface="Calibri Light" panose="020F0302020204030204" pitchFamily="34" charset="0"/>
            </a:endParaRPr>
          </a:p>
        </p:txBody>
      </p:sp>
      <p:sp>
        <p:nvSpPr>
          <p:cNvPr id="23" name="Oval 22"/>
          <p:cNvSpPr>
            <a:spLocks/>
          </p:cNvSpPr>
          <p:nvPr/>
        </p:nvSpPr>
        <p:spPr>
          <a:xfrm>
            <a:off x="623973" y="1794988"/>
            <a:ext cx="183523" cy="190975"/>
          </a:xfrm>
          <a:prstGeom prst="ellipse">
            <a:avLst/>
          </a:prstGeom>
          <a:solidFill>
            <a:schemeClr val="accent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baseline="0" dirty="0" err="1" smtClean="0">
              <a:solidFill>
                <a:srgbClr val="FFFFFF"/>
              </a:solidFill>
              <a:latin typeface="Calibri Light" panose="020F0302020204030204" pitchFamily="34" charset="0"/>
            </a:endParaRPr>
          </a:p>
        </p:txBody>
      </p:sp>
      <p:sp>
        <p:nvSpPr>
          <p:cNvPr id="24" name="Oval 23"/>
          <p:cNvSpPr>
            <a:spLocks/>
          </p:cNvSpPr>
          <p:nvPr/>
        </p:nvSpPr>
        <p:spPr>
          <a:xfrm>
            <a:off x="911355" y="1842696"/>
            <a:ext cx="183523" cy="190975"/>
          </a:xfrm>
          <a:prstGeom prst="ellipse">
            <a:avLst/>
          </a:prstGeom>
          <a:solidFill>
            <a:schemeClr val="accent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baseline="0" dirty="0" err="1" smtClean="0">
              <a:solidFill>
                <a:srgbClr val="FFFFFF"/>
              </a:solidFill>
              <a:latin typeface="Calibri Light" panose="020F0302020204030204" pitchFamily="34" charset="0"/>
            </a:endParaRPr>
          </a:p>
        </p:txBody>
      </p:sp>
      <p:sp>
        <p:nvSpPr>
          <p:cNvPr id="25" name="Oval 24"/>
          <p:cNvSpPr>
            <a:spLocks/>
          </p:cNvSpPr>
          <p:nvPr/>
        </p:nvSpPr>
        <p:spPr>
          <a:xfrm>
            <a:off x="659488" y="2174433"/>
            <a:ext cx="183523" cy="190975"/>
          </a:xfrm>
          <a:prstGeom prst="ellipse">
            <a:avLst/>
          </a:prstGeom>
          <a:solidFill>
            <a:schemeClr val="accent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baseline="0" dirty="0" err="1" smtClean="0">
              <a:solidFill>
                <a:srgbClr val="FFFFFF"/>
              </a:solidFill>
              <a:latin typeface="Calibri Light" panose="020F0302020204030204" pitchFamily="34" charset="0"/>
            </a:endParaRPr>
          </a:p>
        </p:txBody>
      </p:sp>
      <p:sp>
        <p:nvSpPr>
          <p:cNvPr id="26" name="Oval 25"/>
          <p:cNvSpPr>
            <a:spLocks/>
          </p:cNvSpPr>
          <p:nvPr/>
        </p:nvSpPr>
        <p:spPr>
          <a:xfrm>
            <a:off x="945571" y="2172457"/>
            <a:ext cx="183523" cy="190975"/>
          </a:xfrm>
          <a:prstGeom prst="ellipse">
            <a:avLst/>
          </a:prstGeom>
          <a:solidFill>
            <a:schemeClr val="accent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baseline="0" dirty="0" err="1" smtClean="0">
              <a:solidFill>
                <a:srgbClr val="FFFFFF"/>
              </a:solidFill>
              <a:latin typeface="Calibri Light" panose="020F0302020204030204" pitchFamily="34" charset="0"/>
            </a:endParaRPr>
          </a:p>
        </p:txBody>
      </p:sp>
      <p:sp>
        <p:nvSpPr>
          <p:cNvPr id="27" name="Oval 26"/>
          <p:cNvSpPr>
            <a:spLocks/>
          </p:cNvSpPr>
          <p:nvPr/>
        </p:nvSpPr>
        <p:spPr>
          <a:xfrm>
            <a:off x="617466" y="3229835"/>
            <a:ext cx="183523" cy="190975"/>
          </a:xfrm>
          <a:prstGeom prst="ellipse">
            <a:avLst/>
          </a:prstGeom>
          <a:solidFill>
            <a:schemeClr val="accent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baseline="0" dirty="0" err="1" smtClean="0">
              <a:solidFill>
                <a:srgbClr val="FFFFFF"/>
              </a:solidFill>
              <a:latin typeface="Calibri Light" panose="020F0302020204030204" pitchFamily="34" charset="0"/>
            </a:endParaRPr>
          </a:p>
        </p:txBody>
      </p:sp>
      <p:sp>
        <p:nvSpPr>
          <p:cNvPr id="28" name="Oval 27"/>
          <p:cNvSpPr>
            <a:spLocks/>
          </p:cNvSpPr>
          <p:nvPr/>
        </p:nvSpPr>
        <p:spPr>
          <a:xfrm>
            <a:off x="638141" y="2490656"/>
            <a:ext cx="183523" cy="190975"/>
          </a:xfrm>
          <a:prstGeom prst="ellipse">
            <a:avLst/>
          </a:prstGeom>
          <a:solidFill>
            <a:schemeClr val="accent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baseline="0" dirty="0" err="1" smtClean="0">
              <a:solidFill>
                <a:srgbClr val="FFFFFF"/>
              </a:solidFill>
              <a:latin typeface="Calibri Light" panose="020F0302020204030204" pitchFamily="34" charset="0"/>
            </a:endParaRPr>
          </a:p>
        </p:txBody>
      </p:sp>
      <p:sp>
        <p:nvSpPr>
          <p:cNvPr id="29" name="Oval 28"/>
          <p:cNvSpPr>
            <a:spLocks/>
          </p:cNvSpPr>
          <p:nvPr/>
        </p:nvSpPr>
        <p:spPr>
          <a:xfrm>
            <a:off x="993557" y="2487350"/>
            <a:ext cx="183523" cy="190975"/>
          </a:xfrm>
          <a:prstGeom prst="ellipse">
            <a:avLst/>
          </a:prstGeom>
          <a:solidFill>
            <a:schemeClr val="accent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baseline="0" dirty="0" err="1" smtClean="0">
              <a:solidFill>
                <a:srgbClr val="FFFFFF"/>
              </a:solidFill>
              <a:latin typeface="Calibri Light" panose="020F0302020204030204" pitchFamily="34" charset="0"/>
            </a:endParaRPr>
          </a:p>
        </p:txBody>
      </p:sp>
      <p:sp>
        <p:nvSpPr>
          <p:cNvPr id="30" name="Oval 29"/>
          <p:cNvSpPr>
            <a:spLocks/>
          </p:cNvSpPr>
          <p:nvPr/>
        </p:nvSpPr>
        <p:spPr>
          <a:xfrm>
            <a:off x="650448" y="2854031"/>
            <a:ext cx="183523" cy="190975"/>
          </a:xfrm>
          <a:prstGeom prst="ellipse">
            <a:avLst/>
          </a:prstGeom>
          <a:solidFill>
            <a:schemeClr val="accent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baseline="0" dirty="0" err="1" smtClean="0">
              <a:solidFill>
                <a:srgbClr val="FFFFFF"/>
              </a:solidFill>
              <a:latin typeface="Calibri Light" panose="020F0302020204030204" pitchFamily="34" charset="0"/>
            </a:endParaRPr>
          </a:p>
        </p:txBody>
      </p:sp>
      <p:sp>
        <p:nvSpPr>
          <p:cNvPr id="31" name="Oval 30"/>
          <p:cNvSpPr>
            <a:spLocks/>
          </p:cNvSpPr>
          <p:nvPr/>
        </p:nvSpPr>
        <p:spPr>
          <a:xfrm>
            <a:off x="980031" y="2805339"/>
            <a:ext cx="183523" cy="190975"/>
          </a:xfrm>
          <a:prstGeom prst="ellipse">
            <a:avLst/>
          </a:prstGeom>
          <a:solidFill>
            <a:schemeClr val="accent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baseline="0" dirty="0" err="1" smtClean="0">
              <a:solidFill>
                <a:srgbClr val="FFFFFF"/>
              </a:solidFill>
              <a:latin typeface="Calibri Light" panose="020F0302020204030204" pitchFamily="34" charset="0"/>
            </a:endParaRPr>
          </a:p>
        </p:txBody>
      </p:sp>
      <p:sp>
        <p:nvSpPr>
          <p:cNvPr id="32" name="Oval 31"/>
          <p:cNvSpPr>
            <a:spLocks/>
          </p:cNvSpPr>
          <p:nvPr/>
        </p:nvSpPr>
        <p:spPr>
          <a:xfrm>
            <a:off x="883635" y="3103900"/>
            <a:ext cx="183523" cy="190975"/>
          </a:xfrm>
          <a:prstGeom prst="ellipse">
            <a:avLst/>
          </a:prstGeom>
          <a:solidFill>
            <a:schemeClr val="accent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baseline="0" dirty="0" err="1" smtClean="0">
              <a:solidFill>
                <a:srgbClr val="FFFFFF"/>
              </a:solidFill>
              <a:latin typeface="Calibri Light" panose="020F0302020204030204" pitchFamily="34" charset="0"/>
            </a:endParaRPr>
          </a:p>
        </p:txBody>
      </p:sp>
      <p:sp>
        <p:nvSpPr>
          <p:cNvPr id="33" name="Oval 32"/>
          <p:cNvSpPr>
            <a:spLocks/>
          </p:cNvSpPr>
          <p:nvPr/>
        </p:nvSpPr>
        <p:spPr>
          <a:xfrm>
            <a:off x="538969" y="3566400"/>
            <a:ext cx="183523" cy="190975"/>
          </a:xfrm>
          <a:prstGeom prst="ellipse">
            <a:avLst/>
          </a:prstGeom>
          <a:solidFill>
            <a:schemeClr val="accent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baseline="0" dirty="0" err="1" smtClean="0">
              <a:solidFill>
                <a:srgbClr val="FFFFFF"/>
              </a:solidFill>
              <a:latin typeface="Calibri Light" panose="020F0302020204030204" pitchFamily="34" charset="0"/>
            </a:endParaRPr>
          </a:p>
        </p:txBody>
      </p:sp>
      <p:sp>
        <p:nvSpPr>
          <p:cNvPr id="34" name="Oval 33"/>
          <p:cNvSpPr>
            <a:spLocks/>
          </p:cNvSpPr>
          <p:nvPr/>
        </p:nvSpPr>
        <p:spPr>
          <a:xfrm>
            <a:off x="947676" y="3369467"/>
            <a:ext cx="183523" cy="190975"/>
          </a:xfrm>
          <a:prstGeom prst="ellipse">
            <a:avLst/>
          </a:prstGeom>
          <a:solidFill>
            <a:schemeClr val="accent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baseline="0" dirty="0" err="1" smtClean="0">
              <a:solidFill>
                <a:srgbClr val="FFFFFF"/>
              </a:solidFill>
              <a:latin typeface="Calibri Light" panose="020F0302020204030204" pitchFamily="34" charset="0"/>
            </a:endParaRPr>
          </a:p>
        </p:txBody>
      </p:sp>
      <p:sp>
        <p:nvSpPr>
          <p:cNvPr id="35" name="Rectangle 48"/>
          <p:cNvSpPr>
            <a:spLocks noChangeArrowheads="1"/>
          </p:cNvSpPr>
          <p:nvPr>
            <p:custDataLst>
              <p:tags r:id="rId128"/>
            </p:custDataLst>
          </p:nvPr>
        </p:nvSpPr>
        <p:spPr bwMode="gray">
          <a:xfrm>
            <a:off x="7481482" y="1186353"/>
            <a:ext cx="1190621" cy="546100"/>
          </a:xfrm>
          <a:prstGeom prst="rect">
            <a:avLst/>
          </a:prstGeom>
          <a:solidFill>
            <a:schemeClr val="accent3"/>
          </a:solidFill>
          <a:ln w="9525" algn="ctr">
            <a:noFill/>
            <a:miter lim="800000"/>
            <a:headEnd/>
            <a:tailEnd/>
          </a:ln>
          <a:effectLst/>
        </p:spPr>
        <p:txBody>
          <a:bodyPr lIns="45720" rIns="45720" anchor="ctr"/>
          <a:lstStyle/>
          <a:p>
            <a:pPr algn="l"/>
            <a:r>
              <a:rPr lang="en-US" sz="1050" baseline="0" dirty="0" smtClean="0">
                <a:solidFill>
                  <a:srgbClr val="FFFFFF"/>
                </a:solidFill>
                <a:latin typeface="Calibri Light" panose="020F0302020204030204" pitchFamily="34" charset="0"/>
              </a:rPr>
              <a:t>Executed, under transition to MDAs</a:t>
            </a:r>
            <a:endParaRPr lang="en-US" sz="1050" baseline="0" dirty="0">
              <a:solidFill>
                <a:srgbClr val="FFFFFF"/>
              </a:solidFill>
              <a:latin typeface="Calibri Light" panose="020F0302020204030204" pitchFamily="34" charset="0"/>
            </a:endParaRPr>
          </a:p>
        </p:txBody>
      </p:sp>
      <p:sp>
        <p:nvSpPr>
          <p:cNvPr id="172" name="Rectangle 491"/>
          <p:cNvSpPr>
            <a:spLocks noChangeArrowheads="1"/>
          </p:cNvSpPr>
          <p:nvPr/>
        </p:nvSpPr>
        <p:spPr bwMode="gray">
          <a:xfrm>
            <a:off x="6754761" y="3286939"/>
            <a:ext cx="1969535" cy="3174203"/>
          </a:xfrm>
          <a:prstGeom prst="rect">
            <a:avLst/>
          </a:prstGeom>
          <a:solidFill>
            <a:schemeClr val="bg1"/>
          </a:solidFill>
          <a:ln w="9525" algn="ctr">
            <a:solidFill>
              <a:srgbClr val="96969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3152" tIns="73152" rIns="73152" bIns="73152">
            <a:noAutofit/>
          </a:bodyPr>
          <a:lstStyle>
            <a:lvl1pPr algn="l" defTabSz="895350">
              <a:buClr>
                <a:schemeClr val="tx2"/>
              </a:buClr>
              <a:defRPr sz="1600">
                <a:solidFill>
                  <a:schemeClr val="tx1"/>
                </a:solidFill>
                <a:latin typeface="Arial" charset="0"/>
              </a:defRPr>
            </a:lvl1pPr>
            <a:lvl2pPr marL="193675" indent="-192088" algn="l" defTabSz="895350">
              <a:buClr>
                <a:schemeClr val="tx2"/>
              </a:buClr>
              <a:buSzPct val="125000"/>
              <a:buFont typeface="Arial" charset="0"/>
              <a:buChar char="▪"/>
              <a:defRPr sz="1600">
                <a:solidFill>
                  <a:schemeClr val="tx1"/>
                </a:solidFill>
                <a:latin typeface="Arial" charset="0"/>
              </a:defRPr>
            </a:lvl2pPr>
            <a:lvl3pPr marL="457200" indent="-261938" algn="l" defTabSz="895350">
              <a:buClr>
                <a:schemeClr val="tx2"/>
              </a:buClr>
              <a:buSzPct val="120000"/>
              <a:buFont typeface="Arial" charset="0"/>
              <a:buChar char="–"/>
              <a:defRPr sz="1600">
                <a:solidFill>
                  <a:schemeClr val="tx1"/>
                </a:solidFill>
                <a:latin typeface="Arial" charset="0"/>
              </a:defRPr>
            </a:lvl3pPr>
            <a:lvl4pPr marL="614363" indent="-155575" algn="l" defTabSz="895350">
              <a:buClr>
                <a:schemeClr val="tx2"/>
              </a:buClr>
              <a:buSzPct val="120000"/>
              <a:buFont typeface="Arial" charset="0"/>
              <a:buChar char="▫"/>
              <a:defRPr sz="1600">
                <a:solidFill>
                  <a:schemeClr val="tx1"/>
                </a:solidFill>
                <a:latin typeface="Arial" charset="0"/>
              </a:defRPr>
            </a:lvl4pPr>
            <a:lvl5pPr marL="746125" indent="-130175" algn="l"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ct val="20000"/>
              </a:spcBef>
              <a:buClr>
                <a:schemeClr val="accent4"/>
              </a:buClr>
            </a:pPr>
            <a:r>
              <a:rPr lang="en-AU" sz="1000" b="1" baseline="0" dirty="0" smtClean="0">
                <a:latin typeface="Calibri Light" panose="020F0302020204030204" pitchFamily="34" charset="0"/>
              </a:rPr>
              <a:t>Key reforms</a:t>
            </a:r>
          </a:p>
          <a:p>
            <a:pPr lvl="1">
              <a:spcBef>
                <a:spcPct val="20000"/>
              </a:spcBef>
              <a:buClr>
                <a:schemeClr val="accent4"/>
              </a:buClr>
            </a:pPr>
            <a:r>
              <a:rPr lang="en-AU" sz="1000" b="1" baseline="0" dirty="0" smtClean="0">
                <a:solidFill>
                  <a:schemeClr val="accent4"/>
                </a:solidFill>
                <a:latin typeface="Calibri Light" panose="020F0302020204030204" pitchFamily="34" charset="0"/>
              </a:rPr>
              <a:t>Entry &amp; Exit of People:</a:t>
            </a:r>
          </a:p>
          <a:p>
            <a:pPr marL="355600" lvl="2" indent="-160338">
              <a:spcBef>
                <a:spcPct val="20000"/>
              </a:spcBef>
              <a:buClr>
                <a:schemeClr val="accent4"/>
              </a:buClr>
            </a:pPr>
            <a:r>
              <a:rPr lang="en-AU" sz="1000" b="1" baseline="0" dirty="0" smtClean="0">
                <a:solidFill>
                  <a:schemeClr val="accent4"/>
                </a:solidFill>
                <a:latin typeface="Calibri Light" panose="020F0302020204030204" pitchFamily="34" charset="0"/>
              </a:rPr>
              <a:t>Simplification of visa-on-arrival</a:t>
            </a:r>
            <a:r>
              <a:rPr lang="en-AU" sz="1000" b="1" dirty="0" smtClean="0">
                <a:solidFill>
                  <a:schemeClr val="accent4"/>
                </a:solidFill>
                <a:latin typeface="Calibri Light" panose="020F0302020204030204" pitchFamily="34" charset="0"/>
              </a:rPr>
              <a:t> process</a:t>
            </a:r>
          </a:p>
          <a:p>
            <a:pPr marL="355600" lvl="2" indent="-160338">
              <a:spcBef>
                <a:spcPct val="20000"/>
              </a:spcBef>
              <a:buClr>
                <a:schemeClr val="accent4"/>
              </a:buClr>
            </a:pPr>
            <a:r>
              <a:rPr lang="en-AU" sz="1000" b="1" baseline="0" dirty="0" smtClean="0">
                <a:solidFill>
                  <a:schemeClr val="accent4"/>
                </a:solidFill>
                <a:latin typeface="Calibri Light" panose="020F0302020204030204" pitchFamily="34" charset="0"/>
              </a:rPr>
              <a:t>Upgrade</a:t>
            </a:r>
            <a:r>
              <a:rPr lang="en-AU" sz="1000" b="1" dirty="0" smtClean="0">
                <a:solidFill>
                  <a:schemeClr val="accent4"/>
                </a:solidFill>
                <a:latin typeface="Calibri Light" panose="020F0302020204030204" pitchFamily="34" charset="0"/>
              </a:rPr>
              <a:t> of airport infrastructure</a:t>
            </a:r>
          </a:p>
          <a:p>
            <a:pPr lvl="1">
              <a:spcBef>
                <a:spcPct val="20000"/>
              </a:spcBef>
              <a:buClr>
                <a:schemeClr val="accent4"/>
              </a:buClr>
            </a:pPr>
            <a:r>
              <a:rPr lang="en-AU" sz="1000" dirty="0" smtClean="0">
                <a:latin typeface="Calibri Light" panose="020F0302020204030204" pitchFamily="34" charset="0"/>
              </a:rPr>
              <a:t>Trading </a:t>
            </a:r>
            <a:r>
              <a:rPr lang="en-AU" sz="1000" dirty="0">
                <a:latin typeface="Calibri Light" panose="020F0302020204030204" pitchFamily="34" charset="0"/>
              </a:rPr>
              <a:t>Across Borders:</a:t>
            </a:r>
          </a:p>
          <a:p>
            <a:pPr marL="355600" lvl="2" indent="-160338">
              <a:spcBef>
                <a:spcPct val="20000"/>
              </a:spcBef>
              <a:buClr>
                <a:schemeClr val="accent4"/>
              </a:buClr>
            </a:pPr>
            <a:r>
              <a:rPr lang="en-AU" sz="1000" dirty="0" smtClean="0">
                <a:latin typeface="Calibri Light" panose="020F0302020204030204" pitchFamily="34" charset="0"/>
              </a:rPr>
              <a:t>Streamlining </a:t>
            </a:r>
            <a:r>
              <a:rPr lang="en-AU" sz="1000" dirty="0">
                <a:latin typeface="Calibri Light" panose="020F0302020204030204" pitchFamily="34" charset="0"/>
              </a:rPr>
              <a:t>of import and export </a:t>
            </a:r>
            <a:r>
              <a:rPr lang="en-AU" sz="1000" dirty="0" smtClean="0">
                <a:latin typeface="Calibri Light" panose="020F0302020204030204" pitchFamily="34" charset="0"/>
              </a:rPr>
              <a:t>procedures</a:t>
            </a:r>
          </a:p>
          <a:p>
            <a:pPr marL="355600" lvl="2" indent="-160338">
              <a:spcBef>
                <a:spcPct val="20000"/>
              </a:spcBef>
              <a:buClr>
                <a:schemeClr val="accent4"/>
              </a:buClr>
            </a:pPr>
            <a:r>
              <a:rPr lang="en-AU" sz="1000" dirty="0" smtClean="0">
                <a:latin typeface="Calibri Light" panose="020F0302020204030204" pitchFamily="34" charset="0"/>
              </a:rPr>
              <a:t>Reduction of documentary requirement for import and export</a:t>
            </a:r>
            <a:endParaRPr lang="en-AU" sz="1000" dirty="0">
              <a:latin typeface="Calibri Light" panose="020F0302020204030204" pitchFamily="34" charset="0"/>
            </a:endParaRPr>
          </a:p>
          <a:p>
            <a:pPr lvl="1">
              <a:spcBef>
                <a:spcPct val="20000"/>
              </a:spcBef>
              <a:buClr>
                <a:schemeClr val="accent4"/>
              </a:buClr>
            </a:pPr>
            <a:r>
              <a:rPr lang="en-AU" sz="1000" baseline="0" dirty="0" smtClean="0">
                <a:latin typeface="Calibri Light" panose="020F0302020204030204" pitchFamily="34" charset="0"/>
              </a:rPr>
              <a:t>Starting a Business:</a:t>
            </a:r>
          </a:p>
          <a:p>
            <a:pPr marL="355600" lvl="2" indent="-160338">
              <a:spcBef>
                <a:spcPct val="20000"/>
              </a:spcBef>
              <a:buClr>
                <a:schemeClr val="accent4"/>
              </a:buClr>
            </a:pPr>
            <a:r>
              <a:rPr lang="en-AU" sz="1000" baseline="0" dirty="0" smtClean="0">
                <a:latin typeface="Calibri Light" panose="020F0302020204030204" pitchFamily="34" charset="0"/>
              </a:rPr>
              <a:t>Reduction of time and processes</a:t>
            </a:r>
            <a:r>
              <a:rPr lang="en-AU" sz="1000" dirty="0" smtClean="0">
                <a:latin typeface="Calibri Light" panose="020F0302020204030204" pitchFamily="34" charset="0"/>
              </a:rPr>
              <a:t> to start a business</a:t>
            </a:r>
          </a:p>
          <a:p>
            <a:pPr marL="355600" lvl="2" indent="-160338">
              <a:spcBef>
                <a:spcPct val="20000"/>
              </a:spcBef>
              <a:buClr>
                <a:schemeClr val="accent4"/>
              </a:buClr>
            </a:pPr>
            <a:r>
              <a:rPr lang="en-AU" sz="1000" baseline="0" dirty="0" smtClean="0">
                <a:latin typeface="Calibri Light" panose="020F0302020204030204" pitchFamily="34" charset="0"/>
              </a:rPr>
              <a:t>Elimination of manual procedure</a:t>
            </a:r>
            <a:r>
              <a:rPr lang="en-AU" sz="1000" dirty="0" smtClean="0">
                <a:latin typeface="Calibri Light" panose="020F0302020204030204" pitchFamily="34" charset="0"/>
              </a:rPr>
              <a:t> to register a business</a:t>
            </a:r>
            <a:endParaRPr lang="en-AU" sz="1000" baseline="0" dirty="0" smtClean="0">
              <a:latin typeface="Calibri Light" panose="020F0302020204030204" pitchFamily="34" charset="0"/>
            </a:endParaRPr>
          </a:p>
        </p:txBody>
      </p:sp>
      <p:sp>
        <p:nvSpPr>
          <p:cNvPr id="6" name="Line 525"/>
          <p:cNvSpPr>
            <a:spLocks noChangeShapeType="1"/>
          </p:cNvSpPr>
          <p:nvPr/>
        </p:nvSpPr>
        <p:spPr bwMode="gray">
          <a:xfrm rot="5400000" flipH="1" flipV="1">
            <a:off x="3493084" y="3734473"/>
            <a:ext cx="161171" cy="0"/>
          </a:xfrm>
          <a:prstGeom prst="line">
            <a:avLst/>
          </a:prstGeom>
          <a:noFill/>
          <a:ln w="9525">
            <a:solidFill>
              <a:srgbClr val="969696"/>
            </a:solidFill>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a:endParaRPr lang="en-AU" sz="1050" baseline="0">
              <a:solidFill>
                <a:srgbClr val="5B5B5B"/>
              </a:solidFill>
              <a:latin typeface="Calibri Light" panose="020F0302020204030204" pitchFamily="34" charset="0"/>
            </a:endParaRPr>
          </a:p>
        </p:txBody>
      </p:sp>
      <p:sp>
        <p:nvSpPr>
          <p:cNvPr id="8" name="Line 525"/>
          <p:cNvSpPr>
            <a:spLocks noChangeShapeType="1"/>
          </p:cNvSpPr>
          <p:nvPr/>
        </p:nvSpPr>
        <p:spPr bwMode="gray">
          <a:xfrm rot="5400000" flipH="1" flipV="1">
            <a:off x="1232524" y="4330816"/>
            <a:ext cx="238069" cy="0"/>
          </a:xfrm>
          <a:prstGeom prst="line">
            <a:avLst/>
          </a:prstGeom>
          <a:noFill/>
          <a:ln w="9525">
            <a:solidFill>
              <a:srgbClr val="969696"/>
            </a:solidFill>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a:endParaRPr lang="en-AU" sz="1050" baseline="0">
              <a:solidFill>
                <a:srgbClr val="5B5B5B"/>
              </a:solidFill>
              <a:latin typeface="Calibri Light" panose="020F0302020204030204" pitchFamily="34" charset="0"/>
            </a:endParaRPr>
          </a:p>
        </p:txBody>
      </p:sp>
      <p:sp>
        <p:nvSpPr>
          <p:cNvPr id="175" name="Line 526"/>
          <p:cNvSpPr>
            <a:spLocks noChangeShapeType="1"/>
          </p:cNvSpPr>
          <p:nvPr/>
        </p:nvSpPr>
        <p:spPr bwMode="gray">
          <a:xfrm rot="5400000" flipH="1" flipV="1">
            <a:off x="7605758" y="3042393"/>
            <a:ext cx="457599" cy="0"/>
          </a:xfrm>
          <a:prstGeom prst="line">
            <a:avLst/>
          </a:prstGeom>
          <a:noFill/>
          <a:ln w="9525">
            <a:solidFill>
              <a:srgbClr val="969696"/>
            </a:solidFill>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a:endParaRPr lang="en-AU" sz="1050" baseline="0">
              <a:solidFill>
                <a:srgbClr val="5B5B5B"/>
              </a:solidFill>
              <a:latin typeface="Calibri Light" panose="020F0302020204030204" pitchFamily="34" charset="0"/>
            </a:endParaRPr>
          </a:p>
        </p:txBody>
      </p:sp>
      <p:pic>
        <p:nvPicPr>
          <p:cNvPr id="173" name="Picture 172" descr="ncs-logo.png"/>
          <p:cNvPicPr>
            <a:picLocks/>
          </p:cNvPicPr>
          <p:nvPr/>
        </p:nvPicPr>
        <p:blipFill>
          <a:blip r:embed="rId132"/>
          <a:srcRect/>
          <a:stretch>
            <a:fillRect/>
          </a:stretch>
        </p:blipFill>
        <p:spPr bwMode="auto">
          <a:xfrm>
            <a:off x="8301295" y="1783342"/>
            <a:ext cx="399386" cy="427177"/>
          </a:xfrm>
          <a:prstGeom prst="rect">
            <a:avLst/>
          </a:prstGeom>
          <a:noFill/>
          <a:ln w="9525">
            <a:noFill/>
            <a:miter lim="800000"/>
            <a:headEnd/>
            <a:tailEnd/>
          </a:ln>
        </p:spPr>
      </p:pic>
      <p:pic>
        <p:nvPicPr>
          <p:cNvPr id="844804" name="Picture 4" descr="CORPORATE AFFAIRS COMMISSION"/>
          <p:cNvPicPr>
            <a:picLocks noChangeArrowheads="1"/>
          </p:cNvPicPr>
          <p:nvPr/>
        </p:nvPicPr>
        <p:blipFill rotWithShape="1">
          <a:blip r:embed="rId133">
            <a:extLst>
              <a:ext uri="{28A0092B-C50C-407E-A947-70E740481C1C}">
                <a14:useLocalDpi xmlns:a14="http://schemas.microsoft.com/office/drawing/2010/main" val="0"/>
              </a:ext>
            </a:extLst>
          </a:blip>
          <a:srcRect r="66508"/>
          <a:stretch/>
        </p:blipFill>
        <p:spPr bwMode="auto">
          <a:xfrm>
            <a:off x="7486223" y="1765199"/>
            <a:ext cx="410509" cy="427177"/>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p:cNvPicPr>
            <a:picLocks/>
          </p:cNvPicPr>
          <p:nvPr/>
        </p:nvPicPr>
        <p:blipFill>
          <a:blip r:embed="rId134"/>
          <a:stretch>
            <a:fillRect/>
          </a:stretch>
        </p:blipFill>
        <p:spPr>
          <a:xfrm>
            <a:off x="7814509" y="2201763"/>
            <a:ext cx="546326" cy="403169"/>
          </a:xfrm>
          <a:prstGeom prst="rect">
            <a:avLst/>
          </a:prstGeom>
        </p:spPr>
      </p:pic>
      <p:pic>
        <p:nvPicPr>
          <p:cNvPr id="174" name="Picture 173"/>
          <p:cNvPicPr>
            <a:picLocks/>
          </p:cNvPicPr>
          <p:nvPr/>
        </p:nvPicPr>
        <p:blipFill>
          <a:blip r:embed="rId135"/>
          <a:stretch>
            <a:fillRect/>
          </a:stretch>
        </p:blipFill>
        <p:spPr>
          <a:xfrm>
            <a:off x="6404075" y="1795345"/>
            <a:ext cx="387437" cy="403169"/>
          </a:xfrm>
          <a:prstGeom prst="rect">
            <a:avLst/>
          </a:prstGeom>
        </p:spPr>
      </p:pic>
      <p:pic>
        <p:nvPicPr>
          <p:cNvPr id="181" name="Picture 180"/>
          <p:cNvPicPr>
            <a:picLocks/>
          </p:cNvPicPr>
          <p:nvPr/>
        </p:nvPicPr>
        <p:blipFill>
          <a:blip r:embed="rId134"/>
          <a:stretch>
            <a:fillRect/>
          </a:stretch>
        </p:blipFill>
        <p:spPr>
          <a:xfrm>
            <a:off x="5606699" y="2451745"/>
            <a:ext cx="491643" cy="373523"/>
          </a:xfrm>
          <a:prstGeom prst="rect">
            <a:avLst/>
          </a:prstGeom>
        </p:spPr>
      </p:pic>
      <p:pic>
        <p:nvPicPr>
          <p:cNvPr id="182" name="Picture 181"/>
          <p:cNvPicPr>
            <a:picLocks/>
          </p:cNvPicPr>
          <p:nvPr/>
        </p:nvPicPr>
        <p:blipFill>
          <a:blip r:embed="rId136"/>
          <a:stretch>
            <a:fillRect/>
          </a:stretch>
        </p:blipFill>
        <p:spPr>
          <a:xfrm>
            <a:off x="4935775" y="1807350"/>
            <a:ext cx="387437" cy="403169"/>
          </a:xfrm>
          <a:prstGeom prst="rect">
            <a:avLst/>
          </a:prstGeom>
        </p:spPr>
      </p:pic>
      <p:sp>
        <p:nvSpPr>
          <p:cNvPr id="7" name="Line 526"/>
          <p:cNvSpPr>
            <a:spLocks noChangeShapeType="1"/>
          </p:cNvSpPr>
          <p:nvPr/>
        </p:nvSpPr>
        <p:spPr bwMode="gray">
          <a:xfrm rot="5400000" flipH="1" flipV="1">
            <a:off x="5540463" y="3367085"/>
            <a:ext cx="361685" cy="0"/>
          </a:xfrm>
          <a:prstGeom prst="line">
            <a:avLst/>
          </a:prstGeom>
          <a:noFill/>
          <a:ln w="9525">
            <a:solidFill>
              <a:srgbClr val="969696"/>
            </a:solidFill>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a:endParaRPr lang="en-AU" sz="1050" baseline="0">
              <a:solidFill>
                <a:srgbClr val="5B5B5B"/>
              </a:solidFill>
              <a:latin typeface="Calibri Light" panose="020F0302020204030204" pitchFamily="34" charset="0"/>
            </a:endParaRPr>
          </a:p>
        </p:txBody>
      </p:sp>
      <p:sp>
        <p:nvSpPr>
          <p:cNvPr id="37" name="Oval 36"/>
          <p:cNvSpPr>
            <a:spLocks/>
          </p:cNvSpPr>
          <p:nvPr/>
        </p:nvSpPr>
        <p:spPr>
          <a:xfrm>
            <a:off x="4924720" y="2670566"/>
            <a:ext cx="387437" cy="403169"/>
          </a:xfrm>
          <a:prstGeom prst="ellipse">
            <a:avLst/>
          </a:prstGeom>
          <a:solidFill>
            <a:schemeClr val="accent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050" baseline="0" dirty="0" err="1" smtClean="0">
              <a:solidFill>
                <a:srgbClr val="FFFFFF"/>
              </a:solidFill>
              <a:latin typeface="Calibri Light" panose="020F0302020204030204" pitchFamily="34" charset="0"/>
            </a:endParaRPr>
          </a:p>
        </p:txBody>
      </p:sp>
      <p:sp>
        <p:nvSpPr>
          <p:cNvPr id="197" name="Freeform 16"/>
          <p:cNvSpPr>
            <a:spLocks noEditPoints="1"/>
          </p:cNvSpPr>
          <p:nvPr/>
        </p:nvSpPr>
        <p:spPr bwMode="auto">
          <a:xfrm>
            <a:off x="5025717" y="2962436"/>
            <a:ext cx="23081" cy="27664"/>
          </a:xfrm>
          <a:custGeom>
            <a:avLst/>
            <a:gdLst>
              <a:gd name="T0" fmla="*/ 175 w 349"/>
              <a:gd name="T1" fmla="*/ 112 h 350"/>
              <a:gd name="T2" fmla="*/ 154 w 349"/>
              <a:gd name="T3" fmla="*/ 115 h 350"/>
              <a:gd name="T4" fmla="*/ 137 w 349"/>
              <a:gd name="T5" fmla="*/ 124 h 350"/>
              <a:gd name="T6" fmla="*/ 124 w 349"/>
              <a:gd name="T7" fmla="*/ 138 h 350"/>
              <a:gd name="T8" fmla="*/ 115 w 349"/>
              <a:gd name="T9" fmla="*/ 155 h 350"/>
              <a:gd name="T10" fmla="*/ 111 w 349"/>
              <a:gd name="T11" fmla="*/ 175 h 350"/>
              <a:gd name="T12" fmla="*/ 115 w 349"/>
              <a:gd name="T13" fmla="*/ 194 h 350"/>
              <a:gd name="T14" fmla="*/ 124 w 349"/>
              <a:gd name="T15" fmla="*/ 213 h 350"/>
              <a:gd name="T16" fmla="*/ 137 w 349"/>
              <a:gd name="T17" fmla="*/ 226 h 350"/>
              <a:gd name="T18" fmla="*/ 154 w 349"/>
              <a:gd name="T19" fmla="*/ 235 h 350"/>
              <a:gd name="T20" fmla="*/ 175 w 349"/>
              <a:gd name="T21" fmla="*/ 238 h 350"/>
              <a:gd name="T22" fmla="*/ 194 w 349"/>
              <a:gd name="T23" fmla="*/ 235 h 350"/>
              <a:gd name="T24" fmla="*/ 211 w 349"/>
              <a:gd name="T25" fmla="*/ 226 h 350"/>
              <a:gd name="T26" fmla="*/ 225 w 349"/>
              <a:gd name="T27" fmla="*/ 213 h 350"/>
              <a:gd name="T28" fmla="*/ 234 w 349"/>
              <a:gd name="T29" fmla="*/ 194 h 350"/>
              <a:gd name="T30" fmla="*/ 237 w 349"/>
              <a:gd name="T31" fmla="*/ 175 h 350"/>
              <a:gd name="T32" fmla="*/ 235 w 349"/>
              <a:gd name="T33" fmla="*/ 158 h 350"/>
              <a:gd name="T34" fmla="*/ 229 w 349"/>
              <a:gd name="T35" fmla="*/ 143 h 350"/>
              <a:gd name="T36" fmla="*/ 219 w 349"/>
              <a:gd name="T37" fmla="*/ 130 h 350"/>
              <a:gd name="T38" fmla="*/ 205 w 349"/>
              <a:gd name="T39" fmla="*/ 121 h 350"/>
              <a:gd name="T40" fmla="*/ 191 w 349"/>
              <a:gd name="T41" fmla="*/ 114 h 350"/>
              <a:gd name="T42" fmla="*/ 175 w 349"/>
              <a:gd name="T43" fmla="*/ 112 h 350"/>
              <a:gd name="T44" fmla="*/ 175 w 349"/>
              <a:gd name="T45" fmla="*/ 0 h 350"/>
              <a:gd name="T46" fmla="*/ 204 w 349"/>
              <a:gd name="T47" fmla="*/ 3 h 350"/>
              <a:gd name="T48" fmla="*/ 234 w 349"/>
              <a:gd name="T49" fmla="*/ 11 h 350"/>
              <a:gd name="T50" fmla="*/ 262 w 349"/>
              <a:gd name="T51" fmla="*/ 23 h 350"/>
              <a:gd name="T52" fmla="*/ 287 w 349"/>
              <a:gd name="T53" fmla="*/ 41 h 350"/>
              <a:gd name="T54" fmla="*/ 308 w 349"/>
              <a:gd name="T55" fmla="*/ 63 h 350"/>
              <a:gd name="T56" fmla="*/ 325 w 349"/>
              <a:gd name="T57" fmla="*/ 88 h 350"/>
              <a:gd name="T58" fmla="*/ 338 w 349"/>
              <a:gd name="T59" fmla="*/ 115 h 350"/>
              <a:gd name="T60" fmla="*/ 346 w 349"/>
              <a:gd name="T61" fmla="*/ 145 h 350"/>
              <a:gd name="T62" fmla="*/ 349 w 349"/>
              <a:gd name="T63" fmla="*/ 175 h 350"/>
              <a:gd name="T64" fmla="*/ 345 w 349"/>
              <a:gd name="T65" fmla="*/ 210 h 350"/>
              <a:gd name="T66" fmla="*/ 335 w 349"/>
              <a:gd name="T67" fmla="*/ 243 h 350"/>
              <a:gd name="T68" fmla="*/ 319 w 349"/>
              <a:gd name="T69" fmla="*/ 273 h 350"/>
              <a:gd name="T70" fmla="*/ 297 w 349"/>
              <a:gd name="T71" fmla="*/ 299 h 350"/>
              <a:gd name="T72" fmla="*/ 272 w 349"/>
              <a:gd name="T73" fmla="*/ 319 h 350"/>
              <a:gd name="T74" fmla="*/ 242 w 349"/>
              <a:gd name="T75" fmla="*/ 336 h 350"/>
              <a:gd name="T76" fmla="*/ 210 w 349"/>
              <a:gd name="T77" fmla="*/ 346 h 350"/>
              <a:gd name="T78" fmla="*/ 175 w 349"/>
              <a:gd name="T79" fmla="*/ 350 h 350"/>
              <a:gd name="T80" fmla="*/ 139 w 349"/>
              <a:gd name="T81" fmla="*/ 346 h 350"/>
              <a:gd name="T82" fmla="*/ 107 w 349"/>
              <a:gd name="T83" fmla="*/ 336 h 350"/>
              <a:gd name="T84" fmla="*/ 77 w 349"/>
              <a:gd name="T85" fmla="*/ 319 h 350"/>
              <a:gd name="T86" fmla="*/ 51 w 349"/>
              <a:gd name="T87" fmla="*/ 299 h 350"/>
              <a:gd name="T88" fmla="*/ 29 w 349"/>
              <a:gd name="T89" fmla="*/ 273 h 350"/>
              <a:gd name="T90" fmla="*/ 14 w 349"/>
              <a:gd name="T91" fmla="*/ 243 h 350"/>
              <a:gd name="T92" fmla="*/ 3 w 349"/>
              <a:gd name="T93" fmla="*/ 210 h 350"/>
              <a:gd name="T94" fmla="*/ 0 w 349"/>
              <a:gd name="T95" fmla="*/ 175 h 350"/>
              <a:gd name="T96" fmla="*/ 3 w 349"/>
              <a:gd name="T97" fmla="*/ 140 h 350"/>
              <a:gd name="T98" fmla="*/ 14 w 349"/>
              <a:gd name="T99" fmla="*/ 107 h 350"/>
              <a:gd name="T100" fmla="*/ 29 w 349"/>
              <a:gd name="T101" fmla="*/ 78 h 350"/>
              <a:gd name="T102" fmla="*/ 51 w 349"/>
              <a:gd name="T103" fmla="*/ 52 h 350"/>
              <a:gd name="T104" fmla="*/ 77 w 349"/>
              <a:gd name="T105" fmla="*/ 30 h 350"/>
              <a:gd name="T106" fmla="*/ 107 w 349"/>
              <a:gd name="T107" fmla="*/ 14 h 350"/>
              <a:gd name="T108" fmla="*/ 139 w 349"/>
              <a:gd name="T109" fmla="*/ 4 h 350"/>
              <a:gd name="T110" fmla="*/ 175 w 349"/>
              <a:gd name="T111"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9" h="350">
                <a:moveTo>
                  <a:pt x="175" y="112"/>
                </a:moveTo>
                <a:lnTo>
                  <a:pt x="154" y="115"/>
                </a:lnTo>
                <a:lnTo>
                  <a:pt x="137" y="124"/>
                </a:lnTo>
                <a:lnTo>
                  <a:pt x="124" y="138"/>
                </a:lnTo>
                <a:lnTo>
                  <a:pt x="115" y="155"/>
                </a:lnTo>
                <a:lnTo>
                  <a:pt x="111" y="175"/>
                </a:lnTo>
                <a:lnTo>
                  <a:pt x="115" y="194"/>
                </a:lnTo>
                <a:lnTo>
                  <a:pt x="124" y="213"/>
                </a:lnTo>
                <a:lnTo>
                  <a:pt x="137" y="226"/>
                </a:lnTo>
                <a:lnTo>
                  <a:pt x="154" y="235"/>
                </a:lnTo>
                <a:lnTo>
                  <a:pt x="175" y="238"/>
                </a:lnTo>
                <a:lnTo>
                  <a:pt x="194" y="235"/>
                </a:lnTo>
                <a:lnTo>
                  <a:pt x="211" y="226"/>
                </a:lnTo>
                <a:lnTo>
                  <a:pt x="225" y="213"/>
                </a:lnTo>
                <a:lnTo>
                  <a:pt x="234" y="194"/>
                </a:lnTo>
                <a:lnTo>
                  <a:pt x="237" y="175"/>
                </a:lnTo>
                <a:lnTo>
                  <a:pt x="235" y="158"/>
                </a:lnTo>
                <a:lnTo>
                  <a:pt x="229" y="143"/>
                </a:lnTo>
                <a:lnTo>
                  <a:pt x="219" y="130"/>
                </a:lnTo>
                <a:lnTo>
                  <a:pt x="205" y="121"/>
                </a:lnTo>
                <a:lnTo>
                  <a:pt x="191" y="114"/>
                </a:lnTo>
                <a:lnTo>
                  <a:pt x="175" y="112"/>
                </a:lnTo>
                <a:close/>
                <a:moveTo>
                  <a:pt x="175" y="0"/>
                </a:moveTo>
                <a:lnTo>
                  <a:pt x="204" y="3"/>
                </a:lnTo>
                <a:lnTo>
                  <a:pt x="234" y="11"/>
                </a:lnTo>
                <a:lnTo>
                  <a:pt x="262" y="23"/>
                </a:lnTo>
                <a:lnTo>
                  <a:pt x="287" y="41"/>
                </a:lnTo>
                <a:lnTo>
                  <a:pt x="308" y="63"/>
                </a:lnTo>
                <a:lnTo>
                  <a:pt x="325" y="88"/>
                </a:lnTo>
                <a:lnTo>
                  <a:pt x="338" y="115"/>
                </a:lnTo>
                <a:lnTo>
                  <a:pt x="346" y="145"/>
                </a:lnTo>
                <a:lnTo>
                  <a:pt x="349" y="175"/>
                </a:lnTo>
                <a:lnTo>
                  <a:pt x="345" y="210"/>
                </a:lnTo>
                <a:lnTo>
                  <a:pt x="335" y="243"/>
                </a:lnTo>
                <a:lnTo>
                  <a:pt x="319" y="273"/>
                </a:lnTo>
                <a:lnTo>
                  <a:pt x="297" y="299"/>
                </a:lnTo>
                <a:lnTo>
                  <a:pt x="272" y="319"/>
                </a:lnTo>
                <a:lnTo>
                  <a:pt x="242" y="336"/>
                </a:lnTo>
                <a:lnTo>
                  <a:pt x="210" y="346"/>
                </a:lnTo>
                <a:lnTo>
                  <a:pt x="175" y="350"/>
                </a:lnTo>
                <a:lnTo>
                  <a:pt x="139" y="346"/>
                </a:lnTo>
                <a:lnTo>
                  <a:pt x="107" y="336"/>
                </a:lnTo>
                <a:lnTo>
                  <a:pt x="77" y="319"/>
                </a:lnTo>
                <a:lnTo>
                  <a:pt x="51" y="299"/>
                </a:lnTo>
                <a:lnTo>
                  <a:pt x="29" y="273"/>
                </a:lnTo>
                <a:lnTo>
                  <a:pt x="14" y="243"/>
                </a:lnTo>
                <a:lnTo>
                  <a:pt x="3" y="210"/>
                </a:lnTo>
                <a:lnTo>
                  <a:pt x="0" y="175"/>
                </a:lnTo>
                <a:lnTo>
                  <a:pt x="3" y="140"/>
                </a:lnTo>
                <a:lnTo>
                  <a:pt x="14" y="107"/>
                </a:lnTo>
                <a:lnTo>
                  <a:pt x="29" y="78"/>
                </a:lnTo>
                <a:lnTo>
                  <a:pt x="51" y="52"/>
                </a:lnTo>
                <a:lnTo>
                  <a:pt x="77" y="30"/>
                </a:lnTo>
                <a:lnTo>
                  <a:pt x="107" y="14"/>
                </a:lnTo>
                <a:lnTo>
                  <a:pt x="139" y="4"/>
                </a:lnTo>
                <a:lnTo>
                  <a:pt x="175" y="0"/>
                </a:lnTo>
                <a:close/>
              </a:path>
            </a:pathLst>
          </a:cu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050"/>
          </a:p>
        </p:txBody>
      </p:sp>
      <p:sp>
        <p:nvSpPr>
          <p:cNvPr id="198" name="Freeform 17"/>
          <p:cNvSpPr>
            <a:spLocks noEditPoints="1"/>
          </p:cNvSpPr>
          <p:nvPr/>
        </p:nvSpPr>
        <p:spPr bwMode="auto">
          <a:xfrm>
            <a:off x="5057155" y="2962436"/>
            <a:ext cx="23280" cy="27664"/>
          </a:xfrm>
          <a:custGeom>
            <a:avLst/>
            <a:gdLst>
              <a:gd name="T0" fmla="*/ 175 w 349"/>
              <a:gd name="T1" fmla="*/ 112 h 350"/>
              <a:gd name="T2" fmla="*/ 154 w 349"/>
              <a:gd name="T3" fmla="*/ 115 h 350"/>
              <a:gd name="T4" fmla="*/ 137 w 349"/>
              <a:gd name="T5" fmla="*/ 124 h 350"/>
              <a:gd name="T6" fmla="*/ 124 w 349"/>
              <a:gd name="T7" fmla="*/ 138 h 350"/>
              <a:gd name="T8" fmla="*/ 115 w 349"/>
              <a:gd name="T9" fmla="*/ 155 h 350"/>
              <a:gd name="T10" fmla="*/ 111 w 349"/>
              <a:gd name="T11" fmla="*/ 175 h 350"/>
              <a:gd name="T12" fmla="*/ 115 w 349"/>
              <a:gd name="T13" fmla="*/ 194 h 350"/>
              <a:gd name="T14" fmla="*/ 124 w 349"/>
              <a:gd name="T15" fmla="*/ 213 h 350"/>
              <a:gd name="T16" fmla="*/ 137 w 349"/>
              <a:gd name="T17" fmla="*/ 226 h 350"/>
              <a:gd name="T18" fmla="*/ 154 w 349"/>
              <a:gd name="T19" fmla="*/ 235 h 350"/>
              <a:gd name="T20" fmla="*/ 175 w 349"/>
              <a:gd name="T21" fmla="*/ 238 h 350"/>
              <a:gd name="T22" fmla="*/ 194 w 349"/>
              <a:gd name="T23" fmla="*/ 235 h 350"/>
              <a:gd name="T24" fmla="*/ 212 w 349"/>
              <a:gd name="T25" fmla="*/ 226 h 350"/>
              <a:gd name="T26" fmla="*/ 226 w 349"/>
              <a:gd name="T27" fmla="*/ 213 h 350"/>
              <a:gd name="T28" fmla="*/ 235 w 349"/>
              <a:gd name="T29" fmla="*/ 194 h 350"/>
              <a:gd name="T30" fmla="*/ 237 w 349"/>
              <a:gd name="T31" fmla="*/ 175 h 350"/>
              <a:gd name="T32" fmla="*/ 236 w 349"/>
              <a:gd name="T33" fmla="*/ 158 h 350"/>
              <a:gd name="T34" fmla="*/ 229 w 349"/>
              <a:gd name="T35" fmla="*/ 143 h 350"/>
              <a:gd name="T36" fmla="*/ 219 w 349"/>
              <a:gd name="T37" fmla="*/ 130 h 350"/>
              <a:gd name="T38" fmla="*/ 207 w 349"/>
              <a:gd name="T39" fmla="*/ 121 h 350"/>
              <a:gd name="T40" fmla="*/ 191 w 349"/>
              <a:gd name="T41" fmla="*/ 114 h 350"/>
              <a:gd name="T42" fmla="*/ 175 w 349"/>
              <a:gd name="T43" fmla="*/ 112 h 350"/>
              <a:gd name="T44" fmla="*/ 175 w 349"/>
              <a:gd name="T45" fmla="*/ 0 h 350"/>
              <a:gd name="T46" fmla="*/ 205 w 349"/>
              <a:gd name="T47" fmla="*/ 3 h 350"/>
              <a:gd name="T48" fmla="*/ 235 w 349"/>
              <a:gd name="T49" fmla="*/ 11 h 350"/>
              <a:gd name="T50" fmla="*/ 262 w 349"/>
              <a:gd name="T51" fmla="*/ 23 h 350"/>
              <a:gd name="T52" fmla="*/ 287 w 349"/>
              <a:gd name="T53" fmla="*/ 41 h 350"/>
              <a:gd name="T54" fmla="*/ 309 w 349"/>
              <a:gd name="T55" fmla="*/ 63 h 350"/>
              <a:gd name="T56" fmla="*/ 326 w 349"/>
              <a:gd name="T57" fmla="*/ 88 h 350"/>
              <a:gd name="T58" fmla="*/ 338 w 349"/>
              <a:gd name="T59" fmla="*/ 115 h 350"/>
              <a:gd name="T60" fmla="*/ 346 w 349"/>
              <a:gd name="T61" fmla="*/ 145 h 350"/>
              <a:gd name="T62" fmla="*/ 349 w 349"/>
              <a:gd name="T63" fmla="*/ 175 h 350"/>
              <a:gd name="T64" fmla="*/ 346 w 349"/>
              <a:gd name="T65" fmla="*/ 210 h 350"/>
              <a:gd name="T66" fmla="*/ 336 w 349"/>
              <a:gd name="T67" fmla="*/ 243 h 350"/>
              <a:gd name="T68" fmla="*/ 319 w 349"/>
              <a:gd name="T69" fmla="*/ 273 h 350"/>
              <a:gd name="T70" fmla="*/ 298 w 349"/>
              <a:gd name="T71" fmla="*/ 299 h 350"/>
              <a:gd name="T72" fmla="*/ 272 w 349"/>
              <a:gd name="T73" fmla="*/ 319 h 350"/>
              <a:gd name="T74" fmla="*/ 243 w 349"/>
              <a:gd name="T75" fmla="*/ 336 h 350"/>
              <a:gd name="T76" fmla="*/ 210 w 349"/>
              <a:gd name="T77" fmla="*/ 346 h 350"/>
              <a:gd name="T78" fmla="*/ 175 w 349"/>
              <a:gd name="T79" fmla="*/ 350 h 350"/>
              <a:gd name="T80" fmla="*/ 140 w 349"/>
              <a:gd name="T81" fmla="*/ 346 h 350"/>
              <a:gd name="T82" fmla="*/ 107 w 349"/>
              <a:gd name="T83" fmla="*/ 336 h 350"/>
              <a:gd name="T84" fmla="*/ 77 w 349"/>
              <a:gd name="T85" fmla="*/ 319 h 350"/>
              <a:gd name="T86" fmla="*/ 51 w 349"/>
              <a:gd name="T87" fmla="*/ 299 h 350"/>
              <a:gd name="T88" fmla="*/ 30 w 349"/>
              <a:gd name="T89" fmla="*/ 273 h 350"/>
              <a:gd name="T90" fmla="*/ 14 w 349"/>
              <a:gd name="T91" fmla="*/ 243 h 350"/>
              <a:gd name="T92" fmla="*/ 4 w 349"/>
              <a:gd name="T93" fmla="*/ 210 h 350"/>
              <a:gd name="T94" fmla="*/ 0 w 349"/>
              <a:gd name="T95" fmla="*/ 175 h 350"/>
              <a:gd name="T96" fmla="*/ 4 w 349"/>
              <a:gd name="T97" fmla="*/ 140 h 350"/>
              <a:gd name="T98" fmla="*/ 14 w 349"/>
              <a:gd name="T99" fmla="*/ 107 h 350"/>
              <a:gd name="T100" fmla="*/ 30 w 349"/>
              <a:gd name="T101" fmla="*/ 78 h 350"/>
              <a:gd name="T102" fmla="*/ 51 w 349"/>
              <a:gd name="T103" fmla="*/ 52 h 350"/>
              <a:gd name="T104" fmla="*/ 77 w 349"/>
              <a:gd name="T105" fmla="*/ 30 h 350"/>
              <a:gd name="T106" fmla="*/ 107 w 349"/>
              <a:gd name="T107" fmla="*/ 14 h 350"/>
              <a:gd name="T108" fmla="*/ 140 w 349"/>
              <a:gd name="T109" fmla="*/ 4 h 350"/>
              <a:gd name="T110" fmla="*/ 175 w 349"/>
              <a:gd name="T111"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9" h="350">
                <a:moveTo>
                  <a:pt x="175" y="112"/>
                </a:moveTo>
                <a:lnTo>
                  <a:pt x="154" y="115"/>
                </a:lnTo>
                <a:lnTo>
                  <a:pt x="137" y="124"/>
                </a:lnTo>
                <a:lnTo>
                  <a:pt x="124" y="138"/>
                </a:lnTo>
                <a:lnTo>
                  <a:pt x="115" y="155"/>
                </a:lnTo>
                <a:lnTo>
                  <a:pt x="111" y="175"/>
                </a:lnTo>
                <a:lnTo>
                  <a:pt x="115" y="194"/>
                </a:lnTo>
                <a:lnTo>
                  <a:pt x="124" y="213"/>
                </a:lnTo>
                <a:lnTo>
                  <a:pt x="137" y="226"/>
                </a:lnTo>
                <a:lnTo>
                  <a:pt x="154" y="235"/>
                </a:lnTo>
                <a:lnTo>
                  <a:pt x="175" y="238"/>
                </a:lnTo>
                <a:lnTo>
                  <a:pt x="194" y="235"/>
                </a:lnTo>
                <a:lnTo>
                  <a:pt x="212" y="226"/>
                </a:lnTo>
                <a:lnTo>
                  <a:pt x="226" y="213"/>
                </a:lnTo>
                <a:lnTo>
                  <a:pt x="235" y="194"/>
                </a:lnTo>
                <a:lnTo>
                  <a:pt x="237" y="175"/>
                </a:lnTo>
                <a:lnTo>
                  <a:pt x="236" y="158"/>
                </a:lnTo>
                <a:lnTo>
                  <a:pt x="229" y="143"/>
                </a:lnTo>
                <a:lnTo>
                  <a:pt x="219" y="130"/>
                </a:lnTo>
                <a:lnTo>
                  <a:pt x="207" y="121"/>
                </a:lnTo>
                <a:lnTo>
                  <a:pt x="191" y="114"/>
                </a:lnTo>
                <a:lnTo>
                  <a:pt x="175" y="112"/>
                </a:lnTo>
                <a:close/>
                <a:moveTo>
                  <a:pt x="175" y="0"/>
                </a:moveTo>
                <a:lnTo>
                  <a:pt x="205" y="3"/>
                </a:lnTo>
                <a:lnTo>
                  <a:pt x="235" y="11"/>
                </a:lnTo>
                <a:lnTo>
                  <a:pt x="262" y="23"/>
                </a:lnTo>
                <a:lnTo>
                  <a:pt x="287" y="41"/>
                </a:lnTo>
                <a:lnTo>
                  <a:pt x="309" y="63"/>
                </a:lnTo>
                <a:lnTo>
                  <a:pt x="326" y="88"/>
                </a:lnTo>
                <a:lnTo>
                  <a:pt x="338" y="115"/>
                </a:lnTo>
                <a:lnTo>
                  <a:pt x="346" y="145"/>
                </a:lnTo>
                <a:lnTo>
                  <a:pt x="349" y="175"/>
                </a:lnTo>
                <a:lnTo>
                  <a:pt x="346" y="210"/>
                </a:lnTo>
                <a:lnTo>
                  <a:pt x="336" y="243"/>
                </a:lnTo>
                <a:lnTo>
                  <a:pt x="319" y="273"/>
                </a:lnTo>
                <a:lnTo>
                  <a:pt x="298" y="299"/>
                </a:lnTo>
                <a:lnTo>
                  <a:pt x="272" y="319"/>
                </a:lnTo>
                <a:lnTo>
                  <a:pt x="243" y="336"/>
                </a:lnTo>
                <a:lnTo>
                  <a:pt x="210" y="346"/>
                </a:lnTo>
                <a:lnTo>
                  <a:pt x="175" y="350"/>
                </a:lnTo>
                <a:lnTo>
                  <a:pt x="140" y="346"/>
                </a:lnTo>
                <a:lnTo>
                  <a:pt x="107" y="336"/>
                </a:lnTo>
                <a:lnTo>
                  <a:pt x="77" y="319"/>
                </a:lnTo>
                <a:lnTo>
                  <a:pt x="51" y="299"/>
                </a:lnTo>
                <a:lnTo>
                  <a:pt x="30" y="273"/>
                </a:lnTo>
                <a:lnTo>
                  <a:pt x="14" y="243"/>
                </a:lnTo>
                <a:lnTo>
                  <a:pt x="4" y="210"/>
                </a:lnTo>
                <a:lnTo>
                  <a:pt x="0" y="175"/>
                </a:lnTo>
                <a:lnTo>
                  <a:pt x="4" y="140"/>
                </a:lnTo>
                <a:lnTo>
                  <a:pt x="14" y="107"/>
                </a:lnTo>
                <a:lnTo>
                  <a:pt x="30" y="78"/>
                </a:lnTo>
                <a:lnTo>
                  <a:pt x="51" y="52"/>
                </a:lnTo>
                <a:lnTo>
                  <a:pt x="77" y="30"/>
                </a:lnTo>
                <a:lnTo>
                  <a:pt x="107" y="14"/>
                </a:lnTo>
                <a:lnTo>
                  <a:pt x="140" y="4"/>
                </a:lnTo>
                <a:lnTo>
                  <a:pt x="175" y="0"/>
                </a:lnTo>
                <a:close/>
              </a:path>
            </a:pathLst>
          </a:cu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050"/>
          </a:p>
        </p:txBody>
      </p:sp>
      <p:sp>
        <p:nvSpPr>
          <p:cNvPr id="199" name="Freeform 18"/>
          <p:cNvSpPr>
            <a:spLocks noEditPoints="1"/>
          </p:cNvSpPr>
          <p:nvPr/>
        </p:nvSpPr>
        <p:spPr bwMode="auto">
          <a:xfrm>
            <a:off x="5088791" y="2962436"/>
            <a:ext cx="23081" cy="27664"/>
          </a:xfrm>
          <a:custGeom>
            <a:avLst/>
            <a:gdLst>
              <a:gd name="T0" fmla="*/ 175 w 350"/>
              <a:gd name="T1" fmla="*/ 112 h 350"/>
              <a:gd name="T2" fmla="*/ 156 w 350"/>
              <a:gd name="T3" fmla="*/ 115 h 350"/>
              <a:gd name="T4" fmla="*/ 137 w 350"/>
              <a:gd name="T5" fmla="*/ 124 h 350"/>
              <a:gd name="T6" fmla="*/ 124 w 350"/>
              <a:gd name="T7" fmla="*/ 138 h 350"/>
              <a:gd name="T8" fmla="*/ 115 w 350"/>
              <a:gd name="T9" fmla="*/ 155 h 350"/>
              <a:gd name="T10" fmla="*/ 111 w 350"/>
              <a:gd name="T11" fmla="*/ 175 h 350"/>
              <a:gd name="T12" fmla="*/ 115 w 350"/>
              <a:gd name="T13" fmla="*/ 194 h 350"/>
              <a:gd name="T14" fmla="*/ 124 w 350"/>
              <a:gd name="T15" fmla="*/ 213 h 350"/>
              <a:gd name="T16" fmla="*/ 137 w 350"/>
              <a:gd name="T17" fmla="*/ 226 h 350"/>
              <a:gd name="T18" fmla="*/ 156 w 350"/>
              <a:gd name="T19" fmla="*/ 235 h 350"/>
              <a:gd name="T20" fmla="*/ 175 w 350"/>
              <a:gd name="T21" fmla="*/ 238 h 350"/>
              <a:gd name="T22" fmla="*/ 195 w 350"/>
              <a:gd name="T23" fmla="*/ 235 h 350"/>
              <a:gd name="T24" fmla="*/ 212 w 350"/>
              <a:gd name="T25" fmla="*/ 226 h 350"/>
              <a:gd name="T26" fmla="*/ 226 w 350"/>
              <a:gd name="T27" fmla="*/ 213 h 350"/>
              <a:gd name="T28" fmla="*/ 235 w 350"/>
              <a:gd name="T29" fmla="*/ 194 h 350"/>
              <a:gd name="T30" fmla="*/ 238 w 350"/>
              <a:gd name="T31" fmla="*/ 175 h 350"/>
              <a:gd name="T32" fmla="*/ 236 w 350"/>
              <a:gd name="T33" fmla="*/ 158 h 350"/>
              <a:gd name="T34" fmla="*/ 229 w 350"/>
              <a:gd name="T35" fmla="*/ 143 h 350"/>
              <a:gd name="T36" fmla="*/ 220 w 350"/>
              <a:gd name="T37" fmla="*/ 130 h 350"/>
              <a:gd name="T38" fmla="*/ 207 w 350"/>
              <a:gd name="T39" fmla="*/ 121 h 350"/>
              <a:gd name="T40" fmla="*/ 192 w 350"/>
              <a:gd name="T41" fmla="*/ 114 h 350"/>
              <a:gd name="T42" fmla="*/ 175 w 350"/>
              <a:gd name="T43" fmla="*/ 112 h 350"/>
              <a:gd name="T44" fmla="*/ 175 w 350"/>
              <a:gd name="T45" fmla="*/ 0 h 350"/>
              <a:gd name="T46" fmla="*/ 206 w 350"/>
              <a:gd name="T47" fmla="*/ 3 h 350"/>
              <a:gd name="T48" fmla="*/ 235 w 350"/>
              <a:gd name="T49" fmla="*/ 11 h 350"/>
              <a:gd name="T50" fmla="*/ 262 w 350"/>
              <a:gd name="T51" fmla="*/ 23 h 350"/>
              <a:gd name="T52" fmla="*/ 287 w 350"/>
              <a:gd name="T53" fmla="*/ 41 h 350"/>
              <a:gd name="T54" fmla="*/ 309 w 350"/>
              <a:gd name="T55" fmla="*/ 63 h 350"/>
              <a:gd name="T56" fmla="*/ 326 w 350"/>
              <a:gd name="T57" fmla="*/ 88 h 350"/>
              <a:gd name="T58" fmla="*/ 339 w 350"/>
              <a:gd name="T59" fmla="*/ 115 h 350"/>
              <a:gd name="T60" fmla="*/ 347 w 350"/>
              <a:gd name="T61" fmla="*/ 145 h 350"/>
              <a:gd name="T62" fmla="*/ 350 w 350"/>
              <a:gd name="T63" fmla="*/ 175 h 350"/>
              <a:gd name="T64" fmla="*/ 346 w 350"/>
              <a:gd name="T65" fmla="*/ 210 h 350"/>
              <a:gd name="T66" fmla="*/ 336 w 350"/>
              <a:gd name="T67" fmla="*/ 243 h 350"/>
              <a:gd name="T68" fmla="*/ 320 w 350"/>
              <a:gd name="T69" fmla="*/ 273 h 350"/>
              <a:gd name="T70" fmla="*/ 299 w 350"/>
              <a:gd name="T71" fmla="*/ 299 h 350"/>
              <a:gd name="T72" fmla="*/ 272 w 350"/>
              <a:gd name="T73" fmla="*/ 319 h 350"/>
              <a:gd name="T74" fmla="*/ 243 w 350"/>
              <a:gd name="T75" fmla="*/ 336 h 350"/>
              <a:gd name="T76" fmla="*/ 210 w 350"/>
              <a:gd name="T77" fmla="*/ 346 h 350"/>
              <a:gd name="T78" fmla="*/ 175 w 350"/>
              <a:gd name="T79" fmla="*/ 350 h 350"/>
              <a:gd name="T80" fmla="*/ 140 w 350"/>
              <a:gd name="T81" fmla="*/ 346 h 350"/>
              <a:gd name="T82" fmla="*/ 107 w 350"/>
              <a:gd name="T83" fmla="*/ 336 h 350"/>
              <a:gd name="T84" fmla="*/ 77 w 350"/>
              <a:gd name="T85" fmla="*/ 319 h 350"/>
              <a:gd name="T86" fmla="*/ 51 w 350"/>
              <a:gd name="T87" fmla="*/ 299 h 350"/>
              <a:gd name="T88" fmla="*/ 30 w 350"/>
              <a:gd name="T89" fmla="*/ 273 h 350"/>
              <a:gd name="T90" fmla="*/ 14 w 350"/>
              <a:gd name="T91" fmla="*/ 243 h 350"/>
              <a:gd name="T92" fmla="*/ 4 w 350"/>
              <a:gd name="T93" fmla="*/ 210 h 350"/>
              <a:gd name="T94" fmla="*/ 0 w 350"/>
              <a:gd name="T95" fmla="*/ 175 h 350"/>
              <a:gd name="T96" fmla="*/ 4 w 350"/>
              <a:gd name="T97" fmla="*/ 140 h 350"/>
              <a:gd name="T98" fmla="*/ 14 w 350"/>
              <a:gd name="T99" fmla="*/ 107 h 350"/>
              <a:gd name="T100" fmla="*/ 30 w 350"/>
              <a:gd name="T101" fmla="*/ 78 h 350"/>
              <a:gd name="T102" fmla="*/ 51 w 350"/>
              <a:gd name="T103" fmla="*/ 52 h 350"/>
              <a:gd name="T104" fmla="*/ 77 w 350"/>
              <a:gd name="T105" fmla="*/ 30 h 350"/>
              <a:gd name="T106" fmla="*/ 107 w 350"/>
              <a:gd name="T107" fmla="*/ 14 h 350"/>
              <a:gd name="T108" fmla="*/ 140 w 350"/>
              <a:gd name="T109" fmla="*/ 4 h 350"/>
              <a:gd name="T110" fmla="*/ 175 w 350"/>
              <a:gd name="T111"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350">
                <a:moveTo>
                  <a:pt x="175" y="112"/>
                </a:moveTo>
                <a:lnTo>
                  <a:pt x="156" y="115"/>
                </a:lnTo>
                <a:lnTo>
                  <a:pt x="137" y="124"/>
                </a:lnTo>
                <a:lnTo>
                  <a:pt x="124" y="138"/>
                </a:lnTo>
                <a:lnTo>
                  <a:pt x="115" y="155"/>
                </a:lnTo>
                <a:lnTo>
                  <a:pt x="111" y="175"/>
                </a:lnTo>
                <a:lnTo>
                  <a:pt x="115" y="194"/>
                </a:lnTo>
                <a:lnTo>
                  <a:pt x="124" y="213"/>
                </a:lnTo>
                <a:lnTo>
                  <a:pt x="137" y="226"/>
                </a:lnTo>
                <a:lnTo>
                  <a:pt x="156" y="235"/>
                </a:lnTo>
                <a:lnTo>
                  <a:pt x="175" y="238"/>
                </a:lnTo>
                <a:lnTo>
                  <a:pt x="195" y="235"/>
                </a:lnTo>
                <a:lnTo>
                  <a:pt x="212" y="226"/>
                </a:lnTo>
                <a:lnTo>
                  <a:pt x="226" y="213"/>
                </a:lnTo>
                <a:lnTo>
                  <a:pt x="235" y="194"/>
                </a:lnTo>
                <a:lnTo>
                  <a:pt x="238" y="175"/>
                </a:lnTo>
                <a:lnTo>
                  <a:pt x="236" y="158"/>
                </a:lnTo>
                <a:lnTo>
                  <a:pt x="229" y="143"/>
                </a:lnTo>
                <a:lnTo>
                  <a:pt x="220" y="130"/>
                </a:lnTo>
                <a:lnTo>
                  <a:pt x="207" y="121"/>
                </a:lnTo>
                <a:lnTo>
                  <a:pt x="192" y="114"/>
                </a:lnTo>
                <a:lnTo>
                  <a:pt x="175" y="112"/>
                </a:lnTo>
                <a:close/>
                <a:moveTo>
                  <a:pt x="175" y="0"/>
                </a:moveTo>
                <a:lnTo>
                  <a:pt x="206" y="3"/>
                </a:lnTo>
                <a:lnTo>
                  <a:pt x="235" y="11"/>
                </a:lnTo>
                <a:lnTo>
                  <a:pt x="262" y="23"/>
                </a:lnTo>
                <a:lnTo>
                  <a:pt x="287" y="41"/>
                </a:lnTo>
                <a:lnTo>
                  <a:pt x="309" y="63"/>
                </a:lnTo>
                <a:lnTo>
                  <a:pt x="326" y="88"/>
                </a:lnTo>
                <a:lnTo>
                  <a:pt x="339" y="115"/>
                </a:lnTo>
                <a:lnTo>
                  <a:pt x="347" y="145"/>
                </a:lnTo>
                <a:lnTo>
                  <a:pt x="350" y="175"/>
                </a:lnTo>
                <a:lnTo>
                  <a:pt x="346" y="210"/>
                </a:lnTo>
                <a:lnTo>
                  <a:pt x="336" y="243"/>
                </a:lnTo>
                <a:lnTo>
                  <a:pt x="320" y="273"/>
                </a:lnTo>
                <a:lnTo>
                  <a:pt x="299" y="299"/>
                </a:lnTo>
                <a:lnTo>
                  <a:pt x="272" y="319"/>
                </a:lnTo>
                <a:lnTo>
                  <a:pt x="243" y="336"/>
                </a:lnTo>
                <a:lnTo>
                  <a:pt x="210" y="346"/>
                </a:lnTo>
                <a:lnTo>
                  <a:pt x="175" y="350"/>
                </a:lnTo>
                <a:lnTo>
                  <a:pt x="140" y="346"/>
                </a:lnTo>
                <a:lnTo>
                  <a:pt x="107" y="336"/>
                </a:lnTo>
                <a:lnTo>
                  <a:pt x="77" y="319"/>
                </a:lnTo>
                <a:lnTo>
                  <a:pt x="51" y="299"/>
                </a:lnTo>
                <a:lnTo>
                  <a:pt x="30" y="273"/>
                </a:lnTo>
                <a:lnTo>
                  <a:pt x="14" y="243"/>
                </a:lnTo>
                <a:lnTo>
                  <a:pt x="4" y="210"/>
                </a:lnTo>
                <a:lnTo>
                  <a:pt x="0" y="175"/>
                </a:lnTo>
                <a:lnTo>
                  <a:pt x="4" y="140"/>
                </a:lnTo>
                <a:lnTo>
                  <a:pt x="14" y="107"/>
                </a:lnTo>
                <a:lnTo>
                  <a:pt x="30" y="78"/>
                </a:lnTo>
                <a:lnTo>
                  <a:pt x="51" y="52"/>
                </a:lnTo>
                <a:lnTo>
                  <a:pt x="77" y="30"/>
                </a:lnTo>
                <a:lnTo>
                  <a:pt x="107" y="14"/>
                </a:lnTo>
                <a:lnTo>
                  <a:pt x="140" y="4"/>
                </a:lnTo>
                <a:lnTo>
                  <a:pt x="175" y="0"/>
                </a:lnTo>
                <a:close/>
              </a:path>
            </a:pathLst>
          </a:cu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050"/>
          </a:p>
        </p:txBody>
      </p:sp>
      <p:sp>
        <p:nvSpPr>
          <p:cNvPr id="200" name="Freeform 19"/>
          <p:cNvSpPr>
            <a:spLocks noEditPoints="1"/>
          </p:cNvSpPr>
          <p:nvPr/>
        </p:nvSpPr>
        <p:spPr bwMode="auto">
          <a:xfrm>
            <a:off x="5120229" y="2962436"/>
            <a:ext cx="23280" cy="27664"/>
          </a:xfrm>
          <a:custGeom>
            <a:avLst/>
            <a:gdLst>
              <a:gd name="T0" fmla="*/ 175 w 350"/>
              <a:gd name="T1" fmla="*/ 112 h 350"/>
              <a:gd name="T2" fmla="*/ 156 w 350"/>
              <a:gd name="T3" fmla="*/ 115 h 350"/>
              <a:gd name="T4" fmla="*/ 138 w 350"/>
              <a:gd name="T5" fmla="*/ 124 h 350"/>
              <a:gd name="T6" fmla="*/ 124 w 350"/>
              <a:gd name="T7" fmla="*/ 138 h 350"/>
              <a:gd name="T8" fmla="*/ 115 w 350"/>
              <a:gd name="T9" fmla="*/ 155 h 350"/>
              <a:gd name="T10" fmla="*/ 113 w 350"/>
              <a:gd name="T11" fmla="*/ 175 h 350"/>
              <a:gd name="T12" fmla="*/ 115 w 350"/>
              <a:gd name="T13" fmla="*/ 194 h 350"/>
              <a:gd name="T14" fmla="*/ 124 w 350"/>
              <a:gd name="T15" fmla="*/ 213 h 350"/>
              <a:gd name="T16" fmla="*/ 138 w 350"/>
              <a:gd name="T17" fmla="*/ 226 h 350"/>
              <a:gd name="T18" fmla="*/ 156 w 350"/>
              <a:gd name="T19" fmla="*/ 235 h 350"/>
              <a:gd name="T20" fmla="*/ 175 w 350"/>
              <a:gd name="T21" fmla="*/ 238 h 350"/>
              <a:gd name="T22" fmla="*/ 195 w 350"/>
              <a:gd name="T23" fmla="*/ 235 h 350"/>
              <a:gd name="T24" fmla="*/ 212 w 350"/>
              <a:gd name="T25" fmla="*/ 226 h 350"/>
              <a:gd name="T26" fmla="*/ 226 w 350"/>
              <a:gd name="T27" fmla="*/ 213 h 350"/>
              <a:gd name="T28" fmla="*/ 235 w 350"/>
              <a:gd name="T29" fmla="*/ 194 h 350"/>
              <a:gd name="T30" fmla="*/ 239 w 350"/>
              <a:gd name="T31" fmla="*/ 175 h 350"/>
              <a:gd name="T32" fmla="*/ 236 w 350"/>
              <a:gd name="T33" fmla="*/ 158 h 350"/>
              <a:gd name="T34" fmla="*/ 231 w 350"/>
              <a:gd name="T35" fmla="*/ 143 h 350"/>
              <a:gd name="T36" fmla="*/ 220 w 350"/>
              <a:gd name="T37" fmla="*/ 130 h 350"/>
              <a:gd name="T38" fmla="*/ 207 w 350"/>
              <a:gd name="T39" fmla="*/ 121 h 350"/>
              <a:gd name="T40" fmla="*/ 192 w 350"/>
              <a:gd name="T41" fmla="*/ 114 h 350"/>
              <a:gd name="T42" fmla="*/ 175 w 350"/>
              <a:gd name="T43" fmla="*/ 112 h 350"/>
              <a:gd name="T44" fmla="*/ 175 w 350"/>
              <a:gd name="T45" fmla="*/ 0 h 350"/>
              <a:gd name="T46" fmla="*/ 206 w 350"/>
              <a:gd name="T47" fmla="*/ 3 h 350"/>
              <a:gd name="T48" fmla="*/ 235 w 350"/>
              <a:gd name="T49" fmla="*/ 11 h 350"/>
              <a:gd name="T50" fmla="*/ 262 w 350"/>
              <a:gd name="T51" fmla="*/ 23 h 350"/>
              <a:gd name="T52" fmla="*/ 288 w 350"/>
              <a:gd name="T53" fmla="*/ 41 h 350"/>
              <a:gd name="T54" fmla="*/ 309 w 350"/>
              <a:gd name="T55" fmla="*/ 63 h 350"/>
              <a:gd name="T56" fmla="*/ 327 w 350"/>
              <a:gd name="T57" fmla="*/ 88 h 350"/>
              <a:gd name="T58" fmla="*/ 339 w 350"/>
              <a:gd name="T59" fmla="*/ 115 h 350"/>
              <a:gd name="T60" fmla="*/ 347 w 350"/>
              <a:gd name="T61" fmla="*/ 145 h 350"/>
              <a:gd name="T62" fmla="*/ 350 w 350"/>
              <a:gd name="T63" fmla="*/ 175 h 350"/>
              <a:gd name="T64" fmla="*/ 346 w 350"/>
              <a:gd name="T65" fmla="*/ 210 h 350"/>
              <a:gd name="T66" fmla="*/ 336 w 350"/>
              <a:gd name="T67" fmla="*/ 243 h 350"/>
              <a:gd name="T68" fmla="*/ 320 w 350"/>
              <a:gd name="T69" fmla="*/ 273 h 350"/>
              <a:gd name="T70" fmla="*/ 299 w 350"/>
              <a:gd name="T71" fmla="*/ 299 h 350"/>
              <a:gd name="T72" fmla="*/ 273 w 350"/>
              <a:gd name="T73" fmla="*/ 319 h 350"/>
              <a:gd name="T74" fmla="*/ 243 w 350"/>
              <a:gd name="T75" fmla="*/ 336 h 350"/>
              <a:gd name="T76" fmla="*/ 210 w 350"/>
              <a:gd name="T77" fmla="*/ 346 h 350"/>
              <a:gd name="T78" fmla="*/ 175 w 350"/>
              <a:gd name="T79" fmla="*/ 350 h 350"/>
              <a:gd name="T80" fmla="*/ 140 w 350"/>
              <a:gd name="T81" fmla="*/ 346 h 350"/>
              <a:gd name="T82" fmla="*/ 107 w 350"/>
              <a:gd name="T83" fmla="*/ 336 h 350"/>
              <a:gd name="T84" fmla="*/ 78 w 350"/>
              <a:gd name="T85" fmla="*/ 319 h 350"/>
              <a:gd name="T86" fmla="*/ 53 w 350"/>
              <a:gd name="T87" fmla="*/ 299 h 350"/>
              <a:gd name="T88" fmla="*/ 31 w 350"/>
              <a:gd name="T89" fmla="*/ 273 h 350"/>
              <a:gd name="T90" fmla="*/ 15 w 350"/>
              <a:gd name="T91" fmla="*/ 243 h 350"/>
              <a:gd name="T92" fmla="*/ 5 w 350"/>
              <a:gd name="T93" fmla="*/ 210 h 350"/>
              <a:gd name="T94" fmla="*/ 0 w 350"/>
              <a:gd name="T95" fmla="*/ 175 h 350"/>
              <a:gd name="T96" fmla="*/ 5 w 350"/>
              <a:gd name="T97" fmla="*/ 140 h 350"/>
              <a:gd name="T98" fmla="*/ 15 w 350"/>
              <a:gd name="T99" fmla="*/ 107 h 350"/>
              <a:gd name="T100" fmla="*/ 31 w 350"/>
              <a:gd name="T101" fmla="*/ 78 h 350"/>
              <a:gd name="T102" fmla="*/ 53 w 350"/>
              <a:gd name="T103" fmla="*/ 52 h 350"/>
              <a:gd name="T104" fmla="*/ 78 w 350"/>
              <a:gd name="T105" fmla="*/ 30 h 350"/>
              <a:gd name="T106" fmla="*/ 107 w 350"/>
              <a:gd name="T107" fmla="*/ 14 h 350"/>
              <a:gd name="T108" fmla="*/ 140 w 350"/>
              <a:gd name="T109" fmla="*/ 4 h 350"/>
              <a:gd name="T110" fmla="*/ 175 w 350"/>
              <a:gd name="T111"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0" h="350">
                <a:moveTo>
                  <a:pt x="175" y="112"/>
                </a:moveTo>
                <a:lnTo>
                  <a:pt x="156" y="115"/>
                </a:lnTo>
                <a:lnTo>
                  <a:pt x="138" y="124"/>
                </a:lnTo>
                <a:lnTo>
                  <a:pt x="124" y="138"/>
                </a:lnTo>
                <a:lnTo>
                  <a:pt x="115" y="155"/>
                </a:lnTo>
                <a:lnTo>
                  <a:pt x="113" y="175"/>
                </a:lnTo>
                <a:lnTo>
                  <a:pt x="115" y="194"/>
                </a:lnTo>
                <a:lnTo>
                  <a:pt x="124" y="213"/>
                </a:lnTo>
                <a:lnTo>
                  <a:pt x="138" y="226"/>
                </a:lnTo>
                <a:lnTo>
                  <a:pt x="156" y="235"/>
                </a:lnTo>
                <a:lnTo>
                  <a:pt x="175" y="238"/>
                </a:lnTo>
                <a:lnTo>
                  <a:pt x="195" y="235"/>
                </a:lnTo>
                <a:lnTo>
                  <a:pt x="212" y="226"/>
                </a:lnTo>
                <a:lnTo>
                  <a:pt x="226" y="213"/>
                </a:lnTo>
                <a:lnTo>
                  <a:pt x="235" y="194"/>
                </a:lnTo>
                <a:lnTo>
                  <a:pt x="239" y="175"/>
                </a:lnTo>
                <a:lnTo>
                  <a:pt x="236" y="158"/>
                </a:lnTo>
                <a:lnTo>
                  <a:pt x="231" y="143"/>
                </a:lnTo>
                <a:lnTo>
                  <a:pt x="220" y="130"/>
                </a:lnTo>
                <a:lnTo>
                  <a:pt x="207" y="121"/>
                </a:lnTo>
                <a:lnTo>
                  <a:pt x="192" y="114"/>
                </a:lnTo>
                <a:lnTo>
                  <a:pt x="175" y="112"/>
                </a:lnTo>
                <a:close/>
                <a:moveTo>
                  <a:pt x="175" y="0"/>
                </a:moveTo>
                <a:lnTo>
                  <a:pt x="206" y="3"/>
                </a:lnTo>
                <a:lnTo>
                  <a:pt x="235" y="11"/>
                </a:lnTo>
                <a:lnTo>
                  <a:pt x="262" y="23"/>
                </a:lnTo>
                <a:lnTo>
                  <a:pt x="288" y="41"/>
                </a:lnTo>
                <a:lnTo>
                  <a:pt x="309" y="63"/>
                </a:lnTo>
                <a:lnTo>
                  <a:pt x="327" y="88"/>
                </a:lnTo>
                <a:lnTo>
                  <a:pt x="339" y="115"/>
                </a:lnTo>
                <a:lnTo>
                  <a:pt x="347" y="145"/>
                </a:lnTo>
                <a:lnTo>
                  <a:pt x="350" y="175"/>
                </a:lnTo>
                <a:lnTo>
                  <a:pt x="346" y="210"/>
                </a:lnTo>
                <a:lnTo>
                  <a:pt x="336" y="243"/>
                </a:lnTo>
                <a:lnTo>
                  <a:pt x="320" y="273"/>
                </a:lnTo>
                <a:lnTo>
                  <a:pt x="299" y="299"/>
                </a:lnTo>
                <a:lnTo>
                  <a:pt x="273" y="319"/>
                </a:lnTo>
                <a:lnTo>
                  <a:pt x="243" y="336"/>
                </a:lnTo>
                <a:lnTo>
                  <a:pt x="210" y="346"/>
                </a:lnTo>
                <a:lnTo>
                  <a:pt x="175" y="350"/>
                </a:lnTo>
                <a:lnTo>
                  <a:pt x="140" y="346"/>
                </a:lnTo>
                <a:lnTo>
                  <a:pt x="107" y="336"/>
                </a:lnTo>
                <a:lnTo>
                  <a:pt x="78" y="319"/>
                </a:lnTo>
                <a:lnTo>
                  <a:pt x="53" y="299"/>
                </a:lnTo>
                <a:lnTo>
                  <a:pt x="31" y="273"/>
                </a:lnTo>
                <a:lnTo>
                  <a:pt x="15" y="243"/>
                </a:lnTo>
                <a:lnTo>
                  <a:pt x="5" y="210"/>
                </a:lnTo>
                <a:lnTo>
                  <a:pt x="0" y="175"/>
                </a:lnTo>
                <a:lnTo>
                  <a:pt x="5" y="140"/>
                </a:lnTo>
                <a:lnTo>
                  <a:pt x="15" y="107"/>
                </a:lnTo>
                <a:lnTo>
                  <a:pt x="31" y="78"/>
                </a:lnTo>
                <a:lnTo>
                  <a:pt x="53" y="52"/>
                </a:lnTo>
                <a:lnTo>
                  <a:pt x="78" y="30"/>
                </a:lnTo>
                <a:lnTo>
                  <a:pt x="107" y="14"/>
                </a:lnTo>
                <a:lnTo>
                  <a:pt x="140" y="4"/>
                </a:lnTo>
                <a:lnTo>
                  <a:pt x="175" y="0"/>
                </a:lnTo>
                <a:close/>
              </a:path>
            </a:pathLst>
          </a:cu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050"/>
          </a:p>
        </p:txBody>
      </p:sp>
      <p:sp>
        <p:nvSpPr>
          <p:cNvPr id="201" name="Freeform 20"/>
          <p:cNvSpPr>
            <a:spLocks/>
          </p:cNvSpPr>
          <p:nvPr/>
        </p:nvSpPr>
        <p:spPr bwMode="auto">
          <a:xfrm>
            <a:off x="5037456" y="2892213"/>
            <a:ext cx="11342" cy="8748"/>
          </a:xfrm>
          <a:custGeom>
            <a:avLst/>
            <a:gdLst>
              <a:gd name="T0" fmla="*/ 56 w 171"/>
              <a:gd name="T1" fmla="*/ 0 h 111"/>
              <a:gd name="T2" fmla="*/ 115 w 171"/>
              <a:gd name="T3" fmla="*/ 0 h 111"/>
              <a:gd name="T4" fmla="*/ 133 w 171"/>
              <a:gd name="T5" fmla="*/ 2 h 111"/>
              <a:gd name="T6" fmla="*/ 147 w 171"/>
              <a:gd name="T7" fmla="*/ 10 h 111"/>
              <a:gd name="T8" fmla="*/ 160 w 171"/>
              <a:gd name="T9" fmla="*/ 22 h 111"/>
              <a:gd name="T10" fmla="*/ 168 w 171"/>
              <a:gd name="T11" fmla="*/ 37 h 111"/>
              <a:gd name="T12" fmla="*/ 171 w 171"/>
              <a:gd name="T13" fmla="*/ 55 h 111"/>
              <a:gd name="T14" fmla="*/ 168 w 171"/>
              <a:gd name="T15" fmla="*/ 72 h 111"/>
              <a:gd name="T16" fmla="*/ 160 w 171"/>
              <a:gd name="T17" fmla="*/ 88 h 111"/>
              <a:gd name="T18" fmla="*/ 147 w 171"/>
              <a:gd name="T19" fmla="*/ 101 h 111"/>
              <a:gd name="T20" fmla="*/ 133 w 171"/>
              <a:gd name="T21" fmla="*/ 108 h 111"/>
              <a:gd name="T22" fmla="*/ 115 w 171"/>
              <a:gd name="T23" fmla="*/ 111 h 111"/>
              <a:gd name="T24" fmla="*/ 56 w 171"/>
              <a:gd name="T25" fmla="*/ 111 h 111"/>
              <a:gd name="T26" fmla="*/ 37 w 171"/>
              <a:gd name="T27" fmla="*/ 108 h 111"/>
              <a:gd name="T28" fmla="*/ 23 w 171"/>
              <a:gd name="T29" fmla="*/ 101 h 111"/>
              <a:gd name="T30" fmla="*/ 10 w 171"/>
              <a:gd name="T31" fmla="*/ 88 h 111"/>
              <a:gd name="T32" fmla="*/ 2 w 171"/>
              <a:gd name="T33" fmla="*/ 72 h 111"/>
              <a:gd name="T34" fmla="*/ 0 w 171"/>
              <a:gd name="T35" fmla="*/ 55 h 111"/>
              <a:gd name="T36" fmla="*/ 2 w 171"/>
              <a:gd name="T37" fmla="*/ 37 h 111"/>
              <a:gd name="T38" fmla="*/ 10 w 171"/>
              <a:gd name="T39" fmla="*/ 22 h 111"/>
              <a:gd name="T40" fmla="*/ 23 w 171"/>
              <a:gd name="T41" fmla="*/ 10 h 111"/>
              <a:gd name="T42" fmla="*/ 37 w 171"/>
              <a:gd name="T43" fmla="*/ 2 h 111"/>
              <a:gd name="T44" fmla="*/ 56 w 171"/>
              <a:gd name="T4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111">
                <a:moveTo>
                  <a:pt x="56" y="0"/>
                </a:moveTo>
                <a:lnTo>
                  <a:pt x="115" y="0"/>
                </a:lnTo>
                <a:lnTo>
                  <a:pt x="133" y="2"/>
                </a:lnTo>
                <a:lnTo>
                  <a:pt x="147" y="10"/>
                </a:lnTo>
                <a:lnTo>
                  <a:pt x="160" y="22"/>
                </a:lnTo>
                <a:lnTo>
                  <a:pt x="168" y="37"/>
                </a:lnTo>
                <a:lnTo>
                  <a:pt x="171" y="55"/>
                </a:lnTo>
                <a:lnTo>
                  <a:pt x="168" y="72"/>
                </a:lnTo>
                <a:lnTo>
                  <a:pt x="160" y="88"/>
                </a:lnTo>
                <a:lnTo>
                  <a:pt x="147" y="101"/>
                </a:lnTo>
                <a:lnTo>
                  <a:pt x="133" y="108"/>
                </a:lnTo>
                <a:lnTo>
                  <a:pt x="115" y="111"/>
                </a:lnTo>
                <a:lnTo>
                  <a:pt x="56" y="111"/>
                </a:lnTo>
                <a:lnTo>
                  <a:pt x="37" y="108"/>
                </a:lnTo>
                <a:lnTo>
                  <a:pt x="23" y="101"/>
                </a:lnTo>
                <a:lnTo>
                  <a:pt x="10" y="88"/>
                </a:lnTo>
                <a:lnTo>
                  <a:pt x="2" y="72"/>
                </a:lnTo>
                <a:lnTo>
                  <a:pt x="0" y="55"/>
                </a:lnTo>
                <a:lnTo>
                  <a:pt x="2" y="37"/>
                </a:lnTo>
                <a:lnTo>
                  <a:pt x="10" y="22"/>
                </a:lnTo>
                <a:lnTo>
                  <a:pt x="23" y="10"/>
                </a:lnTo>
                <a:lnTo>
                  <a:pt x="37" y="2"/>
                </a:lnTo>
                <a:lnTo>
                  <a:pt x="56" y="0"/>
                </a:lnTo>
                <a:close/>
              </a:path>
            </a:pathLst>
          </a:cu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050"/>
          </a:p>
        </p:txBody>
      </p:sp>
      <p:sp>
        <p:nvSpPr>
          <p:cNvPr id="202" name="Freeform 21"/>
          <p:cNvSpPr>
            <a:spLocks/>
          </p:cNvSpPr>
          <p:nvPr/>
        </p:nvSpPr>
        <p:spPr bwMode="auto">
          <a:xfrm>
            <a:off x="5037456" y="2906399"/>
            <a:ext cx="11342" cy="8748"/>
          </a:xfrm>
          <a:custGeom>
            <a:avLst/>
            <a:gdLst>
              <a:gd name="T0" fmla="*/ 56 w 171"/>
              <a:gd name="T1" fmla="*/ 0 h 111"/>
              <a:gd name="T2" fmla="*/ 115 w 171"/>
              <a:gd name="T3" fmla="*/ 0 h 111"/>
              <a:gd name="T4" fmla="*/ 133 w 171"/>
              <a:gd name="T5" fmla="*/ 2 h 111"/>
              <a:gd name="T6" fmla="*/ 147 w 171"/>
              <a:gd name="T7" fmla="*/ 10 h 111"/>
              <a:gd name="T8" fmla="*/ 160 w 171"/>
              <a:gd name="T9" fmla="*/ 23 h 111"/>
              <a:gd name="T10" fmla="*/ 168 w 171"/>
              <a:gd name="T11" fmla="*/ 38 h 111"/>
              <a:gd name="T12" fmla="*/ 171 w 171"/>
              <a:gd name="T13" fmla="*/ 55 h 111"/>
              <a:gd name="T14" fmla="*/ 168 w 171"/>
              <a:gd name="T15" fmla="*/ 74 h 111"/>
              <a:gd name="T16" fmla="*/ 160 w 171"/>
              <a:gd name="T17" fmla="*/ 88 h 111"/>
              <a:gd name="T18" fmla="*/ 147 w 171"/>
              <a:gd name="T19" fmla="*/ 101 h 111"/>
              <a:gd name="T20" fmla="*/ 133 w 171"/>
              <a:gd name="T21" fmla="*/ 109 h 111"/>
              <a:gd name="T22" fmla="*/ 115 w 171"/>
              <a:gd name="T23" fmla="*/ 111 h 111"/>
              <a:gd name="T24" fmla="*/ 56 w 171"/>
              <a:gd name="T25" fmla="*/ 111 h 111"/>
              <a:gd name="T26" fmla="*/ 37 w 171"/>
              <a:gd name="T27" fmla="*/ 109 h 111"/>
              <a:gd name="T28" fmla="*/ 23 w 171"/>
              <a:gd name="T29" fmla="*/ 101 h 111"/>
              <a:gd name="T30" fmla="*/ 10 w 171"/>
              <a:gd name="T31" fmla="*/ 88 h 111"/>
              <a:gd name="T32" fmla="*/ 2 w 171"/>
              <a:gd name="T33" fmla="*/ 74 h 111"/>
              <a:gd name="T34" fmla="*/ 0 w 171"/>
              <a:gd name="T35" fmla="*/ 55 h 111"/>
              <a:gd name="T36" fmla="*/ 2 w 171"/>
              <a:gd name="T37" fmla="*/ 38 h 111"/>
              <a:gd name="T38" fmla="*/ 10 w 171"/>
              <a:gd name="T39" fmla="*/ 23 h 111"/>
              <a:gd name="T40" fmla="*/ 23 w 171"/>
              <a:gd name="T41" fmla="*/ 10 h 111"/>
              <a:gd name="T42" fmla="*/ 37 w 171"/>
              <a:gd name="T43" fmla="*/ 2 h 111"/>
              <a:gd name="T44" fmla="*/ 56 w 171"/>
              <a:gd name="T4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111">
                <a:moveTo>
                  <a:pt x="56" y="0"/>
                </a:moveTo>
                <a:lnTo>
                  <a:pt x="115" y="0"/>
                </a:lnTo>
                <a:lnTo>
                  <a:pt x="133" y="2"/>
                </a:lnTo>
                <a:lnTo>
                  <a:pt x="147" y="10"/>
                </a:lnTo>
                <a:lnTo>
                  <a:pt x="160" y="23"/>
                </a:lnTo>
                <a:lnTo>
                  <a:pt x="168" y="38"/>
                </a:lnTo>
                <a:lnTo>
                  <a:pt x="171" y="55"/>
                </a:lnTo>
                <a:lnTo>
                  <a:pt x="168" y="74"/>
                </a:lnTo>
                <a:lnTo>
                  <a:pt x="160" y="88"/>
                </a:lnTo>
                <a:lnTo>
                  <a:pt x="147" y="101"/>
                </a:lnTo>
                <a:lnTo>
                  <a:pt x="133" y="109"/>
                </a:lnTo>
                <a:lnTo>
                  <a:pt x="115" y="111"/>
                </a:lnTo>
                <a:lnTo>
                  <a:pt x="56" y="111"/>
                </a:lnTo>
                <a:lnTo>
                  <a:pt x="37" y="109"/>
                </a:lnTo>
                <a:lnTo>
                  <a:pt x="23" y="101"/>
                </a:lnTo>
                <a:lnTo>
                  <a:pt x="10" y="88"/>
                </a:lnTo>
                <a:lnTo>
                  <a:pt x="2" y="74"/>
                </a:lnTo>
                <a:lnTo>
                  <a:pt x="0" y="55"/>
                </a:lnTo>
                <a:lnTo>
                  <a:pt x="2" y="38"/>
                </a:lnTo>
                <a:lnTo>
                  <a:pt x="10" y="23"/>
                </a:lnTo>
                <a:lnTo>
                  <a:pt x="23" y="10"/>
                </a:lnTo>
                <a:lnTo>
                  <a:pt x="37" y="2"/>
                </a:lnTo>
                <a:lnTo>
                  <a:pt x="56" y="0"/>
                </a:lnTo>
                <a:close/>
              </a:path>
            </a:pathLst>
          </a:cu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050"/>
          </a:p>
        </p:txBody>
      </p:sp>
      <p:sp>
        <p:nvSpPr>
          <p:cNvPr id="203" name="Freeform 22"/>
          <p:cNvSpPr>
            <a:spLocks noEditPoints="1"/>
          </p:cNvSpPr>
          <p:nvPr/>
        </p:nvSpPr>
        <p:spPr bwMode="auto">
          <a:xfrm>
            <a:off x="5009998" y="2718900"/>
            <a:ext cx="247722" cy="289879"/>
          </a:xfrm>
          <a:custGeom>
            <a:avLst/>
            <a:gdLst>
              <a:gd name="T0" fmla="*/ 185 w 3736"/>
              <a:gd name="T1" fmla="*/ 3069 h 3678"/>
              <a:gd name="T2" fmla="*/ 125 w 3736"/>
              <a:gd name="T3" fmla="*/ 3352 h 3678"/>
              <a:gd name="T4" fmla="*/ 325 w 3736"/>
              <a:gd name="T5" fmla="*/ 3554 h 3678"/>
              <a:gd name="T6" fmla="*/ 2002 w 3736"/>
              <a:gd name="T7" fmla="*/ 3518 h 3678"/>
              <a:gd name="T8" fmla="*/ 2140 w 3736"/>
              <a:gd name="T9" fmla="*/ 3266 h 3678"/>
              <a:gd name="T10" fmla="*/ 2002 w 3736"/>
              <a:gd name="T11" fmla="*/ 3013 h 3678"/>
              <a:gd name="T12" fmla="*/ 943 w 3736"/>
              <a:gd name="T13" fmla="*/ 2853 h 3678"/>
              <a:gd name="T14" fmla="*/ 2970 w 3736"/>
              <a:gd name="T15" fmla="*/ 2765 h 3678"/>
              <a:gd name="T16" fmla="*/ 3240 w 3736"/>
              <a:gd name="T17" fmla="*/ 2787 h 3678"/>
              <a:gd name="T18" fmla="*/ 3506 w 3736"/>
              <a:gd name="T19" fmla="*/ 2599 h 3678"/>
              <a:gd name="T20" fmla="*/ 302 w 3736"/>
              <a:gd name="T21" fmla="*/ 2099 h 3678"/>
              <a:gd name="T22" fmla="*/ 333 w 3736"/>
              <a:gd name="T23" fmla="*/ 2613 h 3678"/>
              <a:gd name="T24" fmla="*/ 3524 w 3736"/>
              <a:gd name="T25" fmla="*/ 1966 h 3678"/>
              <a:gd name="T26" fmla="*/ 3542 w 3736"/>
              <a:gd name="T27" fmla="*/ 2077 h 3678"/>
              <a:gd name="T28" fmla="*/ 3622 w 3736"/>
              <a:gd name="T29" fmla="*/ 1998 h 3678"/>
              <a:gd name="T30" fmla="*/ 893 w 3736"/>
              <a:gd name="T31" fmla="*/ 1458 h 3678"/>
              <a:gd name="T32" fmla="*/ 1843 w 3736"/>
              <a:gd name="T33" fmla="*/ 2616 h 3678"/>
              <a:gd name="T34" fmla="*/ 1132 w 3736"/>
              <a:gd name="T35" fmla="*/ 2414 h 3678"/>
              <a:gd name="T36" fmla="*/ 954 w 3736"/>
              <a:gd name="T37" fmla="*/ 2256 h 3678"/>
              <a:gd name="T38" fmla="*/ 1082 w 3736"/>
              <a:gd name="T39" fmla="*/ 2271 h 3678"/>
              <a:gd name="T40" fmla="*/ 1271 w 3736"/>
              <a:gd name="T41" fmla="*/ 1557 h 3678"/>
              <a:gd name="T42" fmla="*/ 1360 w 3736"/>
              <a:gd name="T43" fmla="*/ 1601 h 3678"/>
              <a:gd name="T44" fmla="*/ 1958 w 3736"/>
              <a:gd name="T45" fmla="*/ 2171 h 3678"/>
              <a:gd name="T46" fmla="*/ 1525 w 3736"/>
              <a:gd name="T47" fmla="*/ 1457 h 3678"/>
              <a:gd name="T48" fmla="*/ 2749 w 3736"/>
              <a:gd name="T49" fmla="*/ 361 h 3678"/>
              <a:gd name="T50" fmla="*/ 3541 w 3736"/>
              <a:gd name="T51" fmla="*/ 1844 h 3678"/>
              <a:gd name="T52" fmla="*/ 1658 w 3736"/>
              <a:gd name="T53" fmla="*/ 1439 h 3678"/>
              <a:gd name="T54" fmla="*/ 2419 w 3736"/>
              <a:gd name="T55" fmla="*/ 427 h 3678"/>
              <a:gd name="T56" fmla="*/ 2498 w 3736"/>
              <a:gd name="T57" fmla="*/ 124 h 3678"/>
              <a:gd name="T58" fmla="*/ 2441 w 3736"/>
              <a:gd name="T59" fmla="*/ 287 h 3678"/>
              <a:gd name="T60" fmla="*/ 2599 w 3736"/>
              <a:gd name="T61" fmla="*/ 347 h 3678"/>
              <a:gd name="T62" fmla="*/ 2672 w 3736"/>
              <a:gd name="T63" fmla="*/ 256 h 3678"/>
              <a:gd name="T64" fmla="*/ 2625 w 3736"/>
              <a:gd name="T65" fmla="*/ 136 h 3678"/>
              <a:gd name="T66" fmla="*/ 2665 w 3736"/>
              <a:gd name="T67" fmla="*/ 28 h 3678"/>
              <a:gd name="T68" fmla="*/ 3734 w 3736"/>
              <a:gd name="T69" fmla="*/ 1986 h 3678"/>
              <a:gd name="T70" fmla="*/ 3646 w 3736"/>
              <a:gd name="T71" fmla="*/ 2170 h 3678"/>
              <a:gd name="T72" fmla="*/ 3580 w 3736"/>
              <a:gd name="T73" fmla="*/ 2724 h 3678"/>
              <a:gd name="T74" fmla="*/ 3180 w 3736"/>
              <a:gd name="T75" fmla="*/ 2918 h 3678"/>
              <a:gd name="T76" fmla="*/ 2865 w 3736"/>
              <a:gd name="T77" fmla="*/ 2826 h 3678"/>
              <a:gd name="T78" fmla="*/ 2459 w 3736"/>
              <a:gd name="T79" fmla="*/ 2397 h 3678"/>
              <a:gd name="T80" fmla="*/ 3431 w 3736"/>
              <a:gd name="T81" fmla="*/ 2200 h 3678"/>
              <a:gd name="T82" fmla="*/ 3506 w 3736"/>
              <a:gd name="T83" fmla="*/ 2183 h 3678"/>
              <a:gd name="T84" fmla="*/ 1983 w 3736"/>
              <a:gd name="T85" fmla="*/ 1926 h 3678"/>
              <a:gd name="T86" fmla="*/ 2073 w 3736"/>
              <a:gd name="T87" fmla="*/ 2433 h 3678"/>
              <a:gd name="T88" fmla="*/ 2059 w 3736"/>
              <a:gd name="T89" fmla="*/ 2469 h 3678"/>
              <a:gd name="T90" fmla="*/ 2043 w 3736"/>
              <a:gd name="T91" fmla="*/ 2482 h 3678"/>
              <a:gd name="T92" fmla="*/ 2024 w 3736"/>
              <a:gd name="T93" fmla="*/ 2489 h 3678"/>
              <a:gd name="T94" fmla="*/ 1942 w 3736"/>
              <a:gd name="T95" fmla="*/ 2705 h 3678"/>
              <a:gd name="T96" fmla="*/ 1890 w 3736"/>
              <a:gd name="T97" fmla="*/ 2857 h 3678"/>
              <a:gd name="T98" fmla="*/ 2177 w 3736"/>
              <a:gd name="T99" fmla="*/ 3030 h 3678"/>
              <a:gd name="T100" fmla="*/ 2238 w 3736"/>
              <a:gd name="T101" fmla="*/ 3367 h 3678"/>
              <a:gd name="T102" fmla="*/ 2032 w 3736"/>
              <a:gd name="T103" fmla="*/ 3630 h 3678"/>
              <a:gd name="T104" fmla="*/ 311 w 3736"/>
              <a:gd name="T105" fmla="*/ 3666 h 3678"/>
              <a:gd name="T106" fmla="*/ 49 w 3736"/>
              <a:gd name="T107" fmla="*/ 3460 h 3678"/>
              <a:gd name="T108" fmla="*/ 28 w 3736"/>
              <a:gd name="T109" fmla="*/ 3116 h 3678"/>
              <a:gd name="T110" fmla="*/ 263 w 3736"/>
              <a:gd name="T111" fmla="*/ 2882 h 3678"/>
              <a:gd name="T112" fmla="*/ 317 w 3736"/>
              <a:gd name="T113" fmla="*/ 2724 h 3678"/>
              <a:gd name="T114" fmla="*/ 178 w 3736"/>
              <a:gd name="T115" fmla="*/ 2553 h 3678"/>
              <a:gd name="T116" fmla="*/ 284 w 3736"/>
              <a:gd name="T117" fmla="*/ 1975 h 3678"/>
              <a:gd name="T118" fmla="*/ 740 w 3736"/>
              <a:gd name="T119" fmla="*/ 1477 h 3678"/>
              <a:gd name="T120" fmla="*/ 963 w 3736"/>
              <a:gd name="T121" fmla="*/ 1310 h 3678"/>
              <a:gd name="T122" fmla="*/ 2410 w 3736"/>
              <a:gd name="T123" fmla="*/ 48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36" h="3678">
                <a:moveTo>
                  <a:pt x="413" y="2964"/>
                </a:moveTo>
                <a:lnTo>
                  <a:pt x="367" y="2968"/>
                </a:lnTo>
                <a:lnTo>
                  <a:pt x="325" y="2978"/>
                </a:lnTo>
                <a:lnTo>
                  <a:pt x="286" y="2993"/>
                </a:lnTo>
                <a:lnTo>
                  <a:pt x="248" y="3013"/>
                </a:lnTo>
                <a:lnTo>
                  <a:pt x="215" y="3039"/>
                </a:lnTo>
                <a:lnTo>
                  <a:pt x="185" y="3069"/>
                </a:lnTo>
                <a:lnTo>
                  <a:pt x="160" y="3102"/>
                </a:lnTo>
                <a:lnTo>
                  <a:pt x="139" y="3139"/>
                </a:lnTo>
                <a:lnTo>
                  <a:pt x="125" y="3179"/>
                </a:lnTo>
                <a:lnTo>
                  <a:pt x="114" y="3222"/>
                </a:lnTo>
                <a:lnTo>
                  <a:pt x="111" y="3266"/>
                </a:lnTo>
                <a:lnTo>
                  <a:pt x="114" y="3310"/>
                </a:lnTo>
                <a:lnTo>
                  <a:pt x="125" y="3352"/>
                </a:lnTo>
                <a:lnTo>
                  <a:pt x="139" y="3393"/>
                </a:lnTo>
                <a:lnTo>
                  <a:pt x="160" y="3430"/>
                </a:lnTo>
                <a:lnTo>
                  <a:pt x="185" y="3464"/>
                </a:lnTo>
                <a:lnTo>
                  <a:pt x="215" y="3493"/>
                </a:lnTo>
                <a:lnTo>
                  <a:pt x="248" y="3518"/>
                </a:lnTo>
                <a:lnTo>
                  <a:pt x="286" y="3538"/>
                </a:lnTo>
                <a:lnTo>
                  <a:pt x="325" y="3554"/>
                </a:lnTo>
                <a:lnTo>
                  <a:pt x="367" y="3563"/>
                </a:lnTo>
                <a:lnTo>
                  <a:pt x="413" y="3567"/>
                </a:lnTo>
                <a:lnTo>
                  <a:pt x="1838" y="3567"/>
                </a:lnTo>
                <a:lnTo>
                  <a:pt x="1882" y="3563"/>
                </a:lnTo>
                <a:lnTo>
                  <a:pt x="1925" y="3554"/>
                </a:lnTo>
                <a:lnTo>
                  <a:pt x="1965" y="3538"/>
                </a:lnTo>
                <a:lnTo>
                  <a:pt x="2002" y="3518"/>
                </a:lnTo>
                <a:lnTo>
                  <a:pt x="2035" y="3493"/>
                </a:lnTo>
                <a:lnTo>
                  <a:pt x="2065" y="3464"/>
                </a:lnTo>
                <a:lnTo>
                  <a:pt x="2091" y="3430"/>
                </a:lnTo>
                <a:lnTo>
                  <a:pt x="2111" y="3393"/>
                </a:lnTo>
                <a:lnTo>
                  <a:pt x="2126" y="3352"/>
                </a:lnTo>
                <a:lnTo>
                  <a:pt x="2136" y="3310"/>
                </a:lnTo>
                <a:lnTo>
                  <a:pt x="2140" y="3266"/>
                </a:lnTo>
                <a:lnTo>
                  <a:pt x="2136" y="3222"/>
                </a:lnTo>
                <a:lnTo>
                  <a:pt x="2126" y="3179"/>
                </a:lnTo>
                <a:lnTo>
                  <a:pt x="2111" y="3139"/>
                </a:lnTo>
                <a:lnTo>
                  <a:pt x="2091" y="3102"/>
                </a:lnTo>
                <a:lnTo>
                  <a:pt x="2065" y="3069"/>
                </a:lnTo>
                <a:lnTo>
                  <a:pt x="2035" y="3039"/>
                </a:lnTo>
                <a:lnTo>
                  <a:pt x="2002" y="3013"/>
                </a:lnTo>
                <a:lnTo>
                  <a:pt x="1965" y="2993"/>
                </a:lnTo>
                <a:lnTo>
                  <a:pt x="1925" y="2978"/>
                </a:lnTo>
                <a:lnTo>
                  <a:pt x="1882" y="2968"/>
                </a:lnTo>
                <a:lnTo>
                  <a:pt x="1838" y="2964"/>
                </a:lnTo>
                <a:lnTo>
                  <a:pt x="413" y="2964"/>
                </a:lnTo>
                <a:close/>
                <a:moveTo>
                  <a:pt x="943" y="2727"/>
                </a:moveTo>
                <a:lnTo>
                  <a:pt x="943" y="2853"/>
                </a:lnTo>
                <a:lnTo>
                  <a:pt x="1307" y="2853"/>
                </a:lnTo>
                <a:lnTo>
                  <a:pt x="1307" y="2727"/>
                </a:lnTo>
                <a:lnTo>
                  <a:pt x="943" y="2727"/>
                </a:lnTo>
                <a:close/>
                <a:moveTo>
                  <a:pt x="3407" y="2328"/>
                </a:moveTo>
                <a:lnTo>
                  <a:pt x="2754" y="2590"/>
                </a:lnTo>
                <a:lnTo>
                  <a:pt x="2936" y="2741"/>
                </a:lnTo>
                <a:lnTo>
                  <a:pt x="2970" y="2765"/>
                </a:lnTo>
                <a:lnTo>
                  <a:pt x="3005" y="2783"/>
                </a:lnTo>
                <a:lnTo>
                  <a:pt x="3042" y="2797"/>
                </a:lnTo>
                <a:lnTo>
                  <a:pt x="3081" y="2806"/>
                </a:lnTo>
                <a:lnTo>
                  <a:pt x="3121" y="2809"/>
                </a:lnTo>
                <a:lnTo>
                  <a:pt x="3161" y="2808"/>
                </a:lnTo>
                <a:lnTo>
                  <a:pt x="3201" y="2800"/>
                </a:lnTo>
                <a:lnTo>
                  <a:pt x="3240" y="2787"/>
                </a:lnTo>
                <a:lnTo>
                  <a:pt x="3429" y="2711"/>
                </a:lnTo>
                <a:lnTo>
                  <a:pt x="3452" y="2700"/>
                </a:lnTo>
                <a:lnTo>
                  <a:pt x="3470" y="2684"/>
                </a:lnTo>
                <a:lnTo>
                  <a:pt x="3485" y="2666"/>
                </a:lnTo>
                <a:lnTo>
                  <a:pt x="3496" y="2646"/>
                </a:lnTo>
                <a:lnTo>
                  <a:pt x="3504" y="2623"/>
                </a:lnTo>
                <a:lnTo>
                  <a:pt x="3506" y="2599"/>
                </a:lnTo>
                <a:lnTo>
                  <a:pt x="3504" y="2575"/>
                </a:lnTo>
                <a:lnTo>
                  <a:pt x="3497" y="2551"/>
                </a:lnTo>
                <a:lnTo>
                  <a:pt x="3407" y="2328"/>
                </a:lnTo>
                <a:close/>
                <a:moveTo>
                  <a:pt x="353" y="2073"/>
                </a:moveTo>
                <a:lnTo>
                  <a:pt x="333" y="2076"/>
                </a:lnTo>
                <a:lnTo>
                  <a:pt x="315" y="2085"/>
                </a:lnTo>
                <a:lnTo>
                  <a:pt x="302" y="2099"/>
                </a:lnTo>
                <a:lnTo>
                  <a:pt x="292" y="2116"/>
                </a:lnTo>
                <a:lnTo>
                  <a:pt x="289" y="2136"/>
                </a:lnTo>
                <a:lnTo>
                  <a:pt x="289" y="2553"/>
                </a:lnTo>
                <a:lnTo>
                  <a:pt x="292" y="2572"/>
                </a:lnTo>
                <a:lnTo>
                  <a:pt x="302" y="2590"/>
                </a:lnTo>
                <a:lnTo>
                  <a:pt x="315" y="2604"/>
                </a:lnTo>
                <a:lnTo>
                  <a:pt x="333" y="2613"/>
                </a:lnTo>
                <a:lnTo>
                  <a:pt x="353" y="2616"/>
                </a:lnTo>
                <a:lnTo>
                  <a:pt x="713" y="2616"/>
                </a:lnTo>
                <a:lnTo>
                  <a:pt x="713" y="2073"/>
                </a:lnTo>
                <a:lnTo>
                  <a:pt x="353" y="2073"/>
                </a:lnTo>
                <a:close/>
                <a:moveTo>
                  <a:pt x="3562" y="1955"/>
                </a:moveTo>
                <a:lnTo>
                  <a:pt x="3542" y="1957"/>
                </a:lnTo>
                <a:lnTo>
                  <a:pt x="3524" y="1966"/>
                </a:lnTo>
                <a:lnTo>
                  <a:pt x="3511" y="1980"/>
                </a:lnTo>
                <a:lnTo>
                  <a:pt x="3502" y="1998"/>
                </a:lnTo>
                <a:lnTo>
                  <a:pt x="3498" y="2017"/>
                </a:lnTo>
                <a:lnTo>
                  <a:pt x="3502" y="2038"/>
                </a:lnTo>
                <a:lnTo>
                  <a:pt x="3511" y="2055"/>
                </a:lnTo>
                <a:lnTo>
                  <a:pt x="3524" y="2068"/>
                </a:lnTo>
                <a:lnTo>
                  <a:pt x="3542" y="2077"/>
                </a:lnTo>
                <a:lnTo>
                  <a:pt x="3562" y="2081"/>
                </a:lnTo>
                <a:lnTo>
                  <a:pt x="3582" y="2077"/>
                </a:lnTo>
                <a:lnTo>
                  <a:pt x="3599" y="2068"/>
                </a:lnTo>
                <a:lnTo>
                  <a:pt x="3613" y="2055"/>
                </a:lnTo>
                <a:lnTo>
                  <a:pt x="3622" y="2038"/>
                </a:lnTo>
                <a:lnTo>
                  <a:pt x="3625" y="2017"/>
                </a:lnTo>
                <a:lnTo>
                  <a:pt x="3622" y="1998"/>
                </a:lnTo>
                <a:lnTo>
                  <a:pt x="3613" y="1980"/>
                </a:lnTo>
                <a:lnTo>
                  <a:pt x="3599" y="1966"/>
                </a:lnTo>
                <a:lnTo>
                  <a:pt x="3582" y="1957"/>
                </a:lnTo>
                <a:lnTo>
                  <a:pt x="3562" y="1955"/>
                </a:lnTo>
                <a:close/>
                <a:moveTo>
                  <a:pt x="950" y="1428"/>
                </a:moveTo>
                <a:lnTo>
                  <a:pt x="921" y="1441"/>
                </a:lnTo>
                <a:lnTo>
                  <a:pt x="893" y="1458"/>
                </a:lnTo>
                <a:lnTo>
                  <a:pt x="871" y="1481"/>
                </a:lnTo>
                <a:lnTo>
                  <a:pt x="851" y="1507"/>
                </a:lnTo>
                <a:lnTo>
                  <a:pt x="837" y="1536"/>
                </a:lnTo>
                <a:lnTo>
                  <a:pt x="828" y="1568"/>
                </a:lnTo>
                <a:lnTo>
                  <a:pt x="824" y="1601"/>
                </a:lnTo>
                <a:lnTo>
                  <a:pt x="824" y="2616"/>
                </a:lnTo>
                <a:lnTo>
                  <a:pt x="1843" y="2616"/>
                </a:lnTo>
                <a:lnTo>
                  <a:pt x="1843" y="2489"/>
                </a:lnTo>
                <a:lnTo>
                  <a:pt x="1556" y="2489"/>
                </a:lnTo>
                <a:lnTo>
                  <a:pt x="1468" y="2487"/>
                </a:lnTo>
                <a:lnTo>
                  <a:pt x="1382" y="2478"/>
                </a:lnTo>
                <a:lnTo>
                  <a:pt x="1297" y="2462"/>
                </a:lnTo>
                <a:lnTo>
                  <a:pt x="1213" y="2441"/>
                </a:lnTo>
                <a:lnTo>
                  <a:pt x="1132" y="2414"/>
                </a:lnTo>
                <a:lnTo>
                  <a:pt x="1050" y="2382"/>
                </a:lnTo>
                <a:lnTo>
                  <a:pt x="1026" y="2369"/>
                </a:lnTo>
                <a:lnTo>
                  <a:pt x="1005" y="2352"/>
                </a:lnTo>
                <a:lnTo>
                  <a:pt x="985" y="2331"/>
                </a:lnTo>
                <a:lnTo>
                  <a:pt x="971" y="2309"/>
                </a:lnTo>
                <a:lnTo>
                  <a:pt x="960" y="2284"/>
                </a:lnTo>
                <a:lnTo>
                  <a:pt x="954" y="2256"/>
                </a:lnTo>
                <a:lnTo>
                  <a:pt x="950" y="2228"/>
                </a:lnTo>
                <a:lnTo>
                  <a:pt x="950" y="1428"/>
                </a:lnTo>
                <a:close/>
                <a:moveTo>
                  <a:pt x="1062" y="1419"/>
                </a:moveTo>
                <a:lnTo>
                  <a:pt x="1062" y="2228"/>
                </a:lnTo>
                <a:lnTo>
                  <a:pt x="1065" y="2245"/>
                </a:lnTo>
                <a:lnTo>
                  <a:pt x="1071" y="2259"/>
                </a:lnTo>
                <a:lnTo>
                  <a:pt x="1082" y="2271"/>
                </a:lnTo>
                <a:lnTo>
                  <a:pt x="1095" y="2280"/>
                </a:lnTo>
                <a:lnTo>
                  <a:pt x="1171" y="2311"/>
                </a:lnTo>
                <a:lnTo>
                  <a:pt x="1248" y="2335"/>
                </a:lnTo>
                <a:lnTo>
                  <a:pt x="1248" y="1601"/>
                </a:lnTo>
                <a:lnTo>
                  <a:pt x="1251" y="1584"/>
                </a:lnTo>
                <a:lnTo>
                  <a:pt x="1259" y="1568"/>
                </a:lnTo>
                <a:lnTo>
                  <a:pt x="1271" y="1557"/>
                </a:lnTo>
                <a:lnTo>
                  <a:pt x="1286" y="1549"/>
                </a:lnTo>
                <a:lnTo>
                  <a:pt x="1304" y="1545"/>
                </a:lnTo>
                <a:lnTo>
                  <a:pt x="1321" y="1549"/>
                </a:lnTo>
                <a:lnTo>
                  <a:pt x="1337" y="1557"/>
                </a:lnTo>
                <a:lnTo>
                  <a:pt x="1348" y="1568"/>
                </a:lnTo>
                <a:lnTo>
                  <a:pt x="1356" y="1584"/>
                </a:lnTo>
                <a:lnTo>
                  <a:pt x="1360" y="1601"/>
                </a:lnTo>
                <a:lnTo>
                  <a:pt x="1360" y="2361"/>
                </a:lnTo>
                <a:lnTo>
                  <a:pt x="1424" y="2370"/>
                </a:lnTo>
                <a:lnTo>
                  <a:pt x="1490" y="2376"/>
                </a:lnTo>
                <a:lnTo>
                  <a:pt x="1556" y="2378"/>
                </a:lnTo>
                <a:lnTo>
                  <a:pt x="1961" y="2378"/>
                </a:lnTo>
                <a:lnTo>
                  <a:pt x="1961" y="2221"/>
                </a:lnTo>
                <a:lnTo>
                  <a:pt x="1958" y="2171"/>
                </a:lnTo>
                <a:lnTo>
                  <a:pt x="1949" y="2123"/>
                </a:lnTo>
                <a:lnTo>
                  <a:pt x="1936" y="2076"/>
                </a:lnTo>
                <a:lnTo>
                  <a:pt x="1915" y="2031"/>
                </a:lnTo>
                <a:lnTo>
                  <a:pt x="1890" y="1988"/>
                </a:lnTo>
                <a:lnTo>
                  <a:pt x="1566" y="1500"/>
                </a:lnTo>
                <a:lnTo>
                  <a:pt x="1547" y="1477"/>
                </a:lnTo>
                <a:lnTo>
                  <a:pt x="1525" y="1457"/>
                </a:lnTo>
                <a:lnTo>
                  <a:pt x="1500" y="1441"/>
                </a:lnTo>
                <a:lnTo>
                  <a:pt x="1473" y="1428"/>
                </a:lnTo>
                <a:lnTo>
                  <a:pt x="1445" y="1422"/>
                </a:lnTo>
                <a:lnTo>
                  <a:pt x="1414" y="1419"/>
                </a:lnTo>
                <a:lnTo>
                  <a:pt x="1062" y="1419"/>
                </a:lnTo>
                <a:close/>
                <a:moveTo>
                  <a:pt x="2753" y="353"/>
                </a:moveTo>
                <a:lnTo>
                  <a:pt x="2749" y="361"/>
                </a:lnTo>
                <a:lnTo>
                  <a:pt x="2571" y="659"/>
                </a:lnTo>
                <a:lnTo>
                  <a:pt x="3419" y="1917"/>
                </a:lnTo>
                <a:lnTo>
                  <a:pt x="3437" y="1895"/>
                </a:lnTo>
                <a:lnTo>
                  <a:pt x="3460" y="1876"/>
                </a:lnTo>
                <a:lnTo>
                  <a:pt x="3485" y="1861"/>
                </a:lnTo>
                <a:lnTo>
                  <a:pt x="3512" y="1850"/>
                </a:lnTo>
                <a:lnTo>
                  <a:pt x="3541" y="1844"/>
                </a:lnTo>
                <a:lnTo>
                  <a:pt x="2753" y="353"/>
                </a:lnTo>
                <a:close/>
                <a:moveTo>
                  <a:pt x="2334" y="320"/>
                </a:moveTo>
                <a:lnTo>
                  <a:pt x="1562" y="1348"/>
                </a:lnTo>
                <a:lnTo>
                  <a:pt x="1590" y="1366"/>
                </a:lnTo>
                <a:lnTo>
                  <a:pt x="1616" y="1387"/>
                </a:lnTo>
                <a:lnTo>
                  <a:pt x="1638" y="1411"/>
                </a:lnTo>
                <a:lnTo>
                  <a:pt x="1658" y="1439"/>
                </a:lnTo>
                <a:lnTo>
                  <a:pt x="1827" y="1690"/>
                </a:lnTo>
                <a:lnTo>
                  <a:pt x="2555" y="467"/>
                </a:lnTo>
                <a:lnTo>
                  <a:pt x="2551" y="467"/>
                </a:lnTo>
                <a:lnTo>
                  <a:pt x="2515" y="465"/>
                </a:lnTo>
                <a:lnTo>
                  <a:pt x="2481" y="457"/>
                </a:lnTo>
                <a:lnTo>
                  <a:pt x="2448" y="444"/>
                </a:lnTo>
                <a:lnTo>
                  <a:pt x="2419" y="427"/>
                </a:lnTo>
                <a:lnTo>
                  <a:pt x="2391" y="405"/>
                </a:lnTo>
                <a:lnTo>
                  <a:pt x="2369" y="380"/>
                </a:lnTo>
                <a:lnTo>
                  <a:pt x="2349" y="351"/>
                </a:lnTo>
                <a:lnTo>
                  <a:pt x="2334" y="320"/>
                </a:lnTo>
                <a:close/>
                <a:moveTo>
                  <a:pt x="2551" y="111"/>
                </a:moveTo>
                <a:lnTo>
                  <a:pt x="2523" y="115"/>
                </a:lnTo>
                <a:lnTo>
                  <a:pt x="2498" y="124"/>
                </a:lnTo>
                <a:lnTo>
                  <a:pt x="2475" y="138"/>
                </a:lnTo>
                <a:lnTo>
                  <a:pt x="2456" y="157"/>
                </a:lnTo>
                <a:lnTo>
                  <a:pt x="2441" y="180"/>
                </a:lnTo>
                <a:lnTo>
                  <a:pt x="2432" y="205"/>
                </a:lnTo>
                <a:lnTo>
                  <a:pt x="2429" y="234"/>
                </a:lnTo>
                <a:lnTo>
                  <a:pt x="2432" y="262"/>
                </a:lnTo>
                <a:lnTo>
                  <a:pt x="2441" y="287"/>
                </a:lnTo>
                <a:lnTo>
                  <a:pt x="2456" y="311"/>
                </a:lnTo>
                <a:lnTo>
                  <a:pt x="2475" y="329"/>
                </a:lnTo>
                <a:lnTo>
                  <a:pt x="2498" y="344"/>
                </a:lnTo>
                <a:lnTo>
                  <a:pt x="2523" y="353"/>
                </a:lnTo>
                <a:lnTo>
                  <a:pt x="2551" y="356"/>
                </a:lnTo>
                <a:lnTo>
                  <a:pt x="2576" y="354"/>
                </a:lnTo>
                <a:lnTo>
                  <a:pt x="2599" y="347"/>
                </a:lnTo>
                <a:lnTo>
                  <a:pt x="2619" y="336"/>
                </a:lnTo>
                <a:lnTo>
                  <a:pt x="2638" y="321"/>
                </a:lnTo>
                <a:lnTo>
                  <a:pt x="2653" y="303"/>
                </a:lnTo>
                <a:lnTo>
                  <a:pt x="2656" y="298"/>
                </a:lnTo>
                <a:lnTo>
                  <a:pt x="2657" y="297"/>
                </a:lnTo>
                <a:lnTo>
                  <a:pt x="2666" y="278"/>
                </a:lnTo>
                <a:lnTo>
                  <a:pt x="2672" y="256"/>
                </a:lnTo>
                <a:lnTo>
                  <a:pt x="2674" y="234"/>
                </a:lnTo>
                <a:lnTo>
                  <a:pt x="2672" y="210"/>
                </a:lnTo>
                <a:lnTo>
                  <a:pt x="2665" y="187"/>
                </a:lnTo>
                <a:lnTo>
                  <a:pt x="2661" y="180"/>
                </a:lnTo>
                <a:lnTo>
                  <a:pt x="2658" y="174"/>
                </a:lnTo>
                <a:lnTo>
                  <a:pt x="2643" y="153"/>
                </a:lnTo>
                <a:lnTo>
                  <a:pt x="2625" y="136"/>
                </a:lnTo>
                <a:lnTo>
                  <a:pt x="2603" y="123"/>
                </a:lnTo>
                <a:lnTo>
                  <a:pt x="2579" y="115"/>
                </a:lnTo>
                <a:lnTo>
                  <a:pt x="2551" y="111"/>
                </a:lnTo>
                <a:close/>
                <a:moveTo>
                  <a:pt x="2551" y="0"/>
                </a:moveTo>
                <a:lnTo>
                  <a:pt x="2591" y="3"/>
                </a:lnTo>
                <a:lnTo>
                  <a:pt x="2630" y="12"/>
                </a:lnTo>
                <a:lnTo>
                  <a:pt x="2665" y="28"/>
                </a:lnTo>
                <a:lnTo>
                  <a:pt x="2696" y="50"/>
                </a:lnTo>
                <a:lnTo>
                  <a:pt x="2724" y="75"/>
                </a:lnTo>
                <a:lnTo>
                  <a:pt x="2747" y="106"/>
                </a:lnTo>
                <a:lnTo>
                  <a:pt x="2766" y="138"/>
                </a:lnTo>
                <a:lnTo>
                  <a:pt x="3713" y="1930"/>
                </a:lnTo>
                <a:lnTo>
                  <a:pt x="3726" y="1957"/>
                </a:lnTo>
                <a:lnTo>
                  <a:pt x="3734" y="1986"/>
                </a:lnTo>
                <a:lnTo>
                  <a:pt x="3736" y="2017"/>
                </a:lnTo>
                <a:lnTo>
                  <a:pt x="3733" y="2050"/>
                </a:lnTo>
                <a:lnTo>
                  <a:pt x="3725" y="2080"/>
                </a:lnTo>
                <a:lnTo>
                  <a:pt x="3711" y="2108"/>
                </a:lnTo>
                <a:lnTo>
                  <a:pt x="3693" y="2132"/>
                </a:lnTo>
                <a:lnTo>
                  <a:pt x="3672" y="2153"/>
                </a:lnTo>
                <a:lnTo>
                  <a:pt x="3646" y="2170"/>
                </a:lnTo>
                <a:lnTo>
                  <a:pt x="3617" y="2183"/>
                </a:lnTo>
                <a:lnTo>
                  <a:pt x="3617" y="2612"/>
                </a:lnTo>
                <a:lnTo>
                  <a:pt x="3617" y="2620"/>
                </a:lnTo>
                <a:lnTo>
                  <a:pt x="3616" y="2626"/>
                </a:lnTo>
                <a:lnTo>
                  <a:pt x="3609" y="2660"/>
                </a:lnTo>
                <a:lnTo>
                  <a:pt x="3597" y="2693"/>
                </a:lnTo>
                <a:lnTo>
                  <a:pt x="3580" y="2724"/>
                </a:lnTo>
                <a:lnTo>
                  <a:pt x="3559" y="2752"/>
                </a:lnTo>
                <a:lnTo>
                  <a:pt x="3533" y="2777"/>
                </a:lnTo>
                <a:lnTo>
                  <a:pt x="3504" y="2799"/>
                </a:lnTo>
                <a:lnTo>
                  <a:pt x="3471" y="2815"/>
                </a:lnTo>
                <a:lnTo>
                  <a:pt x="3282" y="2891"/>
                </a:lnTo>
                <a:lnTo>
                  <a:pt x="3231" y="2908"/>
                </a:lnTo>
                <a:lnTo>
                  <a:pt x="3180" y="2918"/>
                </a:lnTo>
                <a:lnTo>
                  <a:pt x="3127" y="2920"/>
                </a:lnTo>
                <a:lnTo>
                  <a:pt x="3081" y="2918"/>
                </a:lnTo>
                <a:lnTo>
                  <a:pt x="3034" y="2910"/>
                </a:lnTo>
                <a:lnTo>
                  <a:pt x="2989" y="2896"/>
                </a:lnTo>
                <a:lnTo>
                  <a:pt x="2946" y="2878"/>
                </a:lnTo>
                <a:lnTo>
                  <a:pt x="2904" y="2855"/>
                </a:lnTo>
                <a:lnTo>
                  <a:pt x="2865" y="2826"/>
                </a:lnTo>
                <a:lnTo>
                  <a:pt x="2454" y="2487"/>
                </a:lnTo>
                <a:lnTo>
                  <a:pt x="2442" y="2474"/>
                </a:lnTo>
                <a:lnTo>
                  <a:pt x="2436" y="2458"/>
                </a:lnTo>
                <a:lnTo>
                  <a:pt x="2433" y="2441"/>
                </a:lnTo>
                <a:lnTo>
                  <a:pt x="2438" y="2424"/>
                </a:lnTo>
                <a:lnTo>
                  <a:pt x="2447" y="2409"/>
                </a:lnTo>
                <a:lnTo>
                  <a:pt x="2459" y="2397"/>
                </a:lnTo>
                <a:lnTo>
                  <a:pt x="2475" y="2390"/>
                </a:lnTo>
                <a:lnTo>
                  <a:pt x="2492" y="2388"/>
                </a:lnTo>
                <a:lnTo>
                  <a:pt x="2509" y="2393"/>
                </a:lnTo>
                <a:lnTo>
                  <a:pt x="2525" y="2402"/>
                </a:lnTo>
                <a:lnTo>
                  <a:pt x="2656" y="2509"/>
                </a:lnTo>
                <a:lnTo>
                  <a:pt x="3418" y="2203"/>
                </a:lnTo>
                <a:lnTo>
                  <a:pt x="3431" y="2200"/>
                </a:lnTo>
                <a:lnTo>
                  <a:pt x="3446" y="2200"/>
                </a:lnTo>
                <a:lnTo>
                  <a:pt x="3460" y="2204"/>
                </a:lnTo>
                <a:lnTo>
                  <a:pt x="3472" y="2211"/>
                </a:lnTo>
                <a:lnTo>
                  <a:pt x="3482" y="2221"/>
                </a:lnTo>
                <a:lnTo>
                  <a:pt x="3490" y="2235"/>
                </a:lnTo>
                <a:lnTo>
                  <a:pt x="3506" y="2275"/>
                </a:lnTo>
                <a:lnTo>
                  <a:pt x="3506" y="2183"/>
                </a:lnTo>
                <a:lnTo>
                  <a:pt x="3478" y="2170"/>
                </a:lnTo>
                <a:lnTo>
                  <a:pt x="3452" y="2152"/>
                </a:lnTo>
                <a:lnTo>
                  <a:pt x="3429" y="2131"/>
                </a:lnTo>
                <a:lnTo>
                  <a:pt x="3411" y="2106"/>
                </a:lnTo>
                <a:lnTo>
                  <a:pt x="2507" y="766"/>
                </a:lnTo>
                <a:lnTo>
                  <a:pt x="1895" y="1794"/>
                </a:lnTo>
                <a:lnTo>
                  <a:pt x="1983" y="1926"/>
                </a:lnTo>
                <a:lnTo>
                  <a:pt x="2010" y="1971"/>
                </a:lnTo>
                <a:lnTo>
                  <a:pt x="2032" y="2018"/>
                </a:lnTo>
                <a:lnTo>
                  <a:pt x="2050" y="2067"/>
                </a:lnTo>
                <a:lnTo>
                  <a:pt x="2063" y="2117"/>
                </a:lnTo>
                <a:lnTo>
                  <a:pt x="2069" y="2168"/>
                </a:lnTo>
                <a:lnTo>
                  <a:pt x="2073" y="2221"/>
                </a:lnTo>
                <a:lnTo>
                  <a:pt x="2073" y="2433"/>
                </a:lnTo>
                <a:lnTo>
                  <a:pt x="2072" y="2441"/>
                </a:lnTo>
                <a:lnTo>
                  <a:pt x="2069" y="2452"/>
                </a:lnTo>
                <a:lnTo>
                  <a:pt x="2066" y="2460"/>
                </a:lnTo>
                <a:lnTo>
                  <a:pt x="2064" y="2463"/>
                </a:lnTo>
                <a:lnTo>
                  <a:pt x="2063" y="2465"/>
                </a:lnTo>
                <a:lnTo>
                  <a:pt x="2060" y="2469"/>
                </a:lnTo>
                <a:lnTo>
                  <a:pt x="2059" y="2469"/>
                </a:lnTo>
                <a:lnTo>
                  <a:pt x="2058" y="2471"/>
                </a:lnTo>
                <a:lnTo>
                  <a:pt x="2056" y="2473"/>
                </a:lnTo>
                <a:lnTo>
                  <a:pt x="2055" y="2474"/>
                </a:lnTo>
                <a:lnTo>
                  <a:pt x="2052" y="2477"/>
                </a:lnTo>
                <a:lnTo>
                  <a:pt x="2050" y="2478"/>
                </a:lnTo>
                <a:lnTo>
                  <a:pt x="2048" y="2480"/>
                </a:lnTo>
                <a:lnTo>
                  <a:pt x="2043" y="2482"/>
                </a:lnTo>
                <a:lnTo>
                  <a:pt x="2039" y="2485"/>
                </a:lnTo>
                <a:lnTo>
                  <a:pt x="2039" y="2485"/>
                </a:lnTo>
                <a:lnTo>
                  <a:pt x="2035" y="2486"/>
                </a:lnTo>
                <a:lnTo>
                  <a:pt x="2033" y="2487"/>
                </a:lnTo>
                <a:lnTo>
                  <a:pt x="2031" y="2488"/>
                </a:lnTo>
                <a:lnTo>
                  <a:pt x="2027" y="2488"/>
                </a:lnTo>
                <a:lnTo>
                  <a:pt x="2024" y="2489"/>
                </a:lnTo>
                <a:lnTo>
                  <a:pt x="2023" y="2489"/>
                </a:lnTo>
                <a:lnTo>
                  <a:pt x="2019" y="2489"/>
                </a:lnTo>
                <a:lnTo>
                  <a:pt x="2017" y="2489"/>
                </a:lnTo>
                <a:lnTo>
                  <a:pt x="1954" y="2489"/>
                </a:lnTo>
                <a:lnTo>
                  <a:pt x="1954" y="2672"/>
                </a:lnTo>
                <a:lnTo>
                  <a:pt x="1950" y="2689"/>
                </a:lnTo>
                <a:lnTo>
                  <a:pt x="1942" y="2705"/>
                </a:lnTo>
                <a:lnTo>
                  <a:pt x="1931" y="2716"/>
                </a:lnTo>
                <a:lnTo>
                  <a:pt x="1915" y="2724"/>
                </a:lnTo>
                <a:lnTo>
                  <a:pt x="1898" y="2727"/>
                </a:lnTo>
                <a:lnTo>
                  <a:pt x="1418" y="2727"/>
                </a:lnTo>
                <a:lnTo>
                  <a:pt x="1418" y="2853"/>
                </a:lnTo>
                <a:lnTo>
                  <a:pt x="1838" y="2853"/>
                </a:lnTo>
                <a:lnTo>
                  <a:pt x="1890" y="2857"/>
                </a:lnTo>
                <a:lnTo>
                  <a:pt x="1940" y="2866"/>
                </a:lnTo>
                <a:lnTo>
                  <a:pt x="1988" y="2882"/>
                </a:lnTo>
                <a:lnTo>
                  <a:pt x="2032" y="2902"/>
                </a:lnTo>
                <a:lnTo>
                  <a:pt x="2074" y="2927"/>
                </a:lnTo>
                <a:lnTo>
                  <a:pt x="2112" y="2958"/>
                </a:lnTo>
                <a:lnTo>
                  <a:pt x="2146" y="2992"/>
                </a:lnTo>
                <a:lnTo>
                  <a:pt x="2177" y="3030"/>
                </a:lnTo>
                <a:lnTo>
                  <a:pt x="2202" y="3072"/>
                </a:lnTo>
                <a:lnTo>
                  <a:pt x="2222" y="3116"/>
                </a:lnTo>
                <a:lnTo>
                  <a:pt x="2238" y="3164"/>
                </a:lnTo>
                <a:lnTo>
                  <a:pt x="2247" y="3214"/>
                </a:lnTo>
                <a:lnTo>
                  <a:pt x="2251" y="3266"/>
                </a:lnTo>
                <a:lnTo>
                  <a:pt x="2247" y="3317"/>
                </a:lnTo>
                <a:lnTo>
                  <a:pt x="2238" y="3367"/>
                </a:lnTo>
                <a:lnTo>
                  <a:pt x="2222" y="3415"/>
                </a:lnTo>
                <a:lnTo>
                  <a:pt x="2202" y="3460"/>
                </a:lnTo>
                <a:lnTo>
                  <a:pt x="2177" y="3501"/>
                </a:lnTo>
                <a:lnTo>
                  <a:pt x="2146" y="3540"/>
                </a:lnTo>
                <a:lnTo>
                  <a:pt x="2112" y="3574"/>
                </a:lnTo>
                <a:lnTo>
                  <a:pt x="2074" y="3604"/>
                </a:lnTo>
                <a:lnTo>
                  <a:pt x="2032" y="3630"/>
                </a:lnTo>
                <a:lnTo>
                  <a:pt x="1988" y="3651"/>
                </a:lnTo>
                <a:lnTo>
                  <a:pt x="1940" y="3666"/>
                </a:lnTo>
                <a:lnTo>
                  <a:pt x="1890" y="3676"/>
                </a:lnTo>
                <a:lnTo>
                  <a:pt x="1838" y="3678"/>
                </a:lnTo>
                <a:lnTo>
                  <a:pt x="413" y="3678"/>
                </a:lnTo>
                <a:lnTo>
                  <a:pt x="360" y="3676"/>
                </a:lnTo>
                <a:lnTo>
                  <a:pt x="311" y="3666"/>
                </a:lnTo>
                <a:lnTo>
                  <a:pt x="263" y="3651"/>
                </a:lnTo>
                <a:lnTo>
                  <a:pt x="219" y="3630"/>
                </a:lnTo>
                <a:lnTo>
                  <a:pt x="177" y="3604"/>
                </a:lnTo>
                <a:lnTo>
                  <a:pt x="138" y="3574"/>
                </a:lnTo>
                <a:lnTo>
                  <a:pt x="104" y="3540"/>
                </a:lnTo>
                <a:lnTo>
                  <a:pt x="74" y="3501"/>
                </a:lnTo>
                <a:lnTo>
                  <a:pt x="49" y="3460"/>
                </a:lnTo>
                <a:lnTo>
                  <a:pt x="28" y="3415"/>
                </a:lnTo>
                <a:lnTo>
                  <a:pt x="12" y="3367"/>
                </a:lnTo>
                <a:lnTo>
                  <a:pt x="3" y="3317"/>
                </a:lnTo>
                <a:lnTo>
                  <a:pt x="0" y="3266"/>
                </a:lnTo>
                <a:lnTo>
                  <a:pt x="3" y="3214"/>
                </a:lnTo>
                <a:lnTo>
                  <a:pt x="12" y="3164"/>
                </a:lnTo>
                <a:lnTo>
                  <a:pt x="28" y="3116"/>
                </a:lnTo>
                <a:lnTo>
                  <a:pt x="49" y="3072"/>
                </a:lnTo>
                <a:lnTo>
                  <a:pt x="74" y="3030"/>
                </a:lnTo>
                <a:lnTo>
                  <a:pt x="104" y="2992"/>
                </a:lnTo>
                <a:lnTo>
                  <a:pt x="138" y="2958"/>
                </a:lnTo>
                <a:lnTo>
                  <a:pt x="177" y="2927"/>
                </a:lnTo>
                <a:lnTo>
                  <a:pt x="219" y="2902"/>
                </a:lnTo>
                <a:lnTo>
                  <a:pt x="263" y="2882"/>
                </a:lnTo>
                <a:lnTo>
                  <a:pt x="311" y="2866"/>
                </a:lnTo>
                <a:lnTo>
                  <a:pt x="360" y="2857"/>
                </a:lnTo>
                <a:lnTo>
                  <a:pt x="413" y="2853"/>
                </a:lnTo>
                <a:lnTo>
                  <a:pt x="832" y="2853"/>
                </a:lnTo>
                <a:lnTo>
                  <a:pt x="832" y="2727"/>
                </a:lnTo>
                <a:lnTo>
                  <a:pt x="353" y="2727"/>
                </a:lnTo>
                <a:lnTo>
                  <a:pt x="317" y="2724"/>
                </a:lnTo>
                <a:lnTo>
                  <a:pt x="284" y="2714"/>
                </a:lnTo>
                <a:lnTo>
                  <a:pt x="255" y="2698"/>
                </a:lnTo>
                <a:lnTo>
                  <a:pt x="229" y="2676"/>
                </a:lnTo>
                <a:lnTo>
                  <a:pt x="209" y="2650"/>
                </a:lnTo>
                <a:lnTo>
                  <a:pt x="192" y="2621"/>
                </a:lnTo>
                <a:lnTo>
                  <a:pt x="181" y="2588"/>
                </a:lnTo>
                <a:lnTo>
                  <a:pt x="178" y="2553"/>
                </a:lnTo>
                <a:lnTo>
                  <a:pt x="178" y="2136"/>
                </a:lnTo>
                <a:lnTo>
                  <a:pt x="181" y="2101"/>
                </a:lnTo>
                <a:lnTo>
                  <a:pt x="192" y="2068"/>
                </a:lnTo>
                <a:lnTo>
                  <a:pt x="209" y="2039"/>
                </a:lnTo>
                <a:lnTo>
                  <a:pt x="229" y="2013"/>
                </a:lnTo>
                <a:lnTo>
                  <a:pt x="255" y="1991"/>
                </a:lnTo>
                <a:lnTo>
                  <a:pt x="284" y="1975"/>
                </a:lnTo>
                <a:lnTo>
                  <a:pt x="317" y="1965"/>
                </a:lnTo>
                <a:lnTo>
                  <a:pt x="353" y="1962"/>
                </a:lnTo>
                <a:lnTo>
                  <a:pt x="713" y="1962"/>
                </a:lnTo>
                <a:lnTo>
                  <a:pt x="713" y="1601"/>
                </a:lnTo>
                <a:lnTo>
                  <a:pt x="717" y="1558"/>
                </a:lnTo>
                <a:lnTo>
                  <a:pt x="726" y="1517"/>
                </a:lnTo>
                <a:lnTo>
                  <a:pt x="740" y="1477"/>
                </a:lnTo>
                <a:lnTo>
                  <a:pt x="761" y="1442"/>
                </a:lnTo>
                <a:lnTo>
                  <a:pt x="785" y="1409"/>
                </a:lnTo>
                <a:lnTo>
                  <a:pt x="814" y="1380"/>
                </a:lnTo>
                <a:lnTo>
                  <a:pt x="847" y="1355"/>
                </a:lnTo>
                <a:lnTo>
                  <a:pt x="883" y="1335"/>
                </a:lnTo>
                <a:lnTo>
                  <a:pt x="922" y="1321"/>
                </a:lnTo>
                <a:lnTo>
                  <a:pt x="963" y="1310"/>
                </a:lnTo>
                <a:lnTo>
                  <a:pt x="1007" y="1308"/>
                </a:lnTo>
                <a:lnTo>
                  <a:pt x="1414" y="1308"/>
                </a:lnTo>
                <a:lnTo>
                  <a:pt x="1452" y="1310"/>
                </a:lnTo>
                <a:lnTo>
                  <a:pt x="2359" y="101"/>
                </a:lnTo>
                <a:lnTo>
                  <a:pt x="2359" y="101"/>
                </a:lnTo>
                <a:lnTo>
                  <a:pt x="2382" y="73"/>
                </a:lnTo>
                <a:lnTo>
                  <a:pt x="2410" y="48"/>
                </a:lnTo>
                <a:lnTo>
                  <a:pt x="2441" y="27"/>
                </a:lnTo>
                <a:lnTo>
                  <a:pt x="2475" y="12"/>
                </a:lnTo>
                <a:lnTo>
                  <a:pt x="2513" y="3"/>
                </a:lnTo>
                <a:lnTo>
                  <a:pt x="2551" y="0"/>
                </a:lnTo>
                <a:close/>
              </a:path>
            </a:pathLst>
          </a:cu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050"/>
          </a:p>
        </p:txBody>
      </p:sp>
      <p:sp>
        <p:nvSpPr>
          <p:cNvPr id="210" name="Oval 209"/>
          <p:cNvSpPr>
            <a:spLocks/>
          </p:cNvSpPr>
          <p:nvPr/>
        </p:nvSpPr>
        <p:spPr>
          <a:xfrm>
            <a:off x="6404864" y="2262458"/>
            <a:ext cx="387437" cy="403169"/>
          </a:xfrm>
          <a:prstGeom prst="ellipse">
            <a:avLst/>
          </a:prstGeom>
          <a:solidFill>
            <a:schemeClr val="accent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aseline="0" dirty="0" err="1" smtClean="0">
              <a:solidFill>
                <a:srgbClr val="FFFFFF"/>
              </a:solidFill>
              <a:latin typeface="Calibri Light" panose="020F0302020204030204" pitchFamily="34" charset="0"/>
            </a:endParaRPr>
          </a:p>
        </p:txBody>
      </p:sp>
      <p:sp>
        <p:nvSpPr>
          <p:cNvPr id="209" name="Freeform 186"/>
          <p:cNvSpPr>
            <a:spLocks noEditPoints="1"/>
          </p:cNvSpPr>
          <p:nvPr/>
        </p:nvSpPr>
        <p:spPr bwMode="auto">
          <a:xfrm>
            <a:off x="6473921" y="2313594"/>
            <a:ext cx="258084" cy="289774"/>
          </a:xfrm>
          <a:custGeom>
            <a:avLst/>
            <a:gdLst>
              <a:gd name="T0" fmla="*/ 4330 w 10434"/>
              <a:gd name="T1" fmla="*/ 9483 h 9793"/>
              <a:gd name="T2" fmla="*/ 5061 w 10434"/>
              <a:gd name="T3" fmla="*/ 8086 h 9793"/>
              <a:gd name="T4" fmla="*/ 5802 w 10434"/>
              <a:gd name="T5" fmla="*/ 9483 h 9793"/>
              <a:gd name="T6" fmla="*/ 5070 w 10434"/>
              <a:gd name="T7" fmla="*/ 9793 h 9793"/>
              <a:gd name="T8" fmla="*/ 1256 w 10434"/>
              <a:gd name="T9" fmla="*/ 8382 h 9793"/>
              <a:gd name="T10" fmla="*/ 1674 w 10434"/>
              <a:gd name="T11" fmla="*/ 7620 h 9793"/>
              <a:gd name="T12" fmla="*/ 2097 w 10434"/>
              <a:gd name="T13" fmla="*/ 8382 h 9793"/>
              <a:gd name="T14" fmla="*/ 8659 w 10434"/>
              <a:gd name="T15" fmla="*/ 8517 h 9793"/>
              <a:gd name="T16" fmla="*/ 8081 w 10434"/>
              <a:gd name="T17" fmla="*/ 7949 h 9793"/>
              <a:gd name="T18" fmla="*/ 9435 w 10434"/>
              <a:gd name="T19" fmla="*/ 7620 h 9793"/>
              <a:gd name="T20" fmla="*/ 8937 w 10434"/>
              <a:gd name="T21" fmla="*/ 8467 h 9793"/>
              <a:gd name="T22" fmla="*/ 4016 w 10434"/>
              <a:gd name="T23" fmla="*/ 7594 h 9793"/>
              <a:gd name="T24" fmla="*/ 2546 w 10434"/>
              <a:gd name="T25" fmla="*/ 4614 h 9793"/>
              <a:gd name="T26" fmla="*/ 5597 w 10434"/>
              <a:gd name="T27" fmla="*/ 1455 h 9793"/>
              <a:gd name="T28" fmla="*/ 7025 w 10434"/>
              <a:gd name="T29" fmla="*/ 5728 h 9793"/>
              <a:gd name="T30" fmla="*/ 5087 w 10434"/>
              <a:gd name="T31" fmla="*/ 7698 h 9793"/>
              <a:gd name="T32" fmla="*/ 5920 w 10434"/>
              <a:gd name="T33" fmla="*/ 6943 h 9793"/>
              <a:gd name="T34" fmla="*/ 7300 w 10434"/>
              <a:gd name="T35" fmla="*/ 3979 h 9793"/>
              <a:gd name="T36" fmla="*/ 3243 w 10434"/>
              <a:gd name="T37" fmla="*/ 2748 h 9793"/>
              <a:gd name="T38" fmla="*/ 4046 w 10434"/>
              <a:gd name="T39" fmla="*/ 6445 h 9793"/>
              <a:gd name="T40" fmla="*/ 5101 w 10434"/>
              <a:gd name="T41" fmla="*/ 7329 h 9793"/>
              <a:gd name="T42" fmla="*/ 3427 w 10434"/>
              <a:gd name="T43" fmla="*/ 4171 h 9793"/>
              <a:gd name="T44" fmla="*/ 4242 w 10434"/>
              <a:gd name="T45" fmla="*/ 2362 h 9793"/>
              <a:gd name="T46" fmla="*/ 4832 w 10434"/>
              <a:gd name="T47" fmla="*/ 2833 h 9793"/>
              <a:gd name="T48" fmla="*/ 3607 w 10434"/>
              <a:gd name="T49" fmla="*/ 4194 h 9793"/>
              <a:gd name="T50" fmla="*/ 545 w 10434"/>
              <a:gd name="T51" fmla="*/ 6070 h 9793"/>
              <a:gd name="T52" fmla="*/ 2030 w 10434"/>
              <a:gd name="T53" fmla="*/ 3556 h 9793"/>
              <a:gd name="T54" fmla="*/ 2164 w 10434"/>
              <a:gd name="T55" fmla="*/ 4685 h 9793"/>
              <a:gd name="T56" fmla="*/ 2769 w 10434"/>
              <a:gd name="T57" fmla="*/ 6156 h 9793"/>
              <a:gd name="T58" fmla="*/ 1695 w 10434"/>
              <a:gd name="T59" fmla="*/ 7218 h 9793"/>
              <a:gd name="T60" fmla="*/ 8157 w 10434"/>
              <a:gd name="T61" fmla="*/ 7204 h 9793"/>
              <a:gd name="T62" fmla="*/ 7460 w 10434"/>
              <a:gd name="T63" fmla="*/ 5839 h 9793"/>
              <a:gd name="T64" fmla="*/ 8338 w 10434"/>
              <a:gd name="T65" fmla="*/ 3584 h 9793"/>
              <a:gd name="T66" fmla="*/ 9915 w 10434"/>
              <a:gd name="T67" fmla="*/ 6070 h 9793"/>
              <a:gd name="T68" fmla="*/ 8773 w 10434"/>
              <a:gd name="T69" fmla="*/ 7225 h 9793"/>
              <a:gd name="T70" fmla="*/ 1792 w 10434"/>
              <a:gd name="T71" fmla="*/ 1977 h 9793"/>
              <a:gd name="T72" fmla="*/ 2274 w 10434"/>
              <a:gd name="T73" fmla="*/ 1951 h 9793"/>
              <a:gd name="T74" fmla="*/ 2127 w 10434"/>
              <a:gd name="T75" fmla="*/ 2230 h 9793"/>
              <a:gd name="T76" fmla="*/ 7494 w 10434"/>
              <a:gd name="T77" fmla="*/ 1883 h 9793"/>
              <a:gd name="T78" fmla="*/ 8199 w 10434"/>
              <a:gd name="T79" fmla="*/ 1503 h 9793"/>
              <a:gd name="T80" fmla="*/ 7406 w 10434"/>
              <a:gd name="T81" fmla="*/ 2120 h 9793"/>
              <a:gd name="T82" fmla="*/ 3173 w 10434"/>
              <a:gd name="T83" fmla="*/ 538 h 9793"/>
              <a:gd name="T84" fmla="*/ 3758 w 10434"/>
              <a:gd name="T85" fmla="*/ 1299 h 9793"/>
              <a:gd name="T86" fmla="*/ 3271 w 10434"/>
              <a:gd name="T87" fmla="*/ 1047 h 9793"/>
              <a:gd name="T88" fmla="*/ 6257 w 10434"/>
              <a:gd name="T89" fmla="*/ 1063 h 9793"/>
              <a:gd name="T90" fmla="*/ 6907 w 10434"/>
              <a:gd name="T91" fmla="*/ 448 h 9793"/>
              <a:gd name="T92" fmla="*/ 6438 w 10434"/>
              <a:gd name="T93" fmla="*/ 1317 h 9793"/>
              <a:gd name="T94" fmla="*/ 4807 w 10434"/>
              <a:gd name="T95" fmla="*/ 489 h 9793"/>
              <a:gd name="T96" fmla="*/ 5117 w 10434"/>
              <a:gd name="T97" fmla="*/ 0 h 9793"/>
              <a:gd name="T98" fmla="*/ 4981 w 10434"/>
              <a:gd name="T99" fmla="*/ 1016 h 9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34" h="9793">
                <a:moveTo>
                  <a:pt x="4812" y="9638"/>
                </a:moveTo>
                <a:lnTo>
                  <a:pt x="4644" y="9483"/>
                </a:lnTo>
                <a:lnTo>
                  <a:pt x="4330" y="9483"/>
                </a:lnTo>
                <a:cubicBezTo>
                  <a:pt x="3875" y="9483"/>
                  <a:pt x="3901" y="9528"/>
                  <a:pt x="3910" y="8727"/>
                </a:cubicBezTo>
                <a:lnTo>
                  <a:pt x="3918" y="8086"/>
                </a:lnTo>
                <a:lnTo>
                  <a:pt x="5061" y="8086"/>
                </a:lnTo>
                <a:lnTo>
                  <a:pt x="6204" y="8086"/>
                </a:lnTo>
                <a:lnTo>
                  <a:pt x="6211" y="8727"/>
                </a:lnTo>
                <a:cubicBezTo>
                  <a:pt x="6221" y="9526"/>
                  <a:pt x="6245" y="9483"/>
                  <a:pt x="5802" y="9483"/>
                </a:cubicBezTo>
                <a:lnTo>
                  <a:pt x="5498" y="9483"/>
                </a:lnTo>
                <a:lnTo>
                  <a:pt x="5418" y="9584"/>
                </a:lnTo>
                <a:cubicBezTo>
                  <a:pt x="5314" y="9714"/>
                  <a:pt x="5183" y="9793"/>
                  <a:pt x="5070" y="9793"/>
                </a:cubicBezTo>
                <a:cubicBezTo>
                  <a:pt x="4999" y="9793"/>
                  <a:pt x="4942" y="9759"/>
                  <a:pt x="4812" y="9638"/>
                </a:cubicBezTo>
                <a:close/>
                <a:moveTo>
                  <a:pt x="1523" y="8467"/>
                </a:moveTo>
                <a:cubicBezTo>
                  <a:pt x="1439" y="8393"/>
                  <a:pt x="1406" y="8382"/>
                  <a:pt x="1256" y="8382"/>
                </a:cubicBezTo>
                <a:cubicBezTo>
                  <a:pt x="1016" y="8382"/>
                  <a:pt x="997" y="8349"/>
                  <a:pt x="997" y="7938"/>
                </a:cubicBezTo>
                <a:lnTo>
                  <a:pt x="997" y="7620"/>
                </a:lnTo>
                <a:lnTo>
                  <a:pt x="1674" y="7620"/>
                </a:lnTo>
                <a:lnTo>
                  <a:pt x="2352" y="7620"/>
                </a:lnTo>
                <a:lnTo>
                  <a:pt x="2352" y="7957"/>
                </a:lnTo>
                <a:cubicBezTo>
                  <a:pt x="2352" y="8363"/>
                  <a:pt x="2340" y="8382"/>
                  <a:pt x="2097" y="8382"/>
                </a:cubicBezTo>
                <a:cubicBezTo>
                  <a:pt x="1968" y="8382"/>
                  <a:pt x="1923" y="8394"/>
                  <a:pt x="1894" y="8434"/>
                </a:cubicBezTo>
                <a:cubicBezTo>
                  <a:pt x="1797" y="8571"/>
                  <a:pt x="1656" y="8583"/>
                  <a:pt x="1523" y="8467"/>
                </a:cubicBezTo>
                <a:close/>
                <a:moveTo>
                  <a:pt x="8659" y="8517"/>
                </a:moveTo>
                <a:cubicBezTo>
                  <a:pt x="8628" y="8500"/>
                  <a:pt x="8586" y="8462"/>
                  <a:pt x="8566" y="8434"/>
                </a:cubicBezTo>
                <a:cubicBezTo>
                  <a:pt x="8537" y="8393"/>
                  <a:pt x="8491" y="8382"/>
                  <a:pt x="8352" y="8382"/>
                </a:cubicBezTo>
                <a:cubicBezTo>
                  <a:pt x="8095" y="8382"/>
                  <a:pt x="8081" y="8360"/>
                  <a:pt x="8081" y="7949"/>
                </a:cubicBezTo>
                <a:lnTo>
                  <a:pt x="8081" y="7620"/>
                </a:lnTo>
                <a:lnTo>
                  <a:pt x="8758" y="7620"/>
                </a:lnTo>
                <a:lnTo>
                  <a:pt x="9435" y="7620"/>
                </a:lnTo>
                <a:lnTo>
                  <a:pt x="9435" y="7954"/>
                </a:lnTo>
                <a:cubicBezTo>
                  <a:pt x="9435" y="8354"/>
                  <a:pt x="9419" y="8382"/>
                  <a:pt x="9183" y="8382"/>
                </a:cubicBezTo>
                <a:cubicBezTo>
                  <a:pt x="9057" y="8382"/>
                  <a:pt x="9018" y="8395"/>
                  <a:pt x="8937" y="8467"/>
                </a:cubicBezTo>
                <a:cubicBezTo>
                  <a:pt x="8836" y="8556"/>
                  <a:pt x="8753" y="8571"/>
                  <a:pt x="8659" y="8517"/>
                </a:cubicBezTo>
                <a:close/>
                <a:moveTo>
                  <a:pt x="4036" y="7686"/>
                </a:moveTo>
                <a:cubicBezTo>
                  <a:pt x="4025" y="7676"/>
                  <a:pt x="4016" y="7634"/>
                  <a:pt x="4016" y="7594"/>
                </a:cubicBezTo>
                <a:cubicBezTo>
                  <a:pt x="4016" y="7554"/>
                  <a:pt x="3992" y="7426"/>
                  <a:pt x="3964" y="7310"/>
                </a:cubicBezTo>
                <a:cubicBezTo>
                  <a:pt x="3815" y="6709"/>
                  <a:pt x="3596" y="6283"/>
                  <a:pt x="3178" y="5781"/>
                </a:cubicBezTo>
                <a:cubicBezTo>
                  <a:pt x="2846" y="5381"/>
                  <a:pt x="2672" y="5059"/>
                  <a:pt x="2546" y="4614"/>
                </a:cubicBezTo>
                <a:cubicBezTo>
                  <a:pt x="2484" y="4391"/>
                  <a:pt x="2492" y="3596"/>
                  <a:pt x="2560" y="3344"/>
                </a:cubicBezTo>
                <a:cubicBezTo>
                  <a:pt x="2818" y="2392"/>
                  <a:pt x="3567" y="1675"/>
                  <a:pt x="4533" y="1455"/>
                </a:cubicBezTo>
                <a:cubicBezTo>
                  <a:pt x="4785" y="1398"/>
                  <a:pt x="5352" y="1398"/>
                  <a:pt x="5597" y="1455"/>
                </a:cubicBezTo>
                <a:cubicBezTo>
                  <a:pt x="6690" y="1710"/>
                  <a:pt x="7543" y="2655"/>
                  <a:pt x="7664" y="3745"/>
                </a:cubicBezTo>
                <a:cubicBezTo>
                  <a:pt x="7705" y="4112"/>
                  <a:pt x="7662" y="4504"/>
                  <a:pt x="7541" y="4844"/>
                </a:cubicBezTo>
                <a:cubicBezTo>
                  <a:pt x="7415" y="5203"/>
                  <a:pt x="7303" y="5395"/>
                  <a:pt x="7025" y="5728"/>
                </a:cubicBezTo>
                <a:cubicBezTo>
                  <a:pt x="6554" y="6293"/>
                  <a:pt x="6301" y="6802"/>
                  <a:pt x="6168" y="7451"/>
                </a:cubicBezTo>
                <a:lnTo>
                  <a:pt x="6118" y="7691"/>
                </a:lnTo>
                <a:lnTo>
                  <a:pt x="5087" y="7698"/>
                </a:lnTo>
                <a:cubicBezTo>
                  <a:pt x="4519" y="7702"/>
                  <a:pt x="4046" y="7697"/>
                  <a:pt x="4036" y="7686"/>
                </a:cubicBezTo>
                <a:close/>
                <a:moveTo>
                  <a:pt x="5839" y="7211"/>
                </a:moveTo>
                <a:cubicBezTo>
                  <a:pt x="5858" y="7149"/>
                  <a:pt x="5895" y="7028"/>
                  <a:pt x="5920" y="6943"/>
                </a:cubicBezTo>
                <a:cubicBezTo>
                  <a:pt x="6076" y="6420"/>
                  <a:pt x="6322" y="5993"/>
                  <a:pt x="6791" y="5433"/>
                </a:cubicBezTo>
                <a:cubicBezTo>
                  <a:pt x="6974" y="5214"/>
                  <a:pt x="7175" y="4827"/>
                  <a:pt x="7252" y="4544"/>
                </a:cubicBezTo>
                <a:cubicBezTo>
                  <a:pt x="7289" y="4409"/>
                  <a:pt x="7302" y="4260"/>
                  <a:pt x="7300" y="3979"/>
                </a:cubicBezTo>
                <a:cubicBezTo>
                  <a:pt x="7299" y="3634"/>
                  <a:pt x="7291" y="3574"/>
                  <a:pt x="7213" y="3337"/>
                </a:cubicBezTo>
                <a:cubicBezTo>
                  <a:pt x="6907" y="2402"/>
                  <a:pt x="6047" y="1768"/>
                  <a:pt x="5089" y="1771"/>
                </a:cubicBezTo>
                <a:cubicBezTo>
                  <a:pt x="4327" y="1773"/>
                  <a:pt x="3651" y="2131"/>
                  <a:pt x="3243" y="2748"/>
                </a:cubicBezTo>
                <a:cubicBezTo>
                  <a:pt x="2960" y="3177"/>
                  <a:pt x="2854" y="3521"/>
                  <a:pt x="2856" y="4008"/>
                </a:cubicBezTo>
                <a:cubicBezTo>
                  <a:pt x="2858" y="4565"/>
                  <a:pt x="3049" y="5058"/>
                  <a:pt x="3441" y="5517"/>
                </a:cubicBezTo>
                <a:cubicBezTo>
                  <a:pt x="3715" y="5838"/>
                  <a:pt x="3875" y="6083"/>
                  <a:pt x="4046" y="6445"/>
                </a:cubicBezTo>
                <a:cubicBezTo>
                  <a:pt x="4173" y="6717"/>
                  <a:pt x="4327" y="7161"/>
                  <a:pt x="4327" y="7259"/>
                </a:cubicBezTo>
                <a:cubicBezTo>
                  <a:pt x="4327" y="7284"/>
                  <a:pt x="4343" y="7311"/>
                  <a:pt x="4362" y="7319"/>
                </a:cubicBezTo>
                <a:cubicBezTo>
                  <a:pt x="4382" y="7327"/>
                  <a:pt x="4714" y="7332"/>
                  <a:pt x="5101" y="7329"/>
                </a:cubicBezTo>
                <a:lnTo>
                  <a:pt x="5804" y="7324"/>
                </a:lnTo>
                <a:lnTo>
                  <a:pt x="5839" y="7211"/>
                </a:lnTo>
                <a:close/>
                <a:moveTo>
                  <a:pt x="3427" y="4171"/>
                </a:moveTo>
                <a:cubicBezTo>
                  <a:pt x="3311" y="4109"/>
                  <a:pt x="3245" y="3994"/>
                  <a:pt x="3248" y="3858"/>
                </a:cubicBezTo>
                <a:cubicBezTo>
                  <a:pt x="3250" y="3669"/>
                  <a:pt x="3328" y="3397"/>
                  <a:pt x="3445" y="3161"/>
                </a:cubicBezTo>
                <a:cubicBezTo>
                  <a:pt x="3593" y="2864"/>
                  <a:pt x="3950" y="2506"/>
                  <a:pt x="4242" y="2362"/>
                </a:cubicBezTo>
                <a:cubicBezTo>
                  <a:pt x="4498" y="2236"/>
                  <a:pt x="4779" y="2162"/>
                  <a:pt x="4907" y="2186"/>
                </a:cubicBezTo>
                <a:cubicBezTo>
                  <a:pt x="5015" y="2206"/>
                  <a:pt x="5132" y="2330"/>
                  <a:pt x="5159" y="2453"/>
                </a:cubicBezTo>
                <a:cubicBezTo>
                  <a:pt x="5195" y="2619"/>
                  <a:pt x="5040" y="2800"/>
                  <a:pt x="4832" y="2833"/>
                </a:cubicBezTo>
                <a:cubicBezTo>
                  <a:pt x="4526" y="2882"/>
                  <a:pt x="4153" y="3174"/>
                  <a:pt x="4010" y="3478"/>
                </a:cubicBezTo>
                <a:cubicBezTo>
                  <a:pt x="3968" y="3566"/>
                  <a:pt x="3918" y="3724"/>
                  <a:pt x="3899" y="3829"/>
                </a:cubicBezTo>
                <a:cubicBezTo>
                  <a:pt x="3855" y="4068"/>
                  <a:pt x="3770" y="4174"/>
                  <a:pt x="3607" y="4194"/>
                </a:cubicBezTo>
                <a:cubicBezTo>
                  <a:pt x="3543" y="4202"/>
                  <a:pt x="3465" y="4192"/>
                  <a:pt x="3427" y="4171"/>
                </a:cubicBezTo>
                <a:close/>
                <a:moveTo>
                  <a:pt x="1055" y="7105"/>
                </a:moveTo>
                <a:cubicBezTo>
                  <a:pt x="945" y="6655"/>
                  <a:pt x="837" y="6435"/>
                  <a:pt x="545" y="6070"/>
                </a:cubicBezTo>
                <a:cubicBezTo>
                  <a:pt x="355" y="5831"/>
                  <a:pt x="261" y="5650"/>
                  <a:pt x="196" y="5394"/>
                </a:cubicBezTo>
                <a:cubicBezTo>
                  <a:pt x="0" y="4630"/>
                  <a:pt x="498" y="3797"/>
                  <a:pt x="1283" y="3573"/>
                </a:cubicBezTo>
                <a:cubicBezTo>
                  <a:pt x="1463" y="3522"/>
                  <a:pt x="1903" y="3512"/>
                  <a:pt x="2030" y="3556"/>
                </a:cubicBezTo>
                <a:lnTo>
                  <a:pt x="2112" y="3585"/>
                </a:lnTo>
                <a:lnTo>
                  <a:pt x="2113" y="4043"/>
                </a:lnTo>
                <a:cubicBezTo>
                  <a:pt x="2114" y="4386"/>
                  <a:pt x="2127" y="4548"/>
                  <a:pt x="2164" y="4685"/>
                </a:cubicBezTo>
                <a:cubicBezTo>
                  <a:pt x="2281" y="5121"/>
                  <a:pt x="2469" y="5514"/>
                  <a:pt x="2700" y="5808"/>
                </a:cubicBezTo>
                <a:cubicBezTo>
                  <a:pt x="2764" y="5891"/>
                  <a:pt x="2829" y="5975"/>
                  <a:pt x="2843" y="5995"/>
                </a:cubicBezTo>
                <a:cubicBezTo>
                  <a:pt x="2861" y="6021"/>
                  <a:pt x="2838" y="6070"/>
                  <a:pt x="2769" y="6156"/>
                </a:cubicBezTo>
                <a:cubicBezTo>
                  <a:pt x="2552" y="6423"/>
                  <a:pt x="2403" y="6734"/>
                  <a:pt x="2338" y="7056"/>
                </a:cubicBezTo>
                <a:lnTo>
                  <a:pt x="2307" y="7211"/>
                </a:lnTo>
                <a:lnTo>
                  <a:pt x="1695" y="7218"/>
                </a:lnTo>
                <a:lnTo>
                  <a:pt x="1084" y="7226"/>
                </a:lnTo>
                <a:lnTo>
                  <a:pt x="1055" y="7105"/>
                </a:lnTo>
                <a:close/>
                <a:moveTo>
                  <a:pt x="8157" y="7204"/>
                </a:moveTo>
                <a:cubicBezTo>
                  <a:pt x="8150" y="7192"/>
                  <a:pt x="8135" y="7132"/>
                  <a:pt x="8124" y="7070"/>
                </a:cubicBezTo>
                <a:cubicBezTo>
                  <a:pt x="8064" y="6738"/>
                  <a:pt x="7918" y="6442"/>
                  <a:pt x="7641" y="6093"/>
                </a:cubicBezTo>
                <a:cubicBezTo>
                  <a:pt x="7541" y="5968"/>
                  <a:pt x="7460" y="5854"/>
                  <a:pt x="7460" y="5839"/>
                </a:cubicBezTo>
                <a:cubicBezTo>
                  <a:pt x="7460" y="5825"/>
                  <a:pt x="7503" y="5754"/>
                  <a:pt x="7556" y="5680"/>
                </a:cubicBezTo>
                <a:cubicBezTo>
                  <a:pt x="7881" y="5227"/>
                  <a:pt x="8091" y="4523"/>
                  <a:pt x="8078" y="3930"/>
                </a:cubicBezTo>
                <a:cubicBezTo>
                  <a:pt x="8072" y="3656"/>
                  <a:pt x="8064" y="3667"/>
                  <a:pt x="8338" y="3584"/>
                </a:cubicBezTo>
                <a:cubicBezTo>
                  <a:pt x="8680" y="3481"/>
                  <a:pt x="9132" y="3518"/>
                  <a:pt x="9449" y="3676"/>
                </a:cubicBezTo>
                <a:cubicBezTo>
                  <a:pt x="10080" y="3989"/>
                  <a:pt x="10434" y="4734"/>
                  <a:pt x="10265" y="5394"/>
                </a:cubicBezTo>
                <a:cubicBezTo>
                  <a:pt x="10199" y="5650"/>
                  <a:pt x="10105" y="5831"/>
                  <a:pt x="9915" y="6070"/>
                </a:cubicBezTo>
                <a:cubicBezTo>
                  <a:pt x="9624" y="6435"/>
                  <a:pt x="9515" y="6656"/>
                  <a:pt x="9406" y="7105"/>
                </a:cubicBezTo>
                <a:lnTo>
                  <a:pt x="9377" y="7225"/>
                </a:lnTo>
                <a:lnTo>
                  <a:pt x="8773" y="7225"/>
                </a:lnTo>
                <a:cubicBezTo>
                  <a:pt x="8440" y="7225"/>
                  <a:pt x="8163" y="7215"/>
                  <a:pt x="8157" y="7204"/>
                </a:cubicBezTo>
                <a:close/>
                <a:moveTo>
                  <a:pt x="2127" y="2230"/>
                </a:moveTo>
                <a:cubicBezTo>
                  <a:pt x="1949" y="2108"/>
                  <a:pt x="1798" y="1994"/>
                  <a:pt x="1792" y="1977"/>
                </a:cubicBezTo>
                <a:cubicBezTo>
                  <a:pt x="1786" y="1959"/>
                  <a:pt x="1815" y="1894"/>
                  <a:pt x="1855" y="1833"/>
                </a:cubicBezTo>
                <a:lnTo>
                  <a:pt x="1929" y="1721"/>
                </a:lnTo>
                <a:lnTo>
                  <a:pt x="2274" y="1951"/>
                </a:lnTo>
                <a:cubicBezTo>
                  <a:pt x="2464" y="2077"/>
                  <a:pt x="2630" y="2190"/>
                  <a:pt x="2643" y="2202"/>
                </a:cubicBezTo>
                <a:cubicBezTo>
                  <a:pt x="2674" y="2229"/>
                  <a:pt x="2531" y="2456"/>
                  <a:pt x="2485" y="2453"/>
                </a:cubicBezTo>
                <a:cubicBezTo>
                  <a:pt x="2466" y="2452"/>
                  <a:pt x="2305" y="2351"/>
                  <a:pt x="2127" y="2230"/>
                </a:cubicBezTo>
                <a:close/>
                <a:moveTo>
                  <a:pt x="7406" y="2120"/>
                </a:moveTo>
                <a:lnTo>
                  <a:pt x="7317" y="2008"/>
                </a:lnTo>
                <a:lnTo>
                  <a:pt x="7494" y="1883"/>
                </a:lnTo>
                <a:cubicBezTo>
                  <a:pt x="7592" y="1814"/>
                  <a:pt x="7779" y="1686"/>
                  <a:pt x="7911" y="1598"/>
                </a:cubicBezTo>
                <a:lnTo>
                  <a:pt x="8151" y="1439"/>
                </a:lnTo>
                <a:lnTo>
                  <a:pt x="8199" y="1503"/>
                </a:lnTo>
                <a:cubicBezTo>
                  <a:pt x="8265" y="1590"/>
                  <a:pt x="8318" y="1691"/>
                  <a:pt x="8304" y="1703"/>
                </a:cubicBezTo>
                <a:cubicBezTo>
                  <a:pt x="8240" y="1755"/>
                  <a:pt x="7569" y="2204"/>
                  <a:pt x="7537" y="2217"/>
                </a:cubicBezTo>
                <a:cubicBezTo>
                  <a:pt x="7510" y="2227"/>
                  <a:pt x="7463" y="2192"/>
                  <a:pt x="7406" y="2120"/>
                </a:cubicBezTo>
                <a:close/>
                <a:moveTo>
                  <a:pt x="3271" y="1047"/>
                </a:moveTo>
                <a:cubicBezTo>
                  <a:pt x="3153" y="831"/>
                  <a:pt x="3057" y="643"/>
                  <a:pt x="3057" y="629"/>
                </a:cubicBezTo>
                <a:cubicBezTo>
                  <a:pt x="3057" y="615"/>
                  <a:pt x="3109" y="574"/>
                  <a:pt x="3173" y="538"/>
                </a:cubicBezTo>
                <a:cubicBezTo>
                  <a:pt x="3270" y="483"/>
                  <a:pt x="3294" y="479"/>
                  <a:pt x="3324" y="512"/>
                </a:cubicBezTo>
                <a:cubicBezTo>
                  <a:pt x="3344" y="533"/>
                  <a:pt x="3450" y="719"/>
                  <a:pt x="3559" y="925"/>
                </a:cubicBezTo>
                <a:lnTo>
                  <a:pt x="3758" y="1299"/>
                </a:lnTo>
                <a:lnTo>
                  <a:pt x="3655" y="1369"/>
                </a:lnTo>
                <a:cubicBezTo>
                  <a:pt x="3598" y="1408"/>
                  <a:pt x="3537" y="1439"/>
                  <a:pt x="3519" y="1439"/>
                </a:cubicBezTo>
                <a:cubicBezTo>
                  <a:pt x="3500" y="1439"/>
                  <a:pt x="3389" y="1263"/>
                  <a:pt x="3271" y="1047"/>
                </a:cubicBezTo>
                <a:close/>
                <a:moveTo>
                  <a:pt x="6296" y="1267"/>
                </a:moveTo>
                <a:cubicBezTo>
                  <a:pt x="6237" y="1237"/>
                  <a:pt x="6190" y="1206"/>
                  <a:pt x="6190" y="1197"/>
                </a:cubicBezTo>
                <a:cubicBezTo>
                  <a:pt x="6190" y="1188"/>
                  <a:pt x="6220" y="1128"/>
                  <a:pt x="6257" y="1063"/>
                </a:cubicBezTo>
                <a:cubicBezTo>
                  <a:pt x="6293" y="998"/>
                  <a:pt x="6396" y="806"/>
                  <a:pt x="6486" y="635"/>
                </a:cubicBezTo>
                <a:cubicBezTo>
                  <a:pt x="6575" y="464"/>
                  <a:pt x="6652" y="320"/>
                  <a:pt x="6656" y="316"/>
                </a:cubicBezTo>
                <a:cubicBezTo>
                  <a:pt x="6668" y="302"/>
                  <a:pt x="6889" y="419"/>
                  <a:pt x="6907" y="448"/>
                </a:cubicBezTo>
                <a:cubicBezTo>
                  <a:pt x="6916" y="462"/>
                  <a:pt x="6892" y="529"/>
                  <a:pt x="6855" y="597"/>
                </a:cubicBezTo>
                <a:cubicBezTo>
                  <a:pt x="6817" y="664"/>
                  <a:pt x="6717" y="853"/>
                  <a:pt x="6631" y="1016"/>
                </a:cubicBezTo>
                <a:cubicBezTo>
                  <a:pt x="6545" y="1179"/>
                  <a:pt x="6458" y="1314"/>
                  <a:pt x="6438" y="1317"/>
                </a:cubicBezTo>
                <a:cubicBezTo>
                  <a:pt x="6418" y="1319"/>
                  <a:pt x="6354" y="1297"/>
                  <a:pt x="6296" y="1267"/>
                </a:cubicBezTo>
                <a:close/>
                <a:moveTo>
                  <a:pt x="4826" y="997"/>
                </a:moveTo>
                <a:cubicBezTo>
                  <a:pt x="4815" y="987"/>
                  <a:pt x="4807" y="758"/>
                  <a:pt x="4807" y="489"/>
                </a:cubicBezTo>
                <a:lnTo>
                  <a:pt x="4807" y="0"/>
                </a:lnTo>
                <a:lnTo>
                  <a:pt x="4962" y="0"/>
                </a:lnTo>
                <a:lnTo>
                  <a:pt x="5117" y="0"/>
                </a:lnTo>
                <a:lnTo>
                  <a:pt x="5117" y="508"/>
                </a:lnTo>
                <a:lnTo>
                  <a:pt x="5117" y="1016"/>
                </a:lnTo>
                <a:lnTo>
                  <a:pt x="4981" y="1016"/>
                </a:lnTo>
                <a:cubicBezTo>
                  <a:pt x="4906" y="1016"/>
                  <a:pt x="4836" y="1008"/>
                  <a:pt x="4826" y="997"/>
                </a:cubicBez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a:buClr>
                <a:schemeClr val="lt1"/>
              </a:buClr>
            </a:pPr>
            <a:endParaRPr lang="en-US" sz="1400" b="1">
              <a:solidFill>
                <a:schemeClr val="lt1"/>
              </a:solidFill>
            </a:endParaRPr>
          </a:p>
        </p:txBody>
      </p:sp>
      <p:sp>
        <p:nvSpPr>
          <p:cNvPr id="233" name="Oval 232"/>
          <p:cNvSpPr>
            <a:spLocks/>
          </p:cNvSpPr>
          <p:nvPr/>
        </p:nvSpPr>
        <p:spPr>
          <a:xfrm>
            <a:off x="5640756" y="1850248"/>
            <a:ext cx="387437" cy="403169"/>
          </a:xfrm>
          <a:prstGeom prst="ellipse">
            <a:avLst/>
          </a:prstGeom>
          <a:solidFill>
            <a:schemeClr val="accent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baseline="0" dirty="0" err="1" smtClean="0">
              <a:solidFill>
                <a:srgbClr val="FFFFFF"/>
              </a:solidFill>
              <a:latin typeface="Calibri Light" panose="020F0302020204030204" pitchFamily="34" charset="0"/>
            </a:endParaRPr>
          </a:p>
        </p:txBody>
      </p:sp>
      <p:grpSp>
        <p:nvGrpSpPr>
          <p:cNvPr id="217" name="Group 216"/>
          <p:cNvGrpSpPr>
            <a:grpSpLocks noChangeAspect="1"/>
          </p:cNvGrpSpPr>
          <p:nvPr/>
        </p:nvGrpSpPr>
        <p:grpSpPr>
          <a:xfrm>
            <a:off x="5684469" y="1913124"/>
            <a:ext cx="295158" cy="252000"/>
            <a:chOff x="700737" y="5375787"/>
            <a:chExt cx="571220" cy="478084"/>
          </a:xfrm>
        </p:grpSpPr>
        <p:sp>
          <p:nvSpPr>
            <p:cNvPr id="218" name="Freeform 1309"/>
            <p:cNvSpPr>
              <a:spLocks noChangeAspect="1"/>
            </p:cNvSpPr>
            <p:nvPr/>
          </p:nvSpPr>
          <p:spPr bwMode="gray">
            <a:xfrm>
              <a:off x="700737" y="5375787"/>
              <a:ext cx="571220" cy="235938"/>
            </a:xfrm>
            <a:custGeom>
              <a:avLst/>
              <a:gdLst/>
              <a:ahLst/>
              <a:cxnLst>
                <a:cxn ang="0">
                  <a:pos x="3326" y="1152"/>
                </a:cxn>
                <a:cxn ang="0">
                  <a:pos x="1811" y="43"/>
                </a:cxn>
                <a:cxn ang="0">
                  <a:pos x="1720" y="1"/>
                </a:cxn>
                <a:cxn ang="0">
                  <a:pos x="1712" y="1"/>
                </a:cxn>
                <a:cxn ang="0">
                  <a:pos x="1702" y="1"/>
                </a:cxn>
                <a:cxn ang="0">
                  <a:pos x="1612" y="43"/>
                </a:cxn>
                <a:cxn ang="0">
                  <a:pos x="1022" y="475"/>
                </a:cxn>
                <a:cxn ang="0">
                  <a:pos x="1022" y="347"/>
                </a:cxn>
                <a:cxn ang="0">
                  <a:pos x="910" y="256"/>
                </a:cxn>
                <a:cxn ang="0">
                  <a:pos x="789" y="256"/>
                </a:cxn>
                <a:cxn ang="0">
                  <a:pos x="678" y="347"/>
                </a:cxn>
                <a:cxn ang="0">
                  <a:pos x="678" y="727"/>
                </a:cxn>
                <a:cxn ang="0">
                  <a:pos x="97" y="1152"/>
                </a:cxn>
                <a:cxn ang="0">
                  <a:pos x="46" y="1310"/>
                </a:cxn>
                <a:cxn ang="0">
                  <a:pos x="72" y="1347"/>
                </a:cxn>
                <a:cxn ang="0">
                  <a:pos x="239" y="1346"/>
                </a:cxn>
                <a:cxn ang="0">
                  <a:pos x="911" y="855"/>
                </a:cxn>
                <a:cxn ang="0">
                  <a:pos x="1019" y="776"/>
                </a:cxn>
                <a:cxn ang="0">
                  <a:pos x="1711" y="270"/>
                </a:cxn>
                <a:cxn ang="0">
                  <a:pos x="3183" y="1346"/>
                </a:cxn>
                <a:cxn ang="0">
                  <a:pos x="3350" y="1346"/>
                </a:cxn>
                <a:cxn ang="0">
                  <a:pos x="3377" y="1310"/>
                </a:cxn>
                <a:cxn ang="0">
                  <a:pos x="3326" y="1152"/>
                </a:cxn>
              </a:cxnLst>
              <a:rect l="0" t="0" r="r" b="b"/>
              <a:pathLst>
                <a:path w="3422" h="1417">
                  <a:moveTo>
                    <a:pt x="3326" y="1152"/>
                  </a:moveTo>
                  <a:cubicBezTo>
                    <a:pt x="1811" y="43"/>
                    <a:pt x="1811" y="43"/>
                    <a:pt x="1811" y="43"/>
                  </a:cubicBezTo>
                  <a:cubicBezTo>
                    <a:pt x="1772" y="16"/>
                    <a:pt x="1744" y="3"/>
                    <a:pt x="1720" y="1"/>
                  </a:cubicBezTo>
                  <a:cubicBezTo>
                    <a:pt x="1718" y="0"/>
                    <a:pt x="1715" y="1"/>
                    <a:pt x="1712" y="1"/>
                  </a:cubicBezTo>
                  <a:cubicBezTo>
                    <a:pt x="1709" y="1"/>
                    <a:pt x="1705" y="0"/>
                    <a:pt x="1702" y="1"/>
                  </a:cubicBezTo>
                  <a:cubicBezTo>
                    <a:pt x="1679" y="3"/>
                    <a:pt x="1650" y="16"/>
                    <a:pt x="1612" y="43"/>
                  </a:cubicBezTo>
                  <a:cubicBezTo>
                    <a:pt x="1022" y="475"/>
                    <a:pt x="1022" y="475"/>
                    <a:pt x="1022" y="475"/>
                  </a:cubicBezTo>
                  <a:cubicBezTo>
                    <a:pt x="1022" y="347"/>
                    <a:pt x="1022" y="347"/>
                    <a:pt x="1022" y="347"/>
                  </a:cubicBezTo>
                  <a:cubicBezTo>
                    <a:pt x="1022" y="297"/>
                    <a:pt x="972" y="256"/>
                    <a:pt x="910" y="256"/>
                  </a:cubicBezTo>
                  <a:cubicBezTo>
                    <a:pt x="789" y="256"/>
                    <a:pt x="789" y="256"/>
                    <a:pt x="789" y="256"/>
                  </a:cubicBezTo>
                  <a:cubicBezTo>
                    <a:pt x="727" y="256"/>
                    <a:pt x="678" y="297"/>
                    <a:pt x="678" y="347"/>
                  </a:cubicBezTo>
                  <a:cubicBezTo>
                    <a:pt x="678" y="727"/>
                    <a:pt x="678" y="727"/>
                    <a:pt x="678" y="727"/>
                  </a:cubicBezTo>
                  <a:cubicBezTo>
                    <a:pt x="97" y="1152"/>
                    <a:pt x="97" y="1152"/>
                    <a:pt x="97" y="1152"/>
                  </a:cubicBezTo>
                  <a:cubicBezTo>
                    <a:pt x="0" y="1222"/>
                    <a:pt x="14" y="1267"/>
                    <a:pt x="46" y="1310"/>
                  </a:cubicBezTo>
                  <a:cubicBezTo>
                    <a:pt x="72" y="1347"/>
                    <a:pt x="72" y="1347"/>
                    <a:pt x="72" y="1347"/>
                  </a:cubicBezTo>
                  <a:cubicBezTo>
                    <a:pt x="104" y="1390"/>
                    <a:pt x="143" y="1417"/>
                    <a:pt x="239" y="1346"/>
                  </a:cubicBezTo>
                  <a:cubicBezTo>
                    <a:pt x="911" y="855"/>
                    <a:pt x="911" y="855"/>
                    <a:pt x="911" y="855"/>
                  </a:cubicBezTo>
                  <a:cubicBezTo>
                    <a:pt x="1019" y="776"/>
                    <a:pt x="1019" y="776"/>
                    <a:pt x="1019" y="776"/>
                  </a:cubicBezTo>
                  <a:cubicBezTo>
                    <a:pt x="1711" y="270"/>
                    <a:pt x="1711" y="270"/>
                    <a:pt x="1711" y="270"/>
                  </a:cubicBezTo>
                  <a:cubicBezTo>
                    <a:pt x="3183" y="1346"/>
                    <a:pt x="3183" y="1346"/>
                    <a:pt x="3183" y="1346"/>
                  </a:cubicBezTo>
                  <a:cubicBezTo>
                    <a:pt x="3280" y="1417"/>
                    <a:pt x="3318" y="1390"/>
                    <a:pt x="3350" y="1346"/>
                  </a:cubicBezTo>
                  <a:cubicBezTo>
                    <a:pt x="3377" y="1310"/>
                    <a:pt x="3377" y="1310"/>
                    <a:pt x="3377" y="1310"/>
                  </a:cubicBezTo>
                  <a:cubicBezTo>
                    <a:pt x="3409" y="1267"/>
                    <a:pt x="3422" y="1222"/>
                    <a:pt x="3326" y="1152"/>
                  </a:cubicBezTo>
                  <a:close/>
                </a:path>
              </a:pathLst>
            </a:custGeom>
            <a:solidFill>
              <a:schemeClr val="accent2"/>
            </a:solidFill>
            <a:ln w="19050">
              <a:solidFill>
                <a:schemeClr val="bg1"/>
              </a:solidFill>
              <a:round/>
              <a:headEnd/>
              <a:tailEnd/>
            </a:ln>
          </p:spPr>
          <p:txBody>
            <a:bodyPr/>
            <a:lstStyle/>
            <a:p>
              <a:pPr fontAlgn="auto">
                <a:spcBef>
                  <a:spcPts val="0"/>
                </a:spcBef>
                <a:spcAft>
                  <a:spcPts val="0"/>
                </a:spcAft>
                <a:defRPr/>
              </a:pPr>
              <a:endParaRPr lang="en-US" sz="1800" kern="0" dirty="0">
                <a:solidFill>
                  <a:srgbClr val="233746"/>
                </a:solidFill>
              </a:endParaRPr>
            </a:p>
          </p:txBody>
        </p:sp>
        <p:sp>
          <p:nvSpPr>
            <p:cNvPr id="219" name="Freeform 218"/>
            <p:cNvSpPr>
              <a:spLocks noChangeAspect="1"/>
            </p:cNvSpPr>
            <p:nvPr/>
          </p:nvSpPr>
          <p:spPr bwMode="gray">
            <a:xfrm>
              <a:off x="803184" y="5468920"/>
              <a:ext cx="366326" cy="366324"/>
            </a:xfrm>
            <a:custGeom>
              <a:avLst/>
              <a:gdLst>
                <a:gd name="connsiteX0" fmla="*/ 183163 w 366326"/>
                <a:gd name="connsiteY0" fmla="*/ 0 h 366324"/>
                <a:gd name="connsiteX1" fmla="*/ 366326 w 366326"/>
                <a:gd name="connsiteY1" fmla="*/ 132010 h 366324"/>
                <a:gd name="connsiteX2" fmla="*/ 366326 w 366326"/>
                <a:gd name="connsiteY2" fmla="*/ 327105 h 366324"/>
                <a:gd name="connsiteX3" fmla="*/ 332131 w 366326"/>
                <a:gd name="connsiteY3" fmla="*/ 366324 h 366324"/>
                <a:gd name="connsiteX4" fmla="*/ 206439 w 366326"/>
                <a:gd name="connsiteY4" fmla="*/ 366324 h 366324"/>
                <a:gd name="connsiteX5" fmla="*/ 149316 w 366326"/>
                <a:gd name="connsiteY5" fmla="*/ 366324 h 366324"/>
                <a:gd name="connsiteX6" fmla="*/ 149316 w 366326"/>
                <a:gd name="connsiteY6" fmla="*/ 220293 h 366324"/>
                <a:gd name="connsiteX7" fmla="*/ 75374 w 366326"/>
                <a:gd name="connsiteY7" fmla="*/ 220293 h 366324"/>
                <a:gd name="connsiteX8" fmla="*/ 75374 w 366326"/>
                <a:gd name="connsiteY8" fmla="*/ 366324 h 366324"/>
                <a:gd name="connsiteX9" fmla="*/ 34195 w 366326"/>
                <a:gd name="connsiteY9" fmla="*/ 366324 h 366324"/>
                <a:gd name="connsiteX10" fmla="*/ 0 w 366326"/>
                <a:gd name="connsiteY10" fmla="*/ 327105 h 366324"/>
                <a:gd name="connsiteX11" fmla="*/ 0 w 366326"/>
                <a:gd name="connsiteY11" fmla="*/ 132010 h 366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326" h="366324">
                  <a:moveTo>
                    <a:pt x="183163" y="0"/>
                  </a:moveTo>
                  <a:cubicBezTo>
                    <a:pt x="183163" y="0"/>
                    <a:pt x="183163" y="0"/>
                    <a:pt x="366326" y="132010"/>
                  </a:cubicBezTo>
                  <a:cubicBezTo>
                    <a:pt x="366326" y="132010"/>
                    <a:pt x="366326" y="132010"/>
                    <a:pt x="366326" y="327105"/>
                  </a:cubicBezTo>
                  <a:cubicBezTo>
                    <a:pt x="366326" y="348801"/>
                    <a:pt x="351091" y="366324"/>
                    <a:pt x="332131" y="366324"/>
                  </a:cubicBezTo>
                  <a:cubicBezTo>
                    <a:pt x="332131" y="366324"/>
                    <a:pt x="332131" y="366324"/>
                    <a:pt x="206439" y="366324"/>
                  </a:cubicBezTo>
                  <a:lnTo>
                    <a:pt x="149316" y="366324"/>
                  </a:lnTo>
                  <a:lnTo>
                    <a:pt x="149316" y="220293"/>
                  </a:lnTo>
                  <a:lnTo>
                    <a:pt x="75374" y="220293"/>
                  </a:lnTo>
                  <a:lnTo>
                    <a:pt x="75374" y="366324"/>
                  </a:lnTo>
                  <a:lnTo>
                    <a:pt x="34195" y="366324"/>
                  </a:lnTo>
                  <a:cubicBezTo>
                    <a:pt x="15405" y="366324"/>
                    <a:pt x="0" y="348801"/>
                    <a:pt x="0" y="327105"/>
                  </a:cubicBezTo>
                  <a:cubicBezTo>
                    <a:pt x="0" y="327105"/>
                    <a:pt x="0" y="327105"/>
                    <a:pt x="0" y="132010"/>
                  </a:cubicBezTo>
                  <a:close/>
                </a:path>
              </a:pathLst>
            </a:custGeom>
            <a:solidFill>
              <a:schemeClr val="accent2"/>
            </a:solidFill>
            <a:ln w="19050">
              <a:solidFill>
                <a:schemeClr val="bg1"/>
              </a:solidFill>
              <a:round/>
              <a:headEnd/>
              <a:tailEnd/>
            </a:ln>
          </p:spPr>
          <p:txBody>
            <a:bodyPr wrap="square">
              <a:noAutofit/>
            </a:bodyPr>
            <a:lstStyle/>
            <a:p>
              <a:pPr fontAlgn="auto">
                <a:spcBef>
                  <a:spcPts val="0"/>
                </a:spcBef>
                <a:spcAft>
                  <a:spcPts val="0"/>
                </a:spcAft>
                <a:defRPr/>
              </a:pPr>
              <a:endParaRPr lang="en-US" sz="1800" kern="0" dirty="0">
                <a:solidFill>
                  <a:srgbClr val="233746"/>
                </a:solidFill>
              </a:endParaRPr>
            </a:p>
          </p:txBody>
        </p:sp>
        <p:sp>
          <p:nvSpPr>
            <p:cNvPr id="220" name="Oval 1312"/>
            <p:cNvSpPr>
              <a:spLocks noChangeAspect="1" noChangeArrowheads="1"/>
            </p:cNvSpPr>
            <p:nvPr/>
          </p:nvSpPr>
          <p:spPr bwMode="gray">
            <a:xfrm>
              <a:off x="986347" y="5605516"/>
              <a:ext cx="248357" cy="248355"/>
            </a:xfrm>
            <a:prstGeom prst="ellipse">
              <a:avLst/>
            </a:prstGeom>
            <a:solidFill>
              <a:schemeClr val="accent2"/>
            </a:solidFill>
            <a:ln w="9525">
              <a:solidFill>
                <a:schemeClr val="bg1"/>
              </a:solidFill>
              <a:round/>
              <a:headEnd/>
              <a:tailEnd/>
            </a:ln>
          </p:spPr>
          <p:txBody>
            <a:bodyPr/>
            <a:lstStyle/>
            <a:p>
              <a:pPr fontAlgn="auto">
                <a:spcBef>
                  <a:spcPts val="0"/>
                </a:spcBef>
                <a:spcAft>
                  <a:spcPts val="0"/>
                </a:spcAft>
                <a:defRPr/>
              </a:pPr>
              <a:endParaRPr lang="en-US" sz="1800" kern="0" dirty="0">
                <a:solidFill>
                  <a:srgbClr val="233746"/>
                </a:solidFill>
              </a:endParaRPr>
            </a:p>
          </p:txBody>
        </p:sp>
        <p:sp>
          <p:nvSpPr>
            <p:cNvPr id="221" name="Rounded Rectangle 11"/>
            <p:cNvSpPr/>
            <p:nvPr/>
          </p:nvSpPr>
          <p:spPr>
            <a:xfrm>
              <a:off x="1040903" y="5655233"/>
              <a:ext cx="122340" cy="156595"/>
            </a:xfrm>
            <a:custGeom>
              <a:avLst/>
              <a:gdLst/>
              <a:ahLst/>
              <a:cxnLst/>
              <a:rect l="l" t="t" r="r" b="b"/>
              <a:pathLst>
                <a:path w="3810000" h="4876801">
                  <a:moveTo>
                    <a:pt x="368313" y="0"/>
                  </a:moveTo>
                  <a:lnTo>
                    <a:pt x="3441687" y="0"/>
                  </a:lnTo>
                  <a:cubicBezTo>
                    <a:pt x="3645101" y="0"/>
                    <a:pt x="3810000" y="164899"/>
                    <a:pt x="3810000" y="368313"/>
                  </a:cubicBezTo>
                  <a:lnTo>
                    <a:pt x="3810000" y="436756"/>
                  </a:lnTo>
                  <a:lnTo>
                    <a:pt x="3543300" y="795776"/>
                  </a:lnTo>
                  <a:lnTo>
                    <a:pt x="3543300" y="254000"/>
                  </a:lnTo>
                  <a:lnTo>
                    <a:pt x="266700" y="254000"/>
                  </a:lnTo>
                  <a:lnTo>
                    <a:pt x="266700" y="4622800"/>
                  </a:lnTo>
                  <a:lnTo>
                    <a:pt x="3543300" y="4622800"/>
                  </a:lnTo>
                  <a:lnTo>
                    <a:pt x="3543300" y="3007207"/>
                  </a:lnTo>
                  <a:lnTo>
                    <a:pt x="3810000" y="2635576"/>
                  </a:lnTo>
                  <a:lnTo>
                    <a:pt x="3810000" y="4508488"/>
                  </a:lnTo>
                  <a:cubicBezTo>
                    <a:pt x="3810000" y="4711902"/>
                    <a:pt x="3645101" y="4876801"/>
                    <a:pt x="3441687" y="4876801"/>
                  </a:cubicBezTo>
                  <a:lnTo>
                    <a:pt x="368313" y="4876801"/>
                  </a:lnTo>
                  <a:cubicBezTo>
                    <a:pt x="164899" y="4876801"/>
                    <a:pt x="0" y="4711902"/>
                    <a:pt x="0" y="4508488"/>
                  </a:cubicBezTo>
                  <a:lnTo>
                    <a:pt x="0" y="368313"/>
                  </a:lnTo>
                  <a:cubicBezTo>
                    <a:pt x="0" y="164899"/>
                    <a:pt x="164899" y="0"/>
                    <a:pt x="368313" y="0"/>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22" name="Rounded Rectangle 221"/>
            <p:cNvSpPr/>
            <p:nvPr/>
          </p:nvSpPr>
          <p:spPr>
            <a:xfrm>
              <a:off x="1063332" y="5675042"/>
              <a:ext cx="76666" cy="5709"/>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23" name="Rounded Rectangle 222"/>
            <p:cNvSpPr/>
            <p:nvPr/>
          </p:nvSpPr>
          <p:spPr>
            <a:xfrm>
              <a:off x="1063332" y="5689213"/>
              <a:ext cx="76666" cy="5709"/>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24" name="Rounded Rectangle 223"/>
            <p:cNvSpPr/>
            <p:nvPr/>
          </p:nvSpPr>
          <p:spPr>
            <a:xfrm>
              <a:off x="1063332" y="5703486"/>
              <a:ext cx="76666" cy="5709"/>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25" name="Rounded Rectangle 224"/>
            <p:cNvSpPr/>
            <p:nvPr/>
          </p:nvSpPr>
          <p:spPr>
            <a:xfrm>
              <a:off x="1063332" y="5717657"/>
              <a:ext cx="68102" cy="5709"/>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26" name="Rounded Rectangle 225"/>
            <p:cNvSpPr/>
            <p:nvPr/>
          </p:nvSpPr>
          <p:spPr>
            <a:xfrm>
              <a:off x="1063332" y="5732103"/>
              <a:ext cx="59946" cy="5709"/>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27" name="Rounded Rectangle 226"/>
            <p:cNvSpPr/>
            <p:nvPr/>
          </p:nvSpPr>
          <p:spPr>
            <a:xfrm>
              <a:off x="1063332" y="5746274"/>
              <a:ext cx="51383" cy="5709"/>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28" name="Rounded Rectangle 227"/>
            <p:cNvSpPr/>
            <p:nvPr/>
          </p:nvSpPr>
          <p:spPr>
            <a:xfrm>
              <a:off x="1063332" y="5760547"/>
              <a:ext cx="40576" cy="5709"/>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29" name="Rounded Rectangle 228"/>
            <p:cNvSpPr/>
            <p:nvPr/>
          </p:nvSpPr>
          <p:spPr>
            <a:xfrm>
              <a:off x="1063332" y="5774718"/>
              <a:ext cx="37263" cy="5709"/>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30" name="Rounded Rectangle 229"/>
            <p:cNvSpPr/>
            <p:nvPr/>
          </p:nvSpPr>
          <p:spPr>
            <a:xfrm>
              <a:off x="1063332" y="5788910"/>
              <a:ext cx="37263" cy="5709"/>
            </a:xfrm>
            <a:prstGeom prst="roundRect">
              <a:avLst>
                <a:gd name="adj" fmla="val 5000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solidFill>
                  <a:schemeClr val="tx1"/>
                </a:solidFill>
              </a:endParaRPr>
            </a:p>
          </p:txBody>
        </p:sp>
        <p:sp>
          <p:nvSpPr>
            <p:cNvPr id="231" name="Freeform 230"/>
            <p:cNvSpPr/>
            <p:nvPr/>
          </p:nvSpPr>
          <p:spPr>
            <a:xfrm>
              <a:off x="1103333" y="5663328"/>
              <a:ext cx="91173" cy="131144"/>
            </a:xfrm>
            <a:custGeom>
              <a:avLst/>
              <a:gdLst/>
              <a:ahLst/>
              <a:cxnLst/>
              <a:rect l="l" t="t" r="r" b="b"/>
              <a:pathLst>
                <a:path w="2839372" h="4084177">
                  <a:moveTo>
                    <a:pt x="2176020" y="780764"/>
                  </a:moveTo>
                  <a:cubicBezTo>
                    <a:pt x="2143510" y="786996"/>
                    <a:pt x="2113378" y="805631"/>
                    <a:pt x="2093330" y="835190"/>
                  </a:cubicBezTo>
                  <a:lnTo>
                    <a:pt x="1227562" y="2111655"/>
                  </a:lnTo>
                  <a:cubicBezTo>
                    <a:pt x="1187465" y="2170773"/>
                    <a:pt x="1202884" y="2251204"/>
                    <a:pt x="1262003" y="2291301"/>
                  </a:cubicBezTo>
                  <a:cubicBezTo>
                    <a:pt x="1262003" y="2291301"/>
                    <a:pt x="1262002" y="2291301"/>
                    <a:pt x="1262002" y="2291301"/>
                  </a:cubicBezTo>
                  <a:lnTo>
                    <a:pt x="1262003" y="2291302"/>
                  </a:lnTo>
                  <a:lnTo>
                    <a:pt x="1262003" y="2291301"/>
                  </a:lnTo>
                  <a:cubicBezTo>
                    <a:pt x="1321121" y="2331399"/>
                    <a:pt x="1401552" y="2315979"/>
                    <a:pt x="1441649" y="2256860"/>
                  </a:cubicBezTo>
                  <a:lnTo>
                    <a:pt x="2307417" y="980397"/>
                  </a:lnTo>
                  <a:cubicBezTo>
                    <a:pt x="2347514" y="921278"/>
                    <a:pt x="2332095" y="840848"/>
                    <a:pt x="2272976" y="800750"/>
                  </a:cubicBezTo>
                  <a:lnTo>
                    <a:pt x="2272977" y="800749"/>
                  </a:lnTo>
                  <a:cubicBezTo>
                    <a:pt x="2243417" y="780701"/>
                    <a:pt x="2208530" y="774531"/>
                    <a:pt x="2176020" y="780764"/>
                  </a:cubicBezTo>
                  <a:close/>
                  <a:moveTo>
                    <a:pt x="2567715" y="107"/>
                  </a:moveTo>
                  <a:cubicBezTo>
                    <a:pt x="2732722" y="4736"/>
                    <a:pt x="2900964" y="157791"/>
                    <a:pt x="2817090" y="389632"/>
                  </a:cubicBezTo>
                  <a:lnTo>
                    <a:pt x="2678545" y="583595"/>
                  </a:lnTo>
                  <a:cubicBezTo>
                    <a:pt x="2691919" y="669897"/>
                    <a:pt x="2676716" y="741913"/>
                    <a:pt x="2618652" y="842502"/>
                  </a:cubicBezTo>
                  <a:lnTo>
                    <a:pt x="646545" y="3770141"/>
                  </a:lnTo>
                  <a:lnTo>
                    <a:pt x="0" y="4084177"/>
                  </a:lnTo>
                  <a:lnTo>
                    <a:pt x="46181" y="3382791"/>
                  </a:lnTo>
                  <a:lnTo>
                    <a:pt x="2041813" y="421814"/>
                  </a:lnTo>
                  <a:cubicBezTo>
                    <a:pt x="2098337" y="350136"/>
                    <a:pt x="2159626" y="297509"/>
                    <a:pt x="2235200" y="297268"/>
                  </a:cubicBezTo>
                  <a:lnTo>
                    <a:pt x="2368694" y="92337"/>
                  </a:lnTo>
                  <a:cubicBezTo>
                    <a:pt x="2418379" y="26567"/>
                    <a:pt x="2492713" y="-1996"/>
                    <a:pt x="2567715" y="107"/>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grpSp>
      <p:pic>
        <p:nvPicPr>
          <p:cNvPr id="235" name="Picture 234"/>
          <p:cNvPicPr>
            <a:picLocks/>
          </p:cNvPicPr>
          <p:nvPr/>
        </p:nvPicPr>
        <p:blipFill>
          <a:blip r:embed="rId137"/>
          <a:stretch>
            <a:fillRect/>
          </a:stretch>
        </p:blipFill>
        <p:spPr>
          <a:xfrm>
            <a:off x="3293800" y="2768908"/>
            <a:ext cx="419562" cy="412475"/>
          </a:xfrm>
          <a:prstGeom prst="rect">
            <a:avLst/>
          </a:prstGeom>
        </p:spPr>
      </p:pic>
      <p:pic>
        <p:nvPicPr>
          <p:cNvPr id="236" name="Picture 235"/>
          <p:cNvPicPr>
            <a:picLocks/>
          </p:cNvPicPr>
          <p:nvPr/>
        </p:nvPicPr>
        <p:blipFill rotWithShape="1">
          <a:blip r:embed="rId138" cstate="print">
            <a:duotone>
              <a:schemeClr val="accent1">
                <a:shade val="45000"/>
                <a:satMod val="135000"/>
              </a:schemeClr>
              <a:prstClr val="white"/>
            </a:duotone>
            <a:extLst>
              <a:ext uri="{28A0092B-C50C-407E-A947-70E740481C1C}">
                <a14:useLocalDpi xmlns:a14="http://schemas.microsoft.com/office/drawing/2010/main" val="0"/>
              </a:ext>
            </a:extLst>
          </a:blip>
          <a:srcRect l="4822" t="14369" r="5080" b="25178"/>
          <a:stretch/>
        </p:blipFill>
        <p:spPr>
          <a:xfrm>
            <a:off x="2886859" y="2065185"/>
            <a:ext cx="338347" cy="385431"/>
          </a:xfrm>
          <a:prstGeom prst="rect">
            <a:avLst/>
          </a:prstGeom>
        </p:spPr>
      </p:pic>
      <p:pic>
        <p:nvPicPr>
          <p:cNvPr id="237" name="Picture 236"/>
          <p:cNvPicPr>
            <a:picLocks/>
          </p:cNvPicPr>
          <p:nvPr/>
        </p:nvPicPr>
        <p:blipFill>
          <a:blip r:embed="rId13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93086" y="1868373"/>
            <a:ext cx="388374" cy="404143"/>
          </a:xfrm>
          <a:prstGeom prst="rect">
            <a:avLst/>
          </a:prstGeom>
        </p:spPr>
      </p:pic>
      <p:pic>
        <p:nvPicPr>
          <p:cNvPr id="238" name="Picture 237"/>
          <p:cNvPicPr>
            <a:picLocks/>
          </p:cNvPicPr>
          <p:nvPr/>
        </p:nvPicPr>
        <p:blipFill rotWithShape="1">
          <a:blip r:embed="rId140" cstate="print">
            <a:duotone>
              <a:schemeClr val="accent2">
                <a:shade val="45000"/>
                <a:satMod val="135000"/>
              </a:schemeClr>
              <a:prstClr val="white"/>
            </a:duotone>
            <a:extLst>
              <a:ext uri="{28A0092B-C50C-407E-A947-70E740481C1C}">
                <a14:useLocalDpi xmlns:a14="http://schemas.microsoft.com/office/drawing/2010/main" val="0"/>
              </a:ext>
            </a:extLst>
          </a:blip>
          <a:srcRect l="17117" t="-918" r="14736" b="15664"/>
          <a:stretch/>
        </p:blipFill>
        <p:spPr>
          <a:xfrm>
            <a:off x="2631791" y="3045006"/>
            <a:ext cx="304618" cy="344153"/>
          </a:xfrm>
          <a:prstGeom prst="rect">
            <a:avLst/>
          </a:prstGeom>
        </p:spPr>
      </p:pic>
      <p:pic>
        <p:nvPicPr>
          <p:cNvPr id="844832" name="Picture 32" descr="Image result for nigerian ports authority logo"/>
          <p:cNvPicPr>
            <a:picLocks noChangeArrowheads="1"/>
          </p:cNvPicPr>
          <p:nvPr/>
        </p:nvPicPr>
        <p:blipFill>
          <a:blip r:embed="rId141" cstate="print">
            <a:extLst>
              <a:ext uri="{28A0092B-C50C-407E-A947-70E740481C1C}">
                <a14:useLocalDpi xmlns:a14="http://schemas.microsoft.com/office/drawing/2010/main" val="0"/>
              </a:ext>
            </a:extLst>
          </a:blip>
          <a:srcRect/>
          <a:stretch>
            <a:fillRect/>
          </a:stretch>
        </p:blipFill>
        <p:spPr bwMode="auto">
          <a:xfrm>
            <a:off x="3508663" y="1763665"/>
            <a:ext cx="338347" cy="385431"/>
          </a:xfrm>
          <a:prstGeom prst="rect">
            <a:avLst/>
          </a:prstGeom>
          <a:noFill/>
          <a:extLst>
            <a:ext uri="{909E8E84-426E-40dd-AFC4-6F175D3DCCD1}">
              <a14:hiddenFill xmlns:a14="http://schemas.microsoft.com/office/drawing/2010/main" xmlns="">
                <a:solidFill>
                  <a:srgbClr val="FFFFFF"/>
                </a:solidFill>
              </a14:hiddenFill>
            </a:ext>
          </a:extLst>
        </p:spPr>
      </p:pic>
      <p:pic>
        <p:nvPicPr>
          <p:cNvPr id="242" name="Picture 241"/>
          <p:cNvPicPr>
            <a:picLocks/>
          </p:cNvPicPr>
          <p:nvPr/>
        </p:nvPicPr>
        <p:blipFill>
          <a:blip r:embed="rId134"/>
          <a:stretch>
            <a:fillRect/>
          </a:stretch>
        </p:blipFill>
        <p:spPr>
          <a:xfrm>
            <a:off x="2248168" y="2471824"/>
            <a:ext cx="344112" cy="316987"/>
          </a:xfrm>
          <a:prstGeom prst="rect">
            <a:avLst/>
          </a:prstGeom>
        </p:spPr>
      </p:pic>
      <p:pic>
        <p:nvPicPr>
          <p:cNvPr id="239" name="Picture 238"/>
          <p:cNvPicPr>
            <a:picLocks/>
          </p:cNvPicPr>
          <p:nvPr/>
        </p:nvPicPr>
        <p:blipFill rotWithShape="1">
          <a:blip r:embed="rId142" cstate="print">
            <a:duotone>
              <a:schemeClr val="accent1">
                <a:shade val="45000"/>
                <a:satMod val="135000"/>
              </a:schemeClr>
              <a:prstClr val="white"/>
            </a:duotone>
            <a:extLst>
              <a:ext uri="{28A0092B-C50C-407E-A947-70E740481C1C}">
                <a14:useLocalDpi xmlns:a14="http://schemas.microsoft.com/office/drawing/2010/main" val="0"/>
              </a:ext>
            </a:extLst>
          </a:blip>
          <a:srcRect r="34" b="13805"/>
          <a:stretch/>
        </p:blipFill>
        <p:spPr>
          <a:xfrm>
            <a:off x="3758914" y="2396433"/>
            <a:ext cx="304618" cy="316987"/>
          </a:xfrm>
          <a:prstGeom prst="rect">
            <a:avLst/>
          </a:prstGeom>
        </p:spPr>
      </p:pic>
      <p:sp>
        <p:nvSpPr>
          <p:cNvPr id="13" name="Rectangle 12"/>
          <p:cNvSpPr/>
          <p:nvPr/>
        </p:nvSpPr>
        <p:spPr>
          <a:xfrm>
            <a:off x="328393" y="1088620"/>
            <a:ext cx="8487215" cy="5450272"/>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94" name="1. On-page tracker"/>
          <p:cNvSpPr>
            <a:spLocks noChangeArrowheads="1"/>
          </p:cNvSpPr>
          <p:nvPr/>
        </p:nvSpPr>
        <p:spPr bwMode="gray">
          <a:xfrm>
            <a:off x="334902" y="27536"/>
            <a:ext cx="1210268" cy="123111"/>
          </a:xfrm>
          <a:prstGeom prst="rect">
            <a:avLst/>
          </a:prstGeom>
          <a:noFill/>
          <a:ln>
            <a:noFill/>
          </a:ln>
          <a:effectLst/>
          <a:extLst/>
        </p:spPr>
        <p:txBody>
          <a:bodyPr wrap="none" lIns="0" tIns="0" rIns="0" bIns="0">
            <a:spAutoFit/>
          </a:bodyPr>
          <a:lstStyle/>
          <a:p>
            <a:r>
              <a:rPr lang="en-US" sz="800" dirty="0" smtClean="0">
                <a:solidFill>
                  <a:srgbClr val="808080"/>
                </a:solidFill>
                <a:latin typeface="Calibri"/>
              </a:rPr>
              <a:t>PEBEC’S ONGOING REFORMS</a:t>
            </a:r>
            <a:endParaRPr lang="en-US" sz="800" dirty="0">
              <a:solidFill>
                <a:srgbClr val="808080"/>
              </a:solidFill>
              <a:latin typeface="Calibri"/>
            </a:endParaRPr>
          </a:p>
        </p:txBody>
      </p:sp>
    </p:spTree>
    <p:extLst>
      <p:ext uri="{BB962C8B-B14F-4D97-AF65-F5344CB8AC3E}">
        <p14:creationId xmlns:p14="http://schemas.microsoft.com/office/powerpoint/2010/main" val="707949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5409"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ctrTitle"/>
          </p:nvPr>
        </p:nvSpPr>
        <p:spPr>
          <a:xfrm>
            <a:off x="596900" y="1137440"/>
            <a:ext cx="6116320" cy="1107996"/>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r>
              <a:rPr lang="en-US" dirty="0">
                <a:latin typeface="Verdana" panose="020B0604030504040204" pitchFamily="34" charset="0"/>
                <a:ea typeface="Verdana" panose="020B0604030504040204" pitchFamily="34" charset="0"/>
                <a:cs typeface="Verdana" panose="020B0604030504040204" pitchFamily="34" charset="0"/>
              </a:rPr>
              <a:t>Building an Enabling Business Environment</a:t>
            </a:r>
            <a:endParaRPr lang="en-GB" dirty="0"/>
          </a:p>
        </p:txBody>
      </p:sp>
      <p:sp>
        <p:nvSpPr>
          <p:cNvPr id="8" name="Document type"/>
          <p:cNvSpPr txBox="1">
            <a:spLocks noChangeArrowheads="1"/>
          </p:cNvSpPr>
          <p:nvPr/>
        </p:nvSpPr>
        <p:spPr bwMode="auto">
          <a:xfrm>
            <a:off x="595913" y="3396192"/>
            <a:ext cx="2947387"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defPPr>
              <a:defRPr lang="en-US"/>
            </a:defPPr>
            <a:lvl1pPr eaLnBrk="1" hangingPunct="1">
              <a:defRPr sz="1400" cap="all" baseline="0">
                <a:solidFill>
                  <a:schemeClr val="bg1"/>
                </a:solidFill>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sz="1600" dirty="0" smtClean="0">
                <a:solidFill>
                  <a:srgbClr val="FFFFFF"/>
                </a:solidFill>
              </a:rPr>
              <a:t>ADDRESSING THE REMOVAL OF OF THE EASE </a:t>
            </a:r>
          </a:p>
          <a:p>
            <a:r>
              <a:rPr lang="en-US" sz="1600" dirty="0" smtClean="0">
                <a:solidFill>
                  <a:srgbClr val="FFFFFF"/>
                </a:solidFill>
              </a:rPr>
              <a:t>OF DOING BUSINESS INITIATIVE</a:t>
            </a:r>
            <a:endParaRPr lang="en-US" sz="1600" dirty="0">
              <a:solidFill>
                <a:srgbClr val="FFFFFF"/>
              </a:solidFill>
            </a:endParaRPr>
          </a:p>
        </p:txBody>
      </p:sp>
      <p:sp>
        <p:nvSpPr>
          <p:cNvPr id="10" name="Date"/>
          <p:cNvSpPr txBox="1">
            <a:spLocks noChangeArrowheads="1"/>
          </p:cNvSpPr>
          <p:nvPr/>
        </p:nvSpPr>
        <p:spPr bwMode="auto">
          <a:xfrm>
            <a:off x="595913" y="4219448"/>
            <a:ext cx="2706087" cy="13542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GB" sz="1800" dirty="0" smtClean="0">
                <a:latin typeface="Verdana" panose="020B0604030504040204" pitchFamily="34" charset="0"/>
                <a:ea typeface="Verdana" panose="020B0604030504040204" pitchFamily="34" charset="0"/>
                <a:cs typeface="Verdana" panose="020B0604030504040204" pitchFamily="34" charset="0"/>
              </a:rPr>
              <a:t>Dr </a:t>
            </a:r>
            <a:r>
              <a:rPr lang="en-GB" sz="1800" dirty="0">
                <a:latin typeface="Verdana" panose="020B0604030504040204" pitchFamily="34" charset="0"/>
                <a:ea typeface="Verdana" panose="020B0604030504040204" pitchFamily="34" charset="0"/>
                <a:cs typeface="Verdana" panose="020B0604030504040204" pitchFamily="34" charset="0"/>
              </a:rPr>
              <a:t>Jumoke Oduwole</a:t>
            </a:r>
          </a:p>
          <a:p>
            <a:r>
              <a:rPr lang="en-GB" sz="1400" dirty="0" smtClean="0">
                <a:latin typeface="Verdana" panose="020B0604030504040204" pitchFamily="34" charset="0"/>
                <a:ea typeface="Verdana" panose="020B0604030504040204" pitchFamily="34" charset="0"/>
                <a:cs typeface="Verdana" panose="020B0604030504040204" pitchFamily="34" charset="0"/>
              </a:rPr>
              <a:t>SSA </a:t>
            </a:r>
            <a:r>
              <a:rPr lang="en-GB" sz="1400" dirty="0">
                <a:latin typeface="Verdana" panose="020B0604030504040204" pitchFamily="34" charset="0"/>
                <a:ea typeface="Verdana" panose="020B0604030504040204" pitchFamily="34" charset="0"/>
                <a:cs typeface="Verdana" panose="020B0604030504040204" pitchFamily="34" charset="0"/>
              </a:rPr>
              <a:t>to the President on Industry, trade and Investment </a:t>
            </a:r>
            <a:r>
              <a:rPr lang="en-GB" sz="1400" dirty="0" smtClean="0">
                <a:latin typeface="Verdana" panose="020B0604030504040204" pitchFamily="34" charset="0"/>
                <a:ea typeface="Verdana" panose="020B0604030504040204" pitchFamily="34" charset="0"/>
                <a:cs typeface="Verdana" panose="020B0604030504040204" pitchFamily="34" charset="0"/>
              </a:rPr>
              <a:t>(OVP) </a:t>
            </a:r>
          </a:p>
          <a:p>
            <a:r>
              <a:rPr lang="en-GB" sz="1400" dirty="0" smtClean="0">
                <a:solidFill>
                  <a:srgbClr val="FFFFFF"/>
                </a:solidFill>
                <a:latin typeface="Calibri"/>
              </a:rPr>
              <a:t/>
            </a:r>
            <a:br>
              <a:rPr lang="en-GB" sz="1400" dirty="0" smtClean="0">
                <a:solidFill>
                  <a:srgbClr val="FFFFFF"/>
                </a:solidFill>
                <a:latin typeface="Calibri"/>
              </a:rPr>
            </a:br>
            <a:r>
              <a:rPr lang="en-GB" sz="1400" dirty="0" smtClean="0">
                <a:solidFill>
                  <a:srgbClr val="FFFFFF"/>
                </a:solidFill>
                <a:latin typeface="Calibri"/>
              </a:rPr>
              <a:t>July 2017</a:t>
            </a:r>
            <a:endParaRPr lang="en-GB" sz="1400" dirty="0">
              <a:solidFill>
                <a:srgbClr val="FFFFFF"/>
              </a:solidFill>
              <a:latin typeface="Calibri"/>
            </a:endParaRPr>
          </a:p>
        </p:txBody>
      </p:sp>
      <p:pic>
        <p:nvPicPr>
          <p:cNvPr id="31" name="Picture 30"/>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2140935" y="3130091"/>
            <a:ext cx="4457700" cy="3265288"/>
          </a:xfrm>
          <a:custGeom>
            <a:avLst/>
            <a:gdLst>
              <a:gd name="connsiteX0" fmla="*/ 1942716 w 4457700"/>
              <a:gd name="connsiteY0" fmla="*/ 0 h 3265288"/>
              <a:gd name="connsiteX1" fmla="*/ 4457700 w 4457700"/>
              <a:gd name="connsiteY1" fmla="*/ 0 h 3265288"/>
              <a:gd name="connsiteX2" fmla="*/ 2514984 w 4457700"/>
              <a:gd name="connsiteY2" fmla="*/ 3265288 h 3265288"/>
              <a:gd name="connsiteX3" fmla="*/ 0 w 4457700"/>
              <a:gd name="connsiteY3" fmla="*/ 3265288 h 3265288"/>
              <a:gd name="connsiteX4" fmla="*/ 1942716 w 4457700"/>
              <a:gd name="connsiteY4" fmla="*/ 0 h 326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700" h="3265288">
                <a:moveTo>
                  <a:pt x="1942716" y="0"/>
                </a:moveTo>
                <a:lnTo>
                  <a:pt x="4457700" y="0"/>
                </a:lnTo>
                <a:lnTo>
                  <a:pt x="2514984" y="3265288"/>
                </a:lnTo>
                <a:lnTo>
                  <a:pt x="0" y="3265288"/>
                </a:lnTo>
                <a:lnTo>
                  <a:pt x="1942716" y="0"/>
                </a:lnTo>
                <a:close/>
              </a:path>
            </a:pathLst>
          </a:custGeom>
        </p:spPr>
      </p:pic>
      <p:pic>
        <p:nvPicPr>
          <p:cNvPr id="833538" name="Picture 2" descr="Container, Crane, Port, Transport"/>
          <p:cNvPicPr>
            <a:picLocks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770504" y="3130091"/>
            <a:ext cx="4011546" cy="3265288"/>
          </a:xfrm>
          <a:custGeom>
            <a:avLst/>
            <a:gdLst>
              <a:gd name="connsiteX0" fmla="*/ 1942716 w 4011546"/>
              <a:gd name="connsiteY0" fmla="*/ 0 h 3265288"/>
              <a:gd name="connsiteX1" fmla="*/ 4011546 w 4011546"/>
              <a:gd name="connsiteY1" fmla="*/ 0 h 3265288"/>
              <a:gd name="connsiteX2" fmla="*/ 4011546 w 4011546"/>
              <a:gd name="connsiteY2" fmla="*/ 3265288 h 3265288"/>
              <a:gd name="connsiteX3" fmla="*/ 0 w 4011546"/>
              <a:gd name="connsiteY3" fmla="*/ 3265288 h 3265288"/>
              <a:gd name="connsiteX4" fmla="*/ 1942716 w 4011546"/>
              <a:gd name="connsiteY4" fmla="*/ 0 h 326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1546" h="3265288">
                <a:moveTo>
                  <a:pt x="1942716" y="0"/>
                </a:moveTo>
                <a:lnTo>
                  <a:pt x="4011546" y="0"/>
                </a:lnTo>
                <a:lnTo>
                  <a:pt x="4011546" y="3265288"/>
                </a:lnTo>
                <a:lnTo>
                  <a:pt x="0" y="3265288"/>
                </a:lnTo>
                <a:lnTo>
                  <a:pt x="1942716" y="0"/>
                </a:lnTo>
                <a:close/>
              </a:path>
            </a:pathLst>
          </a:custGeom>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77259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2358821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4856" name="think-cell Slide" r:id="rId14" imgW="360" imgH="360" progId="TCLayout.ActiveDocument.1">
                  <p:embed/>
                </p:oleObj>
              </mc:Choice>
              <mc:Fallback>
                <p:oleObj name="think-cell Slide" r:id="rId14" imgW="360" imgH="360" progId="TCLayout.ActiveDocument.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p:nvPr>
        </p:nvSpPr>
        <p:spPr>
          <a:xfrm>
            <a:off x="1195493" y="479013"/>
            <a:ext cx="7543800" cy="338554"/>
          </a:xfrm>
        </p:spPr>
        <p:txBody>
          <a:bodyPr wrap="square" anchor="b" anchorCtr="0">
            <a:spAutoFit/>
          </a:bodyPr>
          <a:lstStyle/>
          <a:p>
            <a:r>
              <a:rPr lang="en-US" sz="2200" b="0" dirty="0">
                <a:solidFill>
                  <a:srgbClr val="FFFFFF"/>
                </a:solidFill>
                <a:latin typeface="+mn-lt"/>
                <a:ea typeface="Verdana" panose="020B0604030504040204" pitchFamily="34" charset="0"/>
                <a:cs typeface="Verdana" panose="020B0604030504040204" pitchFamily="34" charset="0"/>
              </a:rPr>
              <a:t>O</a:t>
            </a:r>
            <a:r>
              <a:rPr lang="en-US" sz="2200" b="0" dirty="0" smtClean="0">
                <a:solidFill>
                  <a:srgbClr val="FFFFFF"/>
                </a:solidFill>
                <a:latin typeface="+mn-lt"/>
                <a:ea typeface="Verdana" panose="020B0604030504040204" pitchFamily="34" charset="0"/>
                <a:cs typeface="Verdana" panose="020B0604030504040204" pitchFamily="34" charset="0"/>
              </a:rPr>
              <a:t>perationalizing the recently released Executive Order</a:t>
            </a:r>
            <a:endParaRPr lang="en-GB" sz="2200" b="0" dirty="0">
              <a:solidFill>
                <a:srgbClr val="FFFFFF"/>
              </a:solidFill>
              <a:latin typeface="+mn-lt"/>
              <a:ea typeface="Verdana" panose="020B0604030504040204" pitchFamily="34" charset="0"/>
              <a:cs typeface="Verdana" panose="020B0604030504040204" pitchFamily="34" charset="0"/>
            </a:endParaRPr>
          </a:p>
        </p:txBody>
      </p:sp>
      <p:pic>
        <p:nvPicPr>
          <p:cNvPr id="103" name="Picture 102"/>
          <p:cNvPicPr>
            <a:picLocks noChangeAspect="1"/>
          </p:cNvPicPr>
          <p:nvPr/>
        </p:nvPicPr>
        <p:blipFill>
          <a:blip r:embed="rId16"/>
          <a:stretch>
            <a:fillRect/>
          </a:stretch>
        </p:blipFill>
        <p:spPr>
          <a:xfrm>
            <a:off x="2012994" y="1102001"/>
            <a:ext cx="5030925" cy="5030925"/>
          </a:xfrm>
          <a:prstGeom prst="rect">
            <a:avLst/>
          </a:prstGeom>
        </p:spPr>
      </p:pic>
      <p:sp>
        <p:nvSpPr>
          <p:cNvPr id="104" name="Rectangle 103"/>
          <p:cNvSpPr>
            <a:spLocks/>
          </p:cNvSpPr>
          <p:nvPr/>
        </p:nvSpPr>
        <p:spPr>
          <a:xfrm>
            <a:off x="310917" y="1066251"/>
            <a:ext cx="8522167" cy="5159289"/>
          </a:xfrm>
          <a:prstGeom prst="rect">
            <a:avLst/>
          </a:prstGeom>
          <a:solidFill>
            <a:srgbClr val="FFFFFF">
              <a:alpha val="94000"/>
            </a:srgbClr>
          </a:solidFill>
          <a:ln w="19050" cap="flat" cmpd="sng" algn="ctr">
            <a:solidFill>
              <a:schemeClr val="accent1"/>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ea typeface="Verdana" panose="020B0604030504040204" pitchFamily="34" charset="0"/>
              <a:cs typeface="Verdana" panose="020B0604030504040204" pitchFamily="34" charset="0"/>
            </a:endParaRPr>
          </a:p>
        </p:txBody>
      </p:sp>
      <p:grpSp>
        <p:nvGrpSpPr>
          <p:cNvPr id="106" name="Group 105"/>
          <p:cNvGrpSpPr/>
          <p:nvPr/>
        </p:nvGrpSpPr>
        <p:grpSpPr>
          <a:xfrm>
            <a:off x="3150533" y="2816373"/>
            <a:ext cx="2842936" cy="2785563"/>
            <a:chOff x="3150533" y="3191903"/>
            <a:chExt cx="2842936" cy="2402645"/>
          </a:xfrm>
        </p:grpSpPr>
        <p:cxnSp>
          <p:nvCxnSpPr>
            <p:cNvPr id="107" name="Straight Connector 106"/>
            <p:cNvCxnSpPr>
              <a:cxnSpLocks/>
            </p:cNvCxnSpPr>
            <p:nvPr>
              <p:custDataLst>
                <p:tags r:id="rId11"/>
              </p:custDataLst>
            </p:nvPr>
          </p:nvCxnSpPr>
          <p:spPr bwMode="auto">
            <a:xfrm>
              <a:off x="3150533" y="3191903"/>
              <a:ext cx="0" cy="2402645"/>
            </a:xfrm>
            <a:prstGeom prst="line">
              <a:avLst/>
            </a:prstGeom>
            <a:noFill/>
            <a:ln w="9525" cap="flat" cmpd="sng" algn="ctr">
              <a:solidFill>
                <a:srgbClr val="FFFFFF">
                  <a:lumMod val="75000"/>
                </a:srgbClr>
              </a:solidFill>
              <a:prstDash val="solid"/>
            </a:ln>
            <a:effectLst/>
          </p:spPr>
        </p:cxnSp>
        <p:cxnSp>
          <p:nvCxnSpPr>
            <p:cNvPr id="108" name="Straight Connector 107"/>
            <p:cNvCxnSpPr>
              <a:cxnSpLocks/>
            </p:cNvCxnSpPr>
            <p:nvPr>
              <p:custDataLst>
                <p:tags r:id="rId12"/>
              </p:custDataLst>
            </p:nvPr>
          </p:nvCxnSpPr>
          <p:spPr bwMode="auto">
            <a:xfrm>
              <a:off x="5993469" y="3191903"/>
              <a:ext cx="0" cy="2402645"/>
            </a:xfrm>
            <a:prstGeom prst="line">
              <a:avLst/>
            </a:prstGeom>
            <a:noFill/>
            <a:ln w="9525" cap="flat" cmpd="sng" algn="ctr">
              <a:solidFill>
                <a:srgbClr val="FFFFFF">
                  <a:lumMod val="75000"/>
                </a:srgbClr>
              </a:solidFill>
              <a:prstDash val="solid"/>
            </a:ln>
            <a:effectLst/>
          </p:spPr>
        </p:cxnSp>
      </p:grpSp>
      <p:sp>
        <p:nvSpPr>
          <p:cNvPr id="109" name="Rectangle 30"/>
          <p:cNvSpPr>
            <a:spLocks noChangeArrowheads="1"/>
          </p:cNvSpPr>
          <p:nvPr>
            <p:custDataLst>
              <p:tags r:id="rId3"/>
            </p:custDataLst>
          </p:nvPr>
        </p:nvSpPr>
        <p:spPr bwMode="gray">
          <a:xfrm>
            <a:off x="492349" y="2674855"/>
            <a:ext cx="2473431" cy="2891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p>
            <a:pPr marL="285750" marR="0" lvl="0" indent="-285750" defTabSz="895520" eaLnBrk="1" fontAlgn="base" latinLnBrk="0" hangingPunct="1">
              <a:lnSpc>
                <a:spcPct val="110000"/>
              </a:lnSpc>
              <a:spcBef>
                <a:spcPts val="400"/>
              </a:spcBef>
              <a:spcAft>
                <a:spcPts val="400"/>
              </a:spcAft>
              <a:buClr>
                <a:schemeClr val="tx2"/>
              </a:buClr>
              <a:buSzTx/>
              <a:buFont typeface="Wingdings" panose="05000000000000000000" pitchFamily="2" charset="2"/>
              <a:buChar char="§"/>
              <a:tabLst/>
              <a:defRPr/>
            </a:pPr>
            <a:r>
              <a:rPr kumimoji="0" lang="en-US" sz="1500" b="1" i="0" u="none" strike="noStrike" kern="0" cap="none" spc="0" normalizeH="0" baseline="0" noProof="0" dirty="0" smtClean="0">
                <a:ln>
                  <a:noFill/>
                </a:ln>
                <a:solidFill>
                  <a:schemeClr val="accent2"/>
                </a:solidFill>
                <a:effectLst/>
                <a:uLnTx/>
                <a:uFillTx/>
                <a:ea typeface="Verdana" panose="020B0604030504040204" pitchFamily="34" charset="0"/>
                <a:cs typeface="Verdana" panose="020B0604030504040204" pitchFamily="34" charset="0"/>
              </a:rPr>
              <a:t>Description: </a:t>
            </a:r>
            <a:r>
              <a:rPr lang="en-US" sz="1500" kern="0" dirty="0" smtClean="0">
                <a:solidFill>
                  <a:srgbClr val="000000"/>
                </a:solidFill>
                <a:ea typeface="Verdana" panose="020B0604030504040204" pitchFamily="34" charset="0"/>
                <a:cs typeface="Verdana" panose="020B0604030504040204" pitchFamily="34" charset="0"/>
              </a:rPr>
              <a:t>Information </a:t>
            </a:r>
            <a:r>
              <a:rPr kumimoji="0" lang="en-US" sz="1500" b="0" i="0" u="none" strike="noStrike" kern="0" cap="none" spc="0" normalizeH="0" baseline="0" noProof="0" dirty="0" smtClean="0">
                <a:ln>
                  <a:noFill/>
                </a:ln>
                <a:solidFill>
                  <a:srgbClr val="000000"/>
                </a:solidFill>
                <a:effectLst/>
                <a:uLnTx/>
                <a:uFillTx/>
                <a:ea typeface="Verdana" panose="020B0604030504040204" pitchFamily="34" charset="0"/>
                <a:cs typeface="Verdana" panose="020B0604030504040204" pitchFamily="34" charset="0"/>
              </a:rPr>
              <a:t>about government requirements for products and</a:t>
            </a:r>
            <a:r>
              <a:rPr kumimoji="0" lang="en-US" sz="1500" b="0" i="0" u="none" strike="noStrike" kern="0" cap="none" spc="0" normalizeH="0" noProof="0" dirty="0" smtClean="0">
                <a:ln>
                  <a:noFill/>
                </a:ln>
                <a:solidFill>
                  <a:srgbClr val="000000"/>
                </a:solidFill>
                <a:effectLst/>
                <a:uLnTx/>
                <a:uFillTx/>
                <a:ea typeface="Verdana" panose="020B0604030504040204" pitchFamily="34" charset="0"/>
                <a:cs typeface="Verdana" panose="020B0604030504040204" pitchFamily="34" charset="0"/>
              </a:rPr>
              <a:t> services will be </a:t>
            </a:r>
            <a:r>
              <a:rPr kumimoji="0" lang="en-US" sz="1500" b="1" i="0" u="sng" strike="noStrike" kern="0" cap="none" spc="0" normalizeH="0" noProof="0" dirty="0" smtClean="0">
                <a:ln>
                  <a:noFill/>
                </a:ln>
                <a:solidFill>
                  <a:schemeClr val="accent2"/>
                </a:solidFill>
                <a:effectLst/>
                <a:uLnTx/>
                <a:uFillTx/>
                <a:ea typeface="Verdana" panose="020B0604030504040204" pitchFamily="34" charset="0"/>
                <a:cs typeface="Verdana" panose="020B0604030504040204" pitchFamily="34" charset="0"/>
              </a:rPr>
              <a:t>easily accessible</a:t>
            </a:r>
            <a:r>
              <a:rPr kumimoji="0" lang="en-US" sz="1500" b="0" i="0" u="none" strike="noStrike" kern="0" cap="none" spc="0" normalizeH="0" noProof="0" dirty="0" smtClean="0">
                <a:ln>
                  <a:noFill/>
                </a:ln>
                <a:solidFill>
                  <a:srgbClr val="000000"/>
                </a:solidFill>
                <a:effectLst/>
                <a:uLnTx/>
                <a:uFillTx/>
                <a:ea typeface="Verdana" panose="020B0604030504040204" pitchFamily="34" charset="0"/>
                <a:cs typeface="Verdana" panose="020B0604030504040204" pitchFamily="34" charset="0"/>
              </a:rPr>
              <a:t> by the public online and in public places</a:t>
            </a:r>
            <a:endParaRPr kumimoji="0" lang="en-US" sz="1500" b="1" i="0" u="none" strike="noStrike" kern="0" cap="none" spc="0" normalizeH="0" baseline="0" noProof="0" dirty="0" smtClean="0">
              <a:ln>
                <a:noFill/>
              </a:ln>
              <a:solidFill>
                <a:schemeClr val="accent2"/>
              </a:solidFill>
              <a:effectLst/>
              <a:uLnTx/>
              <a:uFillTx/>
              <a:ea typeface="Verdana" panose="020B0604030504040204" pitchFamily="34" charset="0"/>
              <a:cs typeface="Verdana" panose="020B0604030504040204" pitchFamily="34" charset="0"/>
            </a:endParaRPr>
          </a:p>
          <a:p>
            <a:pPr marL="285750" indent="-285750" defTabSz="895520" fontAlgn="base">
              <a:lnSpc>
                <a:spcPct val="110000"/>
              </a:lnSpc>
              <a:spcBef>
                <a:spcPts val="400"/>
              </a:spcBef>
              <a:spcAft>
                <a:spcPts val="400"/>
              </a:spcAft>
              <a:buClr>
                <a:schemeClr val="tx2"/>
              </a:buClr>
              <a:buFont typeface="Wingdings" panose="05000000000000000000" pitchFamily="2" charset="2"/>
              <a:buChar char="§"/>
              <a:defRPr/>
            </a:pPr>
            <a:r>
              <a:rPr kumimoji="0" lang="en-US" sz="1500" b="1" i="0" u="none" strike="noStrike" kern="0" cap="none" spc="0" normalizeH="0" baseline="0" noProof="0" dirty="0" smtClean="0">
                <a:ln>
                  <a:noFill/>
                </a:ln>
                <a:solidFill>
                  <a:schemeClr val="accent2"/>
                </a:solidFill>
                <a:effectLst/>
                <a:uLnTx/>
                <a:uFillTx/>
                <a:ea typeface="Verdana" panose="020B0604030504040204" pitchFamily="34" charset="0"/>
                <a:cs typeface="Verdana" panose="020B0604030504040204" pitchFamily="34" charset="0"/>
              </a:rPr>
              <a:t>Objectives:</a:t>
            </a:r>
            <a:r>
              <a:rPr kumimoji="0" lang="en-US" sz="1500" b="0" i="0" u="none" strike="noStrike" kern="0" cap="none" spc="0" normalizeH="0" baseline="0" noProof="0" dirty="0" smtClean="0">
                <a:ln>
                  <a:noFill/>
                </a:ln>
                <a:solidFill>
                  <a:srgbClr val="000000"/>
                </a:solidFill>
                <a:effectLst/>
                <a:uLnTx/>
                <a:uFillTx/>
                <a:ea typeface="Verdana" panose="020B0604030504040204" pitchFamily="34" charset="0"/>
                <a:cs typeface="Verdana" panose="020B0604030504040204" pitchFamily="34" charset="0"/>
              </a:rPr>
              <a:t> </a:t>
            </a:r>
            <a:r>
              <a:rPr lang="en-US" sz="1500" kern="0" dirty="0">
                <a:solidFill>
                  <a:srgbClr val="000000"/>
                </a:solidFill>
                <a:ea typeface="Verdana" panose="020B0604030504040204" pitchFamily="34" charset="0"/>
                <a:cs typeface="Verdana" panose="020B0604030504040204" pitchFamily="34" charset="0"/>
              </a:rPr>
              <a:t>Ensure </a:t>
            </a:r>
            <a:r>
              <a:rPr lang="en-US" sz="1500" b="1" u="sng" kern="0" dirty="0" smtClean="0">
                <a:solidFill>
                  <a:schemeClr val="accent2"/>
                </a:solidFill>
                <a:ea typeface="Verdana" panose="020B0604030504040204" pitchFamily="34" charset="0"/>
                <a:cs typeface="Verdana" panose="020B0604030504040204" pitchFamily="34" charset="0"/>
              </a:rPr>
              <a:t>complete </a:t>
            </a:r>
            <a:r>
              <a:rPr lang="en-US" sz="1500" b="1" u="sng" kern="0" dirty="0">
                <a:solidFill>
                  <a:schemeClr val="accent2"/>
                </a:solidFill>
                <a:ea typeface="Verdana" panose="020B0604030504040204" pitchFamily="34" charset="0"/>
                <a:cs typeface="Verdana" panose="020B0604030504040204" pitchFamily="34" charset="0"/>
              </a:rPr>
              <a:t>clarity</a:t>
            </a:r>
            <a:r>
              <a:rPr lang="en-US" sz="1500" b="1" kern="0" dirty="0">
                <a:solidFill>
                  <a:schemeClr val="accent2"/>
                </a:solidFill>
                <a:ea typeface="Verdana" panose="020B0604030504040204" pitchFamily="34" charset="0"/>
                <a:cs typeface="Verdana" panose="020B0604030504040204" pitchFamily="34" charset="0"/>
              </a:rPr>
              <a:t> </a:t>
            </a:r>
            <a:r>
              <a:rPr lang="en-US" sz="1500" b="1" kern="0" dirty="0" smtClean="0">
                <a:solidFill>
                  <a:schemeClr val="accent2"/>
                </a:solidFill>
                <a:ea typeface="Verdana" panose="020B0604030504040204" pitchFamily="34" charset="0"/>
                <a:cs typeface="Verdana" panose="020B0604030504040204" pitchFamily="34" charset="0"/>
              </a:rPr>
              <a:t> </a:t>
            </a:r>
            <a:r>
              <a:rPr lang="en-US" sz="1500" kern="0" dirty="0" smtClean="0">
                <a:solidFill>
                  <a:srgbClr val="000000"/>
                </a:solidFill>
                <a:ea typeface="Verdana" panose="020B0604030504040204" pitchFamily="34" charset="0"/>
                <a:cs typeface="Verdana" panose="020B0604030504040204" pitchFamily="34" charset="0"/>
              </a:rPr>
              <a:t>on </a:t>
            </a:r>
            <a:r>
              <a:rPr lang="en-US" sz="1500" kern="0" dirty="0">
                <a:solidFill>
                  <a:srgbClr val="000000"/>
                </a:solidFill>
                <a:ea typeface="Verdana" panose="020B0604030504040204" pitchFamily="34" charset="0"/>
                <a:cs typeface="Verdana" panose="020B0604030504040204" pitchFamily="34" charset="0"/>
              </a:rPr>
              <a:t>government </a:t>
            </a:r>
            <a:r>
              <a:rPr lang="en-US" sz="1500" kern="0" dirty="0" smtClean="0">
                <a:solidFill>
                  <a:srgbClr val="000000"/>
                </a:solidFill>
                <a:ea typeface="Verdana" panose="020B0604030504040204" pitchFamily="34" charset="0"/>
                <a:cs typeface="Verdana" panose="020B0604030504040204" pitchFamily="34" charset="0"/>
              </a:rPr>
              <a:t>requirements and processes </a:t>
            </a:r>
            <a:endParaRPr lang="en-US" sz="1500" kern="0" dirty="0">
              <a:solidFill>
                <a:srgbClr val="000000"/>
              </a:solidFill>
              <a:ea typeface="Verdana" panose="020B0604030504040204" pitchFamily="34" charset="0"/>
              <a:cs typeface="Verdana" panose="020B0604030504040204" pitchFamily="34" charset="0"/>
            </a:endParaRPr>
          </a:p>
        </p:txBody>
      </p:sp>
      <p:sp>
        <p:nvSpPr>
          <p:cNvPr id="110" name="Rectangle 18"/>
          <p:cNvSpPr>
            <a:spLocks noChangeArrowheads="1"/>
          </p:cNvSpPr>
          <p:nvPr>
            <p:custDataLst>
              <p:tags r:id="rId4"/>
            </p:custDataLst>
          </p:nvPr>
        </p:nvSpPr>
        <p:spPr bwMode="gray">
          <a:xfrm>
            <a:off x="661682" y="2366545"/>
            <a:ext cx="2473431" cy="243759"/>
          </a:xfrm>
          <a:prstGeom prst="rect">
            <a:avLst/>
          </a:prstGeom>
          <a:solidFill>
            <a:srgbClr val="81A743"/>
          </a:solidFill>
          <a:ln w="9525" cap="flat" cmpd="sng" algn="ctr">
            <a:noFill/>
            <a:prstDash val="solid"/>
            <a:headEnd/>
            <a:tailEnd/>
          </a:ln>
          <a:effectLst>
            <a:outerShdw blurRad="40000" dist="23000" dir="5400000" rotWithShape="0">
              <a:srgbClr val="000000">
                <a:alpha val="35000"/>
              </a:srgbClr>
            </a:outerShdw>
          </a:effectLst>
          <a:extLst/>
        </p:spPr>
        <p:txBody>
          <a:bodyPr vert="horz" wrap="square" lIns="72009" tIns="72009" rIns="72009" bIns="72009" numCol="1" anchor="ctr" anchorCtr="0" compatLnSpc="1">
            <a:prstTxWarp prst="textNoShape">
              <a:avLst/>
            </a:prstTxWarp>
            <a:noAutofit/>
          </a:bodyPr>
          <a:lstStyle/>
          <a:p>
            <a:pPr marL="0" marR="0" lvl="0" indent="0" algn="ctr" defTabSz="895185" eaLnBrk="1" fontAlgn="base" latinLnBrk="0" hangingPunct="1">
              <a:lnSpc>
                <a:spcPct val="100000"/>
              </a:lnSpc>
              <a:spcBef>
                <a:spcPct val="0"/>
              </a:spcBef>
              <a:spcAft>
                <a:spcPct val="0"/>
              </a:spcAft>
              <a:buClr>
                <a:srgbClr val="3D3D3D"/>
              </a:buClr>
              <a:buSzTx/>
              <a:buFontTx/>
              <a:buNone/>
              <a:tabLst/>
              <a:defRPr/>
            </a:pPr>
            <a:r>
              <a:rPr kumimoji="0" lang="en-US" sz="1500" b="1" i="0" u="none" strike="noStrike" kern="0" cap="none" spc="0" normalizeH="0" baseline="0" noProof="0" dirty="0" smtClean="0">
                <a:ln>
                  <a:noFill/>
                </a:ln>
                <a:solidFill>
                  <a:srgbClr val="FFFFFF"/>
                </a:solidFill>
                <a:effectLst/>
                <a:uLnTx/>
                <a:uFillTx/>
                <a:ea typeface="Verdana" panose="020B0604030504040204" pitchFamily="34" charset="0"/>
                <a:cs typeface="Verdana" panose="020B0604030504040204" pitchFamily="34" charset="0"/>
              </a:rPr>
              <a:t>Transparency/Efficiency</a:t>
            </a:r>
          </a:p>
        </p:txBody>
      </p:sp>
      <p:sp>
        <p:nvSpPr>
          <p:cNvPr id="111" name="Rectangle 18"/>
          <p:cNvSpPr>
            <a:spLocks noChangeArrowheads="1"/>
          </p:cNvSpPr>
          <p:nvPr>
            <p:custDataLst>
              <p:tags r:id="rId5"/>
            </p:custDataLst>
          </p:nvPr>
        </p:nvSpPr>
        <p:spPr bwMode="gray">
          <a:xfrm>
            <a:off x="3335285" y="2366545"/>
            <a:ext cx="2473431" cy="243759"/>
          </a:xfrm>
          <a:prstGeom prst="rect">
            <a:avLst/>
          </a:prstGeom>
          <a:solidFill>
            <a:srgbClr val="81A743"/>
          </a:solidFill>
          <a:ln w="9525" cap="flat" cmpd="sng" algn="ctr">
            <a:noFill/>
            <a:prstDash val="solid"/>
            <a:headEnd/>
            <a:tailEnd/>
          </a:ln>
          <a:effectLst>
            <a:outerShdw blurRad="40000" dist="23000" dir="5400000" rotWithShape="0">
              <a:srgbClr val="000000">
                <a:alpha val="35000"/>
              </a:srgbClr>
            </a:outerShdw>
          </a:effectLst>
          <a:extLst/>
        </p:spPr>
        <p:txBody>
          <a:bodyPr vert="horz" wrap="square" lIns="72009" tIns="72009" rIns="72009" bIns="72009" numCol="1" anchor="ctr" anchorCtr="0" compatLnSpc="1">
            <a:prstTxWarp prst="textNoShape">
              <a:avLst/>
            </a:prstTxWarp>
            <a:noAutofit/>
          </a:bodyPr>
          <a:lstStyle/>
          <a:p>
            <a:pPr marL="0" marR="0" lvl="0" indent="0" algn="ctr" defTabSz="895185" eaLnBrk="1" fontAlgn="base" latinLnBrk="0" hangingPunct="1">
              <a:lnSpc>
                <a:spcPct val="100000"/>
              </a:lnSpc>
              <a:spcBef>
                <a:spcPct val="0"/>
              </a:spcBef>
              <a:spcAft>
                <a:spcPct val="0"/>
              </a:spcAft>
              <a:buClr>
                <a:srgbClr val="3D3D3D"/>
              </a:buClr>
              <a:buSzTx/>
              <a:buFontTx/>
              <a:buNone/>
              <a:tabLst/>
              <a:defRPr/>
            </a:pPr>
            <a:r>
              <a:rPr kumimoji="0" lang="en-US" sz="1500" b="1" i="0" u="none" strike="noStrike" kern="0" cap="none" spc="0" normalizeH="0" baseline="0" noProof="0" dirty="0" smtClean="0">
                <a:ln>
                  <a:noFill/>
                </a:ln>
                <a:solidFill>
                  <a:srgbClr val="FFFFFF"/>
                </a:solidFill>
                <a:effectLst/>
                <a:uLnTx/>
                <a:uFillTx/>
                <a:ea typeface="Verdana" panose="020B0604030504040204" pitchFamily="34" charset="0"/>
                <a:cs typeface="Verdana" panose="020B0604030504040204" pitchFamily="34" charset="0"/>
              </a:rPr>
              <a:t>Default Approvals</a:t>
            </a:r>
          </a:p>
        </p:txBody>
      </p:sp>
      <p:sp>
        <p:nvSpPr>
          <p:cNvPr id="112" name="Rectangle 18"/>
          <p:cNvSpPr>
            <a:spLocks noChangeArrowheads="1"/>
          </p:cNvSpPr>
          <p:nvPr>
            <p:custDataLst>
              <p:tags r:id="rId6"/>
            </p:custDataLst>
          </p:nvPr>
        </p:nvSpPr>
        <p:spPr bwMode="gray">
          <a:xfrm>
            <a:off x="6178221" y="2366545"/>
            <a:ext cx="2473431" cy="243759"/>
          </a:xfrm>
          <a:prstGeom prst="rect">
            <a:avLst/>
          </a:prstGeom>
          <a:solidFill>
            <a:srgbClr val="81A743"/>
          </a:solidFill>
          <a:ln w="9525" cap="flat" cmpd="sng" algn="ctr">
            <a:noFill/>
            <a:prstDash val="solid"/>
            <a:headEnd/>
            <a:tailEnd/>
          </a:ln>
          <a:effectLst>
            <a:outerShdw blurRad="40000" dist="23000" dir="5400000" rotWithShape="0">
              <a:srgbClr val="000000">
                <a:alpha val="35000"/>
              </a:srgbClr>
            </a:outerShdw>
          </a:effectLst>
          <a:extLst/>
        </p:spPr>
        <p:txBody>
          <a:bodyPr vert="horz" wrap="square" lIns="72009" tIns="72009" rIns="72009" bIns="72009" numCol="1" anchor="ctr" anchorCtr="0" compatLnSpc="1">
            <a:prstTxWarp prst="textNoShape">
              <a:avLst/>
            </a:prstTxWarp>
            <a:noAutofit/>
          </a:bodyPr>
          <a:lstStyle/>
          <a:p>
            <a:pPr marL="0" marR="0" lvl="0" indent="0" algn="ctr" defTabSz="895185" eaLnBrk="1" fontAlgn="base" latinLnBrk="0" hangingPunct="1">
              <a:lnSpc>
                <a:spcPct val="100000"/>
              </a:lnSpc>
              <a:spcBef>
                <a:spcPct val="0"/>
              </a:spcBef>
              <a:spcAft>
                <a:spcPct val="0"/>
              </a:spcAft>
              <a:buClr>
                <a:srgbClr val="3D3D3D"/>
              </a:buClr>
              <a:buSzTx/>
              <a:buFontTx/>
              <a:buNone/>
              <a:tabLst/>
              <a:defRPr/>
            </a:pPr>
            <a:r>
              <a:rPr kumimoji="0" lang="en-US" sz="1500" b="1" i="0" u="none" strike="noStrike" kern="0" cap="none" spc="0" normalizeH="0" baseline="0" noProof="0" dirty="0" smtClean="0">
                <a:ln>
                  <a:noFill/>
                </a:ln>
                <a:solidFill>
                  <a:srgbClr val="FFFFFF"/>
                </a:solidFill>
                <a:effectLst/>
                <a:uLnTx/>
                <a:uFillTx/>
                <a:ea typeface="Verdana" panose="020B0604030504040204" pitchFamily="34" charset="0"/>
                <a:cs typeface="Verdana" panose="020B0604030504040204" pitchFamily="34" charset="0"/>
              </a:rPr>
              <a:t>One Government</a:t>
            </a:r>
          </a:p>
        </p:txBody>
      </p:sp>
      <p:sp>
        <p:nvSpPr>
          <p:cNvPr id="113" name="Rectangle 2"/>
          <p:cNvSpPr txBox="1">
            <a:spLocks/>
          </p:cNvSpPr>
          <p:nvPr>
            <p:custDataLst>
              <p:tags r:id="rId7"/>
            </p:custDataLst>
          </p:nvPr>
        </p:nvSpPr>
        <p:spPr>
          <a:xfrm>
            <a:off x="492349" y="1767381"/>
            <a:ext cx="8159303" cy="525241"/>
          </a:xfrm>
          <a:prstGeom prst="rect">
            <a:avLst/>
          </a:prstGeom>
          <a:gradFill rotWithShape="1">
            <a:gsLst>
              <a:gs pos="100000">
                <a:srgbClr val="3E5020">
                  <a:lumMod val="10000"/>
                  <a:lumOff val="90000"/>
                </a:srgbClr>
              </a:gs>
              <a:gs pos="0">
                <a:srgbClr val="BAD392">
                  <a:shade val="94000"/>
                  <a:satMod val="135000"/>
                </a:srgbClr>
              </a:gs>
            </a:gsLst>
            <a:lin ang="16200000" scaled="0"/>
          </a:gradFill>
          <a:ln w="9525" cap="flat" cmpd="sng" algn="ctr">
            <a:noFill/>
            <a:prstDash val="solid"/>
            <a:headEnd/>
            <a:tailEnd/>
          </a:ln>
          <a:effectLst>
            <a:outerShdw blurRad="40000" dist="23000" dir="5400000" rotWithShape="0">
              <a:srgbClr val="000000">
                <a:alpha val="35000"/>
              </a:srgbClr>
            </a:outerShdw>
          </a:effectLst>
          <a:extLst/>
        </p:spPr>
        <p:txBody>
          <a:bodyPr vert="horz" wrap="square" lIns="72009" tIns="72009" rIns="72009" bIns="72009" numCol="1" anchor="ctr" anchorCtr="0" compatLnSpc="1">
            <a:prstTxWarp prst="textNoShape">
              <a:avLst/>
            </a:prstTxWarp>
            <a:noAutofit/>
          </a:bodyPr>
          <a:lstStyle>
            <a:defPPr>
              <a:defRPr lang="en-US"/>
            </a:defPPr>
            <a:lvl1pPr defTabSz="895185">
              <a:buClr>
                <a:schemeClr val="tx2"/>
              </a:buClr>
              <a:defRPr sz="1400" b="1">
                <a:solidFill>
                  <a:schemeClr val="accent3"/>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752181" marR="0" lvl="1" indent="-285750" defTabSz="914400" eaLnBrk="1" fontAlgn="base" latinLnBrk="0" hangingPunct="1">
              <a:lnSpc>
                <a:spcPct val="100000"/>
              </a:lnSpc>
              <a:spcBef>
                <a:spcPct val="0"/>
              </a:spcBef>
              <a:spcAft>
                <a:spcPct val="0"/>
              </a:spcAft>
              <a:buClr>
                <a:schemeClr val="tx2"/>
              </a:buClr>
              <a:buSzTx/>
              <a:buFont typeface="Wingdings" panose="05000000000000000000" pitchFamily="2" charset="2"/>
              <a:buChar char="§"/>
              <a:tabLst/>
              <a:defRPr/>
            </a:pPr>
            <a:r>
              <a:rPr kumimoji="0" lang="en-US" sz="1500" b="1" i="0" u="none" strike="noStrike" kern="0" cap="none" spc="0" normalizeH="0" baseline="0" noProof="0" dirty="0" smtClean="0">
                <a:ln>
                  <a:noFill/>
                </a:ln>
                <a:solidFill>
                  <a:schemeClr val="accent2"/>
                </a:solidFill>
                <a:effectLst/>
                <a:uLnTx/>
                <a:uFillTx/>
                <a:ea typeface="Verdana" panose="020B0604030504040204" pitchFamily="34" charset="0"/>
                <a:cs typeface="Verdana" panose="020B0604030504040204" pitchFamily="34" charset="0"/>
              </a:rPr>
              <a:t>People</a:t>
            </a:r>
            <a:r>
              <a:rPr kumimoji="0" lang="en-US" sz="1500" b="0" i="0" u="none" strike="noStrike" kern="0" cap="none" spc="0" normalizeH="0" baseline="0" noProof="0" dirty="0" smtClean="0">
                <a:ln>
                  <a:noFill/>
                </a:ln>
                <a:solidFill>
                  <a:srgbClr val="3E5020"/>
                </a:solidFill>
                <a:effectLst/>
                <a:uLnTx/>
                <a:uFillTx/>
                <a:ea typeface="Verdana" panose="020B0604030504040204" pitchFamily="34" charset="0"/>
                <a:cs typeface="Verdana" panose="020B0604030504040204" pitchFamily="34" charset="0"/>
              </a:rPr>
              <a:t>: Ensuring excellent customer service and mind-set changes </a:t>
            </a:r>
          </a:p>
          <a:p>
            <a:pPr marL="752181" lvl="1" indent="-285750" fontAlgn="base">
              <a:spcBef>
                <a:spcPct val="0"/>
              </a:spcBef>
              <a:spcAft>
                <a:spcPct val="0"/>
              </a:spcAft>
              <a:buClr>
                <a:schemeClr val="tx2"/>
              </a:buClr>
              <a:buFont typeface="Wingdings" panose="05000000000000000000" pitchFamily="2" charset="2"/>
              <a:buChar char="§"/>
            </a:pPr>
            <a:r>
              <a:rPr kumimoji="0" lang="en-US" sz="1500" b="1" i="0" u="none" strike="noStrike" kern="0" cap="none" spc="0" normalizeH="0" baseline="0" noProof="0" dirty="0" smtClean="0">
                <a:ln>
                  <a:noFill/>
                </a:ln>
                <a:solidFill>
                  <a:schemeClr val="accent2"/>
                </a:solidFill>
                <a:effectLst/>
                <a:uLnTx/>
                <a:uFillTx/>
                <a:ea typeface="Verdana" panose="020B0604030504040204" pitchFamily="34" charset="0"/>
                <a:cs typeface="Verdana" panose="020B0604030504040204" pitchFamily="34" charset="0"/>
              </a:rPr>
              <a:t>Cooperation</a:t>
            </a:r>
            <a:r>
              <a:rPr kumimoji="0" lang="en-US" sz="1500" b="0" i="0" u="none" strike="noStrike" kern="0" cap="none" spc="0" normalizeH="0" baseline="0" noProof="0" dirty="0" smtClean="0">
                <a:ln>
                  <a:noFill/>
                </a:ln>
                <a:solidFill>
                  <a:srgbClr val="3E5020"/>
                </a:solidFill>
                <a:effectLst/>
                <a:uLnTx/>
                <a:uFillTx/>
                <a:ea typeface="Verdana" panose="020B0604030504040204" pitchFamily="34" charset="0"/>
                <a:cs typeface="Verdana" panose="020B0604030504040204" pitchFamily="34" charset="0"/>
              </a:rPr>
              <a:t>: </a:t>
            </a:r>
            <a:r>
              <a:rPr lang="en-US" sz="1500" kern="0" dirty="0" smtClean="0">
                <a:solidFill>
                  <a:srgbClr val="3E5020"/>
                </a:solidFill>
                <a:ea typeface="Verdana" panose="020B0604030504040204" pitchFamily="34" charset="0"/>
                <a:cs typeface="Verdana" panose="020B0604030504040204" pitchFamily="34" charset="0"/>
              </a:rPr>
              <a:t>involving </a:t>
            </a:r>
            <a:r>
              <a:rPr lang="en-US" sz="1500" kern="0" dirty="0">
                <a:solidFill>
                  <a:srgbClr val="3E5020"/>
                </a:solidFill>
                <a:ea typeface="Verdana" panose="020B0604030504040204" pitchFamily="34" charset="0"/>
                <a:cs typeface="Verdana" panose="020B0604030504040204" pitchFamily="34" charset="0"/>
              </a:rPr>
              <a:t>strong collaboration and </a:t>
            </a:r>
            <a:r>
              <a:rPr lang="en-US" sz="1500" kern="0" dirty="0" smtClean="0">
                <a:solidFill>
                  <a:srgbClr val="3E5020"/>
                </a:solidFill>
                <a:ea typeface="Verdana" panose="020B0604030504040204" pitchFamily="34" charset="0"/>
                <a:cs typeface="Verdana" panose="020B0604030504040204" pitchFamily="34" charset="0"/>
              </a:rPr>
              <a:t>ownership across government</a:t>
            </a:r>
            <a:endParaRPr lang="en-US" sz="1500" kern="0" dirty="0">
              <a:solidFill>
                <a:srgbClr val="3E5020"/>
              </a:solidFill>
              <a:ea typeface="Verdana" panose="020B0604030504040204" pitchFamily="34" charset="0"/>
              <a:cs typeface="Verdana" panose="020B0604030504040204" pitchFamily="34" charset="0"/>
            </a:endParaRPr>
          </a:p>
        </p:txBody>
      </p:sp>
      <p:sp>
        <p:nvSpPr>
          <p:cNvPr id="115" name="TextBox 3"/>
          <p:cNvSpPr txBox="1">
            <a:spLocks/>
          </p:cNvSpPr>
          <p:nvPr>
            <p:custDataLst>
              <p:tags r:id="rId8"/>
            </p:custDataLst>
          </p:nvPr>
        </p:nvSpPr>
        <p:spPr>
          <a:xfrm>
            <a:off x="492349" y="1140472"/>
            <a:ext cx="8159303" cy="552986"/>
          </a:xfrm>
          <a:prstGeom prst="triangle">
            <a:avLst>
              <a:gd name="adj" fmla="val 49420"/>
            </a:avLst>
          </a:prstGeom>
          <a:solidFill>
            <a:srgbClr val="81A743"/>
          </a:solidFill>
          <a:ln w="9525" cap="flat" cmpd="sng" algn="ctr">
            <a:noFill/>
            <a:prstDash val="solid"/>
            <a:headEnd/>
            <a:tailEnd/>
          </a:ln>
          <a:effectLst>
            <a:outerShdw blurRad="40000" dist="23000" dir="5400000" rotWithShape="0">
              <a:srgbClr val="000000">
                <a:alpha val="35000"/>
              </a:srgbClr>
            </a:outerShdw>
          </a:effectLst>
        </p:spPr>
        <p:txBody>
          <a:bodyPr vert="horz" wrap="square" lIns="72009" tIns="72009" rIns="72009" bIns="72009" numCol="1" anchor="ctr" anchorCtr="0" compatLnSpc="1">
            <a:prstTxWarp prst="textNoShape">
              <a:avLst/>
            </a:prstTxWarp>
            <a:noAutofit/>
          </a:bodyPr>
          <a:lstStyle>
            <a:defPPr>
              <a:defRPr lang="en-US"/>
            </a:defPPr>
            <a:lvl1pPr defTabSz="895185">
              <a:buClr>
                <a:schemeClr val="tx2"/>
              </a:buClr>
              <a:defRPr sz="1400" b="1">
                <a:solidFill>
                  <a:schemeClr val="accent3"/>
                </a:solidFill>
              </a:defRPr>
            </a:lvl1pPr>
          </a:lstStyle>
          <a:p>
            <a:pPr marL="0" marR="0" lvl="0" indent="0" defTabSz="895185" eaLnBrk="1" fontAlgn="base" latinLnBrk="0" hangingPunct="1">
              <a:lnSpc>
                <a:spcPct val="100000"/>
              </a:lnSpc>
              <a:spcBef>
                <a:spcPct val="0"/>
              </a:spcBef>
              <a:spcAft>
                <a:spcPct val="0"/>
              </a:spcAft>
              <a:buClr>
                <a:srgbClr val="3D3D3D"/>
              </a:buClr>
              <a:buSzTx/>
              <a:buFontTx/>
              <a:buNone/>
              <a:tabLst/>
              <a:defRPr/>
            </a:pPr>
            <a:endParaRPr kumimoji="0" lang="en-US" sz="1500" b="1" i="0" u="none" strike="noStrike" kern="0" cap="none" spc="0" normalizeH="0" baseline="0" noProof="0" dirty="0">
              <a:ln>
                <a:noFill/>
              </a:ln>
              <a:solidFill>
                <a:srgbClr val="698837"/>
              </a:solidFill>
              <a:effectLst/>
              <a:uLnTx/>
              <a:uFillTx/>
              <a:ea typeface="Verdana" panose="020B0604030504040204" pitchFamily="34" charset="0"/>
              <a:cs typeface="Verdana" panose="020B0604030504040204" pitchFamily="34" charset="0"/>
            </a:endParaRPr>
          </a:p>
        </p:txBody>
      </p:sp>
      <p:sp>
        <p:nvSpPr>
          <p:cNvPr id="116" name="Rectangle 30"/>
          <p:cNvSpPr>
            <a:spLocks noChangeArrowheads="1"/>
          </p:cNvSpPr>
          <p:nvPr>
            <p:custDataLst>
              <p:tags r:id="rId9"/>
            </p:custDataLst>
          </p:nvPr>
        </p:nvSpPr>
        <p:spPr bwMode="gray">
          <a:xfrm>
            <a:off x="3335285" y="2674855"/>
            <a:ext cx="2473431" cy="2387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p>
            <a:pPr marL="285750" marR="0" lvl="0" indent="-285750" defTabSz="895520" eaLnBrk="1" fontAlgn="base" latinLnBrk="0" hangingPunct="1">
              <a:lnSpc>
                <a:spcPct val="110000"/>
              </a:lnSpc>
              <a:spcBef>
                <a:spcPts val="400"/>
              </a:spcBef>
              <a:spcAft>
                <a:spcPts val="400"/>
              </a:spcAft>
              <a:buClr>
                <a:schemeClr val="tx2"/>
              </a:buClr>
              <a:buSzTx/>
              <a:buFont typeface="Wingdings" panose="05000000000000000000" pitchFamily="2" charset="2"/>
              <a:buChar char="§"/>
              <a:tabLst/>
              <a:defRPr/>
            </a:pPr>
            <a:r>
              <a:rPr kumimoji="0" lang="en-US" sz="1500" b="1" i="0" u="none" strike="noStrike" kern="0" cap="none" spc="0" normalizeH="0" baseline="0" noProof="0" dirty="0" smtClean="0">
                <a:ln>
                  <a:noFill/>
                </a:ln>
                <a:solidFill>
                  <a:schemeClr val="accent2"/>
                </a:solidFill>
                <a:effectLst/>
                <a:uLnTx/>
                <a:uFillTx/>
                <a:ea typeface="Verdana" panose="020B0604030504040204" pitchFamily="34" charset="0"/>
                <a:cs typeface="Verdana" panose="020B0604030504040204" pitchFamily="34" charset="0"/>
              </a:rPr>
              <a:t>Description: </a:t>
            </a:r>
            <a:r>
              <a:rPr kumimoji="0" lang="en-US" sz="1500" b="0" i="0" u="none" strike="noStrike" kern="0" cap="none" spc="0" normalizeH="0" baseline="0" noProof="0" dirty="0" smtClean="0">
                <a:ln>
                  <a:noFill/>
                </a:ln>
                <a:solidFill>
                  <a:srgbClr val="000000"/>
                </a:solidFill>
                <a:effectLst/>
                <a:uLnTx/>
                <a:uFillTx/>
                <a:ea typeface="Verdana" panose="020B0604030504040204" pitchFamily="34" charset="0"/>
                <a:cs typeface="Verdana" panose="020B0604030504040204" pitchFamily="34" charset="0"/>
              </a:rPr>
              <a:t>Applications for government approvals are </a:t>
            </a:r>
            <a:r>
              <a:rPr lang="en-US" sz="1500" b="1" u="sng" kern="0" dirty="0">
                <a:solidFill>
                  <a:schemeClr val="accent2"/>
                </a:solidFill>
                <a:ea typeface="Verdana" panose="020B0604030504040204" pitchFamily="34" charset="0"/>
                <a:cs typeface="Verdana" panose="020B0604030504040204" pitchFamily="34" charset="0"/>
              </a:rPr>
              <a:t>processed in accordance </a:t>
            </a:r>
            <a:r>
              <a:rPr kumimoji="0" lang="en-US" sz="1500" b="0" i="0" u="none" strike="noStrike" kern="0" cap="none" spc="0" normalizeH="0" noProof="0" dirty="0" smtClean="0">
                <a:ln>
                  <a:noFill/>
                </a:ln>
                <a:solidFill>
                  <a:srgbClr val="000000"/>
                </a:solidFill>
                <a:effectLst/>
                <a:uLnTx/>
                <a:uFillTx/>
                <a:ea typeface="Verdana" panose="020B0604030504040204" pitchFamily="34" charset="0"/>
                <a:cs typeface="Verdana" panose="020B0604030504040204" pitchFamily="34" charset="0"/>
              </a:rPr>
              <a:t>with timeline communicated to the public</a:t>
            </a:r>
            <a:endParaRPr kumimoji="0" lang="en-US" sz="1500" b="0" i="0" u="none" strike="noStrike" kern="0" cap="none" spc="0" normalizeH="0" baseline="0" noProof="0" dirty="0" smtClean="0">
              <a:ln>
                <a:noFill/>
              </a:ln>
              <a:solidFill>
                <a:srgbClr val="000000"/>
              </a:solidFill>
              <a:effectLst/>
              <a:uLnTx/>
              <a:uFillTx/>
              <a:ea typeface="Verdana" panose="020B0604030504040204" pitchFamily="34" charset="0"/>
              <a:cs typeface="Verdana" panose="020B0604030504040204" pitchFamily="34" charset="0"/>
            </a:endParaRPr>
          </a:p>
          <a:p>
            <a:pPr marL="285750" lvl="0" indent="-285750" defTabSz="895520" fontAlgn="base">
              <a:lnSpc>
                <a:spcPct val="110000"/>
              </a:lnSpc>
              <a:spcBef>
                <a:spcPts val="400"/>
              </a:spcBef>
              <a:spcAft>
                <a:spcPts val="400"/>
              </a:spcAft>
              <a:buClr>
                <a:schemeClr val="tx2"/>
              </a:buClr>
              <a:buFont typeface="Wingdings" panose="05000000000000000000" pitchFamily="2" charset="2"/>
              <a:buChar char="§"/>
              <a:defRPr/>
            </a:pPr>
            <a:r>
              <a:rPr kumimoji="0" lang="en-US" sz="1500" b="1" i="0" u="none" strike="noStrike" kern="0" cap="none" spc="0" normalizeH="0" baseline="0" noProof="0" dirty="0" smtClean="0">
                <a:ln>
                  <a:noFill/>
                </a:ln>
                <a:solidFill>
                  <a:schemeClr val="accent2"/>
                </a:solidFill>
                <a:effectLst/>
                <a:uLnTx/>
                <a:uFillTx/>
                <a:ea typeface="Verdana" panose="020B0604030504040204" pitchFamily="34" charset="0"/>
                <a:cs typeface="Verdana" panose="020B0604030504040204" pitchFamily="34" charset="0"/>
              </a:rPr>
              <a:t>Objectives: </a:t>
            </a:r>
            <a:r>
              <a:rPr kumimoji="0" lang="en-US" sz="1500" i="0" u="none" strike="noStrike" kern="0" cap="none" spc="0" normalizeH="0" baseline="0" noProof="0" dirty="0" smtClean="0">
                <a:ln>
                  <a:noFill/>
                </a:ln>
                <a:solidFill>
                  <a:srgbClr val="000000"/>
                </a:solidFill>
                <a:effectLst/>
                <a:uLnTx/>
                <a:uFillTx/>
                <a:ea typeface="Verdana" panose="020B0604030504040204" pitchFamily="34" charset="0"/>
                <a:cs typeface="Verdana" panose="020B0604030504040204" pitchFamily="34" charset="0"/>
              </a:rPr>
              <a:t>Ensure </a:t>
            </a:r>
            <a:r>
              <a:rPr lang="en-US" sz="1500" kern="0" dirty="0" smtClean="0">
                <a:solidFill>
                  <a:srgbClr val="000000"/>
                </a:solidFill>
                <a:ea typeface="Verdana" panose="020B0604030504040204" pitchFamily="34" charset="0"/>
                <a:cs typeface="Verdana" panose="020B0604030504040204" pitchFamily="34" charset="0"/>
              </a:rPr>
              <a:t>Communication of approval </a:t>
            </a:r>
            <a:r>
              <a:rPr lang="en-US" sz="1500" kern="0" dirty="0">
                <a:solidFill>
                  <a:srgbClr val="000000"/>
                </a:solidFill>
                <a:ea typeface="Verdana" panose="020B0604030504040204" pitchFamily="34" charset="0"/>
                <a:cs typeface="Verdana" panose="020B0604030504040204" pitchFamily="34" charset="0"/>
              </a:rPr>
              <a:t>or rejection of applications in </a:t>
            </a:r>
            <a:r>
              <a:rPr lang="en-US" sz="1500" b="1" u="sng" kern="0" dirty="0">
                <a:solidFill>
                  <a:schemeClr val="accent2"/>
                </a:solidFill>
                <a:ea typeface="Verdana" panose="020B0604030504040204" pitchFamily="34" charset="0"/>
                <a:cs typeface="Verdana" panose="020B0604030504040204" pitchFamily="34" charset="0"/>
              </a:rPr>
              <a:t>stipulated </a:t>
            </a:r>
            <a:r>
              <a:rPr lang="en-US" sz="1500" b="1" u="sng" kern="0" dirty="0" smtClean="0">
                <a:solidFill>
                  <a:schemeClr val="accent2"/>
                </a:solidFill>
                <a:ea typeface="Verdana" panose="020B0604030504040204" pitchFamily="34" charset="0"/>
                <a:cs typeface="Verdana" panose="020B0604030504040204" pitchFamily="34" charset="0"/>
              </a:rPr>
              <a:t>time</a:t>
            </a:r>
            <a:endParaRPr lang="en-US" sz="1500" b="1" u="sng" kern="0" dirty="0">
              <a:solidFill>
                <a:schemeClr val="accent2"/>
              </a:solidFill>
              <a:ea typeface="Verdana" panose="020B0604030504040204" pitchFamily="34" charset="0"/>
              <a:cs typeface="Verdana" panose="020B0604030504040204" pitchFamily="34" charset="0"/>
            </a:endParaRPr>
          </a:p>
        </p:txBody>
      </p:sp>
      <p:sp>
        <p:nvSpPr>
          <p:cNvPr id="117" name="Rectangle 30"/>
          <p:cNvSpPr>
            <a:spLocks noChangeArrowheads="1"/>
          </p:cNvSpPr>
          <p:nvPr>
            <p:custDataLst>
              <p:tags r:id="rId10"/>
            </p:custDataLst>
          </p:nvPr>
        </p:nvSpPr>
        <p:spPr bwMode="gray">
          <a:xfrm>
            <a:off x="6178220" y="2674855"/>
            <a:ext cx="2473431" cy="2133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p>
            <a:pPr marL="285750" marR="0" lvl="0" indent="-285750" defTabSz="895520" eaLnBrk="1" fontAlgn="base" latinLnBrk="0" hangingPunct="1">
              <a:lnSpc>
                <a:spcPct val="110000"/>
              </a:lnSpc>
              <a:spcBef>
                <a:spcPts val="400"/>
              </a:spcBef>
              <a:spcAft>
                <a:spcPts val="400"/>
              </a:spcAft>
              <a:buClr>
                <a:schemeClr val="tx2"/>
              </a:buClr>
              <a:buSzTx/>
              <a:buFont typeface="Wingdings" panose="05000000000000000000" pitchFamily="2" charset="2"/>
              <a:buChar char="§"/>
              <a:tabLst/>
              <a:defRPr/>
            </a:pPr>
            <a:r>
              <a:rPr kumimoji="0" lang="en-US" sz="1500" b="1" i="0" u="none" strike="noStrike" kern="0" cap="none" spc="0" normalizeH="0" baseline="0" noProof="0" dirty="0" smtClean="0">
                <a:ln>
                  <a:noFill/>
                </a:ln>
                <a:solidFill>
                  <a:schemeClr val="accent2"/>
                </a:solidFill>
                <a:effectLst/>
                <a:uLnTx/>
                <a:uFillTx/>
                <a:ea typeface="Verdana" panose="020B0604030504040204" pitchFamily="34" charset="0"/>
                <a:cs typeface="Verdana" panose="020B0604030504040204" pitchFamily="34" charset="0"/>
              </a:rPr>
              <a:t>Description: </a:t>
            </a:r>
            <a:r>
              <a:rPr lang="en-US" sz="1500" kern="0" noProof="0" dirty="0" smtClean="0">
                <a:solidFill>
                  <a:srgbClr val="000000"/>
                </a:solidFill>
                <a:ea typeface="Verdana" panose="020B0604030504040204" pitchFamily="34" charset="0"/>
                <a:cs typeface="Verdana" panose="020B0604030504040204" pitchFamily="34" charset="0"/>
              </a:rPr>
              <a:t>Documents issued by an MDA to the private </a:t>
            </a:r>
            <a:r>
              <a:rPr lang="en-US" sz="1500" kern="0" dirty="0" smtClean="0">
                <a:solidFill>
                  <a:srgbClr val="000000"/>
                </a:solidFill>
                <a:ea typeface="Verdana" panose="020B0604030504040204" pitchFamily="34" charset="0"/>
                <a:cs typeface="Verdana" panose="020B0604030504040204" pitchFamily="34" charset="0"/>
              </a:rPr>
              <a:t>can be </a:t>
            </a:r>
            <a:r>
              <a:rPr lang="en-US" sz="1500" b="1" u="sng" kern="0" dirty="0">
                <a:solidFill>
                  <a:schemeClr val="accent2"/>
                </a:solidFill>
                <a:ea typeface="Verdana" panose="020B0604030504040204" pitchFamily="34" charset="0"/>
                <a:cs typeface="Verdana" panose="020B0604030504040204" pitchFamily="34" charset="0"/>
              </a:rPr>
              <a:t>accessed by other </a:t>
            </a:r>
            <a:r>
              <a:rPr lang="en-US" sz="1500" b="1" u="sng" kern="0" dirty="0" smtClean="0">
                <a:solidFill>
                  <a:schemeClr val="accent2"/>
                </a:solidFill>
                <a:ea typeface="Verdana" panose="020B0604030504040204" pitchFamily="34" charset="0"/>
                <a:cs typeface="Verdana" panose="020B0604030504040204" pitchFamily="34" charset="0"/>
              </a:rPr>
              <a:t>MDAs</a:t>
            </a:r>
            <a:endParaRPr kumimoji="0" lang="en-US" sz="1500" b="0" i="0" u="none" strike="noStrike" kern="0" cap="none" spc="0" normalizeH="0" baseline="0" noProof="0" dirty="0" smtClean="0">
              <a:ln>
                <a:noFill/>
              </a:ln>
              <a:solidFill>
                <a:srgbClr val="000000"/>
              </a:solidFill>
              <a:effectLst/>
              <a:uLnTx/>
              <a:uFillTx/>
              <a:ea typeface="Verdana" panose="020B0604030504040204" pitchFamily="34" charset="0"/>
              <a:cs typeface="Verdana" panose="020B0604030504040204" pitchFamily="34" charset="0"/>
            </a:endParaRPr>
          </a:p>
          <a:p>
            <a:pPr marL="285750" lvl="0" indent="-285750" defTabSz="895520" fontAlgn="base">
              <a:lnSpc>
                <a:spcPct val="110000"/>
              </a:lnSpc>
              <a:spcBef>
                <a:spcPts val="400"/>
              </a:spcBef>
              <a:spcAft>
                <a:spcPts val="400"/>
              </a:spcAft>
              <a:buClr>
                <a:schemeClr val="tx2"/>
              </a:buClr>
              <a:buFont typeface="Wingdings" panose="05000000000000000000" pitchFamily="2" charset="2"/>
              <a:buChar char="§"/>
              <a:defRPr/>
            </a:pPr>
            <a:r>
              <a:rPr kumimoji="0" lang="en-US" sz="1500" b="1" i="0" u="none" strike="noStrike" kern="0" cap="none" spc="0" normalizeH="0" baseline="0" noProof="0" dirty="0" smtClean="0">
                <a:ln>
                  <a:noFill/>
                </a:ln>
                <a:solidFill>
                  <a:schemeClr val="accent2"/>
                </a:solidFill>
                <a:effectLst/>
                <a:uLnTx/>
                <a:uFillTx/>
                <a:ea typeface="Verdana" panose="020B0604030504040204" pitchFamily="34" charset="0"/>
                <a:cs typeface="Verdana" panose="020B0604030504040204" pitchFamily="34" charset="0"/>
              </a:rPr>
              <a:t>Objectives:</a:t>
            </a:r>
            <a:r>
              <a:rPr kumimoji="0" lang="en-US" sz="1500" b="0" i="0" u="none" strike="noStrike" kern="0" cap="none" spc="0" normalizeH="0" baseline="0" noProof="0" dirty="0">
                <a:ln>
                  <a:noFill/>
                </a:ln>
                <a:solidFill>
                  <a:srgbClr val="000000"/>
                </a:solidFill>
                <a:effectLst/>
                <a:uLnTx/>
                <a:uFillTx/>
                <a:ea typeface="Verdana" panose="020B0604030504040204" pitchFamily="34" charset="0"/>
                <a:cs typeface="Verdana" panose="020B0604030504040204" pitchFamily="34" charset="0"/>
              </a:rPr>
              <a:t> </a:t>
            </a:r>
            <a:r>
              <a:rPr lang="en-US" sz="1500" kern="0" dirty="0">
                <a:solidFill>
                  <a:srgbClr val="000000"/>
                </a:solidFill>
                <a:ea typeface="Verdana" panose="020B0604030504040204" pitchFamily="34" charset="0"/>
                <a:cs typeface="Verdana" panose="020B0604030504040204" pitchFamily="34" charset="0"/>
              </a:rPr>
              <a:t>Better </a:t>
            </a:r>
            <a:r>
              <a:rPr lang="en-US" sz="1500" b="1" u="sng" kern="0" dirty="0">
                <a:solidFill>
                  <a:schemeClr val="accent2"/>
                </a:solidFill>
                <a:ea typeface="Verdana" panose="020B0604030504040204" pitchFamily="34" charset="0"/>
                <a:cs typeface="Verdana" panose="020B0604030504040204" pitchFamily="34" charset="0"/>
              </a:rPr>
              <a:t>cooperation and improved</a:t>
            </a:r>
            <a:r>
              <a:rPr lang="en-US" sz="1500" b="1" kern="0" dirty="0">
                <a:solidFill>
                  <a:schemeClr val="accent2"/>
                </a:solidFill>
                <a:ea typeface="Verdana" panose="020B0604030504040204" pitchFamily="34" charset="0"/>
                <a:cs typeface="Verdana" panose="020B0604030504040204" pitchFamily="34" charset="0"/>
              </a:rPr>
              <a:t> </a:t>
            </a:r>
            <a:r>
              <a:rPr lang="en-US" sz="1500" kern="0" dirty="0">
                <a:solidFill>
                  <a:srgbClr val="000000"/>
                </a:solidFill>
                <a:ea typeface="Verdana" panose="020B0604030504040204" pitchFamily="34" charset="0"/>
                <a:cs typeface="Verdana" panose="020B0604030504040204" pitchFamily="34" charset="0"/>
              </a:rPr>
              <a:t>information sharing among </a:t>
            </a:r>
            <a:r>
              <a:rPr lang="en-US" sz="1500" kern="0" dirty="0" smtClean="0">
                <a:solidFill>
                  <a:srgbClr val="000000"/>
                </a:solidFill>
                <a:ea typeface="Verdana" panose="020B0604030504040204" pitchFamily="34" charset="0"/>
                <a:cs typeface="Verdana" panose="020B0604030504040204" pitchFamily="34" charset="0"/>
              </a:rPr>
              <a:t>MDAs.</a:t>
            </a:r>
            <a:endParaRPr lang="en-US" sz="1500" kern="0" dirty="0">
              <a:solidFill>
                <a:srgbClr val="000000"/>
              </a:solidFill>
              <a:ea typeface="Verdana" panose="020B0604030504040204" pitchFamily="34" charset="0"/>
              <a:cs typeface="Verdana" panose="020B0604030504040204" pitchFamily="34" charset="0"/>
            </a:endParaRPr>
          </a:p>
        </p:txBody>
      </p:sp>
      <p:sp>
        <p:nvSpPr>
          <p:cNvPr id="118" name="Tracker circle"/>
          <p:cNvSpPr/>
          <p:nvPr/>
        </p:nvSpPr>
        <p:spPr>
          <a:xfrm>
            <a:off x="528856" y="2384894"/>
            <a:ext cx="213734" cy="213734"/>
          </a:xfrm>
          <a:prstGeom prst="ellipse">
            <a:avLst/>
          </a:prstGeom>
          <a:solidFill>
            <a:srgbClr val="3E5020"/>
          </a:solidFill>
          <a:ln w="9525" cap="flat" cmpd="sng" algn="ctr">
            <a:solidFill>
              <a:srgbClr val="FFFFFF"/>
            </a:solidFill>
            <a:prstDash val="solid"/>
          </a:ln>
          <a:effectLst/>
        </p:spPr>
        <p:txBody>
          <a:bodyPr wrap="none" lIns="0" tIns="0" rIns="0" bIns="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1" i="0" u="none" strike="noStrike" kern="0" cap="none" spc="0" normalizeH="0" baseline="0" noProof="0" dirty="0" smtClean="0">
                <a:ln>
                  <a:noFill/>
                </a:ln>
                <a:solidFill>
                  <a:srgbClr val="FFFFFF"/>
                </a:solidFill>
                <a:effectLst/>
                <a:uLnTx/>
                <a:uFillTx/>
                <a:ea typeface="Verdana" panose="020B0604030504040204" pitchFamily="34" charset="0"/>
                <a:cs typeface="Verdana" panose="020B0604030504040204" pitchFamily="34" charset="0"/>
              </a:rPr>
              <a:t>1</a:t>
            </a:r>
          </a:p>
        </p:txBody>
      </p:sp>
      <p:sp>
        <p:nvSpPr>
          <p:cNvPr id="119" name="Tracker circle"/>
          <p:cNvSpPr/>
          <p:nvPr/>
        </p:nvSpPr>
        <p:spPr>
          <a:xfrm>
            <a:off x="3496217" y="2384894"/>
            <a:ext cx="213734" cy="213734"/>
          </a:xfrm>
          <a:prstGeom prst="ellipse">
            <a:avLst/>
          </a:prstGeom>
          <a:solidFill>
            <a:srgbClr val="3E5020"/>
          </a:solidFill>
          <a:ln w="9525" cap="flat" cmpd="sng" algn="ctr">
            <a:solidFill>
              <a:srgbClr val="FFFFFF"/>
            </a:solidFill>
            <a:prstDash val="solid"/>
          </a:ln>
          <a:effectLst/>
        </p:spPr>
        <p:txBody>
          <a:bodyPr wrap="none" lIns="0" tIns="0" rIns="0" bIns="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1" i="0" u="none" strike="noStrike" kern="0" cap="none" spc="0" normalizeH="0" baseline="0" noProof="0" dirty="0" smtClean="0">
                <a:ln>
                  <a:noFill/>
                </a:ln>
                <a:solidFill>
                  <a:srgbClr val="FFFFFF"/>
                </a:solidFill>
                <a:effectLst/>
                <a:uLnTx/>
                <a:uFillTx/>
                <a:ea typeface="Verdana" panose="020B0604030504040204" pitchFamily="34" charset="0"/>
                <a:cs typeface="Verdana" panose="020B0604030504040204" pitchFamily="34" charset="0"/>
              </a:rPr>
              <a:t>2</a:t>
            </a:r>
          </a:p>
        </p:txBody>
      </p:sp>
      <p:sp>
        <p:nvSpPr>
          <p:cNvPr id="120" name="Tracker circle"/>
          <p:cNvSpPr/>
          <p:nvPr/>
        </p:nvSpPr>
        <p:spPr>
          <a:xfrm>
            <a:off x="6291981" y="2384894"/>
            <a:ext cx="213734" cy="213734"/>
          </a:xfrm>
          <a:prstGeom prst="ellipse">
            <a:avLst/>
          </a:prstGeom>
          <a:solidFill>
            <a:srgbClr val="3E5020"/>
          </a:solidFill>
          <a:ln w="9525" cap="flat" cmpd="sng" algn="ctr">
            <a:solidFill>
              <a:srgbClr val="FFFFFF"/>
            </a:solidFill>
            <a:prstDash val="solid"/>
          </a:ln>
          <a:effectLst/>
        </p:spPr>
        <p:txBody>
          <a:bodyPr wrap="none" lIns="0" tIns="0" rIns="0" bIns="0" rtlCol="0" anchor="ctr" anchorCtr="1"/>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500" b="1" i="0" u="none" strike="noStrike" kern="0" cap="none" spc="0" normalizeH="0" baseline="0" noProof="0" dirty="0" smtClean="0">
                <a:ln>
                  <a:noFill/>
                </a:ln>
                <a:solidFill>
                  <a:srgbClr val="FFFFFF"/>
                </a:solidFill>
                <a:effectLst/>
                <a:uLnTx/>
                <a:uFillTx/>
                <a:ea typeface="Verdana" panose="020B0604030504040204" pitchFamily="34" charset="0"/>
                <a:cs typeface="Verdana" panose="020B0604030504040204" pitchFamily="34" charset="0"/>
              </a:rPr>
              <a:t>3</a:t>
            </a:r>
          </a:p>
        </p:txBody>
      </p:sp>
      <p:sp>
        <p:nvSpPr>
          <p:cNvPr id="22" name="BainArrowBox"/>
          <p:cNvSpPr>
            <a:spLocks noChangeArrowheads="1"/>
          </p:cNvSpPr>
          <p:nvPr/>
        </p:nvSpPr>
        <p:spPr bwMode="auto">
          <a:xfrm>
            <a:off x="492349" y="5623721"/>
            <a:ext cx="8159303" cy="507679"/>
          </a:xfrm>
          <a:prstGeom prst="rect">
            <a:avLst/>
          </a:prstGeom>
          <a:solidFill>
            <a:schemeClr val="accent2"/>
          </a:solidFill>
          <a:ln w="9525">
            <a:solidFill>
              <a:schemeClr val="accent2"/>
            </a:solidFill>
            <a:miter lim="800000"/>
            <a:headEnd/>
            <a:tailEnd/>
          </a:ln>
          <a:effectLst>
            <a:outerShdw blurRad="50800" dist="38100" dir="2700000" algn="tl" rotWithShape="0">
              <a:prstClr val="black">
                <a:alpha val="40000"/>
              </a:prstClr>
            </a:outerShdw>
          </a:effectLst>
        </p:spPr>
        <p:txBody>
          <a:bodyPr wrap="square" lIns="99440" tIns="49721" rIns="99440" bIns="49721" anchor="ctr">
            <a:noAutofit/>
          </a:bodyPr>
          <a:lstStyle>
            <a:defPPr>
              <a:defRPr lang="en-US"/>
            </a:defPPr>
            <a:lvl1pPr algn="ctr" rtl="0" eaLnBrk="0" fontAlgn="base" hangingPunct="0">
              <a:spcBef>
                <a:spcPct val="0"/>
              </a:spcBef>
              <a:spcAft>
                <a:spcPct val="0"/>
              </a:spcAft>
              <a:defRPr sz="2400" kern="1200">
                <a:solidFill>
                  <a:schemeClr val="bg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bg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bg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bg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bg1"/>
                </a:solidFill>
                <a:latin typeface="Verdana" pitchFamily="34" charset="0"/>
                <a:ea typeface="+mn-ea"/>
                <a:cs typeface="+mn-cs"/>
              </a:defRPr>
            </a:lvl5pPr>
            <a:lvl6pPr marL="2286000" algn="l" defTabSz="914400" rtl="0" eaLnBrk="1" latinLnBrk="0" hangingPunct="1">
              <a:defRPr sz="2400" kern="1200">
                <a:solidFill>
                  <a:schemeClr val="bg1"/>
                </a:solidFill>
                <a:latin typeface="Verdana" pitchFamily="34" charset="0"/>
                <a:ea typeface="+mn-ea"/>
                <a:cs typeface="+mn-cs"/>
              </a:defRPr>
            </a:lvl6pPr>
            <a:lvl7pPr marL="2743200" algn="l" defTabSz="914400" rtl="0" eaLnBrk="1" latinLnBrk="0" hangingPunct="1">
              <a:defRPr sz="2400" kern="1200">
                <a:solidFill>
                  <a:schemeClr val="bg1"/>
                </a:solidFill>
                <a:latin typeface="Verdana" pitchFamily="34" charset="0"/>
                <a:ea typeface="+mn-ea"/>
                <a:cs typeface="+mn-cs"/>
              </a:defRPr>
            </a:lvl7pPr>
            <a:lvl8pPr marL="3200400" algn="l" defTabSz="914400" rtl="0" eaLnBrk="1" latinLnBrk="0" hangingPunct="1">
              <a:defRPr sz="2400" kern="1200">
                <a:solidFill>
                  <a:schemeClr val="bg1"/>
                </a:solidFill>
                <a:latin typeface="Verdana" pitchFamily="34" charset="0"/>
                <a:ea typeface="+mn-ea"/>
                <a:cs typeface="+mn-cs"/>
              </a:defRPr>
            </a:lvl8pPr>
            <a:lvl9pPr marL="3657600" algn="l" defTabSz="914400" rtl="0" eaLnBrk="1" latinLnBrk="0" hangingPunct="1">
              <a:defRPr sz="2400" kern="1200">
                <a:solidFill>
                  <a:schemeClr val="bg1"/>
                </a:solidFill>
                <a:latin typeface="Verdana" pitchFamily="34" charset="0"/>
                <a:ea typeface="+mn-ea"/>
                <a:cs typeface="+mn-cs"/>
              </a:defRPr>
            </a:lvl9pPr>
          </a:lstStyle>
          <a:p>
            <a:pPr lvl="0" algn="l" defTabSz="1062038">
              <a:spcBef>
                <a:spcPct val="20000"/>
              </a:spcBef>
              <a:buClr>
                <a:srgbClr val="FFFFFF"/>
              </a:buClr>
              <a:defRPr/>
            </a:pPr>
            <a:r>
              <a:rPr lang="en-US" sz="1500" b="1" dirty="0">
                <a:solidFill>
                  <a:srgbClr val="FFFFFF"/>
                </a:solidFill>
                <a:latin typeface="+mn-lt"/>
                <a:ea typeface="Verdana" panose="020B0604030504040204" pitchFamily="34" charset="0"/>
                <a:cs typeface="Verdana" panose="020B0604030504040204" pitchFamily="34" charset="0"/>
              </a:rPr>
              <a:t>These 3 main pillars will form the foundation for the Executive Order on the Promotion of Transparency and Efficiency in the Business Environment</a:t>
            </a:r>
          </a:p>
        </p:txBody>
      </p:sp>
    </p:spTree>
    <p:extLst>
      <p:ext uri="{BB962C8B-B14F-4D97-AF65-F5344CB8AC3E}">
        <p14:creationId xmlns:p14="http://schemas.microsoft.com/office/powerpoint/2010/main" val="2477834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9606703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588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p:nvPr>
        </p:nvSpPr>
        <p:spPr>
          <a:xfrm>
            <a:off x="1263227" y="495947"/>
            <a:ext cx="7543800" cy="338554"/>
          </a:xfrm>
        </p:spPr>
        <p:txBody>
          <a:bodyPr wrap="square" anchor="b" anchorCtr="0">
            <a:spAutoFit/>
          </a:bodyPr>
          <a:lstStyle/>
          <a:p>
            <a:r>
              <a:rPr lang="en-US" sz="2200" b="0" dirty="0" smtClean="0">
                <a:solidFill>
                  <a:srgbClr val="FFFFFF"/>
                </a:solidFill>
                <a:latin typeface="+mn-lt"/>
                <a:ea typeface="Verdana" panose="020B0604030504040204" pitchFamily="34" charset="0"/>
                <a:cs typeface="Verdana" panose="020B0604030504040204" pitchFamily="34" charset="0"/>
              </a:rPr>
              <a:t>Transparency in MDAs</a:t>
            </a:r>
            <a:endParaRPr lang="en-GB" sz="2200" b="0" dirty="0">
              <a:solidFill>
                <a:srgbClr val="FFFFFF"/>
              </a:solidFill>
              <a:latin typeface="+mn-lt"/>
              <a:ea typeface="Verdana" panose="020B0604030504040204" pitchFamily="34" charset="0"/>
              <a:cs typeface="Verdana" panose="020B0604030504040204" pitchFamily="34" charset="0"/>
            </a:endParaRPr>
          </a:p>
        </p:txBody>
      </p:sp>
      <p:sp>
        <p:nvSpPr>
          <p:cNvPr id="5" name="Rectangle 4"/>
          <p:cNvSpPr/>
          <p:nvPr/>
        </p:nvSpPr>
        <p:spPr>
          <a:xfrm>
            <a:off x="762000" y="1220862"/>
            <a:ext cx="7620000" cy="3983598"/>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BainArrowBox"/>
          <p:cNvSpPr>
            <a:spLocks noChangeArrowheads="1"/>
          </p:cNvSpPr>
          <p:nvPr/>
        </p:nvSpPr>
        <p:spPr bwMode="auto">
          <a:xfrm>
            <a:off x="1951033" y="5018882"/>
            <a:ext cx="5241934" cy="767899"/>
          </a:xfrm>
          <a:prstGeom prst="rect">
            <a:avLst/>
          </a:prstGeom>
          <a:solidFill>
            <a:schemeClr val="accent2"/>
          </a:solidFill>
          <a:ln w="9525">
            <a:solidFill>
              <a:schemeClr val="accent2"/>
            </a:solidFill>
            <a:miter lim="800000"/>
            <a:headEnd/>
            <a:tailEnd/>
          </a:ln>
          <a:effectLst/>
        </p:spPr>
        <p:txBody>
          <a:bodyPr wrap="square" lIns="99440" tIns="49721" rIns="99440" bIns="49721" anchor="ctr">
            <a:noAutofit/>
          </a:bodyPr>
          <a:lstStyle>
            <a:defPPr>
              <a:defRPr lang="en-US"/>
            </a:defPPr>
            <a:lvl1pPr algn="ctr" rtl="0" eaLnBrk="0" fontAlgn="base" hangingPunct="0">
              <a:spcBef>
                <a:spcPct val="0"/>
              </a:spcBef>
              <a:spcAft>
                <a:spcPct val="0"/>
              </a:spcAft>
              <a:defRPr sz="2400" kern="1200">
                <a:solidFill>
                  <a:schemeClr val="bg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bg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bg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bg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bg1"/>
                </a:solidFill>
                <a:latin typeface="Verdana" pitchFamily="34" charset="0"/>
                <a:ea typeface="+mn-ea"/>
                <a:cs typeface="+mn-cs"/>
              </a:defRPr>
            </a:lvl5pPr>
            <a:lvl6pPr marL="2286000" algn="l" defTabSz="914400" rtl="0" eaLnBrk="1" latinLnBrk="0" hangingPunct="1">
              <a:defRPr sz="2400" kern="1200">
                <a:solidFill>
                  <a:schemeClr val="bg1"/>
                </a:solidFill>
                <a:latin typeface="Verdana" pitchFamily="34" charset="0"/>
                <a:ea typeface="+mn-ea"/>
                <a:cs typeface="+mn-cs"/>
              </a:defRPr>
            </a:lvl6pPr>
            <a:lvl7pPr marL="2743200" algn="l" defTabSz="914400" rtl="0" eaLnBrk="1" latinLnBrk="0" hangingPunct="1">
              <a:defRPr sz="2400" kern="1200">
                <a:solidFill>
                  <a:schemeClr val="bg1"/>
                </a:solidFill>
                <a:latin typeface="Verdana" pitchFamily="34" charset="0"/>
                <a:ea typeface="+mn-ea"/>
                <a:cs typeface="+mn-cs"/>
              </a:defRPr>
            </a:lvl7pPr>
            <a:lvl8pPr marL="3200400" algn="l" defTabSz="914400" rtl="0" eaLnBrk="1" latinLnBrk="0" hangingPunct="1">
              <a:defRPr sz="2400" kern="1200">
                <a:solidFill>
                  <a:schemeClr val="bg1"/>
                </a:solidFill>
                <a:latin typeface="Verdana" pitchFamily="34" charset="0"/>
                <a:ea typeface="+mn-ea"/>
                <a:cs typeface="+mn-cs"/>
              </a:defRPr>
            </a:lvl8pPr>
            <a:lvl9pPr marL="3657600" algn="l" defTabSz="914400" rtl="0" eaLnBrk="1" latinLnBrk="0" hangingPunct="1">
              <a:defRPr sz="2400" kern="1200">
                <a:solidFill>
                  <a:schemeClr val="bg1"/>
                </a:solidFill>
                <a:latin typeface="Verdana" pitchFamily="34" charset="0"/>
                <a:ea typeface="+mn-ea"/>
                <a:cs typeface="+mn-cs"/>
              </a:defRPr>
            </a:lvl9pPr>
          </a:lstStyle>
          <a:p>
            <a:pPr lvl="0" algn="l" defTabSz="1062038">
              <a:spcBef>
                <a:spcPct val="20000"/>
              </a:spcBef>
              <a:buClr>
                <a:srgbClr val="FFFFFF"/>
              </a:buClr>
              <a:defRPr/>
            </a:pPr>
            <a:r>
              <a:rPr lang="en-GB" sz="1600" b="1" dirty="0" smtClean="0">
                <a:solidFill>
                  <a:srgbClr val="FFFFFF"/>
                </a:solidFill>
                <a:latin typeface="+mn-lt"/>
                <a:ea typeface="Verdana" panose="020B0604030504040204" pitchFamily="34" charset="0"/>
                <a:cs typeface="Verdana" panose="020B0604030504040204" pitchFamily="34" charset="0"/>
              </a:rPr>
              <a:t>Published list shall prevail if there is any </a:t>
            </a:r>
            <a:r>
              <a:rPr lang="en-GB" sz="1600" b="1" dirty="0">
                <a:solidFill>
                  <a:srgbClr val="FFFFFF"/>
                </a:solidFill>
                <a:latin typeface="+mn-lt"/>
                <a:ea typeface="Verdana" panose="020B0604030504040204" pitchFamily="34" charset="0"/>
                <a:cs typeface="Verdana" panose="020B0604030504040204" pitchFamily="34" charset="0"/>
              </a:rPr>
              <a:t>conflict between a published and an unpublished list of </a:t>
            </a:r>
            <a:r>
              <a:rPr lang="en-GB" sz="1600" b="1" dirty="0" smtClean="0">
                <a:solidFill>
                  <a:srgbClr val="FFFFFF"/>
                </a:solidFill>
                <a:latin typeface="+mn-lt"/>
                <a:ea typeface="Verdana" panose="020B0604030504040204" pitchFamily="34" charset="0"/>
                <a:cs typeface="Verdana" panose="020B0604030504040204" pitchFamily="34" charset="0"/>
              </a:rPr>
              <a:t>requirements</a:t>
            </a:r>
            <a:endParaRPr lang="en-US" sz="1600" b="1" dirty="0">
              <a:solidFill>
                <a:srgbClr val="FFFFFF"/>
              </a:solidFill>
              <a:latin typeface="+mn-lt"/>
              <a:ea typeface="Verdana" panose="020B0604030504040204" pitchFamily="34" charset="0"/>
              <a:cs typeface="Verdana" panose="020B0604030504040204" pitchFamily="34" charset="0"/>
            </a:endParaRPr>
          </a:p>
        </p:txBody>
      </p:sp>
      <p:sp>
        <p:nvSpPr>
          <p:cNvPr id="23" name="Rectangle 5"/>
          <p:cNvSpPr>
            <a:spLocks noChangeArrowheads="1"/>
          </p:cNvSpPr>
          <p:nvPr/>
        </p:nvSpPr>
        <p:spPr bwMode="gray">
          <a:xfrm>
            <a:off x="887038" y="4019754"/>
            <a:ext cx="1005840" cy="730751"/>
          </a:xfrm>
          <a:prstGeom prst="rect">
            <a:avLst/>
          </a:prstGeom>
          <a:solidFill>
            <a:schemeClr val="accent1"/>
          </a:solidFill>
          <a:ln w="9525">
            <a:noFill/>
            <a:miter lim="800000"/>
            <a:headEnd/>
            <a:tailEnd/>
          </a:ln>
          <a:effectLst/>
          <a:extLst/>
        </p:spPr>
        <p:txBody>
          <a:bodyPr lIns="73860" tIns="73860" rIns="73860" bIns="73860" anchor="ctr"/>
          <a:lstStyle/>
          <a:p>
            <a:pPr algn="l"/>
            <a:r>
              <a:rPr lang="en-US" sz="1600" b="1" dirty="0" smtClean="0">
                <a:solidFill>
                  <a:schemeClr val="tx2"/>
                </a:solidFill>
                <a:ea typeface="Verdana" panose="020B0604030504040204" pitchFamily="34" charset="0"/>
                <a:cs typeface="Verdana" panose="020B0604030504040204" pitchFamily="34" charset="0"/>
              </a:rPr>
              <a:t>Timing</a:t>
            </a:r>
            <a:endParaRPr lang="en-US" sz="1600" b="1" dirty="0">
              <a:solidFill>
                <a:schemeClr val="tx2"/>
              </a:solidFill>
              <a:ea typeface="Verdana" panose="020B0604030504040204" pitchFamily="34" charset="0"/>
              <a:cs typeface="Verdana" panose="020B0604030504040204" pitchFamily="34" charset="0"/>
            </a:endParaRPr>
          </a:p>
        </p:txBody>
      </p:sp>
      <p:sp>
        <p:nvSpPr>
          <p:cNvPr id="29" name="Rectangle 9"/>
          <p:cNvSpPr>
            <a:spLocks noChangeArrowheads="1"/>
          </p:cNvSpPr>
          <p:nvPr/>
        </p:nvSpPr>
        <p:spPr bwMode="gray">
          <a:xfrm>
            <a:off x="887038" y="1338847"/>
            <a:ext cx="1005840" cy="2446824"/>
          </a:xfrm>
          <a:prstGeom prst="rect">
            <a:avLst/>
          </a:prstGeom>
          <a:solidFill>
            <a:schemeClr val="accent1"/>
          </a:solidFill>
          <a:ln w="9525">
            <a:noFill/>
            <a:miter lim="800000"/>
            <a:headEnd/>
            <a:tailEnd/>
          </a:ln>
          <a:effectLst/>
          <a:extLst/>
        </p:spPr>
        <p:txBody>
          <a:bodyPr lIns="73860" tIns="73860" rIns="73860" bIns="73860" anchor="ctr">
            <a:noAutofit/>
          </a:bodyPr>
          <a:lstStyle/>
          <a:p>
            <a:pPr algn="l"/>
            <a:r>
              <a:rPr lang="en-US" sz="1600" b="1" dirty="0" smtClean="0">
                <a:solidFill>
                  <a:schemeClr val="tx2"/>
                </a:solidFill>
                <a:ea typeface="Verdana" panose="020B0604030504040204" pitchFamily="34" charset="0"/>
                <a:cs typeface="Verdana" panose="020B0604030504040204" pitchFamily="34" charset="0"/>
              </a:rPr>
              <a:t>Directive</a:t>
            </a:r>
            <a:endParaRPr lang="en-US" sz="1600" b="1" dirty="0">
              <a:solidFill>
                <a:schemeClr val="tx2"/>
              </a:solidFill>
              <a:ea typeface="Verdana" panose="020B0604030504040204" pitchFamily="34" charset="0"/>
              <a:cs typeface="Verdana" panose="020B0604030504040204" pitchFamily="34" charset="0"/>
            </a:endParaRPr>
          </a:p>
        </p:txBody>
      </p:sp>
      <p:cxnSp>
        <p:nvCxnSpPr>
          <p:cNvPr id="31" name="Straight Connector 30"/>
          <p:cNvCxnSpPr>
            <a:cxnSpLocks/>
          </p:cNvCxnSpPr>
          <p:nvPr/>
        </p:nvCxnSpPr>
        <p:spPr bwMode="gray">
          <a:xfrm>
            <a:off x="1982407" y="3902712"/>
            <a:ext cx="6274555" cy="0"/>
          </a:xfrm>
          <a:prstGeom prst="line">
            <a:avLst/>
          </a:prstGeom>
          <a:solidFill>
            <a:schemeClr val="accent1"/>
          </a:solidFill>
          <a:ln w="12700" cap="flat" cmpd="sng" algn="ctr">
            <a:solidFill>
              <a:schemeClr val="bg1">
                <a:lumMod val="50000"/>
              </a:schemeClr>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 name="TextBox 13"/>
          <p:cNvSpPr txBox="1">
            <a:spLocks/>
          </p:cNvSpPr>
          <p:nvPr/>
        </p:nvSpPr>
        <p:spPr>
          <a:xfrm>
            <a:off x="1982407" y="1338847"/>
            <a:ext cx="6274555" cy="244682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ts val="300"/>
              </a:spcBef>
              <a:spcAft>
                <a:spcPts val="300"/>
              </a:spcAft>
            </a:pPr>
            <a:r>
              <a:rPr lang="en-US" sz="1600" b="1" dirty="0">
                <a:solidFill>
                  <a:schemeClr val="accent2"/>
                </a:solidFill>
              </a:rPr>
              <a:t>Publish a complete list of all requirements or conditions for obtaining products and services within the MDA’s scope of responsibility. Including:</a:t>
            </a:r>
          </a:p>
          <a:p>
            <a:pPr lvl="2">
              <a:spcBef>
                <a:spcPts val="300"/>
              </a:spcBef>
              <a:spcAft>
                <a:spcPts val="300"/>
              </a:spcAft>
            </a:pPr>
            <a:r>
              <a:rPr lang="en-US" sz="1600" dirty="0" smtClean="0"/>
              <a:t>All fees </a:t>
            </a:r>
            <a:r>
              <a:rPr lang="en-US" sz="1600" dirty="0"/>
              <a:t>and timelines required for the processing of applications for the products and services</a:t>
            </a:r>
          </a:p>
          <a:p>
            <a:pPr lvl="1">
              <a:spcBef>
                <a:spcPts val="300"/>
              </a:spcBef>
              <a:spcAft>
                <a:spcPts val="300"/>
              </a:spcAft>
            </a:pPr>
            <a:r>
              <a:rPr lang="en-US" sz="1600" b="1" dirty="0">
                <a:solidFill>
                  <a:schemeClr val="accent2"/>
                </a:solidFill>
              </a:rPr>
              <a:t>Conspicuously pasted on the premises of the relevant MDA and published on its </a:t>
            </a:r>
            <a:r>
              <a:rPr lang="en-US" sz="1600" b="1" dirty="0" smtClean="0">
                <a:solidFill>
                  <a:schemeClr val="accent2"/>
                </a:solidFill>
              </a:rPr>
              <a:t>website</a:t>
            </a:r>
            <a:endParaRPr lang="en-US" sz="1600" b="1" dirty="0">
              <a:solidFill>
                <a:schemeClr val="accent2"/>
              </a:solidFill>
            </a:endParaRPr>
          </a:p>
          <a:p>
            <a:pPr lvl="1">
              <a:spcBef>
                <a:spcPts val="300"/>
              </a:spcBef>
              <a:spcAft>
                <a:spcPts val="300"/>
              </a:spcAft>
            </a:pPr>
            <a:r>
              <a:rPr lang="en-US" sz="1600" b="1" dirty="0">
                <a:solidFill>
                  <a:schemeClr val="accent2"/>
                </a:solidFill>
              </a:rPr>
              <a:t>Responsibility of the head of the relevant MDA to ensure that the list is verified and kept up-to-date at all </a:t>
            </a:r>
            <a:r>
              <a:rPr lang="en-US" sz="1600" b="1" dirty="0" smtClean="0">
                <a:solidFill>
                  <a:schemeClr val="accent2"/>
                </a:solidFill>
              </a:rPr>
              <a:t>times</a:t>
            </a:r>
            <a:endParaRPr lang="en-US" sz="1600" b="1" dirty="0">
              <a:solidFill>
                <a:schemeClr val="accent2"/>
              </a:solidFill>
            </a:endParaRPr>
          </a:p>
        </p:txBody>
      </p:sp>
      <p:sp>
        <p:nvSpPr>
          <p:cNvPr id="15" name="TextBox 14"/>
          <p:cNvSpPr txBox="1">
            <a:spLocks/>
          </p:cNvSpPr>
          <p:nvPr/>
        </p:nvSpPr>
        <p:spPr>
          <a:xfrm>
            <a:off x="1982407" y="4019754"/>
            <a:ext cx="6274555" cy="24622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ts val="300"/>
              </a:spcBef>
              <a:spcAft>
                <a:spcPts val="300"/>
              </a:spcAft>
            </a:pPr>
            <a:r>
              <a:rPr lang="en-US" sz="1600" b="1" dirty="0">
                <a:solidFill>
                  <a:schemeClr val="accent2"/>
                </a:solidFill>
              </a:rPr>
              <a:t>Within 21 days (Three Weeks) of Directive</a:t>
            </a:r>
          </a:p>
        </p:txBody>
      </p:sp>
    </p:spTree>
    <p:extLst>
      <p:ext uri="{BB962C8B-B14F-4D97-AF65-F5344CB8AC3E}">
        <p14:creationId xmlns:p14="http://schemas.microsoft.com/office/powerpoint/2010/main" val="1928181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690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p:nvPr>
        </p:nvSpPr>
        <p:spPr>
          <a:xfrm>
            <a:off x="1381760" y="495947"/>
            <a:ext cx="7543800" cy="338554"/>
          </a:xfrm>
        </p:spPr>
        <p:txBody>
          <a:bodyPr wrap="square" anchor="b" anchorCtr="0">
            <a:spAutoFit/>
          </a:bodyPr>
          <a:lstStyle/>
          <a:p>
            <a:r>
              <a:rPr lang="en-US" sz="2200" b="0" dirty="0" smtClean="0">
                <a:solidFill>
                  <a:srgbClr val="FFFFFF"/>
                </a:solidFill>
                <a:latin typeface="+mn-lt"/>
                <a:ea typeface="Verdana" panose="020B0604030504040204" pitchFamily="34" charset="0"/>
                <a:cs typeface="Verdana" panose="020B0604030504040204" pitchFamily="34" charset="0"/>
              </a:rPr>
              <a:t>Default Approvals</a:t>
            </a:r>
            <a:endParaRPr lang="en-GB" sz="2200" b="0" dirty="0">
              <a:solidFill>
                <a:srgbClr val="FFFFFF"/>
              </a:solidFill>
              <a:latin typeface="+mn-lt"/>
              <a:ea typeface="Verdana" panose="020B0604030504040204" pitchFamily="34" charset="0"/>
              <a:cs typeface="Verdana" panose="020B0604030504040204" pitchFamily="34" charset="0"/>
            </a:endParaRPr>
          </a:p>
        </p:txBody>
      </p:sp>
      <p:sp>
        <p:nvSpPr>
          <p:cNvPr id="15" name="Rectangle 14"/>
          <p:cNvSpPr/>
          <p:nvPr/>
        </p:nvSpPr>
        <p:spPr>
          <a:xfrm>
            <a:off x="762000" y="1220862"/>
            <a:ext cx="7620000" cy="3983598"/>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BainArrowBox"/>
          <p:cNvSpPr>
            <a:spLocks noChangeArrowheads="1"/>
          </p:cNvSpPr>
          <p:nvPr/>
        </p:nvSpPr>
        <p:spPr bwMode="auto">
          <a:xfrm>
            <a:off x="1618628" y="4943572"/>
            <a:ext cx="5906744" cy="918519"/>
          </a:xfrm>
          <a:prstGeom prst="rect">
            <a:avLst/>
          </a:prstGeom>
          <a:solidFill>
            <a:schemeClr val="accent2"/>
          </a:solidFill>
          <a:ln w="9525">
            <a:solidFill>
              <a:schemeClr val="accent2"/>
            </a:solidFill>
            <a:miter lim="800000"/>
            <a:headEnd/>
            <a:tailEnd/>
          </a:ln>
          <a:effectLst/>
        </p:spPr>
        <p:txBody>
          <a:bodyPr wrap="square" lIns="99440" tIns="49721" rIns="99440" bIns="49721" anchor="ctr">
            <a:noAutofit/>
          </a:bodyPr>
          <a:lstStyle>
            <a:defPPr>
              <a:defRPr lang="en-US"/>
            </a:defPPr>
            <a:lvl1pPr algn="ctr" rtl="0" eaLnBrk="0" fontAlgn="base" hangingPunct="0">
              <a:spcBef>
                <a:spcPct val="0"/>
              </a:spcBef>
              <a:spcAft>
                <a:spcPct val="0"/>
              </a:spcAft>
              <a:defRPr sz="2400" kern="1200">
                <a:solidFill>
                  <a:schemeClr val="bg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bg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bg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bg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bg1"/>
                </a:solidFill>
                <a:latin typeface="Verdana" pitchFamily="34" charset="0"/>
                <a:ea typeface="+mn-ea"/>
                <a:cs typeface="+mn-cs"/>
              </a:defRPr>
            </a:lvl5pPr>
            <a:lvl6pPr marL="2286000" algn="l" defTabSz="914400" rtl="0" eaLnBrk="1" latinLnBrk="0" hangingPunct="1">
              <a:defRPr sz="2400" kern="1200">
                <a:solidFill>
                  <a:schemeClr val="bg1"/>
                </a:solidFill>
                <a:latin typeface="Verdana" pitchFamily="34" charset="0"/>
                <a:ea typeface="+mn-ea"/>
                <a:cs typeface="+mn-cs"/>
              </a:defRPr>
            </a:lvl6pPr>
            <a:lvl7pPr marL="2743200" algn="l" defTabSz="914400" rtl="0" eaLnBrk="1" latinLnBrk="0" hangingPunct="1">
              <a:defRPr sz="2400" kern="1200">
                <a:solidFill>
                  <a:schemeClr val="bg1"/>
                </a:solidFill>
                <a:latin typeface="Verdana" pitchFamily="34" charset="0"/>
                <a:ea typeface="+mn-ea"/>
                <a:cs typeface="+mn-cs"/>
              </a:defRPr>
            </a:lvl7pPr>
            <a:lvl8pPr marL="3200400" algn="l" defTabSz="914400" rtl="0" eaLnBrk="1" latinLnBrk="0" hangingPunct="1">
              <a:defRPr sz="2400" kern="1200">
                <a:solidFill>
                  <a:schemeClr val="bg1"/>
                </a:solidFill>
                <a:latin typeface="Verdana" pitchFamily="34" charset="0"/>
                <a:ea typeface="+mn-ea"/>
                <a:cs typeface="+mn-cs"/>
              </a:defRPr>
            </a:lvl8pPr>
            <a:lvl9pPr marL="3657600" algn="l" defTabSz="914400" rtl="0" eaLnBrk="1" latinLnBrk="0" hangingPunct="1">
              <a:defRPr sz="2400" kern="1200">
                <a:solidFill>
                  <a:schemeClr val="bg1"/>
                </a:solidFill>
                <a:latin typeface="Verdana" pitchFamily="34" charset="0"/>
                <a:ea typeface="+mn-ea"/>
                <a:cs typeface="+mn-cs"/>
              </a:defRPr>
            </a:lvl9pPr>
          </a:lstStyle>
          <a:p>
            <a:pPr lvl="0" algn="l" defTabSz="1062038">
              <a:spcBef>
                <a:spcPct val="20000"/>
              </a:spcBef>
              <a:buClr>
                <a:srgbClr val="FFFFFF"/>
              </a:buClr>
              <a:defRPr/>
            </a:pPr>
            <a:r>
              <a:rPr lang="en-US" sz="1600" b="1" dirty="0">
                <a:solidFill>
                  <a:srgbClr val="FFFFFF"/>
                </a:solidFill>
                <a:latin typeface="+mn-lt"/>
                <a:ea typeface="Verdana" panose="020B0604030504040204" pitchFamily="34" charset="0"/>
                <a:cs typeface="Verdana" panose="020B0604030504040204" pitchFamily="34" charset="0"/>
              </a:rPr>
              <a:t>Failure of the appropriate officer to act on any application within the timeline stipulated, without lawful excuse, shall amount to misconduct and be subject to appropriate disciplinary proceedings</a:t>
            </a:r>
          </a:p>
        </p:txBody>
      </p:sp>
      <p:sp>
        <p:nvSpPr>
          <p:cNvPr id="17" name="Rectangle 5"/>
          <p:cNvSpPr>
            <a:spLocks noChangeArrowheads="1"/>
          </p:cNvSpPr>
          <p:nvPr/>
        </p:nvSpPr>
        <p:spPr bwMode="gray">
          <a:xfrm>
            <a:off x="887038" y="4019754"/>
            <a:ext cx="1005840" cy="730751"/>
          </a:xfrm>
          <a:prstGeom prst="rect">
            <a:avLst/>
          </a:prstGeom>
          <a:solidFill>
            <a:schemeClr val="accent1"/>
          </a:solidFill>
          <a:ln w="9525">
            <a:noFill/>
            <a:miter lim="800000"/>
            <a:headEnd/>
            <a:tailEnd/>
          </a:ln>
          <a:effectLst/>
          <a:extLst/>
        </p:spPr>
        <p:txBody>
          <a:bodyPr lIns="73860" tIns="73860" rIns="73860" bIns="73860" anchor="ctr"/>
          <a:lstStyle/>
          <a:p>
            <a:pPr algn="l"/>
            <a:r>
              <a:rPr lang="en-US" sz="1600" b="1" dirty="0" smtClean="0">
                <a:solidFill>
                  <a:schemeClr val="tx2"/>
                </a:solidFill>
                <a:ea typeface="Verdana" panose="020B0604030504040204" pitchFamily="34" charset="0"/>
                <a:cs typeface="Verdana" panose="020B0604030504040204" pitchFamily="34" charset="0"/>
              </a:rPr>
              <a:t>Timing</a:t>
            </a:r>
            <a:endParaRPr lang="en-US" sz="1600" b="1" dirty="0">
              <a:solidFill>
                <a:schemeClr val="tx2"/>
              </a:solidFill>
              <a:ea typeface="Verdana" panose="020B0604030504040204" pitchFamily="34" charset="0"/>
              <a:cs typeface="Verdana" panose="020B0604030504040204" pitchFamily="34" charset="0"/>
            </a:endParaRPr>
          </a:p>
        </p:txBody>
      </p:sp>
      <p:sp>
        <p:nvSpPr>
          <p:cNvPr id="18" name="Rectangle 9"/>
          <p:cNvSpPr>
            <a:spLocks noChangeArrowheads="1"/>
          </p:cNvSpPr>
          <p:nvPr/>
        </p:nvSpPr>
        <p:spPr bwMode="gray">
          <a:xfrm>
            <a:off x="887038" y="1338847"/>
            <a:ext cx="1005840" cy="2446824"/>
          </a:xfrm>
          <a:prstGeom prst="rect">
            <a:avLst/>
          </a:prstGeom>
          <a:solidFill>
            <a:schemeClr val="accent1"/>
          </a:solidFill>
          <a:ln w="9525">
            <a:noFill/>
            <a:miter lim="800000"/>
            <a:headEnd/>
            <a:tailEnd/>
          </a:ln>
          <a:effectLst/>
          <a:extLst/>
        </p:spPr>
        <p:txBody>
          <a:bodyPr lIns="73860" tIns="73860" rIns="73860" bIns="73860" anchor="ctr">
            <a:noAutofit/>
          </a:bodyPr>
          <a:lstStyle/>
          <a:p>
            <a:pPr algn="l"/>
            <a:r>
              <a:rPr lang="en-US" sz="1600" b="1" dirty="0" smtClean="0">
                <a:solidFill>
                  <a:schemeClr val="tx2"/>
                </a:solidFill>
                <a:ea typeface="Verdana" panose="020B0604030504040204" pitchFamily="34" charset="0"/>
                <a:cs typeface="Verdana" panose="020B0604030504040204" pitchFamily="34" charset="0"/>
              </a:rPr>
              <a:t>Directive</a:t>
            </a:r>
            <a:endParaRPr lang="en-US" sz="1600" b="1" dirty="0">
              <a:solidFill>
                <a:schemeClr val="tx2"/>
              </a:solidFill>
              <a:ea typeface="Verdana" panose="020B0604030504040204" pitchFamily="34" charset="0"/>
              <a:cs typeface="Verdana" panose="020B0604030504040204" pitchFamily="34" charset="0"/>
            </a:endParaRPr>
          </a:p>
        </p:txBody>
      </p:sp>
      <p:cxnSp>
        <p:nvCxnSpPr>
          <p:cNvPr id="19" name="Straight Connector 18"/>
          <p:cNvCxnSpPr>
            <a:cxnSpLocks/>
          </p:cNvCxnSpPr>
          <p:nvPr/>
        </p:nvCxnSpPr>
        <p:spPr bwMode="gray">
          <a:xfrm>
            <a:off x="1982407" y="3902712"/>
            <a:ext cx="6274555" cy="0"/>
          </a:xfrm>
          <a:prstGeom prst="line">
            <a:avLst/>
          </a:prstGeom>
          <a:solidFill>
            <a:schemeClr val="accent1"/>
          </a:solidFill>
          <a:ln w="12700" cap="flat" cmpd="sng" algn="ctr">
            <a:solidFill>
              <a:schemeClr val="bg1">
                <a:lumMod val="50000"/>
              </a:schemeClr>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 name="TextBox 19"/>
          <p:cNvSpPr txBox="1">
            <a:spLocks/>
          </p:cNvSpPr>
          <p:nvPr/>
        </p:nvSpPr>
        <p:spPr>
          <a:xfrm>
            <a:off x="1982407" y="1338847"/>
            <a:ext cx="6274555" cy="229293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ts val="300"/>
              </a:spcBef>
              <a:spcAft>
                <a:spcPts val="300"/>
              </a:spcAft>
            </a:pPr>
            <a:r>
              <a:rPr lang="en-US" sz="1600" dirty="0"/>
              <a:t>Communicate approval or rejection of an application within the time stipulated in the published list, all applications for business registrations, certification, waivers, licenses or permits </a:t>
            </a:r>
            <a:r>
              <a:rPr lang="en-US" sz="1600" b="1" dirty="0">
                <a:solidFill>
                  <a:schemeClr val="accent2"/>
                </a:solidFill>
              </a:rPr>
              <a:t>or the application shall be deemed approved and granted</a:t>
            </a:r>
            <a:r>
              <a:rPr lang="en-US" sz="1600" dirty="0"/>
              <a:t>; as stated in published </a:t>
            </a:r>
            <a:r>
              <a:rPr lang="en-US" sz="1600" dirty="0" smtClean="0"/>
              <a:t>requirements</a:t>
            </a:r>
            <a:endParaRPr lang="en-US" sz="1600" dirty="0"/>
          </a:p>
          <a:p>
            <a:pPr lvl="1">
              <a:spcBef>
                <a:spcPts val="300"/>
              </a:spcBef>
              <a:spcAft>
                <a:spcPts val="300"/>
              </a:spcAft>
            </a:pPr>
            <a:r>
              <a:rPr lang="en-US" sz="1600" dirty="0"/>
              <a:t>Applicant whose application is deemed granted under this Directive may apply to the Minister for the time being in charge of the application for the issuance of any document or certificate in evidence of the </a:t>
            </a:r>
            <a:r>
              <a:rPr lang="en-US" sz="1600" b="1" dirty="0">
                <a:solidFill>
                  <a:schemeClr val="accent2"/>
                </a:solidFill>
              </a:rPr>
              <a:t>grant within 14 days of lapse of the MDA’s stipulated timeline for the </a:t>
            </a:r>
            <a:r>
              <a:rPr lang="en-US" sz="1600" b="1" dirty="0" smtClean="0">
                <a:solidFill>
                  <a:schemeClr val="accent2"/>
                </a:solidFill>
              </a:rPr>
              <a:t>application</a:t>
            </a:r>
            <a:endParaRPr lang="en-US" sz="1600" b="1" dirty="0">
              <a:solidFill>
                <a:schemeClr val="accent2"/>
              </a:solidFill>
            </a:endParaRPr>
          </a:p>
        </p:txBody>
      </p:sp>
      <p:sp>
        <p:nvSpPr>
          <p:cNvPr id="21" name="TextBox 20"/>
          <p:cNvSpPr txBox="1">
            <a:spLocks/>
          </p:cNvSpPr>
          <p:nvPr/>
        </p:nvSpPr>
        <p:spPr>
          <a:xfrm>
            <a:off x="1982407" y="4019754"/>
            <a:ext cx="6274555" cy="24622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ts val="300"/>
              </a:spcBef>
              <a:spcAft>
                <a:spcPts val="300"/>
              </a:spcAft>
            </a:pPr>
            <a:r>
              <a:rPr lang="en-US" sz="1600" b="1" dirty="0">
                <a:solidFill>
                  <a:schemeClr val="accent2"/>
                </a:solidFill>
              </a:rPr>
              <a:t>Immediately after Directive is signed</a:t>
            </a:r>
          </a:p>
        </p:txBody>
      </p:sp>
    </p:spTree>
    <p:extLst>
      <p:ext uri="{BB962C8B-B14F-4D97-AF65-F5344CB8AC3E}">
        <p14:creationId xmlns:p14="http://schemas.microsoft.com/office/powerpoint/2010/main" val="4215131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792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p:nvPr>
        </p:nvSpPr>
        <p:spPr>
          <a:xfrm>
            <a:off x="1195494" y="529813"/>
            <a:ext cx="7543800" cy="338554"/>
          </a:xfrm>
        </p:spPr>
        <p:txBody>
          <a:bodyPr wrap="square" anchor="b" anchorCtr="0">
            <a:spAutoFit/>
          </a:bodyPr>
          <a:lstStyle/>
          <a:p>
            <a:r>
              <a:rPr lang="en-US" sz="2200" b="0" dirty="0" smtClean="0">
                <a:solidFill>
                  <a:srgbClr val="FFFFFF"/>
                </a:solidFill>
                <a:latin typeface="+mn-lt"/>
                <a:ea typeface="Verdana" panose="020B0604030504040204" pitchFamily="34" charset="0"/>
                <a:cs typeface="Verdana" panose="020B0604030504040204" pitchFamily="34" charset="0"/>
              </a:rPr>
              <a:t>One Government</a:t>
            </a:r>
            <a:endParaRPr lang="en-GB" sz="2200" b="0" dirty="0">
              <a:solidFill>
                <a:srgbClr val="FFFFFF"/>
              </a:solidFill>
              <a:latin typeface="+mn-lt"/>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563392" y="6539688"/>
            <a:ext cx="701635" cy="365125"/>
          </a:xfrm>
        </p:spPr>
        <p:txBody>
          <a:bodyPr/>
          <a:lstStyle/>
          <a:p>
            <a:fld id="{DFC99953-7AD3-9441-8DBA-F3975CE6110D}" type="slidenum">
              <a:rPr lang="en-US" smtClean="0">
                <a:latin typeface="Verdana" panose="020B0604030504040204" pitchFamily="34" charset="0"/>
                <a:ea typeface="Verdana" panose="020B0604030504040204" pitchFamily="34" charset="0"/>
                <a:cs typeface="Verdana" panose="020B0604030504040204" pitchFamily="34" charset="0"/>
              </a:rPr>
              <a:pPr/>
              <a:t>22</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762000" y="1220862"/>
            <a:ext cx="7620000" cy="3983598"/>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BainArrowBox"/>
          <p:cNvSpPr>
            <a:spLocks noChangeArrowheads="1"/>
          </p:cNvSpPr>
          <p:nvPr/>
        </p:nvSpPr>
        <p:spPr bwMode="auto">
          <a:xfrm>
            <a:off x="1618628" y="4943572"/>
            <a:ext cx="5906744" cy="918519"/>
          </a:xfrm>
          <a:prstGeom prst="rect">
            <a:avLst/>
          </a:prstGeom>
          <a:solidFill>
            <a:schemeClr val="accent2"/>
          </a:solidFill>
          <a:ln w="9525">
            <a:solidFill>
              <a:schemeClr val="accent2"/>
            </a:solidFill>
            <a:miter lim="800000"/>
            <a:headEnd/>
            <a:tailEnd/>
          </a:ln>
          <a:effectLst/>
        </p:spPr>
        <p:txBody>
          <a:bodyPr wrap="square" lIns="99440" tIns="49721" rIns="99440" bIns="49721" anchor="ctr">
            <a:noAutofit/>
          </a:bodyPr>
          <a:lstStyle>
            <a:defPPr>
              <a:defRPr lang="en-US"/>
            </a:defPPr>
            <a:lvl1pPr algn="ctr" rtl="0" eaLnBrk="0" fontAlgn="base" hangingPunct="0">
              <a:spcBef>
                <a:spcPct val="0"/>
              </a:spcBef>
              <a:spcAft>
                <a:spcPct val="0"/>
              </a:spcAft>
              <a:defRPr sz="2400" kern="1200">
                <a:solidFill>
                  <a:schemeClr val="bg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bg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bg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bg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bg1"/>
                </a:solidFill>
                <a:latin typeface="Verdana" pitchFamily="34" charset="0"/>
                <a:ea typeface="+mn-ea"/>
                <a:cs typeface="+mn-cs"/>
              </a:defRPr>
            </a:lvl5pPr>
            <a:lvl6pPr marL="2286000" algn="l" defTabSz="914400" rtl="0" eaLnBrk="1" latinLnBrk="0" hangingPunct="1">
              <a:defRPr sz="2400" kern="1200">
                <a:solidFill>
                  <a:schemeClr val="bg1"/>
                </a:solidFill>
                <a:latin typeface="Verdana" pitchFamily="34" charset="0"/>
                <a:ea typeface="+mn-ea"/>
                <a:cs typeface="+mn-cs"/>
              </a:defRPr>
            </a:lvl6pPr>
            <a:lvl7pPr marL="2743200" algn="l" defTabSz="914400" rtl="0" eaLnBrk="1" latinLnBrk="0" hangingPunct="1">
              <a:defRPr sz="2400" kern="1200">
                <a:solidFill>
                  <a:schemeClr val="bg1"/>
                </a:solidFill>
                <a:latin typeface="Verdana" pitchFamily="34" charset="0"/>
                <a:ea typeface="+mn-ea"/>
                <a:cs typeface="+mn-cs"/>
              </a:defRPr>
            </a:lvl7pPr>
            <a:lvl8pPr marL="3200400" algn="l" defTabSz="914400" rtl="0" eaLnBrk="1" latinLnBrk="0" hangingPunct="1">
              <a:defRPr sz="2400" kern="1200">
                <a:solidFill>
                  <a:schemeClr val="bg1"/>
                </a:solidFill>
                <a:latin typeface="Verdana" pitchFamily="34" charset="0"/>
                <a:ea typeface="+mn-ea"/>
                <a:cs typeface="+mn-cs"/>
              </a:defRPr>
            </a:lvl8pPr>
            <a:lvl9pPr marL="3657600" algn="l" defTabSz="914400" rtl="0" eaLnBrk="1" latinLnBrk="0" hangingPunct="1">
              <a:defRPr sz="2400" kern="1200">
                <a:solidFill>
                  <a:schemeClr val="bg1"/>
                </a:solidFill>
                <a:latin typeface="Verdana" pitchFamily="34" charset="0"/>
                <a:ea typeface="+mn-ea"/>
                <a:cs typeface="+mn-cs"/>
              </a:defRPr>
            </a:lvl9pPr>
          </a:lstStyle>
          <a:p>
            <a:pPr lvl="0" algn="l" defTabSz="1062038">
              <a:spcBef>
                <a:spcPct val="20000"/>
              </a:spcBef>
              <a:buClr>
                <a:srgbClr val="FFFFFF"/>
              </a:buClr>
              <a:defRPr/>
            </a:pPr>
            <a:r>
              <a:rPr lang="en-US" sz="1600" b="1" dirty="0">
                <a:solidFill>
                  <a:srgbClr val="FFFFFF"/>
                </a:solidFill>
                <a:latin typeface="+mn-lt"/>
                <a:ea typeface="Verdana" panose="020B0604030504040204" pitchFamily="34" charset="0"/>
                <a:cs typeface="Verdana" panose="020B0604030504040204" pitchFamily="34" charset="0"/>
              </a:rPr>
              <a:t>Failure of the appropriate officer to act on any application within the timeline stipulated, without lawful excuse, shall amount to misconduct and be subject to appropriate disciplinary proceedings</a:t>
            </a:r>
          </a:p>
        </p:txBody>
      </p:sp>
      <p:sp>
        <p:nvSpPr>
          <p:cNvPr id="16" name="Rectangle 5"/>
          <p:cNvSpPr>
            <a:spLocks noChangeArrowheads="1"/>
          </p:cNvSpPr>
          <p:nvPr/>
        </p:nvSpPr>
        <p:spPr bwMode="gray">
          <a:xfrm>
            <a:off x="887038" y="4019754"/>
            <a:ext cx="1005840" cy="730751"/>
          </a:xfrm>
          <a:prstGeom prst="rect">
            <a:avLst/>
          </a:prstGeom>
          <a:solidFill>
            <a:schemeClr val="accent1"/>
          </a:solidFill>
          <a:ln w="9525">
            <a:noFill/>
            <a:miter lim="800000"/>
            <a:headEnd/>
            <a:tailEnd/>
          </a:ln>
          <a:effectLst/>
          <a:extLst/>
        </p:spPr>
        <p:txBody>
          <a:bodyPr lIns="73860" tIns="73860" rIns="73860" bIns="73860" anchor="ctr"/>
          <a:lstStyle/>
          <a:p>
            <a:pPr algn="l"/>
            <a:r>
              <a:rPr lang="en-US" sz="1600" b="1" dirty="0" smtClean="0">
                <a:solidFill>
                  <a:schemeClr val="tx2"/>
                </a:solidFill>
                <a:ea typeface="Verdana" panose="020B0604030504040204" pitchFamily="34" charset="0"/>
                <a:cs typeface="Verdana" panose="020B0604030504040204" pitchFamily="34" charset="0"/>
              </a:rPr>
              <a:t>Timing</a:t>
            </a:r>
            <a:endParaRPr lang="en-US" sz="1600" b="1" dirty="0">
              <a:solidFill>
                <a:schemeClr val="tx2"/>
              </a:solidFill>
              <a:ea typeface="Verdana" panose="020B0604030504040204" pitchFamily="34" charset="0"/>
              <a:cs typeface="Verdana" panose="020B0604030504040204" pitchFamily="34" charset="0"/>
            </a:endParaRPr>
          </a:p>
        </p:txBody>
      </p:sp>
      <p:sp>
        <p:nvSpPr>
          <p:cNvPr id="17" name="Rectangle 9"/>
          <p:cNvSpPr>
            <a:spLocks noChangeArrowheads="1"/>
          </p:cNvSpPr>
          <p:nvPr/>
        </p:nvSpPr>
        <p:spPr bwMode="gray">
          <a:xfrm>
            <a:off x="887038" y="1338847"/>
            <a:ext cx="1005840" cy="2446824"/>
          </a:xfrm>
          <a:prstGeom prst="rect">
            <a:avLst/>
          </a:prstGeom>
          <a:solidFill>
            <a:schemeClr val="accent1"/>
          </a:solidFill>
          <a:ln w="9525">
            <a:noFill/>
            <a:miter lim="800000"/>
            <a:headEnd/>
            <a:tailEnd/>
          </a:ln>
          <a:effectLst/>
          <a:extLst/>
        </p:spPr>
        <p:txBody>
          <a:bodyPr lIns="73860" tIns="73860" rIns="73860" bIns="73860" anchor="ctr">
            <a:noAutofit/>
          </a:bodyPr>
          <a:lstStyle/>
          <a:p>
            <a:pPr algn="l"/>
            <a:r>
              <a:rPr lang="en-US" sz="1600" b="1" dirty="0" smtClean="0">
                <a:solidFill>
                  <a:schemeClr val="tx2"/>
                </a:solidFill>
                <a:ea typeface="Verdana" panose="020B0604030504040204" pitchFamily="34" charset="0"/>
                <a:cs typeface="Verdana" panose="020B0604030504040204" pitchFamily="34" charset="0"/>
              </a:rPr>
              <a:t>Directive</a:t>
            </a:r>
            <a:endParaRPr lang="en-US" sz="1600" b="1" dirty="0">
              <a:solidFill>
                <a:schemeClr val="tx2"/>
              </a:solidFill>
              <a:ea typeface="Verdana" panose="020B0604030504040204" pitchFamily="34" charset="0"/>
              <a:cs typeface="Verdana" panose="020B0604030504040204" pitchFamily="34" charset="0"/>
            </a:endParaRPr>
          </a:p>
        </p:txBody>
      </p:sp>
      <p:cxnSp>
        <p:nvCxnSpPr>
          <p:cNvPr id="18" name="Straight Connector 17"/>
          <p:cNvCxnSpPr>
            <a:cxnSpLocks/>
          </p:cNvCxnSpPr>
          <p:nvPr/>
        </p:nvCxnSpPr>
        <p:spPr bwMode="gray">
          <a:xfrm>
            <a:off x="1982407" y="3902712"/>
            <a:ext cx="6274555" cy="0"/>
          </a:xfrm>
          <a:prstGeom prst="line">
            <a:avLst/>
          </a:prstGeom>
          <a:solidFill>
            <a:schemeClr val="accent1"/>
          </a:solidFill>
          <a:ln w="12700" cap="flat" cmpd="sng" algn="ctr">
            <a:solidFill>
              <a:schemeClr val="bg1">
                <a:lumMod val="50000"/>
              </a:schemeClr>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 name="TextBox 18"/>
          <p:cNvSpPr txBox="1">
            <a:spLocks/>
          </p:cNvSpPr>
          <p:nvPr/>
        </p:nvSpPr>
        <p:spPr>
          <a:xfrm>
            <a:off x="1982407" y="1338847"/>
            <a:ext cx="6274555" cy="229293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ts val="300"/>
              </a:spcBef>
              <a:spcAft>
                <a:spcPts val="300"/>
              </a:spcAft>
            </a:pPr>
            <a:r>
              <a:rPr lang="en-US" sz="1600" dirty="0"/>
              <a:t>MDAs shall </a:t>
            </a:r>
            <a:r>
              <a:rPr lang="en-US" sz="1600" b="1" dirty="0">
                <a:solidFill>
                  <a:schemeClr val="accent2"/>
                </a:solidFill>
              </a:rPr>
              <a:t>no longer require</a:t>
            </a:r>
            <a:r>
              <a:rPr lang="en-US" sz="1600" dirty="0"/>
              <a:t> a private applicant to produce or submit a document issued to it by the </a:t>
            </a:r>
            <a:r>
              <a:rPr lang="en-US" sz="1600" dirty="0" err="1"/>
              <a:t>FGN</a:t>
            </a:r>
            <a:r>
              <a:rPr lang="en-US" sz="1600" dirty="0"/>
              <a:t> as part of an application process if an original of the document is in the possession of another </a:t>
            </a:r>
            <a:r>
              <a:rPr lang="en-US" sz="1600" dirty="0" smtClean="0"/>
              <a:t>MDA</a:t>
            </a:r>
            <a:endParaRPr lang="en-US" sz="1600" dirty="0"/>
          </a:p>
          <a:p>
            <a:pPr lvl="1">
              <a:spcBef>
                <a:spcPts val="300"/>
              </a:spcBef>
              <a:spcAft>
                <a:spcPts val="300"/>
              </a:spcAft>
            </a:pPr>
            <a:r>
              <a:rPr lang="en-US" sz="1600" dirty="0"/>
              <a:t>MDA that requires input documentation, requirements or conditions from another MDA in order to deliver products and services on applications within the originating MDA’s remit or mandate, shall only request a photocopy or other prima facie proof from the applicant; it </a:t>
            </a:r>
            <a:r>
              <a:rPr lang="en-US" sz="1600" b="1" dirty="0">
                <a:solidFill>
                  <a:schemeClr val="accent2"/>
                </a:solidFill>
              </a:rPr>
              <a:t>shall be the responsibility of the originating MDA</a:t>
            </a:r>
            <a:r>
              <a:rPr lang="en-US" sz="1600" dirty="0"/>
              <a:t> to seek verification or certification directly from the issuing MDA</a:t>
            </a:r>
          </a:p>
        </p:txBody>
      </p:sp>
      <p:sp>
        <p:nvSpPr>
          <p:cNvPr id="20" name="TextBox 19"/>
          <p:cNvSpPr txBox="1">
            <a:spLocks/>
          </p:cNvSpPr>
          <p:nvPr/>
        </p:nvSpPr>
        <p:spPr>
          <a:xfrm>
            <a:off x="1982407" y="4019754"/>
            <a:ext cx="6274555" cy="24622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ts val="300"/>
              </a:spcBef>
              <a:spcAft>
                <a:spcPts val="300"/>
              </a:spcAft>
            </a:pPr>
            <a:r>
              <a:rPr lang="en-US" sz="1600" b="1" dirty="0">
                <a:solidFill>
                  <a:schemeClr val="accent2"/>
                </a:solidFill>
              </a:rPr>
              <a:t>Immediately after Directive is signed</a:t>
            </a:r>
          </a:p>
        </p:txBody>
      </p:sp>
    </p:spTree>
    <p:extLst>
      <p:ext uri="{BB962C8B-B14F-4D97-AF65-F5344CB8AC3E}">
        <p14:creationId xmlns:p14="http://schemas.microsoft.com/office/powerpoint/2010/main" val="2778467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895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p:nvPr>
        </p:nvSpPr>
        <p:spPr>
          <a:xfrm>
            <a:off x="1246293" y="529814"/>
            <a:ext cx="7543800" cy="338554"/>
          </a:xfrm>
        </p:spPr>
        <p:txBody>
          <a:bodyPr wrap="square" anchor="b" anchorCtr="0">
            <a:spAutoFit/>
          </a:bodyPr>
          <a:lstStyle/>
          <a:p>
            <a:r>
              <a:rPr lang="en-US" sz="2200" b="0" dirty="0" smtClean="0">
                <a:solidFill>
                  <a:srgbClr val="FFFFFF"/>
                </a:solidFill>
                <a:latin typeface="+mn-lt"/>
                <a:ea typeface="Verdana" panose="020B0604030504040204" pitchFamily="34" charset="0"/>
                <a:cs typeface="Verdana" panose="020B0604030504040204" pitchFamily="34" charset="0"/>
              </a:rPr>
              <a:t>Entry Experience of Visitors and Travelers</a:t>
            </a:r>
            <a:endParaRPr lang="en-GB" sz="2200" b="0" dirty="0">
              <a:solidFill>
                <a:srgbClr val="FFFFFF"/>
              </a:solidFill>
              <a:latin typeface="+mn-lt"/>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563392" y="6539688"/>
            <a:ext cx="701635" cy="365125"/>
          </a:xfrm>
        </p:spPr>
        <p:txBody>
          <a:bodyPr/>
          <a:lstStyle/>
          <a:p>
            <a:fld id="{DFC99953-7AD3-9441-8DBA-F3975CE6110D}" type="slidenum">
              <a:rPr lang="en-US" smtClean="0">
                <a:latin typeface="Verdana" panose="020B0604030504040204" pitchFamily="34" charset="0"/>
                <a:ea typeface="Verdana" panose="020B0604030504040204" pitchFamily="34" charset="0"/>
                <a:cs typeface="Verdana" panose="020B0604030504040204" pitchFamily="34" charset="0"/>
              </a:rPr>
              <a:pPr/>
              <a:t>23</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762000" y="1220862"/>
            <a:ext cx="7620000" cy="3983598"/>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BainArrowBox"/>
          <p:cNvSpPr>
            <a:spLocks noChangeArrowheads="1"/>
          </p:cNvSpPr>
          <p:nvPr/>
        </p:nvSpPr>
        <p:spPr bwMode="auto">
          <a:xfrm>
            <a:off x="1618628" y="4943572"/>
            <a:ext cx="5906744" cy="918519"/>
          </a:xfrm>
          <a:prstGeom prst="rect">
            <a:avLst/>
          </a:prstGeom>
          <a:solidFill>
            <a:schemeClr val="accent2"/>
          </a:solidFill>
          <a:ln w="9525">
            <a:solidFill>
              <a:schemeClr val="accent2"/>
            </a:solidFill>
            <a:miter lim="800000"/>
            <a:headEnd/>
            <a:tailEnd/>
          </a:ln>
          <a:effectLst/>
        </p:spPr>
        <p:txBody>
          <a:bodyPr wrap="square" lIns="99440" tIns="49721" rIns="99440" bIns="49721" anchor="ctr">
            <a:noAutofit/>
          </a:bodyPr>
          <a:lstStyle>
            <a:defPPr>
              <a:defRPr lang="en-US"/>
            </a:defPPr>
            <a:lvl1pPr algn="ctr" rtl="0" eaLnBrk="0" fontAlgn="base" hangingPunct="0">
              <a:spcBef>
                <a:spcPct val="0"/>
              </a:spcBef>
              <a:spcAft>
                <a:spcPct val="0"/>
              </a:spcAft>
              <a:defRPr sz="2400" kern="1200">
                <a:solidFill>
                  <a:schemeClr val="bg1"/>
                </a:solidFill>
                <a:latin typeface="Verdana" pitchFamily="34" charset="0"/>
                <a:ea typeface="+mn-ea"/>
                <a:cs typeface="+mn-cs"/>
              </a:defRPr>
            </a:lvl1pPr>
            <a:lvl2pPr marL="457200" algn="ctr" rtl="0" eaLnBrk="0" fontAlgn="base" hangingPunct="0">
              <a:spcBef>
                <a:spcPct val="0"/>
              </a:spcBef>
              <a:spcAft>
                <a:spcPct val="0"/>
              </a:spcAft>
              <a:defRPr sz="2400" kern="1200">
                <a:solidFill>
                  <a:schemeClr val="bg1"/>
                </a:solidFill>
                <a:latin typeface="Verdana" pitchFamily="34" charset="0"/>
                <a:ea typeface="+mn-ea"/>
                <a:cs typeface="+mn-cs"/>
              </a:defRPr>
            </a:lvl2pPr>
            <a:lvl3pPr marL="914400" algn="ctr" rtl="0" eaLnBrk="0" fontAlgn="base" hangingPunct="0">
              <a:spcBef>
                <a:spcPct val="0"/>
              </a:spcBef>
              <a:spcAft>
                <a:spcPct val="0"/>
              </a:spcAft>
              <a:defRPr sz="2400" kern="1200">
                <a:solidFill>
                  <a:schemeClr val="bg1"/>
                </a:solidFill>
                <a:latin typeface="Verdana" pitchFamily="34" charset="0"/>
                <a:ea typeface="+mn-ea"/>
                <a:cs typeface="+mn-cs"/>
              </a:defRPr>
            </a:lvl3pPr>
            <a:lvl4pPr marL="1371600" algn="ctr" rtl="0" eaLnBrk="0" fontAlgn="base" hangingPunct="0">
              <a:spcBef>
                <a:spcPct val="0"/>
              </a:spcBef>
              <a:spcAft>
                <a:spcPct val="0"/>
              </a:spcAft>
              <a:defRPr sz="2400" kern="1200">
                <a:solidFill>
                  <a:schemeClr val="bg1"/>
                </a:solidFill>
                <a:latin typeface="Verdana" pitchFamily="34" charset="0"/>
                <a:ea typeface="+mn-ea"/>
                <a:cs typeface="+mn-cs"/>
              </a:defRPr>
            </a:lvl4pPr>
            <a:lvl5pPr marL="1828800" algn="ctr" rtl="0" eaLnBrk="0" fontAlgn="base" hangingPunct="0">
              <a:spcBef>
                <a:spcPct val="0"/>
              </a:spcBef>
              <a:spcAft>
                <a:spcPct val="0"/>
              </a:spcAft>
              <a:defRPr sz="2400" kern="1200">
                <a:solidFill>
                  <a:schemeClr val="bg1"/>
                </a:solidFill>
                <a:latin typeface="Verdana" pitchFamily="34" charset="0"/>
                <a:ea typeface="+mn-ea"/>
                <a:cs typeface="+mn-cs"/>
              </a:defRPr>
            </a:lvl5pPr>
            <a:lvl6pPr marL="2286000" algn="l" defTabSz="914400" rtl="0" eaLnBrk="1" latinLnBrk="0" hangingPunct="1">
              <a:defRPr sz="2400" kern="1200">
                <a:solidFill>
                  <a:schemeClr val="bg1"/>
                </a:solidFill>
                <a:latin typeface="Verdana" pitchFamily="34" charset="0"/>
                <a:ea typeface="+mn-ea"/>
                <a:cs typeface="+mn-cs"/>
              </a:defRPr>
            </a:lvl6pPr>
            <a:lvl7pPr marL="2743200" algn="l" defTabSz="914400" rtl="0" eaLnBrk="1" latinLnBrk="0" hangingPunct="1">
              <a:defRPr sz="2400" kern="1200">
                <a:solidFill>
                  <a:schemeClr val="bg1"/>
                </a:solidFill>
                <a:latin typeface="Verdana" pitchFamily="34" charset="0"/>
                <a:ea typeface="+mn-ea"/>
                <a:cs typeface="+mn-cs"/>
              </a:defRPr>
            </a:lvl7pPr>
            <a:lvl8pPr marL="3200400" algn="l" defTabSz="914400" rtl="0" eaLnBrk="1" latinLnBrk="0" hangingPunct="1">
              <a:defRPr sz="2400" kern="1200">
                <a:solidFill>
                  <a:schemeClr val="bg1"/>
                </a:solidFill>
                <a:latin typeface="Verdana" pitchFamily="34" charset="0"/>
                <a:ea typeface="+mn-ea"/>
                <a:cs typeface="+mn-cs"/>
              </a:defRPr>
            </a:lvl8pPr>
            <a:lvl9pPr marL="3657600" algn="l" defTabSz="914400" rtl="0" eaLnBrk="1" latinLnBrk="0" hangingPunct="1">
              <a:defRPr sz="2400" kern="1200">
                <a:solidFill>
                  <a:schemeClr val="bg1"/>
                </a:solidFill>
                <a:latin typeface="Verdana" pitchFamily="34" charset="0"/>
                <a:ea typeface="+mn-ea"/>
                <a:cs typeface="+mn-cs"/>
              </a:defRPr>
            </a:lvl9pPr>
          </a:lstStyle>
          <a:p>
            <a:pPr lvl="0" algn="l" defTabSz="1062038">
              <a:spcBef>
                <a:spcPct val="20000"/>
              </a:spcBef>
              <a:buClr>
                <a:srgbClr val="FFFFFF"/>
              </a:buClr>
              <a:defRPr/>
            </a:pPr>
            <a:r>
              <a:rPr lang="en-US" sz="1600" b="1" dirty="0">
                <a:solidFill>
                  <a:srgbClr val="FFFFFF"/>
                </a:solidFill>
                <a:latin typeface="+mn-lt"/>
                <a:ea typeface="Verdana" panose="020B0604030504040204" pitchFamily="34" charset="0"/>
                <a:cs typeface="Verdana" panose="020B0604030504040204" pitchFamily="34" charset="0"/>
              </a:rPr>
              <a:t>Visas on arrival shall be granted at all Nigerian ports of entry once applicants have met all the published requirements</a:t>
            </a:r>
          </a:p>
        </p:txBody>
      </p:sp>
      <p:sp>
        <p:nvSpPr>
          <p:cNvPr id="16" name="Rectangle 5"/>
          <p:cNvSpPr>
            <a:spLocks noChangeArrowheads="1"/>
          </p:cNvSpPr>
          <p:nvPr/>
        </p:nvSpPr>
        <p:spPr bwMode="gray">
          <a:xfrm>
            <a:off x="887038" y="4019754"/>
            <a:ext cx="1005840" cy="730751"/>
          </a:xfrm>
          <a:prstGeom prst="rect">
            <a:avLst/>
          </a:prstGeom>
          <a:solidFill>
            <a:schemeClr val="accent1"/>
          </a:solidFill>
          <a:ln w="9525">
            <a:noFill/>
            <a:miter lim="800000"/>
            <a:headEnd/>
            <a:tailEnd/>
          </a:ln>
          <a:effectLst/>
          <a:extLst/>
        </p:spPr>
        <p:txBody>
          <a:bodyPr lIns="73860" tIns="73860" rIns="73860" bIns="73860" anchor="ctr"/>
          <a:lstStyle/>
          <a:p>
            <a:pPr algn="l"/>
            <a:r>
              <a:rPr lang="en-US" sz="1600" b="1" dirty="0" smtClean="0">
                <a:solidFill>
                  <a:schemeClr val="tx2"/>
                </a:solidFill>
                <a:ea typeface="Verdana" panose="020B0604030504040204" pitchFamily="34" charset="0"/>
                <a:cs typeface="Verdana" panose="020B0604030504040204" pitchFamily="34" charset="0"/>
              </a:rPr>
              <a:t>Timing</a:t>
            </a:r>
            <a:endParaRPr lang="en-US" sz="1600" b="1" dirty="0">
              <a:solidFill>
                <a:schemeClr val="tx2"/>
              </a:solidFill>
              <a:ea typeface="Verdana" panose="020B0604030504040204" pitchFamily="34" charset="0"/>
              <a:cs typeface="Verdana" panose="020B0604030504040204" pitchFamily="34" charset="0"/>
            </a:endParaRPr>
          </a:p>
        </p:txBody>
      </p:sp>
      <p:sp>
        <p:nvSpPr>
          <p:cNvPr id="17" name="Rectangle 9"/>
          <p:cNvSpPr>
            <a:spLocks noChangeArrowheads="1"/>
          </p:cNvSpPr>
          <p:nvPr/>
        </p:nvSpPr>
        <p:spPr bwMode="gray">
          <a:xfrm>
            <a:off x="887038" y="1338847"/>
            <a:ext cx="1005840" cy="2446824"/>
          </a:xfrm>
          <a:prstGeom prst="rect">
            <a:avLst/>
          </a:prstGeom>
          <a:solidFill>
            <a:schemeClr val="accent1"/>
          </a:solidFill>
          <a:ln w="9525">
            <a:noFill/>
            <a:miter lim="800000"/>
            <a:headEnd/>
            <a:tailEnd/>
          </a:ln>
          <a:effectLst/>
          <a:extLst/>
        </p:spPr>
        <p:txBody>
          <a:bodyPr lIns="73860" tIns="73860" rIns="73860" bIns="73860" anchor="ctr">
            <a:noAutofit/>
          </a:bodyPr>
          <a:lstStyle/>
          <a:p>
            <a:pPr algn="l"/>
            <a:r>
              <a:rPr lang="en-US" sz="1600" b="1" dirty="0" smtClean="0">
                <a:solidFill>
                  <a:schemeClr val="tx2"/>
                </a:solidFill>
                <a:ea typeface="Verdana" panose="020B0604030504040204" pitchFamily="34" charset="0"/>
                <a:cs typeface="Verdana" panose="020B0604030504040204" pitchFamily="34" charset="0"/>
              </a:rPr>
              <a:t>Directive</a:t>
            </a:r>
            <a:endParaRPr lang="en-US" sz="1600" b="1" dirty="0">
              <a:solidFill>
                <a:schemeClr val="tx2"/>
              </a:solidFill>
              <a:ea typeface="Verdana" panose="020B0604030504040204" pitchFamily="34" charset="0"/>
              <a:cs typeface="Verdana" panose="020B0604030504040204" pitchFamily="34" charset="0"/>
            </a:endParaRPr>
          </a:p>
        </p:txBody>
      </p:sp>
      <p:cxnSp>
        <p:nvCxnSpPr>
          <p:cNvPr id="18" name="Straight Connector 17"/>
          <p:cNvCxnSpPr>
            <a:cxnSpLocks/>
          </p:cNvCxnSpPr>
          <p:nvPr/>
        </p:nvCxnSpPr>
        <p:spPr bwMode="gray">
          <a:xfrm>
            <a:off x="1982407" y="3902712"/>
            <a:ext cx="6274555" cy="0"/>
          </a:xfrm>
          <a:prstGeom prst="line">
            <a:avLst/>
          </a:prstGeom>
          <a:solidFill>
            <a:schemeClr val="accent1"/>
          </a:solidFill>
          <a:ln w="12700" cap="flat" cmpd="sng" algn="ctr">
            <a:solidFill>
              <a:schemeClr val="bg1">
                <a:lumMod val="50000"/>
              </a:schemeClr>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9" name="TextBox 18"/>
          <p:cNvSpPr txBox="1">
            <a:spLocks/>
          </p:cNvSpPr>
          <p:nvPr/>
        </p:nvSpPr>
        <p:spPr>
          <a:xfrm>
            <a:off x="1982407" y="1338847"/>
            <a:ext cx="6274555" cy="229293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ts val="300"/>
              </a:spcBef>
              <a:spcAft>
                <a:spcPts val="300"/>
              </a:spcAft>
            </a:pPr>
            <a:r>
              <a:rPr lang="en-US" sz="1600" dirty="0"/>
              <a:t>Ordinary tourist and business entry visas to Nigeria shall henceforth be issued or rejected with reason by the Consular Office of Nigerian Embassies and High Commissions </a:t>
            </a:r>
            <a:r>
              <a:rPr lang="en-US" sz="1600" b="1" dirty="0">
                <a:solidFill>
                  <a:schemeClr val="accent2"/>
                </a:solidFill>
              </a:rPr>
              <a:t>within 48 hours of receipt of valid </a:t>
            </a:r>
            <a:r>
              <a:rPr lang="en-US" sz="1600" b="1" dirty="0" smtClean="0">
                <a:solidFill>
                  <a:schemeClr val="accent2"/>
                </a:solidFill>
              </a:rPr>
              <a:t>application</a:t>
            </a:r>
            <a:endParaRPr lang="en-US" sz="1600" b="1" dirty="0">
              <a:solidFill>
                <a:schemeClr val="accent2"/>
              </a:solidFill>
            </a:endParaRPr>
          </a:p>
          <a:p>
            <a:pPr lvl="1">
              <a:spcBef>
                <a:spcPts val="300"/>
              </a:spcBef>
              <a:spcAft>
                <a:spcPts val="300"/>
              </a:spcAft>
            </a:pPr>
            <a:r>
              <a:rPr lang="en-US" sz="1600" dirty="0"/>
              <a:t>A comprehensive and up to date list of requirements, conditions and procedures for obtaining visa on arrival, including estimated timeframe, </a:t>
            </a:r>
            <a:r>
              <a:rPr lang="en-US" sz="1600" b="1" dirty="0">
                <a:solidFill>
                  <a:schemeClr val="accent2"/>
                </a:solidFill>
              </a:rPr>
              <a:t>shall be published</a:t>
            </a:r>
            <a:r>
              <a:rPr lang="en-US" sz="1600" dirty="0"/>
              <a:t> on all immigration-related websites in Nigeria and abroad, including Embassies and High Commissions, and all ports of entry into </a:t>
            </a:r>
            <a:r>
              <a:rPr lang="en-US" sz="1600" dirty="0" smtClean="0"/>
              <a:t>Nigeria</a:t>
            </a:r>
            <a:endParaRPr lang="en-US" sz="1600" dirty="0"/>
          </a:p>
        </p:txBody>
      </p:sp>
      <p:sp>
        <p:nvSpPr>
          <p:cNvPr id="20" name="TextBox 19"/>
          <p:cNvSpPr txBox="1">
            <a:spLocks/>
          </p:cNvSpPr>
          <p:nvPr/>
        </p:nvSpPr>
        <p:spPr>
          <a:xfrm>
            <a:off x="1982407" y="4019754"/>
            <a:ext cx="6274555" cy="24622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ts val="300"/>
              </a:spcBef>
              <a:spcAft>
                <a:spcPts val="300"/>
              </a:spcAft>
            </a:pPr>
            <a:r>
              <a:rPr lang="en-US" sz="1600" b="1" dirty="0">
                <a:solidFill>
                  <a:schemeClr val="accent2"/>
                </a:solidFill>
              </a:rPr>
              <a:t>Immediately after Directive is signed</a:t>
            </a:r>
          </a:p>
        </p:txBody>
      </p:sp>
    </p:spTree>
    <p:extLst>
      <p:ext uri="{BB962C8B-B14F-4D97-AF65-F5344CB8AC3E}">
        <p14:creationId xmlns:p14="http://schemas.microsoft.com/office/powerpoint/2010/main" val="1533496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997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p:nvPr>
        </p:nvSpPr>
        <p:spPr>
          <a:xfrm>
            <a:off x="1280160" y="479014"/>
            <a:ext cx="7543800" cy="338554"/>
          </a:xfrm>
        </p:spPr>
        <p:txBody>
          <a:bodyPr wrap="square" anchor="b" anchorCtr="0">
            <a:spAutoFit/>
          </a:bodyPr>
          <a:lstStyle/>
          <a:p>
            <a:r>
              <a:rPr lang="en-US" sz="2200" b="0" dirty="0" smtClean="0">
                <a:solidFill>
                  <a:srgbClr val="FFFFFF"/>
                </a:solidFill>
                <a:latin typeface="+mn-lt"/>
                <a:ea typeface="Verdana" panose="020B0604030504040204" pitchFamily="34" charset="0"/>
                <a:cs typeface="Verdana" panose="020B0604030504040204" pitchFamily="34" charset="0"/>
              </a:rPr>
              <a:t>Port Operations</a:t>
            </a:r>
            <a:endParaRPr lang="en-GB" sz="2200" b="0" dirty="0">
              <a:solidFill>
                <a:srgbClr val="FFFFFF"/>
              </a:solidFill>
              <a:latin typeface="+mn-lt"/>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563392" y="6539688"/>
            <a:ext cx="701635" cy="365125"/>
          </a:xfrm>
        </p:spPr>
        <p:txBody>
          <a:bodyPr/>
          <a:lstStyle/>
          <a:p>
            <a:fld id="{DFC99953-7AD3-9441-8DBA-F3975CE6110D}" type="slidenum">
              <a:rPr lang="en-US" smtClean="0">
                <a:latin typeface="Verdana" panose="020B0604030504040204" pitchFamily="34" charset="0"/>
                <a:ea typeface="Verdana" panose="020B0604030504040204" pitchFamily="34" charset="0"/>
                <a:cs typeface="Verdana" panose="020B0604030504040204" pitchFamily="34" charset="0"/>
              </a:rPr>
              <a:pPr/>
              <a:t>24</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762000" y="994802"/>
            <a:ext cx="7620000" cy="5139298"/>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2" name="Rectangle 9"/>
          <p:cNvSpPr>
            <a:spLocks noChangeArrowheads="1"/>
          </p:cNvSpPr>
          <p:nvPr/>
        </p:nvSpPr>
        <p:spPr bwMode="gray">
          <a:xfrm>
            <a:off x="887038" y="1112787"/>
            <a:ext cx="1005840" cy="4078039"/>
          </a:xfrm>
          <a:prstGeom prst="rect">
            <a:avLst/>
          </a:prstGeom>
          <a:solidFill>
            <a:schemeClr val="accent1"/>
          </a:solidFill>
          <a:ln w="9525">
            <a:noFill/>
            <a:miter lim="800000"/>
            <a:headEnd/>
            <a:tailEnd/>
          </a:ln>
          <a:effectLst/>
          <a:extLst/>
        </p:spPr>
        <p:txBody>
          <a:bodyPr lIns="73860" tIns="73860" rIns="73860" bIns="73860" anchor="ctr">
            <a:noAutofit/>
          </a:bodyPr>
          <a:lstStyle/>
          <a:p>
            <a:pPr algn="l"/>
            <a:r>
              <a:rPr lang="en-US" sz="1500" b="1" dirty="0" smtClean="0">
                <a:solidFill>
                  <a:schemeClr val="tx2"/>
                </a:solidFill>
                <a:ea typeface="Verdana" panose="020B0604030504040204" pitchFamily="34" charset="0"/>
                <a:cs typeface="Verdana" panose="020B0604030504040204" pitchFamily="34" charset="0"/>
              </a:rPr>
              <a:t>Directive</a:t>
            </a:r>
            <a:endParaRPr lang="en-US" sz="1500" b="1" dirty="0">
              <a:solidFill>
                <a:schemeClr val="tx2"/>
              </a:solidFill>
              <a:ea typeface="Verdana" panose="020B0604030504040204" pitchFamily="34" charset="0"/>
              <a:cs typeface="Verdana" panose="020B0604030504040204" pitchFamily="34" charset="0"/>
            </a:endParaRPr>
          </a:p>
        </p:txBody>
      </p:sp>
      <p:sp>
        <p:nvSpPr>
          <p:cNvPr id="14" name="TextBox 13"/>
          <p:cNvSpPr txBox="1">
            <a:spLocks/>
          </p:cNvSpPr>
          <p:nvPr/>
        </p:nvSpPr>
        <p:spPr>
          <a:xfrm>
            <a:off x="1982407" y="1112787"/>
            <a:ext cx="6274555" cy="407803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ts val="300"/>
              </a:spcBef>
              <a:spcAft>
                <a:spcPts val="300"/>
              </a:spcAft>
            </a:pPr>
            <a:r>
              <a:rPr lang="en-US" sz="1500" dirty="0"/>
              <a:t>There shall be no touting whatsoever by official or unofficial persons at any port in Nigeria and all non-official staff shall be removed from the secured areas of </a:t>
            </a:r>
            <a:r>
              <a:rPr lang="en-US" sz="1500" dirty="0" smtClean="0"/>
              <a:t>airports</a:t>
            </a:r>
            <a:endParaRPr lang="en-US" sz="1500" dirty="0"/>
          </a:p>
          <a:p>
            <a:pPr lvl="1">
              <a:spcBef>
                <a:spcPts val="300"/>
              </a:spcBef>
              <a:spcAft>
                <a:spcPts val="300"/>
              </a:spcAft>
            </a:pPr>
            <a:r>
              <a:rPr lang="en-US" sz="1500" dirty="0"/>
              <a:t>Any official caught soliciting or receiving bribes from passengers or other port users shall be subject to immediate removal from post and disciplinary as well as criminal proceedings in line with extant laws and </a:t>
            </a:r>
            <a:r>
              <a:rPr lang="en-US" sz="1500" dirty="0" smtClean="0"/>
              <a:t>regulations</a:t>
            </a:r>
            <a:endParaRPr lang="en-US" sz="1500" dirty="0"/>
          </a:p>
          <a:p>
            <a:pPr lvl="1">
              <a:spcBef>
                <a:spcPts val="300"/>
              </a:spcBef>
              <a:spcAft>
                <a:spcPts val="300"/>
              </a:spcAft>
            </a:pPr>
            <a:r>
              <a:rPr lang="en-US" sz="1500" dirty="0"/>
              <a:t>Merge respective departure and arrival interfaces at the airport into a single customer interface, within 30 days, without prejudice to necessary backend </a:t>
            </a:r>
            <a:r>
              <a:rPr lang="en-US" sz="1500" dirty="0" smtClean="0"/>
              <a:t>procedures</a:t>
            </a:r>
            <a:endParaRPr lang="en-US" sz="1500" dirty="0"/>
          </a:p>
          <a:p>
            <a:pPr lvl="1">
              <a:spcBef>
                <a:spcPts val="300"/>
              </a:spcBef>
              <a:spcAft>
                <a:spcPts val="300"/>
              </a:spcAft>
            </a:pPr>
            <a:r>
              <a:rPr lang="en-US" sz="1500" dirty="0" err="1"/>
              <a:t>Harmonise</a:t>
            </a:r>
            <a:r>
              <a:rPr lang="en-US" sz="1500" dirty="0"/>
              <a:t> operations of all MDAs physically present at the port into one single interface station domiciled in one location in the port and implemented by a single joint task force at all times, without prejudice to necessary backend procedures; within 60 days </a:t>
            </a:r>
            <a:endParaRPr lang="en-US" sz="1500" dirty="0" smtClean="0"/>
          </a:p>
          <a:p>
            <a:pPr lvl="1">
              <a:spcBef>
                <a:spcPts val="300"/>
              </a:spcBef>
              <a:spcAft>
                <a:spcPts val="300"/>
              </a:spcAft>
            </a:pPr>
            <a:r>
              <a:rPr lang="en-US" sz="1500" dirty="0"/>
              <a:t>Assign an existing export terminal to be dedicated to the exportation of agriculture produce within 30 days of the issuance of this </a:t>
            </a:r>
            <a:r>
              <a:rPr lang="en-US" sz="1500" dirty="0" smtClean="0"/>
              <a:t>Directive</a:t>
            </a:r>
            <a:endParaRPr lang="en-US" sz="1500" dirty="0"/>
          </a:p>
          <a:p>
            <a:pPr lvl="1">
              <a:spcBef>
                <a:spcPts val="300"/>
              </a:spcBef>
              <a:spcAft>
                <a:spcPts val="300"/>
              </a:spcAft>
            </a:pPr>
            <a:r>
              <a:rPr lang="en-US" sz="1500" dirty="0" err="1"/>
              <a:t>Apapa</a:t>
            </a:r>
            <a:r>
              <a:rPr lang="en-US" sz="1500" dirty="0"/>
              <a:t> Port shall resume 24-hour operations within 30 </a:t>
            </a:r>
            <a:r>
              <a:rPr lang="en-US" sz="1500" dirty="0" smtClean="0"/>
              <a:t>days</a:t>
            </a:r>
            <a:endParaRPr lang="en-US" sz="1500" dirty="0"/>
          </a:p>
        </p:txBody>
      </p:sp>
      <p:sp>
        <p:nvSpPr>
          <p:cNvPr id="17" name="Rectangle 5"/>
          <p:cNvSpPr>
            <a:spLocks noChangeArrowheads="1"/>
          </p:cNvSpPr>
          <p:nvPr/>
        </p:nvSpPr>
        <p:spPr bwMode="gray">
          <a:xfrm>
            <a:off x="887038" y="5297087"/>
            <a:ext cx="1005840" cy="730751"/>
          </a:xfrm>
          <a:prstGeom prst="rect">
            <a:avLst/>
          </a:prstGeom>
          <a:solidFill>
            <a:schemeClr val="accent1"/>
          </a:solidFill>
          <a:ln w="9525">
            <a:noFill/>
            <a:miter lim="800000"/>
            <a:headEnd/>
            <a:tailEnd/>
          </a:ln>
          <a:effectLst/>
          <a:extLst/>
        </p:spPr>
        <p:txBody>
          <a:bodyPr lIns="73860" tIns="73860" rIns="73860" bIns="73860" anchor="ctr"/>
          <a:lstStyle/>
          <a:p>
            <a:pPr algn="l"/>
            <a:r>
              <a:rPr lang="en-US" sz="1500" b="1" dirty="0" smtClean="0">
                <a:solidFill>
                  <a:schemeClr val="tx2"/>
                </a:solidFill>
                <a:ea typeface="Verdana" panose="020B0604030504040204" pitchFamily="34" charset="0"/>
                <a:cs typeface="Verdana" panose="020B0604030504040204" pitchFamily="34" charset="0"/>
              </a:rPr>
              <a:t>Timing</a:t>
            </a:r>
            <a:endParaRPr lang="en-US" sz="1500" b="1" dirty="0">
              <a:solidFill>
                <a:schemeClr val="tx2"/>
              </a:solidFill>
              <a:ea typeface="Verdana" panose="020B0604030504040204" pitchFamily="34" charset="0"/>
              <a:cs typeface="Verdana" panose="020B0604030504040204" pitchFamily="34" charset="0"/>
            </a:endParaRPr>
          </a:p>
        </p:txBody>
      </p:sp>
      <p:sp>
        <p:nvSpPr>
          <p:cNvPr id="18" name="TextBox 17"/>
          <p:cNvSpPr txBox="1">
            <a:spLocks/>
          </p:cNvSpPr>
          <p:nvPr/>
        </p:nvSpPr>
        <p:spPr>
          <a:xfrm>
            <a:off x="1982407" y="5297087"/>
            <a:ext cx="6274555" cy="23083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ts val="300"/>
              </a:spcBef>
              <a:spcAft>
                <a:spcPts val="300"/>
              </a:spcAft>
            </a:pPr>
            <a:r>
              <a:rPr lang="en-US" sz="1500" dirty="0"/>
              <a:t>As indicated in each directive</a:t>
            </a:r>
          </a:p>
        </p:txBody>
      </p:sp>
      <p:cxnSp>
        <p:nvCxnSpPr>
          <p:cNvPr id="19" name="Straight Connector 18"/>
          <p:cNvCxnSpPr>
            <a:cxnSpLocks/>
          </p:cNvCxnSpPr>
          <p:nvPr/>
        </p:nvCxnSpPr>
        <p:spPr bwMode="gray">
          <a:xfrm>
            <a:off x="1982407" y="5243957"/>
            <a:ext cx="6274555" cy="0"/>
          </a:xfrm>
          <a:prstGeom prst="line">
            <a:avLst/>
          </a:prstGeom>
          <a:solidFill>
            <a:schemeClr val="accent1"/>
          </a:solidFill>
          <a:ln w="12700" cap="flat" cmpd="sng" algn="ctr">
            <a:solidFill>
              <a:schemeClr val="bg1">
                <a:lumMod val="50000"/>
              </a:schemeClr>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82097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100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p:nvPr>
        </p:nvSpPr>
        <p:spPr>
          <a:xfrm>
            <a:off x="1381760" y="495947"/>
            <a:ext cx="7543800" cy="338554"/>
          </a:xfrm>
        </p:spPr>
        <p:txBody>
          <a:bodyPr wrap="square" anchor="b" anchorCtr="0">
            <a:spAutoFit/>
          </a:bodyPr>
          <a:lstStyle/>
          <a:p>
            <a:r>
              <a:rPr lang="en-US" sz="2200" b="0" dirty="0" smtClean="0">
                <a:solidFill>
                  <a:srgbClr val="FFFFFF"/>
                </a:solidFill>
                <a:latin typeface="+mn-lt"/>
                <a:ea typeface="Verdana" panose="020B0604030504040204" pitchFamily="34" charset="0"/>
                <a:cs typeface="Verdana" panose="020B0604030504040204" pitchFamily="34" charset="0"/>
              </a:rPr>
              <a:t>Registration of Businesses</a:t>
            </a:r>
            <a:endParaRPr lang="en-GB" sz="2200" b="0" dirty="0">
              <a:solidFill>
                <a:srgbClr val="FFFFFF"/>
              </a:solidFill>
              <a:latin typeface="+mn-lt"/>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563392" y="6539688"/>
            <a:ext cx="701635" cy="365125"/>
          </a:xfrm>
        </p:spPr>
        <p:txBody>
          <a:bodyPr/>
          <a:lstStyle/>
          <a:p>
            <a:fld id="{DFC99953-7AD3-9441-8DBA-F3975CE6110D}" type="slidenum">
              <a:rPr lang="en-US" smtClean="0">
                <a:latin typeface="Verdana" panose="020B0604030504040204" pitchFamily="34" charset="0"/>
                <a:ea typeface="Verdana" panose="020B0604030504040204" pitchFamily="34" charset="0"/>
                <a:cs typeface="Verdana" panose="020B0604030504040204" pitchFamily="34" charset="0"/>
              </a:rPr>
              <a:pPr/>
              <a:t>25</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1303020" y="1967622"/>
            <a:ext cx="6537960" cy="3305418"/>
          </a:xfrm>
          <a:prstGeom prst="rect">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Rectangle 5"/>
          <p:cNvSpPr>
            <a:spLocks noChangeArrowheads="1"/>
          </p:cNvSpPr>
          <p:nvPr/>
        </p:nvSpPr>
        <p:spPr bwMode="gray">
          <a:xfrm>
            <a:off x="1428058" y="3723852"/>
            <a:ext cx="1005840" cy="1427213"/>
          </a:xfrm>
          <a:prstGeom prst="rect">
            <a:avLst/>
          </a:prstGeom>
          <a:solidFill>
            <a:schemeClr val="accent1"/>
          </a:solidFill>
          <a:ln w="9525">
            <a:noFill/>
            <a:miter lim="800000"/>
            <a:headEnd/>
            <a:tailEnd/>
          </a:ln>
          <a:effectLst/>
          <a:extLst/>
        </p:spPr>
        <p:txBody>
          <a:bodyPr lIns="73860" tIns="73860" rIns="73860" bIns="73860" anchor="ctr">
            <a:noAutofit/>
          </a:bodyPr>
          <a:lstStyle/>
          <a:p>
            <a:pPr algn="l"/>
            <a:r>
              <a:rPr lang="en-US" sz="1600" b="1" dirty="0" smtClean="0">
                <a:solidFill>
                  <a:schemeClr val="tx2"/>
                </a:solidFill>
                <a:ea typeface="Verdana" panose="020B0604030504040204" pitchFamily="34" charset="0"/>
                <a:cs typeface="Verdana" panose="020B0604030504040204" pitchFamily="34" charset="0"/>
              </a:rPr>
              <a:t>Timing</a:t>
            </a:r>
            <a:endParaRPr lang="en-US" sz="1600" b="1" dirty="0">
              <a:solidFill>
                <a:schemeClr val="tx2"/>
              </a:solidFill>
              <a:ea typeface="Verdana" panose="020B0604030504040204" pitchFamily="34" charset="0"/>
              <a:cs typeface="Verdana" panose="020B0604030504040204" pitchFamily="34" charset="0"/>
            </a:endParaRPr>
          </a:p>
        </p:txBody>
      </p:sp>
      <p:sp>
        <p:nvSpPr>
          <p:cNvPr id="15" name="Rectangle 9"/>
          <p:cNvSpPr>
            <a:spLocks noChangeArrowheads="1"/>
          </p:cNvSpPr>
          <p:nvPr/>
        </p:nvSpPr>
        <p:spPr bwMode="gray">
          <a:xfrm>
            <a:off x="1428058" y="2085607"/>
            <a:ext cx="1005840" cy="1427213"/>
          </a:xfrm>
          <a:prstGeom prst="rect">
            <a:avLst/>
          </a:prstGeom>
          <a:solidFill>
            <a:schemeClr val="accent1"/>
          </a:solidFill>
          <a:ln w="9525">
            <a:noFill/>
            <a:miter lim="800000"/>
            <a:headEnd/>
            <a:tailEnd/>
          </a:ln>
          <a:effectLst/>
          <a:extLst/>
        </p:spPr>
        <p:txBody>
          <a:bodyPr lIns="73860" tIns="73860" rIns="73860" bIns="73860" anchor="ctr">
            <a:noAutofit/>
          </a:bodyPr>
          <a:lstStyle/>
          <a:p>
            <a:pPr algn="l"/>
            <a:r>
              <a:rPr lang="en-US" sz="1600" b="1" dirty="0" smtClean="0">
                <a:solidFill>
                  <a:schemeClr val="tx2"/>
                </a:solidFill>
                <a:ea typeface="Verdana" panose="020B0604030504040204" pitchFamily="34" charset="0"/>
                <a:cs typeface="Verdana" panose="020B0604030504040204" pitchFamily="34" charset="0"/>
              </a:rPr>
              <a:t>Directive</a:t>
            </a:r>
            <a:endParaRPr lang="en-US" sz="1600" b="1" dirty="0">
              <a:solidFill>
                <a:schemeClr val="tx2"/>
              </a:solidFill>
              <a:ea typeface="Verdana" panose="020B0604030504040204" pitchFamily="34" charset="0"/>
              <a:cs typeface="Verdana" panose="020B0604030504040204" pitchFamily="34" charset="0"/>
            </a:endParaRPr>
          </a:p>
        </p:txBody>
      </p:sp>
      <p:cxnSp>
        <p:nvCxnSpPr>
          <p:cNvPr id="16" name="Straight Connector 15"/>
          <p:cNvCxnSpPr>
            <a:cxnSpLocks/>
          </p:cNvCxnSpPr>
          <p:nvPr/>
        </p:nvCxnSpPr>
        <p:spPr bwMode="gray">
          <a:xfrm>
            <a:off x="2523427" y="3618336"/>
            <a:ext cx="5218493" cy="0"/>
          </a:xfrm>
          <a:prstGeom prst="line">
            <a:avLst/>
          </a:prstGeom>
          <a:solidFill>
            <a:schemeClr val="accent1"/>
          </a:solidFill>
          <a:ln w="12700" cap="flat" cmpd="sng" algn="ctr">
            <a:solidFill>
              <a:schemeClr val="bg1">
                <a:lumMod val="50000"/>
              </a:schemeClr>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TextBox 16"/>
          <p:cNvSpPr txBox="1">
            <a:spLocks/>
          </p:cNvSpPr>
          <p:nvPr/>
        </p:nvSpPr>
        <p:spPr>
          <a:xfrm>
            <a:off x="2523427" y="2085607"/>
            <a:ext cx="5218493" cy="73866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ts val="300"/>
              </a:spcBef>
              <a:spcAft>
                <a:spcPts val="300"/>
              </a:spcAft>
            </a:pPr>
            <a:r>
              <a:rPr lang="en-US" sz="1600" dirty="0"/>
              <a:t>All registration processes at the CAC are fully automated through the CAC website from the start of an application process to completion</a:t>
            </a:r>
          </a:p>
        </p:txBody>
      </p:sp>
      <p:sp>
        <p:nvSpPr>
          <p:cNvPr id="18" name="TextBox 17"/>
          <p:cNvSpPr txBox="1">
            <a:spLocks/>
          </p:cNvSpPr>
          <p:nvPr/>
        </p:nvSpPr>
        <p:spPr>
          <a:xfrm>
            <a:off x="2523427" y="3723852"/>
            <a:ext cx="5218493" cy="24622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lvl="1">
              <a:spcBef>
                <a:spcPts val="300"/>
              </a:spcBef>
              <a:spcAft>
                <a:spcPts val="300"/>
              </a:spcAft>
            </a:pPr>
            <a:r>
              <a:rPr lang="en-US" sz="1600" dirty="0"/>
              <a:t>Within 14 days of issuing directive</a:t>
            </a:r>
          </a:p>
        </p:txBody>
      </p:sp>
    </p:spTree>
    <p:extLst>
      <p:ext uri="{BB962C8B-B14F-4D97-AF65-F5344CB8AC3E}">
        <p14:creationId xmlns:p14="http://schemas.microsoft.com/office/powerpoint/2010/main" val="3617001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019" y="380559"/>
            <a:ext cx="7446682" cy="539019"/>
          </a:xfrm>
        </p:spPr>
        <p:txBody>
          <a:bodyPr>
            <a:noAutofit/>
          </a:bodyPr>
          <a:lstStyle/>
          <a:p>
            <a:r>
              <a:rPr lang="en-GB" sz="2200" b="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In summary </a:t>
            </a:r>
            <a:r>
              <a:rPr lang="en-US" sz="2200" b="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a:t>
            </a:r>
            <a:r>
              <a:rPr lang="en-GB" sz="2200" b="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 the underlying </a:t>
            </a:r>
            <a:r>
              <a:rPr lang="en-GB" sz="2200" b="0" dirty="0">
                <a:solidFill>
                  <a:srgbClr val="FFFFFF"/>
                </a:solidFill>
                <a:latin typeface="Verdana" panose="020B0604030504040204" pitchFamily="34" charset="0"/>
                <a:ea typeface="Verdana" panose="020B0604030504040204" pitchFamily="34" charset="0"/>
                <a:cs typeface="Verdana" panose="020B0604030504040204" pitchFamily="34" charset="0"/>
              </a:rPr>
              <a:t>key </a:t>
            </a:r>
            <a:r>
              <a:rPr lang="en-GB" sz="2200" b="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objectives are</a:t>
            </a:r>
            <a:r>
              <a:rPr lang="en-US" sz="2200" b="0" dirty="0" smtClean="0">
                <a:solidFill>
                  <a:srgbClr val="FFFFFF"/>
                </a:solidFill>
                <a:latin typeface="Verdana" panose="020B0604030504040204" pitchFamily="34" charset="0"/>
                <a:ea typeface="Verdana" panose="020B0604030504040204" pitchFamily="34" charset="0"/>
                <a:cs typeface="Verdana" panose="020B0604030504040204" pitchFamily="34" charset="0"/>
              </a:rPr>
              <a:t>……</a:t>
            </a:r>
            <a:endParaRPr lang="en-US" sz="2200" b="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4" name="BainBulletsConfiguration" hidden="1"/>
          <p:cNvSpPr txBox="1"/>
          <p:nvPr/>
        </p:nvSpPr>
        <p:spPr>
          <a:xfrm>
            <a:off x="11210" y="252560"/>
            <a:ext cx="7846522" cy="79557"/>
          </a:xfrm>
          <a:prstGeom prst="rect">
            <a:avLst/>
          </a:prstGeom>
          <a:noFill/>
        </p:spPr>
        <p:txBody>
          <a:bodyPr vert="horz" wrap="square" lIns="31774" tIns="31774" rIns="31774" bIns="31774" rtlCol="0">
            <a:spAutoFit/>
          </a:bodyPr>
          <a:lstStyle/>
          <a:p>
            <a:endParaRPr lang="en-US" sz="100" dirty="0">
              <a:solidFill>
                <a:srgbClr val="FFFFFF"/>
              </a:solidFill>
            </a:endParaRPr>
          </a:p>
        </p:txBody>
      </p:sp>
      <p:sp>
        <p:nvSpPr>
          <p:cNvPr id="37" name="Rectangle 36"/>
          <p:cNvSpPr/>
          <p:nvPr/>
        </p:nvSpPr>
        <p:spPr>
          <a:xfrm>
            <a:off x="884518" y="1178500"/>
            <a:ext cx="7879873" cy="4680762"/>
          </a:xfrm>
          <a:prstGeom prst="rect">
            <a:avLst/>
          </a:prstGeom>
          <a:solidFill>
            <a:srgbClr val="FFFFFF"/>
          </a:solidFill>
          <a:ln w="19050">
            <a:solidFill>
              <a:srgbClr val="DAF2E6"/>
            </a:solidFill>
            <a:miter lim="800000"/>
            <a:headEnd/>
            <a:tailEnd/>
          </a:ln>
          <a:effectLst>
            <a:outerShdw blurRad="50800" dist="38100" dir="2700000" algn="tl" rotWithShape="0">
              <a:prstClr val="black">
                <a:alpha val="40000"/>
              </a:prstClr>
            </a:outerShdw>
          </a:effectLst>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lang="en-GB" sz="1600" kern="0" dirty="0">
              <a:solidFill>
                <a:srgbClr val="1F1F1F"/>
              </a:solidFill>
              <a:ea typeface="Verdana" panose="020B0604030504040204" pitchFamily="34" charset="0"/>
              <a:cs typeface="Verdana" panose="020B0604030504040204" pitchFamily="34" charset="0"/>
            </a:endParaRPr>
          </a:p>
        </p:txBody>
      </p:sp>
      <p:pic>
        <p:nvPicPr>
          <p:cNvPr id="38" name="Picture 37"/>
          <p:cNvPicPr>
            <a:picLocks noChangeAspect="1"/>
          </p:cNvPicPr>
          <p:nvPr/>
        </p:nvPicPr>
        <p:blipFill>
          <a:blip r:embed="rId2"/>
          <a:stretch>
            <a:fillRect/>
          </a:stretch>
        </p:blipFill>
        <p:spPr>
          <a:xfrm>
            <a:off x="1593586" y="1197798"/>
            <a:ext cx="1136914" cy="1136914"/>
          </a:xfrm>
          <a:prstGeom prst="rect">
            <a:avLst/>
          </a:prstGeom>
        </p:spPr>
      </p:pic>
      <p:pic>
        <p:nvPicPr>
          <p:cNvPr id="39" name="Picture 38"/>
          <p:cNvPicPr>
            <a:picLocks noChangeAspect="1"/>
          </p:cNvPicPr>
          <p:nvPr/>
        </p:nvPicPr>
        <p:blipFill>
          <a:blip r:embed="rId3"/>
          <a:stretch>
            <a:fillRect/>
          </a:stretch>
        </p:blipFill>
        <p:spPr>
          <a:xfrm>
            <a:off x="1189542" y="2825049"/>
            <a:ext cx="1251616" cy="937504"/>
          </a:xfrm>
          <a:prstGeom prst="rect">
            <a:avLst/>
          </a:prstGeom>
        </p:spPr>
      </p:pic>
      <p:pic>
        <p:nvPicPr>
          <p:cNvPr id="40" name="Picture 39"/>
          <p:cNvPicPr>
            <a:picLocks noChangeAspect="1"/>
          </p:cNvPicPr>
          <p:nvPr/>
        </p:nvPicPr>
        <p:blipFill>
          <a:blip r:embed="rId4"/>
          <a:stretch>
            <a:fillRect/>
          </a:stretch>
        </p:blipFill>
        <p:spPr>
          <a:xfrm>
            <a:off x="997395" y="4380389"/>
            <a:ext cx="1481138" cy="888683"/>
          </a:xfrm>
          <a:prstGeom prst="rect">
            <a:avLst/>
          </a:prstGeom>
        </p:spPr>
      </p:pic>
      <p:sp>
        <p:nvSpPr>
          <p:cNvPr id="41" name="TextBox 40"/>
          <p:cNvSpPr txBox="1"/>
          <p:nvPr/>
        </p:nvSpPr>
        <p:spPr>
          <a:xfrm>
            <a:off x="969962" y="2230544"/>
            <a:ext cx="2127505" cy="307777"/>
          </a:xfrm>
          <a:prstGeom prst="rect">
            <a:avLst/>
          </a:prstGeom>
          <a:noFill/>
        </p:spPr>
        <p:txBody>
          <a:bodyPr wrap="none" rtlCol="0">
            <a:spAutoFit/>
          </a:bodyPr>
          <a:lstStyle/>
          <a:p>
            <a:pPr fontAlgn="base">
              <a:spcBef>
                <a:spcPct val="0"/>
              </a:spcBef>
              <a:spcAft>
                <a:spcPct val="0"/>
              </a:spcAft>
            </a:pPr>
            <a:r>
              <a:rPr lang="en-US" sz="14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Institutionalization</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42" name="TextBox 41"/>
          <p:cNvSpPr txBox="1"/>
          <p:nvPr/>
        </p:nvSpPr>
        <p:spPr>
          <a:xfrm>
            <a:off x="993548" y="3639771"/>
            <a:ext cx="1532792" cy="307777"/>
          </a:xfrm>
          <a:prstGeom prst="rect">
            <a:avLst/>
          </a:prstGeom>
          <a:noFill/>
        </p:spPr>
        <p:txBody>
          <a:bodyPr wrap="none" rtlCol="0">
            <a:spAutoFit/>
          </a:bodyPr>
          <a:lstStyle/>
          <a:p>
            <a:pPr fontAlgn="base">
              <a:spcBef>
                <a:spcPct val="0"/>
              </a:spcBef>
              <a:spcAft>
                <a:spcPct val="0"/>
              </a:spcAft>
            </a:pPr>
            <a:r>
              <a:rPr lang="en-US" sz="14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Collaboration</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TextBox 42"/>
          <p:cNvSpPr txBox="1"/>
          <p:nvPr/>
        </p:nvSpPr>
        <p:spPr>
          <a:xfrm>
            <a:off x="982154" y="5262101"/>
            <a:ext cx="1635402" cy="523220"/>
          </a:xfrm>
          <a:prstGeom prst="rect">
            <a:avLst/>
          </a:prstGeom>
          <a:noFill/>
        </p:spPr>
        <p:txBody>
          <a:bodyPr wrap="square" rtlCol="0">
            <a:spAutoFit/>
          </a:bodyPr>
          <a:lstStyle/>
          <a:p>
            <a:pPr fontAlgn="base">
              <a:spcBef>
                <a:spcPct val="0"/>
              </a:spcBef>
              <a:spcAft>
                <a:spcPct val="0"/>
              </a:spcAft>
            </a:pPr>
            <a:r>
              <a:rPr lang="en-US" sz="14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Continuous Improvement</a:t>
            </a:r>
            <a:endPar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44" name="Rectangle 15"/>
          <p:cNvSpPr>
            <a:spLocks noChangeArrowheads="1"/>
          </p:cNvSpPr>
          <p:nvPr/>
        </p:nvSpPr>
        <p:spPr bwMode="gray">
          <a:xfrm>
            <a:off x="3174398" y="1332692"/>
            <a:ext cx="5589993" cy="12064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193675" lvl="1" indent="-192088" defTabSz="895350" fontAlgn="base">
              <a:spcBef>
                <a:spcPct val="30000"/>
              </a:spcBef>
              <a:spcAft>
                <a:spcPct val="0"/>
              </a:spcAft>
              <a:buClr>
                <a:schemeClr val="tx1"/>
              </a:buClr>
              <a:buSzPct val="125000"/>
              <a:buFont typeface="Arial" charset="0"/>
              <a:buChar char="▪"/>
            </a:pPr>
            <a:r>
              <a:rPr lang="en-GB" sz="14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Build</a:t>
            </a:r>
            <a:r>
              <a:rPr lang="en-GB" sz="14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t> the capacity of the Agencies to deliver</a:t>
            </a:r>
          </a:p>
          <a:p>
            <a:pPr marL="193675" lvl="1" indent="-192088" defTabSz="895350" fontAlgn="base">
              <a:spcBef>
                <a:spcPct val="30000"/>
              </a:spcBef>
              <a:spcAft>
                <a:spcPct val="0"/>
              </a:spcAft>
              <a:buClr>
                <a:schemeClr val="tx1"/>
              </a:buClr>
              <a:buSzPct val="125000"/>
              <a:buFont typeface="Arial" charset="0"/>
              <a:buChar char="▪"/>
            </a:pPr>
            <a:r>
              <a:rPr lang="en-GB" sz="14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Strengthen</a:t>
            </a:r>
            <a:r>
              <a:rPr lang="en-GB" sz="14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t> the capabilities of the Agencies for the long-term, to </a:t>
            </a:r>
            <a:r>
              <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rPr>
              <a:t>s</a:t>
            </a:r>
            <a:r>
              <a:rPr lang="en-US" sz="14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ustain the improvements </a:t>
            </a:r>
            <a:r>
              <a:rPr lang="en-US" sz="14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t>on an on-going basis</a:t>
            </a:r>
          </a:p>
          <a:p>
            <a:pPr marL="193675" lvl="1" indent="-192088" defTabSz="895350" fontAlgn="base">
              <a:spcBef>
                <a:spcPct val="30000"/>
              </a:spcBef>
              <a:spcAft>
                <a:spcPct val="0"/>
              </a:spcAft>
              <a:buClr>
                <a:schemeClr val="tx1"/>
              </a:buClr>
              <a:buSzPct val="125000"/>
              <a:buFont typeface="Arial" charset="0"/>
              <a:buChar char="▪"/>
            </a:pPr>
            <a:r>
              <a:rPr lang="en-US" sz="14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t>Strong </a:t>
            </a:r>
            <a:r>
              <a:rPr lang="en-US" sz="14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political will and determination by the government </a:t>
            </a:r>
            <a:r>
              <a:rPr lang="en-US" sz="14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t>to effect changes and improvement</a:t>
            </a:r>
            <a:endParaRPr lang="en-US" sz="1400" dirty="0">
              <a:solidFill>
                <a:srgbClr val="1F1F1F"/>
              </a:solidFill>
              <a:latin typeface="Verdana" panose="020B0604030504040204" pitchFamily="34" charset="0"/>
              <a:ea typeface="Verdana" panose="020B0604030504040204" pitchFamily="34" charset="0"/>
              <a:cs typeface="Verdana" panose="020B0604030504040204" pitchFamily="34" charset="0"/>
            </a:endParaRPr>
          </a:p>
        </p:txBody>
      </p:sp>
      <p:sp>
        <p:nvSpPr>
          <p:cNvPr id="45" name="Rectangle 15"/>
          <p:cNvSpPr>
            <a:spLocks noChangeArrowheads="1"/>
          </p:cNvSpPr>
          <p:nvPr/>
        </p:nvSpPr>
        <p:spPr bwMode="gray">
          <a:xfrm>
            <a:off x="3197984" y="2641096"/>
            <a:ext cx="5466621" cy="16373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193675" lvl="1" indent="-192088" defTabSz="895350" fontAlgn="base">
              <a:spcBef>
                <a:spcPct val="30000"/>
              </a:spcBef>
              <a:spcAft>
                <a:spcPct val="0"/>
              </a:spcAft>
              <a:buClr>
                <a:schemeClr val="tx1"/>
              </a:buClr>
              <a:buSzPct val="125000"/>
              <a:buFont typeface="Arial" charset="0"/>
              <a:buChar char="▪"/>
            </a:pPr>
            <a:r>
              <a:rPr lang="en-GB" sz="14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t>Foster </a:t>
            </a:r>
            <a:r>
              <a:rPr lang="en-GB" sz="14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cooperation</a:t>
            </a:r>
            <a:r>
              <a:rPr lang="en-GB" sz="1400"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 </a:t>
            </a:r>
            <a:r>
              <a:rPr lang="en-GB" sz="14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t>between the ministries, Agencies and also across States, National Assembly and Private Sector</a:t>
            </a:r>
            <a:endParaRPr lang="en-GB" sz="1400" dirty="0">
              <a:solidFill>
                <a:srgbClr val="1F1F1F"/>
              </a:solidFill>
              <a:latin typeface="Verdana" panose="020B0604030504040204" pitchFamily="34" charset="0"/>
              <a:ea typeface="Verdana" panose="020B0604030504040204" pitchFamily="34" charset="0"/>
              <a:cs typeface="Verdana" panose="020B0604030504040204" pitchFamily="34" charset="0"/>
            </a:endParaRPr>
          </a:p>
          <a:p>
            <a:pPr marL="193675" lvl="1" indent="-192088" defTabSz="895350" fontAlgn="base">
              <a:spcBef>
                <a:spcPct val="30000"/>
              </a:spcBef>
              <a:spcAft>
                <a:spcPct val="0"/>
              </a:spcAft>
              <a:buClr>
                <a:schemeClr val="tx1"/>
              </a:buClr>
              <a:buSzPct val="125000"/>
              <a:buFont typeface="Arial" charset="0"/>
              <a:buChar char="▪"/>
            </a:pPr>
            <a:r>
              <a:rPr lang="en-US" sz="14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t>Effective </a:t>
            </a:r>
            <a:r>
              <a:rPr lang="en-US" sz="14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coordination</a:t>
            </a:r>
            <a:r>
              <a:rPr lang="en-US" sz="1400"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 </a:t>
            </a:r>
            <a:r>
              <a:rPr lang="en-US" sz="14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t>between all the relevant agencies to provide a unified view of implications and improvements</a:t>
            </a:r>
          </a:p>
          <a:p>
            <a:pPr marL="193675" lvl="1" indent="-192088" defTabSz="895350" fontAlgn="base">
              <a:spcBef>
                <a:spcPct val="30000"/>
              </a:spcBef>
              <a:spcAft>
                <a:spcPct val="0"/>
              </a:spcAft>
              <a:buClr>
                <a:schemeClr val="tx1"/>
              </a:buClr>
              <a:buSzPct val="125000"/>
              <a:buFont typeface="Arial" charset="0"/>
              <a:buChar char="▪"/>
            </a:pPr>
            <a:r>
              <a:rPr lang="en-US" sz="14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t>Proper </a:t>
            </a:r>
            <a:r>
              <a:rPr lang="en-US" sz="1400" b="1" dirty="0">
                <a:solidFill>
                  <a:schemeClr val="accent2"/>
                </a:solidFill>
                <a:latin typeface="Verdana" panose="020B0604030504040204" pitchFamily="34" charset="0"/>
                <a:ea typeface="Verdana" panose="020B0604030504040204" pitchFamily="34" charset="0"/>
                <a:cs typeface="Verdana" panose="020B0604030504040204" pitchFamily="34" charset="0"/>
              </a:rPr>
              <a:t>planning</a:t>
            </a:r>
            <a:r>
              <a:rPr lang="en-US" sz="1400"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 </a:t>
            </a:r>
            <a:r>
              <a:rPr lang="en-US" sz="14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t>to eliminate the critical binding constraints</a:t>
            </a:r>
          </a:p>
        </p:txBody>
      </p:sp>
      <p:sp>
        <p:nvSpPr>
          <p:cNvPr id="46" name="Rectangle 15"/>
          <p:cNvSpPr>
            <a:spLocks noChangeArrowheads="1"/>
          </p:cNvSpPr>
          <p:nvPr/>
        </p:nvSpPr>
        <p:spPr bwMode="gray">
          <a:xfrm>
            <a:off x="3180494" y="4380389"/>
            <a:ext cx="5589993" cy="1421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193675" lvl="1" indent="-192088" defTabSz="895350" fontAlgn="base">
              <a:spcBef>
                <a:spcPct val="30000"/>
              </a:spcBef>
              <a:spcAft>
                <a:spcPct val="0"/>
              </a:spcAft>
              <a:buClr>
                <a:schemeClr val="tx1"/>
              </a:buClr>
              <a:buSzPct val="125000"/>
              <a:buFont typeface="Arial" charset="0"/>
              <a:buChar char="▪"/>
            </a:pPr>
            <a:r>
              <a:rPr lang="en-GB" sz="14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t>Be </a:t>
            </a:r>
            <a:r>
              <a:rPr lang="en-GB" sz="1400"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 </a:t>
            </a:r>
            <a:r>
              <a:rPr lang="en-GB" sz="14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“moving-target” </a:t>
            </a:r>
            <a:r>
              <a:rPr lang="en-GB" sz="14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t>to make Nigeria a progressively easier place to do business</a:t>
            </a:r>
            <a:endParaRPr lang="en-GB" sz="1400" dirty="0">
              <a:solidFill>
                <a:srgbClr val="1F1F1F"/>
              </a:solidFill>
              <a:latin typeface="Verdana" panose="020B0604030504040204" pitchFamily="34" charset="0"/>
              <a:ea typeface="Verdana" panose="020B0604030504040204" pitchFamily="34" charset="0"/>
              <a:cs typeface="Verdana" panose="020B0604030504040204" pitchFamily="34" charset="0"/>
            </a:endParaRPr>
          </a:p>
          <a:p>
            <a:pPr marL="193675" lvl="1" indent="-192088" defTabSz="895350" fontAlgn="base">
              <a:spcBef>
                <a:spcPct val="30000"/>
              </a:spcBef>
              <a:spcAft>
                <a:spcPct val="0"/>
              </a:spcAft>
              <a:buClr>
                <a:schemeClr val="tx1"/>
              </a:buClr>
              <a:buSzPct val="125000"/>
              <a:buFont typeface="Arial" charset="0"/>
              <a:buChar char="▪"/>
            </a:pPr>
            <a:r>
              <a:rPr lang="en-US" sz="14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t>Means to constantly </a:t>
            </a:r>
            <a:r>
              <a:rPr lang="en-US" sz="14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measure and monitor </a:t>
            </a:r>
            <a:r>
              <a:rPr lang="en-US" sz="14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t>the improvements</a:t>
            </a:r>
          </a:p>
          <a:p>
            <a:pPr marL="193675" lvl="1" indent="-192088" defTabSz="895350" fontAlgn="base">
              <a:spcBef>
                <a:spcPct val="30000"/>
              </a:spcBef>
              <a:spcAft>
                <a:spcPct val="0"/>
              </a:spcAft>
              <a:buClr>
                <a:schemeClr val="tx1"/>
              </a:buClr>
              <a:buSzPct val="125000"/>
              <a:buFont typeface="Arial" charset="0"/>
              <a:buChar char="▪"/>
            </a:pPr>
            <a:r>
              <a:rPr lang="en-US" sz="14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t>Effect a </a:t>
            </a:r>
            <a:r>
              <a:rPr lang="en-US" sz="14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hands-on implementation support </a:t>
            </a:r>
            <a:r>
              <a:rPr lang="en-US" sz="14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t>for the changes and improvements</a:t>
            </a:r>
            <a:endParaRPr lang="en-GB" sz="1400" dirty="0">
              <a:solidFill>
                <a:srgbClr val="1F1F1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5" name="Straight Connector 14"/>
          <p:cNvCxnSpPr>
            <a:cxnSpLocks/>
          </p:cNvCxnSpPr>
          <p:nvPr/>
        </p:nvCxnSpPr>
        <p:spPr>
          <a:xfrm>
            <a:off x="969962" y="2590136"/>
            <a:ext cx="7694643" cy="0"/>
          </a:xfrm>
          <a:prstGeom prst="line">
            <a:avLst/>
          </a:prstGeom>
          <a:ln>
            <a:solidFill>
              <a:srgbClr val="80808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969962" y="4329428"/>
            <a:ext cx="7694643" cy="0"/>
          </a:xfrm>
          <a:prstGeom prst="line">
            <a:avLst/>
          </a:prstGeom>
          <a:ln>
            <a:solidFill>
              <a:srgbClr val="80808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723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1785"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Thank you</a:t>
            </a:r>
            <a:endParaRPr lang="en-US" dirty="0"/>
          </a:p>
        </p:txBody>
      </p:sp>
      <p:sp>
        <p:nvSpPr>
          <p:cNvPr id="4" name="Rectangle 3"/>
          <p:cNvSpPr/>
          <p:nvPr/>
        </p:nvSpPr>
        <p:spPr>
          <a:xfrm>
            <a:off x="176116" y="143181"/>
            <a:ext cx="8791769" cy="657163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74320" tIns="182880" rtlCol="0" anchor="t"/>
          <a:lstStyle/>
          <a:p>
            <a:pPr fontAlgn="base">
              <a:spcBef>
                <a:spcPct val="0"/>
              </a:spcBef>
              <a:spcAft>
                <a:spcPct val="0"/>
              </a:spcAft>
            </a:pPr>
            <a:endParaRPr lang="en-US" sz="2400" dirty="0" smtClean="0">
              <a:solidFill>
                <a:srgbClr val="FFFFFF"/>
              </a:solidFill>
            </a:endParaRPr>
          </a:p>
          <a:p>
            <a:pPr fontAlgn="base">
              <a:spcBef>
                <a:spcPct val="0"/>
              </a:spcBef>
              <a:spcAft>
                <a:spcPct val="0"/>
              </a:spcAft>
            </a:pPr>
            <a:r>
              <a:rPr lang="en-US" sz="2400" dirty="0" smtClean="0">
                <a:solidFill>
                  <a:srgbClr val="FFFFFF"/>
                </a:solidFill>
              </a:rPr>
              <a:t>Thank You</a:t>
            </a:r>
          </a:p>
        </p:txBody>
      </p:sp>
      <p:grpSp>
        <p:nvGrpSpPr>
          <p:cNvPr id="13" name="Group 12"/>
          <p:cNvGrpSpPr/>
          <p:nvPr/>
        </p:nvGrpSpPr>
        <p:grpSpPr>
          <a:xfrm>
            <a:off x="1760797" y="2590800"/>
            <a:ext cx="5622406" cy="1676400"/>
            <a:chOff x="2130878" y="1838370"/>
            <a:chExt cx="5622406" cy="1676400"/>
          </a:xfrm>
        </p:grpSpPr>
        <p:pic>
          <p:nvPicPr>
            <p:cNvPr id="7" name="Picture 6"/>
            <p:cNvPicPr>
              <a:picLocks/>
            </p:cNvPicPr>
            <p:nvPr/>
          </p:nvPicPr>
          <p:blipFill>
            <a:blip r:embed="rId6">
              <a:extLst>
                <a:ext uri="{28A0092B-C50C-407E-A947-70E740481C1C}">
                  <a14:useLocalDpi xmlns:a14="http://schemas.microsoft.com/office/drawing/2010/main" val="0"/>
                </a:ext>
              </a:extLst>
            </a:blip>
            <a:stretch>
              <a:fillRect/>
            </a:stretch>
          </p:blipFill>
          <p:spPr>
            <a:xfrm>
              <a:off x="2130878" y="1838370"/>
              <a:ext cx="1790700" cy="1676400"/>
            </a:xfrm>
            <a:prstGeom prst="rect">
              <a:avLst/>
            </a:prstGeom>
          </p:spPr>
        </p:pic>
        <p:sp>
          <p:nvSpPr>
            <p:cNvPr id="9" name="TextBox 8"/>
            <p:cNvSpPr txBox="1"/>
            <p:nvPr/>
          </p:nvSpPr>
          <p:spPr>
            <a:xfrm>
              <a:off x="3841816" y="2232670"/>
              <a:ext cx="3905184" cy="78483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3D3D3D"/>
                </a:buClr>
              </a:pPr>
              <a:r>
                <a:rPr lang="en-US" sz="1700" b="1" dirty="0" smtClean="0">
                  <a:solidFill>
                    <a:srgbClr val="3E5020"/>
                  </a:solidFill>
                </a:rPr>
                <a:t>PRESIDENTIAL</a:t>
              </a:r>
              <a:br>
                <a:rPr lang="en-US" sz="1700" b="1" dirty="0" smtClean="0">
                  <a:solidFill>
                    <a:srgbClr val="3E5020"/>
                  </a:solidFill>
                </a:rPr>
              </a:br>
              <a:r>
                <a:rPr lang="en-US" sz="1700" b="1" dirty="0" smtClean="0">
                  <a:solidFill>
                    <a:srgbClr val="3E5020"/>
                  </a:solidFill>
                </a:rPr>
                <a:t>ENABLING BUSINESS</a:t>
              </a:r>
              <a:br>
                <a:rPr lang="en-US" sz="1700" b="1" dirty="0" smtClean="0">
                  <a:solidFill>
                    <a:srgbClr val="3E5020"/>
                  </a:solidFill>
                </a:rPr>
              </a:br>
              <a:r>
                <a:rPr lang="en-US" sz="1700" b="1" dirty="0" smtClean="0">
                  <a:solidFill>
                    <a:srgbClr val="3E5020"/>
                  </a:solidFill>
                </a:rPr>
                <a:t>ENVIRONMENT COUNCIL (PEBEC)</a:t>
              </a:r>
              <a:endParaRPr lang="en-US" sz="1700" b="1" dirty="0">
                <a:solidFill>
                  <a:srgbClr val="3E5020"/>
                </a:solidFill>
              </a:endParaRPr>
            </a:p>
          </p:txBody>
        </p:sp>
        <p:sp>
          <p:nvSpPr>
            <p:cNvPr id="10" name="TextBox 9"/>
            <p:cNvSpPr txBox="1">
              <a:spLocks/>
            </p:cNvSpPr>
            <p:nvPr/>
          </p:nvSpPr>
          <p:spPr>
            <a:xfrm>
              <a:off x="3848100" y="3048000"/>
              <a:ext cx="3905184" cy="26161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3D3D3D"/>
                </a:buClr>
              </a:pPr>
              <a:r>
                <a:rPr lang="en-US" sz="1700" b="1" dirty="0" smtClean="0">
                  <a:solidFill>
                    <a:srgbClr val="000000"/>
                  </a:solidFill>
                </a:rPr>
                <a:t>Enabling Business Environment Secretariat</a:t>
              </a:r>
              <a:endParaRPr lang="en-US" sz="1700" b="1" dirty="0">
                <a:solidFill>
                  <a:srgbClr val="000000"/>
                </a:solidFill>
              </a:endParaRPr>
            </a:p>
          </p:txBody>
        </p:sp>
        <p:cxnSp>
          <p:nvCxnSpPr>
            <p:cNvPr id="11" name="Straight Connector 10"/>
            <p:cNvCxnSpPr>
              <a:cxnSpLocks/>
            </p:cNvCxnSpPr>
            <p:nvPr/>
          </p:nvCxnSpPr>
          <p:spPr>
            <a:xfrm>
              <a:off x="3841816" y="3021132"/>
              <a:ext cx="39051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707630" y="585531"/>
            <a:ext cx="2136178" cy="55399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3D3D3D"/>
              </a:buClr>
            </a:pPr>
            <a:r>
              <a:rPr lang="en-US" sz="3600" b="1" dirty="0" smtClean="0">
                <a:solidFill>
                  <a:srgbClr val="3E5020"/>
                </a:solidFill>
              </a:rPr>
              <a:t>Thank you</a:t>
            </a:r>
            <a:endParaRPr lang="en-US" sz="3600" b="1" dirty="0">
              <a:solidFill>
                <a:srgbClr val="3E5020"/>
              </a:solidFill>
            </a:endParaRPr>
          </a:p>
        </p:txBody>
      </p:sp>
    </p:spTree>
    <p:extLst>
      <p:ext uri="{BB962C8B-B14F-4D97-AF65-F5344CB8AC3E}">
        <p14:creationId xmlns:p14="http://schemas.microsoft.com/office/powerpoint/2010/main" val="1736240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801662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6204"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BainBulletsConfiguration" hidden="1"/>
          <p:cNvSpPr txBox="1"/>
          <p:nvPr/>
        </p:nvSpPr>
        <p:spPr>
          <a:xfrm>
            <a:off x="11210" y="252560"/>
            <a:ext cx="7846522" cy="79557"/>
          </a:xfrm>
          <a:prstGeom prst="rect">
            <a:avLst/>
          </a:prstGeom>
          <a:noFill/>
        </p:spPr>
        <p:txBody>
          <a:bodyPr vert="horz" wrap="square" lIns="31774" tIns="31774" rIns="31774" bIns="31774" rtlCol="0">
            <a:spAutoFit/>
          </a:bodyPr>
          <a:lstStyle/>
          <a:p>
            <a:r>
              <a:rPr lang="en-US" sz="100" dirty="0">
                <a:solidFill>
                  <a:srgbClr val="FFFFFF"/>
                </a:solidFill>
              </a:rPr>
              <a:t>7_89</a:t>
            </a:r>
          </a:p>
        </p:txBody>
      </p:sp>
      <p:sp>
        <p:nvSpPr>
          <p:cNvPr id="10" name="Rectangle 9"/>
          <p:cNvSpPr>
            <a:spLocks/>
          </p:cNvSpPr>
          <p:nvPr/>
        </p:nvSpPr>
        <p:spPr bwMode="gray">
          <a:xfrm>
            <a:off x="863600" y="1118586"/>
            <a:ext cx="7503160" cy="4977413"/>
          </a:xfrm>
          <a:prstGeom prst="rect">
            <a:avLst/>
          </a:prstGeom>
          <a:solidFill>
            <a:srgbClr val="FFFFFF"/>
          </a:solidFill>
          <a:ln w="19050">
            <a:solidFill>
              <a:srgbClr val="DAF2E6"/>
            </a:solidFill>
            <a:miter lim="800000"/>
            <a:headEnd/>
            <a:tailEnd/>
          </a:ln>
          <a:effectLst>
            <a:outerShdw blurRad="50800" dist="38100" dir="2700000" algn="tl" rotWithShape="0">
              <a:prstClr val="black">
                <a:alpha val="40000"/>
              </a:prstClr>
            </a:outerShdw>
          </a:effectLst>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lang="en-ZA" sz="1500" kern="0" dirty="0">
              <a:solidFill>
                <a:srgbClr val="1F1F1F"/>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2"/>
          <p:cNvSpPr txBox="1">
            <a:spLocks/>
          </p:cNvSpPr>
          <p:nvPr>
            <p:custDataLst>
              <p:tags r:id="rId3"/>
            </p:custDataLst>
          </p:nvPr>
        </p:nvSpPr>
        <p:spPr bwMode="gray">
          <a:xfrm>
            <a:off x="967666" y="1297471"/>
            <a:ext cx="7399094" cy="4575612"/>
          </a:xfrm>
          <a:prstGeom prst="rect">
            <a:avLst/>
          </a:prstGeom>
          <a:noFill/>
          <a:ln w="19050">
            <a:noFill/>
            <a:miter lim="800000"/>
            <a:headEnd/>
            <a:tailEnd/>
          </a:ln>
          <a:effectLst>
            <a:outerShdw blurRad="63500" sx="101000" sy="101000" algn="ctr" rotWithShape="0">
              <a:prstClr val="black">
                <a:alpha val="40000"/>
              </a:prstClr>
            </a:outerShdw>
          </a:effectLst>
        </p:spPr>
        <p:txBody>
          <a:bodyPr vert="horz" wrap="square" lIns="4572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fontAlgn="base">
              <a:spcBef>
                <a:spcPts val="500"/>
              </a:spcBef>
              <a:spcAft>
                <a:spcPct val="0"/>
              </a:spcAft>
              <a:buClr>
                <a:srgbClr val="002960"/>
              </a:buClr>
              <a:defRPr/>
            </a:pPr>
            <a:r>
              <a:rPr lang="en-US" sz="2400" kern="0" dirty="0">
                <a:solidFill>
                  <a:srgbClr val="000000"/>
                </a:solidFill>
                <a:latin typeface="Verdana" panose="020B0604030504040204" pitchFamily="34" charset="0"/>
                <a:ea typeface="Verdana" panose="020B0604030504040204" pitchFamily="34" charset="0"/>
                <a:cs typeface="Verdana" panose="020B0604030504040204" pitchFamily="34" charset="0"/>
              </a:rPr>
              <a:t>Current assessment of the Enabling </a:t>
            </a:r>
            <a:r>
              <a:rPr lang="en-US" sz="24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Environment</a:t>
            </a:r>
          </a:p>
          <a:p>
            <a:pPr lvl="1" fontAlgn="base">
              <a:spcBef>
                <a:spcPts val="500"/>
              </a:spcBef>
              <a:spcAft>
                <a:spcPct val="0"/>
              </a:spcAft>
              <a:buClr>
                <a:srgbClr val="002960"/>
              </a:buClr>
              <a:defRPr/>
            </a:pPr>
            <a:endParaRPr lang="en-US" sz="24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1" fontAlgn="base">
              <a:spcBef>
                <a:spcPts val="500"/>
              </a:spcBef>
              <a:spcAft>
                <a:spcPct val="0"/>
              </a:spcAft>
              <a:buClr>
                <a:srgbClr val="002960"/>
              </a:buClr>
              <a:defRPr/>
            </a:pPr>
            <a:r>
              <a:rPr lang="en-US" sz="2400" kern="0" dirty="0">
                <a:solidFill>
                  <a:srgbClr val="000000"/>
                </a:solidFill>
                <a:latin typeface="Verdana" panose="020B0604030504040204" pitchFamily="34" charset="0"/>
                <a:ea typeface="Verdana" panose="020B0604030504040204" pitchFamily="34" charset="0"/>
                <a:cs typeface="Verdana" panose="020B0604030504040204" pitchFamily="34" charset="0"/>
              </a:rPr>
              <a:t>The </a:t>
            </a:r>
            <a:r>
              <a:rPr lang="en-US" sz="24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vision </a:t>
            </a:r>
            <a:r>
              <a:rPr lang="en-US" sz="2400" kern="0" dirty="0">
                <a:solidFill>
                  <a:srgbClr val="000000"/>
                </a:solidFill>
                <a:latin typeface="Verdana" panose="020B0604030504040204" pitchFamily="34" charset="0"/>
                <a:ea typeface="Verdana" panose="020B0604030504040204" pitchFamily="34" charset="0"/>
                <a:cs typeface="Verdana" panose="020B0604030504040204" pitchFamily="34" charset="0"/>
              </a:rPr>
              <a:t>and plan for </a:t>
            </a:r>
            <a:r>
              <a:rPr lang="en-US" sz="24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improving </a:t>
            </a:r>
            <a:r>
              <a:rPr lang="en-US" sz="2400" kern="0" dirty="0">
                <a:solidFill>
                  <a:srgbClr val="000000"/>
                </a:solidFill>
                <a:latin typeface="Verdana" panose="020B0604030504040204" pitchFamily="34" charset="0"/>
                <a:ea typeface="Verdana" panose="020B0604030504040204" pitchFamily="34" charset="0"/>
                <a:cs typeface="Verdana" panose="020B0604030504040204" pitchFamily="34" charset="0"/>
              </a:rPr>
              <a:t>the Enabling </a:t>
            </a:r>
            <a:r>
              <a:rPr lang="en-US" sz="24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Environment</a:t>
            </a:r>
          </a:p>
          <a:p>
            <a:pPr lvl="1" fontAlgn="base">
              <a:spcBef>
                <a:spcPts val="500"/>
              </a:spcBef>
              <a:spcAft>
                <a:spcPct val="0"/>
              </a:spcAft>
              <a:buClr>
                <a:srgbClr val="002960"/>
              </a:buClr>
              <a:defRPr/>
            </a:pPr>
            <a:endParaRPr lang="en-US" sz="24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1" fontAlgn="base">
              <a:spcBef>
                <a:spcPts val="500"/>
              </a:spcBef>
              <a:spcAft>
                <a:spcPct val="0"/>
              </a:spcAft>
              <a:buClr>
                <a:srgbClr val="002960"/>
              </a:buClr>
              <a:defRPr/>
            </a:pPr>
            <a:r>
              <a:rPr lang="en-US" sz="24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Ongoing Reform Efforts and Next Steps</a:t>
            </a:r>
          </a:p>
          <a:p>
            <a:pPr lvl="1" fontAlgn="base">
              <a:spcBef>
                <a:spcPts val="500"/>
              </a:spcBef>
              <a:spcAft>
                <a:spcPct val="0"/>
              </a:spcAft>
              <a:buClr>
                <a:srgbClr val="002960"/>
              </a:buClr>
              <a:defRPr/>
            </a:pPr>
            <a:endParaRPr lang="en-US" sz="24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1" fontAlgn="base">
              <a:spcBef>
                <a:spcPts val="500"/>
              </a:spcBef>
              <a:spcAft>
                <a:spcPct val="0"/>
              </a:spcAft>
              <a:buClr>
                <a:srgbClr val="002960"/>
              </a:buClr>
              <a:defRPr/>
            </a:pPr>
            <a:r>
              <a:rPr lang="en-US" sz="24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Overview of </a:t>
            </a:r>
            <a:r>
              <a:rPr lang="en-US" sz="2400" kern="0" dirty="0" err="1" smtClean="0">
                <a:solidFill>
                  <a:srgbClr val="000000"/>
                </a:solidFill>
                <a:latin typeface="Verdana" panose="020B0604030504040204" pitchFamily="34" charset="0"/>
                <a:ea typeface="Verdana" panose="020B0604030504040204" pitchFamily="34" charset="0"/>
                <a:cs typeface="Verdana" panose="020B0604030504040204" pitchFamily="34" charset="0"/>
              </a:rPr>
              <a:t>EoDB</a:t>
            </a:r>
            <a:r>
              <a:rPr lang="en-US" sz="2400" kern="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Executive Order</a:t>
            </a:r>
          </a:p>
          <a:p>
            <a:pPr marL="1587" lvl="1" indent="0" fontAlgn="base">
              <a:spcBef>
                <a:spcPts val="500"/>
              </a:spcBef>
              <a:spcAft>
                <a:spcPct val="0"/>
              </a:spcAft>
              <a:buClr>
                <a:srgbClr val="002960"/>
              </a:buClr>
              <a:buNone/>
              <a:defRPr/>
            </a:pPr>
            <a:endParaRPr lang="en-US" sz="2400" kern="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lvl="1" fontAlgn="base">
              <a:spcBef>
                <a:spcPts val="500"/>
              </a:spcBef>
              <a:spcAft>
                <a:spcPct val="0"/>
              </a:spcAft>
              <a:buClr>
                <a:srgbClr val="002960"/>
              </a:buClr>
              <a:defRPr/>
            </a:pPr>
            <a:r>
              <a:rPr lang="en-US" sz="2400" kern="0" dirty="0">
                <a:solidFill>
                  <a:srgbClr val="000000"/>
                </a:solidFill>
                <a:latin typeface="Verdana" panose="020B0604030504040204" pitchFamily="34" charset="0"/>
                <a:ea typeface="Verdana" panose="020B0604030504040204" pitchFamily="34" charset="0"/>
                <a:cs typeface="Verdana" panose="020B0604030504040204" pitchFamily="34" charset="0"/>
              </a:rPr>
              <a:t>Conclusion</a:t>
            </a:r>
          </a:p>
        </p:txBody>
      </p:sp>
      <p:sp>
        <p:nvSpPr>
          <p:cNvPr id="13" name="Title 1"/>
          <p:cNvSpPr txBox="1">
            <a:spLocks/>
          </p:cNvSpPr>
          <p:nvPr/>
        </p:nvSpPr>
        <p:spPr>
          <a:xfrm>
            <a:off x="1178560" y="462866"/>
            <a:ext cx="7543800" cy="388568"/>
          </a:xfrm>
          <a:prstGeom prst="rect">
            <a:avLst/>
          </a:prstGeom>
        </p:spPr>
        <p:txBody>
          <a:bodyPr vert="horz" wrap="square" lIns="91440" tIns="45720" rIns="91440" bIns="45720" rtlCol="0" anchor="b" anchorCtr="0">
            <a:sp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200" b="1" dirty="0">
                <a:solidFill>
                  <a:schemeClr val="bg1"/>
                </a:solidFill>
                <a:latin typeface="Verdana" panose="020B0604030504040204" pitchFamily="34" charset="0"/>
                <a:ea typeface="Verdana" panose="020B0604030504040204" pitchFamily="34" charset="0"/>
                <a:cs typeface="Verdana" panose="020B0604030504040204" pitchFamily="34" charset="0"/>
              </a:rPr>
              <a:t>Outline</a:t>
            </a:r>
            <a:endParaRPr lang="en-GB" sz="2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01245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139975626"/>
              </p:ext>
            </p:extLst>
          </p:nvPr>
        </p:nvGraphicFramePr>
        <p:xfrm>
          <a:off x="1891" y="1621"/>
          <a:ext cx="1619" cy="1619"/>
        </p:xfrm>
        <a:graphic>
          <a:graphicData uri="http://schemas.openxmlformats.org/presentationml/2006/ole">
            <mc:AlternateContent xmlns:mc="http://schemas.openxmlformats.org/markup-compatibility/2006">
              <mc:Choice xmlns:v="urn:schemas-microsoft-com:vml" Requires="v">
                <p:oleObj spid="_x0000_s1059" name="think-cell Slide" r:id="rId4" imgW="353" imgH="353" progId="TCLayout.ActiveDocument.1">
                  <p:embed/>
                </p:oleObj>
              </mc:Choice>
              <mc:Fallback>
                <p:oleObj name="think-cell Slide" r:id="rId4" imgW="353" imgH="353" progId="TCLayout.ActiveDocument.1">
                  <p:embed/>
                  <p:pic>
                    <p:nvPicPr>
                      <p:cNvPr id="0" name=""/>
                      <p:cNvPicPr/>
                      <p:nvPr/>
                    </p:nvPicPr>
                    <p:blipFill>
                      <a:blip r:embed="rId5"/>
                      <a:stretch>
                        <a:fillRect/>
                      </a:stretch>
                    </p:blipFill>
                    <p:spPr>
                      <a:xfrm>
                        <a:off x="1891" y="1621"/>
                        <a:ext cx="1619" cy="1619"/>
                      </a:xfrm>
                      <a:prstGeom prst="rect">
                        <a:avLst/>
                      </a:prstGeom>
                    </p:spPr>
                  </p:pic>
                </p:oleObj>
              </mc:Fallback>
            </mc:AlternateContent>
          </a:graphicData>
        </a:graphic>
      </p:graphicFrame>
      <p:sp>
        <p:nvSpPr>
          <p:cNvPr id="2" name="Title 1"/>
          <p:cNvSpPr>
            <a:spLocks noGrp="1"/>
          </p:cNvSpPr>
          <p:nvPr>
            <p:ph type="title"/>
          </p:nvPr>
        </p:nvSpPr>
        <p:spPr>
          <a:xfrm>
            <a:off x="1242060" y="383811"/>
            <a:ext cx="7445124" cy="615553"/>
          </a:xfrm>
          <a:noFill/>
          <a:ln>
            <a:noFill/>
          </a:ln>
          <a:effectLst/>
          <a:extLst/>
        </p:spPr>
        <p:txBody>
          <a:bodyPr vert="horz" wrap="square" lIns="0" tIns="0" rIns="0" bIns="0" numCol="1" anchor="ctr" anchorCtr="0" compatLnSpc="1">
            <a:prstTxWarp prst="textNoShape">
              <a:avLst/>
            </a:prstTxWarp>
            <a:spAutoFit/>
          </a:bodyPr>
          <a:lstStyle/>
          <a:p>
            <a:r>
              <a:rPr lang="en-US" b="0" dirty="0">
                <a:latin typeface="Calibri Light" panose="020F0302020204030204" pitchFamily="34" charset="0"/>
              </a:rPr>
              <a:t>There is a strong correlation between a country’s “Ease of Doing Business” and its economic prosperity</a:t>
            </a:r>
          </a:p>
        </p:txBody>
      </p:sp>
      <p:sp>
        <p:nvSpPr>
          <p:cNvPr id="3" name="Rectangle 2"/>
          <p:cNvSpPr>
            <a:spLocks/>
          </p:cNvSpPr>
          <p:nvPr/>
        </p:nvSpPr>
        <p:spPr>
          <a:xfrm>
            <a:off x="947827" y="1132694"/>
            <a:ext cx="7248346" cy="5282992"/>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pic>
        <p:nvPicPr>
          <p:cNvPr id="5" name="Picture 4"/>
          <p:cNvPicPr>
            <a:picLocks/>
          </p:cNvPicPr>
          <p:nvPr/>
        </p:nvPicPr>
        <p:blipFill rotWithShape="1">
          <a:blip r:embed="rId6" cstate="screen">
            <a:extLst>
              <a:ext uri="{28A0092B-C50C-407E-A947-70E740481C1C}">
                <a14:useLocalDpi xmlns:a14="http://schemas.microsoft.com/office/drawing/2010/main"/>
              </a:ext>
            </a:extLst>
          </a:blip>
          <a:srcRect l="5493" t="733" r="14641" b="1242"/>
          <a:stretch/>
        </p:blipFill>
        <p:spPr>
          <a:xfrm>
            <a:off x="1019238" y="1210380"/>
            <a:ext cx="7105525" cy="5127620"/>
          </a:xfrm>
          <a:prstGeom prst="rect">
            <a:avLst/>
          </a:prstGeom>
        </p:spPr>
      </p:pic>
      <p:sp>
        <p:nvSpPr>
          <p:cNvPr id="9" name="5. Source"/>
          <p:cNvSpPr>
            <a:spLocks noChangeArrowheads="1"/>
          </p:cNvSpPr>
          <p:nvPr/>
        </p:nvSpPr>
        <p:spPr bwMode="auto">
          <a:xfrm>
            <a:off x="330213" y="6596355"/>
            <a:ext cx="7866474" cy="125547"/>
          </a:xfrm>
          <a:prstGeom prst="rect">
            <a:avLst/>
          </a:prstGeom>
          <a:noFill/>
          <a:ln>
            <a:noFill/>
          </a:ln>
          <a:effectLst/>
          <a:extLst/>
        </p:spPr>
        <p:txBody>
          <a:bodyPr wrap="square" lIns="0" tIns="0" rIns="0" bIns="0" anchor="b">
            <a:spAutoFit/>
          </a:bodyPr>
          <a:lstStyle/>
          <a:p>
            <a:pPr marL="381000" indent="-381000" defTabSz="913429">
              <a:tabLst>
                <a:tab pos="625148" algn="l"/>
              </a:tabLst>
            </a:pPr>
            <a:r>
              <a:rPr lang="en-US" sz="800">
                <a:solidFill>
                  <a:srgbClr val="000000"/>
                </a:solidFill>
                <a:latin typeface="Calibri"/>
              </a:rPr>
              <a:t>SOURCE: World Bank – ‘Doing Business’ report; Lit. Search</a:t>
            </a:r>
            <a:endParaRPr lang="en-US" sz="800" dirty="0">
              <a:solidFill>
                <a:srgbClr val="000000"/>
              </a:solidFill>
              <a:latin typeface="Calibri"/>
            </a:endParaRPr>
          </a:p>
        </p:txBody>
      </p:sp>
      <p:sp>
        <p:nvSpPr>
          <p:cNvPr id="12" name="1. On-page tracker"/>
          <p:cNvSpPr>
            <a:spLocks noChangeArrowheads="1"/>
          </p:cNvSpPr>
          <p:nvPr/>
        </p:nvSpPr>
        <p:spPr bwMode="gray">
          <a:xfrm>
            <a:off x="334901" y="27536"/>
            <a:ext cx="1000274" cy="125547"/>
          </a:xfrm>
          <a:prstGeom prst="rect">
            <a:avLst/>
          </a:prstGeom>
          <a:noFill/>
          <a:ln>
            <a:noFill/>
          </a:ln>
          <a:effectLst/>
          <a:extLst/>
        </p:spPr>
        <p:txBody>
          <a:bodyPr wrap="none" lIns="0" tIns="0" rIns="0" bIns="0">
            <a:spAutoFit/>
          </a:bodyPr>
          <a:lstStyle/>
          <a:p>
            <a:r>
              <a:rPr lang="en-US" sz="800" dirty="0">
                <a:solidFill>
                  <a:srgbClr val="808080"/>
                </a:solidFill>
                <a:latin typeface="Calibri"/>
              </a:rPr>
              <a:t>THE CASE FOR REFORM</a:t>
            </a:r>
          </a:p>
        </p:txBody>
      </p:sp>
    </p:spTree>
    <p:extLst>
      <p:ext uri="{BB962C8B-B14F-4D97-AF65-F5344CB8AC3E}">
        <p14:creationId xmlns:p14="http://schemas.microsoft.com/office/powerpoint/2010/main" val="3084675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826" y="134204"/>
            <a:ext cx="8676641" cy="1450757"/>
          </a:xfrm>
        </p:spPr>
        <p:txBody>
          <a:bodyPr>
            <a:noAutofit/>
          </a:bodyPr>
          <a:lstStyle/>
          <a:p>
            <a:r>
              <a:rPr lang="en-US" sz="22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Why? Attractive </a:t>
            </a:r>
            <a:r>
              <a:rPr lang="en-US" sz="2200" b="1" dirty="0">
                <a:solidFill>
                  <a:srgbClr val="FFFFFF"/>
                </a:solidFill>
                <a:latin typeface="Verdana" panose="020B0604030504040204" pitchFamily="34" charset="0"/>
                <a:ea typeface="Verdana" panose="020B0604030504040204" pitchFamily="34" charset="0"/>
                <a:cs typeface="Verdana" panose="020B0604030504040204" pitchFamily="34" charset="0"/>
              </a:rPr>
              <a:t>business and investment </a:t>
            </a:r>
            <a:r>
              <a:rPr lang="en-US" sz="22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
            </a:r>
            <a:br>
              <a:rPr lang="en-US" sz="22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22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environment </a:t>
            </a:r>
            <a:r>
              <a:rPr lang="en-US" sz="2200" b="1" dirty="0">
                <a:solidFill>
                  <a:srgbClr val="FFFFFF"/>
                </a:solidFill>
                <a:latin typeface="Verdana" panose="020B0604030504040204" pitchFamily="34" charset="0"/>
                <a:ea typeface="Verdana" panose="020B0604030504040204" pitchFamily="34" charset="0"/>
                <a:cs typeface="Verdana" panose="020B0604030504040204" pitchFamily="34" charset="0"/>
              </a:rPr>
              <a:t>is critical for </a:t>
            </a:r>
            <a:r>
              <a:rPr lang="en-US" sz="22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prosperity</a:t>
            </a:r>
            <a:br>
              <a:rPr lang="en-US" sz="2200"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br>
            <a:endParaRPr lang="en-US" sz="22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4" name="BainBulletsConfiguration" hidden="1"/>
          <p:cNvSpPr txBox="1"/>
          <p:nvPr/>
        </p:nvSpPr>
        <p:spPr>
          <a:xfrm>
            <a:off x="11210" y="252560"/>
            <a:ext cx="7846522" cy="79557"/>
          </a:xfrm>
          <a:prstGeom prst="rect">
            <a:avLst/>
          </a:prstGeom>
          <a:noFill/>
        </p:spPr>
        <p:txBody>
          <a:bodyPr vert="horz" wrap="square" lIns="31774" tIns="31774" rIns="31774" bIns="31774" rtlCol="0">
            <a:spAutoFit/>
          </a:bodyPr>
          <a:lstStyle/>
          <a:p>
            <a:endParaRPr lang="en-US" sz="100" dirty="0" err="1">
              <a:solidFill>
                <a:srgbClr val="FFFFFF"/>
              </a:solidFill>
            </a:endParaRPr>
          </a:p>
        </p:txBody>
      </p:sp>
      <p:sp>
        <p:nvSpPr>
          <p:cNvPr id="25" name="Rectangle 24"/>
          <p:cNvSpPr/>
          <p:nvPr/>
        </p:nvSpPr>
        <p:spPr>
          <a:xfrm>
            <a:off x="971063" y="1810062"/>
            <a:ext cx="7474190" cy="3785652"/>
          </a:xfrm>
          <a:prstGeom prst="rect">
            <a:avLst/>
          </a:prstGeom>
          <a:solidFill>
            <a:schemeClr val="bg1"/>
          </a:solidFill>
          <a:ln>
            <a:solidFill>
              <a:schemeClr val="bg1">
                <a:lumMod val="75000"/>
              </a:schemeClr>
            </a:solidFill>
          </a:ln>
          <a:effectLst>
            <a:glow rad="279400">
              <a:schemeClr val="accent1">
                <a:satMod val="175000"/>
                <a:alpha val="40000"/>
              </a:schemeClr>
            </a:glow>
            <a:outerShdw blurRad="50800" dist="38100" dir="5400000" algn="t" rotWithShape="0">
              <a:prstClr val="black">
                <a:alpha val="40000"/>
              </a:prstClr>
            </a:outerShdw>
          </a:effectLst>
        </p:spPr>
        <p:txBody>
          <a:bodyPr wrap="square">
            <a:spAutoFit/>
          </a:bodyPr>
          <a:lstStyle/>
          <a:p>
            <a:pPr algn="ctr"/>
            <a:r>
              <a:rPr lang="en-US" sz="2000" b="1" i="1" dirty="0" smtClean="0">
                <a:solidFill>
                  <a:schemeClr val="accent3"/>
                </a:solidFill>
                <a:latin typeface="Verdana" panose="020B0604030504040204" pitchFamily="34" charset="0"/>
                <a:ea typeface="Verdana" panose="020B0604030504040204" pitchFamily="34" charset="0"/>
                <a:cs typeface="Verdana" panose="020B0604030504040204" pitchFamily="34" charset="0"/>
              </a:rPr>
              <a:t>“</a:t>
            </a:r>
            <a:r>
              <a:rPr lang="en-US" sz="2000" b="1" i="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 </a:t>
            </a:r>
            <a:r>
              <a:rPr lang="en-US" sz="2000" b="1" i="1" dirty="0">
                <a:solidFill>
                  <a:schemeClr val="accent2"/>
                </a:solidFill>
                <a:latin typeface="Verdana" panose="020B0604030504040204" pitchFamily="34" charset="0"/>
                <a:ea typeface="Verdana" panose="020B0604030504040204" pitchFamily="34" charset="0"/>
                <a:cs typeface="Verdana" panose="020B0604030504040204" pitchFamily="34" charset="0"/>
              </a:rPr>
              <a:t>good investment climate fosters </a:t>
            </a:r>
            <a:r>
              <a:rPr lang="en-US" sz="2000" i="1" dirty="0">
                <a:latin typeface="Verdana" panose="020B0604030504040204" pitchFamily="34" charset="0"/>
                <a:ea typeface="Verdana" panose="020B0604030504040204" pitchFamily="34" charset="0"/>
                <a:cs typeface="Verdana" panose="020B0604030504040204" pitchFamily="34" charset="0"/>
              </a:rPr>
              <a:t>productive private </a:t>
            </a:r>
            <a:r>
              <a:rPr lang="en-US" sz="2000" b="1" i="1" dirty="0">
                <a:solidFill>
                  <a:schemeClr val="accent2"/>
                </a:solidFill>
                <a:latin typeface="Verdana" panose="020B0604030504040204" pitchFamily="34" charset="0"/>
                <a:ea typeface="Verdana" panose="020B0604030504040204" pitchFamily="34" charset="0"/>
                <a:cs typeface="Verdana" panose="020B0604030504040204" pitchFamily="34" charset="0"/>
              </a:rPr>
              <a:t>investment</a:t>
            </a:r>
            <a:r>
              <a:rPr lang="en-US" sz="2000" i="1" dirty="0">
                <a:latin typeface="Verdana" panose="020B0604030504040204" pitchFamily="34" charset="0"/>
                <a:ea typeface="Verdana" panose="020B0604030504040204" pitchFamily="34" charset="0"/>
                <a:cs typeface="Verdana" panose="020B0604030504040204" pitchFamily="34" charset="0"/>
              </a:rPr>
              <a:t>—the engine for growth and poverty reduction. </a:t>
            </a:r>
            <a:r>
              <a:rPr lang="en-US" sz="2000" b="1" i="1" dirty="0">
                <a:solidFill>
                  <a:schemeClr val="accent2"/>
                </a:solidFill>
                <a:latin typeface="Verdana" panose="020B0604030504040204" pitchFamily="34" charset="0"/>
                <a:ea typeface="Verdana" panose="020B0604030504040204" pitchFamily="34" charset="0"/>
                <a:cs typeface="Verdana" panose="020B0604030504040204" pitchFamily="34" charset="0"/>
              </a:rPr>
              <a:t>It creates opportunities and jobs for people</a:t>
            </a:r>
            <a:r>
              <a:rPr lang="en-US" sz="2000" b="1" i="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t>
            </a:r>
            <a:r>
              <a:rPr lang="en-US" sz="2000" i="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a:t>
            </a:r>
          </a:p>
          <a:p>
            <a:pPr algn="ctr"/>
            <a:endParaRPr lang="en-US" sz="2000" i="1"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a:p>
            <a:pPr algn="ctr"/>
            <a:r>
              <a:rPr lang="en-US" sz="2000" i="1" dirty="0">
                <a:solidFill>
                  <a:srgbClr val="000000"/>
                </a:solidFill>
                <a:latin typeface="Verdana" panose="020B0604030504040204" pitchFamily="34" charset="0"/>
                <a:ea typeface="Verdana" panose="020B0604030504040204" pitchFamily="34" charset="0"/>
                <a:cs typeface="Verdana" panose="020B0604030504040204" pitchFamily="34" charset="0"/>
              </a:rPr>
              <a:t>“Improving the </a:t>
            </a:r>
            <a:r>
              <a:rPr lang="en-US" sz="2000" b="1" i="1" dirty="0">
                <a:solidFill>
                  <a:schemeClr val="accent2"/>
                </a:solidFill>
                <a:latin typeface="Verdana" panose="020B0604030504040204" pitchFamily="34" charset="0"/>
                <a:ea typeface="Verdana" panose="020B0604030504040204" pitchFamily="34" charset="0"/>
                <a:cs typeface="Verdana" panose="020B0604030504040204" pitchFamily="34" charset="0"/>
              </a:rPr>
              <a:t>investment climate</a:t>
            </a:r>
            <a:r>
              <a:rPr lang="en-US" sz="2000" i="1"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2000" i="1" dirty="0">
                <a:latin typeface="Verdana" panose="020B0604030504040204" pitchFamily="34" charset="0"/>
                <a:ea typeface="Verdana" panose="020B0604030504040204" pitchFamily="34" charset="0"/>
                <a:cs typeface="Verdana" panose="020B0604030504040204" pitchFamily="34" charset="0"/>
              </a:rPr>
              <a:t>the opportunities and incentives for firms to invest productively, create jobs, and expand—is the </a:t>
            </a:r>
            <a:r>
              <a:rPr lang="en-US" sz="2000" b="1" i="1" dirty="0">
                <a:solidFill>
                  <a:schemeClr val="accent2"/>
                </a:solidFill>
                <a:latin typeface="Verdana" panose="020B0604030504040204" pitchFamily="34" charset="0"/>
                <a:ea typeface="Verdana" panose="020B0604030504040204" pitchFamily="34" charset="0"/>
                <a:cs typeface="Verdana" panose="020B0604030504040204" pitchFamily="34" charset="0"/>
              </a:rPr>
              <a:t>key to sustainable </a:t>
            </a:r>
            <a:r>
              <a:rPr lang="en-US" sz="2000" b="1" i="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progress”</a:t>
            </a:r>
            <a:endParaRPr lang="en-US" sz="2000" i="1" dirty="0" smtClean="0">
              <a:solidFill>
                <a:schemeClr val="accent2"/>
              </a:solidFill>
              <a:latin typeface="Verdana" panose="020B0604030504040204" pitchFamily="34" charset="0"/>
              <a:ea typeface="Verdana" panose="020B0604030504040204" pitchFamily="34" charset="0"/>
              <a:cs typeface="Verdana" panose="020B0604030504040204" pitchFamily="34" charset="0"/>
            </a:endParaRPr>
          </a:p>
          <a:p>
            <a:pPr algn="r"/>
            <a:endPar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r"/>
            <a:endPar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-World Bank</a:t>
            </a:r>
            <a:endPar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62517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8163" name="think-cell Slide" r:id="rId16" imgW="360" imgH="360" progId="TCLayout.ActiveDocument.1">
                  <p:embed/>
                </p:oleObj>
              </mc:Choice>
              <mc:Fallback>
                <p:oleObj name="think-cell Slide" r:id="rId16" imgW="360" imgH="360" progId="TCLayout.ActiveDocument.1">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p:nvPr>
        </p:nvSpPr>
        <p:spPr>
          <a:xfrm>
            <a:off x="1493520" y="320547"/>
            <a:ext cx="6852920" cy="615553"/>
          </a:xfrm>
        </p:spPr>
        <p:txBody>
          <a:bodyPr wrap="square" anchor="b" anchorCtr="0">
            <a:spAutoFit/>
          </a:bodyPr>
          <a:lstStyle/>
          <a:p>
            <a:r>
              <a:rPr lang="en-US" b="1" dirty="0" smtClean="0">
                <a:solidFill>
                  <a:srgbClr val="FFFFFF"/>
                </a:solidFill>
                <a:latin typeface="+mn-lt"/>
                <a:ea typeface="Verdana" panose="020B0604030504040204" pitchFamily="34" charset="0"/>
                <a:cs typeface="Verdana" panose="020B0604030504040204" pitchFamily="34" charset="0"/>
              </a:rPr>
              <a:t>Nigeria </a:t>
            </a:r>
            <a:r>
              <a:rPr lang="en-US" b="1" dirty="0">
                <a:solidFill>
                  <a:srgbClr val="FFFFFF"/>
                </a:solidFill>
                <a:latin typeface="+mn-lt"/>
                <a:ea typeface="Verdana" panose="020B0604030504040204" pitchFamily="34" charset="0"/>
                <a:cs typeface="Verdana" panose="020B0604030504040204" pitchFamily="34" charset="0"/>
              </a:rPr>
              <a:t>aspires to be one of the most attractive investment destinations </a:t>
            </a:r>
            <a:endParaRPr lang="en-GB" b="1" dirty="0">
              <a:solidFill>
                <a:srgbClr val="FFFFFF"/>
              </a:solidFill>
              <a:latin typeface="+mn-lt"/>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a:xfrm>
            <a:off x="7563392" y="6539688"/>
            <a:ext cx="701635" cy="365125"/>
          </a:xfrm>
        </p:spPr>
        <p:txBody>
          <a:bodyPr/>
          <a:lstStyle/>
          <a:p>
            <a:fld id="{DFC99953-7AD3-9441-8DBA-F3975CE6110D}" type="slidenum">
              <a:rPr lang="en-US" smtClean="0"/>
              <a:pPr/>
              <a:t>5</a:t>
            </a:fld>
            <a:endParaRPr lang="en-US" dirty="0"/>
          </a:p>
        </p:txBody>
      </p:sp>
      <p:sp>
        <p:nvSpPr>
          <p:cNvPr id="54" name="Rectangle 9"/>
          <p:cNvSpPr txBox="1">
            <a:spLocks/>
          </p:cNvSpPr>
          <p:nvPr>
            <p:custDataLst>
              <p:tags r:id="rId3"/>
            </p:custDataLst>
          </p:nvPr>
        </p:nvSpPr>
        <p:spPr bwMode="gray">
          <a:xfrm>
            <a:off x="339725" y="964620"/>
            <a:ext cx="8479950" cy="5550480"/>
          </a:xfrm>
          <a:prstGeom prst="rect">
            <a:avLst/>
          </a:prstGeom>
          <a:solidFill>
            <a:srgbClr val="DEB69D">
              <a:alpha val="60000"/>
            </a:srgbClr>
          </a:solidFill>
          <a:ln w="9525">
            <a:solidFill>
              <a:srgbClr val="698837"/>
            </a:solidFill>
            <a:miter lim="800000"/>
            <a:headEnd/>
            <a:tailEnd/>
          </a:ln>
          <a:effectLst/>
        </p:spPr>
        <p:txBody>
          <a:bodyPr vert="horz" wrap="square" lIns="77748" tIns="77748" rIns="77748" bIns="77748"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895350" eaLnBrk="1" fontAlgn="base" latinLnBrk="0" hangingPunct="1">
              <a:lnSpc>
                <a:spcPct val="100000"/>
              </a:lnSpc>
              <a:spcBef>
                <a:spcPct val="0"/>
              </a:spcBef>
              <a:spcAft>
                <a:spcPct val="0"/>
              </a:spcAft>
              <a:buClr>
                <a:srgbClr val="002960"/>
              </a:buClr>
              <a:buSzTx/>
              <a:buFontTx/>
              <a:buNone/>
              <a:tabLst/>
              <a:defRPr/>
            </a:pPr>
            <a:endParaRPr kumimoji="0" lang="en-US" sz="1632" b="0" i="0" u="none" strike="noStrike" kern="0" cap="none" spc="0" normalizeH="0" baseline="0" noProof="0" dirty="0">
              <a:ln>
                <a:noFill/>
              </a:ln>
              <a:solidFill>
                <a:srgbClr val="000000"/>
              </a:solidFill>
              <a:effectLst/>
              <a:uLnTx/>
              <a:uFillTx/>
              <a:latin typeface="Calibri"/>
            </a:endParaRPr>
          </a:p>
        </p:txBody>
      </p:sp>
      <p:pic>
        <p:nvPicPr>
          <p:cNvPr id="77" name="Picture 76"/>
          <p:cNvPicPr>
            <a:picLocks noChangeAspect="1"/>
          </p:cNvPicPr>
          <p:nvPr/>
        </p:nvPicPr>
        <p:blipFill>
          <a:blip r:embed="rId18">
            <a:duotone>
              <a:srgbClr val="A1561F">
                <a:shade val="45000"/>
                <a:satMod val="135000"/>
              </a:srgbClr>
              <a:prstClr val="white"/>
            </a:duotone>
            <a:extLst>
              <a:ext uri="{28A0092B-C50C-407E-A947-70E740481C1C}">
                <a14:useLocalDpi xmlns:a14="http://schemas.microsoft.com/office/drawing/2010/main" val="0"/>
              </a:ext>
            </a:extLst>
          </a:blip>
          <a:stretch>
            <a:fillRect/>
          </a:stretch>
        </p:blipFill>
        <p:spPr bwMode="gray">
          <a:xfrm rot="5400000">
            <a:off x="2009238" y="-719718"/>
            <a:ext cx="5125524" cy="8466613"/>
          </a:xfrm>
          <a:prstGeom prst="rect">
            <a:avLst/>
          </a:prstGeom>
        </p:spPr>
      </p:pic>
      <p:sp>
        <p:nvSpPr>
          <p:cNvPr id="78" name="Rectangle 19"/>
          <p:cNvSpPr txBox="1">
            <a:spLocks/>
          </p:cNvSpPr>
          <p:nvPr>
            <p:custDataLst>
              <p:tags r:id="rId4"/>
            </p:custDataLst>
          </p:nvPr>
        </p:nvSpPr>
        <p:spPr bwMode="gray">
          <a:xfrm>
            <a:off x="327025" y="2420358"/>
            <a:ext cx="8506901" cy="32949"/>
          </a:xfrm>
          <a:prstGeom prst="rect">
            <a:avLst/>
          </a:prstGeom>
          <a:solidFill>
            <a:srgbClr val="C00000"/>
          </a:solidFill>
          <a:ln w="57150" cap="flat" cmpd="sng" algn="ctr">
            <a:noFill/>
            <a:prstDash val="solid"/>
          </a:ln>
          <a:effectLst/>
        </p:spPr>
        <p:txBody>
          <a:bodyPr vert="horz" wrap="square" lIns="77748" tIns="77748" rIns="77748" bIns="77748" numCol="1" anchor="t" anchorCtr="0" compatLnSpc="1">
            <a:prstTxWarp prst="textNoShape">
              <a:avLst/>
            </a:prstTxWarp>
            <a:noAutofit/>
          </a:bodyPr>
          <a:lstStyle>
            <a:lvl1pPr lvl="0" indent="0" defTabSz="895350" fontAlgn="base">
              <a:spcBef>
                <a:spcPct val="0"/>
              </a:spcBef>
              <a:spcAft>
                <a:spcPct val="0"/>
              </a:spcAft>
              <a:buClr>
                <a:schemeClr val="tx2"/>
              </a:buClr>
              <a:defRPr sz="1600" baseline="0"/>
            </a:lvl1pPr>
            <a:lvl2pPr marL="193675" lvl="1" indent="-192088" defTabSz="895350" fontAlgn="base">
              <a:spcBef>
                <a:spcPct val="0"/>
              </a:spcBef>
              <a:spcAft>
                <a:spcPct val="0"/>
              </a:spcAft>
              <a:buClr>
                <a:schemeClr val="tx2"/>
              </a:buClr>
              <a:buSzPct val="125000"/>
              <a:buFont typeface="Arial" charset="0"/>
              <a:buChar char="▪"/>
              <a:defRPr sz="1600" baseline="0"/>
            </a:lvl2pPr>
            <a:lvl3pPr marL="457200" lvl="2" indent="-261938" defTabSz="895350" fontAlgn="base">
              <a:spcBef>
                <a:spcPct val="0"/>
              </a:spcBef>
              <a:spcAft>
                <a:spcPct val="0"/>
              </a:spcAft>
              <a:buClr>
                <a:schemeClr val="tx2"/>
              </a:buClr>
              <a:buSzPct val="120000"/>
              <a:buFont typeface="Arial" charset="0"/>
              <a:buChar char="–"/>
              <a:defRPr sz="1600" baseline="0"/>
            </a:lvl3pPr>
            <a:lvl4pPr marL="614363" lvl="3" indent="-155575" defTabSz="895350" fontAlgn="base">
              <a:spcBef>
                <a:spcPct val="0"/>
              </a:spcBef>
              <a:spcAft>
                <a:spcPct val="0"/>
              </a:spcAft>
              <a:buClr>
                <a:schemeClr val="tx2"/>
              </a:buClr>
              <a:buSzPct val="120000"/>
              <a:buFont typeface="Arial" charset="0"/>
              <a:buChar char="▫"/>
              <a:defRPr sz="1600" baseline="0"/>
            </a:lvl4pPr>
            <a:lvl5pPr marL="749808" lvl="4" indent="-130175" defTabSz="895350" fontAlgn="base">
              <a:spcBef>
                <a:spcPct val="0"/>
              </a:spcBef>
              <a:spcAft>
                <a:spcPct val="0"/>
              </a:spcAft>
              <a:buClr>
                <a:schemeClr val="tx2"/>
              </a:buClr>
              <a:buSzPct val="89000"/>
              <a:buFont typeface="Arial" charset="0"/>
              <a:buChar char="-"/>
              <a:defRPr sz="1600" baseline="0"/>
            </a:lvl5pPr>
            <a:lvl6pPr marL="749808" indent="-130175" defTabSz="895350" fontAlgn="base">
              <a:spcBef>
                <a:spcPct val="0"/>
              </a:spcBef>
              <a:spcAft>
                <a:spcPct val="0"/>
              </a:spcAft>
              <a:buClr>
                <a:schemeClr val="tx2"/>
              </a:buClr>
              <a:buSzPct val="89000"/>
              <a:buFont typeface="Arial" charset="0"/>
              <a:buChar char="-"/>
              <a:defRPr sz="1600" baseline="0"/>
            </a:lvl6pPr>
            <a:lvl7pPr marL="749808" indent="-130175" defTabSz="895350" fontAlgn="base">
              <a:spcBef>
                <a:spcPct val="0"/>
              </a:spcBef>
              <a:spcAft>
                <a:spcPct val="0"/>
              </a:spcAft>
              <a:buClr>
                <a:schemeClr val="tx2"/>
              </a:buClr>
              <a:buSzPct val="89000"/>
              <a:buFont typeface="Arial" charset="0"/>
              <a:buChar char="-"/>
              <a:defRPr sz="1600" baseline="0"/>
            </a:lvl7pPr>
            <a:lvl8pPr marL="749808" indent="-130175" defTabSz="895350" fontAlgn="base">
              <a:spcBef>
                <a:spcPct val="0"/>
              </a:spcBef>
              <a:spcAft>
                <a:spcPct val="0"/>
              </a:spcAft>
              <a:buClr>
                <a:schemeClr val="tx2"/>
              </a:buClr>
              <a:buSzPct val="89000"/>
              <a:buFont typeface="Arial" charset="0"/>
              <a:buChar char="-"/>
              <a:defRPr sz="1600" baseline="0"/>
            </a:lvl8pPr>
            <a:lvl9pPr marL="749808" indent="-130175" defTabSz="895350" fontAlgn="base">
              <a:spcBef>
                <a:spcPct val="0"/>
              </a:spcBef>
              <a:spcAft>
                <a:spcPct val="0"/>
              </a:spcAft>
              <a:buClr>
                <a:schemeClr val="tx2"/>
              </a:buClr>
              <a:buSzPct val="89000"/>
              <a:buFont typeface="Arial" charset="0"/>
              <a:buChar char="-"/>
              <a:defRPr sz="1600" baseline="0"/>
            </a:lvl9pPr>
          </a:lstStyle>
          <a:p>
            <a:pPr marL="0" marR="0" lvl="0" indent="0" defTabSz="895350" eaLnBrk="1" fontAlgn="base" latinLnBrk="0" hangingPunct="1">
              <a:lnSpc>
                <a:spcPct val="100000"/>
              </a:lnSpc>
              <a:spcBef>
                <a:spcPct val="0"/>
              </a:spcBef>
              <a:spcAft>
                <a:spcPct val="0"/>
              </a:spcAft>
              <a:buClr>
                <a:srgbClr val="3D3D3D"/>
              </a:buClr>
              <a:buSzTx/>
              <a:buFontTx/>
              <a:buNone/>
              <a:tabLst/>
              <a:defRPr/>
            </a:pPr>
            <a:endParaRPr kumimoji="0" lang="en-US" sz="1632" b="0" i="0" u="none" strike="noStrike" kern="0" cap="none" spc="0" normalizeH="0" baseline="0" noProof="0" dirty="0">
              <a:ln>
                <a:noFill/>
              </a:ln>
              <a:solidFill>
                <a:srgbClr val="000000"/>
              </a:solidFill>
              <a:effectLst/>
              <a:uLnTx/>
              <a:uFillTx/>
              <a:latin typeface="Calibri"/>
            </a:endParaRPr>
          </a:p>
        </p:txBody>
      </p:sp>
      <p:grpSp>
        <p:nvGrpSpPr>
          <p:cNvPr id="79" name="Group 78"/>
          <p:cNvGrpSpPr>
            <a:grpSpLocks/>
          </p:cNvGrpSpPr>
          <p:nvPr/>
        </p:nvGrpSpPr>
        <p:grpSpPr bwMode="gray">
          <a:xfrm>
            <a:off x="338138" y="1020183"/>
            <a:ext cx="8479950" cy="213905"/>
            <a:chOff x="88582" y="1160557"/>
            <a:chExt cx="8765857" cy="708569"/>
          </a:xfrm>
        </p:grpSpPr>
        <p:pic>
          <p:nvPicPr>
            <p:cNvPr id="80" name="Picture 79"/>
            <p:cNvPicPr>
              <a:picLocks noChangeAspect="1"/>
            </p:cNvPicPr>
            <p:nvPr/>
          </p:nvPicPr>
          <p:blipFill>
            <a:blip r:embed="rId18">
              <a:duotone>
                <a:prstClr val="black"/>
                <a:srgbClr val="698837">
                  <a:tint val="45000"/>
                  <a:satMod val="400000"/>
                </a:srgbClr>
              </a:duotone>
              <a:extLst>
                <a:ext uri="{28A0092B-C50C-407E-A947-70E740481C1C}">
                  <a14:useLocalDpi xmlns:a14="http://schemas.microsoft.com/office/drawing/2010/main" val="0"/>
                </a:ext>
              </a:extLst>
            </a:blip>
            <a:stretch>
              <a:fillRect/>
            </a:stretch>
          </p:blipFill>
          <p:spPr bwMode="gray">
            <a:xfrm rot="5400000">
              <a:off x="4117227" y="-2868087"/>
              <a:ext cx="708568" cy="8765857"/>
            </a:xfrm>
            <a:prstGeom prst="rect">
              <a:avLst/>
            </a:prstGeom>
          </p:spPr>
        </p:pic>
        <p:sp>
          <p:nvSpPr>
            <p:cNvPr id="81" name="Rectangle 19"/>
            <p:cNvSpPr txBox="1">
              <a:spLocks/>
            </p:cNvSpPr>
            <p:nvPr>
              <p:custDataLst>
                <p:tags r:id="rId14"/>
              </p:custDataLst>
            </p:nvPr>
          </p:nvSpPr>
          <p:spPr bwMode="gray">
            <a:xfrm>
              <a:off x="88582" y="1160557"/>
              <a:ext cx="8756172" cy="688208"/>
            </a:xfrm>
            <a:prstGeom prst="rect">
              <a:avLst/>
            </a:prstGeom>
            <a:solidFill>
              <a:srgbClr val="2E2F40"/>
            </a:solidFill>
            <a:ln w="9525">
              <a:noFill/>
              <a:miter lim="800000"/>
              <a:headEnd/>
              <a:tailEnd/>
            </a:ln>
            <a:effectLst/>
          </p:spPr>
          <p:txBody>
            <a:bodyPr vert="horz" wrap="square" lIns="77748" tIns="77748" rIns="77748" bIns="77748" numCol="1" anchor="t" anchorCtr="0" compatLnSpc="1">
              <a:prstTxWarp prst="textNoShape">
                <a:avLst/>
              </a:prstTxWarp>
              <a:noAutofit/>
            </a:bodyPr>
            <a:lstStyle>
              <a:lvl1pPr lvl="0" indent="0" defTabSz="895350" fontAlgn="base">
                <a:spcBef>
                  <a:spcPct val="0"/>
                </a:spcBef>
                <a:spcAft>
                  <a:spcPct val="0"/>
                </a:spcAft>
                <a:buClr>
                  <a:schemeClr val="tx2"/>
                </a:buClr>
                <a:defRPr sz="1600" baseline="0"/>
              </a:lvl1pPr>
              <a:lvl2pPr marL="193675" lvl="1" indent="-192088" defTabSz="895350" fontAlgn="base">
                <a:spcBef>
                  <a:spcPct val="0"/>
                </a:spcBef>
                <a:spcAft>
                  <a:spcPct val="0"/>
                </a:spcAft>
                <a:buClr>
                  <a:schemeClr val="tx2"/>
                </a:buClr>
                <a:buSzPct val="125000"/>
                <a:buFont typeface="Arial" charset="0"/>
                <a:buChar char="▪"/>
                <a:defRPr sz="1600" baseline="0"/>
              </a:lvl2pPr>
              <a:lvl3pPr marL="457200" lvl="2" indent="-261938" defTabSz="895350" fontAlgn="base">
                <a:spcBef>
                  <a:spcPct val="0"/>
                </a:spcBef>
                <a:spcAft>
                  <a:spcPct val="0"/>
                </a:spcAft>
                <a:buClr>
                  <a:schemeClr val="tx2"/>
                </a:buClr>
                <a:buSzPct val="120000"/>
                <a:buFont typeface="Arial" charset="0"/>
                <a:buChar char="–"/>
                <a:defRPr sz="1600" baseline="0"/>
              </a:lvl3pPr>
              <a:lvl4pPr marL="614363" lvl="3" indent="-155575" defTabSz="895350" fontAlgn="base">
                <a:spcBef>
                  <a:spcPct val="0"/>
                </a:spcBef>
                <a:spcAft>
                  <a:spcPct val="0"/>
                </a:spcAft>
                <a:buClr>
                  <a:schemeClr val="tx2"/>
                </a:buClr>
                <a:buSzPct val="120000"/>
                <a:buFont typeface="Arial" charset="0"/>
                <a:buChar char="▫"/>
                <a:defRPr sz="1600" baseline="0"/>
              </a:lvl4pPr>
              <a:lvl5pPr marL="749808" lvl="4" indent="-130175" defTabSz="895350" fontAlgn="base">
                <a:spcBef>
                  <a:spcPct val="0"/>
                </a:spcBef>
                <a:spcAft>
                  <a:spcPct val="0"/>
                </a:spcAft>
                <a:buClr>
                  <a:schemeClr val="tx2"/>
                </a:buClr>
                <a:buSzPct val="89000"/>
                <a:buFont typeface="Arial" charset="0"/>
                <a:buChar char="-"/>
                <a:defRPr sz="1600" baseline="0"/>
              </a:lvl5pPr>
              <a:lvl6pPr marL="749808" indent="-130175" defTabSz="895350" fontAlgn="base">
                <a:spcBef>
                  <a:spcPct val="0"/>
                </a:spcBef>
                <a:spcAft>
                  <a:spcPct val="0"/>
                </a:spcAft>
                <a:buClr>
                  <a:schemeClr val="tx2"/>
                </a:buClr>
                <a:buSzPct val="89000"/>
                <a:buFont typeface="Arial" charset="0"/>
                <a:buChar char="-"/>
                <a:defRPr sz="1600" baseline="0"/>
              </a:lvl6pPr>
              <a:lvl7pPr marL="749808" indent="-130175" defTabSz="895350" fontAlgn="base">
                <a:spcBef>
                  <a:spcPct val="0"/>
                </a:spcBef>
                <a:spcAft>
                  <a:spcPct val="0"/>
                </a:spcAft>
                <a:buClr>
                  <a:schemeClr val="tx2"/>
                </a:buClr>
                <a:buSzPct val="89000"/>
                <a:buFont typeface="Arial" charset="0"/>
                <a:buChar char="-"/>
                <a:defRPr sz="1600" baseline="0"/>
              </a:lvl7pPr>
              <a:lvl8pPr marL="749808" indent="-130175" defTabSz="895350" fontAlgn="base">
                <a:spcBef>
                  <a:spcPct val="0"/>
                </a:spcBef>
                <a:spcAft>
                  <a:spcPct val="0"/>
                </a:spcAft>
                <a:buClr>
                  <a:schemeClr val="tx2"/>
                </a:buClr>
                <a:buSzPct val="89000"/>
                <a:buFont typeface="Arial" charset="0"/>
                <a:buChar char="-"/>
                <a:defRPr sz="1600" baseline="0"/>
              </a:lvl8pPr>
              <a:lvl9pPr marL="749808" indent="-130175" defTabSz="895350" fontAlgn="base">
                <a:spcBef>
                  <a:spcPct val="0"/>
                </a:spcBef>
                <a:spcAft>
                  <a:spcPct val="0"/>
                </a:spcAft>
                <a:buClr>
                  <a:schemeClr val="tx2"/>
                </a:buClr>
                <a:buSzPct val="89000"/>
                <a:buFont typeface="Arial" charset="0"/>
                <a:buChar char="-"/>
                <a:defRPr sz="1600" baseline="0"/>
              </a:lvl9pPr>
            </a:lstStyle>
            <a:p>
              <a:pPr marL="0" marR="0" lvl="0" indent="0" defTabSz="895350" eaLnBrk="1" fontAlgn="base" latinLnBrk="0" hangingPunct="1">
                <a:lnSpc>
                  <a:spcPct val="100000"/>
                </a:lnSpc>
                <a:spcBef>
                  <a:spcPct val="0"/>
                </a:spcBef>
                <a:spcAft>
                  <a:spcPct val="0"/>
                </a:spcAft>
                <a:buClr>
                  <a:srgbClr val="3D3D3D"/>
                </a:buClr>
                <a:buSzTx/>
                <a:buFontTx/>
                <a:buNone/>
                <a:tabLst/>
                <a:defRPr/>
              </a:pPr>
              <a:endParaRPr kumimoji="0" lang="en-US" sz="1632" b="0" i="0" u="none" strike="noStrike" kern="0" cap="none" spc="0" normalizeH="0" baseline="0" noProof="0" dirty="0">
                <a:ln>
                  <a:noFill/>
                </a:ln>
                <a:solidFill>
                  <a:srgbClr val="000000"/>
                </a:solidFill>
                <a:effectLst/>
                <a:uLnTx/>
                <a:uFillTx/>
                <a:latin typeface="Arial" charset="0"/>
              </a:endParaRPr>
            </a:p>
          </p:txBody>
        </p:sp>
      </p:grpSp>
      <p:sp>
        <p:nvSpPr>
          <p:cNvPr id="82" name="TextBox 81"/>
          <p:cNvSpPr txBox="1"/>
          <p:nvPr/>
        </p:nvSpPr>
        <p:spPr bwMode="gray">
          <a:xfrm>
            <a:off x="1366838" y="1115204"/>
            <a:ext cx="6737422" cy="94211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2960"/>
              </a:buClr>
            </a:pPr>
            <a:r>
              <a:rPr lang="en-US" sz="6122" dirty="0">
                <a:solidFill>
                  <a:srgbClr val="181816"/>
                </a:solidFill>
                <a:latin typeface="Albertus MT" pitchFamily="18" charset="0"/>
              </a:rPr>
              <a:t>FINANCIAL TIMES</a:t>
            </a:r>
          </a:p>
        </p:txBody>
      </p:sp>
      <p:sp>
        <p:nvSpPr>
          <p:cNvPr id="83" name="TextBox 82"/>
          <p:cNvSpPr txBox="1"/>
          <p:nvPr/>
        </p:nvSpPr>
        <p:spPr bwMode="gray">
          <a:xfrm>
            <a:off x="7312025" y="1901245"/>
            <a:ext cx="1213474" cy="12554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895350" eaLnBrk="1" fontAlgn="base" latinLnBrk="0" hangingPunct="1">
              <a:lnSpc>
                <a:spcPct val="100000"/>
              </a:lnSpc>
              <a:spcBef>
                <a:spcPct val="0"/>
              </a:spcBef>
              <a:spcAft>
                <a:spcPct val="0"/>
              </a:spcAft>
              <a:buClr>
                <a:srgbClr val="002960"/>
              </a:buClr>
              <a:buSzTx/>
              <a:buFontTx/>
              <a:buNone/>
              <a:tabLst/>
              <a:defRPr/>
            </a:pPr>
            <a:r>
              <a:rPr kumimoji="0" lang="en-US" sz="816" b="0" i="0" u="none" strike="noStrike" kern="0" cap="none" spc="0" normalizeH="0" baseline="0" noProof="0" dirty="0">
                <a:ln>
                  <a:noFill/>
                </a:ln>
                <a:solidFill>
                  <a:srgbClr val="000000"/>
                </a:solidFill>
                <a:effectLst/>
                <a:uLnTx/>
                <a:uFillTx/>
                <a:latin typeface="Calibri"/>
              </a:rPr>
              <a:t>MONDAY, 4 FEBRUARY 2019</a:t>
            </a:r>
          </a:p>
        </p:txBody>
      </p:sp>
      <p:sp>
        <p:nvSpPr>
          <p:cNvPr id="84" name="TextBox 83"/>
          <p:cNvSpPr txBox="1"/>
          <p:nvPr/>
        </p:nvSpPr>
        <p:spPr bwMode="gray">
          <a:xfrm>
            <a:off x="422275" y="2494970"/>
            <a:ext cx="7413527" cy="43967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base">
              <a:spcBef>
                <a:spcPct val="0"/>
              </a:spcBef>
              <a:spcAft>
                <a:spcPct val="0"/>
              </a:spcAft>
              <a:buClr>
                <a:srgbClr val="002960"/>
              </a:buClr>
            </a:pPr>
            <a:r>
              <a:rPr lang="en-US" sz="2857" b="1" dirty="0">
                <a:solidFill>
                  <a:srgbClr val="100000"/>
                </a:solidFill>
                <a:latin typeface="Albertus MT" pitchFamily="18" charset="0"/>
              </a:rPr>
              <a:t>Nigeria: A textbook African success story</a:t>
            </a:r>
          </a:p>
        </p:txBody>
      </p:sp>
      <p:sp>
        <p:nvSpPr>
          <p:cNvPr id="85" name="TextBox 84"/>
          <p:cNvSpPr txBox="1">
            <a:spLocks/>
          </p:cNvSpPr>
          <p:nvPr/>
        </p:nvSpPr>
        <p:spPr bwMode="gray">
          <a:xfrm>
            <a:off x="422275" y="2931533"/>
            <a:ext cx="2579962" cy="310341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just" fontAlgn="base">
              <a:lnSpc>
                <a:spcPts val="1428"/>
              </a:lnSpc>
              <a:spcBef>
                <a:spcPct val="0"/>
              </a:spcBef>
              <a:spcAft>
                <a:spcPts val="918"/>
              </a:spcAft>
              <a:buClr>
                <a:srgbClr val="002960"/>
              </a:buClr>
            </a:pPr>
            <a:r>
              <a:rPr lang="en-US" sz="1224" dirty="0">
                <a:solidFill>
                  <a:srgbClr val="000000"/>
                </a:solidFill>
                <a:latin typeface="Times New Roman" panose="02020603050405020304" pitchFamily="18" charset="0"/>
                <a:cs typeface="Times New Roman" panose="02020603050405020304" pitchFamily="18" charset="0"/>
              </a:rPr>
              <a:t>Nigeria has come a long way over the last three years, coming back from the brink of near economic disaster to become a textbook example of how an African country can turn itself around. </a:t>
            </a:r>
          </a:p>
          <a:p>
            <a:pPr algn="just" fontAlgn="base">
              <a:lnSpc>
                <a:spcPts val="1428"/>
              </a:lnSpc>
              <a:spcBef>
                <a:spcPct val="0"/>
              </a:spcBef>
              <a:spcAft>
                <a:spcPts val="918"/>
              </a:spcAft>
              <a:buClr>
                <a:srgbClr val="002960"/>
              </a:buClr>
            </a:pPr>
            <a:r>
              <a:rPr lang="en-US" sz="1224" dirty="0">
                <a:solidFill>
                  <a:srgbClr val="000000"/>
                </a:solidFill>
                <a:latin typeface="Times New Roman" panose="02020603050405020304" pitchFamily="18" charset="0"/>
                <a:cs typeface="Times New Roman" panose="02020603050405020304" pitchFamily="18" charset="0"/>
              </a:rPr>
              <a:t>When oil prices crashed to $30 a barrel in 2015, the country took an economic nose dive. Its heavy reliance on oil exports saw the Naira devalue in the parallel market to over ₦400/USD.</a:t>
            </a:r>
          </a:p>
          <a:p>
            <a:pPr algn="just" fontAlgn="base">
              <a:lnSpc>
                <a:spcPts val="1428"/>
              </a:lnSpc>
              <a:spcBef>
                <a:spcPct val="0"/>
              </a:spcBef>
              <a:spcAft>
                <a:spcPts val="918"/>
              </a:spcAft>
              <a:buClr>
                <a:srgbClr val="002960"/>
              </a:buClr>
            </a:pPr>
            <a:r>
              <a:rPr lang="en-US" sz="1224" dirty="0">
                <a:solidFill>
                  <a:srgbClr val="000000"/>
                </a:solidFill>
                <a:latin typeface="Times New Roman" panose="02020603050405020304" pitchFamily="18" charset="0"/>
                <a:cs typeface="Times New Roman" panose="02020603050405020304" pitchFamily="18" charset="0"/>
              </a:rPr>
              <a:t>The Buhari Administration had to act and act fast.  It took the radical step of launching the Nigerian Industrial Revolution Plan to reinvigorate the non-oil sectors, create jobs and develop a growing SME segment.</a:t>
            </a:r>
          </a:p>
        </p:txBody>
      </p:sp>
      <p:sp>
        <p:nvSpPr>
          <p:cNvPr id="86" name="TextBox 85"/>
          <p:cNvSpPr txBox="1">
            <a:spLocks/>
          </p:cNvSpPr>
          <p:nvPr/>
        </p:nvSpPr>
        <p:spPr bwMode="gray">
          <a:xfrm>
            <a:off x="6292850" y="2102858"/>
            <a:ext cx="2513363" cy="3139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panose="020B0604020202020204" pitchFamily="34" charset="0"/>
              <a:buChar char="•"/>
              <a:defRPr sz="1200"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619" lvl="1" indent="0" fontAlgn="base">
              <a:spcBef>
                <a:spcPct val="0"/>
              </a:spcBef>
              <a:spcAft>
                <a:spcPct val="0"/>
              </a:spcAft>
              <a:buClr>
                <a:srgbClr val="002960"/>
              </a:buClr>
              <a:buFont typeface="Arial" panose="020B0604020202020204" pitchFamily="34" charset="0"/>
              <a:buNone/>
            </a:pPr>
            <a:r>
              <a:rPr lang="en-US" sz="1020" dirty="0">
                <a:solidFill>
                  <a:srgbClr val="000000"/>
                </a:solidFill>
                <a:latin typeface="Arial Narrow" panose="020B0606020202030204" pitchFamily="34" charset="0"/>
              </a:rPr>
              <a:t>Nigeria reaches yet another economic milestone with less than 20% of the population under poverty line</a:t>
            </a:r>
          </a:p>
        </p:txBody>
      </p:sp>
      <p:sp>
        <p:nvSpPr>
          <p:cNvPr id="87" name="TextBox 86"/>
          <p:cNvSpPr txBox="1">
            <a:spLocks/>
          </p:cNvSpPr>
          <p:nvPr/>
        </p:nvSpPr>
        <p:spPr bwMode="gray">
          <a:xfrm>
            <a:off x="628650" y="2102858"/>
            <a:ext cx="3449008" cy="15696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619" lvl="1" indent="0" fontAlgn="base">
              <a:spcBef>
                <a:spcPct val="0"/>
              </a:spcBef>
              <a:spcAft>
                <a:spcPct val="0"/>
              </a:spcAft>
              <a:buClr>
                <a:srgbClr val="002960"/>
              </a:buClr>
              <a:buFont typeface="Arial" charset="0"/>
              <a:buNone/>
            </a:pPr>
            <a:r>
              <a:rPr lang="en-US" sz="1020" dirty="0">
                <a:solidFill>
                  <a:srgbClr val="000000"/>
                </a:solidFill>
                <a:latin typeface="Arial Narrow" panose="020B0606020202030204" pitchFamily="34" charset="0"/>
              </a:rPr>
              <a:t>Nigerian GDP rises to ~USD 750 billion</a:t>
            </a:r>
          </a:p>
        </p:txBody>
      </p:sp>
      <p:sp>
        <p:nvSpPr>
          <p:cNvPr id="88" name="Oval 23"/>
          <p:cNvSpPr txBox="1">
            <a:spLocks/>
          </p:cNvSpPr>
          <p:nvPr>
            <p:custDataLst>
              <p:tags r:id="rId5"/>
            </p:custDataLst>
          </p:nvPr>
        </p:nvSpPr>
        <p:spPr bwMode="gray">
          <a:xfrm flipV="1">
            <a:off x="434975" y="2117145"/>
            <a:ext cx="102430" cy="96804"/>
          </a:xfrm>
          <a:prstGeom prst="ellipse">
            <a:avLst/>
          </a:prstGeom>
          <a:solidFill>
            <a:srgbClr val="C00000"/>
          </a:solidFill>
          <a:ln w="9525">
            <a:noFill/>
            <a:miter lim="800000"/>
            <a:headEnd/>
            <a:tailEnd/>
          </a:ln>
          <a:effectLst/>
        </p:spPr>
        <p:txBody>
          <a:bodyPr vert="horz" wrap="square" lIns="3887" tIns="0" rIns="3887" bIns="0" numCol="1" anchor="ctr" anchorCtr="1" compatLnSpc="1">
            <a:prstTxWarp prst="textNoShape">
              <a:avLst/>
            </a:prstTxWarp>
            <a:noAutofit/>
          </a:bodyPr>
          <a:lstStyle>
            <a:lvl1pPr lvl="0" indent="0" defTabSz="895350" fontAlgn="base">
              <a:spcBef>
                <a:spcPct val="0"/>
              </a:spcBef>
              <a:spcAft>
                <a:spcPct val="0"/>
              </a:spcAft>
              <a:buClr>
                <a:schemeClr val="tx2"/>
              </a:buClr>
              <a:defRPr sz="1600" baseline="0"/>
            </a:lvl1pPr>
            <a:lvl2pPr marL="193675" lvl="1" indent="-192088" defTabSz="895350" fontAlgn="base">
              <a:spcBef>
                <a:spcPct val="0"/>
              </a:spcBef>
              <a:spcAft>
                <a:spcPct val="0"/>
              </a:spcAft>
              <a:buClr>
                <a:schemeClr val="tx2"/>
              </a:buClr>
              <a:buSzPct val="125000"/>
              <a:buFont typeface="Arial" charset="0"/>
              <a:buChar char="▪"/>
              <a:defRPr sz="1600" baseline="0"/>
            </a:lvl2pPr>
            <a:lvl3pPr marL="457200" lvl="2" indent="-261938" defTabSz="895350" fontAlgn="base">
              <a:spcBef>
                <a:spcPct val="0"/>
              </a:spcBef>
              <a:spcAft>
                <a:spcPct val="0"/>
              </a:spcAft>
              <a:buClr>
                <a:schemeClr val="tx2"/>
              </a:buClr>
              <a:buSzPct val="120000"/>
              <a:buFont typeface="Arial" charset="0"/>
              <a:buChar char="–"/>
              <a:defRPr sz="1600" baseline="0"/>
            </a:lvl3pPr>
            <a:lvl4pPr marL="614363" lvl="3" indent="-155575" defTabSz="895350" fontAlgn="base">
              <a:spcBef>
                <a:spcPct val="0"/>
              </a:spcBef>
              <a:spcAft>
                <a:spcPct val="0"/>
              </a:spcAft>
              <a:buClr>
                <a:schemeClr val="tx2"/>
              </a:buClr>
              <a:buSzPct val="120000"/>
              <a:buFont typeface="Arial" charset="0"/>
              <a:buChar char="▫"/>
              <a:defRPr sz="1600" baseline="0"/>
            </a:lvl4pPr>
            <a:lvl5pPr marL="749808" lvl="4" indent="-130175" defTabSz="895350" fontAlgn="base">
              <a:spcBef>
                <a:spcPct val="0"/>
              </a:spcBef>
              <a:spcAft>
                <a:spcPct val="0"/>
              </a:spcAft>
              <a:buClr>
                <a:schemeClr val="tx2"/>
              </a:buClr>
              <a:buSzPct val="89000"/>
              <a:buFont typeface="Arial" charset="0"/>
              <a:buChar char="-"/>
              <a:defRPr sz="1600" baseline="0"/>
            </a:lvl5pPr>
            <a:lvl6pPr marL="749808" indent="-130175" defTabSz="895350" fontAlgn="base">
              <a:spcBef>
                <a:spcPct val="0"/>
              </a:spcBef>
              <a:spcAft>
                <a:spcPct val="0"/>
              </a:spcAft>
              <a:buClr>
                <a:schemeClr val="tx2"/>
              </a:buClr>
              <a:buSzPct val="89000"/>
              <a:buFont typeface="Arial" charset="0"/>
              <a:buChar char="-"/>
              <a:defRPr sz="1600" baseline="0"/>
            </a:lvl6pPr>
            <a:lvl7pPr marL="749808" indent="-130175" defTabSz="895350" fontAlgn="base">
              <a:spcBef>
                <a:spcPct val="0"/>
              </a:spcBef>
              <a:spcAft>
                <a:spcPct val="0"/>
              </a:spcAft>
              <a:buClr>
                <a:schemeClr val="tx2"/>
              </a:buClr>
              <a:buSzPct val="89000"/>
              <a:buFont typeface="Arial" charset="0"/>
              <a:buChar char="-"/>
              <a:defRPr sz="1600" baseline="0"/>
            </a:lvl7pPr>
            <a:lvl8pPr marL="749808" indent="-130175" defTabSz="895350" fontAlgn="base">
              <a:spcBef>
                <a:spcPct val="0"/>
              </a:spcBef>
              <a:spcAft>
                <a:spcPct val="0"/>
              </a:spcAft>
              <a:buClr>
                <a:schemeClr val="tx2"/>
              </a:buClr>
              <a:buSzPct val="89000"/>
              <a:buFont typeface="Arial" charset="0"/>
              <a:buChar char="-"/>
              <a:defRPr sz="1600" baseline="0"/>
            </a:lvl8pPr>
            <a:lvl9pPr marL="749808" indent="-130175" defTabSz="895350" fontAlgn="base">
              <a:spcBef>
                <a:spcPct val="0"/>
              </a:spcBef>
              <a:spcAft>
                <a:spcPct val="0"/>
              </a:spcAft>
              <a:buClr>
                <a:schemeClr val="tx2"/>
              </a:buClr>
              <a:buSzPct val="89000"/>
              <a:buFont typeface="Arial" charset="0"/>
              <a:buChar char="-"/>
              <a:defRPr sz="1600" baseline="0"/>
            </a:lvl9pPr>
          </a:lstStyle>
          <a:p>
            <a:pPr algn="ctr">
              <a:buClr>
                <a:srgbClr val="3D3D3D"/>
              </a:buClr>
            </a:pPr>
            <a:endParaRPr lang="en-US" sz="1632" dirty="0">
              <a:solidFill>
                <a:srgbClr val="000000"/>
              </a:solidFill>
              <a:latin typeface="Arial" charset="0"/>
            </a:endParaRPr>
          </a:p>
        </p:txBody>
      </p:sp>
      <p:sp>
        <p:nvSpPr>
          <p:cNvPr id="89" name="Oval 23"/>
          <p:cNvSpPr txBox="1">
            <a:spLocks/>
          </p:cNvSpPr>
          <p:nvPr>
            <p:custDataLst>
              <p:tags r:id="rId6"/>
            </p:custDataLst>
          </p:nvPr>
        </p:nvSpPr>
        <p:spPr bwMode="gray">
          <a:xfrm flipV="1">
            <a:off x="6143625" y="2117145"/>
            <a:ext cx="102430" cy="96804"/>
          </a:xfrm>
          <a:prstGeom prst="ellipse">
            <a:avLst/>
          </a:prstGeom>
          <a:solidFill>
            <a:srgbClr val="C00000"/>
          </a:solidFill>
          <a:ln w="9525">
            <a:noFill/>
            <a:miter lim="800000"/>
            <a:headEnd/>
            <a:tailEnd/>
          </a:ln>
          <a:effectLst/>
        </p:spPr>
        <p:txBody>
          <a:bodyPr vert="horz" wrap="square" lIns="3887" tIns="0" rIns="3887" bIns="0" numCol="1" anchor="ctr" anchorCtr="1" compatLnSpc="1">
            <a:prstTxWarp prst="textNoShape">
              <a:avLst/>
            </a:prstTxWarp>
            <a:noAutofit/>
          </a:bodyPr>
          <a:lstStyle>
            <a:lvl1pPr lvl="0" indent="0" defTabSz="895350" fontAlgn="base">
              <a:spcBef>
                <a:spcPct val="0"/>
              </a:spcBef>
              <a:spcAft>
                <a:spcPct val="0"/>
              </a:spcAft>
              <a:buClr>
                <a:schemeClr val="tx2"/>
              </a:buClr>
              <a:defRPr sz="1600" baseline="0"/>
            </a:lvl1pPr>
            <a:lvl2pPr marL="193675" lvl="1" indent="-192088" defTabSz="895350" fontAlgn="base">
              <a:spcBef>
                <a:spcPct val="0"/>
              </a:spcBef>
              <a:spcAft>
                <a:spcPct val="0"/>
              </a:spcAft>
              <a:buClr>
                <a:schemeClr val="tx2"/>
              </a:buClr>
              <a:buSzPct val="125000"/>
              <a:buFont typeface="Arial" charset="0"/>
              <a:buChar char="▪"/>
              <a:defRPr sz="1600" baseline="0"/>
            </a:lvl2pPr>
            <a:lvl3pPr marL="457200" lvl="2" indent="-261938" defTabSz="895350" fontAlgn="base">
              <a:spcBef>
                <a:spcPct val="0"/>
              </a:spcBef>
              <a:spcAft>
                <a:spcPct val="0"/>
              </a:spcAft>
              <a:buClr>
                <a:schemeClr val="tx2"/>
              </a:buClr>
              <a:buSzPct val="120000"/>
              <a:buFont typeface="Arial" charset="0"/>
              <a:buChar char="–"/>
              <a:defRPr sz="1600" baseline="0"/>
            </a:lvl3pPr>
            <a:lvl4pPr marL="614363" lvl="3" indent="-155575" defTabSz="895350" fontAlgn="base">
              <a:spcBef>
                <a:spcPct val="0"/>
              </a:spcBef>
              <a:spcAft>
                <a:spcPct val="0"/>
              </a:spcAft>
              <a:buClr>
                <a:schemeClr val="tx2"/>
              </a:buClr>
              <a:buSzPct val="120000"/>
              <a:buFont typeface="Arial" charset="0"/>
              <a:buChar char="▫"/>
              <a:defRPr sz="1600" baseline="0"/>
            </a:lvl4pPr>
            <a:lvl5pPr marL="749808" lvl="4" indent="-130175" defTabSz="895350" fontAlgn="base">
              <a:spcBef>
                <a:spcPct val="0"/>
              </a:spcBef>
              <a:spcAft>
                <a:spcPct val="0"/>
              </a:spcAft>
              <a:buClr>
                <a:schemeClr val="tx2"/>
              </a:buClr>
              <a:buSzPct val="89000"/>
              <a:buFont typeface="Arial" charset="0"/>
              <a:buChar char="-"/>
              <a:defRPr sz="1600" baseline="0"/>
            </a:lvl5pPr>
            <a:lvl6pPr marL="749808" indent="-130175" defTabSz="895350" fontAlgn="base">
              <a:spcBef>
                <a:spcPct val="0"/>
              </a:spcBef>
              <a:spcAft>
                <a:spcPct val="0"/>
              </a:spcAft>
              <a:buClr>
                <a:schemeClr val="tx2"/>
              </a:buClr>
              <a:buSzPct val="89000"/>
              <a:buFont typeface="Arial" charset="0"/>
              <a:buChar char="-"/>
              <a:defRPr sz="1600" baseline="0"/>
            </a:lvl6pPr>
            <a:lvl7pPr marL="749808" indent="-130175" defTabSz="895350" fontAlgn="base">
              <a:spcBef>
                <a:spcPct val="0"/>
              </a:spcBef>
              <a:spcAft>
                <a:spcPct val="0"/>
              </a:spcAft>
              <a:buClr>
                <a:schemeClr val="tx2"/>
              </a:buClr>
              <a:buSzPct val="89000"/>
              <a:buFont typeface="Arial" charset="0"/>
              <a:buChar char="-"/>
              <a:defRPr sz="1600" baseline="0"/>
            </a:lvl7pPr>
            <a:lvl8pPr marL="749808" indent="-130175" defTabSz="895350" fontAlgn="base">
              <a:spcBef>
                <a:spcPct val="0"/>
              </a:spcBef>
              <a:spcAft>
                <a:spcPct val="0"/>
              </a:spcAft>
              <a:buClr>
                <a:schemeClr val="tx2"/>
              </a:buClr>
              <a:buSzPct val="89000"/>
              <a:buFont typeface="Arial" charset="0"/>
              <a:buChar char="-"/>
              <a:defRPr sz="1600" baseline="0"/>
            </a:lvl8pPr>
            <a:lvl9pPr marL="749808" indent="-130175" defTabSz="895350" fontAlgn="base">
              <a:spcBef>
                <a:spcPct val="0"/>
              </a:spcBef>
              <a:spcAft>
                <a:spcPct val="0"/>
              </a:spcAft>
              <a:buClr>
                <a:schemeClr val="tx2"/>
              </a:buClr>
              <a:buSzPct val="89000"/>
              <a:buFont typeface="Arial" charset="0"/>
              <a:buChar char="-"/>
              <a:defRPr sz="1600" baseline="0"/>
            </a:lvl9pPr>
          </a:lstStyle>
          <a:p>
            <a:pPr algn="ctr">
              <a:buClr>
                <a:srgbClr val="3D3D3D"/>
              </a:buClr>
            </a:pPr>
            <a:endParaRPr lang="en-US" sz="1632" dirty="0">
              <a:solidFill>
                <a:srgbClr val="000000"/>
              </a:solidFill>
              <a:latin typeface="Arial" charset="0"/>
            </a:endParaRPr>
          </a:p>
        </p:txBody>
      </p:sp>
      <p:sp>
        <p:nvSpPr>
          <p:cNvPr id="90" name="TextBox 89"/>
          <p:cNvSpPr txBox="1">
            <a:spLocks/>
          </p:cNvSpPr>
          <p:nvPr/>
        </p:nvSpPr>
        <p:spPr bwMode="gray">
          <a:xfrm>
            <a:off x="3207433" y="2931533"/>
            <a:ext cx="2579962" cy="284693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just" fontAlgn="base">
              <a:lnSpc>
                <a:spcPts val="1428"/>
              </a:lnSpc>
              <a:spcBef>
                <a:spcPct val="0"/>
              </a:spcBef>
              <a:spcAft>
                <a:spcPts val="918"/>
              </a:spcAft>
              <a:buClr>
                <a:srgbClr val="000000"/>
              </a:buClr>
            </a:pPr>
            <a:r>
              <a:rPr lang="en-US" sz="1224" spc="-20" dirty="0">
                <a:solidFill>
                  <a:srgbClr val="000000"/>
                </a:solidFill>
                <a:latin typeface="Times New Roman" panose="02020603050405020304" pitchFamily="18" charset="0"/>
                <a:cs typeface="Times New Roman" panose="02020603050405020304" pitchFamily="18" charset="0"/>
              </a:rPr>
              <a:t>“What they have done is nothing short of a miracle,” says IMF chief.</a:t>
            </a:r>
          </a:p>
          <a:p>
            <a:pPr algn="just" fontAlgn="base">
              <a:lnSpc>
                <a:spcPts val="1428"/>
              </a:lnSpc>
              <a:spcBef>
                <a:spcPct val="0"/>
              </a:spcBef>
              <a:spcAft>
                <a:spcPts val="918"/>
              </a:spcAft>
              <a:buClr>
                <a:srgbClr val="000000"/>
              </a:buClr>
            </a:pPr>
            <a:r>
              <a:rPr lang="en-US" sz="1224" dirty="0">
                <a:solidFill>
                  <a:srgbClr val="000000"/>
                </a:solidFill>
                <a:latin typeface="Times New Roman" panose="02020603050405020304" pitchFamily="18" charset="0"/>
                <a:cs typeface="Times New Roman" panose="02020603050405020304" pitchFamily="18" charset="0"/>
              </a:rPr>
              <a:t>How did they succeed where others have failed?</a:t>
            </a:r>
          </a:p>
          <a:p>
            <a:pPr algn="just" fontAlgn="base">
              <a:lnSpc>
                <a:spcPts val="1428"/>
              </a:lnSpc>
              <a:spcBef>
                <a:spcPct val="0"/>
              </a:spcBef>
              <a:spcAft>
                <a:spcPts val="918"/>
              </a:spcAft>
              <a:buClr>
                <a:srgbClr val="000000"/>
              </a:buClr>
            </a:pPr>
            <a:endParaRPr lang="en-US" sz="1224" dirty="0">
              <a:solidFill>
                <a:srgbClr val="000000"/>
              </a:solidFill>
              <a:latin typeface="Times New Roman" panose="02020603050405020304" pitchFamily="18" charset="0"/>
              <a:cs typeface="Times New Roman" panose="02020603050405020304" pitchFamily="18" charset="0"/>
            </a:endParaRPr>
          </a:p>
          <a:p>
            <a:pPr algn="just" fontAlgn="base">
              <a:lnSpc>
                <a:spcPts val="1428"/>
              </a:lnSpc>
              <a:spcBef>
                <a:spcPct val="0"/>
              </a:spcBef>
              <a:spcAft>
                <a:spcPts val="918"/>
              </a:spcAft>
              <a:buClr>
                <a:srgbClr val="000000"/>
              </a:buClr>
            </a:pPr>
            <a:endParaRPr lang="en-US" sz="1224" dirty="0">
              <a:solidFill>
                <a:srgbClr val="000000"/>
              </a:solidFill>
              <a:latin typeface="Times New Roman" panose="02020603050405020304" pitchFamily="18" charset="0"/>
              <a:cs typeface="Times New Roman" panose="02020603050405020304" pitchFamily="18" charset="0"/>
            </a:endParaRPr>
          </a:p>
          <a:p>
            <a:pPr algn="just" fontAlgn="base">
              <a:lnSpc>
                <a:spcPts val="1428"/>
              </a:lnSpc>
              <a:spcBef>
                <a:spcPct val="0"/>
              </a:spcBef>
              <a:spcAft>
                <a:spcPts val="918"/>
              </a:spcAft>
              <a:buClr>
                <a:srgbClr val="000000"/>
              </a:buClr>
            </a:pPr>
            <a:endParaRPr lang="en-US" sz="1224" dirty="0">
              <a:solidFill>
                <a:srgbClr val="000000"/>
              </a:solidFill>
              <a:latin typeface="Times New Roman" panose="02020603050405020304" pitchFamily="18" charset="0"/>
              <a:cs typeface="Times New Roman" panose="02020603050405020304" pitchFamily="18" charset="0"/>
            </a:endParaRPr>
          </a:p>
          <a:p>
            <a:pPr algn="just" fontAlgn="base">
              <a:lnSpc>
                <a:spcPts val="1428"/>
              </a:lnSpc>
              <a:spcBef>
                <a:spcPct val="0"/>
              </a:spcBef>
              <a:spcAft>
                <a:spcPts val="918"/>
              </a:spcAft>
              <a:buClr>
                <a:srgbClr val="000000"/>
              </a:buClr>
            </a:pPr>
            <a:endParaRPr lang="en-US" sz="1224" dirty="0">
              <a:solidFill>
                <a:srgbClr val="000000"/>
              </a:solidFill>
              <a:latin typeface="Times New Roman" panose="02020603050405020304" pitchFamily="18" charset="0"/>
              <a:cs typeface="Times New Roman" panose="02020603050405020304" pitchFamily="18" charset="0"/>
            </a:endParaRPr>
          </a:p>
          <a:p>
            <a:pPr algn="just" fontAlgn="base">
              <a:lnSpc>
                <a:spcPts val="1428"/>
              </a:lnSpc>
              <a:spcBef>
                <a:spcPct val="0"/>
              </a:spcBef>
              <a:spcAft>
                <a:spcPts val="918"/>
              </a:spcAft>
              <a:buClr>
                <a:srgbClr val="000000"/>
              </a:buClr>
            </a:pPr>
            <a:r>
              <a:rPr lang="en-US" sz="1224" dirty="0">
                <a:solidFill>
                  <a:srgbClr val="000000"/>
                </a:solidFill>
                <a:latin typeface="Times New Roman" panose="02020603050405020304" pitchFamily="18" charset="0"/>
                <a:cs typeface="Times New Roman" panose="02020603050405020304" pitchFamily="18" charset="0"/>
              </a:rPr>
              <a:t>The Government pledged its unwavering commitment to reforms aimed at creating a business-friendly environment.  Today, the results are there for all to see.</a:t>
            </a:r>
          </a:p>
        </p:txBody>
      </p:sp>
      <p:sp>
        <p:nvSpPr>
          <p:cNvPr id="91" name="TextBox 90"/>
          <p:cNvSpPr txBox="1">
            <a:spLocks/>
          </p:cNvSpPr>
          <p:nvPr/>
        </p:nvSpPr>
        <p:spPr bwMode="gray">
          <a:xfrm>
            <a:off x="6045200" y="2931533"/>
            <a:ext cx="2579962" cy="316753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just" fontAlgn="base">
              <a:lnSpc>
                <a:spcPts val="1428"/>
              </a:lnSpc>
              <a:spcBef>
                <a:spcPct val="0"/>
              </a:spcBef>
              <a:spcAft>
                <a:spcPts val="918"/>
              </a:spcAft>
              <a:buClr>
                <a:srgbClr val="000000"/>
              </a:buClr>
            </a:pPr>
            <a:r>
              <a:rPr lang="en-US" sz="1224" dirty="0">
                <a:solidFill>
                  <a:srgbClr val="000000"/>
                </a:solidFill>
                <a:latin typeface="Times New Roman" panose="02020603050405020304" pitchFamily="18" charset="0"/>
                <a:cs typeface="Times New Roman" panose="02020603050405020304" pitchFamily="18" charset="0"/>
              </a:rPr>
              <a:t>Visas are processed at the borders within 30 minutes of arrival; new  preclearance processes enabled by technology push goods through the ports at lightning speed; the number of tax payments a year has  been slashed from 59 to 12; and the  number of days required to start a business and get electricity has dropped to 15 days and 100 days respectively from 30 days and 181 days. </a:t>
            </a:r>
          </a:p>
          <a:p>
            <a:pPr algn="just" fontAlgn="base">
              <a:lnSpc>
                <a:spcPts val="1428"/>
              </a:lnSpc>
              <a:spcBef>
                <a:spcPct val="0"/>
              </a:spcBef>
              <a:spcAft>
                <a:spcPts val="918"/>
              </a:spcAft>
              <a:buClr>
                <a:srgbClr val="000000"/>
              </a:buClr>
            </a:pPr>
            <a:r>
              <a:rPr lang="en-US" sz="1224" dirty="0">
                <a:solidFill>
                  <a:srgbClr val="000000"/>
                </a:solidFill>
                <a:latin typeface="Times New Roman" panose="02020603050405020304" pitchFamily="18" charset="0"/>
                <a:cs typeface="Times New Roman" panose="02020603050405020304" pitchFamily="18" charset="0"/>
              </a:rPr>
              <a:t>Nigeria is now the location of choice for investors into Africa, with the knock-on effect of creating 1,000,000 direct new jobs since 2016. Today it ranks 100 out of 189 countries for ease of doing business - a far cry from its ranking of 169 in 2016.</a:t>
            </a:r>
          </a:p>
        </p:txBody>
      </p:sp>
      <p:pic>
        <p:nvPicPr>
          <p:cNvPr id="92" name="Picture 91"/>
          <p:cNvPicPr>
            <a:picLocks noChangeAspect="1"/>
          </p:cNvPicPr>
          <p:nvPr/>
        </p:nvPicPr>
        <p:blipFill>
          <a:blip r:embed="rId19" cstate="print">
            <a:extLst>
              <a:ext uri="{BEBA8EAE-BF5A-486C-A8C5-ECC9F3942E4B}">
                <a14:imgProps xmlns:a14="http://schemas.microsoft.com/office/drawing/2010/main">
                  <a14:imgLayer r:embed="rId20">
                    <a14:imgEffect>
                      <a14:backgroundRemoval t="1000" b="100000" l="4167" r="98667"/>
                    </a14:imgEffect>
                  </a14:imgLayer>
                </a14:imgProps>
              </a:ext>
              <a:ext uri="{28A0092B-C50C-407E-A947-70E740481C1C}">
                <a14:useLocalDpi xmlns:a14="http://schemas.microsoft.com/office/drawing/2010/main" val="0"/>
              </a:ext>
            </a:extLst>
          </a:blip>
          <a:stretch>
            <a:fillRect/>
          </a:stretch>
        </p:blipFill>
        <p:spPr bwMode="gray">
          <a:xfrm>
            <a:off x="6816500" y="2452108"/>
            <a:ext cx="733862" cy="462370"/>
          </a:xfrm>
          <a:prstGeom prst="rect">
            <a:avLst/>
          </a:prstGeom>
        </p:spPr>
      </p:pic>
      <p:graphicFrame>
        <p:nvGraphicFramePr>
          <p:cNvPr id="93" name="Object 92"/>
          <p:cNvGraphicFramePr>
            <a:graphicFrameLocks/>
          </p:cNvGraphicFramePr>
          <p:nvPr>
            <p:custDataLst>
              <p:tags r:id="rId7"/>
            </p:custDataLst>
            <p:extLst>
              <p:ext uri="{D42A27DB-BD31-4B8C-83A1-F6EECF244321}">
                <p14:modId xmlns:p14="http://schemas.microsoft.com/office/powerpoint/2010/main" val="3010763133"/>
              </p:ext>
            </p:extLst>
          </p:nvPr>
        </p:nvGraphicFramePr>
        <p:xfrm>
          <a:off x="3238500" y="3917370"/>
          <a:ext cx="2581429" cy="1171575"/>
        </p:xfrm>
        <a:graphic>
          <a:graphicData uri="http://schemas.openxmlformats.org/presentationml/2006/ole">
            <mc:AlternateContent xmlns:mc="http://schemas.openxmlformats.org/markup-compatibility/2006">
              <mc:Choice xmlns:v="urn:schemas-microsoft-com:vml" Requires="v">
                <p:oleObj spid="_x0000_s988164" name="Chart" r:id="rId21" imgW="2583119" imgH="1173528" progId="MSGraph.Chart.8">
                  <p:embed followColorScheme="full"/>
                </p:oleObj>
              </mc:Choice>
              <mc:Fallback>
                <p:oleObj name="Chart" r:id="rId21" imgW="2583119" imgH="1173528" progId="MSGraph.Chart.8">
                  <p:embed followColorScheme="full"/>
                  <p:pic>
                    <p:nvPicPr>
                      <p:cNvPr id="0" name=""/>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38500" y="3917370"/>
                        <a:ext cx="2581429" cy="1171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4" name="Rectangle 93"/>
          <p:cNvSpPr>
            <a:spLocks noGrp="1" noChangeArrowheads="1"/>
          </p:cNvSpPr>
          <p:nvPr>
            <p:custDataLst>
              <p:tags r:id="rId8"/>
            </p:custDataLst>
          </p:nvPr>
        </p:nvSpPr>
        <p:spPr bwMode="gray">
          <a:xfrm>
            <a:off x="3240088" y="4368220"/>
            <a:ext cx="152400" cy="10953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r" defTabSz="913429" rtl="0" eaLnBrk="1" fontAlgn="base" latinLnBrk="0" hangingPunct="1">
              <a:lnSpc>
                <a:spcPct val="90000"/>
              </a:lnSpc>
              <a:spcBef>
                <a:spcPct val="0"/>
              </a:spcBef>
              <a:spcAft>
                <a:spcPct val="0"/>
              </a:spcAft>
              <a:buClr>
                <a:srgbClr val="3D3D3D"/>
              </a:buClr>
              <a:buSzTx/>
              <a:buFontTx/>
              <a:buNone/>
              <a:tabLst/>
              <a:defRPr/>
            </a:pPr>
            <a:fld id="{BE589AA9-58E8-40CF-BBE5-6C4354EF22C4}" type="datetime'''''''''''''''''''1''''''''0''''''''''''''0'''''''">
              <a:rPr kumimoji="0" lang="en-US" altLang="en-US" sz="800" b="0" i="0" u="none" strike="noStrike" kern="0" cap="none" spc="0" normalizeH="0" baseline="0" noProof="0">
                <a:ln>
                  <a:noFill/>
                </a:ln>
                <a:solidFill>
                  <a:srgbClr val="000000"/>
                </a:solidFill>
                <a:effectLst/>
                <a:uLnTx/>
                <a:uFillTx/>
                <a:latin typeface="Calibri"/>
              </a:rPr>
              <a:pPr marL="0" marR="0" lvl="0" indent="0" algn="r" defTabSz="913429" rtl="0" eaLnBrk="1" fontAlgn="base" latinLnBrk="0" hangingPunct="1">
                <a:lnSpc>
                  <a:spcPct val="90000"/>
                </a:lnSpc>
                <a:spcBef>
                  <a:spcPct val="0"/>
                </a:spcBef>
                <a:spcAft>
                  <a:spcPct val="0"/>
                </a:spcAft>
                <a:buClr>
                  <a:srgbClr val="3D3D3D"/>
                </a:buClr>
                <a:buSzTx/>
                <a:buFontTx/>
                <a:buNone/>
                <a:tabLst/>
                <a:defRPr/>
              </a:pPr>
              <a:t>100</a:t>
            </a:fld>
            <a:endParaRPr kumimoji="0" lang="en-US" sz="800" b="0" i="0" u="none" strike="noStrike" kern="0" cap="none" spc="0" normalizeH="0" baseline="0" noProof="0" dirty="0" smtClean="0">
              <a:ln>
                <a:noFill/>
              </a:ln>
              <a:solidFill>
                <a:srgbClr val="000000"/>
              </a:solidFill>
              <a:effectLst/>
              <a:uLnTx/>
              <a:uFillTx/>
              <a:latin typeface="Calibri"/>
              <a:sym typeface="+mn-lt"/>
            </a:endParaRPr>
          </a:p>
        </p:txBody>
      </p:sp>
      <p:sp>
        <p:nvSpPr>
          <p:cNvPr id="95" name="Rectangle 94"/>
          <p:cNvSpPr>
            <a:spLocks noGrp="1" noChangeArrowheads="1"/>
          </p:cNvSpPr>
          <p:nvPr>
            <p:custDataLst>
              <p:tags r:id="rId9"/>
            </p:custDataLst>
          </p:nvPr>
        </p:nvSpPr>
        <p:spPr bwMode="gray">
          <a:xfrm>
            <a:off x="3240088" y="4177720"/>
            <a:ext cx="152400" cy="10953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r" defTabSz="913429" rtl="0" eaLnBrk="1" fontAlgn="base" latinLnBrk="0" hangingPunct="1">
              <a:lnSpc>
                <a:spcPct val="90000"/>
              </a:lnSpc>
              <a:spcBef>
                <a:spcPct val="0"/>
              </a:spcBef>
              <a:spcAft>
                <a:spcPct val="0"/>
              </a:spcAft>
              <a:buClr>
                <a:srgbClr val="3D3D3D"/>
              </a:buClr>
              <a:buSzTx/>
              <a:buFontTx/>
              <a:buNone/>
              <a:tabLst/>
              <a:defRPr/>
            </a:pPr>
            <a:fld id="{CD10E206-10E7-4180-98FA-B75E439F1DDD}" type="datetime'''''''200'''''''">
              <a:rPr kumimoji="0" lang="en-US" altLang="en-US" sz="800" b="0" i="0" u="none" strike="noStrike" kern="0" cap="none" spc="0" normalizeH="0" baseline="0" noProof="0">
                <a:ln>
                  <a:noFill/>
                </a:ln>
                <a:solidFill>
                  <a:srgbClr val="000000"/>
                </a:solidFill>
                <a:effectLst/>
                <a:uLnTx/>
                <a:uFillTx/>
                <a:latin typeface="Calibri"/>
              </a:rPr>
              <a:pPr marL="0" marR="0" lvl="0" indent="0" algn="r" defTabSz="913429" rtl="0" eaLnBrk="1" fontAlgn="base" latinLnBrk="0" hangingPunct="1">
                <a:lnSpc>
                  <a:spcPct val="90000"/>
                </a:lnSpc>
                <a:spcBef>
                  <a:spcPct val="0"/>
                </a:spcBef>
                <a:spcAft>
                  <a:spcPct val="0"/>
                </a:spcAft>
                <a:buClr>
                  <a:srgbClr val="3D3D3D"/>
                </a:buClr>
                <a:buSzTx/>
                <a:buFontTx/>
                <a:buNone/>
                <a:tabLst/>
                <a:defRPr/>
              </a:pPr>
              <a:t>200</a:t>
            </a:fld>
            <a:endParaRPr kumimoji="0" lang="en-US" sz="800" b="0" i="0" u="none" strike="noStrike" kern="0" cap="none" spc="0" normalizeH="0" baseline="0" noProof="0" dirty="0" smtClean="0">
              <a:ln>
                <a:noFill/>
              </a:ln>
              <a:solidFill>
                <a:srgbClr val="000000"/>
              </a:solidFill>
              <a:effectLst/>
              <a:uLnTx/>
              <a:uFillTx/>
              <a:latin typeface="Calibri"/>
              <a:sym typeface="+mn-lt"/>
            </a:endParaRPr>
          </a:p>
        </p:txBody>
      </p:sp>
      <p:sp>
        <p:nvSpPr>
          <p:cNvPr id="96" name="Rectangle 95"/>
          <p:cNvSpPr>
            <a:spLocks noGrp="1" noChangeArrowheads="1"/>
          </p:cNvSpPr>
          <p:nvPr>
            <p:custDataLst>
              <p:tags r:id="rId10"/>
            </p:custDataLst>
          </p:nvPr>
        </p:nvSpPr>
        <p:spPr bwMode="gray">
          <a:xfrm>
            <a:off x="3341688" y="4549195"/>
            <a:ext cx="50800" cy="10953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r" defTabSz="913429" rtl="0" eaLnBrk="1" fontAlgn="base" latinLnBrk="0" hangingPunct="1">
              <a:lnSpc>
                <a:spcPct val="90000"/>
              </a:lnSpc>
              <a:spcBef>
                <a:spcPct val="0"/>
              </a:spcBef>
              <a:spcAft>
                <a:spcPct val="0"/>
              </a:spcAft>
              <a:buClr>
                <a:srgbClr val="3D3D3D"/>
              </a:buClr>
              <a:buSzTx/>
              <a:buFontTx/>
              <a:buNone/>
              <a:tabLst/>
              <a:defRPr/>
            </a:pPr>
            <a:fld id="{F789A256-0AEB-40E4-8B3B-1CCB522B5FFB}" type="datetime'''''''''''''''''''''''''''''''''''''0'''''''''''''''''''''''''">
              <a:rPr kumimoji="0" lang="en-US" altLang="en-US" sz="800" b="0" i="0" u="none" strike="noStrike" kern="0" cap="none" spc="0" normalizeH="0" baseline="0" noProof="0">
                <a:ln>
                  <a:noFill/>
                </a:ln>
                <a:solidFill>
                  <a:srgbClr val="000000"/>
                </a:solidFill>
                <a:effectLst/>
                <a:uLnTx/>
                <a:uFillTx/>
                <a:latin typeface="Calibri"/>
              </a:rPr>
              <a:pPr marL="0" marR="0" lvl="0" indent="0" algn="r" defTabSz="913429" rtl="0" eaLnBrk="1" fontAlgn="base" latinLnBrk="0" hangingPunct="1">
                <a:lnSpc>
                  <a:spcPct val="90000"/>
                </a:lnSpc>
                <a:spcBef>
                  <a:spcPct val="0"/>
                </a:spcBef>
                <a:spcAft>
                  <a:spcPct val="0"/>
                </a:spcAft>
                <a:buClr>
                  <a:srgbClr val="3D3D3D"/>
                </a:buClr>
                <a:buSzTx/>
                <a:buFontTx/>
                <a:buNone/>
                <a:tabLst/>
                <a:defRPr/>
              </a:pPr>
              <a:t>0</a:t>
            </a:fld>
            <a:endParaRPr kumimoji="0" lang="en-US" sz="800" b="0" i="0" u="none" strike="noStrike" kern="0" cap="none" spc="0" normalizeH="0" baseline="0" noProof="0" dirty="0" smtClean="0">
              <a:ln>
                <a:noFill/>
              </a:ln>
              <a:solidFill>
                <a:srgbClr val="000000"/>
              </a:solidFill>
              <a:effectLst/>
              <a:uLnTx/>
              <a:uFillTx/>
              <a:latin typeface="Calibri"/>
              <a:sym typeface="+mn-lt"/>
            </a:endParaRPr>
          </a:p>
        </p:txBody>
      </p:sp>
      <p:sp>
        <p:nvSpPr>
          <p:cNvPr id="97" name="Text Placeholder 49"/>
          <p:cNvSpPr>
            <a:spLocks noGrp="1"/>
          </p:cNvSpPr>
          <p:nvPr>
            <p:custDataLst>
              <p:tags r:id="rId11"/>
            </p:custDataLst>
          </p:nvPr>
        </p:nvSpPr>
        <p:spPr bwMode="auto">
          <a:xfrm>
            <a:off x="5165725" y="4661908"/>
            <a:ext cx="222250" cy="12382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3D3D3D"/>
              </a:buClr>
              <a:buSzTx/>
              <a:buFontTx/>
              <a:buNone/>
              <a:tabLst/>
              <a:defRPr/>
            </a:pPr>
            <a:fld id="{BA24CAB3-CE3E-443B-A583-8EFF79101D06}" type="datetime'''''20''''''''''''''''''''''''1''9'''''''">
              <a:rPr kumimoji="0" lang="en-US" altLang="en-US" sz="816" b="0" i="0" u="none" strike="noStrike" kern="0" cap="none" spc="0" normalizeH="0" baseline="0" noProof="0">
                <a:ln>
                  <a:noFill/>
                </a:ln>
                <a:solidFill>
                  <a:srgbClr val="000000"/>
                </a:solidFill>
                <a:effectLst/>
                <a:uLnTx/>
                <a:uFillTx/>
                <a:latin typeface="Calibri"/>
              </a:rPr>
              <a:pPr marL="0" marR="0" lvl="0" indent="0" algn="l" defTabSz="895350" rtl="0" eaLnBrk="1" fontAlgn="base" latinLnBrk="0" hangingPunct="1">
                <a:lnSpc>
                  <a:spcPct val="100000"/>
                </a:lnSpc>
                <a:spcBef>
                  <a:spcPct val="0"/>
                </a:spcBef>
                <a:spcAft>
                  <a:spcPct val="0"/>
                </a:spcAft>
                <a:buClr>
                  <a:srgbClr val="3D3D3D"/>
                </a:buClr>
                <a:buSzTx/>
                <a:buFontTx/>
                <a:buNone/>
                <a:tabLst/>
                <a:defRPr/>
              </a:pPr>
              <a:t>2019</a:t>
            </a:fld>
            <a:endParaRPr kumimoji="0" lang="en-ZA" sz="816" b="0" i="0" u="none" strike="noStrike" kern="0" cap="none" spc="0" normalizeH="0" baseline="0" noProof="0" dirty="0">
              <a:ln>
                <a:noFill/>
              </a:ln>
              <a:solidFill>
                <a:srgbClr val="000000"/>
              </a:solidFill>
              <a:effectLst/>
              <a:uLnTx/>
              <a:uFillTx/>
              <a:latin typeface="Calibri"/>
              <a:sym typeface="+mn-lt"/>
            </a:endParaRPr>
          </a:p>
        </p:txBody>
      </p:sp>
      <p:sp>
        <p:nvSpPr>
          <p:cNvPr id="98" name="Text Placeholder 48"/>
          <p:cNvSpPr>
            <a:spLocks noGrp="1"/>
          </p:cNvSpPr>
          <p:nvPr>
            <p:custDataLst>
              <p:tags r:id="rId12"/>
            </p:custDataLst>
          </p:nvPr>
        </p:nvSpPr>
        <p:spPr bwMode="auto">
          <a:xfrm>
            <a:off x="4432300" y="4661908"/>
            <a:ext cx="222250" cy="12382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3D3D3D"/>
              </a:buClr>
              <a:buSzTx/>
              <a:buFontTx/>
              <a:buNone/>
              <a:tabLst/>
              <a:defRPr/>
            </a:pPr>
            <a:fld id="{1C9A3841-1145-4FE3-8378-851D57057B4F}" type="datetime'2''''''''''''''''''''''''''''''01''''''''''''6'''''''''''">
              <a:rPr kumimoji="0" lang="en-US" altLang="en-US" sz="816" b="0" i="0" u="none" strike="noStrike" kern="0" cap="none" spc="0" normalizeH="0" baseline="0" noProof="0">
                <a:ln>
                  <a:noFill/>
                </a:ln>
                <a:solidFill>
                  <a:srgbClr val="000000"/>
                </a:solidFill>
                <a:effectLst/>
                <a:uLnTx/>
                <a:uFillTx/>
                <a:latin typeface="Calibri"/>
              </a:rPr>
              <a:pPr marL="0" marR="0" lvl="0" indent="0" algn="l" defTabSz="895350" rtl="0" eaLnBrk="1" fontAlgn="base" latinLnBrk="0" hangingPunct="1">
                <a:lnSpc>
                  <a:spcPct val="100000"/>
                </a:lnSpc>
                <a:spcBef>
                  <a:spcPct val="0"/>
                </a:spcBef>
                <a:spcAft>
                  <a:spcPct val="0"/>
                </a:spcAft>
                <a:buClr>
                  <a:srgbClr val="3D3D3D"/>
                </a:buClr>
                <a:buSzTx/>
                <a:buFontTx/>
                <a:buNone/>
                <a:tabLst/>
                <a:defRPr/>
              </a:pPr>
              <a:t>2016</a:t>
            </a:fld>
            <a:endParaRPr kumimoji="0" lang="en-ZA" sz="816" b="0" i="0" u="none" strike="noStrike" kern="0" cap="none" spc="0" normalizeH="0" baseline="0" noProof="0" dirty="0">
              <a:ln>
                <a:noFill/>
              </a:ln>
              <a:solidFill>
                <a:srgbClr val="000000"/>
              </a:solidFill>
              <a:effectLst/>
              <a:uLnTx/>
              <a:uFillTx/>
              <a:latin typeface="Calibri"/>
              <a:sym typeface="+mn-lt"/>
            </a:endParaRPr>
          </a:p>
        </p:txBody>
      </p:sp>
      <p:sp>
        <p:nvSpPr>
          <p:cNvPr id="99" name="Text Placeholder 47"/>
          <p:cNvSpPr>
            <a:spLocks noGrp="1"/>
          </p:cNvSpPr>
          <p:nvPr>
            <p:custDataLst>
              <p:tags r:id="rId13"/>
            </p:custDataLst>
          </p:nvPr>
        </p:nvSpPr>
        <p:spPr bwMode="auto">
          <a:xfrm>
            <a:off x="3689350" y="4661908"/>
            <a:ext cx="222250" cy="12382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marL="0" marR="0" lvl="0" indent="0" algn="l" defTabSz="895350" rtl="0" eaLnBrk="1" fontAlgn="base" latinLnBrk="0" hangingPunct="1">
              <a:lnSpc>
                <a:spcPct val="100000"/>
              </a:lnSpc>
              <a:spcBef>
                <a:spcPct val="0"/>
              </a:spcBef>
              <a:spcAft>
                <a:spcPct val="0"/>
              </a:spcAft>
              <a:buClr>
                <a:srgbClr val="3D3D3D"/>
              </a:buClr>
              <a:buSzTx/>
              <a:buFontTx/>
              <a:buNone/>
              <a:tabLst/>
              <a:defRPr/>
            </a:pPr>
            <a:fld id="{B130978B-9A68-48C8-84B5-50DC576958AA}" type="datetime'2''0''''''''''''''''0''''''7'''''''''''">
              <a:rPr kumimoji="0" lang="en-US" altLang="en-US" sz="816" b="0" i="0" u="none" strike="noStrike" kern="0" cap="none" spc="0" normalizeH="0" baseline="0" noProof="0">
                <a:ln>
                  <a:noFill/>
                </a:ln>
                <a:solidFill>
                  <a:srgbClr val="000000"/>
                </a:solidFill>
                <a:effectLst/>
                <a:uLnTx/>
                <a:uFillTx/>
                <a:latin typeface="Calibri"/>
              </a:rPr>
              <a:pPr marL="0" marR="0" lvl="0" indent="0" algn="l" defTabSz="895350" rtl="0" eaLnBrk="1" fontAlgn="base" latinLnBrk="0" hangingPunct="1">
                <a:lnSpc>
                  <a:spcPct val="100000"/>
                </a:lnSpc>
                <a:spcBef>
                  <a:spcPct val="0"/>
                </a:spcBef>
                <a:spcAft>
                  <a:spcPct val="0"/>
                </a:spcAft>
                <a:buClr>
                  <a:srgbClr val="3D3D3D"/>
                </a:buClr>
                <a:buSzTx/>
                <a:buFontTx/>
                <a:buNone/>
                <a:tabLst/>
                <a:defRPr/>
              </a:pPr>
              <a:t>2007</a:t>
            </a:fld>
            <a:endParaRPr kumimoji="0" lang="en-ZA" sz="816" b="0" i="0" u="none" strike="noStrike" kern="0" cap="none" spc="0" normalizeH="0" baseline="0" noProof="0" dirty="0">
              <a:ln>
                <a:noFill/>
              </a:ln>
              <a:solidFill>
                <a:srgbClr val="000000"/>
              </a:solidFill>
              <a:effectLst/>
              <a:uLnTx/>
              <a:uFillTx/>
              <a:latin typeface="Calibri"/>
              <a:sym typeface="+mn-lt"/>
            </a:endParaRPr>
          </a:p>
        </p:txBody>
      </p:sp>
      <p:grpSp>
        <p:nvGrpSpPr>
          <p:cNvPr id="100" name="Group 99"/>
          <p:cNvGrpSpPr/>
          <p:nvPr/>
        </p:nvGrpSpPr>
        <p:grpSpPr>
          <a:xfrm>
            <a:off x="3214688" y="3840944"/>
            <a:ext cx="2628990" cy="1050701"/>
            <a:chOff x="6010275" y="5229225"/>
            <a:chExt cx="2714625" cy="885825"/>
          </a:xfrm>
        </p:grpSpPr>
        <p:sp>
          <p:nvSpPr>
            <p:cNvPr id="101" name="TextBox 100"/>
            <p:cNvSpPr txBox="1"/>
            <p:nvPr/>
          </p:nvSpPr>
          <p:spPr bwMode="gray">
            <a:xfrm>
              <a:off x="6096000" y="5275263"/>
              <a:ext cx="1781927" cy="12554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lvl="0" indent="0" defTabSz="895350" fontAlgn="base">
                <a:spcBef>
                  <a:spcPct val="0"/>
                </a:spcBef>
                <a:spcAft>
                  <a:spcPct val="0"/>
                </a:spcAft>
                <a:buClr>
                  <a:schemeClr val="tx2"/>
                </a:buClr>
                <a:defRPr sz="1600" baseline="0"/>
              </a:lvl1pPr>
              <a:lvl2pPr marL="193675" lvl="1" indent="-192088" defTabSz="895350" fontAlgn="base">
                <a:spcBef>
                  <a:spcPct val="0"/>
                </a:spcBef>
                <a:spcAft>
                  <a:spcPct val="0"/>
                </a:spcAft>
                <a:buClr>
                  <a:schemeClr val="tx2"/>
                </a:buClr>
                <a:buSzPct val="125000"/>
                <a:buFont typeface="Arial" charset="0"/>
                <a:buChar char="▪"/>
                <a:defRPr sz="1600" baseline="0"/>
              </a:lvl2pPr>
              <a:lvl3pPr marL="457200" lvl="2" indent="-261938" defTabSz="895350" fontAlgn="base">
                <a:spcBef>
                  <a:spcPct val="0"/>
                </a:spcBef>
                <a:spcAft>
                  <a:spcPct val="0"/>
                </a:spcAft>
                <a:buClr>
                  <a:schemeClr val="tx2"/>
                </a:buClr>
                <a:buSzPct val="120000"/>
                <a:buFont typeface="Arial" charset="0"/>
                <a:buChar char="–"/>
                <a:defRPr sz="1600" baseline="0"/>
              </a:lvl3pPr>
              <a:lvl4pPr marL="614363" lvl="3" indent="-155575" defTabSz="895350" fontAlgn="base">
                <a:spcBef>
                  <a:spcPct val="0"/>
                </a:spcBef>
                <a:spcAft>
                  <a:spcPct val="0"/>
                </a:spcAft>
                <a:buClr>
                  <a:schemeClr val="tx2"/>
                </a:buClr>
                <a:buSzPct val="120000"/>
                <a:buFont typeface="Arial" charset="0"/>
                <a:buChar char="▫"/>
                <a:defRPr sz="1600" baseline="0"/>
              </a:lvl4pPr>
              <a:lvl5pPr marL="749808" lvl="4" indent="-130175" defTabSz="895350" fontAlgn="base">
                <a:spcBef>
                  <a:spcPct val="0"/>
                </a:spcBef>
                <a:spcAft>
                  <a:spcPct val="0"/>
                </a:spcAft>
                <a:buClr>
                  <a:schemeClr val="tx2"/>
                </a:buClr>
                <a:buSzPct val="89000"/>
                <a:buFont typeface="Arial" charset="0"/>
                <a:buChar char="-"/>
                <a:defRPr sz="1600" baseline="0"/>
              </a:lvl5pPr>
              <a:lvl6pPr marL="749808" indent="-130175" defTabSz="895350" fontAlgn="base">
                <a:spcBef>
                  <a:spcPct val="0"/>
                </a:spcBef>
                <a:spcAft>
                  <a:spcPct val="0"/>
                </a:spcAft>
                <a:buClr>
                  <a:schemeClr val="tx2"/>
                </a:buClr>
                <a:buSzPct val="89000"/>
                <a:buFont typeface="Arial" charset="0"/>
                <a:buChar char="-"/>
                <a:defRPr sz="1600" baseline="0"/>
              </a:lvl6pPr>
              <a:lvl7pPr marL="749808" indent="-130175" defTabSz="895350" fontAlgn="base">
                <a:spcBef>
                  <a:spcPct val="0"/>
                </a:spcBef>
                <a:spcAft>
                  <a:spcPct val="0"/>
                </a:spcAft>
                <a:buClr>
                  <a:schemeClr val="tx2"/>
                </a:buClr>
                <a:buSzPct val="89000"/>
                <a:buFont typeface="Arial" charset="0"/>
                <a:buChar char="-"/>
                <a:defRPr sz="1600" baseline="0"/>
              </a:lvl7pPr>
              <a:lvl8pPr marL="749808" indent="-130175" defTabSz="895350" fontAlgn="base">
                <a:spcBef>
                  <a:spcPct val="0"/>
                </a:spcBef>
                <a:spcAft>
                  <a:spcPct val="0"/>
                </a:spcAft>
                <a:buClr>
                  <a:schemeClr val="tx2"/>
                </a:buClr>
                <a:buSzPct val="89000"/>
                <a:buFont typeface="Arial" charset="0"/>
                <a:buChar char="-"/>
                <a:defRPr sz="1600" baseline="0"/>
              </a:lvl8pPr>
              <a:lvl9pPr marL="749808" indent="-130175" defTabSz="895350" fontAlgn="base">
                <a:spcBef>
                  <a:spcPct val="0"/>
                </a:spcBef>
                <a:spcAft>
                  <a:spcPct val="0"/>
                </a:spcAft>
                <a:buClr>
                  <a:schemeClr val="tx2"/>
                </a:buClr>
                <a:buSzPct val="89000"/>
                <a:buFont typeface="Arial" charset="0"/>
                <a:buChar char="-"/>
                <a:defRPr sz="1600" baseline="0"/>
              </a:lvl9pPr>
            </a:lstStyle>
            <a:p>
              <a:pPr marL="0" marR="0" lvl="0" indent="0" defTabSz="895350" eaLnBrk="1" fontAlgn="base" latinLnBrk="0" hangingPunct="1">
                <a:lnSpc>
                  <a:spcPct val="100000"/>
                </a:lnSpc>
                <a:spcBef>
                  <a:spcPct val="0"/>
                </a:spcBef>
                <a:spcAft>
                  <a:spcPct val="0"/>
                </a:spcAft>
                <a:buClr>
                  <a:srgbClr val="3D3D3D"/>
                </a:buClr>
                <a:buSzTx/>
                <a:buFontTx/>
                <a:buNone/>
                <a:tabLst/>
                <a:defRPr/>
              </a:pPr>
              <a:r>
                <a:rPr kumimoji="0" lang="en-US" sz="816" b="0" i="0" u="none" strike="noStrike" kern="0" cap="none" spc="0" normalizeH="0" baseline="0" noProof="0" dirty="0">
                  <a:ln>
                    <a:noFill/>
                  </a:ln>
                  <a:solidFill>
                    <a:srgbClr val="FF0000"/>
                  </a:solidFill>
                  <a:effectLst/>
                  <a:uLnTx/>
                  <a:uFillTx/>
                  <a:latin typeface="Arial" charset="0"/>
                </a:rPr>
                <a:t>Ease of doing business rankings</a:t>
              </a:r>
            </a:p>
          </p:txBody>
        </p:sp>
        <p:sp>
          <p:nvSpPr>
            <p:cNvPr id="102" name="Rectangle 101"/>
            <p:cNvSpPr/>
            <p:nvPr/>
          </p:nvSpPr>
          <p:spPr bwMode="gray">
            <a:xfrm>
              <a:off x="6010275" y="5229225"/>
              <a:ext cx="2714625" cy="885825"/>
            </a:xfrm>
            <a:prstGeom prst="rect">
              <a:avLst/>
            </a:prstGeom>
            <a:noFill/>
            <a:ln w="9525"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ZA" sz="1632" b="0" i="0" u="none" strike="noStrike" kern="0" cap="none" spc="0" normalizeH="0" baseline="0" noProof="0" dirty="0" smtClean="0">
                <a:ln>
                  <a:noFill/>
                </a:ln>
                <a:solidFill>
                  <a:srgbClr val="000000"/>
                </a:solidFill>
                <a:effectLst/>
                <a:uLnTx/>
                <a:uFillTx/>
                <a:latin typeface="Calibri"/>
              </a:endParaRPr>
            </a:p>
          </p:txBody>
        </p:sp>
      </p:grpSp>
    </p:spTree>
    <p:extLst>
      <p:ext uri="{BB962C8B-B14F-4D97-AF65-F5344CB8AC3E}">
        <p14:creationId xmlns:p14="http://schemas.microsoft.com/office/powerpoint/2010/main" val="3271347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3738690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9189" name="think-cell Slide" r:id="rId13" imgW="347" imgH="346" progId="TCLayout.ActiveDocument.1">
                  <p:embed/>
                </p:oleObj>
              </mc:Choice>
              <mc:Fallback>
                <p:oleObj name="think-cell Slide" r:id="rId13" imgW="347" imgH="346"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1333500" y="376268"/>
            <a:ext cx="7518400" cy="369332"/>
          </a:xfrm>
        </p:spPr>
        <p:txBody>
          <a:bodyPr wrap="square" anchor="b" anchorCtr="0">
            <a:spAutoFit/>
          </a:bodyPr>
          <a:lstStyle/>
          <a:p>
            <a:r>
              <a:rPr lang="en-US" sz="2400" b="0" dirty="0" smtClean="0">
                <a:solidFill>
                  <a:srgbClr val="FFFFFF"/>
                </a:solidFill>
                <a:latin typeface="Calibri"/>
                <a:ea typeface="Verdana" panose="020B0604030504040204" pitchFamily="34" charset="0"/>
                <a:cs typeface="Calibri"/>
              </a:rPr>
              <a:t>Nigeria </a:t>
            </a:r>
            <a:r>
              <a:rPr lang="en-US" sz="2400" b="0" dirty="0">
                <a:solidFill>
                  <a:srgbClr val="FFFFFF"/>
                </a:solidFill>
                <a:latin typeface="Calibri"/>
                <a:ea typeface="Verdana" panose="020B0604030504040204" pitchFamily="34" charset="0"/>
                <a:cs typeface="Calibri"/>
              </a:rPr>
              <a:t>is considered a difficult place to do business</a:t>
            </a:r>
            <a:endParaRPr lang="en-GB" sz="2400" b="0" dirty="0">
              <a:solidFill>
                <a:srgbClr val="FFFFFF"/>
              </a:solidFill>
              <a:latin typeface="Calibri"/>
              <a:ea typeface="Verdana" panose="020B0604030504040204" pitchFamily="34" charset="0"/>
              <a:cs typeface="Calibri"/>
            </a:endParaRPr>
          </a:p>
        </p:txBody>
      </p:sp>
      <p:sp>
        <p:nvSpPr>
          <p:cNvPr id="130" name="Rectangle 129"/>
          <p:cNvSpPr>
            <a:spLocks/>
          </p:cNvSpPr>
          <p:nvPr/>
        </p:nvSpPr>
        <p:spPr bwMode="gray">
          <a:xfrm>
            <a:off x="261108" y="899503"/>
            <a:ext cx="6862762" cy="5355729"/>
          </a:xfrm>
          <a:prstGeom prst="rect">
            <a:avLst/>
          </a:prstGeom>
          <a:solidFill>
            <a:srgbClr val="FFFFFF"/>
          </a:solidFill>
          <a:ln w="19050">
            <a:solidFill>
              <a:srgbClr val="DAF2E6"/>
            </a:solidFill>
            <a:miter lim="800000"/>
            <a:headEnd/>
            <a:tailEnd/>
          </a:ln>
          <a:effectLst>
            <a:outerShdw blurRad="50800" dist="38100" dir="2700000" algn="tl" rotWithShape="0">
              <a:prstClr val="black">
                <a:alpha val="40000"/>
              </a:prstClr>
            </a:outerShdw>
          </a:effectLst>
        </p:spPr>
        <p:txBody>
          <a:bodyPr vert="horz" wrap="none" lIns="91440" tIns="45720" rIns="91440" bIns="45720" numCol="1" anchor="ctr" anchorCtr="0" compatLnSpc="1">
            <a:prstTxWarp prst="textNoShape">
              <a:avLst/>
            </a:prstTxWarp>
          </a:bodyPr>
          <a:lstStyle/>
          <a:p>
            <a:pPr algn="ctr" fontAlgn="base">
              <a:spcBef>
                <a:spcPct val="0"/>
              </a:spcBef>
              <a:spcAft>
                <a:spcPct val="0"/>
              </a:spcAft>
            </a:pPr>
            <a:endParaRPr lang="en-ZA" sz="1000" kern="0" dirty="0">
              <a:solidFill>
                <a:srgbClr val="1F1F1F"/>
              </a:solidFill>
              <a:latin typeface="Verdana" panose="020B0604030504040204" pitchFamily="34" charset="0"/>
              <a:ea typeface="Verdana" panose="020B0604030504040204" pitchFamily="34" charset="0"/>
              <a:cs typeface="Verdana" panose="020B0604030504040204" pitchFamily="34" charset="0"/>
            </a:endParaRPr>
          </a:p>
        </p:txBody>
      </p:sp>
      <p:sp>
        <p:nvSpPr>
          <p:cNvPr id="131" name="Rectangle 130"/>
          <p:cNvSpPr/>
          <p:nvPr/>
        </p:nvSpPr>
        <p:spPr bwMode="gray">
          <a:xfrm>
            <a:off x="368186" y="1015337"/>
            <a:ext cx="8325423" cy="317336"/>
          </a:xfrm>
          <a:prstGeom prst="rect">
            <a:avLst/>
          </a:prstGeom>
          <a:noFill/>
          <a:ln w="127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smtClean="0">
              <a:ln>
                <a:noFill/>
              </a:ln>
              <a:solidFill>
                <a:srgbClr val="1F1F1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32" name="Object 131"/>
          <p:cNvGraphicFramePr>
            <a:graphicFrameLocks/>
          </p:cNvGraphicFramePr>
          <p:nvPr>
            <p:extLst>
              <p:ext uri="{D42A27DB-BD31-4B8C-83A1-F6EECF244321}">
                <p14:modId xmlns:p14="http://schemas.microsoft.com/office/powerpoint/2010/main" val="1490843281"/>
              </p:ext>
            </p:extLst>
          </p:nvPr>
        </p:nvGraphicFramePr>
        <p:xfrm>
          <a:off x="1589088" y="1279525"/>
          <a:ext cx="5067300" cy="928688"/>
        </p:xfrm>
        <a:graphic>
          <a:graphicData uri="http://schemas.openxmlformats.org/presentationml/2006/ole">
            <mc:AlternateContent xmlns:mc="http://schemas.openxmlformats.org/markup-compatibility/2006">
              <mc:Choice xmlns:v="urn:schemas-microsoft-com:vml" Requires="v">
                <p:oleObj spid="_x0000_s939190" name="Chart" r:id="rId15" imgW="5067300" imgH="927100" progId="MSGraph.Chart.8">
                  <p:embed followColorScheme="full"/>
                </p:oleObj>
              </mc:Choice>
              <mc:Fallback>
                <p:oleObj name="Chart" r:id="rId15" imgW="5067300" imgH="927100" progId="MSGraph.Chart.8">
                  <p:embed followColorScheme="full"/>
                  <p:pic>
                    <p:nvPicPr>
                      <p:cNvPr id="0" name=""/>
                      <p:cNvPicPr/>
                      <p:nvPr/>
                    </p:nvPicPr>
                    <p:blipFill>
                      <a:blip r:embed="rId16"/>
                      <a:stretch>
                        <a:fillRect/>
                      </a:stretch>
                    </p:blipFill>
                    <p:spPr>
                      <a:xfrm>
                        <a:off x="1589088" y="1279525"/>
                        <a:ext cx="5067300" cy="928688"/>
                      </a:xfrm>
                      <a:prstGeom prst="rect">
                        <a:avLst/>
                      </a:prstGeom>
                    </p:spPr>
                  </p:pic>
                </p:oleObj>
              </mc:Fallback>
            </mc:AlternateContent>
          </a:graphicData>
        </a:graphic>
      </p:graphicFrame>
      <p:graphicFrame>
        <p:nvGraphicFramePr>
          <p:cNvPr id="133" name="Object 132"/>
          <p:cNvGraphicFramePr>
            <a:graphicFrameLocks/>
          </p:cNvGraphicFramePr>
          <p:nvPr>
            <p:extLst>
              <p:ext uri="{D42A27DB-BD31-4B8C-83A1-F6EECF244321}">
                <p14:modId xmlns:p14="http://schemas.microsoft.com/office/powerpoint/2010/main" val="2731726113"/>
              </p:ext>
            </p:extLst>
          </p:nvPr>
        </p:nvGraphicFramePr>
        <p:xfrm>
          <a:off x="1589844" y="2077374"/>
          <a:ext cx="5067210" cy="952434"/>
        </p:xfrm>
        <a:graphic>
          <a:graphicData uri="http://schemas.openxmlformats.org/presentationml/2006/ole">
            <mc:AlternateContent xmlns:mc="http://schemas.openxmlformats.org/markup-compatibility/2006">
              <mc:Choice xmlns:v="urn:schemas-microsoft-com:vml" Requires="v">
                <p:oleObj spid="_x0000_s939191" name="Chart" r:id="rId17" imgW="5067300" imgH="952500" progId="MSGraph.Chart.8">
                  <p:embed followColorScheme="full"/>
                </p:oleObj>
              </mc:Choice>
              <mc:Fallback>
                <p:oleObj name="Chart" r:id="rId17" imgW="5067300" imgH="952500" progId="MSGraph.Chart.8">
                  <p:embed followColorScheme="full"/>
                  <p:pic>
                    <p:nvPicPr>
                      <p:cNvPr id="0" name=""/>
                      <p:cNvPicPr/>
                      <p:nvPr/>
                    </p:nvPicPr>
                    <p:blipFill>
                      <a:blip r:embed="rId18"/>
                      <a:stretch>
                        <a:fillRect/>
                      </a:stretch>
                    </p:blipFill>
                    <p:spPr>
                      <a:xfrm>
                        <a:off x="1589844" y="2077374"/>
                        <a:ext cx="5067210" cy="952434"/>
                      </a:xfrm>
                      <a:prstGeom prst="rect">
                        <a:avLst/>
                      </a:prstGeom>
                    </p:spPr>
                  </p:pic>
                </p:oleObj>
              </mc:Fallback>
            </mc:AlternateContent>
          </a:graphicData>
        </a:graphic>
      </p:graphicFrame>
      <p:graphicFrame>
        <p:nvGraphicFramePr>
          <p:cNvPr id="134" name="Object 133"/>
          <p:cNvGraphicFramePr>
            <a:graphicFrameLocks/>
          </p:cNvGraphicFramePr>
          <p:nvPr>
            <p:extLst>
              <p:ext uri="{D42A27DB-BD31-4B8C-83A1-F6EECF244321}">
                <p14:modId xmlns:p14="http://schemas.microsoft.com/office/powerpoint/2010/main" val="3583164022"/>
              </p:ext>
            </p:extLst>
          </p:nvPr>
        </p:nvGraphicFramePr>
        <p:xfrm>
          <a:off x="1589088" y="2955925"/>
          <a:ext cx="5067300" cy="1052513"/>
        </p:xfrm>
        <a:graphic>
          <a:graphicData uri="http://schemas.openxmlformats.org/presentationml/2006/ole">
            <mc:AlternateContent xmlns:mc="http://schemas.openxmlformats.org/markup-compatibility/2006">
              <mc:Choice xmlns:v="urn:schemas-microsoft-com:vml" Requires="v">
                <p:oleObj spid="_x0000_s939192" name="Chart" r:id="rId19" imgW="5067300" imgH="1054100" progId="MSGraph.Chart.8">
                  <p:embed followColorScheme="full"/>
                </p:oleObj>
              </mc:Choice>
              <mc:Fallback>
                <p:oleObj name="Chart" r:id="rId19" imgW="5067300" imgH="1054100" progId="MSGraph.Chart.8">
                  <p:embed followColorScheme="full"/>
                  <p:pic>
                    <p:nvPicPr>
                      <p:cNvPr id="0" name=""/>
                      <p:cNvPicPr/>
                      <p:nvPr/>
                    </p:nvPicPr>
                    <p:blipFill>
                      <a:blip r:embed="rId20"/>
                      <a:stretch>
                        <a:fillRect/>
                      </a:stretch>
                    </p:blipFill>
                    <p:spPr>
                      <a:xfrm>
                        <a:off x="1589088" y="2955925"/>
                        <a:ext cx="5067300" cy="1052513"/>
                      </a:xfrm>
                      <a:prstGeom prst="rect">
                        <a:avLst/>
                      </a:prstGeom>
                    </p:spPr>
                  </p:pic>
                </p:oleObj>
              </mc:Fallback>
            </mc:AlternateContent>
          </a:graphicData>
        </a:graphic>
      </p:graphicFrame>
      <p:graphicFrame>
        <p:nvGraphicFramePr>
          <p:cNvPr id="136" name="Object 135"/>
          <p:cNvGraphicFramePr>
            <a:graphicFrameLocks/>
          </p:cNvGraphicFramePr>
          <p:nvPr>
            <p:extLst>
              <p:ext uri="{D42A27DB-BD31-4B8C-83A1-F6EECF244321}">
                <p14:modId xmlns:p14="http://schemas.microsoft.com/office/powerpoint/2010/main" val="2124461989"/>
              </p:ext>
            </p:extLst>
          </p:nvPr>
        </p:nvGraphicFramePr>
        <p:xfrm>
          <a:off x="1589088" y="4705350"/>
          <a:ext cx="5067300" cy="966788"/>
        </p:xfrm>
        <a:graphic>
          <a:graphicData uri="http://schemas.openxmlformats.org/presentationml/2006/ole">
            <mc:AlternateContent xmlns:mc="http://schemas.openxmlformats.org/markup-compatibility/2006">
              <mc:Choice xmlns:v="urn:schemas-microsoft-com:vml" Requires="v">
                <p:oleObj spid="_x0000_s939193" name="Chart" r:id="rId21" imgW="5067300" imgH="965200" progId="MSGraph.Chart.8">
                  <p:embed followColorScheme="full"/>
                </p:oleObj>
              </mc:Choice>
              <mc:Fallback>
                <p:oleObj name="Chart" r:id="rId21" imgW="5067300" imgH="965200" progId="MSGraph.Chart.8">
                  <p:embed followColorScheme="full"/>
                  <p:pic>
                    <p:nvPicPr>
                      <p:cNvPr id="0" name=""/>
                      <p:cNvPicPr/>
                      <p:nvPr/>
                    </p:nvPicPr>
                    <p:blipFill>
                      <a:blip r:embed="rId22"/>
                      <a:stretch>
                        <a:fillRect/>
                      </a:stretch>
                    </p:blipFill>
                    <p:spPr>
                      <a:xfrm>
                        <a:off x="1589088" y="4705350"/>
                        <a:ext cx="5067300" cy="966788"/>
                      </a:xfrm>
                      <a:prstGeom prst="rect">
                        <a:avLst/>
                      </a:prstGeom>
                    </p:spPr>
                  </p:pic>
                </p:oleObj>
              </mc:Fallback>
            </mc:AlternateContent>
          </a:graphicData>
        </a:graphic>
      </p:graphicFrame>
      <p:sp>
        <p:nvSpPr>
          <p:cNvPr id="137" name="Text Placeholder 56"/>
          <p:cNvSpPr>
            <a:spLocks noGrp="1"/>
          </p:cNvSpPr>
          <p:nvPr/>
        </p:nvSpPr>
        <p:spPr bwMode="auto">
          <a:xfrm>
            <a:off x="3885369" y="5590925"/>
            <a:ext cx="409575" cy="168275"/>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339966"/>
              </a:buClr>
            </a:pPr>
            <a:r>
              <a:rPr lang="en-US" sz="10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t>Kenya</a:t>
            </a:r>
            <a:endParaRPr lang="en-US" sz="1000" dirty="0">
              <a:solidFill>
                <a:srgbClr val="1F1F1F"/>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p:txBody>
      </p:sp>
      <p:sp>
        <p:nvSpPr>
          <p:cNvPr id="138" name="Text Placeholder 57"/>
          <p:cNvSpPr>
            <a:spLocks noGrp="1"/>
          </p:cNvSpPr>
          <p:nvPr/>
        </p:nvSpPr>
        <p:spPr bwMode="auto">
          <a:xfrm>
            <a:off x="4571169" y="5590925"/>
            <a:ext cx="449263" cy="168275"/>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339966"/>
              </a:buClr>
            </a:pPr>
            <a:fld id="{8DC41248-3923-4CB8-8C9F-6AF2628FA5A0}" type="datetime'''''''''A''''''n''''''''''''''''g''o''''''''''''''l''a'">
              <a:rPr lang="en-US" sz="1000">
                <a:solidFill>
                  <a:srgbClr val="1F1F1F"/>
                </a:solidFill>
                <a:latin typeface="Verdana" panose="020B0604030504040204" pitchFamily="34" charset="0"/>
                <a:ea typeface="Verdana" panose="020B0604030504040204" pitchFamily="34" charset="0"/>
                <a:cs typeface="Verdana" panose="020B0604030504040204" pitchFamily="34" charset="0"/>
              </a:rPr>
              <a:pPr>
                <a:buClr>
                  <a:srgbClr val="339966"/>
                </a:buClr>
              </a:pPr>
              <a:t>Angola</a:t>
            </a:fld>
            <a:endParaRPr lang="en-US" sz="1000" dirty="0">
              <a:solidFill>
                <a:srgbClr val="1F1F1F"/>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p:txBody>
      </p:sp>
      <p:sp>
        <p:nvSpPr>
          <p:cNvPr id="139" name="Text Placeholder 54"/>
          <p:cNvSpPr>
            <a:spLocks noGrp="1"/>
          </p:cNvSpPr>
          <p:nvPr/>
        </p:nvSpPr>
        <p:spPr bwMode="auto">
          <a:xfrm>
            <a:off x="2504244" y="5590925"/>
            <a:ext cx="431800" cy="168275"/>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339966"/>
              </a:buClr>
            </a:pPr>
            <a:r>
              <a:rPr lang="en-US" sz="1000" dirty="0" smtClean="0">
                <a:solidFill>
                  <a:srgbClr val="1F1F1F"/>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t>Ghana</a:t>
            </a:r>
            <a:endParaRPr lang="en-US" sz="1000" dirty="0">
              <a:solidFill>
                <a:srgbClr val="1F1F1F"/>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p:txBody>
      </p:sp>
      <p:sp>
        <p:nvSpPr>
          <p:cNvPr id="140" name="Text Placeholder 53"/>
          <p:cNvSpPr>
            <a:spLocks noGrp="1"/>
          </p:cNvSpPr>
          <p:nvPr/>
        </p:nvSpPr>
        <p:spPr bwMode="auto">
          <a:xfrm>
            <a:off x="1808919" y="5590925"/>
            <a:ext cx="457200" cy="168275"/>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339966"/>
              </a:buClr>
            </a:pPr>
            <a:fld id="{87CF4CEE-12E0-44D0-94E6-60CF41C6F087}" type="datetime'''''N''''''ig''''e''''''''''r''''''''''''''''i''''a'''''''''''">
              <a:rPr lang="en-US" sz="1000">
                <a:solidFill>
                  <a:srgbClr val="1F1F1F"/>
                </a:solidFill>
                <a:latin typeface="Verdana" panose="020B0604030504040204" pitchFamily="34" charset="0"/>
                <a:ea typeface="Verdana" panose="020B0604030504040204" pitchFamily="34" charset="0"/>
                <a:cs typeface="Verdana" panose="020B0604030504040204" pitchFamily="34" charset="0"/>
              </a:rPr>
              <a:pPr>
                <a:buClr>
                  <a:srgbClr val="339966"/>
                </a:buClr>
              </a:pPr>
              <a:t>Nigeria</a:t>
            </a:fld>
            <a:endParaRPr lang="en-US" sz="1000" dirty="0">
              <a:solidFill>
                <a:srgbClr val="1F1F1F"/>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p:txBody>
      </p:sp>
      <p:sp>
        <p:nvSpPr>
          <p:cNvPr id="141" name="Text Placeholder 55"/>
          <p:cNvSpPr>
            <a:spLocks noGrp="1"/>
          </p:cNvSpPr>
          <p:nvPr/>
        </p:nvSpPr>
        <p:spPr bwMode="auto">
          <a:xfrm>
            <a:off x="3190044" y="5590925"/>
            <a:ext cx="426399" cy="307777"/>
          </a:xfrm>
          <a:prstGeom prst="rect">
            <a:avLst/>
          </a:prstGeom>
          <a:noFill/>
          <a:extLst>
            <a:ext uri="{909E8E84-426E-40dd-AFC4-6F175D3DCCD1}">
              <a14:hiddenFill xmlns:a14="http://schemas.microsoft.com/office/drawing/2010/main" xmlns="">
                <a:solidFill>
                  <a:scrgbClr r="0" g="0" b="0"/>
                </a:solidFill>
              </a14:hiddenFill>
            </a:ext>
          </a:extLst>
        </p:spPr>
        <p:txBody>
          <a:bodyPr vert="horz" wrap="none" lIns="0" tIns="0" rIns="0" bIns="0" numCol="1" spcCol="0" rtlCol="0" anchor="t" anchorCtr="0">
            <a:sp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339966"/>
              </a:buClr>
            </a:pPr>
            <a:r>
              <a:rPr lang="en-US" sz="1000" dirty="0">
                <a:solidFill>
                  <a:srgbClr val="1F1F1F"/>
                </a:solidFill>
                <a:latin typeface="Verdana" panose="020B0604030504040204" pitchFamily="34" charset="0"/>
                <a:ea typeface="Verdana" panose="020B0604030504040204" pitchFamily="34" charset="0"/>
                <a:cs typeface="Verdana" panose="020B0604030504040204" pitchFamily="34" charset="0"/>
              </a:rPr>
              <a:t>South </a:t>
            </a:r>
            <a:r>
              <a:rPr lang="en-US" sz="10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t/>
            </a:r>
            <a:br>
              <a:rPr lang="en-US" sz="10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br>
            <a:r>
              <a:rPr lang="en-US" sz="1000" dirty="0" smtClean="0">
                <a:solidFill>
                  <a:srgbClr val="1F1F1F"/>
                </a:solidFill>
                <a:latin typeface="Verdana" panose="020B0604030504040204" pitchFamily="34" charset="0"/>
                <a:ea typeface="Verdana" panose="020B0604030504040204" pitchFamily="34" charset="0"/>
                <a:cs typeface="Verdana" panose="020B0604030504040204" pitchFamily="34" charset="0"/>
              </a:rPr>
              <a:t>Africa</a:t>
            </a:r>
            <a:endParaRPr lang="en-US" sz="1000" dirty="0">
              <a:solidFill>
                <a:srgbClr val="1F1F1F"/>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p:txBody>
      </p:sp>
      <p:sp>
        <p:nvSpPr>
          <p:cNvPr id="142" name="Text Placeholder 5"/>
          <p:cNvSpPr>
            <a:spLocks noGrp="1"/>
          </p:cNvSpPr>
          <p:nvPr/>
        </p:nvSpPr>
        <p:spPr bwMode="auto">
          <a:xfrm>
            <a:off x="5266494" y="5590925"/>
            <a:ext cx="527050" cy="1682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339966"/>
              </a:buClr>
            </a:pPr>
            <a:fld id="{A3EE0899-BB7C-4B41-94C3-057FA0C747D4}" type="datetime'R''''w''''a''''''''''''''''''''''''''''nd''a'''''''''''''">
              <a:rPr lang="en-US" sz="1000">
                <a:solidFill>
                  <a:srgbClr val="1F1F1F"/>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pPr>
                <a:buClr>
                  <a:srgbClr val="339966"/>
                </a:buClr>
              </a:pPr>
              <a:t>Rwanda</a:t>
            </a:fld>
            <a:endParaRPr lang="en-ZA" sz="1000" dirty="0">
              <a:solidFill>
                <a:srgbClr val="1F1F1F"/>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p:txBody>
      </p:sp>
      <p:sp>
        <p:nvSpPr>
          <p:cNvPr id="143" name="Text Placeholder 4"/>
          <p:cNvSpPr>
            <a:spLocks noGrp="1"/>
          </p:cNvSpPr>
          <p:nvPr/>
        </p:nvSpPr>
        <p:spPr bwMode="auto">
          <a:xfrm>
            <a:off x="5952294" y="5590925"/>
            <a:ext cx="509588" cy="1682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t" anchorCtr="0" compatLnSpc="1">
            <a:prstTxWarp prst="textNoShape">
              <a:avLst/>
            </a:prstTxWarp>
            <a:no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339966"/>
              </a:buClr>
            </a:pPr>
            <a:fld id="{02EF64EB-8DD4-4573-AE76-AAEF96B98ACE}" type="datetime'''G''''''''''e''o''''''''''r''''''g''i''''''a'''''''''''''">
              <a:rPr lang="en-US" sz="1000">
                <a:solidFill>
                  <a:srgbClr val="1F1F1F"/>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rPr>
              <a:pPr>
                <a:buClr>
                  <a:srgbClr val="339966"/>
                </a:buClr>
              </a:pPr>
              <a:t>Georgia</a:t>
            </a:fld>
            <a:endParaRPr lang="en-ZA" sz="1000" dirty="0">
              <a:solidFill>
                <a:srgbClr val="1F1F1F"/>
              </a:solidFill>
              <a:latin typeface="Verdana" panose="020B0604030504040204" pitchFamily="34" charset="0"/>
              <a:ea typeface="Verdana" panose="020B0604030504040204" pitchFamily="34" charset="0"/>
              <a:cs typeface="Verdana" panose="020B0604030504040204" pitchFamily="34" charset="0"/>
              <a:sym typeface="Arial" panose="020B0604020202020204" pitchFamily="34" charset="0"/>
            </a:endParaRPr>
          </a:p>
        </p:txBody>
      </p:sp>
      <p:pic>
        <p:nvPicPr>
          <p:cNvPr id="144" name="Picture 33" descr="ng"/>
          <p:cNvPicPr>
            <a:picLocks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gray">
          <a:xfrm>
            <a:off x="1904101" y="5960748"/>
            <a:ext cx="285885" cy="265909"/>
          </a:xfrm>
          <a:prstGeom prst="rect">
            <a:avLst/>
          </a:prstGeom>
          <a:noFill/>
          <a:extLst>
            <a:ext uri="{909E8E84-426E-40dd-AFC4-6F175D3DCCD1}">
              <a14:hiddenFill xmlns:a14="http://schemas.microsoft.com/office/drawing/2010/main" xmlns="">
                <a:solidFill>
                  <a:srgbClr val="FFFFFF"/>
                </a:solidFill>
              </a14:hiddenFill>
            </a:ext>
          </a:extLst>
        </p:spPr>
      </p:pic>
      <p:pic>
        <p:nvPicPr>
          <p:cNvPr id="145" name="Picture 51" descr="gh"/>
          <p:cNvPicPr>
            <a:picLocks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gray">
          <a:xfrm>
            <a:off x="2580854" y="5960748"/>
            <a:ext cx="285885" cy="265909"/>
          </a:xfrm>
          <a:prstGeom prst="rect">
            <a:avLst/>
          </a:prstGeom>
          <a:noFill/>
          <a:extLst>
            <a:ext uri="{909E8E84-426E-40dd-AFC4-6F175D3DCCD1}">
              <a14:hiddenFill xmlns:a14="http://schemas.microsoft.com/office/drawing/2010/main" xmlns="">
                <a:solidFill>
                  <a:srgbClr val="FFFFFF"/>
                </a:solidFill>
              </a14:hiddenFill>
            </a:ext>
          </a:extLst>
        </p:spPr>
      </p:pic>
      <p:pic>
        <p:nvPicPr>
          <p:cNvPr id="146" name="Picture 50" descr="za"/>
          <p:cNvPicPr>
            <a:picLocks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gray">
          <a:xfrm>
            <a:off x="3236154" y="5960748"/>
            <a:ext cx="285885" cy="265909"/>
          </a:xfrm>
          <a:prstGeom prst="rect">
            <a:avLst/>
          </a:prstGeom>
          <a:noFill/>
          <a:extLst>
            <a:ext uri="{909E8E84-426E-40dd-AFC4-6F175D3DCCD1}">
              <a14:hiddenFill xmlns:a14="http://schemas.microsoft.com/office/drawing/2010/main" xmlns="">
                <a:solidFill>
                  <a:srgbClr val="FFFFFF"/>
                </a:solidFill>
              </a14:hiddenFill>
            </a:ext>
          </a:extLst>
        </p:spPr>
      </p:pic>
      <p:pic>
        <p:nvPicPr>
          <p:cNvPr id="147" name="Picture 48" descr="ke"/>
          <p:cNvPicPr>
            <a:picLocks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gray">
          <a:xfrm>
            <a:off x="3993292" y="5960748"/>
            <a:ext cx="285885" cy="265909"/>
          </a:xfrm>
          <a:prstGeom prst="rect">
            <a:avLst/>
          </a:prstGeom>
          <a:noFill/>
          <a:extLst>
            <a:ext uri="{909E8E84-426E-40dd-AFC4-6F175D3DCCD1}">
              <a14:hiddenFill xmlns:a14="http://schemas.microsoft.com/office/drawing/2010/main" xmlns="">
                <a:solidFill>
                  <a:srgbClr val="FFFFFF"/>
                </a:solidFill>
              </a14:hiddenFill>
            </a:ext>
          </a:extLst>
        </p:spPr>
      </p:pic>
      <p:pic>
        <p:nvPicPr>
          <p:cNvPr id="148" name="Picture 38" descr="ao"/>
          <p:cNvPicPr>
            <a:picLocks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gray">
          <a:xfrm>
            <a:off x="4656032" y="5962927"/>
            <a:ext cx="285885" cy="265909"/>
          </a:xfrm>
          <a:prstGeom prst="rect">
            <a:avLst/>
          </a:prstGeom>
          <a:noFill/>
          <a:extLst>
            <a:ext uri="{909E8E84-426E-40dd-AFC4-6F175D3DCCD1}">
              <a14:hiddenFill xmlns:a14="http://schemas.microsoft.com/office/drawing/2010/main" xmlns="">
                <a:solidFill>
                  <a:srgbClr val="FFFFFF"/>
                </a:solidFill>
              </a14:hiddenFill>
            </a:ext>
          </a:extLst>
        </p:spPr>
      </p:pic>
      <p:pic>
        <p:nvPicPr>
          <p:cNvPr id="149" name="Picture 49" descr="ge"/>
          <p:cNvPicPr>
            <a:picLocks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gray">
          <a:xfrm>
            <a:off x="6068470" y="5960748"/>
            <a:ext cx="285885" cy="265909"/>
          </a:xfrm>
          <a:prstGeom prst="rect">
            <a:avLst/>
          </a:prstGeom>
          <a:noFill/>
          <a:extLst>
            <a:ext uri="{909E8E84-426E-40dd-AFC4-6F175D3DCCD1}">
              <a14:hiddenFill xmlns:a14="http://schemas.microsoft.com/office/drawing/2010/main" xmlns="">
                <a:solidFill>
                  <a:srgbClr val="FFFFFF"/>
                </a:solidFill>
              </a14:hiddenFill>
            </a:ext>
          </a:extLst>
        </p:spPr>
      </p:pic>
      <p:sp>
        <p:nvSpPr>
          <p:cNvPr id="150" name="TextBox 5"/>
          <p:cNvSpPr txBox="1">
            <a:spLocks/>
          </p:cNvSpPr>
          <p:nvPr>
            <p:custDataLst>
              <p:tags r:id="rId3"/>
            </p:custDataLst>
          </p:nvPr>
        </p:nvSpPr>
        <p:spPr bwMode="gray">
          <a:xfrm>
            <a:off x="342069" y="1523337"/>
            <a:ext cx="1300162" cy="659192"/>
          </a:xfrm>
          <a:prstGeom prst="rect">
            <a:avLst/>
          </a:prstGeom>
          <a:gradFill>
            <a:gsLst>
              <a:gs pos="0">
                <a:srgbClr val="75D1A3"/>
              </a:gs>
              <a:gs pos="100000">
                <a:srgbClr val="75D1A3">
                  <a:gamma/>
                  <a:shade val="56078"/>
                  <a:invGamma/>
                </a:srgbClr>
              </a:gs>
            </a:gsLst>
            <a:lin ang="2700000" scaled="1"/>
          </a:gradFill>
          <a:ln w="9525">
            <a:noFill/>
          </a:ln>
          <a:effectLst/>
          <a:extLst/>
        </p:spPr>
        <p:txBody>
          <a:bodyPr vert="horz" wrap="square" lIns="76200" tIns="76200" rIns="76200" bIns="7620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895350" eaLnBrk="1" fontAlgn="base" latinLnBrk="0" hangingPunct="1">
              <a:lnSpc>
                <a:spcPct val="100000"/>
              </a:lnSpc>
              <a:spcBef>
                <a:spcPct val="0"/>
              </a:spcBef>
              <a:spcAft>
                <a:spcPct val="0"/>
              </a:spcAft>
              <a:buClr>
                <a:srgbClr val="339966"/>
              </a:buClr>
              <a:buSzTx/>
              <a:buFontTx/>
              <a:buNone/>
              <a:tabLst/>
              <a:defRPr/>
            </a:pPr>
            <a:r>
              <a:rPr kumimoji="0" lang="en-US" sz="10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Overall: Ease of doing business</a:t>
            </a:r>
          </a:p>
        </p:txBody>
      </p:sp>
      <p:sp>
        <p:nvSpPr>
          <p:cNvPr id="151" name="TextBox 5"/>
          <p:cNvSpPr txBox="1">
            <a:spLocks/>
          </p:cNvSpPr>
          <p:nvPr>
            <p:custDataLst>
              <p:tags r:id="rId4"/>
            </p:custDataLst>
          </p:nvPr>
        </p:nvSpPr>
        <p:spPr bwMode="gray">
          <a:xfrm>
            <a:off x="677032" y="3150542"/>
            <a:ext cx="965816" cy="702448"/>
          </a:xfrm>
          <a:prstGeom prst="rect">
            <a:avLst/>
          </a:prstGeom>
          <a:gradFill>
            <a:gsLst>
              <a:gs pos="0">
                <a:srgbClr val="DAF2E6">
                  <a:lumMod val="90000"/>
                </a:srgbClr>
              </a:gs>
              <a:gs pos="43000">
                <a:srgbClr val="DAF2E6">
                  <a:shade val="93000"/>
                  <a:satMod val="130000"/>
                </a:srgbClr>
              </a:gs>
              <a:gs pos="100000">
                <a:srgbClr val="DAF2E6"/>
              </a:gs>
            </a:gsLst>
            <a:lin ang="16200000" scaled="0"/>
          </a:gradFill>
          <a:ln w="9525">
            <a:noFill/>
          </a:ln>
          <a:effectLst/>
          <a:extLst/>
        </p:spPr>
        <p:txBody>
          <a:bodyPr vert="horz" wrap="square" lIns="76200" tIns="76200" rIns="76200" bIns="7620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895350" eaLnBrk="1" fontAlgn="base" latinLnBrk="0" hangingPunct="1">
              <a:lnSpc>
                <a:spcPct val="100000"/>
              </a:lnSpc>
              <a:spcBef>
                <a:spcPct val="0"/>
              </a:spcBef>
              <a:spcAft>
                <a:spcPct val="0"/>
              </a:spcAft>
              <a:buClr>
                <a:srgbClr val="339966"/>
              </a:buClr>
              <a:buSzTx/>
              <a:buFontTx/>
              <a:buNone/>
              <a:tabLst/>
              <a:defRPr/>
            </a:pPr>
            <a:r>
              <a:rPr kumimoji="0" lang="en-US" sz="1000" b="1" i="0" u="none" strike="noStrike" kern="0" cap="none" spc="0" normalizeH="0" baseline="0" noProof="0" dirty="0">
                <a:ln>
                  <a:noFill/>
                </a:ln>
                <a:solidFill>
                  <a:srgbClr val="339966"/>
                </a:solidFill>
                <a:effectLst/>
                <a:uLnTx/>
                <a:uFillTx/>
                <a:latin typeface="Verdana" panose="020B0604030504040204" pitchFamily="34" charset="0"/>
                <a:ea typeface="Verdana" panose="020B0604030504040204" pitchFamily="34" charset="0"/>
                <a:cs typeface="Verdana" panose="020B0604030504040204" pitchFamily="34" charset="0"/>
              </a:rPr>
              <a:t>Getting electricity</a:t>
            </a:r>
          </a:p>
        </p:txBody>
      </p:sp>
      <p:sp>
        <p:nvSpPr>
          <p:cNvPr id="152" name="TextBox 5"/>
          <p:cNvSpPr txBox="1">
            <a:spLocks/>
          </p:cNvSpPr>
          <p:nvPr>
            <p:custDataLst>
              <p:tags r:id="rId5"/>
            </p:custDataLst>
          </p:nvPr>
        </p:nvSpPr>
        <p:spPr bwMode="gray">
          <a:xfrm>
            <a:off x="677032" y="4047298"/>
            <a:ext cx="965816" cy="702448"/>
          </a:xfrm>
          <a:prstGeom prst="rect">
            <a:avLst/>
          </a:prstGeom>
          <a:gradFill>
            <a:gsLst>
              <a:gs pos="0">
                <a:srgbClr val="DAF2E6">
                  <a:lumMod val="90000"/>
                </a:srgbClr>
              </a:gs>
              <a:gs pos="43000">
                <a:srgbClr val="DAF2E6">
                  <a:shade val="93000"/>
                  <a:satMod val="130000"/>
                </a:srgbClr>
              </a:gs>
              <a:gs pos="100000">
                <a:srgbClr val="DAF2E6"/>
              </a:gs>
            </a:gsLst>
            <a:lin ang="16200000" scaled="0"/>
          </a:gradFill>
          <a:ln w="9525">
            <a:noFill/>
          </a:ln>
          <a:effectLst/>
          <a:extLst/>
        </p:spPr>
        <p:txBody>
          <a:bodyPr vert="horz" wrap="square" lIns="76200" tIns="76200" rIns="76200" bIns="7620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895350" eaLnBrk="1" fontAlgn="base" latinLnBrk="0" hangingPunct="1">
              <a:lnSpc>
                <a:spcPct val="100000"/>
              </a:lnSpc>
              <a:spcBef>
                <a:spcPct val="0"/>
              </a:spcBef>
              <a:spcAft>
                <a:spcPct val="0"/>
              </a:spcAft>
              <a:buClr>
                <a:srgbClr val="339966"/>
              </a:buClr>
              <a:buSzTx/>
              <a:buFontTx/>
              <a:buNone/>
              <a:tabLst/>
              <a:defRPr/>
            </a:pPr>
            <a:r>
              <a:rPr kumimoji="0" lang="en-US" sz="1000" b="1" i="0" u="none" strike="noStrike" kern="0" cap="none" spc="0" normalizeH="0" baseline="0" noProof="0" dirty="0">
                <a:ln>
                  <a:noFill/>
                </a:ln>
                <a:solidFill>
                  <a:srgbClr val="339966"/>
                </a:solidFill>
                <a:effectLst/>
                <a:uLnTx/>
                <a:uFillTx/>
                <a:latin typeface="Verdana" panose="020B0604030504040204" pitchFamily="34" charset="0"/>
                <a:ea typeface="Verdana" panose="020B0604030504040204" pitchFamily="34" charset="0"/>
                <a:cs typeface="Verdana" panose="020B0604030504040204" pitchFamily="34" charset="0"/>
              </a:rPr>
              <a:t>Getting credit</a:t>
            </a:r>
          </a:p>
        </p:txBody>
      </p:sp>
      <p:sp>
        <p:nvSpPr>
          <p:cNvPr id="153" name="TextBox 5"/>
          <p:cNvSpPr txBox="1">
            <a:spLocks/>
          </p:cNvSpPr>
          <p:nvPr>
            <p:custDataLst>
              <p:tags r:id="rId6"/>
            </p:custDataLst>
          </p:nvPr>
        </p:nvSpPr>
        <p:spPr bwMode="gray">
          <a:xfrm>
            <a:off x="677032" y="2312324"/>
            <a:ext cx="965816" cy="702448"/>
          </a:xfrm>
          <a:prstGeom prst="rect">
            <a:avLst/>
          </a:prstGeom>
          <a:gradFill>
            <a:gsLst>
              <a:gs pos="0">
                <a:srgbClr val="DAF2E6">
                  <a:lumMod val="90000"/>
                </a:srgbClr>
              </a:gs>
              <a:gs pos="43000">
                <a:srgbClr val="DAF2E6">
                  <a:shade val="93000"/>
                  <a:satMod val="130000"/>
                </a:srgbClr>
              </a:gs>
              <a:gs pos="100000">
                <a:srgbClr val="DAF2E6"/>
              </a:gs>
            </a:gsLst>
            <a:lin ang="16200000" scaled="0"/>
          </a:gradFill>
          <a:ln w="9525">
            <a:noFill/>
          </a:ln>
          <a:effectLst/>
          <a:extLst/>
        </p:spPr>
        <p:txBody>
          <a:bodyPr vert="horz" wrap="square" lIns="76200" tIns="76200" rIns="76200" bIns="7620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895350" eaLnBrk="1" fontAlgn="base" latinLnBrk="0" hangingPunct="1">
              <a:lnSpc>
                <a:spcPct val="100000"/>
              </a:lnSpc>
              <a:spcBef>
                <a:spcPct val="0"/>
              </a:spcBef>
              <a:spcAft>
                <a:spcPct val="0"/>
              </a:spcAft>
              <a:buClr>
                <a:srgbClr val="339966"/>
              </a:buClr>
              <a:buSzTx/>
              <a:buFontTx/>
              <a:buNone/>
              <a:tabLst/>
              <a:defRPr/>
            </a:pPr>
            <a:r>
              <a:rPr kumimoji="0" lang="en-US" sz="1000" b="1" i="0" u="none" strike="noStrike" kern="0" cap="none" spc="0" normalizeH="0" baseline="0" noProof="0" dirty="0">
                <a:ln>
                  <a:noFill/>
                </a:ln>
                <a:solidFill>
                  <a:srgbClr val="339966"/>
                </a:solidFill>
                <a:effectLst/>
                <a:uLnTx/>
                <a:uFillTx/>
                <a:latin typeface="Verdana" panose="020B0604030504040204" pitchFamily="34" charset="0"/>
                <a:ea typeface="Verdana" panose="020B0604030504040204" pitchFamily="34" charset="0"/>
                <a:cs typeface="Verdana" panose="020B0604030504040204" pitchFamily="34" charset="0"/>
              </a:rPr>
              <a:t>Starting </a:t>
            </a:r>
            <a:br>
              <a:rPr kumimoji="0" lang="en-US" sz="1000" b="1" i="0" u="none" strike="noStrike" kern="0" cap="none" spc="0" normalizeH="0" baseline="0" noProof="0" dirty="0">
                <a:ln>
                  <a:noFill/>
                </a:ln>
                <a:solidFill>
                  <a:srgbClr val="339966"/>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1000" b="1" i="0" u="none" strike="noStrike" kern="0" cap="none" spc="0" normalizeH="0" baseline="0" noProof="0" dirty="0">
                <a:ln>
                  <a:noFill/>
                </a:ln>
                <a:solidFill>
                  <a:srgbClr val="339966"/>
                </a:solidFill>
                <a:effectLst/>
                <a:uLnTx/>
                <a:uFillTx/>
                <a:latin typeface="Verdana" panose="020B0604030504040204" pitchFamily="34" charset="0"/>
                <a:ea typeface="Verdana" panose="020B0604030504040204" pitchFamily="34" charset="0"/>
                <a:cs typeface="Verdana" panose="020B0604030504040204" pitchFamily="34" charset="0"/>
              </a:rPr>
              <a:t>a business</a:t>
            </a:r>
          </a:p>
        </p:txBody>
      </p:sp>
      <p:sp>
        <p:nvSpPr>
          <p:cNvPr id="154" name="TextBox 5"/>
          <p:cNvSpPr txBox="1">
            <a:spLocks/>
          </p:cNvSpPr>
          <p:nvPr>
            <p:custDataLst>
              <p:tags r:id="rId7"/>
            </p:custDataLst>
          </p:nvPr>
        </p:nvSpPr>
        <p:spPr bwMode="gray">
          <a:xfrm>
            <a:off x="677032" y="4969799"/>
            <a:ext cx="965816" cy="702448"/>
          </a:xfrm>
          <a:prstGeom prst="rect">
            <a:avLst/>
          </a:prstGeom>
          <a:gradFill>
            <a:gsLst>
              <a:gs pos="0">
                <a:srgbClr val="DAF2E6">
                  <a:lumMod val="90000"/>
                </a:srgbClr>
              </a:gs>
              <a:gs pos="43000">
                <a:srgbClr val="DAF2E6">
                  <a:shade val="93000"/>
                  <a:satMod val="130000"/>
                </a:srgbClr>
              </a:gs>
              <a:gs pos="100000">
                <a:srgbClr val="DAF2E6"/>
              </a:gs>
            </a:gsLst>
            <a:lin ang="16200000" scaled="0"/>
          </a:gradFill>
          <a:ln w="9525">
            <a:noFill/>
          </a:ln>
          <a:effectLst/>
          <a:extLst/>
        </p:spPr>
        <p:txBody>
          <a:bodyPr vert="horz" wrap="square" lIns="76200" tIns="76200" rIns="76200" bIns="76200"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895350" eaLnBrk="1" fontAlgn="base" latinLnBrk="0" hangingPunct="1">
              <a:lnSpc>
                <a:spcPct val="100000"/>
              </a:lnSpc>
              <a:spcBef>
                <a:spcPct val="0"/>
              </a:spcBef>
              <a:spcAft>
                <a:spcPct val="0"/>
              </a:spcAft>
              <a:buClr>
                <a:srgbClr val="339966"/>
              </a:buClr>
              <a:buSzTx/>
              <a:buFontTx/>
              <a:buNone/>
              <a:tabLst/>
              <a:defRPr/>
            </a:pPr>
            <a:r>
              <a:rPr kumimoji="0" lang="en-US" sz="1000" b="1" i="0" u="none" strike="noStrike" kern="0" cap="none" spc="0" normalizeH="0" baseline="0" noProof="0" dirty="0">
                <a:ln>
                  <a:noFill/>
                </a:ln>
                <a:solidFill>
                  <a:srgbClr val="339966"/>
                </a:solidFill>
                <a:effectLst/>
                <a:uLnTx/>
                <a:uFillTx/>
                <a:latin typeface="Verdana" panose="020B0604030504040204" pitchFamily="34" charset="0"/>
                <a:ea typeface="Verdana" panose="020B0604030504040204" pitchFamily="34" charset="0"/>
                <a:cs typeface="Verdana" panose="020B0604030504040204" pitchFamily="34" charset="0"/>
              </a:rPr>
              <a:t>Enforcing contracts</a:t>
            </a:r>
          </a:p>
        </p:txBody>
      </p:sp>
      <p:sp>
        <p:nvSpPr>
          <p:cNvPr id="155" name="TextBox 5"/>
          <p:cNvSpPr txBox="1">
            <a:spLocks/>
          </p:cNvSpPr>
          <p:nvPr>
            <p:custDataLst>
              <p:tags r:id="rId8"/>
            </p:custDataLst>
          </p:nvPr>
        </p:nvSpPr>
        <p:spPr bwMode="gray">
          <a:xfrm>
            <a:off x="342069" y="2310737"/>
            <a:ext cx="280987" cy="3334253"/>
          </a:xfrm>
          <a:prstGeom prst="rect">
            <a:avLst/>
          </a:prstGeom>
          <a:gradFill>
            <a:gsLst>
              <a:gs pos="0">
                <a:srgbClr val="75D1A3"/>
              </a:gs>
              <a:gs pos="100000">
                <a:srgbClr val="75D1A3">
                  <a:gamma/>
                  <a:shade val="56078"/>
                  <a:invGamma/>
                </a:srgbClr>
              </a:gs>
            </a:gsLst>
            <a:lin ang="2700000" scaled="1"/>
          </a:gradFill>
          <a:ln w="9525">
            <a:noFill/>
          </a:ln>
          <a:effectLst/>
          <a:extLst/>
        </p:spPr>
        <p:txBody>
          <a:bodyPr vert="vert270" wrap="square" lIns="76200" tIns="76200" rIns="76200" bIns="76200"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ctr" defTabSz="895350" eaLnBrk="1" fontAlgn="base" latinLnBrk="0" hangingPunct="1">
              <a:lnSpc>
                <a:spcPct val="100000"/>
              </a:lnSpc>
              <a:spcBef>
                <a:spcPct val="0"/>
              </a:spcBef>
              <a:spcAft>
                <a:spcPct val="0"/>
              </a:spcAft>
              <a:buClr>
                <a:srgbClr val="339966"/>
              </a:buClr>
              <a:buSzTx/>
              <a:buFontTx/>
              <a:buNone/>
              <a:tabLst/>
              <a:defRPr/>
            </a:pPr>
            <a:r>
              <a:rPr kumimoji="0" lang="en-US" sz="10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Sub-components of Ease of Doing Business:</a:t>
            </a:r>
          </a:p>
        </p:txBody>
      </p:sp>
      <p:sp>
        <p:nvSpPr>
          <p:cNvPr id="157" name="AutoShape 250"/>
          <p:cNvSpPr>
            <a:spLocks noChangeArrowheads="1"/>
          </p:cNvSpPr>
          <p:nvPr/>
        </p:nvSpPr>
        <p:spPr bwMode="gray">
          <a:xfrm>
            <a:off x="261108" y="899503"/>
            <a:ext cx="6862762" cy="314702"/>
          </a:xfrm>
          <a:prstGeom prst="leftRightArrow">
            <a:avLst>
              <a:gd name="adj1" fmla="val 100000"/>
              <a:gd name="adj2" fmla="val 0"/>
            </a:avLst>
          </a:prstGeom>
          <a:gradFill>
            <a:gsLst>
              <a:gs pos="0">
                <a:srgbClr val="DAF2E6">
                  <a:lumMod val="90000"/>
                </a:srgbClr>
              </a:gs>
              <a:gs pos="43000">
                <a:srgbClr val="DAF2E6">
                  <a:shade val="93000"/>
                  <a:satMod val="130000"/>
                </a:srgbClr>
              </a:gs>
              <a:gs pos="100000">
                <a:srgbClr val="DAF2E6"/>
              </a:gs>
            </a:gsLst>
            <a:lin ang="16200000" scaled="0"/>
          </a:gradFill>
          <a:ln w="9525">
            <a:noFill/>
            <a:miter lim="800000"/>
            <a:headEnd/>
            <a:tailEnd/>
          </a:ln>
          <a:effectLst/>
          <a:extLst/>
        </p:spPr>
        <p:txBody>
          <a:bodyPr wrap="square" lIns="72009" tIns="72009" rIns="72009" bIns="72009" anchor="ctr" anchorCtr="0">
            <a:no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Benchmarking metrics</a:t>
            </a:r>
            <a:endParaRPr kumimoji="0" lang="en-US" sz="1000" b="0" i="0" u="none" strike="noStrike" kern="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8" name="AutoShape 250"/>
          <p:cNvSpPr>
            <a:spLocks noChangeArrowheads="1"/>
          </p:cNvSpPr>
          <p:nvPr/>
        </p:nvSpPr>
        <p:spPr bwMode="gray">
          <a:xfrm>
            <a:off x="342068" y="1275687"/>
            <a:ext cx="8537575" cy="172355"/>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18288" anchor="t" anchorCtr="0">
            <a:spAutoFit/>
          </a:bodyPr>
          <a:lstStyle/>
          <a:p>
            <a:pPr fontAlgn="base">
              <a:spcBef>
                <a:spcPct val="0"/>
              </a:spcBef>
              <a:spcAft>
                <a:spcPct val="0"/>
              </a:spcAft>
            </a:pPr>
            <a:r>
              <a:rPr lang="en-US" sz="1000" dirty="0">
                <a:solidFill>
                  <a:srgbClr val="808080"/>
                </a:solidFill>
                <a:latin typeface="Verdana" panose="020B0604030504040204" pitchFamily="34" charset="0"/>
                <a:ea typeface="Verdana" panose="020B0604030504040204" pitchFamily="34" charset="0"/>
                <a:cs typeface="Verdana" panose="020B0604030504040204" pitchFamily="34" charset="0"/>
              </a:rPr>
              <a:t>Ranking out of </a:t>
            </a:r>
            <a:r>
              <a:rPr lang="en-US" sz="1000" dirty="0" smtClean="0">
                <a:solidFill>
                  <a:srgbClr val="808080"/>
                </a:solidFill>
                <a:latin typeface="Verdana" panose="020B0604030504040204" pitchFamily="34" charset="0"/>
                <a:ea typeface="Verdana" panose="020B0604030504040204" pitchFamily="34" charset="0"/>
                <a:cs typeface="Verdana" panose="020B0604030504040204" pitchFamily="34" charset="0"/>
              </a:rPr>
              <a:t>189 (2016)</a:t>
            </a:r>
            <a:endParaRPr lang="en-US" sz="1000" dirty="0">
              <a:solidFill>
                <a:srgbClr val="808080"/>
              </a:solidFill>
              <a:latin typeface="Verdana" panose="020B0604030504040204" pitchFamily="34" charset="0"/>
              <a:ea typeface="Verdana" panose="020B0604030504040204" pitchFamily="34" charset="0"/>
              <a:cs typeface="Verdana" panose="020B0604030504040204" pitchFamily="34" charset="0"/>
            </a:endParaRPr>
          </a:p>
        </p:txBody>
      </p:sp>
      <p:pic>
        <p:nvPicPr>
          <p:cNvPr id="159" name="Picture 891" descr="Rwanda"/>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gray">
          <a:xfrm>
            <a:off x="5387076" y="5960748"/>
            <a:ext cx="285885" cy="26590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41" name="Rectangle 40"/>
          <p:cNvSpPr>
            <a:spLocks/>
          </p:cNvSpPr>
          <p:nvPr/>
        </p:nvSpPr>
        <p:spPr bwMode="gray">
          <a:xfrm>
            <a:off x="6772102" y="1940168"/>
            <a:ext cx="2238548" cy="3098557"/>
          </a:xfrm>
          <a:prstGeom prst="rect">
            <a:avLst/>
          </a:prstGeom>
          <a:solidFill>
            <a:srgbClr val="FFFFFF"/>
          </a:solidFill>
          <a:ln w="19050">
            <a:solidFill>
              <a:srgbClr val="3DB77A"/>
            </a:solidFill>
            <a:miter lim="800000"/>
            <a:headEnd/>
            <a:tailEnd/>
          </a:ln>
          <a:effectLst>
            <a:outerShdw blurRad="63500" sx="101000" sy="101000" algn="ctr" rotWithShape="0">
              <a:prstClr val="black">
                <a:alpha val="40000"/>
              </a:prstClr>
            </a:outerShdw>
          </a:effectLst>
        </p:spPr>
        <p:txBody>
          <a:bodyPr vert="horz" wrap="square" lIns="76200" tIns="76200" rIns="76200" bIns="76200" numCol="1" anchor="b" anchorCtr="0" compatLnSpc="1">
            <a:prstTxWarp prst="textNoShape">
              <a:avLst/>
            </a:prstTxWarp>
            <a:noAutofit/>
          </a:bodyPr>
          <a:lstStyle/>
          <a:p>
            <a:pPr defTabSz="895350">
              <a:buClr>
                <a:schemeClr val="tx2"/>
              </a:buClr>
            </a:pPr>
            <a:endParaRPr lang="en-ZA" sz="1000" dirty="0">
              <a:latin typeface="Verdana" panose="020B0604030504040204" pitchFamily="34" charset="0"/>
              <a:ea typeface="Verdana" panose="020B0604030504040204" pitchFamily="34" charset="0"/>
              <a:cs typeface="Verdana" panose="020B0604030504040204" pitchFamily="34" charset="0"/>
            </a:endParaRPr>
          </a:p>
        </p:txBody>
      </p:sp>
      <p:sp>
        <p:nvSpPr>
          <p:cNvPr id="38" name="TextBox 5"/>
          <p:cNvSpPr txBox="1">
            <a:spLocks/>
          </p:cNvSpPr>
          <p:nvPr>
            <p:custDataLst>
              <p:tags r:id="rId9"/>
            </p:custDataLst>
          </p:nvPr>
        </p:nvSpPr>
        <p:spPr bwMode="gray">
          <a:xfrm>
            <a:off x="6772102" y="1947862"/>
            <a:ext cx="2238548" cy="299313"/>
          </a:xfrm>
          <a:prstGeom prst="rect">
            <a:avLst/>
          </a:prstGeom>
          <a:gradFill>
            <a:gsLst>
              <a:gs pos="99000">
                <a:srgbClr val="3DB77A"/>
              </a:gs>
              <a:gs pos="0">
                <a:srgbClr val="3DB77A">
                  <a:lumMod val="75000"/>
                  <a:lumOff val="25000"/>
                </a:srgbClr>
              </a:gs>
            </a:gsLst>
            <a:lin ang="5400000" scaled="0"/>
          </a:gradFill>
          <a:ln w="9525" cap="flat" cmpd="sng" algn="ctr">
            <a:noFill/>
            <a:prstDash val="solid"/>
          </a:ln>
          <a:effectLst/>
          <a:extLst/>
        </p:spPr>
        <p:txBody>
          <a:bodyPr wrap="square" lIns="72009" tIns="72009" rIns="72009" bIns="72009" rtlCol="0" anchor="ctr" anchorCtr="0">
            <a:spAutoFit/>
          </a:bodyPr>
          <a:lstStyle>
            <a:defPPr>
              <a:defRPr lang="en-US"/>
            </a:defPPr>
            <a:lvl1pPr>
              <a:defRPr sz="1200" b="1">
                <a:solidFill>
                  <a:schemeClr val="bg1"/>
                </a:solidFill>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Key insights</a:t>
            </a:r>
            <a:endParaRPr kumimoji="0" lang="en-US" sz="1000" b="1"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9" name="5. Source"/>
          <p:cNvSpPr>
            <a:spLocks noChangeArrowheads="1"/>
          </p:cNvSpPr>
          <p:nvPr/>
        </p:nvSpPr>
        <p:spPr bwMode="auto">
          <a:xfrm>
            <a:off x="119063" y="6435725"/>
            <a:ext cx="6862762"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p>
            <a:pPr marL="609600" indent="-609600" defTabSz="895350">
              <a:tabLst>
                <a:tab pos="612775" algn="l"/>
              </a:tabLst>
            </a:pPr>
            <a:r>
              <a:rPr lang="en-US" sz="1000" dirty="0" smtClean="0">
                <a:solidFill>
                  <a:schemeClr val="bg1"/>
                </a:solidFill>
                <a:latin typeface="Calibri Light" panose="020F0302020204030204" pitchFamily="34" charset="0"/>
              </a:rPr>
              <a:t>SOURCE: </a:t>
            </a:r>
            <a:r>
              <a:rPr lang="en-US" sz="1000" dirty="0">
                <a:solidFill>
                  <a:schemeClr val="bg1"/>
                </a:solidFill>
                <a:latin typeface="Calibri Light" panose="020F0302020204030204" pitchFamily="34" charset="0"/>
              </a:rPr>
              <a:t>World Bank ease of doing business index </a:t>
            </a:r>
          </a:p>
        </p:txBody>
      </p:sp>
      <p:sp>
        <p:nvSpPr>
          <p:cNvPr id="40" name="Rectangle 2"/>
          <p:cNvSpPr txBox="1">
            <a:spLocks/>
          </p:cNvSpPr>
          <p:nvPr>
            <p:custDataLst>
              <p:tags r:id="rId10"/>
            </p:custDataLst>
          </p:nvPr>
        </p:nvSpPr>
        <p:spPr bwMode="gray">
          <a:xfrm>
            <a:off x="6799263" y="2225756"/>
            <a:ext cx="2161093" cy="2769989"/>
          </a:xfrm>
          <a:prstGeom prst="rect">
            <a:avLst/>
          </a:prstGeom>
          <a:noFill/>
          <a:ln w="19050">
            <a:noFill/>
            <a:miter lim="800000"/>
            <a:headEnd/>
            <a:tailEnd/>
          </a:ln>
          <a:effectLst>
            <a:outerShdw blurRad="63500" sx="101000" sy="101000" algn="ctr" rotWithShape="0">
              <a:prstClr val="black">
                <a:alpha val="40000"/>
              </a:prstClr>
            </a:outerShdw>
          </a:effectLst>
        </p:spPr>
        <p:txBody>
          <a:bodyPr vert="horz" wrap="square" lIns="45720" tIns="0" rIns="0" bIns="0"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93675" marR="0" lvl="1" indent="-192088" defTabSz="895350" eaLnBrk="1" fontAlgn="base" latinLnBrk="0" hangingPunct="1">
              <a:lnSpc>
                <a:spcPct val="100000"/>
              </a:lnSpc>
              <a:spcBef>
                <a:spcPct val="0"/>
              </a:spcBef>
              <a:spcAft>
                <a:spcPct val="0"/>
              </a:spcAft>
              <a:buClr>
                <a:srgbClr val="002960"/>
              </a:buClr>
              <a:buSzPct val="125000"/>
              <a:buFont typeface="Arial" charset="0"/>
              <a:buChar char="▪"/>
              <a:tabLst/>
              <a:defRPr/>
            </a:pPr>
            <a:r>
              <a:rPr kumimoji="0" lang="en-US" sz="1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Nigeria moved up one place from in the </a:t>
            </a:r>
            <a:r>
              <a:rPr kumimoji="0" lang="en-US" sz="1000" b="1" i="0" u="none" strike="noStrike" kern="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Ease of Doing Business</a:t>
            </a:r>
            <a:r>
              <a:rPr kumimoji="0" lang="en-US" sz="1000" b="0" i="0" u="none" strike="noStrike" kern="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in 2016 but still </a:t>
            </a:r>
            <a:r>
              <a:rPr kumimoji="0" lang="en-US" sz="1000" b="1" i="0" u="none" strike="noStrike" kern="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ranks 36 out of 47</a:t>
            </a:r>
            <a:r>
              <a:rPr kumimoji="0" lang="en-US" sz="1000" b="0" i="0" u="none" strike="noStrike" kern="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in </a:t>
            </a:r>
            <a:r>
              <a:rPr kumimoji="0" lang="en-US" sz="1000" b="1" i="0" u="none" strike="noStrike" kern="0" cap="none" spc="0" normalizeH="0" baseline="0" noProof="0" dirty="0" smtClean="0">
                <a:ln>
                  <a:noFill/>
                </a:ln>
                <a:solidFill>
                  <a:srgbClr val="339966"/>
                </a:solidFill>
                <a:effectLst/>
                <a:uLnTx/>
                <a:uFillTx/>
                <a:latin typeface="Verdana" panose="020B0604030504040204" pitchFamily="34" charset="0"/>
                <a:ea typeface="Verdana" panose="020B0604030504040204" pitchFamily="34" charset="0"/>
                <a:cs typeface="Verdana" panose="020B0604030504040204" pitchFamily="34" charset="0"/>
              </a:rPr>
              <a:t>su</a:t>
            </a:r>
            <a:r>
              <a:rPr kumimoji="0" lang="en-US" sz="1000" b="1" i="0" u="none" strike="noStrike" kern="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b-Saharan Africa</a:t>
            </a:r>
            <a:endParaRPr kumimoji="0" lang="en-US" sz="1000" b="0" i="0" u="none" strike="noStrike" kern="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93675" marR="0" lvl="1" indent="-192088" defTabSz="895350" eaLnBrk="1" fontAlgn="base" latinLnBrk="0" hangingPunct="1">
              <a:lnSpc>
                <a:spcPct val="100000"/>
              </a:lnSpc>
              <a:spcBef>
                <a:spcPct val="0"/>
              </a:spcBef>
              <a:spcAft>
                <a:spcPct val="0"/>
              </a:spcAft>
              <a:buClr>
                <a:srgbClr val="002960"/>
              </a:buClr>
              <a:buSzPct val="125000"/>
              <a:buFont typeface="Arial" charset="0"/>
              <a:buChar char="▪"/>
              <a:tabLst/>
              <a:defRPr/>
            </a:pPr>
            <a:endParaRPr kumimoji="0" lang="en-US" sz="1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93675" marR="0" lvl="1" indent="-192088" defTabSz="895350" eaLnBrk="1" fontAlgn="base" latinLnBrk="0" hangingPunct="1">
              <a:lnSpc>
                <a:spcPct val="100000"/>
              </a:lnSpc>
              <a:spcBef>
                <a:spcPct val="0"/>
              </a:spcBef>
              <a:spcAft>
                <a:spcPct val="0"/>
              </a:spcAft>
              <a:buClr>
                <a:srgbClr val="002960"/>
              </a:buClr>
              <a:buSzPct val="125000"/>
              <a:buFont typeface="Arial" charset="0"/>
              <a:buChar char="▪"/>
              <a:tabLst/>
              <a:defRPr/>
            </a:pPr>
            <a:r>
              <a:rPr kumimoji="0" lang="en-US" sz="1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Drastic, fast-paced </a:t>
            </a:r>
            <a:r>
              <a:rPr kumimoji="0" lang="en-US" sz="1000" b="1" i="0" u="none" strike="noStrike" kern="0" cap="none" spc="0" normalizeH="0" baseline="0" noProof="0" dirty="0" err="1"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busi</a:t>
            </a:r>
            <a:r>
              <a:rPr kumimoji="0" lang="en-US" sz="1000" b="1" i="0" u="none" strike="noStrike" kern="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-ness reforms </a:t>
            </a:r>
            <a:r>
              <a:rPr kumimoji="0" lang="en-US" sz="1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must be </a:t>
            </a:r>
            <a:r>
              <a:rPr kumimoji="0" lang="en-US" sz="1000" b="1" i="0" u="none" strike="noStrike" kern="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conducted simultaneously</a:t>
            </a:r>
            <a:r>
              <a:rPr kumimoji="0" lang="en-US" sz="1000" b="1" i="0" u="none" strike="noStrike" kern="0" cap="none" spc="0" normalizeH="0" baseline="0" noProof="0" dirty="0" smtClean="0">
                <a:ln>
                  <a:noFill/>
                </a:ln>
                <a:solidFill>
                  <a:srgbClr val="339966"/>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to </a:t>
            </a:r>
            <a:r>
              <a:rPr kumimoji="0" lang="en-US" sz="1000" b="1" i="0" u="none" strike="noStrike" kern="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improve the business environment </a:t>
            </a:r>
            <a:r>
              <a:rPr kumimoji="0" lang="en-US" sz="1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and attract foreign investors</a:t>
            </a:r>
          </a:p>
          <a:p>
            <a:pPr marL="193675" marR="0" lvl="1" indent="-192088" defTabSz="895350" eaLnBrk="1" fontAlgn="base" latinLnBrk="0" hangingPunct="1">
              <a:lnSpc>
                <a:spcPct val="100000"/>
              </a:lnSpc>
              <a:spcBef>
                <a:spcPct val="0"/>
              </a:spcBef>
              <a:spcAft>
                <a:spcPct val="0"/>
              </a:spcAft>
              <a:buClr>
                <a:srgbClr val="002960"/>
              </a:buClr>
              <a:buSzPct val="125000"/>
              <a:buFont typeface="Arial" charset="0"/>
              <a:buChar char="▪"/>
              <a:tabLst/>
              <a:defRPr/>
            </a:pPr>
            <a:endParaRPr kumimoji="0" lang="en-US" sz="1000" b="1" i="0" u="none" strike="noStrike" kern="0" cap="none" spc="0" normalizeH="0" baseline="0" noProof="0" dirty="0" smtClean="0">
              <a:ln>
                <a:noFill/>
              </a:ln>
              <a:solidFill>
                <a:srgbClr val="339966"/>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93675" marR="0" lvl="1" indent="-192088" defTabSz="895350" eaLnBrk="1" fontAlgn="base" latinLnBrk="0" hangingPunct="1">
              <a:lnSpc>
                <a:spcPct val="100000"/>
              </a:lnSpc>
              <a:spcBef>
                <a:spcPct val="0"/>
              </a:spcBef>
              <a:spcAft>
                <a:spcPct val="0"/>
              </a:spcAft>
              <a:buClr>
                <a:srgbClr val="002960"/>
              </a:buClr>
              <a:buSzPct val="125000"/>
              <a:buFont typeface="Arial" charset="0"/>
              <a:buChar char="▪"/>
              <a:tabLst/>
              <a:defRPr/>
            </a:pPr>
            <a:r>
              <a:rPr kumimoji="0" lang="en-US" sz="1000" b="1" i="0" u="none" strike="noStrike" kern="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Reforms</a:t>
            </a:r>
            <a:r>
              <a:rPr kumimoji="0" lang="en-US" sz="1000" b="0" i="0" u="none" strike="noStrike" kern="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US" sz="1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must be </a:t>
            </a:r>
            <a:r>
              <a:rPr kumimoji="0" lang="en-US" sz="1000" b="1" i="0" u="none" strike="noStrike" kern="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adopted within the next 12 months </a:t>
            </a:r>
            <a:r>
              <a:rPr kumimoji="0" lang="en-US" sz="10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to </a:t>
            </a:r>
            <a:r>
              <a:rPr kumimoji="0" lang="en-US" sz="1000" b="1" i="0" u="none" strike="noStrike" kern="0" cap="none" spc="0" normalizeH="0" baseline="0" noProof="0" dirty="0" smtClean="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reflect in the 2018 Ease of Doing Business report (out October 2017)</a:t>
            </a:r>
          </a:p>
        </p:txBody>
      </p:sp>
      <p:graphicFrame>
        <p:nvGraphicFramePr>
          <p:cNvPr id="42" name="Object 41"/>
          <p:cNvGraphicFramePr>
            <a:graphicFrameLocks/>
          </p:cNvGraphicFramePr>
          <p:nvPr>
            <p:custDataLst>
              <p:tags r:id="rId11"/>
            </p:custDataLst>
            <p:extLst>
              <p:ext uri="{D42A27DB-BD31-4B8C-83A1-F6EECF244321}">
                <p14:modId xmlns:p14="http://schemas.microsoft.com/office/powerpoint/2010/main" val="3734729729"/>
              </p:ext>
            </p:extLst>
          </p:nvPr>
        </p:nvGraphicFramePr>
        <p:xfrm>
          <a:off x="1589844" y="3906173"/>
          <a:ext cx="5067210" cy="1028700"/>
        </p:xfrm>
        <a:graphic>
          <a:graphicData uri="http://schemas.openxmlformats.org/presentationml/2006/ole">
            <mc:AlternateContent xmlns:mc="http://schemas.openxmlformats.org/markup-compatibility/2006">
              <mc:Choice xmlns:v="urn:schemas-microsoft-com:vml" Requires="v">
                <p:oleObj spid="_x0000_s939194" name="Chart" r:id="rId30" imgW="5067300" imgH="1028700" progId="MSGraph.Chart.8">
                  <p:embed followColorScheme="full"/>
                </p:oleObj>
              </mc:Choice>
              <mc:Fallback>
                <p:oleObj name="Chart" r:id="rId30" imgW="5067300" imgH="1028700" progId="MSGraph.Chart.8">
                  <p:embed followColorScheme="full"/>
                  <p:pic>
                    <p:nvPicPr>
                      <p:cNvPr id="0" name=""/>
                      <p:cNvPicPr/>
                      <p:nvPr/>
                    </p:nvPicPr>
                    <p:blipFill>
                      <a:blip r:embed="rId31"/>
                      <a:stretch>
                        <a:fillRect/>
                      </a:stretch>
                    </p:blipFill>
                    <p:spPr>
                      <a:xfrm>
                        <a:off x="1589844" y="3906173"/>
                        <a:ext cx="5067210" cy="1028700"/>
                      </a:xfrm>
                      <a:prstGeom prst="rect">
                        <a:avLst/>
                      </a:prstGeom>
                    </p:spPr>
                  </p:pic>
                </p:oleObj>
              </mc:Fallback>
            </mc:AlternateContent>
          </a:graphicData>
        </a:graphic>
      </p:graphicFrame>
      <p:cxnSp>
        <p:nvCxnSpPr>
          <p:cNvPr id="5" name="Straight Connector 4"/>
          <p:cNvCxnSpPr/>
          <p:nvPr/>
        </p:nvCxnSpPr>
        <p:spPr>
          <a:xfrm>
            <a:off x="677032" y="3078679"/>
            <a:ext cx="5876168" cy="0"/>
          </a:xfrm>
          <a:prstGeom prst="line">
            <a:avLst/>
          </a:prstGeom>
          <a:ln>
            <a:solidFill>
              <a:srgbClr val="808080"/>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77032" y="3937272"/>
            <a:ext cx="5876168" cy="0"/>
          </a:xfrm>
          <a:prstGeom prst="line">
            <a:avLst/>
          </a:prstGeom>
          <a:ln>
            <a:solidFill>
              <a:srgbClr val="808080"/>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77032" y="4859772"/>
            <a:ext cx="5876168" cy="0"/>
          </a:xfrm>
          <a:prstGeom prst="line">
            <a:avLst/>
          </a:prstGeom>
          <a:ln>
            <a:solidFill>
              <a:srgbClr val="808080"/>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42069" y="2246633"/>
            <a:ext cx="6211131" cy="0"/>
          </a:xfrm>
          <a:prstGeom prst="line">
            <a:avLst/>
          </a:prstGeom>
          <a:ln>
            <a:solidFill>
              <a:srgbClr val="80808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7030191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7078" name="think-cell Slide" r:id="rId5" imgW="353" imgH="353" progId="TCLayout.ActiveDocument.1">
                  <p:embed/>
                </p:oleObj>
              </mc:Choice>
              <mc:Fallback>
                <p:oleObj name="think-cell Slide" r:id="rId5" imgW="353" imgH="353"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0" name="Rectangle 9"/>
          <p:cNvSpPr/>
          <p:nvPr/>
        </p:nvSpPr>
        <p:spPr>
          <a:xfrm>
            <a:off x="314008" y="1326759"/>
            <a:ext cx="8515984" cy="4996525"/>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latin typeface="+mn-lt"/>
            </a:endParaRPr>
          </a:p>
        </p:txBody>
      </p:sp>
      <p:sp>
        <p:nvSpPr>
          <p:cNvPr id="2" name="Title 1"/>
          <p:cNvSpPr>
            <a:spLocks noGrp="1"/>
          </p:cNvSpPr>
          <p:nvPr>
            <p:ph type="title"/>
          </p:nvPr>
        </p:nvSpPr>
        <p:spPr>
          <a:xfrm>
            <a:off x="1242060" y="506920"/>
            <a:ext cx="7445124" cy="369332"/>
          </a:xfrm>
          <a:noFill/>
          <a:ln>
            <a:noFill/>
          </a:ln>
          <a:effectLst/>
        </p:spPr>
        <p:txBody>
          <a:bodyPr vert="horz" wrap="square" lIns="0" tIns="0" rIns="0" bIns="0" numCol="1" anchor="ctr" anchorCtr="0" compatLnSpc="1">
            <a:prstTxWarp prst="textNoShape">
              <a:avLst/>
            </a:prstTxWarp>
            <a:spAutoFit/>
          </a:bodyPr>
          <a:lstStyle/>
          <a:p>
            <a:r>
              <a:rPr lang="en-US" sz="2400" b="0" dirty="0" smtClean="0">
                <a:latin typeface="Calibri Light" panose="020F0302020204030204" pitchFamily="34" charset="0"/>
              </a:rPr>
              <a:t>Nigeria relative to </a:t>
            </a:r>
            <a:r>
              <a:rPr lang="en-US" sz="2400" b="0" dirty="0">
                <a:latin typeface="Calibri Light" panose="020F0302020204030204" pitchFamily="34" charset="0"/>
              </a:rPr>
              <a:t>best-in-class across indicators</a:t>
            </a:r>
          </a:p>
        </p:txBody>
      </p:sp>
      <p:graphicFrame>
        <p:nvGraphicFramePr>
          <p:cNvPr id="5" name="Chart 4"/>
          <p:cNvGraphicFramePr/>
          <p:nvPr>
            <p:extLst>
              <p:ext uri="{D42A27DB-BD31-4B8C-83A1-F6EECF244321}">
                <p14:modId xmlns:p14="http://schemas.microsoft.com/office/powerpoint/2010/main" val="1720348762"/>
              </p:ext>
            </p:extLst>
          </p:nvPr>
        </p:nvGraphicFramePr>
        <p:xfrm>
          <a:off x="332303" y="1986119"/>
          <a:ext cx="1391122" cy="4064000"/>
        </p:xfrm>
        <a:graphic>
          <a:graphicData uri="http://schemas.openxmlformats.org/drawingml/2006/chart">
            <c:chart xmlns:c="http://schemas.openxmlformats.org/drawingml/2006/chart" xmlns:r="http://schemas.openxmlformats.org/officeDocument/2006/relationships" r:id="rId7"/>
          </a:graphicData>
        </a:graphic>
      </p:graphicFrame>
      <p:sp>
        <p:nvSpPr>
          <p:cNvPr id="6" name="Wave 5"/>
          <p:cNvSpPr/>
          <p:nvPr/>
        </p:nvSpPr>
        <p:spPr bwMode="auto">
          <a:xfrm>
            <a:off x="817975" y="1600107"/>
            <a:ext cx="1476901" cy="594360"/>
          </a:xfrm>
          <a:prstGeom prst="wave">
            <a:avLst>
              <a:gd name="adj1" fmla="val 9936"/>
              <a:gd name="adj2" fmla="val 0"/>
            </a:avLst>
          </a:prstGeom>
          <a:solidFill>
            <a:srgbClr val="698837"/>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cene3d>
              <a:camera prst="orthographicFront">
                <a:rot lat="0" lon="0" rev="21299999"/>
              </a:camera>
              <a:lightRig rig="threePt" dir="t"/>
            </a:scene3d>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FRONTIER</a:t>
            </a:r>
          </a:p>
        </p:txBody>
      </p:sp>
      <p:sp>
        <p:nvSpPr>
          <p:cNvPr id="7" name="TextBox 6"/>
          <p:cNvSpPr txBox="1"/>
          <p:nvPr/>
        </p:nvSpPr>
        <p:spPr>
          <a:xfrm>
            <a:off x="1516139" y="4420391"/>
            <a:ext cx="1651769" cy="1477328"/>
          </a:xfrm>
          <a:prstGeom prst="rect">
            <a:avLst/>
          </a:prstGeom>
          <a:noFill/>
        </p:spPr>
        <p:txBody>
          <a:bodyPr wrap="square" lIns="0" tIns="0" rIns="0" bIns="0" rtlCol="0">
            <a:spAutoFit/>
          </a:bodyPr>
          <a:lstStyle/>
          <a:p>
            <a:pPr fontAlgn="base">
              <a:spcBef>
                <a:spcPct val="0"/>
              </a:spcBef>
              <a:spcAft>
                <a:spcPct val="0"/>
              </a:spcAft>
            </a:pPr>
            <a:r>
              <a:rPr lang="en-US" sz="1200" dirty="0" smtClean="0">
                <a:solidFill>
                  <a:srgbClr val="3D3D3D"/>
                </a:solidFill>
                <a:latin typeface="Verdana" panose="020B0604030504040204" pitchFamily="34" charset="0"/>
                <a:ea typeface="Verdana" panose="020B0604030504040204" pitchFamily="34" charset="0"/>
                <a:cs typeface="Verdana" panose="020B0604030504040204" pitchFamily="34" charset="0"/>
              </a:rPr>
              <a:t>Nigeria scored </a:t>
            </a:r>
            <a:r>
              <a:rPr lang="en-US" sz="1200" b="1" dirty="0" smtClean="0">
                <a:solidFill>
                  <a:srgbClr val="3E5020"/>
                </a:solidFill>
                <a:latin typeface="Verdana" panose="020B0604030504040204" pitchFamily="34" charset="0"/>
                <a:ea typeface="Verdana" panose="020B0604030504040204" pitchFamily="34" charset="0"/>
                <a:cs typeface="Verdana" panose="020B0604030504040204" pitchFamily="34" charset="0"/>
              </a:rPr>
              <a:t>44.63</a:t>
            </a:r>
            <a:r>
              <a:rPr lang="en-US" sz="1200" dirty="0" smtClean="0">
                <a:solidFill>
                  <a:srgbClr val="3D3D3D"/>
                </a:solidFill>
                <a:latin typeface="Verdana" panose="020B0604030504040204" pitchFamily="34" charset="0"/>
                <a:ea typeface="Verdana" panose="020B0604030504040204" pitchFamily="34" charset="0"/>
                <a:cs typeface="Verdana" panose="020B0604030504040204" pitchFamily="34" charset="0"/>
              </a:rPr>
              <a:t> points in </a:t>
            </a:r>
            <a:r>
              <a:rPr lang="en-US" sz="1200" i="1" dirty="0" smtClean="0">
                <a:solidFill>
                  <a:srgbClr val="3D3D3D"/>
                </a:solidFill>
                <a:latin typeface="Verdana" panose="020B0604030504040204" pitchFamily="34" charset="0"/>
                <a:ea typeface="Verdana" panose="020B0604030504040204" pitchFamily="34" charset="0"/>
                <a:cs typeface="Verdana" panose="020B0604030504040204" pitchFamily="34" charset="0"/>
              </a:rPr>
              <a:t>Distance to Frontier</a:t>
            </a:r>
            <a:r>
              <a:rPr lang="en-US" sz="1200" dirty="0" smtClean="0">
                <a:solidFill>
                  <a:srgbClr val="3D3D3D"/>
                </a:solidFill>
                <a:latin typeface="Verdana" panose="020B0604030504040204" pitchFamily="34" charset="0"/>
                <a:ea typeface="Verdana" panose="020B0604030504040204" pitchFamily="34" charset="0"/>
                <a:cs typeface="Verdana" panose="020B0604030504040204" pitchFamily="34" charset="0"/>
              </a:rPr>
              <a:t> in the World Bank’s </a:t>
            </a:r>
            <a:r>
              <a:rPr lang="en-US" sz="1200" b="1" i="1" dirty="0" smtClean="0">
                <a:solidFill>
                  <a:srgbClr val="3D3D3D"/>
                </a:solidFill>
                <a:latin typeface="Verdana" panose="020B0604030504040204" pitchFamily="34" charset="0"/>
                <a:ea typeface="Verdana" panose="020B0604030504040204" pitchFamily="34" charset="0"/>
                <a:cs typeface="Verdana" panose="020B0604030504040204" pitchFamily="34" charset="0"/>
              </a:rPr>
              <a:t>Doing </a:t>
            </a:r>
            <a:r>
              <a:rPr lang="en-US" sz="1200" b="1" i="1" dirty="0">
                <a:solidFill>
                  <a:srgbClr val="3D3D3D"/>
                </a:solidFill>
                <a:latin typeface="Verdana" panose="020B0604030504040204" pitchFamily="34" charset="0"/>
                <a:ea typeface="Verdana" panose="020B0604030504040204" pitchFamily="34" charset="0"/>
                <a:cs typeface="Verdana" panose="020B0604030504040204" pitchFamily="34" charset="0"/>
              </a:rPr>
              <a:t>Business </a:t>
            </a:r>
            <a:r>
              <a:rPr lang="en-US" sz="1200" b="1" i="1" dirty="0" smtClean="0">
                <a:solidFill>
                  <a:srgbClr val="3D3D3D"/>
                </a:solidFill>
                <a:latin typeface="Verdana" panose="020B0604030504040204" pitchFamily="34" charset="0"/>
                <a:ea typeface="Verdana" panose="020B0604030504040204" pitchFamily="34" charset="0"/>
                <a:cs typeface="Verdana" panose="020B0604030504040204" pitchFamily="34" charset="0"/>
              </a:rPr>
              <a:t>2017</a:t>
            </a:r>
            <a:r>
              <a:rPr lang="en-US" sz="1200" dirty="0" smtClean="0">
                <a:solidFill>
                  <a:srgbClr val="3D3D3D"/>
                </a:solidFill>
                <a:latin typeface="Verdana" panose="020B0604030504040204" pitchFamily="34" charset="0"/>
                <a:ea typeface="Verdana" panose="020B0604030504040204" pitchFamily="34" charset="0"/>
                <a:cs typeface="Verdana" panose="020B0604030504040204" pitchFamily="34" charset="0"/>
              </a:rPr>
              <a:t>, giving it a ranking of </a:t>
            </a:r>
            <a:r>
              <a:rPr lang="en-US" sz="1200" b="1" dirty="0" smtClean="0">
                <a:solidFill>
                  <a:srgbClr val="3E5020"/>
                </a:solidFill>
                <a:latin typeface="Verdana" panose="020B0604030504040204" pitchFamily="34" charset="0"/>
                <a:ea typeface="Verdana" panose="020B0604030504040204" pitchFamily="34" charset="0"/>
                <a:cs typeface="Verdana" panose="020B0604030504040204" pitchFamily="34" charset="0"/>
              </a:rPr>
              <a:t>169</a:t>
            </a:r>
            <a:r>
              <a:rPr lang="en-US" sz="1200" b="1" baseline="30000" dirty="0" smtClean="0">
                <a:solidFill>
                  <a:srgbClr val="3E5020"/>
                </a:solidFill>
                <a:latin typeface="Verdana" panose="020B0604030504040204" pitchFamily="34" charset="0"/>
                <a:ea typeface="Verdana" panose="020B0604030504040204" pitchFamily="34" charset="0"/>
                <a:cs typeface="Verdana" panose="020B0604030504040204" pitchFamily="34" charset="0"/>
              </a:rPr>
              <a:t>th</a:t>
            </a:r>
            <a:r>
              <a:rPr lang="en-US" sz="1200" b="1" dirty="0" smtClean="0">
                <a:solidFill>
                  <a:srgbClr val="3E5020"/>
                </a:solidFill>
                <a:latin typeface="Verdana" panose="020B0604030504040204" pitchFamily="34" charset="0"/>
                <a:ea typeface="Verdana" panose="020B0604030504040204" pitchFamily="34" charset="0"/>
                <a:cs typeface="Verdana" panose="020B0604030504040204" pitchFamily="34" charset="0"/>
              </a:rPr>
              <a:t> </a:t>
            </a:r>
            <a:r>
              <a:rPr lang="en-US" sz="1200" dirty="0" smtClean="0">
                <a:solidFill>
                  <a:srgbClr val="3D3D3D"/>
                </a:solidFill>
                <a:latin typeface="Verdana" panose="020B0604030504040204" pitchFamily="34" charset="0"/>
                <a:ea typeface="Verdana" panose="020B0604030504040204" pitchFamily="34" charset="0"/>
                <a:cs typeface="Verdana" panose="020B0604030504040204" pitchFamily="34" charset="0"/>
              </a:rPr>
              <a:t>overall, out of 190 countries</a:t>
            </a:r>
            <a:endParaRPr lang="en-US" sz="1200" dirty="0">
              <a:solidFill>
                <a:srgbClr val="3D3D3D"/>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9" name="Chart 8"/>
          <p:cNvGraphicFramePr/>
          <p:nvPr>
            <p:extLst>
              <p:ext uri="{D42A27DB-BD31-4B8C-83A1-F6EECF244321}">
                <p14:modId xmlns:p14="http://schemas.microsoft.com/office/powerpoint/2010/main" val="2072684269"/>
              </p:ext>
            </p:extLst>
          </p:nvPr>
        </p:nvGraphicFramePr>
        <p:xfrm>
          <a:off x="3588155" y="1540404"/>
          <a:ext cx="5234941" cy="4629449"/>
        </p:xfrm>
        <a:graphic>
          <a:graphicData uri="http://schemas.openxmlformats.org/drawingml/2006/chart">
            <c:chart xmlns:c="http://schemas.openxmlformats.org/drawingml/2006/chart" xmlns:r="http://schemas.openxmlformats.org/officeDocument/2006/relationships" r:id="rId8"/>
          </a:graphicData>
        </a:graphic>
      </p:graphicFrame>
      <p:sp>
        <p:nvSpPr>
          <p:cNvPr id="11" name="Rectangle 10"/>
          <p:cNvSpPr/>
          <p:nvPr/>
        </p:nvSpPr>
        <p:spPr>
          <a:xfrm>
            <a:off x="3770447" y="1980324"/>
            <a:ext cx="2265572" cy="1065963"/>
          </a:xfrm>
          <a:prstGeom prst="rect">
            <a:avLst/>
          </a:prstGeom>
          <a:solidFill>
            <a:srgbClr val="3E5020">
              <a:lumMod val="75000"/>
              <a:alpha val="15000"/>
            </a:srgbClr>
          </a:solidFill>
          <a:ln w="952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3770447" y="4532253"/>
            <a:ext cx="2265572" cy="1065963"/>
          </a:xfrm>
          <a:prstGeom prst="rect">
            <a:avLst/>
          </a:prstGeom>
          <a:solidFill>
            <a:srgbClr val="FF0000">
              <a:alpha val="15000"/>
            </a:srgbClr>
          </a:solidFill>
          <a:ln w="952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 name="1. On-page tracker"/>
          <p:cNvSpPr>
            <a:spLocks noChangeArrowheads="1"/>
          </p:cNvSpPr>
          <p:nvPr/>
        </p:nvSpPr>
        <p:spPr bwMode="auto">
          <a:xfrm>
            <a:off x="334901" y="27536"/>
            <a:ext cx="974626"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GB" sz="800" dirty="0">
                <a:solidFill>
                  <a:srgbClr val="808080"/>
                </a:solidFill>
                <a:latin typeface="Calibri"/>
              </a:rPr>
              <a:t>THE CASE FOR REFORM</a:t>
            </a:r>
          </a:p>
        </p:txBody>
      </p:sp>
      <p:sp>
        <p:nvSpPr>
          <p:cNvPr id="16" name="Bracket"/>
          <p:cNvSpPr>
            <a:spLocks/>
          </p:cNvSpPr>
          <p:nvPr>
            <p:custDataLst>
              <p:tags r:id="rId3"/>
            </p:custDataLst>
          </p:nvPr>
        </p:nvSpPr>
        <p:spPr bwMode="auto">
          <a:xfrm flipH="1" flipV="1">
            <a:off x="3422190" y="1540403"/>
            <a:ext cx="180838" cy="4629449"/>
          </a:xfrm>
          <a:custGeom>
            <a:avLst/>
            <a:gdLst>
              <a:gd name="T0" fmla="*/ 0 w 115"/>
              <a:gd name="T1" fmla="*/ 0 h 1152"/>
              <a:gd name="T2" fmla="*/ 65 w 115"/>
              <a:gd name="T3" fmla="*/ 0 h 1152"/>
              <a:gd name="T4" fmla="*/ 65 w 115"/>
              <a:gd name="T5" fmla="*/ 528 h 1152"/>
              <a:gd name="T6" fmla="*/ 115 w 115"/>
              <a:gd name="T7" fmla="*/ 576 h 1152"/>
              <a:gd name="T8" fmla="*/ 65 w 115"/>
              <a:gd name="T9" fmla="*/ 624 h 1152"/>
              <a:gd name="T10" fmla="*/ 65 w 115"/>
              <a:gd name="T11" fmla="*/ 1152 h 1152"/>
              <a:gd name="T12" fmla="*/ 0 w 115"/>
              <a:gd name="T13" fmla="*/ 1152 h 1152"/>
              <a:gd name="connsiteX0" fmla="*/ 0 w 115"/>
              <a:gd name="connsiteY0" fmla="*/ 0 h 1152"/>
              <a:gd name="connsiteX1" fmla="*/ 65 w 115"/>
              <a:gd name="connsiteY1" fmla="*/ 0 h 1152"/>
              <a:gd name="connsiteX2" fmla="*/ 65 w 115"/>
              <a:gd name="connsiteY2" fmla="*/ 528 h 1152"/>
              <a:gd name="connsiteX3" fmla="*/ 115 w 115"/>
              <a:gd name="connsiteY3" fmla="*/ 576 h 1152"/>
              <a:gd name="connsiteX4" fmla="*/ 65 w 115"/>
              <a:gd name="connsiteY4" fmla="*/ 624 h 1152"/>
              <a:gd name="connsiteX5" fmla="*/ 65 w 115"/>
              <a:gd name="connsiteY5" fmla="*/ 1152 h 1152"/>
              <a:gd name="connsiteX0" fmla="*/ 0 w 115"/>
              <a:gd name="connsiteY0" fmla="*/ 0 h 624"/>
              <a:gd name="connsiteX1" fmla="*/ 65 w 115"/>
              <a:gd name="connsiteY1" fmla="*/ 0 h 624"/>
              <a:gd name="connsiteX2" fmla="*/ 65 w 115"/>
              <a:gd name="connsiteY2" fmla="*/ 528 h 624"/>
              <a:gd name="connsiteX3" fmla="*/ 115 w 115"/>
              <a:gd name="connsiteY3" fmla="*/ 576 h 624"/>
              <a:gd name="connsiteX4" fmla="*/ 65 w 115"/>
              <a:gd name="connsiteY4" fmla="*/ 624 h 624"/>
              <a:gd name="connsiteX0" fmla="*/ 0 w 115"/>
              <a:gd name="connsiteY0" fmla="*/ 0 h 576"/>
              <a:gd name="connsiteX1" fmla="*/ 65 w 115"/>
              <a:gd name="connsiteY1" fmla="*/ 0 h 576"/>
              <a:gd name="connsiteX2" fmla="*/ 65 w 115"/>
              <a:gd name="connsiteY2" fmla="*/ 528 h 576"/>
              <a:gd name="connsiteX3" fmla="*/ 115 w 115"/>
              <a:gd name="connsiteY3" fmla="*/ 576 h 576"/>
              <a:gd name="connsiteX0" fmla="*/ 0 w 65"/>
              <a:gd name="connsiteY0" fmla="*/ 0 h 528"/>
              <a:gd name="connsiteX1" fmla="*/ 65 w 65"/>
              <a:gd name="connsiteY1" fmla="*/ 0 h 528"/>
              <a:gd name="connsiteX2" fmla="*/ 65 w 65"/>
              <a:gd name="connsiteY2" fmla="*/ 528 h 528"/>
              <a:gd name="connsiteX0" fmla="*/ 0 w 65"/>
              <a:gd name="connsiteY0" fmla="*/ 0 h 0"/>
              <a:gd name="connsiteX1" fmla="*/ 65 w 65"/>
              <a:gd name="connsiteY1" fmla="*/ 0 h 0"/>
              <a:gd name="connsiteX0" fmla="*/ 0 w 1250"/>
              <a:gd name="connsiteY0" fmla="*/ 1881787 h 1881787"/>
              <a:gd name="connsiteX1" fmla="*/ 1250 w 1250"/>
              <a:gd name="connsiteY1" fmla="*/ 0 h 1881787"/>
              <a:gd name="connsiteX0" fmla="*/ 0 w 1250"/>
              <a:gd name="connsiteY0" fmla="*/ 1881787 h 1881787"/>
              <a:gd name="connsiteX1" fmla="*/ 1250 w 1250"/>
              <a:gd name="connsiteY1" fmla="*/ 0 h 1881787"/>
              <a:gd name="connsiteX2" fmla="*/ 65 w 1250"/>
              <a:gd name="connsiteY2" fmla="*/ 1881787 h 1881787"/>
              <a:gd name="connsiteX0" fmla="*/ 0 w 1250"/>
              <a:gd name="connsiteY0" fmla="*/ 1881787 h 2719987"/>
              <a:gd name="connsiteX1" fmla="*/ 1250 w 1250"/>
              <a:gd name="connsiteY1" fmla="*/ 0 h 2719987"/>
              <a:gd name="connsiteX2" fmla="*/ 65 w 1250"/>
              <a:gd name="connsiteY2" fmla="*/ 1881787 h 2719987"/>
              <a:gd name="connsiteX3" fmla="*/ 65 w 1250"/>
              <a:gd name="connsiteY3" fmla="*/ 2719987 h 2719987"/>
              <a:gd name="connsiteX0" fmla="*/ 0 w 1250"/>
              <a:gd name="connsiteY0" fmla="*/ 1881787 h 2796187"/>
              <a:gd name="connsiteX1" fmla="*/ 1250 w 1250"/>
              <a:gd name="connsiteY1" fmla="*/ 0 h 2796187"/>
              <a:gd name="connsiteX2" fmla="*/ 65 w 1250"/>
              <a:gd name="connsiteY2" fmla="*/ 1881787 h 2796187"/>
              <a:gd name="connsiteX3" fmla="*/ 65 w 1250"/>
              <a:gd name="connsiteY3" fmla="*/ 2719987 h 2796187"/>
              <a:gd name="connsiteX4" fmla="*/ 115 w 1250"/>
              <a:gd name="connsiteY4" fmla="*/ 2796187 h 2796187"/>
              <a:gd name="connsiteX0" fmla="*/ 0 w 1250"/>
              <a:gd name="connsiteY0" fmla="*/ 1881787 h 2872387"/>
              <a:gd name="connsiteX1" fmla="*/ 1250 w 1250"/>
              <a:gd name="connsiteY1" fmla="*/ 0 h 2872387"/>
              <a:gd name="connsiteX2" fmla="*/ 65 w 1250"/>
              <a:gd name="connsiteY2" fmla="*/ 1881787 h 2872387"/>
              <a:gd name="connsiteX3" fmla="*/ 65 w 1250"/>
              <a:gd name="connsiteY3" fmla="*/ 2719987 h 2872387"/>
              <a:gd name="connsiteX4" fmla="*/ 115 w 1250"/>
              <a:gd name="connsiteY4" fmla="*/ 2796187 h 2872387"/>
              <a:gd name="connsiteX5" fmla="*/ 65 w 1250"/>
              <a:gd name="connsiteY5" fmla="*/ 2872387 h 2872387"/>
              <a:gd name="connsiteX0" fmla="*/ 0 w 1250"/>
              <a:gd name="connsiteY0" fmla="*/ 1881787 h 3710587"/>
              <a:gd name="connsiteX1" fmla="*/ 1250 w 1250"/>
              <a:gd name="connsiteY1" fmla="*/ 0 h 3710587"/>
              <a:gd name="connsiteX2" fmla="*/ 65 w 1250"/>
              <a:gd name="connsiteY2" fmla="*/ 1881787 h 3710587"/>
              <a:gd name="connsiteX3" fmla="*/ 65 w 1250"/>
              <a:gd name="connsiteY3" fmla="*/ 2719987 h 3710587"/>
              <a:gd name="connsiteX4" fmla="*/ 115 w 1250"/>
              <a:gd name="connsiteY4" fmla="*/ 2796187 h 3710587"/>
              <a:gd name="connsiteX5" fmla="*/ 65 w 1250"/>
              <a:gd name="connsiteY5" fmla="*/ 2872387 h 3710587"/>
              <a:gd name="connsiteX6" fmla="*/ 65 w 1250"/>
              <a:gd name="connsiteY6" fmla="*/ 3710587 h 3710587"/>
              <a:gd name="connsiteX0" fmla="*/ 0 w 1250"/>
              <a:gd name="connsiteY0" fmla="*/ 1881787 h 3710587"/>
              <a:gd name="connsiteX1" fmla="*/ 1250 w 1250"/>
              <a:gd name="connsiteY1" fmla="*/ 0 h 3710587"/>
              <a:gd name="connsiteX2" fmla="*/ 65 w 1250"/>
              <a:gd name="connsiteY2" fmla="*/ 1881787 h 3710587"/>
              <a:gd name="connsiteX3" fmla="*/ 65 w 1250"/>
              <a:gd name="connsiteY3" fmla="*/ 2719987 h 3710587"/>
              <a:gd name="connsiteX4" fmla="*/ 115 w 1250"/>
              <a:gd name="connsiteY4" fmla="*/ 2796187 h 3710587"/>
              <a:gd name="connsiteX5" fmla="*/ 65 w 1250"/>
              <a:gd name="connsiteY5" fmla="*/ 2872387 h 3710587"/>
              <a:gd name="connsiteX6" fmla="*/ 65 w 1250"/>
              <a:gd name="connsiteY6" fmla="*/ 3710587 h 3710587"/>
              <a:gd name="connsiteX7" fmla="*/ 0 w 1250"/>
              <a:gd name="connsiteY7" fmla="*/ 3710587 h 3710587"/>
              <a:gd name="connsiteX0" fmla="*/ 0 w 1250"/>
              <a:gd name="connsiteY0" fmla="*/ 1881787 h 3710587"/>
              <a:gd name="connsiteX1" fmla="*/ 1250 w 1250"/>
              <a:gd name="connsiteY1" fmla="*/ 0 h 3710587"/>
              <a:gd name="connsiteX2" fmla="*/ 65 w 1250"/>
              <a:gd name="connsiteY2" fmla="*/ 1881787 h 3710587"/>
              <a:gd name="connsiteX3" fmla="*/ 65 w 1250"/>
              <a:gd name="connsiteY3" fmla="*/ 2719987 h 3710587"/>
              <a:gd name="connsiteX4" fmla="*/ 115 w 1250"/>
              <a:gd name="connsiteY4" fmla="*/ 2796187 h 3710587"/>
              <a:gd name="connsiteX5" fmla="*/ 65 w 1250"/>
              <a:gd name="connsiteY5" fmla="*/ 2872387 h 3710587"/>
              <a:gd name="connsiteX6" fmla="*/ 65 w 1250"/>
              <a:gd name="connsiteY6" fmla="*/ 3710587 h 3710587"/>
              <a:gd name="connsiteX7" fmla="*/ 0 w 1250"/>
              <a:gd name="connsiteY7" fmla="*/ 3710587 h 3710587"/>
              <a:gd name="connsiteX0" fmla="*/ 0 w 115"/>
              <a:gd name="connsiteY0" fmla="*/ 0 h 1828800"/>
              <a:gd name="connsiteX1" fmla="*/ 65 w 115"/>
              <a:gd name="connsiteY1" fmla="*/ 0 h 1828800"/>
              <a:gd name="connsiteX2" fmla="*/ 65 w 115"/>
              <a:gd name="connsiteY2" fmla="*/ 0 h 1828800"/>
              <a:gd name="connsiteX3" fmla="*/ 65 w 115"/>
              <a:gd name="connsiteY3" fmla="*/ 838200 h 1828800"/>
              <a:gd name="connsiteX4" fmla="*/ 115 w 115"/>
              <a:gd name="connsiteY4" fmla="*/ 914400 h 1828800"/>
              <a:gd name="connsiteX5" fmla="*/ 65 w 115"/>
              <a:gd name="connsiteY5" fmla="*/ 990600 h 1828800"/>
              <a:gd name="connsiteX6" fmla="*/ 65 w 115"/>
              <a:gd name="connsiteY6" fmla="*/ 1828800 h 1828800"/>
              <a:gd name="connsiteX7" fmla="*/ 0 w 115"/>
              <a:gd name="connsiteY7" fmla="*/ 1828800 h 1828800"/>
              <a:gd name="connsiteX0" fmla="*/ 0 w 115"/>
              <a:gd name="connsiteY0" fmla="*/ 0 h 1828800"/>
              <a:gd name="connsiteX1" fmla="*/ 65 w 115"/>
              <a:gd name="connsiteY1" fmla="*/ 0 h 1828800"/>
              <a:gd name="connsiteX2" fmla="*/ 65 w 115"/>
              <a:gd name="connsiteY2" fmla="*/ 838199 h 1828800"/>
              <a:gd name="connsiteX3" fmla="*/ 65 w 115"/>
              <a:gd name="connsiteY3" fmla="*/ 838200 h 1828800"/>
              <a:gd name="connsiteX4" fmla="*/ 115 w 115"/>
              <a:gd name="connsiteY4" fmla="*/ 914400 h 1828800"/>
              <a:gd name="connsiteX5" fmla="*/ 65 w 115"/>
              <a:gd name="connsiteY5" fmla="*/ 990600 h 1828800"/>
              <a:gd name="connsiteX6" fmla="*/ 65 w 115"/>
              <a:gd name="connsiteY6" fmla="*/ 1828800 h 1828800"/>
              <a:gd name="connsiteX7" fmla="*/ 0 w 115"/>
              <a:gd name="connsiteY7" fmla="*/ 1828800 h 1828800"/>
              <a:gd name="connsiteX0" fmla="*/ 0 w 115"/>
              <a:gd name="connsiteY0" fmla="*/ 0 h 1828800"/>
              <a:gd name="connsiteX1" fmla="*/ 65 w 115"/>
              <a:gd name="connsiteY1" fmla="*/ 0 h 1828800"/>
              <a:gd name="connsiteX2" fmla="*/ 65 w 115"/>
              <a:gd name="connsiteY2" fmla="*/ 838199 h 1828800"/>
              <a:gd name="connsiteX3" fmla="*/ 115 w 115"/>
              <a:gd name="connsiteY3" fmla="*/ 914399 h 1828800"/>
              <a:gd name="connsiteX4" fmla="*/ 115 w 115"/>
              <a:gd name="connsiteY4" fmla="*/ 914400 h 1828800"/>
              <a:gd name="connsiteX5" fmla="*/ 65 w 115"/>
              <a:gd name="connsiteY5" fmla="*/ 990600 h 1828800"/>
              <a:gd name="connsiteX6" fmla="*/ 65 w 115"/>
              <a:gd name="connsiteY6" fmla="*/ 1828800 h 1828800"/>
              <a:gd name="connsiteX7" fmla="*/ 0 w 115"/>
              <a:gd name="connsiteY7" fmla="*/ 1828800 h 1828800"/>
              <a:gd name="connsiteX0" fmla="*/ 0 w 115"/>
              <a:gd name="connsiteY0" fmla="*/ 0 h 1828800"/>
              <a:gd name="connsiteX1" fmla="*/ 65 w 115"/>
              <a:gd name="connsiteY1" fmla="*/ 0 h 1828800"/>
              <a:gd name="connsiteX2" fmla="*/ 65 w 115"/>
              <a:gd name="connsiteY2" fmla="*/ 838199 h 1828800"/>
              <a:gd name="connsiteX3" fmla="*/ 115 w 115"/>
              <a:gd name="connsiteY3" fmla="*/ 914399 h 1828800"/>
              <a:gd name="connsiteX4" fmla="*/ 65 w 115"/>
              <a:gd name="connsiteY4" fmla="*/ 990599 h 1828800"/>
              <a:gd name="connsiteX5" fmla="*/ 65 w 115"/>
              <a:gd name="connsiteY5" fmla="*/ 990600 h 1828800"/>
              <a:gd name="connsiteX6" fmla="*/ 65 w 115"/>
              <a:gd name="connsiteY6" fmla="*/ 1828800 h 1828800"/>
              <a:gd name="connsiteX7" fmla="*/ 0 w 115"/>
              <a:gd name="connsiteY7" fmla="*/ 1828800 h 1828800"/>
              <a:gd name="connsiteX0" fmla="*/ 0 w 115"/>
              <a:gd name="connsiteY0" fmla="*/ 0 h 1828800"/>
              <a:gd name="connsiteX1" fmla="*/ 65 w 115"/>
              <a:gd name="connsiteY1" fmla="*/ 0 h 1828800"/>
              <a:gd name="connsiteX2" fmla="*/ 65 w 115"/>
              <a:gd name="connsiteY2" fmla="*/ 838199 h 1828800"/>
              <a:gd name="connsiteX3" fmla="*/ 115 w 115"/>
              <a:gd name="connsiteY3" fmla="*/ 914399 h 1828800"/>
              <a:gd name="connsiteX4" fmla="*/ 65 w 115"/>
              <a:gd name="connsiteY4" fmla="*/ 990599 h 1828800"/>
              <a:gd name="connsiteX5" fmla="*/ 65 w 115"/>
              <a:gd name="connsiteY5" fmla="*/ 1828799 h 1828800"/>
              <a:gd name="connsiteX6" fmla="*/ 65 w 115"/>
              <a:gd name="connsiteY6" fmla="*/ 1828800 h 1828800"/>
              <a:gd name="connsiteX7" fmla="*/ 0 w 115"/>
              <a:gd name="connsiteY7" fmla="*/ 1828800 h 1828800"/>
              <a:gd name="connsiteX0" fmla="*/ 0 w 115"/>
              <a:gd name="connsiteY0" fmla="*/ 0 h 1828800"/>
              <a:gd name="connsiteX1" fmla="*/ 65 w 115"/>
              <a:gd name="connsiteY1" fmla="*/ 0 h 1828800"/>
              <a:gd name="connsiteX2" fmla="*/ 65 w 115"/>
              <a:gd name="connsiteY2" fmla="*/ 838199 h 1828800"/>
              <a:gd name="connsiteX3" fmla="*/ 115 w 115"/>
              <a:gd name="connsiteY3" fmla="*/ 914399 h 1828800"/>
              <a:gd name="connsiteX4" fmla="*/ 65 w 115"/>
              <a:gd name="connsiteY4" fmla="*/ 990599 h 1828800"/>
              <a:gd name="connsiteX5" fmla="*/ 65 w 115"/>
              <a:gd name="connsiteY5" fmla="*/ 1828799 h 1828800"/>
              <a:gd name="connsiteX6" fmla="*/ 0 w 115"/>
              <a:gd name="connsiteY6" fmla="*/ 1828799 h 1828800"/>
              <a:gd name="connsiteX7" fmla="*/ 0 w 115"/>
              <a:gd name="connsiteY7" fmla="*/ 1828800 h 1828800"/>
              <a:gd name="connsiteX0" fmla="*/ 0 w 115"/>
              <a:gd name="connsiteY0" fmla="*/ 0 h 1828800"/>
              <a:gd name="connsiteX1" fmla="*/ 65 w 115"/>
              <a:gd name="connsiteY1" fmla="*/ 0 h 1828800"/>
              <a:gd name="connsiteX2" fmla="*/ 65 w 115"/>
              <a:gd name="connsiteY2" fmla="*/ 838199 h 1828800"/>
              <a:gd name="connsiteX3" fmla="*/ 115 w 115"/>
              <a:gd name="connsiteY3" fmla="*/ 914399 h 1828800"/>
              <a:gd name="connsiteX4" fmla="*/ 65 w 115"/>
              <a:gd name="connsiteY4" fmla="*/ 990599 h 1828800"/>
              <a:gd name="connsiteX5" fmla="*/ 65 w 115"/>
              <a:gd name="connsiteY5" fmla="*/ 1828799 h 1828800"/>
              <a:gd name="connsiteX6" fmla="*/ 0 w 115"/>
              <a:gd name="connsiteY6" fmla="*/ 1828799 h 1828800"/>
              <a:gd name="connsiteX7" fmla="*/ 0 w 115"/>
              <a:gd name="connsiteY7" fmla="*/ 1828800 h 1828800"/>
              <a:gd name="connsiteX0" fmla="*/ 0 w 115"/>
              <a:gd name="connsiteY0" fmla="*/ 0 h 1828800"/>
              <a:gd name="connsiteX1" fmla="*/ 25 w 115"/>
              <a:gd name="connsiteY1" fmla="*/ 0 h 1828800"/>
              <a:gd name="connsiteX2" fmla="*/ 65 w 115"/>
              <a:gd name="connsiteY2" fmla="*/ 838199 h 1828800"/>
              <a:gd name="connsiteX3" fmla="*/ 115 w 115"/>
              <a:gd name="connsiteY3" fmla="*/ 914399 h 1828800"/>
              <a:gd name="connsiteX4" fmla="*/ 65 w 115"/>
              <a:gd name="connsiteY4" fmla="*/ 990599 h 1828800"/>
              <a:gd name="connsiteX5" fmla="*/ 65 w 115"/>
              <a:gd name="connsiteY5" fmla="*/ 1828799 h 1828800"/>
              <a:gd name="connsiteX6" fmla="*/ 0 w 115"/>
              <a:gd name="connsiteY6" fmla="*/ 1828799 h 1828800"/>
              <a:gd name="connsiteX7" fmla="*/ 0 w 115"/>
              <a:gd name="connsiteY7" fmla="*/ 1828800 h 1828800"/>
              <a:gd name="connsiteX0" fmla="*/ 0 w 115"/>
              <a:gd name="connsiteY0" fmla="*/ 0 h 1828800"/>
              <a:gd name="connsiteX1" fmla="*/ 25 w 115"/>
              <a:gd name="connsiteY1" fmla="*/ 0 h 1828800"/>
              <a:gd name="connsiteX2" fmla="*/ 25 w 115"/>
              <a:gd name="connsiteY2" fmla="*/ 885552 h 1828800"/>
              <a:gd name="connsiteX3" fmla="*/ 115 w 115"/>
              <a:gd name="connsiteY3" fmla="*/ 914399 h 1828800"/>
              <a:gd name="connsiteX4" fmla="*/ 65 w 115"/>
              <a:gd name="connsiteY4" fmla="*/ 990599 h 1828800"/>
              <a:gd name="connsiteX5" fmla="*/ 65 w 115"/>
              <a:gd name="connsiteY5" fmla="*/ 1828799 h 1828800"/>
              <a:gd name="connsiteX6" fmla="*/ 0 w 115"/>
              <a:gd name="connsiteY6" fmla="*/ 1828799 h 1828800"/>
              <a:gd name="connsiteX7" fmla="*/ 0 w 115"/>
              <a:gd name="connsiteY7" fmla="*/ 1828800 h 1828800"/>
              <a:gd name="connsiteX0" fmla="*/ 0 w 65"/>
              <a:gd name="connsiteY0" fmla="*/ 0 h 1828800"/>
              <a:gd name="connsiteX1" fmla="*/ 25 w 65"/>
              <a:gd name="connsiteY1" fmla="*/ 0 h 1828800"/>
              <a:gd name="connsiteX2" fmla="*/ 25 w 65"/>
              <a:gd name="connsiteY2" fmla="*/ 885552 h 1828800"/>
              <a:gd name="connsiteX3" fmla="*/ 45 w 65"/>
              <a:gd name="connsiteY3" fmla="*/ 914400 h 1828800"/>
              <a:gd name="connsiteX4" fmla="*/ 65 w 65"/>
              <a:gd name="connsiteY4" fmla="*/ 990599 h 1828800"/>
              <a:gd name="connsiteX5" fmla="*/ 65 w 65"/>
              <a:gd name="connsiteY5" fmla="*/ 1828799 h 1828800"/>
              <a:gd name="connsiteX6" fmla="*/ 0 w 65"/>
              <a:gd name="connsiteY6" fmla="*/ 1828799 h 1828800"/>
              <a:gd name="connsiteX7" fmla="*/ 0 w 65"/>
              <a:gd name="connsiteY7" fmla="*/ 1828800 h 1828800"/>
              <a:gd name="connsiteX0" fmla="*/ 0 w 65"/>
              <a:gd name="connsiteY0" fmla="*/ 0 h 1828800"/>
              <a:gd name="connsiteX1" fmla="*/ 25 w 65"/>
              <a:gd name="connsiteY1" fmla="*/ 0 h 1828800"/>
              <a:gd name="connsiteX2" fmla="*/ 25 w 65"/>
              <a:gd name="connsiteY2" fmla="*/ 885552 h 1828800"/>
              <a:gd name="connsiteX3" fmla="*/ 45 w 65"/>
              <a:gd name="connsiteY3" fmla="*/ 914400 h 1828800"/>
              <a:gd name="connsiteX4" fmla="*/ 25 w 65"/>
              <a:gd name="connsiteY4" fmla="*/ 943248 h 1828800"/>
              <a:gd name="connsiteX5" fmla="*/ 65 w 65"/>
              <a:gd name="connsiteY5" fmla="*/ 1828799 h 1828800"/>
              <a:gd name="connsiteX6" fmla="*/ 0 w 65"/>
              <a:gd name="connsiteY6" fmla="*/ 1828799 h 1828800"/>
              <a:gd name="connsiteX7" fmla="*/ 0 w 65"/>
              <a:gd name="connsiteY7" fmla="*/ 1828800 h 1828800"/>
              <a:gd name="connsiteX0" fmla="*/ 0 w 45"/>
              <a:gd name="connsiteY0" fmla="*/ 0 h 1828800"/>
              <a:gd name="connsiteX1" fmla="*/ 25 w 45"/>
              <a:gd name="connsiteY1" fmla="*/ 0 h 1828800"/>
              <a:gd name="connsiteX2" fmla="*/ 25 w 45"/>
              <a:gd name="connsiteY2" fmla="*/ 885552 h 1828800"/>
              <a:gd name="connsiteX3" fmla="*/ 45 w 45"/>
              <a:gd name="connsiteY3" fmla="*/ 914400 h 1828800"/>
              <a:gd name="connsiteX4" fmla="*/ 25 w 45"/>
              <a:gd name="connsiteY4" fmla="*/ 943248 h 1828800"/>
              <a:gd name="connsiteX5" fmla="*/ 25 w 45"/>
              <a:gd name="connsiteY5" fmla="*/ 1828800 h 1828800"/>
              <a:gd name="connsiteX6" fmla="*/ 0 w 45"/>
              <a:gd name="connsiteY6" fmla="*/ 1828799 h 1828800"/>
              <a:gd name="connsiteX7" fmla="*/ 0 w 45"/>
              <a:gd name="connsiteY7" fmla="*/ 1828800 h 1828800"/>
              <a:gd name="connsiteX0" fmla="*/ 0 w 45"/>
              <a:gd name="connsiteY0" fmla="*/ 0 h 1828800"/>
              <a:gd name="connsiteX1" fmla="*/ 25 w 45"/>
              <a:gd name="connsiteY1" fmla="*/ 0 h 1828800"/>
              <a:gd name="connsiteX2" fmla="*/ 25 w 45"/>
              <a:gd name="connsiteY2" fmla="*/ 885552 h 1828800"/>
              <a:gd name="connsiteX3" fmla="*/ 45 w 45"/>
              <a:gd name="connsiteY3" fmla="*/ 914400 h 1828800"/>
              <a:gd name="connsiteX4" fmla="*/ 25 w 45"/>
              <a:gd name="connsiteY4" fmla="*/ 943248 h 1828800"/>
              <a:gd name="connsiteX5" fmla="*/ 25 w 45"/>
              <a:gd name="connsiteY5" fmla="*/ 1828800 h 1828800"/>
              <a:gd name="connsiteX6" fmla="*/ 0 w 45"/>
              <a:gd name="connsiteY6" fmla="*/ 1828800 h 1828800"/>
              <a:gd name="connsiteX7" fmla="*/ 0 w 45"/>
              <a:gd name="connsiteY7"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 h="1828800">
                <a:moveTo>
                  <a:pt x="0" y="0"/>
                </a:moveTo>
                <a:lnTo>
                  <a:pt x="25" y="0"/>
                </a:lnTo>
                <a:lnTo>
                  <a:pt x="25" y="885552"/>
                </a:lnTo>
                <a:lnTo>
                  <a:pt x="45" y="914400"/>
                </a:lnTo>
                <a:lnTo>
                  <a:pt x="25" y="943248"/>
                </a:lnTo>
                <a:lnTo>
                  <a:pt x="25" y="1828800"/>
                </a:lnTo>
                <a:lnTo>
                  <a:pt x="0" y="1828800"/>
                </a:lnTo>
                <a:lnTo>
                  <a:pt x="0" y="1828800"/>
                </a:lnTo>
              </a:path>
            </a:pathLst>
          </a:custGeom>
          <a:noFill/>
          <a:ln w="9525">
            <a:solidFill>
              <a:schemeClr val="accent6"/>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113523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4326" y="0"/>
            <a:ext cx="8376074" cy="1222157"/>
          </a:xfrm>
        </p:spPr>
        <p:txBody>
          <a:bodyPr>
            <a:noAutofit/>
          </a:bodyPr>
          <a:lstStyle/>
          <a:p>
            <a:r>
              <a:rPr lang="en-US" dirty="0" smtClean="0">
                <a:solidFill>
                  <a:srgbClr val="FFFFFF"/>
                </a:solidFill>
                <a:latin typeface="Verdana" panose="020B0604030504040204" pitchFamily="34" charset="0"/>
                <a:ea typeface="Verdana" panose="020B0604030504040204" pitchFamily="34" charset="0"/>
                <a:cs typeface="Verdana" panose="020B0604030504040204" pitchFamily="34" charset="0"/>
              </a:rPr>
              <a:t>	Our </a:t>
            </a:r>
            <a:r>
              <a:rPr lang="en-US" b="1" dirty="0" smtClean="0">
                <a:solidFill>
                  <a:srgbClr val="FFFFFF"/>
                </a:solidFill>
                <a:latin typeface="Verdana" panose="020B0604030504040204" pitchFamily="34" charset="0"/>
                <a:ea typeface="Verdana" panose="020B0604030504040204" pitchFamily="34" charset="0"/>
                <a:cs typeface="Verdana" panose="020B0604030504040204" pitchFamily="34" charset="0"/>
              </a:rPr>
              <a:t>historical </a:t>
            </a:r>
            <a:r>
              <a:rPr lang="en-US" b="1" dirty="0">
                <a:solidFill>
                  <a:srgbClr val="FFFFFF"/>
                </a:solidFill>
                <a:latin typeface="Verdana" panose="020B0604030504040204" pitchFamily="34" charset="0"/>
                <a:ea typeface="Verdana" panose="020B0604030504040204" pitchFamily="34" charset="0"/>
                <a:cs typeface="Verdana" panose="020B0604030504040204" pitchFamily="34" charset="0"/>
              </a:rPr>
              <a:t>attempts at improving ‘Ease of Doing Business’ rankings have been largely unsuccessful</a:t>
            </a:r>
          </a:p>
        </p:txBody>
      </p:sp>
      <p:sp>
        <p:nvSpPr>
          <p:cNvPr id="4" name="BainBulletsConfiguration" hidden="1"/>
          <p:cNvSpPr txBox="1"/>
          <p:nvPr/>
        </p:nvSpPr>
        <p:spPr>
          <a:xfrm>
            <a:off x="11210" y="252560"/>
            <a:ext cx="7846522" cy="79557"/>
          </a:xfrm>
          <a:prstGeom prst="rect">
            <a:avLst/>
          </a:prstGeom>
          <a:noFill/>
        </p:spPr>
        <p:txBody>
          <a:bodyPr vert="horz" wrap="square" lIns="31774" tIns="31774" rIns="31774" bIns="31774" rtlCol="0">
            <a:spAutoFit/>
          </a:bodyPr>
          <a:lstStyle/>
          <a:p>
            <a:endParaRPr lang="en-US" sz="100" dirty="0" err="1">
              <a:solidFill>
                <a:srgbClr val="FFFFFF"/>
              </a:solidFill>
            </a:endParaRPr>
          </a:p>
        </p:txBody>
      </p:sp>
      <p:sp>
        <p:nvSpPr>
          <p:cNvPr id="18" name="Rectangle 17"/>
          <p:cNvSpPr/>
          <p:nvPr/>
        </p:nvSpPr>
        <p:spPr>
          <a:xfrm>
            <a:off x="821863" y="2520651"/>
            <a:ext cx="3797096" cy="108534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1774" tIns="31774" rIns="31774" bIns="31774" rtlCol="0" anchor="ctr"/>
          <a:lstStyle/>
          <a:p>
            <a:pPr algn="ctr"/>
            <a:endParaRPr lang="en-US" sz="1765"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8"/>
          <p:cNvSpPr/>
          <p:nvPr/>
        </p:nvSpPr>
        <p:spPr>
          <a:xfrm>
            <a:off x="821862" y="3927613"/>
            <a:ext cx="3797097" cy="2043469"/>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1774" tIns="31774" rIns="31774" bIns="31774" rtlCol="0" anchor="ctr"/>
          <a:lstStyle/>
          <a:p>
            <a:pPr algn="ctr"/>
            <a:endParaRPr lang="en-US" sz="1765"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6" name="Group 25"/>
          <p:cNvGrpSpPr/>
          <p:nvPr>
            <p:custDataLst>
              <p:tags r:id="rId1"/>
            </p:custDataLst>
          </p:nvPr>
        </p:nvGrpSpPr>
        <p:grpSpPr>
          <a:xfrm>
            <a:off x="4983663" y="3004520"/>
            <a:ext cx="3383097" cy="1042847"/>
            <a:chOff x="82058" y="1224578"/>
            <a:chExt cx="4853354" cy="1181531"/>
          </a:xfrm>
        </p:grpSpPr>
        <p:pic>
          <p:nvPicPr>
            <p:cNvPr id="27" name="Picture 4"/>
            <p:cNvPicPr>
              <a:picLocks noChangeAspect="1" noChangeArrowheads="1"/>
            </p:cNvPicPr>
            <p:nvPr/>
          </p:nvPicPr>
          <p:blipFill>
            <a:blip r:embed="rId10" cstate="print"/>
            <a:srcRect/>
            <a:stretch>
              <a:fillRect/>
            </a:stretch>
          </p:blipFill>
          <p:spPr bwMode="auto">
            <a:xfrm>
              <a:off x="82058" y="1224578"/>
              <a:ext cx="4853354" cy="1181531"/>
            </a:xfrm>
            <a:prstGeom prst="rect">
              <a:avLst/>
            </a:prstGeom>
            <a:noFill/>
            <a:ln w="9525">
              <a:noFill/>
              <a:miter lim="800000"/>
              <a:headEnd/>
              <a:tailEnd/>
            </a:ln>
          </p:spPr>
        </p:pic>
        <p:sp>
          <p:nvSpPr>
            <p:cNvPr id="28" name="TextBox 27"/>
            <p:cNvSpPr txBox="1"/>
            <p:nvPr/>
          </p:nvSpPr>
          <p:spPr>
            <a:xfrm>
              <a:off x="168456" y="1290838"/>
              <a:ext cx="4243754" cy="700373"/>
            </a:xfrm>
            <a:prstGeom prst="rect">
              <a:avLst/>
            </a:prstGeom>
            <a:noFill/>
          </p:spPr>
          <p:txBody>
            <a:bodyPr wrap="square" lIns="31774" tIns="31774" rIns="31774" bIns="31774" rtlCol="0">
              <a:spAutoFit/>
            </a:bodyPr>
            <a:lstStyle/>
            <a:p>
              <a:r>
                <a:rPr lang="en-US" sz="1200" b="1" dirty="0">
                  <a:solidFill>
                    <a:schemeClr val="accent2"/>
                  </a:solidFill>
                  <a:latin typeface="Verdana" panose="020B0604030504040204" pitchFamily="34" charset="0"/>
                  <a:ea typeface="Verdana" panose="020B0604030504040204" pitchFamily="34" charset="0"/>
                  <a:cs typeface="Verdana" panose="020B0604030504040204" pitchFamily="34" charset="0"/>
                </a:rPr>
                <a:t>Starting business in Nigeria getting more difficult </a:t>
              </a:r>
              <a:r>
                <a:rPr lang="en-US" sz="1200" dirty="0">
                  <a:latin typeface="Verdana" panose="020B0604030504040204" pitchFamily="34" charset="0"/>
                  <a:ea typeface="Verdana" panose="020B0604030504040204" pitchFamily="34" charset="0"/>
                  <a:cs typeface="Verdana" panose="020B0604030504040204" pitchFamily="34" charset="0"/>
                </a:rPr>
                <a:t>– World Bank</a:t>
              </a:r>
            </a:p>
          </p:txBody>
        </p:sp>
        <p:pic>
          <p:nvPicPr>
            <p:cNvPr id="29" name="Picture 4" descr="Vanguard Logo"/>
            <p:cNvPicPr>
              <a:picLocks noChangeAspect="1" noChangeArrowheads="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816155" y="1905832"/>
              <a:ext cx="1186611" cy="261052"/>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TextBox 29"/>
            <p:cNvSpPr txBox="1"/>
            <p:nvPr/>
          </p:nvSpPr>
          <p:spPr>
            <a:xfrm>
              <a:off x="4036453" y="1890460"/>
              <a:ext cx="797170" cy="264491"/>
            </a:xfrm>
            <a:prstGeom prst="rect">
              <a:avLst/>
            </a:prstGeom>
            <a:noFill/>
          </p:spPr>
          <p:txBody>
            <a:bodyPr wrap="square" lIns="31774" tIns="31774" rIns="31774" bIns="31774" rtlCol="0">
              <a:spAutoFit/>
            </a:bodyPr>
            <a:lstStyle/>
            <a:p>
              <a:r>
                <a:rPr lang="en-US" sz="1100" b="1" dirty="0">
                  <a:latin typeface="Verdana" panose="020B0604030504040204" pitchFamily="34" charset="0"/>
                  <a:ea typeface="Verdana" panose="020B0604030504040204" pitchFamily="34" charset="0"/>
                  <a:cs typeface="Verdana" panose="020B0604030504040204" pitchFamily="34" charset="0"/>
                </a:rPr>
                <a:t>, 2015</a:t>
              </a:r>
            </a:p>
          </p:txBody>
        </p:sp>
      </p:grpSp>
      <p:sp>
        <p:nvSpPr>
          <p:cNvPr id="31" name="BainNotesBox"/>
          <p:cNvSpPr txBox="1"/>
          <p:nvPr/>
        </p:nvSpPr>
        <p:spPr>
          <a:xfrm>
            <a:off x="169486" y="6122890"/>
            <a:ext cx="8660654" cy="138499"/>
          </a:xfrm>
          <a:prstGeom prst="rect">
            <a:avLst/>
          </a:prstGeom>
          <a:noFill/>
        </p:spPr>
        <p:txBody>
          <a:bodyPr vert="horz" wrap="square" lIns="0" tIns="0" rIns="0" bIns="0" rtlCol="0" anchor="b">
            <a:spAutoFit/>
          </a:bodyPr>
          <a:lstStyle/>
          <a:p>
            <a:r>
              <a:rPr lang="en-US" sz="900" dirty="0">
                <a:latin typeface="Verdana" panose="020B0604030504040204" pitchFamily="34" charset="0"/>
                <a:ea typeface="Verdana" panose="020B0604030504040204" pitchFamily="34" charset="0"/>
                <a:cs typeface="Verdana" panose="020B0604030504040204" pitchFamily="34" charset="0"/>
              </a:rPr>
              <a:t>Source: Lit. Search</a:t>
            </a:r>
          </a:p>
        </p:txBody>
      </p:sp>
      <p:sp>
        <p:nvSpPr>
          <p:cNvPr id="32" name="TextBox 31"/>
          <p:cNvSpPr txBox="1"/>
          <p:nvPr>
            <p:custDataLst>
              <p:tags r:id="rId2"/>
            </p:custDataLst>
          </p:nvPr>
        </p:nvSpPr>
        <p:spPr>
          <a:xfrm>
            <a:off x="973685" y="2627000"/>
            <a:ext cx="3645274" cy="826063"/>
          </a:xfrm>
          <a:prstGeom prst="rect">
            <a:avLst/>
          </a:prstGeom>
          <a:noFill/>
        </p:spPr>
        <p:txBody>
          <a:bodyPr vert="horz" wrap="square" lIns="31774" tIns="31774" rIns="31774" bIns="31774" rtlCol="0" anchor="t">
            <a:noAutofit/>
          </a:bodyPr>
          <a:lstStyle/>
          <a:p>
            <a:pPr marL="161130" indent="-161130">
              <a:spcBef>
                <a:spcPts val="1655"/>
              </a:spcBef>
              <a:buSzPct val="100000"/>
              <a:buFont typeface="Verdana" panose="020B0604030504040204" pitchFamily="34" charset="0"/>
              <a:buChar char="•"/>
            </a:pPr>
            <a:r>
              <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rPr>
              <a:t>Launched Sub-National Investment Climate Program </a:t>
            </a:r>
            <a:r>
              <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rPr>
              <a:t>in 2006</a:t>
            </a:r>
          </a:p>
          <a:p>
            <a:pPr marL="396520" lvl="1" indent="-161130">
              <a:spcBef>
                <a:spcPts val="497"/>
              </a:spcBef>
              <a:buSzPct val="100000"/>
              <a:buFont typeface="Verdana" panose="020B0604030504040204" pitchFamily="34" charset="0"/>
              <a:buChar char="-"/>
            </a:pPr>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Partnered with Department for International Development and World Bank</a:t>
            </a:r>
          </a:p>
        </p:txBody>
      </p:sp>
      <p:grpSp>
        <p:nvGrpSpPr>
          <p:cNvPr id="33" name="Group 32"/>
          <p:cNvGrpSpPr/>
          <p:nvPr>
            <p:custDataLst>
              <p:tags r:id="rId3"/>
            </p:custDataLst>
          </p:nvPr>
        </p:nvGrpSpPr>
        <p:grpSpPr>
          <a:xfrm>
            <a:off x="4986149" y="4124325"/>
            <a:ext cx="3380611" cy="1237238"/>
            <a:chOff x="5649237" y="3531351"/>
            <a:chExt cx="4627721" cy="1401774"/>
          </a:xfrm>
        </p:grpSpPr>
        <p:pic>
          <p:nvPicPr>
            <p:cNvPr id="34" name="Picture 4"/>
            <p:cNvPicPr>
              <a:picLocks noChangeAspect="1" noChangeArrowheads="1"/>
            </p:cNvPicPr>
            <p:nvPr/>
          </p:nvPicPr>
          <p:blipFill>
            <a:blip r:embed="rId10" cstate="print"/>
            <a:srcRect/>
            <a:stretch>
              <a:fillRect/>
            </a:stretch>
          </p:blipFill>
          <p:spPr bwMode="auto">
            <a:xfrm>
              <a:off x="5674095" y="3531351"/>
              <a:ext cx="4602863" cy="1401774"/>
            </a:xfrm>
            <a:prstGeom prst="rect">
              <a:avLst/>
            </a:prstGeom>
            <a:noFill/>
            <a:ln w="9525">
              <a:noFill/>
              <a:miter lim="800000"/>
              <a:headEnd/>
              <a:tailEnd/>
            </a:ln>
          </p:spPr>
        </p:pic>
        <p:sp>
          <p:nvSpPr>
            <p:cNvPr id="35" name="BainQuote"/>
            <p:cNvSpPr>
              <a:spLocks noChangeArrowheads="1"/>
            </p:cNvSpPr>
            <p:nvPr>
              <p:custDataLst>
                <p:tags r:id="rId8"/>
              </p:custDataLst>
            </p:nvPr>
          </p:nvSpPr>
          <p:spPr bwMode="auto">
            <a:xfrm>
              <a:off x="5649237" y="3610987"/>
              <a:ext cx="4355189" cy="1070004"/>
            </a:xfrm>
            <a:prstGeom prst="rect">
              <a:avLst/>
            </a:prstGeom>
            <a:noFill/>
            <a:ln w="9525">
              <a:noFill/>
              <a:miter lim="800000"/>
              <a:headEnd/>
              <a:tailEnd/>
            </a:ln>
            <a:effectLst/>
          </p:spPr>
          <p:txBody>
            <a:bodyPr wrap="square" lIns="31774" tIns="31774" rIns="31774" bIns="31774">
              <a:spAutoFit/>
            </a:bodyPr>
            <a:lstStyle/>
            <a:p>
              <a:pPr marL="120497" indent="-120497" defTabSz="864496">
                <a:spcBef>
                  <a:spcPct val="20000"/>
                </a:spcBef>
              </a:pPr>
              <a:r>
                <a:rPr lang="en-US" altLang="ja-JP" sz="1100" i="1" dirty="0">
                  <a:solidFill>
                    <a:schemeClr val="accent2"/>
                  </a:solidFill>
                  <a:latin typeface="Verdana" panose="020B0604030504040204" pitchFamily="34" charset="0"/>
                  <a:ea typeface="Verdana" panose="020B0604030504040204" pitchFamily="34" charset="0"/>
                  <a:cs typeface="Verdana" panose="020B0604030504040204" pitchFamily="34" charset="0"/>
                </a:rPr>
                <a:t>“</a:t>
              </a:r>
              <a:r>
                <a:rPr lang="en-US" altLang="ja-JP" sz="1100" b="1" i="1" dirty="0">
                  <a:solidFill>
                    <a:schemeClr val="accent2"/>
                  </a:solidFill>
                  <a:latin typeface="Verdana" panose="020B0604030504040204" pitchFamily="34" charset="0"/>
                  <a:ea typeface="Verdana" panose="020B0604030504040204" pitchFamily="34" charset="0"/>
                  <a:cs typeface="Verdana" panose="020B0604030504040204" pitchFamily="34" charset="0"/>
                </a:rPr>
                <a:t>Reforms</a:t>
              </a:r>
              <a:r>
                <a:rPr lang="en-US" altLang="ja-JP" sz="1100" i="1" dirty="0">
                  <a:solidFill>
                    <a:schemeClr val="accent2"/>
                  </a:solidFill>
                  <a:latin typeface="Verdana" panose="020B0604030504040204" pitchFamily="34" charset="0"/>
                  <a:ea typeface="Verdana" panose="020B0604030504040204" pitchFamily="34" charset="0"/>
                  <a:cs typeface="Verdana" panose="020B0604030504040204" pitchFamily="34" charset="0"/>
                </a:rPr>
                <a:t> </a:t>
              </a:r>
              <a:r>
                <a:rPr lang="en-US" altLang="ja-JP" sz="1100" i="1" dirty="0">
                  <a:solidFill>
                    <a:srgbClr val="000000"/>
                  </a:solidFill>
                  <a:latin typeface="Verdana" panose="020B0604030504040204" pitchFamily="34" charset="0"/>
                  <a:ea typeface="Verdana" panose="020B0604030504040204" pitchFamily="34" charset="0"/>
                  <a:cs typeface="Verdana" panose="020B0604030504040204" pitchFamily="34" charset="0"/>
                </a:rPr>
                <a:t>instituted by Nigerian leaders </a:t>
              </a:r>
              <a:r>
                <a:rPr lang="en-US" altLang="ja-JP" sz="1100" b="1" i="1" dirty="0">
                  <a:solidFill>
                    <a:schemeClr val="accent2"/>
                  </a:solidFill>
                  <a:latin typeface="Verdana" panose="020B0604030504040204" pitchFamily="34" charset="0"/>
                  <a:ea typeface="Verdana" panose="020B0604030504040204" pitchFamily="34" charset="0"/>
                  <a:cs typeface="Verdana" panose="020B0604030504040204" pitchFamily="34" charset="0"/>
                </a:rPr>
                <a:t>had not impacted the Ease of Doing Business</a:t>
              </a:r>
              <a:r>
                <a:rPr lang="en-US" altLang="ja-JP" sz="1100" i="1" dirty="0">
                  <a:solidFill>
                    <a:srgbClr val="000000"/>
                  </a:solidFill>
                  <a:latin typeface="Verdana" panose="020B0604030504040204" pitchFamily="34" charset="0"/>
                  <a:ea typeface="Verdana" panose="020B0604030504040204" pitchFamily="34" charset="0"/>
                  <a:cs typeface="Verdana" panose="020B0604030504040204" pitchFamily="34" charset="0"/>
                </a:rPr>
                <a:t>… a lot more needs to be done to make the country investment-friendly.”</a:t>
              </a:r>
            </a:p>
            <a:p>
              <a:pPr marL="120497" indent="-120497" algn="r" defTabSz="864496">
                <a:spcBef>
                  <a:spcPct val="20000"/>
                </a:spcBef>
              </a:pPr>
              <a:r>
                <a:rPr lang="en-US" altLang="ja-JP" sz="1100" b="1" dirty="0">
                  <a:solidFill>
                    <a:srgbClr val="000000"/>
                  </a:solidFill>
                  <a:latin typeface="Verdana" panose="020B0604030504040204" pitchFamily="34" charset="0"/>
                  <a:ea typeface="Verdana" panose="020B0604030504040204" pitchFamily="34" charset="0"/>
                  <a:cs typeface="Verdana" panose="020B0604030504040204" pitchFamily="34" charset="0"/>
                </a:rPr>
                <a:t>New Telegraph, 2014</a:t>
              </a:r>
            </a:p>
          </p:txBody>
        </p:sp>
      </p:grpSp>
      <p:grpSp>
        <p:nvGrpSpPr>
          <p:cNvPr id="36" name="Group 35"/>
          <p:cNvGrpSpPr/>
          <p:nvPr>
            <p:custDataLst>
              <p:tags r:id="rId4"/>
            </p:custDataLst>
          </p:nvPr>
        </p:nvGrpSpPr>
        <p:grpSpPr>
          <a:xfrm>
            <a:off x="821862" y="4925969"/>
            <a:ext cx="3878999" cy="1045113"/>
            <a:chOff x="68581" y="828770"/>
            <a:chExt cx="4672021" cy="1184098"/>
          </a:xfrm>
        </p:grpSpPr>
        <p:pic>
          <p:nvPicPr>
            <p:cNvPr id="37" name="Picture 4"/>
            <p:cNvPicPr>
              <a:picLocks noChangeAspect="1" noChangeArrowheads="1"/>
            </p:cNvPicPr>
            <p:nvPr/>
          </p:nvPicPr>
          <p:blipFill>
            <a:blip r:embed="rId10" cstate="print"/>
            <a:srcRect/>
            <a:stretch>
              <a:fillRect/>
            </a:stretch>
          </p:blipFill>
          <p:spPr bwMode="auto">
            <a:xfrm>
              <a:off x="202600" y="828770"/>
              <a:ext cx="4538002" cy="1184098"/>
            </a:xfrm>
            <a:prstGeom prst="rect">
              <a:avLst/>
            </a:prstGeom>
            <a:noFill/>
            <a:ln w="9525">
              <a:noFill/>
              <a:miter lim="800000"/>
              <a:headEnd/>
              <a:tailEnd/>
            </a:ln>
          </p:spPr>
        </p:pic>
        <p:sp>
          <p:nvSpPr>
            <p:cNvPr id="38" name="TextBox 37"/>
            <p:cNvSpPr txBox="1"/>
            <p:nvPr/>
          </p:nvSpPr>
          <p:spPr>
            <a:xfrm>
              <a:off x="251117" y="890789"/>
              <a:ext cx="4243180" cy="456279"/>
            </a:xfrm>
            <a:prstGeom prst="rect">
              <a:avLst/>
            </a:prstGeom>
            <a:noFill/>
          </p:spPr>
          <p:txBody>
            <a:bodyPr wrap="square" lIns="31774" tIns="31774" rIns="31774" bIns="31774" rtlCol="0">
              <a:spAutoFit/>
            </a:bodyPr>
            <a:lstStyle/>
            <a:p>
              <a:r>
                <a:rPr lang="en-US" sz="1100" b="1" dirty="0">
                  <a:latin typeface="Verdana" panose="020B0604030504040204" pitchFamily="34" charset="0"/>
                  <a:ea typeface="Verdana" panose="020B0604030504040204" pitchFamily="34" charset="0"/>
                  <a:cs typeface="Verdana" panose="020B0604030504040204" pitchFamily="34" charset="0"/>
                </a:rPr>
                <a:t>Industrial revolution: Jonathan inaugurates National Competitiveness Council</a:t>
              </a:r>
            </a:p>
          </p:txBody>
        </p:sp>
        <p:sp>
          <p:nvSpPr>
            <p:cNvPr id="39" name="TextBox 38"/>
            <p:cNvSpPr txBox="1"/>
            <p:nvPr/>
          </p:nvSpPr>
          <p:spPr>
            <a:xfrm>
              <a:off x="68581" y="1605363"/>
              <a:ext cx="4650149" cy="255773"/>
            </a:xfrm>
            <a:prstGeom prst="rect">
              <a:avLst/>
            </a:prstGeom>
            <a:noFill/>
          </p:spPr>
          <p:txBody>
            <a:bodyPr wrap="square" lIns="31774" tIns="31774" rIns="31774" bIns="31774" rtlCol="0">
              <a:spAutoFit/>
            </a:bodyPr>
            <a:lstStyle/>
            <a:p>
              <a:pPr algn="r"/>
              <a:r>
                <a:rPr lang="en-US" sz="1000" b="1" dirty="0">
                  <a:latin typeface="Verdana" panose="020B0604030504040204" pitchFamily="34" charset="0"/>
                  <a:ea typeface="Verdana" panose="020B0604030504040204" pitchFamily="34" charset="0"/>
                  <a:cs typeface="Verdana" panose="020B0604030504040204" pitchFamily="34" charset="0"/>
                </a:rPr>
                <a:t>Federal Ministry Of Information And Culture, 2013</a:t>
              </a:r>
            </a:p>
          </p:txBody>
        </p:sp>
      </p:grpSp>
      <p:sp>
        <p:nvSpPr>
          <p:cNvPr id="40" name="TextBox 39"/>
          <p:cNvSpPr txBox="1"/>
          <p:nvPr>
            <p:custDataLst>
              <p:tags r:id="rId5"/>
            </p:custDataLst>
          </p:nvPr>
        </p:nvSpPr>
        <p:spPr>
          <a:xfrm>
            <a:off x="973684" y="4038767"/>
            <a:ext cx="3529185" cy="902860"/>
          </a:xfrm>
          <a:prstGeom prst="rect">
            <a:avLst/>
          </a:prstGeom>
          <a:noFill/>
        </p:spPr>
        <p:txBody>
          <a:bodyPr vert="horz" wrap="square" lIns="31774" tIns="31774" rIns="31774" bIns="31774" rtlCol="0" anchor="t">
            <a:spAutoFit/>
          </a:bodyPr>
          <a:lstStyle/>
          <a:p>
            <a:pPr marL="161130" indent="-161130">
              <a:spcBef>
                <a:spcPts val="593"/>
              </a:spcBef>
              <a:buSzPct val="100000"/>
              <a:buFont typeface="Verdana" panose="020B0604030504040204" pitchFamily="34" charset="0"/>
              <a:buChar char="•"/>
            </a:pPr>
            <a:r>
              <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rPr>
              <a:t>Established National </a:t>
            </a:r>
            <a:r>
              <a:rPr lang="en-US" sz="11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Competitiveness </a:t>
            </a:r>
            <a:r>
              <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rPr>
              <a:t>Council of Nigeria</a:t>
            </a:r>
            <a:r>
              <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rPr>
              <a:t> in 2013</a:t>
            </a:r>
          </a:p>
          <a:p>
            <a:pPr marL="396520" lvl="1" indent="-161130">
              <a:spcBef>
                <a:spcPts val="254"/>
              </a:spcBef>
              <a:buSzPct val="100000"/>
              <a:buFont typeface="Verdana" panose="020B0604030504040204" pitchFamily="34" charset="0"/>
              <a:buChar char="-"/>
            </a:pPr>
            <a:r>
              <a:rPr lang="en-US" sz="1000" dirty="0">
                <a:solidFill>
                  <a:schemeClr val="bg1"/>
                </a:solidFill>
                <a:latin typeface="Verdana" panose="020B0604030504040204" pitchFamily="34" charset="0"/>
                <a:ea typeface="Verdana" panose="020B0604030504040204" pitchFamily="34" charset="0"/>
                <a:cs typeface="Verdana" panose="020B0604030504040204" pitchFamily="34" charset="0"/>
              </a:rPr>
              <a:t>Aimed to improve Nigeria’s global competitiveness ranking and revitalize the economy</a:t>
            </a:r>
          </a:p>
        </p:txBody>
      </p:sp>
      <p:sp>
        <p:nvSpPr>
          <p:cNvPr id="41" name="TextBox 40"/>
          <p:cNvSpPr txBox="1"/>
          <p:nvPr/>
        </p:nvSpPr>
        <p:spPr>
          <a:xfrm>
            <a:off x="821862" y="2386406"/>
            <a:ext cx="2135248" cy="225751"/>
          </a:xfrm>
          <a:prstGeom prst="rect">
            <a:avLst/>
          </a:prstGeom>
          <a:solidFill>
            <a:schemeClr val="accent2"/>
          </a:solidFill>
          <a:ln>
            <a:noFill/>
          </a:ln>
        </p:spPr>
        <p:txBody>
          <a:bodyPr wrap="none" lIns="31774" tIns="31774" rIns="31774" bIns="31774" rtlCol="0">
            <a:spAutoFit/>
          </a:bodyPr>
          <a:lstStyle/>
          <a:p>
            <a:r>
              <a:rPr lang="en-US" sz="1050" b="1" i="1" dirty="0">
                <a:solidFill>
                  <a:srgbClr val="FFFFFF"/>
                </a:solidFill>
                <a:latin typeface="Verdana" panose="020B0604030504040204" pitchFamily="34" charset="0"/>
                <a:ea typeface="Verdana" panose="020B0604030504040204" pitchFamily="34" charset="0"/>
                <a:cs typeface="Verdana" panose="020B0604030504040204" pitchFamily="34" charset="0"/>
              </a:rPr>
              <a:t>Programs and partnerships</a:t>
            </a:r>
          </a:p>
        </p:txBody>
      </p:sp>
      <p:sp>
        <p:nvSpPr>
          <p:cNvPr id="42" name="TextBox 41"/>
          <p:cNvSpPr txBox="1"/>
          <p:nvPr>
            <p:custDataLst>
              <p:tags r:id="rId6"/>
            </p:custDataLst>
          </p:nvPr>
        </p:nvSpPr>
        <p:spPr>
          <a:xfrm>
            <a:off x="821862" y="1883569"/>
            <a:ext cx="3797097" cy="448563"/>
          </a:xfrm>
          <a:prstGeom prst="rect">
            <a:avLst/>
          </a:prstGeom>
          <a:blipFill dpi="0" rotWithShape="1">
            <a:blip r:embed="rId13"/>
            <a:srcRect/>
            <a:tile tx="0" ty="0" sx="100000" sy="100000" flip="xy" algn="b"/>
          </a:blipFill>
        </p:spPr>
        <p:txBody>
          <a:bodyPr vert="horz" wrap="square" lIns="0" tIns="0" rIns="0" bIns="78465" rtlCol="0" anchor="b">
            <a:spAutoFit/>
          </a:bodyPr>
          <a:lstStyle/>
          <a:p>
            <a:pPr algn="ctr"/>
            <a:r>
              <a:rPr lang="en-US" sz="1200" b="1" cap="all" dirty="0">
                <a:latin typeface="Verdana" panose="020B0604030504040204" pitchFamily="34" charset="0"/>
                <a:ea typeface="Verdana" panose="020B0604030504040204" pitchFamily="34" charset="0"/>
                <a:cs typeface="Verdana" panose="020B0604030504040204" pitchFamily="34" charset="0"/>
              </a:rPr>
              <a:t>Launched initiatives to improve investment climate…</a:t>
            </a:r>
          </a:p>
        </p:txBody>
      </p:sp>
      <p:sp>
        <p:nvSpPr>
          <p:cNvPr id="43" name="TextBox 42"/>
          <p:cNvSpPr txBox="1"/>
          <p:nvPr>
            <p:custDataLst>
              <p:tags r:id="rId7"/>
            </p:custDataLst>
          </p:nvPr>
        </p:nvSpPr>
        <p:spPr>
          <a:xfrm>
            <a:off x="4862603" y="1883569"/>
            <a:ext cx="3504158" cy="448563"/>
          </a:xfrm>
          <a:prstGeom prst="rect">
            <a:avLst/>
          </a:prstGeom>
          <a:blipFill dpi="0" rotWithShape="1">
            <a:blip r:embed="rId13"/>
            <a:srcRect/>
            <a:tile tx="0" ty="0" sx="100000" sy="100000" flip="xy" algn="b"/>
          </a:blipFill>
        </p:spPr>
        <p:txBody>
          <a:bodyPr vert="horz" wrap="square" lIns="0" tIns="0" rIns="0" bIns="78465" rtlCol="0" anchor="b">
            <a:spAutoFit/>
          </a:bodyPr>
          <a:lstStyle/>
          <a:p>
            <a:pPr algn="ctr"/>
            <a:r>
              <a:rPr lang="en-US" sz="1200" b="1" cap="all" dirty="0">
                <a:latin typeface="Verdana" panose="020B0604030504040204" pitchFamily="34" charset="0"/>
                <a:ea typeface="Verdana" panose="020B0604030504040204" pitchFamily="34" charset="0"/>
                <a:cs typeface="Verdana" panose="020B0604030504040204" pitchFamily="34" charset="0"/>
              </a:rPr>
              <a:t>…however, failed to enhance business environment in nigeria</a:t>
            </a:r>
          </a:p>
        </p:txBody>
      </p:sp>
      <p:sp>
        <p:nvSpPr>
          <p:cNvPr id="44" name="TextBox 43"/>
          <p:cNvSpPr txBox="1"/>
          <p:nvPr/>
        </p:nvSpPr>
        <p:spPr>
          <a:xfrm>
            <a:off x="821862" y="3793367"/>
            <a:ext cx="1524505" cy="227162"/>
          </a:xfrm>
          <a:prstGeom prst="rect">
            <a:avLst/>
          </a:prstGeom>
          <a:solidFill>
            <a:schemeClr val="accent2"/>
          </a:solidFill>
          <a:ln>
            <a:noFill/>
          </a:ln>
        </p:spPr>
        <p:txBody>
          <a:bodyPr wrap="none" lIns="31774" tIns="31774" rIns="31774" bIns="31774" rtlCol="0">
            <a:spAutoFit/>
          </a:bodyPr>
          <a:lstStyle/>
          <a:p>
            <a:r>
              <a:rPr lang="en-US" sz="1050" b="1" i="1" dirty="0">
                <a:solidFill>
                  <a:srgbClr val="FFFFFF"/>
                </a:solidFill>
                <a:latin typeface="Verdana" panose="020B0604030504040204" pitchFamily="34" charset="0"/>
                <a:ea typeface="Verdana" panose="020B0604030504040204" pitchFamily="34" charset="0"/>
                <a:cs typeface="Verdana" panose="020B0604030504040204" pitchFamily="34" charset="0"/>
              </a:rPr>
              <a:t>Established council</a:t>
            </a:r>
          </a:p>
        </p:txBody>
      </p:sp>
      <p:sp>
        <p:nvSpPr>
          <p:cNvPr id="45" name="Right Arrow 44"/>
          <p:cNvSpPr/>
          <p:nvPr/>
        </p:nvSpPr>
        <p:spPr>
          <a:xfrm>
            <a:off x="873957" y="2667354"/>
            <a:ext cx="269611" cy="182002"/>
          </a:xfrm>
          <a:prstGeom prst="rightArrow">
            <a:avLst/>
          </a:prstGeom>
          <a:solidFill>
            <a:srgbClr val="77777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1774" tIns="31774" rIns="31774" bIns="31774" rtlCol="0" anchor="ctr"/>
          <a:lstStyle/>
          <a:p>
            <a:pPr algn="ctr"/>
            <a:endParaRPr lang="en-US" sz="1765"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46" name="Right Arrow 45"/>
          <p:cNvSpPr/>
          <p:nvPr/>
        </p:nvSpPr>
        <p:spPr>
          <a:xfrm>
            <a:off x="873957" y="4102679"/>
            <a:ext cx="269611" cy="182002"/>
          </a:xfrm>
          <a:prstGeom prst="rightArrow">
            <a:avLst/>
          </a:prstGeom>
          <a:solidFill>
            <a:srgbClr val="777777"/>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1774" tIns="31774" rIns="31774" bIns="31774" rtlCol="0" anchor="ctr"/>
          <a:lstStyle/>
          <a:p>
            <a:pPr algn="ctr"/>
            <a:endParaRPr lang="en-US" sz="1765"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662156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ACCENT" val="4"/>
  <p:tag name="LINE" val="2"/>
  <p:tag name="THINKCELLPRESENTATIONDONOTDELETE" val="&lt;?xml version=&quot;1.0&quot; encoding=&quot;UTF-16&quot; standalone=&quot;yes&quot;?&gt;&lt;root reqver=&quot;23045&quot;&gt;&lt;version val=&quot;24173&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 name="MTBTACCENT" val="Accent4"/>
  <p:tag name="ISNEWSLIDENUMBER" val="False"/>
  <p:tag name="PREVIOUSNAME" val="C:\Users\Tayo Akisanya\Documents\McKinsey General\Studies\AOA08 - GON\Private Sector Engagement\20170328 - HM Presentation NACC v1.pptx"/>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pu3YjJBJtUOu02g9pg9Vn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GbEbDfYqXUuXzg64y9gcM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nVtByHoytk2ANlhQ.Jgo2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aM8z0wkckUONmLCIY80DX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HqOawDdUSUCelz_mMewUh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_MBV6884WU6QSudepDRgC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AsYSG4ishUmwQbcUqZHNk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TEEkG2K.FkSVZrNMwKuYK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R3bOCPnZt0OzcZuww.SkI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NfC0vjsaP0GcfhSFti_sKg"/>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FdjTZAWNJ0mCGqAzneS0e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6p44JqLCAkm.T6Q5BnmD7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SimZ4mxjlUCI6CpzttGOY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mAGu6dbpDkim7Q1js2tNs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izlbRBmvEECg_UF6p3Arl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ia3Ktbri_EuF0wSMkzIln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PD7vJQjEFEW9f9xzkxiKV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vxF8TBCWhESKG80Cu6TDH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xoez87K6TUClhb.jhD0UW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LO7CuDlFXU6JMD.YoYP12w"/>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vZZAUdA_.EKgEdX67yqY9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ep.blA2Vp0GtMuMdc4Icb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uOj3Bjt.R0qz3lwKJZpJU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ThVLFdUQMEuTjkAQ2ChS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qU_ungF9skmT8qouAhHWm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2dawEFnLSESgIk_8lTMkJ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vu3oppM4HUu_8xoAaNqqa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MWw7T6TNUU2dBdC4Rf7_C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Zn351.HtXkKMtrV6GcSQe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5kxlTHdHWE2bFcgqDDz9wA"/>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eFYcTsSUZkq22xx.in_ll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2o4xtPUaUE6nxQ6wIljCl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iMFBhqX8p0iIZO94o3iiB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ipgux371ZUW9qMiF3JQQY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i44034T7JkeaGuAuj2Ta0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zXa.4XqJ0kudPCpr1T7VE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CHqv54Af00u5jXZwguskO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mM..you560ivI7zXtf0.4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ScyFIXT8kEOlEsObEwbDC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CGk7alV7.kWybdbDqFUvAA"/>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pu3YjJBJtUOu02g9pg9Vn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GbEbDfYqXUuXzg64y9gcM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nVtByHoytk2ANlhQ.Jgo2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aM8z0wkckUONmLCIY80DX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HqOawDdUSUCelz_mMewUh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_MBV6884WU6QSudepDRgC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AsYSG4ishUmwQbcUqZHNk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TEEkG2K.FkSVZrNMwKuYK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R3bOCPnZt0OzcZuww.SkI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NfC0vjsaP0GcfhSFti_sKg"/>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FdjTZAWNJ0mCGqAzneS0e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6p44JqLCAkm.T6Q5BnmD7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SimZ4mxjlUCI6CpzttGOY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mAGu6dbpDkim7Q1js2tNs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izlbRBmvEECg_UF6p3Arl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ia3Ktbri_EuF0wSMkzIln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PD7vJQjEFEW9f9xzkxiKV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vxF8TBCWhESKG80Cu6TDH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xoez87K6TUClhb.jhD0UW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LO7CuDlFXU6JMD.YoYP12w"/>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vZZAUdA_.EKgEdX67yqY9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ep.blA2Vp0GtMuMdc4Icb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uOj3Bjt.R0qz3lwKJZpJU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ThVLFdUQMEuTjkAQ2ChSx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qU_ungF9skmT8qouAhHWm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2dawEFnLSESgIk_8lTMkJ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vu3oppM4HUu_8xoAaNqqa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MWw7T6TNUU2dBdC4Rf7_C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Zn351.HtXkKMtrV6GcSQe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5kxlTHdHWE2bFcgqDDz9wA"/>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eFYcTsSUZkq22xx.in_ll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2o4xtPUaUE6nxQ6wIljCl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iMFBhqX8p0iIZO94o3iiB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ipgux371ZUW9qMiF3JQQY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44034T7JkeaGuAuj2Ta0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zXa.4XqJ0kudPCpr1T7VE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CHqv54Af00u5jXZwguskO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mM..you560ivI7zXtf0.4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ScyFIXT8kEOlEsObEwbDC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CGk7alV7.kWybdbDqFUvA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pu3YjJBJtUOu02g9pg9Vn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GbEbDfYqXUuXzg64y9gcM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tByHoytk2ANlhQ.Jgo2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aM8z0wkckUONmLCIY80DX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HqOawDdUSUCelz_mMewUh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_MBV6884WU6QSudepDRgC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sYSG4ishUmwQbcUqZHNk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TEEkG2K.FkSVZrNMwKuYK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R3bOCPnZt0OzcZuww.SkI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fC0vjsaP0GcfhSFti_sK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FdjTZAWNJ0mCGqAzneS0e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6p44JqLCAkm.T6Q5BnmD7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SimZ4mxjlUCI6CpzttGOY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mAGu6dbpDkim7Q1js2tNs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izlbRBmvEECg_UF6p3Arl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ia3Ktbri_EuF0wSMkzIln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PD7vJQjEFEW9f9xzkxiKV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vxF8TBCWhESKG80Cu6TDH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xoez87K6TUClhb.jhD0UW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LO7CuDlFXU6JMD.YoYP12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vZZAUdA_.EKgEdX67yqY9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ep.blA2Vp0GtMuMdc4Icb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uOj3Bjt.R0qz3lwKJZpJU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ThVLFdUQMEuTjkAQ2ChSx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qU_ungF9skmT8qouAhHWm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2dawEFnLSESgIk_8lTMkJ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u3oppM4HUu_8xoAaNqqa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MWw7T6TNUU2dBdC4Rf7_C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Zn351.HtXkKMtrV6GcSQeQ"/>
</p:tagLst>
</file>

<file path=ppt/tags/tag209.xml><?xml version="1.0" encoding="utf-8"?>
<p:tagLst xmlns:a="http://schemas.openxmlformats.org/drawingml/2006/main" xmlns:r="http://schemas.openxmlformats.org/officeDocument/2006/relationships" xmlns:p="http://schemas.openxmlformats.org/presentationml/2006/main">
  <p:tag name="NAME" val="RoundedRectangleShape"/>
  <p:tag name="THINKCELLSHAPEDONOTDELETE" val="pwT4AD7cVWEiKxK3uezMa6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NAME" val="RoundedRectangleShape"/>
  <p:tag name="THINKCELLSHAPEDONOTDELETE" val="ph8MVTCjn8EuGjEseVXcVCQ"/>
</p:tagLst>
</file>

<file path=ppt/tags/tag211.xml><?xml version="1.0" encoding="utf-8"?>
<p:tagLst xmlns:a="http://schemas.openxmlformats.org/drawingml/2006/main" xmlns:r="http://schemas.openxmlformats.org/officeDocument/2006/relationships" xmlns:p="http://schemas.openxmlformats.org/presentationml/2006/main">
  <p:tag name="NAME" val="RoundedRectangleShape"/>
  <p:tag name="THINKCELLSHAPEDONOTDELETE" val="ph8MVTCjn8EuGjEseVXcVCQ"/>
</p:tagLst>
</file>

<file path=ppt/tags/tag212.xml><?xml version="1.0" encoding="utf-8"?>
<p:tagLst xmlns:a="http://schemas.openxmlformats.org/drawingml/2006/main" xmlns:r="http://schemas.openxmlformats.org/officeDocument/2006/relationships" xmlns:p="http://schemas.openxmlformats.org/presentationml/2006/main">
  <p:tag name="NAME" val="RoundedRectangleShape"/>
  <p:tag name="THINKCELLSHAPEDONOTDELETE" val="ph8MVTCjn8EuGjEseVXcVC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vaD2ozi9fEGOIG52Fkh6v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gtj0q.RxvkS.y7vo9psP0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46TtEDni_UawbDl8oLCg5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98lU9Ty5GEOUh7qntNgeN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JwgR1PDDa06awpy7JKduvg"/>
</p:tagLst>
</file>

<file path=ppt/tags/tag219.xml><?xml version="1.0" encoding="utf-8"?>
<p:tagLst xmlns:a="http://schemas.openxmlformats.org/drawingml/2006/main" xmlns:r="http://schemas.openxmlformats.org/officeDocument/2006/relationships" xmlns:p="http://schemas.openxmlformats.org/presentationml/2006/main">
  <p:tag name="NAME" val="RoundedRectangle"/>
  <p:tag name="THINKCELLSHAPEDONOTDELETE" val="pIhK16piQcU.LPLY7rSG9Ag"/>
</p:tagLst>
</file>

<file path=ppt/tags/tag22.xml><?xml version="1.0" encoding="utf-8"?>
<p:tagLst xmlns:a="http://schemas.openxmlformats.org/drawingml/2006/main" xmlns:r="http://schemas.openxmlformats.org/officeDocument/2006/relationships" xmlns:p="http://schemas.openxmlformats.org/presentationml/2006/main">
  <p:tag name="NAME" val="Rectangl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vaD2ozi9fEGOIG52Fkh6v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vaD2ozi9fEGOIG52Fkh6v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U1K2BpYVy0SowmE48qKKm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vNWJETJIvk6hs7i.fTWt9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NAME" val="Rectangle"/>
</p:tagLst>
</file>

<file path=ppt/tags/tag26.xml><?xml version="1.0" encoding="utf-8"?>
<p:tagLst xmlns:a="http://schemas.openxmlformats.org/drawingml/2006/main" xmlns:r="http://schemas.openxmlformats.org/officeDocument/2006/relationships" xmlns:p="http://schemas.openxmlformats.org/presentationml/2006/main">
  <p:tag name="NAME" val="Rectangle"/>
</p:tagLst>
</file>

<file path=ppt/tags/tag27.xml><?xml version="1.0" encoding="utf-8"?>
<p:tagLst xmlns:a="http://schemas.openxmlformats.org/drawingml/2006/main" xmlns:r="http://schemas.openxmlformats.org/officeDocument/2006/relationships" xmlns:p="http://schemas.openxmlformats.org/presentationml/2006/main">
  <p:tag name="NAME" val="Oval"/>
</p:tagLst>
</file>

<file path=ppt/tags/tag28.xml><?xml version="1.0" encoding="utf-8"?>
<p:tagLst xmlns:a="http://schemas.openxmlformats.org/drawingml/2006/main" xmlns:r="http://schemas.openxmlformats.org/officeDocument/2006/relationships" xmlns:p="http://schemas.openxmlformats.org/presentationml/2006/main">
  <p:tag name="NAME" val="Oval"/>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yRIbYGC6TIyrdCSL1XmmoQ"/>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74zSn_gTWy9yxwGJDlw0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ueiS6rzQCOj6nen685X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B1QctmyUT9O9YF_FgTnk7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tg5ruU8gQhSgx3BvIvizU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X_7W.VbjTJS3vXDsM6JOB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s2JJdvIBSdO9W1x5d5e.bQ"/>
</p:tagLst>
</file>

<file path=ppt/tags/tag36.xml><?xml version="1.0" encoding="utf-8"?>
<p:tagLst xmlns:a="http://schemas.openxmlformats.org/drawingml/2006/main" xmlns:r="http://schemas.openxmlformats.org/officeDocument/2006/relationships" xmlns:p="http://schemas.openxmlformats.org/presentationml/2006/main">
  <p:tag name="NAME" val="Rectangl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NAME" val="Rectangle"/>
</p:tagLst>
</file>

<file path=ppt/tags/tag39.xml><?xml version="1.0" encoding="utf-8"?>
<p:tagLst xmlns:a="http://schemas.openxmlformats.org/drawingml/2006/main" xmlns:r="http://schemas.openxmlformats.org/officeDocument/2006/relationships" xmlns:p="http://schemas.openxmlformats.org/presentationml/2006/main">
  <p:tag name="NAME" val="Rectangl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Rectangle"/>
</p:tagLst>
</file>

<file path=ppt/tags/tag41.xml><?xml version="1.0" encoding="utf-8"?>
<p:tagLst xmlns:a="http://schemas.openxmlformats.org/drawingml/2006/main" xmlns:r="http://schemas.openxmlformats.org/officeDocument/2006/relationships" xmlns:p="http://schemas.openxmlformats.org/presentationml/2006/main">
  <p:tag name="NAME" val="Rectangle"/>
</p:tagLst>
</file>

<file path=ppt/tags/tag42.xml><?xml version="1.0" encoding="utf-8"?>
<p:tagLst xmlns:a="http://schemas.openxmlformats.org/drawingml/2006/main" xmlns:r="http://schemas.openxmlformats.org/officeDocument/2006/relationships" xmlns:p="http://schemas.openxmlformats.org/presentationml/2006/main">
  <p:tag name="NAME" val="Rectangle"/>
</p:tagLst>
</file>

<file path=ppt/tags/tag43.xml><?xml version="1.0" encoding="utf-8"?>
<p:tagLst xmlns:a="http://schemas.openxmlformats.org/drawingml/2006/main" xmlns:r="http://schemas.openxmlformats.org/officeDocument/2006/relationships" xmlns:p="http://schemas.openxmlformats.org/presentationml/2006/main">
  <p:tag name="NAME" val="Rectangle"/>
</p:tagLst>
</file>

<file path=ppt/tags/tag44.xml><?xml version="1.0" encoding="utf-8"?>
<p:tagLst xmlns:a="http://schemas.openxmlformats.org/drawingml/2006/main" xmlns:r="http://schemas.openxmlformats.org/officeDocument/2006/relationships" xmlns:p="http://schemas.openxmlformats.org/presentationml/2006/main">
  <p:tag name="NAME" val="Rectangle"/>
</p:tagLst>
</file>

<file path=ppt/tags/tag45.xml><?xml version="1.0" encoding="utf-8"?>
<p:tagLst xmlns:a="http://schemas.openxmlformats.org/drawingml/2006/main" xmlns:r="http://schemas.openxmlformats.org/officeDocument/2006/relationships" xmlns:p="http://schemas.openxmlformats.org/presentationml/2006/main">
  <p:tag name="NAME" val="Rectangl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GaEwSoo0xUqJKw1TqGNr.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NAME" val="Bracket"/>
</p:tagLst>
</file>

<file path=ppt/tags/tag49.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BAINBULLETSACTIVATED" val="True"/>
  <p:tag name="BAINBULLETSLINESPACING" val="2"/>
  <p:tag name="BAINBULLETSLEVELSFINGERPRINT" val="-1511490649"/>
</p:tagLst>
</file>

<file path=ppt/tags/tag51.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5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53.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1976907593"/>
</p:tagLst>
</file>

<file path=ppt/tags/tag54.xml><?xml version="1.0" encoding="utf-8"?>
<p:tagLst xmlns:a="http://schemas.openxmlformats.org/drawingml/2006/main" xmlns:r="http://schemas.openxmlformats.org/officeDocument/2006/relationships" xmlns:p="http://schemas.openxmlformats.org/presentationml/2006/main">
  <p:tag name="BAINHEADERBOX" val="True"/>
</p:tagLst>
</file>

<file path=ppt/tags/tag55.xml><?xml version="1.0" encoding="utf-8"?>
<p:tagLst xmlns:a="http://schemas.openxmlformats.org/drawingml/2006/main" xmlns:r="http://schemas.openxmlformats.org/officeDocument/2006/relationships" xmlns:p="http://schemas.openxmlformats.org/presentationml/2006/main">
  <p:tag name="BAINHEADERBOX" val="True"/>
</p:tagLst>
</file>

<file path=ppt/tags/tag56.xml><?xml version="1.0" encoding="utf-8"?>
<p:tagLst xmlns:a="http://schemas.openxmlformats.org/drawingml/2006/main" xmlns:r="http://schemas.openxmlformats.org/officeDocument/2006/relationships" xmlns:p="http://schemas.openxmlformats.org/presentationml/2006/main">
  <p:tag name="TABLEINFO" val="RW:R001;LK=False|RW:R001;ST=1|RW:R001;RH=1|CL:C001;LK=False|CL:C001;ST=1|CL:C001;CW=1"/>
  <p:tag name="TABLEVERSION" val="3.00"/>
  <p:tag name="NUMBEROFCOLUMNS" val=" 1"/>
  <p:tag name="NUMBEROFROWS" val=" 1"/>
  <p:tag name="AUTHOR" val="KMA"/>
  <p:tag name="PRIORNAME" val="KMA6DA78C"/>
  <p:tag name="LEFT" val="41"/>
  <p:tag name="BACKUPNAME" val="KMA6DA78C:R001:C001"/>
</p:tagLst>
</file>

<file path=ppt/tags/tag57.xml><?xml version="1.0" encoding="utf-8"?>
<p:tagLst xmlns:a="http://schemas.openxmlformats.org/drawingml/2006/main" xmlns:r="http://schemas.openxmlformats.org/officeDocument/2006/relationships" xmlns:p="http://schemas.openxmlformats.org/presentationml/2006/main">
  <p:tag name="BAINBULLETSACTIVATED" val="True"/>
  <p:tag name="BAINBULLETSLEVELSFINGERPRINT" val="525022200"/>
</p:tagLst>
</file>

<file path=ppt/tags/tag58.xml><?xml version="1.0" encoding="utf-8"?>
<p:tagLst xmlns:a="http://schemas.openxmlformats.org/drawingml/2006/main" xmlns:r="http://schemas.openxmlformats.org/officeDocument/2006/relationships" xmlns:p="http://schemas.openxmlformats.org/presentationml/2006/main">
  <p:tag name="TABLEINFO" val="RW:R001;LK=False|RW:R001;ST=1|RW:R001;RH=1|CL:C001;LK=False|CL:C001;ST=1|CL:C001;CW=1"/>
  <p:tag name="TABLEVERSION" val="3.00"/>
  <p:tag name="NUMBEROFCOLUMNS" val=" 1"/>
  <p:tag name="NUMBEROFROWS" val=" 1"/>
  <p:tag name="AUTHOR" val="KMA"/>
  <p:tag name="PRIORNAME" val="KMA6DA78C"/>
  <p:tag name="LEFT" val="41"/>
  <p:tag name="BACKUPNAME" val="KMA6DA78C:R001:C001"/>
  <p:tag name="BAINBULLETSACTIVATED" val="False"/>
</p:tagLst>
</file>

<file path=ppt/tags/tag59.xml><?xml version="1.0" encoding="utf-8"?>
<p:tagLst xmlns:a="http://schemas.openxmlformats.org/drawingml/2006/main" xmlns:r="http://schemas.openxmlformats.org/officeDocument/2006/relationships" xmlns:p="http://schemas.openxmlformats.org/presentationml/2006/main">
  <p:tag name="TABLEINFO" val="RW:R001;LK=False|RW:R001;ST=1|RW:R001;RH=1|CL:C001;LK=False|CL:C001;ST=1|CL:C001;CW=1"/>
  <p:tag name="TABLEVERSION" val="3.00"/>
  <p:tag name="NUMBEROFCOLUMNS" val=" 1"/>
  <p:tag name="NUMBEROFROWS" val=" 1"/>
  <p:tag name="AUTHOR" val="KMA"/>
  <p:tag name="PRIORNAME" val="KMA6DA78C"/>
  <p:tag name="LEFT" val="41"/>
  <p:tag name="BACKUPNAME" val="KMA6DA78C:R001:C001"/>
  <p:tag name="BAINBULLETSACTIVATED" val="Fals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ABLEINFO" val="RW:R001;LK=False|RW:R001;ST=1|RW:R001;RH=1|CL:C001;LK=False|CL:C001;ST=1|CL:C001;CW=1"/>
  <p:tag name="TABLEVERSION" val="3.00"/>
  <p:tag name="NUMBEROFCOLUMNS" val=" 1"/>
  <p:tag name="NUMBEROFROWS" val=" 1"/>
  <p:tag name="AUTHOR" val="KMA"/>
  <p:tag name="PRIORNAME" val="KMA6DA78C"/>
  <p:tag name="LEFT" val="41"/>
  <p:tag name="BACKUPNAME" val="KMA6DA78C:R001:C001"/>
</p:tagLst>
</file>

<file path=ppt/tags/tag61.xml><?xml version="1.0" encoding="utf-8"?>
<p:tagLst xmlns:a="http://schemas.openxmlformats.org/drawingml/2006/main" xmlns:r="http://schemas.openxmlformats.org/officeDocument/2006/relationships" xmlns:p="http://schemas.openxmlformats.org/presentationml/2006/main">
  <p:tag name="BAINHEADERBOX" val="True"/>
</p:tagLst>
</file>

<file path=ppt/tags/tag62.xml><?xml version="1.0" encoding="utf-8"?>
<p:tagLst xmlns:a="http://schemas.openxmlformats.org/drawingml/2006/main" xmlns:r="http://schemas.openxmlformats.org/officeDocument/2006/relationships" xmlns:p="http://schemas.openxmlformats.org/presentationml/2006/main">
  <p:tag name="BAINHEADERBOX" val="True"/>
</p:tagLst>
</file>

<file path=ppt/tags/tag63.xml><?xml version="1.0" encoding="utf-8"?>
<p:tagLst xmlns:a="http://schemas.openxmlformats.org/drawingml/2006/main" xmlns:r="http://schemas.openxmlformats.org/officeDocument/2006/relationships" xmlns:p="http://schemas.openxmlformats.org/presentationml/2006/main">
  <p:tag name="BAINHEADERBOX" val="True"/>
</p:tagLst>
</file>

<file path=ppt/tags/tag64.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MTTABLE" val="BBox"/>
  <p:tag name="MTNUMBER" val="0.327844654828238"/>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MTTABLE" val="BBox"/>
  <p:tag name="MTNUMBER" val="0.327844654828238"/>
</p:tagLst>
</file>

<file path=ppt/tags/tag71.xml><?xml version="1.0" encoding="utf-8"?>
<p:tagLst xmlns:a="http://schemas.openxmlformats.org/drawingml/2006/main" xmlns:r="http://schemas.openxmlformats.org/officeDocument/2006/relationships" xmlns:p="http://schemas.openxmlformats.org/presentationml/2006/main">
  <p:tag name="MTTABLE" val="BBox"/>
  <p:tag name="MTNUMBER" val="0.327844654828238"/>
</p:tagLst>
</file>

<file path=ppt/tags/tag72.xml><?xml version="1.0" encoding="utf-8"?>
<p:tagLst xmlns:a="http://schemas.openxmlformats.org/drawingml/2006/main" xmlns:r="http://schemas.openxmlformats.org/officeDocument/2006/relationships" xmlns:p="http://schemas.openxmlformats.org/presentationml/2006/main">
  <p:tag name="MTTABLE" val="BBox"/>
  <p:tag name="MTNUMBER" val="0.327844654828238"/>
</p:tagLst>
</file>

<file path=ppt/tags/tag73.xml><?xml version="1.0" encoding="utf-8"?>
<p:tagLst xmlns:a="http://schemas.openxmlformats.org/drawingml/2006/main" xmlns:r="http://schemas.openxmlformats.org/officeDocument/2006/relationships" xmlns:p="http://schemas.openxmlformats.org/presentationml/2006/main">
  <p:tag name="MTTABLE" val="BBox"/>
  <p:tag name="MTNUMBER" val="0.327844654828238"/>
</p:tagLst>
</file>

<file path=ppt/tags/tag74.xml><?xml version="1.0" encoding="utf-8"?>
<p:tagLst xmlns:a="http://schemas.openxmlformats.org/drawingml/2006/main" xmlns:r="http://schemas.openxmlformats.org/officeDocument/2006/relationships" xmlns:p="http://schemas.openxmlformats.org/presentationml/2006/main">
  <p:tag name="MTTABLE" val="BBox"/>
  <p:tag name="MTNUMBER" val="0.327844654828238"/>
</p:tagLst>
</file>

<file path=ppt/tags/tag75.xml><?xml version="1.0" encoding="utf-8"?>
<p:tagLst xmlns:a="http://schemas.openxmlformats.org/drawingml/2006/main" xmlns:r="http://schemas.openxmlformats.org/officeDocument/2006/relationships" xmlns:p="http://schemas.openxmlformats.org/presentationml/2006/main">
  <p:tag name="NAME" val="Bracket"/>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vaD2ozi9fEGOIG52Fkh6v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gtj0q.RxvkS.y7vo9psP0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46TtEDni_UawbDl8oLCg5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98lU9Ty5GEOUh7qntNgeNg"/>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JwgR1PDDa06awpy7JKduv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Z.MM1yPR2UyFM6cOCx8uD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vaD2ozi9fEGOIG52Fkh6v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vaD2ozi9fEGOIG52Fkh6v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U1K2BpYVy0SowmE48qKKm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NWJETJIvk6hs7i.fTWt9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ISH08JNLSkW12D1_P.eMn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iUGYhVqfEy8MOQFerxur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5kxlTHdHWE2bFcgqDDz9wA"/>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eFYcTsSUZkq22xx.in_ll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2o4xtPUaUE6nxQ6wIljCl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iMFBhqX8p0iIZO94o3iiB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ipgux371ZUW9qMiF3JQQY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i44034T7JkeaGuAuj2Ta0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zXa.4XqJ0kudPCpr1T7VE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Hqv54Af00u5jXZwguskO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mM..you560ivI7zXtf0.4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ScyFIXT8kEOlEsObEwbDC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CGk7alV7.kWybdbDqFUvAA"/>
</p:tagLst>
</file>

<file path=ppt/theme/theme1.xml><?xml version="1.0" encoding="utf-8"?>
<a:theme xmlns:a="http://schemas.openxmlformats.org/drawingml/2006/main" name="3_USU034_CF">
  <a:themeElements>
    <a:clrScheme name="Current">
      <a:dk1>
        <a:srgbClr val="000000"/>
      </a:dk1>
      <a:lt1>
        <a:srgbClr val="FFFFFF"/>
      </a:lt1>
      <a:dk2>
        <a:srgbClr val="3D3D3D"/>
      </a:dk2>
      <a:lt2>
        <a:srgbClr val="EBEBEB"/>
      </a:lt2>
      <a:accent1>
        <a:srgbClr val="BAD392"/>
      </a:accent1>
      <a:accent2>
        <a:srgbClr val="81A743"/>
      </a:accent2>
      <a:accent3>
        <a:srgbClr val="698837"/>
      </a:accent3>
      <a:accent4>
        <a:srgbClr val="3E5020"/>
      </a:accent4>
      <a:accent5>
        <a:srgbClr val="A1561F"/>
      </a:accent5>
      <a:accent6>
        <a:srgbClr val="808080"/>
      </a:accent6>
      <a:hlink>
        <a:srgbClr val="698837"/>
      </a:hlink>
      <a:folHlink>
        <a:srgbClr val="3E5020"/>
      </a:folHlink>
    </a:clrScheme>
    <a:fontScheme name="Custom 2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3D3D3D"/>
        </a:dk2>
        <a:lt2>
          <a:srgbClr val="EBEBEB"/>
        </a:lt2>
        <a:accent1>
          <a:srgbClr val="BAD392"/>
        </a:accent1>
        <a:accent2>
          <a:srgbClr val="81A743"/>
        </a:accent2>
        <a:accent3>
          <a:srgbClr val="698837"/>
        </a:accent3>
        <a:accent4>
          <a:srgbClr val="3E5020"/>
        </a:accent4>
        <a:accent5>
          <a:srgbClr val="A1561F"/>
        </a:accent5>
        <a:accent6>
          <a:srgbClr val="808080"/>
        </a:accent6>
        <a:hlink>
          <a:srgbClr val="698837"/>
        </a:hlink>
        <a:folHlink>
          <a:srgbClr val="3E50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SU034_CF.potx" id="{6D7993B6-158A-4A5E-8BF2-CDBD53AC82A3}" vid="{94831BC4-4B6E-4831-A945-84EB6C6DDEC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rrent">
    <a:dk1>
      <a:srgbClr val="000000"/>
    </a:dk1>
    <a:lt1>
      <a:srgbClr val="FFFFFF"/>
    </a:lt1>
    <a:dk2>
      <a:srgbClr val="3D3D3D"/>
    </a:dk2>
    <a:lt2>
      <a:srgbClr val="EBEBEB"/>
    </a:lt2>
    <a:accent1>
      <a:srgbClr val="BAD392"/>
    </a:accent1>
    <a:accent2>
      <a:srgbClr val="81A743"/>
    </a:accent2>
    <a:accent3>
      <a:srgbClr val="698837"/>
    </a:accent3>
    <a:accent4>
      <a:srgbClr val="3E5020"/>
    </a:accent4>
    <a:accent5>
      <a:srgbClr val="A1561F"/>
    </a:accent5>
    <a:accent6>
      <a:srgbClr val="808080"/>
    </a:accent6>
    <a:hlink>
      <a:srgbClr val="698837"/>
    </a:hlink>
    <a:folHlink>
      <a:srgbClr val="3E5020"/>
    </a:folHlink>
  </a:clrScheme>
  <a:fontScheme name="Custom 2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rrent">
    <a:dk1>
      <a:srgbClr val="000000"/>
    </a:dk1>
    <a:lt1>
      <a:srgbClr val="FFFFFF"/>
    </a:lt1>
    <a:dk2>
      <a:srgbClr val="3D3D3D"/>
    </a:dk2>
    <a:lt2>
      <a:srgbClr val="EBEBEB"/>
    </a:lt2>
    <a:accent1>
      <a:srgbClr val="BAD392"/>
    </a:accent1>
    <a:accent2>
      <a:srgbClr val="81A743"/>
    </a:accent2>
    <a:accent3>
      <a:srgbClr val="698837"/>
    </a:accent3>
    <a:accent4>
      <a:srgbClr val="3E5020"/>
    </a:accent4>
    <a:accent5>
      <a:srgbClr val="A1561F"/>
    </a:accent5>
    <a:accent6>
      <a:srgbClr val="808080"/>
    </a:accent6>
    <a:hlink>
      <a:srgbClr val="698837"/>
    </a:hlink>
    <a:folHlink>
      <a:srgbClr val="3E5020"/>
    </a:folHlink>
  </a:clrScheme>
  <a:fontScheme name="Custom 2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USU034_CF</Template>
  <TotalTime>58121</TotalTime>
  <Words>3338</Words>
  <Application>Microsoft Office PowerPoint</Application>
  <PresentationFormat>On-screen Show (4:3)</PresentationFormat>
  <Paragraphs>381</Paragraphs>
  <Slides>28</Slides>
  <Notes>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42" baseType="lpstr">
      <vt:lpstr>MS PGothic</vt:lpstr>
      <vt:lpstr>MS PGothic</vt:lpstr>
      <vt:lpstr>Albertus MT</vt:lpstr>
      <vt:lpstr>Arial</vt:lpstr>
      <vt:lpstr>Arial Narrow</vt:lpstr>
      <vt:lpstr>Calibri</vt:lpstr>
      <vt:lpstr>Calibri Light</vt:lpstr>
      <vt:lpstr>Century Gothic</vt:lpstr>
      <vt:lpstr>Times New Roman</vt:lpstr>
      <vt:lpstr>Verdana</vt:lpstr>
      <vt:lpstr>Wingdings</vt:lpstr>
      <vt:lpstr>3_USU034_CF</vt:lpstr>
      <vt:lpstr>think-cell Slide</vt:lpstr>
      <vt:lpstr>Chart</vt:lpstr>
      <vt:lpstr>Building an Enabling Business Environment</vt:lpstr>
      <vt:lpstr>Building an Enabling Business Environment</vt:lpstr>
      <vt:lpstr>PowerPoint Presentation</vt:lpstr>
      <vt:lpstr>There is a strong correlation between a country’s “Ease of Doing Business” and its economic prosperity</vt:lpstr>
      <vt:lpstr>Why? Attractive business and investment  environment is critical for prosperity </vt:lpstr>
      <vt:lpstr>Nigeria aspires to be one of the most attractive investment destinations </vt:lpstr>
      <vt:lpstr>Nigeria is considered a difficult place to do business</vt:lpstr>
      <vt:lpstr>Nigeria relative to best-in-class across indicators</vt:lpstr>
      <vt:lpstr> Our historical attempts at improving ‘Ease of Doing Business’ rankings have been largely unsuccessful</vt:lpstr>
      <vt:lpstr>….mainly due to internal governance roadblocks, despite having prioritized initiatives</vt:lpstr>
      <vt:lpstr>    “While we are not unaware of the challenges currently being faced by our businesses, on our part, the Government remains relentless in our goal of removing the obstacles and roadblocks that have long afflicted commercial activity in Nigeria.”  - His Excellency, the Vice President of the Federal Republic of Nigeria (2016)  “Our overarching goal should be improvements and reforms that will be visible not merely in our numerical rankings, but in the stories and testimonials of business owners and entrepreneurs across the entire country. …beyond the specific indicators, we should be aiming for visible, irrefutable and sustainable change across the widest possible spectrum of the business environment.”   - Honourable Minister, Federal Ministry of Industry, Trade &amp; Investment (2016)      </vt:lpstr>
      <vt:lpstr>Nigeria aspires to become Africa’s leading economy,  we have to become more business friendly</vt:lpstr>
      <vt:lpstr>PEBEC Reform Agenda</vt:lpstr>
      <vt:lpstr>In February, PEBEC released a short term National Action Plan (NAP-60) to jumpstart our reforms and promote accountability </vt:lpstr>
      <vt:lpstr>NAP-60 committed to a clear set of desired outcomes for each reform area and finished at 70% (pending reforms were address)</vt:lpstr>
      <vt:lpstr>The plan outlined expected impact, with plenty at stake for Nigerian SMEs; the potential value captured is truly transformational</vt:lpstr>
      <vt:lpstr>Some of the actions have driven frontline changes that Nigerians can see and feel</vt:lpstr>
      <vt:lpstr>Going forward, PEBEC needs to accelerate reforms by focusing on three key areas, supported by a robust operating model</vt:lpstr>
      <vt:lpstr>Additional reforms will follow an established process of filtering into focus and execution, before being transitioned to the relevant MDA</vt:lpstr>
      <vt:lpstr>Operationalizing the recently released Executive Order</vt:lpstr>
      <vt:lpstr>Transparency in MDAs</vt:lpstr>
      <vt:lpstr>Default Approvals</vt:lpstr>
      <vt:lpstr>One Government</vt:lpstr>
      <vt:lpstr>Entry Experience of Visitors and Travelers</vt:lpstr>
      <vt:lpstr>Port Operations</vt:lpstr>
      <vt:lpstr>Registration of Businesses</vt:lpstr>
      <vt:lpstr>In summary – the underlying key objectives are……</vt:lpstr>
      <vt:lpstr>Thank you</vt:lpstr>
    </vt:vector>
  </TitlesOfParts>
  <Company>McK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document</dc:title>
  <dc:creator>Patrick Morton</dc:creator>
  <cp:lastModifiedBy>ojo bin</cp:lastModifiedBy>
  <cp:revision>5057</cp:revision>
  <cp:lastPrinted>2017-03-16T11:32:32Z</cp:lastPrinted>
  <dcterms:created xsi:type="dcterms:W3CDTF">2016-08-31T19:34:39Z</dcterms:created>
  <dcterms:modified xsi:type="dcterms:W3CDTF">2017-07-06T10:57:14Z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Title</vt:lpwstr>
  </property>
  <property fmtid="{D5CDD505-2E9C-101B-9397-08002B2CF9AE}" pid="3" name="Final">
    <vt:bool>false</vt:bool>
  </property>
  <property fmtid="{D5CDD505-2E9C-101B-9397-08002B2CF9AE}" pid="4" name="Event">
    <vt:lpwstr/>
  </property>
  <property fmtid="{D5CDD505-2E9C-101B-9397-08002B2CF9AE}" pid="5" name="Delivery Date">
    <vt:lpwstr>Date</vt:lpwstr>
  </property>
  <property fmtid="{D5CDD505-2E9C-101B-9397-08002B2CF9AE}" pid="6" name="docid">
    <vt:lpwstr/>
  </property>
  <property fmtid="{D5CDD505-2E9C-101B-9397-08002B2CF9AE}" pid="7" name="Office2010EditCount">
    <vt:lpwstr>1</vt:lpwstr>
  </property>
  <property fmtid="{D5CDD505-2E9C-101B-9397-08002B2CF9AE}" pid="8" name="Office2003EditCount">
    <vt:lpwstr>0</vt:lpwstr>
  </property>
  <property fmtid="{D5CDD505-2E9C-101B-9397-08002B2CF9AE}" pid="9" name="LastEditedOfficeVersion">
    <vt:lpwstr>Office2010</vt:lpwstr>
  </property>
  <property fmtid="{D5CDD505-2E9C-101B-9397-08002B2CF9AE}" pid="10" name="Office2010WasSaved">
    <vt:lpwstr>1</vt:lpwstr>
  </property>
</Properties>
</file>