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7" r:id="rId2"/>
    <p:sldId id="258" r:id="rId3"/>
    <p:sldId id="259" r:id="rId4"/>
    <p:sldId id="261" r:id="rId5"/>
    <p:sldId id="262" r:id="rId6"/>
    <p:sldId id="263" r:id="rId7"/>
    <p:sldId id="264" r:id="rId8"/>
    <p:sldId id="265" r:id="rId9"/>
    <p:sldId id="266" r:id="rId10"/>
    <p:sldId id="277" r:id="rId11"/>
    <p:sldId id="278" r:id="rId12"/>
    <p:sldId id="279" r:id="rId13"/>
    <p:sldId id="280" r:id="rId14"/>
    <p:sldId id="267" r:id="rId15"/>
    <p:sldId id="268" r:id="rId16"/>
    <p:sldId id="269" r:id="rId17"/>
    <p:sldId id="270" r:id="rId18"/>
    <p:sldId id="271" r:id="rId19"/>
    <p:sldId id="272"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74CF54D-FEFE-47E7-9431-9650FEEF53D8}" type="datetimeFigureOut">
              <a:rPr lang="en-US" smtClean="0"/>
              <a:pPr/>
              <a:t>10/12/2016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90E50D8-1AFA-4586-837C-26406FB352D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4CF54D-FEFE-47E7-9431-9650FEEF53D8}" type="datetimeFigureOut">
              <a:rPr lang="en-US" smtClean="0"/>
              <a:pPr/>
              <a:t>10/12/2016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0E50D8-1AFA-4586-837C-26406FB352D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4CF54D-FEFE-47E7-9431-9650FEEF53D8}" type="datetimeFigureOut">
              <a:rPr lang="en-US" smtClean="0"/>
              <a:pPr/>
              <a:t>10/12/2016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0E50D8-1AFA-4586-837C-26406FB352D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4CF54D-FEFE-47E7-9431-9650FEEF53D8}" type="datetimeFigureOut">
              <a:rPr lang="en-US" smtClean="0"/>
              <a:pPr/>
              <a:t>10/12/2016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0E50D8-1AFA-4586-837C-26406FB352D6}"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74CF54D-FEFE-47E7-9431-9650FEEF53D8}" type="datetimeFigureOut">
              <a:rPr lang="en-US" smtClean="0"/>
              <a:pPr/>
              <a:t>10/12/2016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0E50D8-1AFA-4586-837C-26406FB352D6}"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74CF54D-FEFE-47E7-9431-9650FEEF53D8}" type="datetimeFigureOut">
              <a:rPr lang="en-US" smtClean="0"/>
              <a:pPr/>
              <a:t>10/12/2016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90E50D8-1AFA-4586-837C-26406FB352D6}"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74CF54D-FEFE-47E7-9431-9650FEEF53D8}" type="datetimeFigureOut">
              <a:rPr lang="en-US" smtClean="0"/>
              <a:pPr/>
              <a:t>10/12/2016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90E50D8-1AFA-4586-837C-26406FB352D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74CF54D-FEFE-47E7-9431-9650FEEF53D8}" type="datetimeFigureOut">
              <a:rPr lang="en-US" smtClean="0"/>
              <a:pPr/>
              <a:t>10/12/2016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90E50D8-1AFA-4586-837C-26406FB352D6}"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74CF54D-FEFE-47E7-9431-9650FEEF53D8}" type="datetimeFigureOut">
              <a:rPr lang="en-US" smtClean="0"/>
              <a:pPr/>
              <a:t>10/12/2016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90E50D8-1AFA-4586-837C-26406FB352D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74CF54D-FEFE-47E7-9431-9650FEEF53D8}" type="datetimeFigureOut">
              <a:rPr lang="en-US" smtClean="0"/>
              <a:pPr/>
              <a:t>10/12/2016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90E50D8-1AFA-4586-837C-26406FB352D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74CF54D-FEFE-47E7-9431-9650FEEF53D8}" type="datetimeFigureOut">
              <a:rPr lang="en-US" smtClean="0"/>
              <a:pPr/>
              <a:t>10/12/2016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90E50D8-1AFA-4586-837C-26406FB352D6}"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74CF54D-FEFE-47E7-9431-9650FEEF53D8}" type="datetimeFigureOut">
              <a:rPr lang="en-US" smtClean="0"/>
              <a:pPr/>
              <a:t>10/12/2016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90E50D8-1AFA-4586-837C-26406FB352D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381000" y="1295400"/>
            <a:ext cx="83058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COMPLIANCE OBLIGATIONS OF MINISTRIES, DEPARTMENTS AND AGENCIES (MDAs) AS MANDATED  BY THE ATTORNEY GENERAL OF THE FEDERATION’S GUIDELINES ON THE IMPLEMENTATION OF THE FREEDOM OF INFORMATION ACT,2011.</a:t>
            </a:r>
            <a:endParaRPr kumimoji="0" lang="en-US" sz="3600" b="0" i="0" u="sng"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3657601"/>
            <a:ext cx="7772400" cy="1371599"/>
          </a:xfrm>
        </p:spPr>
        <p:txBody>
          <a:bodyPr>
            <a:normAutofit fontScale="90000"/>
          </a:bodyPr>
          <a:lstStyle/>
          <a:p>
            <a:pPr algn="l"/>
            <a:r>
              <a:rPr lang="en-US" sz="3600" dirty="0" smtClean="0"/>
              <a:t>DEVELOPED GUIDELINES.</a:t>
            </a:r>
            <a:br>
              <a:rPr lang="en-US" sz="3600" dirty="0" smtClean="0"/>
            </a:br>
            <a:r>
              <a:rPr lang="en-US" sz="3600" dirty="0" smtClean="0"/>
              <a:t>HAGF is under Section 29 of the  Act obliged to ensure that all Public Institution to which the Act applies complies with the provisions.</a:t>
            </a:r>
            <a:br>
              <a:rPr lang="en-US" sz="3600" dirty="0" smtClean="0"/>
            </a:br>
            <a:r>
              <a:rPr lang="en-US" sz="3600" dirty="0" smtClean="0"/>
              <a:t>FOIA endorses the use of guidelines in terms of reporting obligations.</a:t>
            </a:r>
            <a:br>
              <a:rPr lang="en-US" sz="3600" dirty="0" smtClean="0"/>
            </a:br>
            <a:r>
              <a:rPr lang="en-US" sz="1400" dirty="0" smtClean="0"/>
              <a:t/>
            </a:r>
            <a:br>
              <a:rPr lang="en-US" sz="1400" dirty="0" smtClean="0"/>
            </a:br>
            <a:endParaRPr lang="en-US" sz="1400" dirty="0"/>
          </a:p>
        </p:txBody>
      </p:sp>
    </p:spTree>
  </p:cSld>
  <p:clrMapOvr>
    <a:masterClrMapping/>
  </p:clrMapOvr>
  <p:transition spd="slow">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3276600"/>
            <a:ext cx="7772400" cy="2514600"/>
          </a:xfrm>
        </p:spPr>
        <p:txBody>
          <a:bodyPr>
            <a:noAutofit/>
          </a:bodyPr>
          <a:lstStyle/>
          <a:p>
            <a:pPr algn="l"/>
            <a:r>
              <a:rPr lang="en-US" sz="3200" dirty="0" smtClean="0"/>
              <a:t>AIMS.</a:t>
            </a:r>
            <a:br>
              <a:rPr lang="en-US" sz="3200" dirty="0" smtClean="0"/>
            </a:br>
            <a:r>
              <a:rPr lang="en-US" sz="3200" dirty="0" smtClean="0"/>
              <a:t>Facilitates clearer understanding and  seamless implementation of the FOIA</a:t>
            </a:r>
            <a:br>
              <a:rPr lang="en-US" sz="3200" dirty="0" smtClean="0"/>
            </a:br>
            <a:r>
              <a:rPr lang="en-US" sz="3200" dirty="0" smtClean="0"/>
              <a:t>Provide formats for dealing with request.</a:t>
            </a:r>
            <a:br>
              <a:rPr lang="en-US" sz="3200" dirty="0" smtClean="0"/>
            </a:br>
            <a:r>
              <a:rPr lang="en-US" sz="3200" dirty="0" smtClean="0"/>
              <a:t>Advisories on staffing and institutional mechanism</a:t>
            </a:r>
            <a:br>
              <a:rPr lang="en-US" sz="3200" dirty="0" smtClean="0"/>
            </a:br>
            <a:r>
              <a:rPr lang="en-US" sz="3200" dirty="0" smtClean="0"/>
              <a:t>Advisories on weighing and applying the exemption scheme.</a:t>
            </a:r>
            <a:br>
              <a:rPr lang="en-US" sz="3200" dirty="0" smtClean="0"/>
            </a:br>
            <a:endParaRPr lang="en-US" sz="3200" dirty="0"/>
          </a:p>
        </p:txBody>
      </p:sp>
    </p:spTree>
  </p:cSld>
  <p:clrMapOvr>
    <a:masterClrMapping/>
  </p:clrMapOvr>
  <p:transition spd="slow">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3429000"/>
            <a:ext cx="7772400" cy="2667000"/>
          </a:xfrm>
        </p:spPr>
        <p:txBody>
          <a:bodyPr>
            <a:noAutofit/>
          </a:bodyPr>
          <a:lstStyle/>
          <a:p>
            <a:pPr algn="l"/>
            <a:r>
              <a:rPr lang="en-US" sz="3200" dirty="0" smtClean="0"/>
              <a:t>DETAILS……</a:t>
            </a:r>
            <a:br>
              <a:rPr lang="en-US" sz="3200" dirty="0" smtClean="0"/>
            </a:br>
            <a:r>
              <a:rPr lang="en-US" sz="3200" dirty="0" smtClean="0"/>
              <a:t>DO NOT attempt to re-write the law.</a:t>
            </a:r>
            <a:br>
              <a:rPr lang="en-US" sz="3200" dirty="0" smtClean="0"/>
            </a:br>
            <a:r>
              <a:rPr lang="en-US" sz="3200" dirty="0" smtClean="0"/>
              <a:t>Provide a demand side perspective to implementing the law.</a:t>
            </a:r>
            <a:br>
              <a:rPr lang="en-US" sz="3200" dirty="0" smtClean="0"/>
            </a:br>
            <a:r>
              <a:rPr lang="en-US" sz="3200" dirty="0" err="1" smtClean="0"/>
              <a:t>Emphasises</a:t>
            </a:r>
            <a:r>
              <a:rPr lang="en-US" sz="3200" dirty="0" smtClean="0"/>
              <a:t> the right of the public to proactive disclosure.</a:t>
            </a:r>
            <a:br>
              <a:rPr lang="en-US" sz="3200" dirty="0" smtClean="0"/>
            </a:br>
            <a:r>
              <a:rPr lang="en-US" sz="3200" dirty="0" smtClean="0"/>
              <a:t>Illustrates categories of information required inline with Section 2 of the Act.</a:t>
            </a:r>
            <a:br>
              <a:rPr lang="en-US" sz="3200" dirty="0" smtClean="0"/>
            </a:br>
            <a:endParaRPr lang="en-US" sz="3200" dirty="0"/>
          </a:p>
        </p:txBody>
      </p:sp>
    </p:spTree>
  </p:cSld>
  <p:clrMapOvr>
    <a:masterClrMapping/>
  </p:clrMapOvr>
  <p:transition spd="slow">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3961439"/>
            <a:ext cx="7772400" cy="1829761"/>
          </a:xfrm>
        </p:spPr>
        <p:txBody>
          <a:bodyPr>
            <a:noAutofit/>
          </a:bodyPr>
          <a:lstStyle/>
          <a:p>
            <a:pPr algn="l"/>
            <a:r>
              <a:rPr lang="en-US" sz="2800" dirty="0" smtClean="0"/>
              <a:t>Proposed protocol for determining and responding to information request </a:t>
            </a:r>
            <a:r>
              <a:rPr lang="en-US" sz="2800" dirty="0" err="1" smtClean="0"/>
              <a:t>e.g</a:t>
            </a:r>
            <a:r>
              <a:rPr lang="en-US" sz="2800" dirty="0" smtClean="0"/>
              <a:t> the 3 request rule.</a:t>
            </a:r>
            <a:br>
              <a:rPr lang="en-US" sz="2800" dirty="0" smtClean="0"/>
            </a:br>
            <a:r>
              <a:rPr lang="en-US" sz="2800" dirty="0" smtClean="0"/>
              <a:t>Place more emphasizes on the proactive duties to disclose</a:t>
            </a:r>
            <a:br>
              <a:rPr lang="en-US" sz="2800" dirty="0" smtClean="0"/>
            </a:br>
            <a:r>
              <a:rPr lang="en-US" sz="2800" dirty="0" smtClean="0"/>
              <a:t>Make it clearer that clarifications if necessary must be sought within the stipulated timelines.</a:t>
            </a:r>
            <a:br>
              <a:rPr lang="en-US" sz="2800" dirty="0" smtClean="0"/>
            </a:br>
            <a:r>
              <a:rPr lang="en-US" sz="2800" dirty="0" smtClean="0"/>
              <a:t>New template for request falling under Section 26; if available in a known place, FOIA officer to disclose.</a:t>
            </a:r>
            <a:endParaRPr lang="en-US" sz="2800" dirty="0"/>
          </a:p>
        </p:txBody>
      </p:sp>
    </p:spTree>
  </p:cSld>
  <p:clrMapOvr>
    <a:masterClrMapping/>
  </p:clrMapOvr>
  <p:transition spd="slow">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228600" y="76200"/>
            <a:ext cx="86868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 careful perusal of the document shows that HAGF has structured the 32 sections Act in eighteen (18) areas for ease of understanding and application. These are:</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Background,</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Public records and information covered by the Act,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Obligations of public institutions,</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Record keeping and management,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Training of officials on the right to information and effective implementation of the Act,</a:t>
            </a:r>
            <a:endPar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Submission of records to the HAGF,</a:t>
            </a:r>
            <a:r>
              <a:rPr kumimoji="0" lang="en-US" sz="32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ransition spd="slow">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28600" y="76200"/>
            <a:ext cx="86868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Role of the HAGF,</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Obligations of the applicants,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Right to access information or records from public institutions,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Request for access to records,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Timeline for responding,</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Extension of time limit for granting or refusing application,</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Refusing application.</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Transfer of application,</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Protection of public officers,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Exemptions,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Offences and penalties, and</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Judicial review.</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28600" y="381000"/>
            <a:ext cx="86868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PUBLIC RECORDS AND INFORMATION COVERED BY THE ACT.</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The operational guidelines spelt out the public records and information covered by the Act. These includes,</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4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Writing on any materials;</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4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Information recorded or stored or other devices; and any materials subsequently derived from information so recorded or stored;</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990600" y="228600"/>
            <a:ext cx="70104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Label, marking or other writing that identifies or describes anything of which it forms part, or to which it is attached by any means;</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Books, cards, forms, maps, graphs, or drawings,</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Photograph, films, negatives, microfilms, tape, or other devices in which one or more virtual images are embodied so as to be capable (with or without the aid of some other equipment) of being reproduced.</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304800" y="228600"/>
            <a:ext cx="86106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The background requires every officer and public institution to be familiar with six fundamental issues concerning the FOIA;</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The need to make public records and information more freely available;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Provision for public access to public records and information;</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Protection of public records and information to the extent consistent with public interest;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The protection of personal privacy;</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Protection of serving public officers from adverse consequences for disclosure without authorization, and</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Establishment of procedures for the achievement of these purposes.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533400" y="152400"/>
            <a:ext cx="8382000" cy="62786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PUBLIC INSTITUTIONS’ AND FOIA DESK OFFICERS ARE ENCOURAGED TO                                FAMILIARIZE THEMSELVES WITH THE OPERATIONAL GUIDELINES IN ORDER TO:</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Discharge their duties under the Act efficiently.</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Avoid any embarrassment to the institution in the performance of their institutional responsibilities.</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Access to information under the FOIA is enforceable.</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Urgency attached to the timeline for processing request for information.</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228600"/>
            <a:ext cx="8610600" cy="6463308"/>
          </a:xfrm>
          <a:prstGeom prst="rect">
            <a:avLst/>
          </a:prstGeom>
        </p:spPr>
        <p:txBody>
          <a:bodyPr wrap="square">
            <a:spAutoFit/>
          </a:bodyPr>
          <a:lstStyle/>
          <a:p>
            <a:pPr lvl="0" algn="ctr" fontAlgn="base">
              <a:spcBef>
                <a:spcPct val="0"/>
              </a:spcBef>
              <a:spcAft>
                <a:spcPct val="0"/>
              </a:spcAft>
            </a:pPr>
            <a:endParaRPr lang="en-US" b="1" u="sng" dirty="0" smtClean="0">
              <a:latin typeface="Calibri" pitchFamily="34" charset="0"/>
              <a:cs typeface="Times New Roman" pitchFamily="18" charset="0"/>
            </a:endParaRPr>
          </a:p>
          <a:p>
            <a:pPr lvl="0" algn="ctr" fontAlgn="base">
              <a:spcBef>
                <a:spcPct val="0"/>
              </a:spcBef>
              <a:spcAft>
                <a:spcPct val="0"/>
              </a:spcAft>
            </a:pPr>
            <a:endParaRPr lang="en-US" b="1" u="sng" dirty="0" smtClean="0">
              <a:latin typeface="Calibri" pitchFamily="34" charset="0"/>
              <a:cs typeface="Times New Roman" pitchFamily="18" charset="0"/>
            </a:endParaRPr>
          </a:p>
          <a:p>
            <a:pPr lvl="0" fontAlgn="base">
              <a:spcBef>
                <a:spcPct val="0"/>
              </a:spcBef>
              <a:spcAft>
                <a:spcPct val="0"/>
              </a:spcAft>
            </a:pPr>
            <a:r>
              <a:rPr lang="en-US" sz="4400" u="sng" dirty="0" smtClean="0">
                <a:latin typeface="Arial" pitchFamily="34" charset="0"/>
                <a:cs typeface="Arial" pitchFamily="34" charset="0"/>
              </a:rPr>
              <a:t>FOIA 2011- OBJECTIVES</a:t>
            </a:r>
          </a:p>
          <a:p>
            <a:pPr lvl="0" fontAlgn="base">
              <a:spcBef>
                <a:spcPct val="0"/>
              </a:spcBef>
              <a:spcAft>
                <a:spcPct val="0"/>
              </a:spcAft>
              <a:buFont typeface="Wingdings" pitchFamily="2" charset="2"/>
              <a:buChar char="Ø"/>
            </a:pPr>
            <a:r>
              <a:rPr lang="en-US" sz="3200" dirty="0" smtClean="0">
                <a:latin typeface="Arial" pitchFamily="34" charset="0"/>
                <a:cs typeface="Arial" pitchFamily="34" charset="0"/>
              </a:rPr>
              <a:t>Openness and transparency</a:t>
            </a:r>
          </a:p>
          <a:p>
            <a:pPr lvl="0" fontAlgn="base">
              <a:spcBef>
                <a:spcPct val="0"/>
              </a:spcBef>
              <a:spcAft>
                <a:spcPct val="0"/>
              </a:spcAft>
              <a:buFont typeface="Wingdings" pitchFamily="2" charset="2"/>
              <a:buChar char="Ø"/>
            </a:pPr>
            <a:r>
              <a:rPr lang="en-US" sz="3200" dirty="0" smtClean="0">
                <a:latin typeface="Arial" pitchFamily="34" charset="0"/>
                <a:cs typeface="Arial" pitchFamily="34" charset="0"/>
              </a:rPr>
              <a:t>To make public records and information more freely available</a:t>
            </a:r>
          </a:p>
          <a:p>
            <a:pPr lvl="0" fontAlgn="base">
              <a:spcBef>
                <a:spcPct val="0"/>
              </a:spcBef>
              <a:spcAft>
                <a:spcPct val="0"/>
              </a:spcAft>
              <a:buFont typeface="Wingdings" pitchFamily="2" charset="2"/>
              <a:buChar char="Ø"/>
            </a:pPr>
            <a:r>
              <a:rPr lang="en-US" sz="3200" dirty="0" smtClean="0">
                <a:latin typeface="Arial" pitchFamily="34" charset="0"/>
                <a:cs typeface="Arial" pitchFamily="34" charset="0"/>
              </a:rPr>
              <a:t>Ensure public institutions answer applications for information</a:t>
            </a:r>
          </a:p>
          <a:p>
            <a:pPr lvl="0" fontAlgn="base">
              <a:spcBef>
                <a:spcPct val="0"/>
              </a:spcBef>
              <a:spcAft>
                <a:spcPct val="0"/>
              </a:spcAft>
              <a:buFont typeface="Wingdings" pitchFamily="2" charset="2"/>
              <a:buChar char="Ø"/>
            </a:pPr>
            <a:r>
              <a:rPr lang="en-US" sz="3200" dirty="0" smtClean="0">
                <a:latin typeface="Arial" pitchFamily="34" charset="0"/>
                <a:cs typeface="Arial" pitchFamily="34" charset="0"/>
              </a:rPr>
              <a:t>Impediments and bureaucracy are not deployed to frustrate such request.</a:t>
            </a:r>
          </a:p>
          <a:p>
            <a:pPr lvl="0" fontAlgn="base">
              <a:spcBef>
                <a:spcPct val="0"/>
              </a:spcBef>
              <a:spcAft>
                <a:spcPct val="0"/>
              </a:spcAft>
              <a:buFont typeface="Wingdings" pitchFamily="2" charset="2"/>
              <a:buChar char="Ø"/>
            </a:pPr>
            <a:r>
              <a:rPr lang="en-US" sz="3200" dirty="0" smtClean="0">
                <a:latin typeface="Arial" pitchFamily="34" charset="0"/>
                <a:cs typeface="Arial" pitchFamily="34" charset="0"/>
              </a:rPr>
              <a:t>Establish right to take legal action to compel compliance.</a:t>
            </a:r>
          </a:p>
          <a:p>
            <a:pPr lvl="8" fontAlgn="base">
              <a:spcBef>
                <a:spcPct val="0"/>
              </a:spcBef>
              <a:spcAft>
                <a:spcPct val="0"/>
              </a:spcAft>
              <a:buFont typeface="Arial" pitchFamily="34" charset="0"/>
              <a:buChar char="•"/>
            </a:pPr>
            <a:endParaRPr lang="en-US" dirty="0" smtClean="0">
              <a:latin typeface="Arial" pitchFamily="34" charset="0"/>
              <a:cs typeface="Arial" pitchFamily="34" charset="0"/>
            </a:endParaRPr>
          </a:p>
          <a:p>
            <a:pPr lvl="0" algn="ctr" fontAlgn="base">
              <a:spcBef>
                <a:spcPct val="0"/>
              </a:spcBef>
              <a:spcAft>
                <a:spcPct val="0"/>
              </a:spcAft>
              <a:buFont typeface="Arial" pitchFamily="34" charset="0"/>
              <a:buChar char="•"/>
            </a:pPr>
            <a:endParaRPr lang="en-US" u="sng" dirty="0" smtClean="0">
              <a:latin typeface="Arial" pitchFamily="34" charset="0"/>
              <a:cs typeface="Arial" pitchFamily="34" charset="0"/>
            </a:endParaRPr>
          </a:p>
        </p:txBody>
      </p:sp>
    </p:spTree>
  </p:cSld>
  <p:clrMapOvr>
    <a:masterClrMapping/>
  </p:clrMapOvr>
  <p:transition spd="slow">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457200" y="609600"/>
            <a:ext cx="83058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CONCLUSION</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We need to get all facets of government galvanized to make the FOIA a success and desk officers in public institution must understand their roles and take advantages of the operational guidelines developed by the Hon. Attorney General of the Federation towards the effective implementation of the Act.</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381000" y="609600"/>
            <a:ext cx="8458200" cy="72943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Cont………</a:t>
            </a:r>
          </a:p>
          <a:p>
            <a:pPr fontAlgn="base">
              <a:spcBef>
                <a:spcPct val="0"/>
              </a:spcBef>
              <a:spcAft>
                <a:spcPct val="0"/>
              </a:spcAft>
              <a:buFont typeface="Wingdings" pitchFamily="2" charset="2"/>
              <a:buChar char="Ø"/>
            </a:pPr>
            <a:r>
              <a:rPr kumimoji="0" lang="en-US" sz="3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The FOIA reflects Nigeria’s fundamental commitment to open government</a:t>
            </a:r>
            <a:r>
              <a:rPr lang="en-US" sz="3600" dirty="0" smtClean="0">
                <a:latin typeface="Calibri" pitchFamily="34" charset="0"/>
                <a:ea typeface="Times New Roman" pitchFamily="18" charset="0"/>
                <a:cs typeface="Times New Roman" pitchFamily="18" charset="0"/>
              </a:rPr>
              <a:t>. </a:t>
            </a:r>
          </a:p>
          <a:p>
            <a:pPr fontAlgn="base">
              <a:spcBef>
                <a:spcPct val="0"/>
              </a:spcBef>
              <a:spcAft>
                <a:spcPct val="0"/>
              </a:spcAft>
            </a:pPr>
            <a:endParaRPr lang="en-US" sz="3600" dirty="0" smtClean="0">
              <a:latin typeface="Calibri" pitchFamily="34" charset="0"/>
              <a:ea typeface="Times New Roman" pitchFamily="18" charset="0"/>
              <a:cs typeface="Times New Roman" pitchFamily="18" charset="0"/>
            </a:endParaRPr>
          </a:p>
          <a:p>
            <a:pPr fontAlgn="base">
              <a:spcBef>
                <a:spcPct val="0"/>
              </a:spcBef>
              <a:spcAft>
                <a:spcPct val="0"/>
              </a:spcAft>
              <a:buFont typeface="Wingdings" pitchFamily="2" charset="2"/>
              <a:buChar char="Ø"/>
            </a:pPr>
            <a:r>
              <a:rPr lang="en-US" sz="3600" dirty="0" smtClean="0">
                <a:latin typeface="Calibri" pitchFamily="34" charset="0"/>
                <a:ea typeface="Times New Roman" pitchFamily="18" charset="0"/>
                <a:cs typeface="Times New Roman" pitchFamily="18" charset="0"/>
              </a:rPr>
              <a:t>FOIA eliminated the need to demonstrate any specific interest in the information applied for, foreclosing the judicial discretion of special interest (legal capacity) over and above other Nigerians.</a:t>
            </a:r>
            <a:endParaRPr lang="en-US" sz="36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3600"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381000" y="1219200"/>
            <a:ext cx="84582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FOIA and Official secret Act (OSA</a:t>
            </a:r>
            <a:r>
              <a:rPr kumimoji="0" lang="en-US" sz="4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4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Before</a:t>
            </a:r>
            <a:r>
              <a:rPr kumimoji="0" lang="en-US" sz="4000" b="0" i="0" u="none" strike="noStrike" cap="none" normalizeH="0" dirty="0" smtClean="0">
                <a:ln>
                  <a:noFill/>
                </a:ln>
                <a:solidFill>
                  <a:schemeClr val="tx1"/>
                </a:solidFill>
                <a:effectLst/>
                <a:latin typeface="Calibri" pitchFamily="34" charset="0"/>
                <a:ea typeface="Times New Roman" pitchFamily="18" charset="0"/>
                <a:cs typeface="Times New Roman" pitchFamily="18" charset="0"/>
              </a:rPr>
              <a:t> FOIA, t</a:t>
            </a:r>
            <a:r>
              <a:rPr kumimoji="0" lang="en-US" sz="4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he OSA particularly Sections 1 &amp; 2 operated restricting public access to public information. FOIA established the right to access public information to all race, gender</a:t>
            </a:r>
            <a:r>
              <a:rPr kumimoji="0" lang="en-US" sz="4000" b="0" i="0" u="none" strike="noStrike" cap="none" normalizeH="0" dirty="0" smtClean="0">
                <a:ln>
                  <a:noFill/>
                </a:ln>
                <a:solidFill>
                  <a:schemeClr val="tx1"/>
                </a:solidFill>
                <a:effectLst/>
                <a:latin typeface="Calibri" pitchFamily="34" charset="0"/>
                <a:ea typeface="Times New Roman" pitchFamily="18" charset="0"/>
                <a:cs typeface="Times New Roman" pitchFamily="18" charset="0"/>
              </a:rPr>
              <a:t> and </a:t>
            </a:r>
            <a:r>
              <a:rPr kumimoji="0" lang="en-US" sz="4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nationality notwithstanding anything contained in any other Act, law or regulation.</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81000" y="533400"/>
            <a:ext cx="83058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3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Clearly, the FOIA has not achieved the expected level of implementation both in terms of </a:t>
            </a:r>
            <a:r>
              <a:rPr lang="en-US" sz="3600" dirty="0" smtClean="0">
                <a:latin typeface="Calibri" pitchFamily="34" charset="0"/>
                <a:ea typeface="Times New Roman" pitchFamily="18" charset="0"/>
                <a:cs typeface="Times New Roman" pitchFamily="18" charset="0"/>
              </a:rPr>
              <a:t>demand and supply.</a:t>
            </a:r>
            <a:r>
              <a:rPr kumimoji="0" lang="en-US" sz="3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3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To ensure that the right to access records and information established under the Act is given effect to by concerned, the Act imposed a wide range of obligations on MDAs;</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304800" y="604421"/>
            <a:ext cx="86106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sz="2800" dirty="0" smtClean="0">
                <a:latin typeface="Calibri" pitchFamily="34" charset="0"/>
                <a:ea typeface="Times New Roman" pitchFamily="18" charset="0"/>
                <a:cs typeface="Times New Roman" pitchFamily="18" charset="0"/>
              </a:rPr>
              <a:t>OBLIGATIONS;</a:t>
            </a:r>
          </a:p>
          <a:p>
            <a:pPr eaLnBrk="0" fontAlgn="base" hangingPunct="0">
              <a:spcBef>
                <a:spcPct val="0"/>
              </a:spcBef>
              <a:spcAft>
                <a:spcPct val="0"/>
              </a:spcAft>
              <a:buFont typeface="Arial" pitchFamily="34" charset="0"/>
              <a:buChar char="•"/>
            </a:pPr>
            <a:r>
              <a:rPr lang="en-US" sz="2800" dirty="0" smtClean="0">
                <a:latin typeface="Calibri" pitchFamily="34" charset="0"/>
                <a:ea typeface="Times New Roman" pitchFamily="18" charset="0"/>
                <a:cs typeface="Times New Roman" pitchFamily="18" charset="0"/>
              </a:rPr>
              <a:t>Attorney General of the Federation mandates MDAs to establish a FOI Unit to determine and generally ensure institutional compliance with the Act.</a:t>
            </a:r>
            <a:endParaRPr lang="en-US" sz="28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MDAs are obliged to build the capacity of their staff to effectively implement the provisions of the Act.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MDAs are statutory obliged to create, keep, organize and maintain records and information about their structures, operations and activities in a manner that facilitate public access to such information.</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MDAs are obliged to proactively disclose through diverse media at least 40 classes of records and information held by them.</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228600" y="306586"/>
            <a:ext cx="8534400" cy="59708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Obligation to update and review information published, immediately a change occurs.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MDAs are obliged to make provisions for the information needs of illiterates and persons with special needs.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MDAs are mandated to respond to application for information within 7 days. A further 7 days where request is for large volume of records or   consultation will be necessary to discharge the obligation.</a:t>
            </a:r>
            <a:endPar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endParaRPr>
          </a:p>
          <a:p>
            <a:pPr lvl="0"/>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MDAs are obliged to notify applicants </a:t>
            </a:r>
            <a:r>
              <a:rPr lang="en-US" sz="2800" dirty="0"/>
              <a:t>of the remedy of judicial review of decision to deny access to information.</a:t>
            </a:r>
          </a:p>
          <a:p>
            <a:pPr lvl="0"/>
            <a:r>
              <a:rPr lang="en-US" sz="2800" dirty="0"/>
              <a:t>MDAs are enjoined to charge standard fees for duplication and transcription where necessary.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228600" y="304800"/>
            <a:ext cx="8763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It creates annual reporting obligations on the status of compliance with the Act for all MDAs.</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1828800" marR="0" lvl="4"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2012- 16 MDAs submitted annual report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1828800" marR="0" lvl="4"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2013- 32 MDAs submitted annual report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1828800" marR="0" lvl="4"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2014- 51 MDAs submitted annual report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1828800" marR="0" lvl="4"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2015-60 MDAs submitted annual report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1828800" marR="0" lvl="4"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2016-44 MDAs submitted annual report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228600" y="914400"/>
            <a:ext cx="89154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3200" dirty="0" smtClean="0">
                <a:latin typeface="Calibri" pitchFamily="34" charset="0"/>
                <a:ea typeface="Times New Roman" pitchFamily="18" charset="0"/>
                <a:cs typeface="Times New Roman" pitchFamily="18" charset="0"/>
              </a:rPr>
              <a:t>AG’s Oversight Functions;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The Act made elaborate provisions for the AGF oversight responsibilities with respect to ensuring compliance by MDAs with the provisions of the Act.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Development of reporting and performance Guidelines in connection with reports and implementation of the Act.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Guidelines  issued  15</a:t>
            </a:r>
            <a:r>
              <a:rPr kumimoji="0" lang="en-US" sz="3200" b="0" i="0" u="none" strike="noStrike" cap="none" normalizeH="0" baseline="30000" dirty="0" smtClean="0">
                <a:ln>
                  <a:noFill/>
                </a:ln>
                <a:solidFill>
                  <a:schemeClr val="tx1"/>
                </a:solidFill>
                <a:effectLst/>
                <a:latin typeface="Calibri" pitchFamily="34" charset="0"/>
                <a:ea typeface="Times New Roman" pitchFamily="18" charset="0"/>
                <a:cs typeface="Times New Roman" pitchFamily="18" charset="0"/>
              </a:rPr>
              <a:t>th</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March 2012.</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Revised Guidelines  issued in February, 2013, launched</a:t>
            </a:r>
            <a:r>
              <a:rPr kumimoji="0" lang="en-US" sz="3200" b="0" i="0" u="none" strike="noStrike" cap="none" normalizeH="0" dirty="0" smtClean="0">
                <a:ln>
                  <a:noFill/>
                </a:ln>
                <a:solidFill>
                  <a:schemeClr val="tx1"/>
                </a:solidFill>
                <a:effectLst/>
                <a:latin typeface="Calibri" pitchFamily="34" charset="0"/>
                <a:ea typeface="Times New Roman" pitchFamily="18" charset="0"/>
                <a:cs typeface="Times New Roman" pitchFamily="18" charset="0"/>
              </a:rPr>
              <a:t> in </a:t>
            </a:r>
            <a:r>
              <a:rPr lang="en-US" sz="3200" dirty="0" smtClean="0">
                <a:latin typeface="Calibri" pitchFamily="34" charset="0"/>
                <a:ea typeface="Times New Roman" pitchFamily="18" charset="0"/>
                <a:cs typeface="Times New Roman" pitchFamily="18" charset="0"/>
              </a:rPr>
              <a:t>J</a:t>
            </a:r>
            <a:r>
              <a:rPr kumimoji="0" lang="en-US" sz="3200" b="0" i="0" u="none" strike="noStrike" cap="none" normalizeH="0" dirty="0" smtClean="0">
                <a:ln>
                  <a:noFill/>
                </a:ln>
                <a:solidFill>
                  <a:schemeClr val="tx1"/>
                </a:solidFill>
                <a:effectLst/>
                <a:latin typeface="Calibri" pitchFamily="34" charset="0"/>
                <a:ea typeface="Times New Roman" pitchFamily="18" charset="0"/>
                <a:cs typeface="Times New Roman" pitchFamily="18" charset="0"/>
              </a:rPr>
              <a:t>uly 2013.</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199</TotalTime>
  <Words>1022</Words>
  <Application>Microsoft Office PowerPoint</Application>
  <PresentationFormat>On-screen Show (4:3)</PresentationFormat>
  <Paragraphs>86</Paragraphs>
  <Slides>20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Arial</vt:lpstr>
      <vt:lpstr>Calibri</vt:lpstr>
      <vt:lpstr>Lucida Sans Unicode</vt:lpstr>
      <vt:lpstr>Symbol</vt:lpstr>
      <vt:lpstr>Times New Roman</vt:lpstr>
      <vt:lpstr>Verdana</vt:lpstr>
      <vt:lpstr>Wingdings</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DEVELOPED GUIDELINES. HAGF is under Section 29 of the  Act obliged to ensure that all Public Institution to which the Act applies complies with the provisions. FOIA endorses the use of guidelines in terms of reporting obligations.  </vt:lpstr>
      <vt:lpstr>AIMS. Facilitates clearer understanding and  seamless implementation of the FOIA Provide formats for dealing with request. Advisories on staffing and institutional mechanism Advisories on weighing and applying the exemption scheme. </vt:lpstr>
      <vt:lpstr>DETAILS…… DO NOT attempt to re-write the law. Provide a demand side perspective to implementing the law. Emphasises the right of the public to proactive disclosure. Illustrates categories of information required inline with Section 2 of the Act. </vt:lpstr>
      <vt:lpstr>Proposed protocol for determining and responding to information request e.g the 3 request rule. Place more emphasizes on the proactive duties to disclose Make it clearer that clarifications if necessary must be sought within the stipulated timelines. New template for request falling under Section 26; if available in a known place, FOIA officer to disclose.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ojo bin</cp:lastModifiedBy>
  <cp:revision>46</cp:revision>
  <dcterms:created xsi:type="dcterms:W3CDTF">2016-09-20T14:05:17Z</dcterms:created>
  <dcterms:modified xsi:type="dcterms:W3CDTF">2016-10-12T09:13:35Z</dcterms:modified>
</cp:coreProperties>
</file>